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39"/>
  </p:notesMasterIdLst>
  <p:sldIdLst>
    <p:sldId id="478" r:id="rId3"/>
    <p:sldId id="256" r:id="rId4"/>
    <p:sldId id="477" r:id="rId5"/>
    <p:sldId id="258" r:id="rId6"/>
    <p:sldId id="299" r:id="rId7"/>
    <p:sldId id="260" r:id="rId8"/>
    <p:sldId id="458" r:id="rId9"/>
    <p:sldId id="261" r:id="rId10"/>
    <p:sldId id="287" r:id="rId11"/>
    <p:sldId id="446" r:id="rId12"/>
    <p:sldId id="409" r:id="rId13"/>
    <p:sldId id="447" r:id="rId14"/>
    <p:sldId id="430" r:id="rId15"/>
    <p:sldId id="464" r:id="rId16"/>
    <p:sldId id="465" r:id="rId17"/>
    <p:sldId id="466" r:id="rId18"/>
    <p:sldId id="432" r:id="rId19"/>
    <p:sldId id="433" r:id="rId20"/>
    <p:sldId id="467" r:id="rId21"/>
    <p:sldId id="468" r:id="rId22"/>
    <p:sldId id="469" r:id="rId23"/>
    <p:sldId id="470" r:id="rId24"/>
    <p:sldId id="471" r:id="rId25"/>
    <p:sldId id="472" r:id="rId26"/>
    <p:sldId id="473" r:id="rId27"/>
    <p:sldId id="474" r:id="rId28"/>
    <p:sldId id="310" r:id="rId29"/>
    <p:sldId id="439" r:id="rId30"/>
    <p:sldId id="440" r:id="rId31"/>
    <p:sldId id="442" r:id="rId32"/>
    <p:sldId id="410" r:id="rId33"/>
    <p:sldId id="475" r:id="rId34"/>
    <p:sldId id="451" r:id="rId35"/>
    <p:sldId id="476" r:id="rId36"/>
    <p:sldId id="434" r:id="rId37"/>
    <p:sldId id="479" r:id="rId38"/>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90033"/>
    <a:srgbClr val="0033CC"/>
    <a:srgbClr val="E6E6E6"/>
    <a:srgbClr val="008000"/>
    <a:srgbClr val="B6DC5A"/>
    <a:srgbClr val="84CCC9"/>
    <a:srgbClr val="D60093"/>
    <a:srgbClr val="FFDD8C"/>
    <a:srgbClr val="96C4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نمط فاتح 2 - تميي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9" d="100"/>
          <a:sy n="59" d="100"/>
        </p:scale>
        <p:origin x="78" y="6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CE01E7-8345-40A5-A087-0C43F7CFA228}" type="doc">
      <dgm:prSet loTypeId="urn:microsoft.com/office/officeart/2008/layout/HorizontalMultiLevelHierarchy" loCatId="hierarchy" qsTypeId="urn:microsoft.com/office/officeart/2005/8/quickstyle/simple5" qsCatId="simple" csTypeId="urn:microsoft.com/office/officeart/2005/8/colors/colorful2" csCatId="colorful" phldr="1"/>
      <dgm:spPr/>
      <dgm:t>
        <a:bodyPr/>
        <a:lstStyle/>
        <a:p>
          <a:pPr rtl="1"/>
          <a:endParaRPr lang="ar-EG"/>
        </a:p>
      </dgm:t>
    </dgm:pt>
    <dgm:pt modelId="{8B064286-B8F3-4EB5-AEC6-EBB42D0AD154}">
      <dgm:prSet phldrT="[نص]"/>
      <dgm:spPr>
        <a:solidFill>
          <a:schemeClr val="accent5">
            <a:lumMod val="50000"/>
          </a:schemeClr>
        </a:solidFill>
      </dgm:spPr>
      <dgm:t>
        <a:bodyPr/>
        <a:lstStyle/>
        <a:p>
          <a:pPr rtl="1"/>
          <a:r>
            <a:rPr lang="ar-EG" b="1" dirty="0"/>
            <a:t>الهيكل التنظيمي لمنظمة أوبك</a:t>
          </a:r>
        </a:p>
      </dgm:t>
    </dgm:pt>
    <dgm:pt modelId="{2CEA7E35-440D-479A-8977-EE257E9256D7}" type="parTrans" cxnId="{73DAEF15-A168-4E20-B89D-22FFB9FB0340}">
      <dgm:prSet/>
      <dgm:spPr/>
      <dgm:t>
        <a:bodyPr/>
        <a:lstStyle/>
        <a:p>
          <a:pPr rtl="1"/>
          <a:endParaRPr lang="ar-EG" b="1"/>
        </a:p>
      </dgm:t>
    </dgm:pt>
    <dgm:pt modelId="{51C223B4-8F2C-4FA6-8DA0-23176EA90331}" type="sibTrans" cxnId="{73DAEF15-A168-4E20-B89D-22FFB9FB0340}">
      <dgm:prSet/>
      <dgm:spPr/>
      <dgm:t>
        <a:bodyPr/>
        <a:lstStyle/>
        <a:p>
          <a:pPr rtl="1"/>
          <a:endParaRPr lang="ar-EG" b="1"/>
        </a:p>
      </dgm:t>
    </dgm:pt>
    <dgm:pt modelId="{BB7680D7-2983-4408-81BC-936438549B15}">
      <dgm:prSet phldrT="[نص]"/>
      <dgm:spPr>
        <a:gradFill flip="none" rotWithShape="0">
          <a:gsLst>
            <a:gs pos="0">
              <a:srgbClr val="FF3300">
                <a:shade val="30000"/>
                <a:satMod val="115000"/>
              </a:srgbClr>
            </a:gs>
            <a:gs pos="50000">
              <a:srgbClr val="FF3300">
                <a:shade val="67500"/>
                <a:satMod val="115000"/>
              </a:srgbClr>
            </a:gs>
            <a:gs pos="100000">
              <a:srgbClr val="FF3300">
                <a:shade val="100000"/>
                <a:satMod val="115000"/>
              </a:srgbClr>
            </a:gs>
          </a:gsLst>
          <a:lin ang="16200000" scaled="1"/>
          <a:tileRect/>
        </a:gradFill>
      </dgm:spPr>
      <dgm:t>
        <a:bodyPr/>
        <a:lstStyle/>
        <a:p>
          <a:pPr rtl="1"/>
          <a:r>
            <a:rPr lang="ar-EG" b="1" dirty="0"/>
            <a:t>المؤتمر الوزاري</a:t>
          </a:r>
        </a:p>
      </dgm:t>
    </dgm:pt>
    <dgm:pt modelId="{6EF4F512-41C7-4BF7-9698-B64866117F8F}" type="parTrans" cxnId="{0EFACC16-2664-47DD-8235-64A6CEE3B7D6}">
      <dgm:prSet/>
      <dgm:spPr/>
      <dgm:t>
        <a:bodyPr/>
        <a:lstStyle/>
        <a:p>
          <a:pPr rtl="1"/>
          <a:endParaRPr lang="ar-EG" b="1"/>
        </a:p>
      </dgm:t>
    </dgm:pt>
    <dgm:pt modelId="{2E9AB609-A606-482B-95BA-741D03E2538C}" type="sibTrans" cxnId="{0EFACC16-2664-47DD-8235-64A6CEE3B7D6}">
      <dgm:prSet/>
      <dgm:spPr/>
      <dgm:t>
        <a:bodyPr/>
        <a:lstStyle/>
        <a:p>
          <a:pPr rtl="1"/>
          <a:endParaRPr lang="ar-EG" b="1"/>
        </a:p>
      </dgm:t>
    </dgm:pt>
    <dgm:pt modelId="{4EC140DA-D8F7-43DE-83B1-C332DD57AA13}">
      <dgm:prSet phldrT="[نص]"/>
      <dgm:spPr>
        <a:gradFill flip="none" rotWithShape="0">
          <a:gsLst>
            <a:gs pos="0">
              <a:srgbClr val="FF3300">
                <a:shade val="30000"/>
                <a:satMod val="115000"/>
              </a:srgbClr>
            </a:gs>
            <a:gs pos="50000">
              <a:srgbClr val="FF3300">
                <a:shade val="67500"/>
                <a:satMod val="115000"/>
              </a:srgbClr>
            </a:gs>
            <a:gs pos="100000">
              <a:srgbClr val="FF3300">
                <a:shade val="100000"/>
                <a:satMod val="115000"/>
              </a:srgbClr>
            </a:gs>
          </a:gsLst>
          <a:lin ang="16200000" scaled="1"/>
          <a:tileRect/>
        </a:gradFill>
      </dgm:spPr>
      <dgm:t>
        <a:bodyPr/>
        <a:lstStyle/>
        <a:p>
          <a:pPr rtl="1"/>
          <a:r>
            <a:rPr lang="ar-EG" b="1" dirty="0"/>
            <a:t>مجلس المحافظين</a:t>
          </a:r>
        </a:p>
      </dgm:t>
    </dgm:pt>
    <dgm:pt modelId="{5EA64E95-9C13-4EA0-9734-03542F34FDA8}" type="parTrans" cxnId="{E3033D7E-347D-41D5-BB5B-0E6BEBDC2A98}">
      <dgm:prSet/>
      <dgm:spPr/>
      <dgm:t>
        <a:bodyPr/>
        <a:lstStyle/>
        <a:p>
          <a:pPr rtl="1"/>
          <a:endParaRPr lang="ar-EG" b="1"/>
        </a:p>
      </dgm:t>
    </dgm:pt>
    <dgm:pt modelId="{612FCD93-E4D2-4B86-AE6A-C1E67087657E}" type="sibTrans" cxnId="{E3033D7E-347D-41D5-BB5B-0E6BEBDC2A98}">
      <dgm:prSet/>
      <dgm:spPr/>
      <dgm:t>
        <a:bodyPr/>
        <a:lstStyle/>
        <a:p>
          <a:pPr rtl="1"/>
          <a:endParaRPr lang="ar-EG" b="1"/>
        </a:p>
      </dgm:t>
    </dgm:pt>
    <dgm:pt modelId="{74234A9C-618F-415C-AD0F-5F4E18AB2E7E}">
      <dgm:prSet phldrT="[نص]"/>
      <dgm:spPr>
        <a:gradFill flip="none" rotWithShape="0">
          <a:gsLst>
            <a:gs pos="0">
              <a:srgbClr val="FF3300">
                <a:shade val="30000"/>
                <a:satMod val="115000"/>
              </a:srgbClr>
            </a:gs>
            <a:gs pos="50000">
              <a:srgbClr val="FF3300">
                <a:shade val="67500"/>
                <a:satMod val="115000"/>
              </a:srgbClr>
            </a:gs>
            <a:gs pos="100000">
              <a:srgbClr val="FF3300">
                <a:shade val="100000"/>
                <a:satMod val="115000"/>
              </a:srgbClr>
            </a:gs>
          </a:gsLst>
          <a:lin ang="16200000" scaled="1"/>
          <a:tileRect/>
        </a:gradFill>
      </dgm:spPr>
      <dgm:t>
        <a:bodyPr/>
        <a:lstStyle/>
        <a:p>
          <a:pPr rtl="1"/>
          <a:r>
            <a:rPr lang="ar-EG" b="1" dirty="0"/>
            <a:t>الأمانة العامة</a:t>
          </a:r>
        </a:p>
      </dgm:t>
    </dgm:pt>
    <dgm:pt modelId="{938B862D-860D-4C99-92A2-23B3ED7F8664}" type="parTrans" cxnId="{91C33A06-F345-48AB-9FCD-5CC5DA1271FF}">
      <dgm:prSet/>
      <dgm:spPr/>
      <dgm:t>
        <a:bodyPr/>
        <a:lstStyle/>
        <a:p>
          <a:pPr rtl="1"/>
          <a:endParaRPr lang="ar-EG" b="1"/>
        </a:p>
      </dgm:t>
    </dgm:pt>
    <dgm:pt modelId="{4E08F816-BBC8-46DB-87A7-708DE824E958}" type="sibTrans" cxnId="{91C33A06-F345-48AB-9FCD-5CC5DA1271FF}">
      <dgm:prSet/>
      <dgm:spPr/>
      <dgm:t>
        <a:bodyPr/>
        <a:lstStyle/>
        <a:p>
          <a:pPr rtl="1"/>
          <a:endParaRPr lang="ar-EG" b="1"/>
        </a:p>
      </dgm:t>
    </dgm:pt>
    <dgm:pt modelId="{400D22CE-E609-4B62-8469-33174919B0B3}" type="pres">
      <dgm:prSet presAssocID="{27CE01E7-8345-40A5-A087-0C43F7CFA228}" presName="Name0" presStyleCnt="0">
        <dgm:presLayoutVars>
          <dgm:chPref val="1"/>
          <dgm:dir val="rev"/>
          <dgm:animOne val="branch"/>
          <dgm:animLvl val="lvl"/>
          <dgm:resizeHandles val="exact"/>
        </dgm:presLayoutVars>
      </dgm:prSet>
      <dgm:spPr/>
      <dgm:t>
        <a:bodyPr/>
        <a:lstStyle/>
        <a:p>
          <a:endParaRPr lang="en-US"/>
        </a:p>
      </dgm:t>
    </dgm:pt>
    <dgm:pt modelId="{AA1EAF5B-4121-4E41-9F4A-2F6A68771803}" type="pres">
      <dgm:prSet presAssocID="{8B064286-B8F3-4EB5-AEC6-EBB42D0AD154}" presName="root1" presStyleCnt="0"/>
      <dgm:spPr/>
    </dgm:pt>
    <dgm:pt modelId="{8B1973C9-4B3A-45F6-B1D0-9602D19981BD}" type="pres">
      <dgm:prSet presAssocID="{8B064286-B8F3-4EB5-AEC6-EBB42D0AD154}" presName="LevelOneTextNode" presStyleLbl="node0" presStyleIdx="0" presStyleCnt="1">
        <dgm:presLayoutVars>
          <dgm:chPref val="3"/>
        </dgm:presLayoutVars>
      </dgm:prSet>
      <dgm:spPr/>
      <dgm:t>
        <a:bodyPr/>
        <a:lstStyle/>
        <a:p>
          <a:endParaRPr lang="en-US"/>
        </a:p>
      </dgm:t>
    </dgm:pt>
    <dgm:pt modelId="{90F10888-4704-47D1-8217-DDF2FE02CAA5}" type="pres">
      <dgm:prSet presAssocID="{8B064286-B8F3-4EB5-AEC6-EBB42D0AD154}" presName="level2hierChild" presStyleCnt="0"/>
      <dgm:spPr/>
    </dgm:pt>
    <dgm:pt modelId="{666C26DD-98AC-4D55-98D6-5D567039F464}" type="pres">
      <dgm:prSet presAssocID="{6EF4F512-41C7-4BF7-9698-B64866117F8F}" presName="conn2-1" presStyleLbl="parChTrans1D2" presStyleIdx="0" presStyleCnt="3"/>
      <dgm:spPr/>
      <dgm:t>
        <a:bodyPr/>
        <a:lstStyle/>
        <a:p>
          <a:endParaRPr lang="en-US"/>
        </a:p>
      </dgm:t>
    </dgm:pt>
    <dgm:pt modelId="{8AFAEC59-048D-4E38-AA7F-4C93E0196539}" type="pres">
      <dgm:prSet presAssocID="{6EF4F512-41C7-4BF7-9698-B64866117F8F}" presName="connTx" presStyleLbl="parChTrans1D2" presStyleIdx="0" presStyleCnt="3"/>
      <dgm:spPr/>
      <dgm:t>
        <a:bodyPr/>
        <a:lstStyle/>
        <a:p>
          <a:endParaRPr lang="en-US"/>
        </a:p>
      </dgm:t>
    </dgm:pt>
    <dgm:pt modelId="{C305032D-4E94-4AC5-8390-A3A60086F682}" type="pres">
      <dgm:prSet presAssocID="{BB7680D7-2983-4408-81BC-936438549B15}" presName="root2" presStyleCnt="0"/>
      <dgm:spPr/>
    </dgm:pt>
    <dgm:pt modelId="{6E5D6074-9934-4B79-AF0F-D513BE9CEFA4}" type="pres">
      <dgm:prSet presAssocID="{BB7680D7-2983-4408-81BC-936438549B15}" presName="LevelTwoTextNode" presStyleLbl="node2" presStyleIdx="0" presStyleCnt="3">
        <dgm:presLayoutVars>
          <dgm:chPref val="3"/>
        </dgm:presLayoutVars>
      </dgm:prSet>
      <dgm:spPr/>
      <dgm:t>
        <a:bodyPr/>
        <a:lstStyle/>
        <a:p>
          <a:endParaRPr lang="en-US"/>
        </a:p>
      </dgm:t>
    </dgm:pt>
    <dgm:pt modelId="{6A572F1E-E652-43CE-9DC1-057BF33228DB}" type="pres">
      <dgm:prSet presAssocID="{BB7680D7-2983-4408-81BC-936438549B15}" presName="level3hierChild" presStyleCnt="0"/>
      <dgm:spPr/>
    </dgm:pt>
    <dgm:pt modelId="{4FC7E513-7A7F-4604-81A4-B13291E495FA}" type="pres">
      <dgm:prSet presAssocID="{5EA64E95-9C13-4EA0-9734-03542F34FDA8}" presName="conn2-1" presStyleLbl="parChTrans1D2" presStyleIdx="1" presStyleCnt="3"/>
      <dgm:spPr/>
      <dgm:t>
        <a:bodyPr/>
        <a:lstStyle/>
        <a:p>
          <a:endParaRPr lang="en-US"/>
        </a:p>
      </dgm:t>
    </dgm:pt>
    <dgm:pt modelId="{9111BA2E-7852-4A2F-8186-D208D219E78B}" type="pres">
      <dgm:prSet presAssocID="{5EA64E95-9C13-4EA0-9734-03542F34FDA8}" presName="connTx" presStyleLbl="parChTrans1D2" presStyleIdx="1" presStyleCnt="3"/>
      <dgm:spPr/>
      <dgm:t>
        <a:bodyPr/>
        <a:lstStyle/>
        <a:p>
          <a:endParaRPr lang="en-US"/>
        </a:p>
      </dgm:t>
    </dgm:pt>
    <dgm:pt modelId="{0EC15E72-F849-4AC5-A5C1-01DEF9E3E733}" type="pres">
      <dgm:prSet presAssocID="{4EC140DA-D8F7-43DE-83B1-C332DD57AA13}" presName="root2" presStyleCnt="0"/>
      <dgm:spPr/>
    </dgm:pt>
    <dgm:pt modelId="{725D4DEC-C945-4587-ABE4-AAFCF49E4471}" type="pres">
      <dgm:prSet presAssocID="{4EC140DA-D8F7-43DE-83B1-C332DD57AA13}" presName="LevelTwoTextNode" presStyleLbl="node2" presStyleIdx="1" presStyleCnt="3">
        <dgm:presLayoutVars>
          <dgm:chPref val="3"/>
        </dgm:presLayoutVars>
      </dgm:prSet>
      <dgm:spPr/>
      <dgm:t>
        <a:bodyPr/>
        <a:lstStyle/>
        <a:p>
          <a:endParaRPr lang="en-US"/>
        </a:p>
      </dgm:t>
    </dgm:pt>
    <dgm:pt modelId="{C384FEE2-EC85-4A3F-8532-3DF24366FD22}" type="pres">
      <dgm:prSet presAssocID="{4EC140DA-D8F7-43DE-83B1-C332DD57AA13}" presName="level3hierChild" presStyleCnt="0"/>
      <dgm:spPr/>
    </dgm:pt>
    <dgm:pt modelId="{E7F6F2D6-3BFD-45CC-A7C8-DB3F0E09A0BE}" type="pres">
      <dgm:prSet presAssocID="{938B862D-860D-4C99-92A2-23B3ED7F8664}" presName="conn2-1" presStyleLbl="parChTrans1D2" presStyleIdx="2" presStyleCnt="3"/>
      <dgm:spPr/>
      <dgm:t>
        <a:bodyPr/>
        <a:lstStyle/>
        <a:p>
          <a:endParaRPr lang="en-US"/>
        </a:p>
      </dgm:t>
    </dgm:pt>
    <dgm:pt modelId="{C93ADCCD-A19A-4422-80B1-CE33C9B50D87}" type="pres">
      <dgm:prSet presAssocID="{938B862D-860D-4C99-92A2-23B3ED7F8664}" presName="connTx" presStyleLbl="parChTrans1D2" presStyleIdx="2" presStyleCnt="3"/>
      <dgm:spPr/>
      <dgm:t>
        <a:bodyPr/>
        <a:lstStyle/>
        <a:p>
          <a:endParaRPr lang="en-US"/>
        </a:p>
      </dgm:t>
    </dgm:pt>
    <dgm:pt modelId="{F964E18D-05E1-4581-AD84-02FA6DE9F933}" type="pres">
      <dgm:prSet presAssocID="{74234A9C-618F-415C-AD0F-5F4E18AB2E7E}" presName="root2" presStyleCnt="0"/>
      <dgm:spPr/>
    </dgm:pt>
    <dgm:pt modelId="{1A7FA3EF-E47F-4C21-BBB0-570F2E668727}" type="pres">
      <dgm:prSet presAssocID="{74234A9C-618F-415C-AD0F-5F4E18AB2E7E}" presName="LevelTwoTextNode" presStyleLbl="node2" presStyleIdx="2" presStyleCnt="3">
        <dgm:presLayoutVars>
          <dgm:chPref val="3"/>
        </dgm:presLayoutVars>
      </dgm:prSet>
      <dgm:spPr/>
      <dgm:t>
        <a:bodyPr/>
        <a:lstStyle/>
        <a:p>
          <a:endParaRPr lang="en-US"/>
        </a:p>
      </dgm:t>
    </dgm:pt>
    <dgm:pt modelId="{40712277-415A-4E4F-9244-FAF053212958}" type="pres">
      <dgm:prSet presAssocID="{74234A9C-618F-415C-AD0F-5F4E18AB2E7E}" presName="level3hierChild" presStyleCnt="0"/>
      <dgm:spPr/>
    </dgm:pt>
  </dgm:ptLst>
  <dgm:cxnLst>
    <dgm:cxn modelId="{1B05A894-345D-4CB1-9D98-16651BA3AABA}" type="presOf" srcId="{5EA64E95-9C13-4EA0-9734-03542F34FDA8}" destId="{9111BA2E-7852-4A2F-8186-D208D219E78B}" srcOrd="1" destOrd="0" presId="urn:microsoft.com/office/officeart/2008/layout/HorizontalMultiLevelHierarchy"/>
    <dgm:cxn modelId="{E3033D7E-347D-41D5-BB5B-0E6BEBDC2A98}" srcId="{8B064286-B8F3-4EB5-AEC6-EBB42D0AD154}" destId="{4EC140DA-D8F7-43DE-83B1-C332DD57AA13}" srcOrd="1" destOrd="0" parTransId="{5EA64E95-9C13-4EA0-9734-03542F34FDA8}" sibTransId="{612FCD93-E4D2-4B86-AE6A-C1E67087657E}"/>
    <dgm:cxn modelId="{85B5E87C-5C04-4473-87C5-90B26DE910DB}" type="presOf" srcId="{6EF4F512-41C7-4BF7-9698-B64866117F8F}" destId="{8AFAEC59-048D-4E38-AA7F-4C93E0196539}" srcOrd="1" destOrd="0" presId="urn:microsoft.com/office/officeart/2008/layout/HorizontalMultiLevelHierarchy"/>
    <dgm:cxn modelId="{7F78C424-9716-445F-B1DE-B0DED019FF70}" type="presOf" srcId="{938B862D-860D-4C99-92A2-23B3ED7F8664}" destId="{E7F6F2D6-3BFD-45CC-A7C8-DB3F0E09A0BE}" srcOrd="0" destOrd="0" presId="urn:microsoft.com/office/officeart/2008/layout/HorizontalMultiLevelHierarchy"/>
    <dgm:cxn modelId="{73DAEF15-A168-4E20-B89D-22FFB9FB0340}" srcId="{27CE01E7-8345-40A5-A087-0C43F7CFA228}" destId="{8B064286-B8F3-4EB5-AEC6-EBB42D0AD154}" srcOrd="0" destOrd="0" parTransId="{2CEA7E35-440D-479A-8977-EE257E9256D7}" sibTransId="{51C223B4-8F2C-4FA6-8DA0-23176EA90331}"/>
    <dgm:cxn modelId="{8821235E-810F-4EF7-9316-C35D9DFB4F34}" type="presOf" srcId="{5EA64E95-9C13-4EA0-9734-03542F34FDA8}" destId="{4FC7E513-7A7F-4604-81A4-B13291E495FA}" srcOrd="0" destOrd="0" presId="urn:microsoft.com/office/officeart/2008/layout/HorizontalMultiLevelHierarchy"/>
    <dgm:cxn modelId="{7B2D92D1-1336-4C22-AC03-D0D0145CF3EA}" type="presOf" srcId="{8B064286-B8F3-4EB5-AEC6-EBB42D0AD154}" destId="{8B1973C9-4B3A-45F6-B1D0-9602D19981BD}" srcOrd="0" destOrd="0" presId="urn:microsoft.com/office/officeart/2008/layout/HorizontalMultiLevelHierarchy"/>
    <dgm:cxn modelId="{23AAB392-4793-48C8-ABCF-F05543053ED3}" type="presOf" srcId="{74234A9C-618F-415C-AD0F-5F4E18AB2E7E}" destId="{1A7FA3EF-E47F-4C21-BBB0-570F2E668727}" srcOrd="0" destOrd="0" presId="urn:microsoft.com/office/officeart/2008/layout/HorizontalMultiLevelHierarchy"/>
    <dgm:cxn modelId="{DBDF1ED2-3A60-4720-8BAD-4137EF04589C}" type="presOf" srcId="{27CE01E7-8345-40A5-A087-0C43F7CFA228}" destId="{400D22CE-E609-4B62-8469-33174919B0B3}" srcOrd="0" destOrd="0" presId="urn:microsoft.com/office/officeart/2008/layout/HorizontalMultiLevelHierarchy"/>
    <dgm:cxn modelId="{C5178308-FC98-4E3D-8162-2379C57B2BD2}" type="presOf" srcId="{4EC140DA-D8F7-43DE-83B1-C332DD57AA13}" destId="{725D4DEC-C945-4587-ABE4-AAFCF49E4471}" srcOrd="0" destOrd="0" presId="urn:microsoft.com/office/officeart/2008/layout/HorizontalMultiLevelHierarchy"/>
    <dgm:cxn modelId="{91C33A06-F345-48AB-9FCD-5CC5DA1271FF}" srcId="{8B064286-B8F3-4EB5-AEC6-EBB42D0AD154}" destId="{74234A9C-618F-415C-AD0F-5F4E18AB2E7E}" srcOrd="2" destOrd="0" parTransId="{938B862D-860D-4C99-92A2-23B3ED7F8664}" sibTransId="{4E08F816-BBC8-46DB-87A7-708DE824E958}"/>
    <dgm:cxn modelId="{90DC2572-F419-4425-91A3-38E8457723C3}" type="presOf" srcId="{938B862D-860D-4C99-92A2-23B3ED7F8664}" destId="{C93ADCCD-A19A-4422-80B1-CE33C9B50D87}" srcOrd="1" destOrd="0" presId="urn:microsoft.com/office/officeart/2008/layout/HorizontalMultiLevelHierarchy"/>
    <dgm:cxn modelId="{A75C54AE-34A9-4BB6-8EEE-5CCE713CABFB}" type="presOf" srcId="{6EF4F512-41C7-4BF7-9698-B64866117F8F}" destId="{666C26DD-98AC-4D55-98D6-5D567039F464}" srcOrd="0" destOrd="0" presId="urn:microsoft.com/office/officeart/2008/layout/HorizontalMultiLevelHierarchy"/>
    <dgm:cxn modelId="{0EFACC16-2664-47DD-8235-64A6CEE3B7D6}" srcId="{8B064286-B8F3-4EB5-AEC6-EBB42D0AD154}" destId="{BB7680D7-2983-4408-81BC-936438549B15}" srcOrd="0" destOrd="0" parTransId="{6EF4F512-41C7-4BF7-9698-B64866117F8F}" sibTransId="{2E9AB609-A606-482B-95BA-741D03E2538C}"/>
    <dgm:cxn modelId="{4FC50A74-C7D4-4336-9D9C-9CA68856F107}" type="presOf" srcId="{BB7680D7-2983-4408-81BC-936438549B15}" destId="{6E5D6074-9934-4B79-AF0F-D513BE9CEFA4}" srcOrd="0" destOrd="0" presId="urn:microsoft.com/office/officeart/2008/layout/HorizontalMultiLevelHierarchy"/>
    <dgm:cxn modelId="{DC6CE118-0EFE-4C4D-8DA1-3158C0C080BD}" type="presParOf" srcId="{400D22CE-E609-4B62-8469-33174919B0B3}" destId="{AA1EAF5B-4121-4E41-9F4A-2F6A68771803}" srcOrd="0" destOrd="0" presId="urn:microsoft.com/office/officeart/2008/layout/HorizontalMultiLevelHierarchy"/>
    <dgm:cxn modelId="{60C51275-C168-429B-82EE-71F9CD0AB3EE}" type="presParOf" srcId="{AA1EAF5B-4121-4E41-9F4A-2F6A68771803}" destId="{8B1973C9-4B3A-45F6-B1D0-9602D19981BD}" srcOrd="0" destOrd="0" presId="urn:microsoft.com/office/officeart/2008/layout/HorizontalMultiLevelHierarchy"/>
    <dgm:cxn modelId="{E75A803F-3A5E-4D7E-B452-9198D7BD5A45}" type="presParOf" srcId="{AA1EAF5B-4121-4E41-9F4A-2F6A68771803}" destId="{90F10888-4704-47D1-8217-DDF2FE02CAA5}" srcOrd="1" destOrd="0" presId="urn:microsoft.com/office/officeart/2008/layout/HorizontalMultiLevelHierarchy"/>
    <dgm:cxn modelId="{E8B9395B-A1BC-41BD-9195-69B1CEBB196D}" type="presParOf" srcId="{90F10888-4704-47D1-8217-DDF2FE02CAA5}" destId="{666C26DD-98AC-4D55-98D6-5D567039F464}" srcOrd="0" destOrd="0" presId="urn:microsoft.com/office/officeart/2008/layout/HorizontalMultiLevelHierarchy"/>
    <dgm:cxn modelId="{17341135-3DCC-4608-B147-36FD8A942EF5}" type="presParOf" srcId="{666C26DD-98AC-4D55-98D6-5D567039F464}" destId="{8AFAEC59-048D-4E38-AA7F-4C93E0196539}" srcOrd="0" destOrd="0" presId="urn:microsoft.com/office/officeart/2008/layout/HorizontalMultiLevelHierarchy"/>
    <dgm:cxn modelId="{5759B1F0-7ACE-4453-8065-255183EFDCD2}" type="presParOf" srcId="{90F10888-4704-47D1-8217-DDF2FE02CAA5}" destId="{C305032D-4E94-4AC5-8390-A3A60086F682}" srcOrd="1" destOrd="0" presId="urn:microsoft.com/office/officeart/2008/layout/HorizontalMultiLevelHierarchy"/>
    <dgm:cxn modelId="{6119E565-032C-4655-BEBB-52833DE8E00C}" type="presParOf" srcId="{C305032D-4E94-4AC5-8390-A3A60086F682}" destId="{6E5D6074-9934-4B79-AF0F-D513BE9CEFA4}" srcOrd="0" destOrd="0" presId="urn:microsoft.com/office/officeart/2008/layout/HorizontalMultiLevelHierarchy"/>
    <dgm:cxn modelId="{58F0B22B-5EB5-4E75-B230-AD39ACFD0B33}" type="presParOf" srcId="{C305032D-4E94-4AC5-8390-A3A60086F682}" destId="{6A572F1E-E652-43CE-9DC1-057BF33228DB}" srcOrd="1" destOrd="0" presId="urn:microsoft.com/office/officeart/2008/layout/HorizontalMultiLevelHierarchy"/>
    <dgm:cxn modelId="{B241E764-3053-48B3-8A38-16EF33B9260D}" type="presParOf" srcId="{90F10888-4704-47D1-8217-DDF2FE02CAA5}" destId="{4FC7E513-7A7F-4604-81A4-B13291E495FA}" srcOrd="2" destOrd="0" presId="urn:microsoft.com/office/officeart/2008/layout/HorizontalMultiLevelHierarchy"/>
    <dgm:cxn modelId="{0ECC8C8C-D83D-4F7D-A90D-8BA99D253AC6}" type="presParOf" srcId="{4FC7E513-7A7F-4604-81A4-B13291E495FA}" destId="{9111BA2E-7852-4A2F-8186-D208D219E78B}" srcOrd="0" destOrd="0" presId="urn:microsoft.com/office/officeart/2008/layout/HorizontalMultiLevelHierarchy"/>
    <dgm:cxn modelId="{FC7312B3-A8FF-4153-B943-B8324CCA979A}" type="presParOf" srcId="{90F10888-4704-47D1-8217-DDF2FE02CAA5}" destId="{0EC15E72-F849-4AC5-A5C1-01DEF9E3E733}" srcOrd="3" destOrd="0" presId="urn:microsoft.com/office/officeart/2008/layout/HorizontalMultiLevelHierarchy"/>
    <dgm:cxn modelId="{A1C51712-8A6B-44D2-817F-F4236DEACE8C}" type="presParOf" srcId="{0EC15E72-F849-4AC5-A5C1-01DEF9E3E733}" destId="{725D4DEC-C945-4587-ABE4-AAFCF49E4471}" srcOrd="0" destOrd="0" presId="urn:microsoft.com/office/officeart/2008/layout/HorizontalMultiLevelHierarchy"/>
    <dgm:cxn modelId="{CC20701D-1BC5-42F0-BC11-4D0E099A7240}" type="presParOf" srcId="{0EC15E72-F849-4AC5-A5C1-01DEF9E3E733}" destId="{C384FEE2-EC85-4A3F-8532-3DF24366FD22}" srcOrd="1" destOrd="0" presId="urn:microsoft.com/office/officeart/2008/layout/HorizontalMultiLevelHierarchy"/>
    <dgm:cxn modelId="{AC846B47-0891-4590-8268-61790C6A3BAA}" type="presParOf" srcId="{90F10888-4704-47D1-8217-DDF2FE02CAA5}" destId="{E7F6F2D6-3BFD-45CC-A7C8-DB3F0E09A0BE}" srcOrd="4" destOrd="0" presId="urn:microsoft.com/office/officeart/2008/layout/HorizontalMultiLevelHierarchy"/>
    <dgm:cxn modelId="{B01953CB-15D2-4BC8-9435-196F02528AF5}" type="presParOf" srcId="{E7F6F2D6-3BFD-45CC-A7C8-DB3F0E09A0BE}" destId="{C93ADCCD-A19A-4422-80B1-CE33C9B50D87}" srcOrd="0" destOrd="0" presId="urn:microsoft.com/office/officeart/2008/layout/HorizontalMultiLevelHierarchy"/>
    <dgm:cxn modelId="{CF25408D-F83A-48EB-B086-250A8D0858A2}" type="presParOf" srcId="{90F10888-4704-47D1-8217-DDF2FE02CAA5}" destId="{F964E18D-05E1-4581-AD84-02FA6DE9F933}" srcOrd="5" destOrd="0" presId="urn:microsoft.com/office/officeart/2008/layout/HorizontalMultiLevelHierarchy"/>
    <dgm:cxn modelId="{4EE64C24-B445-42CD-B13C-E54C6E4C1454}" type="presParOf" srcId="{F964E18D-05E1-4581-AD84-02FA6DE9F933}" destId="{1A7FA3EF-E47F-4C21-BBB0-570F2E668727}" srcOrd="0" destOrd="0" presId="urn:microsoft.com/office/officeart/2008/layout/HorizontalMultiLevelHierarchy"/>
    <dgm:cxn modelId="{9AC5E811-F78A-4CC8-944E-90BE8754E88A}" type="presParOf" srcId="{F964E18D-05E1-4581-AD84-02FA6DE9F933}" destId="{40712277-415A-4E4F-9244-FAF053212958}"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6F2D6-3BFD-45CC-A7C8-DB3F0E09A0BE}">
      <dsp:nvSpPr>
        <dsp:cNvPr id="0" name=""/>
        <dsp:cNvSpPr/>
      </dsp:nvSpPr>
      <dsp:spPr>
        <a:xfrm>
          <a:off x="3772544" y="2348148"/>
          <a:ext cx="585346" cy="1115370"/>
        </a:xfrm>
        <a:custGeom>
          <a:avLst/>
          <a:gdLst/>
          <a:ahLst/>
          <a:cxnLst/>
          <a:rect l="0" t="0" r="0" b="0"/>
          <a:pathLst>
            <a:path>
              <a:moveTo>
                <a:pt x="585346" y="0"/>
              </a:moveTo>
              <a:lnTo>
                <a:pt x="292673" y="0"/>
              </a:lnTo>
              <a:lnTo>
                <a:pt x="292673" y="1115370"/>
              </a:lnTo>
              <a:lnTo>
                <a:pt x="0" y="111537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b="1" kern="1200"/>
        </a:p>
      </dsp:txBody>
      <dsp:txXfrm>
        <a:off x="4033726" y="2874342"/>
        <a:ext cx="62981" cy="62981"/>
      </dsp:txXfrm>
    </dsp:sp>
    <dsp:sp modelId="{4FC7E513-7A7F-4604-81A4-B13291E495FA}">
      <dsp:nvSpPr>
        <dsp:cNvPr id="0" name=""/>
        <dsp:cNvSpPr/>
      </dsp:nvSpPr>
      <dsp:spPr>
        <a:xfrm>
          <a:off x="3772544" y="2302427"/>
          <a:ext cx="585346" cy="91440"/>
        </a:xfrm>
        <a:custGeom>
          <a:avLst/>
          <a:gdLst/>
          <a:ahLst/>
          <a:cxnLst/>
          <a:rect l="0" t="0" r="0" b="0"/>
          <a:pathLst>
            <a:path>
              <a:moveTo>
                <a:pt x="585346" y="45720"/>
              </a:moveTo>
              <a:lnTo>
                <a:pt x="0"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b="1" kern="1200"/>
        </a:p>
      </dsp:txBody>
      <dsp:txXfrm>
        <a:off x="4050584" y="2333514"/>
        <a:ext cx="29267" cy="29267"/>
      </dsp:txXfrm>
    </dsp:sp>
    <dsp:sp modelId="{666C26DD-98AC-4D55-98D6-5D567039F464}">
      <dsp:nvSpPr>
        <dsp:cNvPr id="0" name=""/>
        <dsp:cNvSpPr/>
      </dsp:nvSpPr>
      <dsp:spPr>
        <a:xfrm>
          <a:off x="3772544" y="1232777"/>
          <a:ext cx="585346" cy="1115370"/>
        </a:xfrm>
        <a:custGeom>
          <a:avLst/>
          <a:gdLst/>
          <a:ahLst/>
          <a:cxnLst/>
          <a:rect l="0" t="0" r="0" b="0"/>
          <a:pathLst>
            <a:path>
              <a:moveTo>
                <a:pt x="585346" y="1115370"/>
              </a:moveTo>
              <a:lnTo>
                <a:pt x="292673" y="1115370"/>
              </a:lnTo>
              <a:lnTo>
                <a:pt x="292673" y="0"/>
              </a:lnTo>
              <a:lnTo>
                <a:pt x="0"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b="1" kern="1200"/>
        </a:p>
      </dsp:txBody>
      <dsp:txXfrm>
        <a:off x="4033726" y="1758971"/>
        <a:ext cx="62981" cy="62981"/>
      </dsp:txXfrm>
    </dsp:sp>
    <dsp:sp modelId="{8B1973C9-4B3A-45F6-B1D0-9602D19981BD}">
      <dsp:nvSpPr>
        <dsp:cNvPr id="0" name=""/>
        <dsp:cNvSpPr/>
      </dsp:nvSpPr>
      <dsp:spPr>
        <a:xfrm rot="5400000">
          <a:off x="2455891" y="1901999"/>
          <a:ext cx="4696296" cy="892296"/>
        </a:xfrm>
        <a:prstGeom prst="rect">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rtl="1">
            <a:lnSpc>
              <a:spcPct val="90000"/>
            </a:lnSpc>
            <a:spcBef>
              <a:spcPct val="0"/>
            </a:spcBef>
            <a:spcAft>
              <a:spcPct val="35000"/>
            </a:spcAft>
          </a:pPr>
          <a:r>
            <a:rPr lang="ar-EG" sz="3900" b="1" kern="1200" dirty="0"/>
            <a:t>الهيكل التنظيمي لمنظمة أوبك</a:t>
          </a:r>
        </a:p>
      </dsp:txBody>
      <dsp:txXfrm>
        <a:off x="2455891" y="1901999"/>
        <a:ext cx="4696296" cy="892296"/>
      </dsp:txXfrm>
    </dsp:sp>
    <dsp:sp modelId="{6E5D6074-9934-4B79-AF0F-D513BE9CEFA4}">
      <dsp:nvSpPr>
        <dsp:cNvPr id="0" name=""/>
        <dsp:cNvSpPr/>
      </dsp:nvSpPr>
      <dsp:spPr>
        <a:xfrm>
          <a:off x="845812" y="786629"/>
          <a:ext cx="2926731" cy="892296"/>
        </a:xfrm>
        <a:prstGeom prst="rect">
          <a:avLst/>
        </a:prstGeom>
        <a:gradFill flip="none" rotWithShape="0">
          <a:gsLst>
            <a:gs pos="0">
              <a:srgbClr val="FF3300">
                <a:shade val="30000"/>
                <a:satMod val="115000"/>
              </a:srgbClr>
            </a:gs>
            <a:gs pos="50000">
              <a:srgbClr val="FF3300">
                <a:shade val="67500"/>
                <a:satMod val="115000"/>
              </a:srgbClr>
            </a:gs>
            <a:gs pos="100000">
              <a:srgbClr val="FF3300">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rtl="1">
            <a:lnSpc>
              <a:spcPct val="90000"/>
            </a:lnSpc>
            <a:spcBef>
              <a:spcPct val="0"/>
            </a:spcBef>
            <a:spcAft>
              <a:spcPct val="35000"/>
            </a:spcAft>
          </a:pPr>
          <a:r>
            <a:rPr lang="ar-EG" sz="3900" b="1" kern="1200" dirty="0"/>
            <a:t>المؤتمر الوزاري</a:t>
          </a:r>
        </a:p>
      </dsp:txBody>
      <dsp:txXfrm>
        <a:off x="845812" y="786629"/>
        <a:ext cx="2926731" cy="892296"/>
      </dsp:txXfrm>
    </dsp:sp>
    <dsp:sp modelId="{725D4DEC-C945-4587-ABE4-AAFCF49E4471}">
      <dsp:nvSpPr>
        <dsp:cNvPr id="0" name=""/>
        <dsp:cNvSpPr/>
      </dsp:nvSpPr>
      <dsp:spPr>
        <a:xfrm>
          <a:off x="845812" y="1901999"/>
          <a:ext cx="2926731" cy="892296"/>
        </a:xfrm>
        <a:prstGeom prst="rect">
          <a:avLst/>
        </a:prstGeom>
        <a:gradFill flip="none" rotWithShape="0">
          <a:gsLst>
            <a:gs pos="0">
              <a:srgbClr val="FF3300">
                <a:shade val="30000"/>
                <a:satMod val="115000"/>
              </a:srgbClr>
            </a:gs>
            <a:gs pos="50000">
              <a:srgbClr val="FF3300">
                <a:shade val="67500"/>
                <a:satMod val="115000"/>
              </a:srgbClr>
            </a:gs>
            <a:gs pos="100000">
              <a:srgbClr val="FF3300">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rtl="1">
            <a:lnSpc>
              <a:spcPct val="90000"/>
            </a:lnSpc>
            <a:spcBef>
              <a:spcPct val="0"/>
            </a:spcBef>
            <a:spcAft>
              <a:spcPct val="35000"/>
            </a:spcAft>
          </a:pPr>
          <a:r>
            <a:rPr lang="ar-EG" sz="3900" b="1" kern="1200" dirty="0"/>
            <a:t>مجلس المحافظين</a:t>
          </a:r>
        </a:p>
      </dsp:txBody>
      <dsp:txXfrm>
        <a:off x="845812" y="1901999"/>
        <a:ext cx="2926731" cy="892296"/>
      </dsp:txXfrm>
    </dsp:sp>
    <dsp:sp modelId="{1A7FA3EF-E47F-4C21-BBB0-570F2E668727}">
      <dsp:nvSpPr>
        <dsp:cNvPr id="0" name=""/>
        <dsp:cNvSpPr/>
      </dsp:nvSpPr>
      <dsp:spPr>
        <a:xfrm>
          <a:off x="845812" y="3017370"/>
          <a:ext cx="2926731" cy="892296"/>
        </a:xfrm>
        <a:prstGeom prst="rect">
          <a:avLst/>
        </a:prstGeom>
        <a:gradFill flip="none" rotWithShape="0">
          <a:gsLst>
            <a:gs pos="0">
              <a:srgbClr val="FF3300">
                <a:shade val="30000"/>
                <a:satMod val="115000"/>
              </a:srgbClr>
            </a:gs>
            <a:gs pos="50000">
              <a:srgbClr val="FF3300">
                <a:shade val="67500"/>
                <a:satMod val="115000"/>
              </a:srgbClr>
            </a:gs>
            <a:gs pos="100000">
              <a:srgbClr val="FF3300">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rtl="1">
            <a:lnSpc>
              <a:spcPct val="90000"/>
            </a:lnSpc>
            <a:spcBef>
              <a:spcPct val="0"/>
            </a:spcBef>
            <a:spcAft>
              <a:spcPct val="35000"/>
            </a:spcAft>
          </a:pPr>
          <a:r>
            <a:rPr lang="ar-EG" sz="3900" b="1" kern="1200" dirty="0"/>
            <a:t>الأمانة العامة</a:t>
          </a:r>
        </a:p>
      </dsp:txBody>
      <dsp:txXfrm>
        <a:off x="845812" y="3017370"/>
        <a:ext cx="2926731" cy="892296"/>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03674DE-1485-4308-B581-D1181FE9B3BB}" type="datetimeFigureOut">
              <a:rPr lang="ar-EG" smtClean="0"/>
              <a:t>20/06/1444</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58A9375-DC75-4E84-B33C-B6FBA305EAB3}" type="slidenum">
              <a:rPr lang="ar-EG" smtClean="0"/>
              <a:t>‹#›</a:t>
            </a:fld>
            <a:endParaRPr lang="ar-EG"/>
          </a:p>
        </p:txBody>
      </p:sp>
    </p:spTree>
    <p:extLst>
      <p:ext uri="{BB962C8B-B14F-4D97-AF65-F5344CB8AC3E}">
        <p14:creationId xmlns:p14="http://schemas.microsoft.com/office/powerpoint/2010/main" val="20468224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739718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420803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496919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E7E4CFA1-E842-47AE-A510-F0CF1807046E}" type="datetimeFigureOut">
              <a:rPr lang="ar-EG" smtClean="0"/>
              <a:t>20/06/1444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34598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E7E4CFA1-E842-47AE-A510-F0CF1807046E}" type="datetimeFigureOut">
              <a:rPr lang="ar-EG" smtClean="0"/>
              <a:t>20/06/1444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67821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E7E4CFA1-E842-47AE-A510-F0CF1807046E}" type="datetimeFigureOut">
              <a:rPr lang="ar-EG" smtClean="0"/>
              <a:t>20/06/1444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793453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E4CFA1-E842-47AE-A510-F0CF1807046E}" type="datetimeFigureOut">
              <a:rPr lang="ar-EG" smtClean="0"/>
              <a:t>20/06/1444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376498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E4CFA1-E842-47AE-A510-F0CF1807046E}" type="datetimeFigureOut">
              <a:rPr lang="ar-EG" smtClean="0"/>
              <a:t>20/06/1444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40685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E4CFA1-E842-47AE-A510-F0CF1807046E}" type="datetimeFigureOut">
              <a:rPr lang="ar-EG" smtClean="0"/>
              <a:t>20/06/1444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203456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998621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532883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58051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256233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308556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142238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51930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864279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789465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77030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453375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09999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2559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7E4CFA1-E842-47AE-A510-F0CF1807046E}" type="datetimeFigureOut">
              <a:rPr lang="ar-EG" smtClean="0"/>
              <a:t>20/06/1444</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F38DAE-A1F9-41E8-BC70-B8067D193553}" type="slidenum">
              <a:rPr lang="ar-EG" smtClean="0"/>
              <a:t>‹#›</a:t>
            </a:fld>
            <a:endParaRPr lang="ar-EG"/>
          </a:p>
        </p:txBody>
      </p:sp>
    </p:spTree>
    <p:extLst>
      <p:ext uri="{BB962C8B-B14F-4D97-AF65-F5344CB8AC3E}">
        <p14:creationId xmlns:p14="http://schemas.microsoft.com/office/powerpoint/2010/main" val="3672259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2677799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447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4000" r="-2000" b="-4000"/>
          </a:stretch>
        </a:blipFill>
        <a:effectLst/>
      </p:bgPr>
    </p:bg>
    <p:spTree>
      <p:nvGrpSpPr>
        <p:cNvPr id="1" name=""/>
        <p:cNvGrpSpPr/>
        <p:nvPr/>
      </p:nvGrpSpPr>
      <p:grpSpPr>
        <a:xfrm>
          <a:off x="0" y="0"/>
          <a:ext cx="0" cy="0"/>
          <a:chOff x="0" y="0"/>
          <a:chExt cx="0" cy="0"/>
        </a:xfrm>
      </p:grpSpPr>
      <p:sp>
        <p:nvSpPr>
          <p:cNvPr id="3" name="وسيلة الشرح: خط منحني مزدوج مع حد وشريط تمييز 2"/>
          <p:cNvSpPr/>
          <p:nvPr/>
        </p:nvSpPr>
        <p:spPr>
          <a:xfrm flipH="1">
            <a:off x="539552" y="692696"/>
            <a:ext cx="3024336" cy="830997"/>
          </a:xfrm>
          <a:prstGeom prst="accentBorderCallout3">
            <a:avLst>
              <a:gd name="adj1" fmla="val 18750"/>
              <a:gd name="adj2" fmla="val -8333"/>
              <a:gd name="adj3" fmla="val 18750"/>
              <a:gd name="adj4" fmla="val -16667"/>
              <a:gd name="adj5" fmla="val 100000"/>
              <a:gd name="adj6" fmla="val -16667"/>
              <a:gd name="adj7" fmla="val 200233"/>
              <a:gd name="adj8" fmla="val -9897"/>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3500000" scaled="1"/>
            <a:tileRect/>
          </a:gradFill>
          <a:ln w="38100">
            <a:solidFill>
              <a:srgbClr val="84CCC9"/>
            </a:solidFill>
          </a:ln>
          <a:scene3d>
            <a:camera prst="orthographicFront"/>
            <a:lightRig rig="threePt" dir="t"/>
          </a:scene3d>
          <a:sp3d>
            <a:bevelT w="114300" prst="artDeco"/>
          </a:sp3d>
        </p:spPr>
        <p:txBody>
          <a:bodyPr wrap="square">
            <a:spAutoFit/>
          </a:bodyPr>
          <a:lstStyle/>
          <a:p>
            <a:pPr algn="ctr"/>
            <a:r>
              <a:rPr lang="ar-EG" sz="48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الوحدة </a:t>
            </a:r>
            <a:r>
              <a:rPr lang="ar-EG" sz="4800" b="1" dirty="0" smtClean="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الرابعة </a:t>
            </a:r>
            <a:endParaRPr lang="ar-EG" sz="48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5" name="مستطيل: زوايا مستديرة 4"/>
          <p:cNvSpPr/>
          <p:nvPr/>
        </p:nvSpPr>
        <p:spPr>
          <a:xfrm>
            <a:off x="1475656" y="2780928"/>
            <a:ext cx="3672408" cy="1736646"/>
          </a:xfrm>
          <a:prstGeom prst="roundRect">
            <a:avLst/>
          </a:prstGeom>
          <a:solidFill>
            <a:srgbClr val="FFC000"/>
          </a:solidFill>
        </p:spPr>
        <p:txBody>
          <a:bodyPr wrap="square">
            <a:spAutoFit/>
          </a:bodyPr>
          <a:lstStyle/>
          <a:p>
            <a:pPr algn="ctr"/>
            <a:r>
              <a:rPr lang="ar-EG" sz="4800" b="1" dirty="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المنظمات العربية والإسلامية والدولية</a:t>
            </a:r>
          </a:p>
        </p:txBody>
      </p:sp>
    </p:spTree>
    <p:extLst>
      <p:ext uri="{BB962C8B-B14F-4D97-AF65-F5344CB8AC3E}">
        <p14:creationId xmlns:p14="http://schemas.microsoft.com/office/powerpoint/2010/main" val="2562065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86276" y="488861"/>
            <a:ext cx="3600400" cy="830997"/>
          </a:xfrm>
          <a:prstGeom prst="borderCallout3">
            <a:avLst>
              <a:gd name="adj1" fmla="val 18750"/>
              <a:gd name="adj2" fmla="val -8333"/>
              <a:gd name="adj3" fmla="val 18750"/>
              <a:gd name="adj4" fmla="val -21239"/>
              <a:gd name="adj5" fmla="val 97799"/>
              <a:gd name="adj6" fmla="val -22254"/>
              <a:gd name="adj7" fmla="val 184221"/>
              <a:gd name="adj8" fmla="val 2543"/>
            </a:avLst>
          </a:prstGeom>
          <a:gradFill flip="none" rotWithShape="1">
            <a:gsLst>
              <a:gs pos="0">
                <a:srgbClr val="990033">
                  <a:shade val="30000"/>
                  <a:satMod val="115000"/>
                </a:srgbClr>
              </a:gs>
              <a:gs pos="50000">
                <a:srgbClr val="990033">
                  <a:shade val="67500"/>
                  <a:satMod val="115000"/>
                </a:srgbClr>
              </a:gs>
              <a:gs pos="100000">
                <a:srgbClr val="990033">
                  <a:shade val="100000"/>
                  <a:satMod val="115000"/>
                </a:srgbClr>
              </a:gs>
            </a:gsLst>
            <a:lin ang="5400000" scaled="1"/>
            <a:tileRect/>
          </a:gradFill>
          <a:ln w="38100">
            <a:solidFill>
              <a:srgbClr val="990033"/>
            </a:solidFill>
          </a:ln>
          <a:scene3d>
            <a:camera prst="perspectiveLeft"/>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rtlCol="1" anchor="ctr"/>
          <a:lstStyle>
            <a:defPPr>
              <a:defRPr lang="ar-EG"/>
            </a:defPPr>
            <a:lvl1pPr marR="0" lvl="0" indent="0" algn="ctr" fontAlgn="auto">
              <a:lnSpc>
                <a:spcPct val="100000"/>
              </a:lnSpc>
              <a:spcBef>
                <a:spcPts val="0"/>
              </a:spcBef>
              <a:spcAft>
                <a:spcPts val="0"/>
              </a:spcAft>
              <a:buClrTx/>
              <a:buSzTx/>
              <a:buFontTx/>
              <a:buNone/>
              <a:tabLst/>
              <a:defRPr kumimoji="0" sz="4800" b="1" i="0" u="none" strike="noStrike" cap="none" spc="0" normalizeH="0" baseline="0">
                <a:ln>
                  <a:noFill/>
                </a:ln>
                <a:solidFill>
                  <a:prstClr val="white"/>
                </a:solidFill>
                <a:effectLst>
                  <a:outerShdw blurRad="38100" dist="38100" dir="2700000" algn="tl">
                    <a:srgbClr val="000000">
                      <a:alpha val="43137"/>
                    </a:srgbClr>
                  </a:outerShdw>
                </a:effectLst>
                <a:uLnTx/>
                <a:uFillTx/>
                <a:latin typeface="Calibri" panose="020F0502020204030204"/>
                <a:cs typeface="Arial" panose="020B0604020202020204" pitchFamily="34" charset="0"/>
              </a:defRPr>
            </a:lvl1pPr>
            <a:lvl2pPr algn="l" rtl="0">
              <a:defRPr>
                <a:solidFill>
                  <a:schemeClr val="lt1"/>
                </a:solidFill>
              </a:defRPr>
            </a:lvl2pPr>
            <a:lvl3pPr algn="l" rtl="0">
              <a:defRPr>
                <a:solidFill>
                  <a:schemeClr val="lt1"/>
                </a:solidFill>
              </a:defRPr>
            </a:lvl3pPr>
            <a:lvl4pPr algn="l" rtl="0">
              <a:defRPr>
                <a:solidFill>
                  <a:schemeClr val="lt1"/>
                </a:solidFill>
              </a:defRPr>
            </a:lvl4pPr>
            <a:lvl5pPr algn="l" rtl="0">
              <a:defRPr>
                <a:solidFill>
                  <a:schemeClr val="lt1"/>
                </a:solidFill>
              </a:defRPr>
            </a:lvl5pPr>
            <a:lvl6pPr algn="l" rtl="0">
              <a:defRPr>
                <a:solidFill>
                  <a:schemeClr val="lt1"/>
                </a:solidFill>
              </a:defRPr>
            </a:lvl6pPr>
            <a:lvl7pPr algn="l" rtl="0">
              <a:defRPr>
                <a:solidFill>
                  <a:schemeClr val="lt1"/>
                </a:solidFill>
              </a:defRPr>
            </a:lvl7pPr>
            <a:lvl8pPr algn="l" rtl="0">
              <a:defRPr>
                <a:solidFill>
                  <a:schemeClr val="lt1"/>
                </a:solidFill>
              </a:defRPr>
            </a:lvl8pPr>
            <a:lvl9pPr algn="l" rtl="0">
              <a:defRPr>
                <a:solidFill>
                  <a:schemeClr val="lt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دروس الوحدة</a:t>
            </a:r>
          </a:p>
        </p:txBody>
      </p:sp>
      <p:sp>
        <p:nvSpPr>
          <p:cNvPr id="6" name="TextBox 5"/>
          <p:cNvSpPr txBox="1"/>
          <p:nvPr/>
        </p:nvSpPr>
        <p:spPr>
          <a:xfrm>
            <a:off x="755576" y="1484784"/>
            <a:ext cx="7560840" cy="5078313"/>
          </a:xfrm>
          <a:prstGeom prst="rect">
            <a:avLst/>
          </a:prstGeom>
          <a:noFill/>
        </p:spPr>
        <p:txBody>
          <a:bodyPr wrap="square" rtlCol="1">
            <a:spAutoFit/>
          </a:bodyPr>
          <a:lstStyle/>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الرابع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جامعة الدول العربية</a:t>
            </a:r>
          </a:p>
          <a:p>
            <a:pPr marL="571500" marR="0" lvl="0" indent="-5715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الخامس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رابطة العالم الإسلامي</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السادس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منظمة التعاون الإسلامي</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السابع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منظمة الدول المصدرة للنفط (أوبك)</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الثامن 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هيئة الأمم المتحدة</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التاسع 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مجموعة العشرين (</a:t>
            </a:r>
            <a:r>
              <a:rPr kumimoji="0" lang="en-US"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mn-cs"/>
              </a:rPr>
              <a:t>(G20</a:t>
            </a:r>
            <a:endPar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20277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additive="base">
                                        <p:cTn id="2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additive="base">
                                        <p:cTn id="2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 calcmode="lin" valueType="num">
                                      <p:cBhvr additive="base">
                                        <p:cTn id="3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 calcmode="lin" valueType="num">
                                      <p:cBhvr additive="base">
                                        <p:cTn id="3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xEl>
                                              <p:pRg st="5" end="5"/>
                                            </p:txEl>
                                          </p:spTgt>
                                        </p:tgtEl>
                                        <p:attrNameLst>
                                          <p:attrName>style.visibility</p:attrName>
                                        </p:attrNameLst>
                                      </p:cBhvr>
                                      <p:to>
                                        <p:strVal val="visible"/>
                                      </p:to>
                                    </p:set>
                                    <p:anim calcmode="lin" valueType="num">
                                      <p:cBhvr additive="base">
                                        <p:cTn id="44"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6000" r="-13000"/>
          </a:stretch>
        </a:blipFill>
        <a:effectLst/>
      </p:bgPr>
    </p:bg>
    <p:spTree>
      <p:nvGrpSpPr>
        <p:cNvPr id="1" name=""/>
        <p:cNvGrpSpPr/>
        <p:nvPr/>
      </p:nvGrpSpPr>
      <p:grpSpPr>
        <a:xfrm>
          <a:off x="0" y="0"/>
          <a:ext cx="0" cy="0"/>
          <a:chOff x="0" y="0"/>
          <a:chExt cx="0" cy="0"/>
        </a:xfrm>
      </p:grpSpPr>
      <p:sp>
        <p:nvSpPr>
          <p:cNvPr id="4" name="TextBox 3"/>
          <p:cNvSpPr txBox="1"/>
          <p:nvPr/>
        </p:nvSpPr>
        <p:spPr>
          <a:xfrm>
            <a:off x="2114727" y="620688"/>
            <a:ext cx="4050450" cy="769441"/>
          </a:xfrm>
          <a:prstGeom prst="rect">
            <a:avLst/>
          </a:prstGeom>
          <a:solidFill>
            <a:srgbClr val="B6DC5A"/>
          </a:solidFill>
          <a:scene3d>
            <a:camera prst="orthographicFront"/>
            <a:lightRig rig="threePt" dir="t"/>
          </a:scene3d>
          <a:sp3d>
            <a:bevelT w="114300" prst="artDeco"/>
          </a:sp3d>
        </p:spPr>
        <p:txBody>
          <a:bodyPr wrap="square" rtlCol="1">
            <a:spAutoFit/>
          </a:bodyPr>
          <a:lstStyle/>
          <a:p>
            <a:pPr algn="ctr"/>
            <a:r>
              <a:rPr lang="ar-EG" sz="4400" b="1" dirty="0">
                <a:ln w="0"/>
                <a:effectLst>
                  <a:outerShdw blurRad="38100" dist="19050" dir="2700000" algn="tl" rotWithShape="0">
                    <a:schemeClr val="dk1">
                      <a:alpha val="40000"/>
                    </a:schemeClr>
                  </a:outerShdw>
                </a:effectLst>
              </a:rPr>
              <a:t>الدرس </a:t>
            </a:r>
            <a:r>
              <a:rPr lang="ar-EG" sz="4400" b="1" dirty="0" smtClean="0">
                <a:ln w="0"/>
                <a:effectLst>
                  <a:outerShdw blurRad="38100" dist="19050" dir="2700000" algn="tl" rotWithShape="0">
                    <a:schemeClr val="dk1">
                      <a:alpha val="40000"/>
                    </a:schemeClr>
                  </a:outerShdw>
                </a:effectLst>
              </a:rPr>
              <a:t>السابع </a:t>
            </a:r>
            <a:r>
              <a:rPr lang="ar-EG" sz="4400" b="1" dirty="0">
                <a:ln w="0"/>
                <a:effectLst>
                  <a:outerShdw blurRad="38100" dist="19050" dir="2700000" algn="tl" rotWithShape="0">
                    <a:schemeClr val="dk1">
                      <a:alpha val="40000"/>
                    </a:schemeClr>
                  </a:outerShdw>
                </a:effectLst>
              </a:rPr>
              <a:t>عشر</a:t>
            </a:r>
          </a:p>
        </p:txBody>
      </p:sp>
      <p:sp>
        <p:nvSpPr>
          <p:cNvPr id="7" name="TextBox 6"/>
          <p:cNvSpPr txBox="1"/>
          <p:nvPr/>
        </p:nvSpPr>
        <p:spPr>
          <a:xfrm>
            <a:off x="3131840" y="2183828"/>
            <a:ext cx="3405402" cy="2123658"/>
          </a:xfrm>
          <a:prstGeom prst="rect">
            <a:avLst/>
          </a:prstGeom>
          <a:solidFill>
            <a:schemeClr val="bg1"/>
          </a:solidFill>
          <a:scene3d>
            <a:camera prst="orthographicFront"/>
            <a:lightRig rig="threePt" dir="t"/>
          </a:scene3d>
          <a:sp3d>
            <a:bevelT w="114300" prst="artDeco"/>
          </a:sp3d>
        </p:spPr>
        <p:txBody>
          <a:bodyPr wrap="square" rtlCol="1">
            <a:spAutoFit/>
          </a:bodyPr>
          <a:lstStyle>
            <a:defPPr>
              <a:defRPr lang="ar-EG"/>
            </a:defPPr>
            <a:lvl1pPr algn="ctr">
              <a:defRPr sz="6600" b="1">
                <a:ln w="0"/>
                <a:effectLst>
                  <a:outerShdw blurRad="38100" dist="19050" dir="2700000" algn="tl" rotWithShape="0">
                    <a:schemeClr val="dk1">
                      <a:alpha val="40000"/>
                    </a:schemeClr>
                  </a:outerShdw>
                </a:effectLst>
              </a:defRPr>
            </a:lvl1pPr>
          </a:lstStyle>
          <a:p>
            <a:r>
              <a:rPr lang="ar-EG" sz="4400" dirty="0"/>
              <a:t>منظمة الدول المصدِّرة للنفط (أوبك)</a:t>
            </a:r>
          </a:p>
        </p:txBody>
      </p:sp>
      <p:pic>
        <p:nvPicPr>
          <p:cNvPr id="12" name="صورة 11">
            <a:extLst>
              <a:ext uri="{FF2B5EF4-FFF2-40B4-BE49-F238E27FC236}">
                <a16:creationId xmlns:a16="http://schemas.microsoft.com/office/drawing/2014/main" id="{84223054-6A43-4BBA-B586-09A37E4ACA42}"/>
              </a:ext>
            </a:extLst>
          </p:cNvPr>
          <p:cNvPicPr>
            <a:picLocks noChangeAspect="1"/>
          </p:cNvPicPr>
          <p:nvPr/>
        </p:nvPicPr>
        <p:blipFill>
          <a:blip r:embed="rId3"/>
          <a:stretch>
            <a:fillRect/>
          </a:stretch>
        </p:blipFill>
        <p:spPr>
          <a:xfrm>
            <a:off x="1427098" y="3429000"/>
            <a:ext cx="1375258" cy="1353312"/>
          </a:xfrm>
          <a:prstGeom prst="rect">
            <a:avLst/>
          </a:prstGeom>
        </p:spPr>
      </p:pic>
    </p:spTree>
    <p:extLst>
      <p:ext uri="{BB962C8B-B14F-4D97-AF65-F5344CB8AC3E}">
        <p14:creationId xmlns:p14="http://schemas.microsoft.com/office/powerpoint/2010/main" val="175578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12D89C55-DC9F-4C5B-B33B-4FD6CC6F8F93}"/>
              </a:ext>
            </a:extLst>
          </p:cNvPr>
          <p:cNvGraphicFramePr>
            <a:graphicFrameLocks noGrp="1"/>
          </p:cNvGraphicFramePr>
          <p:nvPr>
            <p:extLst>
              <p:ext uri="{D42A27DB-BD31-4B8C-83A1-F6EECF244321}">
                <p14:modId xmlns:p14="http://schemas.microsoft.com/office/powerpoint/2010/main" val="508631008"/>
              </p:ext>
            </p:extLst>
          </p:nvPr>
        </p:nvGraphicFramePr>
        <p:xfrm>
          <a:off x="1583668" y="1700808"/>
          <a:ext cx="5976664" cy="3321928"/>
        </p:xfrm>
        <a:graphic>
          <a:graphicData uri="http://schemas.openxmlformats.org/drawingml/2006/table">
            <a:tbl>
              <a:tblPr rtl="1" firstRow="1" bandRow="1">
                <a:tableStyleId>{17292A2E-F333-43FB-9621-5CBBE7FDCDCB}</a:tableStyleId>
              </a:tblPr>
              <a:tblGrid>
                <a:gridCol w="5976664">
                  <a:extLst>
                    <a:ext uri="{9D8B030D-6E8A-4147-A177-3AD203B41FA5}">
                      <a16:colId xmlns:a16="http://schemas.microsoft.com/office/drawing/2014/main" val="1063739072"/>
                    </a:ext>
                  </a:extLst>
                </a:gridCol>
              </a:tblGrid>
              <a:tr h="792088">
                <a:tc>
                  <a:txBody>
                    <a:bodyPr/>
                    <a:lstStyle/>
                    <a:p>
                      <a:pPr algn="ctr" rtl="1"/>
                      <a:r>
                        <a:rPr lang="ar-EG" sz="4000" b="1" dirty="0"/>
                        <a:t>في هذا الدرس</a:t>
                      </a:r>
                    </a:p>
                  </a:txBody>
                  <a:tcPr anchor="ctr">
                    <a:cell3D prstMaterial="dkEdge">
                      <a:bevel prst="artDeco"/>
                      <a:lightRig rig="flood" dir="t"/>
                    </a:cell3D>
                    <a:solidFill>
                      <a:schemeClr val="accent6">
                        <a:lumMod val="75000"/>
                      </a:schemeClr>
                    </a:solidFill>
                  </a:tcPr>
                </a:tc>
                <a:extLst>
                  <a:ext uri="{0D108BD9-81ED-4DB2-BD59-A6C34878D82A}">
                    <a16:rowId xmlns:a16="http://schemas.microsoft.com/office/drawing/2014/main" val="1458649104"/>
                  </a:ext>
                </a:extLst>
              </a:tr>
              <a:tr h="1350651">
                <a:tc>
                  <a:txBody>
                    <a:bodyPr/>
                    <a:lstStyle/>
                    <a:p>
                      <a:pPr marL="571500" indent="-571500" algn="r" rtl="1">
                        <a:buFont typeface="Arial" panose="020B0604020202020204" pitchFamily="34" charset="0"/>
                        <a:buChar char="•"/>
                      </a:pPr>
                      <a:r>
                        <a:rPr lang="ar-EG" sz="4000" b="1" dirty="0"/>
                        <a:t>نشأة منظمة أوبك.</a:t>
                      </a:r>
                    </a:p>
                    <a:p>
                      <a:pPr marL="571500" indent="-571500" algn="r" rtl="1">
                        <a:buFont typeface="Arial" panose="020B0604020202020204" pitchFamily="34" charset="0"/>
                        <a:buChar char="•"/>
                      </a:pPr>
                      <a:r>
                        <a:rPr lang="ar-EG" sz="4000" b="1" dirty="0"/>
                        <a:t>أهدافها.</a:t>
                      </a:r>
                    </a:p>
                    <a:p>
                      <a:pPr marL="571500" indent="-571500" algn="r" rtl="1">
                        <a:buFont typeface="Arial" panose="020B0604020202020204" pitchFamily="34" charset="0"/>
                        <a:buChar char="•"/>
                      </a:pPr>
                      <a:r>
                        <a:rPr lang="ar-EG" sz="4000" b="1" dirty="0"/>
                        <a:t>الدول الأعضاء فيها.</a:t>
                      </a:r>
                    </a:p>
                    <a:p>
                      <a:pPr marL="571500" indent="-571500" algn="r" rtl="1">
                        <a:buFont typeface="Arial" panose="020B0604020202020204" pitchFamily="34" charset="0"/>
                        <a:buChar char="•"/>
                      </a:pPr>
                      <a:r>
                        <a:rPr lang="ar-EG" sz="4000" b="1" dirty="0"/>
                        <a:t>دورها في الاقتصاد العالمي.</a:t>
                      </a:r>
                    </a:p>
                  </a:txBody>
                  <a:tcPr anchor="ctr">
                    <a:cell3D prstMaterial="dkEdge">
                      <a:bevel prst="artDeco"/>
                      <a:lightRig rig="flood" dir="t"/>
                    </a:cell3D>
                  </a:tcPr>
                </a:tc>
                <a:extLst>
                  <a:ext uri="{0D108BD9-81ED-4DB2-BD59-A6C34878D82A}">
                    <a16:rowId xmlns:a16="http://schemas.microsoft.com/office/drawing/2014/main" val="2326094210"/>
                  </a:ext>
                </a:extLst>
              </a:tr>
            </a:tbl>
          </a:graphicData>
        </a:graphic>
      </p:graphicFrame>
    </p:spTree>
    <p:extLst>
      <p:ext uri="{BB962C8B-B14F-4D97-AF65-F5344CB8AC3E}">
        <p14:creationId xmlns:p14="http://schemas.microsoft.com/office/powerpoint/2010/main" val="2943059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889843"/>
            <a:ext cx="7632848" cy="5078313"/>
          </a:xfrm>
          <a:prstGeom prst="rect">
            <a:avLst/>
          </a:prstGeom>
          <a:noFill/>
        </p:spPr>
        <p:txBody>
          <a:bodyPr wrap="square" rtlCol="1">
            <a:spAutoFit/>
          </a:bodyPr>
          <a:lstStyle/>
          <a:p>
            <a:pPr algn="ctr"/>
            <a:r>
              <a:rPr lang="sd-Arab-PK" sz="5400" b="1" dirty="0">
                <a:solidFill>
                  <a:srgbClr val="7030A0"/>
                </a:solidFill>
              </a:rPr>
              <a:t>وجدت الدول الأعضاء المؤسِّسة لأوبك لزاماً عليها أن توجد</a:t>
            </a:r>
            <a:r>
              <a:rPr lang="ar-EG" sz="5400" b="1" dirty="0">
                <a:solidFill>
                  <a:srgbClr val="7030A0"/>
                </a:solidFill>
              </a:rPr>
              <a:t> </a:t>
            </a:r>
            <a:r>
              <a:rPr lang="sd-Arab-PK" sz="5400" b="1" dirty="0">
                <a:solidFill>
                  <a:srgbClr val="7030A0"/>
                </a:solidFill>
              </a:rPr>
              <a:t>فيما بينها نوعاً من التعاون والتكاتف لتنسيق سياساتها النفطية</a:t>
            </a:r>
            <a:r>
              <a:rPr lang="ar-EG" sz="5400" b="1" dirty="0">
                <a:solidFill>
                  <a:srgbClr val="7030A0"/>
                </a:solidFill>
              </a:rPr>
              <a:t> </a:t>
            </a:r>
            <a:r>
              <a:rPr lang="sd-Arab-PK" sz="5400" b="1" dirty="0">
                <a:solidFill>
                  <a:srgbClr val="7030A0"/>
                </a:solidFill>
              </a:rPr>
              <a:t>من أجل الحصول على أكبر قدر ممكن من عائدات البترول</a:t>
            </a:r>
            <a:r>
              <a:rPr lang="ar-EG" sz="5400" b="1" dirty="0">
                <a:solidFill>
                  <a:srgbClr val="7030A0"/>
                </a:solidFill>
              </a:rPr>
              <a:t> </a:t>
            </a:r>
            <a:r>
              <a:rPr lang="sd-Arab-PK" sz="5400" b="1" dirty="0">
                <a:solidFill>
                  <a:srgbClr val="7030A0"/>
                </a:solidFill>
              </a:rPr>
              <a:t>لمصلحة شعوبها.</a:t>
            </a:r>
            <a:endParaRPr lang="ar-EG" sz="5400" b="1" dirty="0">
              <a:solidFill>
                <a:srgbClr val="7030A0"/>
              </a:solidFill>
            </a:endParaRPr>
          </a:p>
        </p:txBody>
      </p:sp>
    </p:spTree>
    <p:extLst>
      <p:ext uri="{BB962C8B-B14F-4D97-AF65-F5344CB8AC3E}">
        <p14:creationId xmlns:p14="http://schemas.microsoft.com/office/powerpoint/2010/main" val="668444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35596" y="889843"/>
            <a:ext cx="7272808" cy="5078313"/>
          </a:xfrm>
          <a:prstGeom prst="rect">
            <a:avLst/>
          </a:prstGeom>
          <a:noFill/>
        </p:spPr>
        <p:txBody>
          <a:bodyPr wrap="square" rtlCol="1">
            <a:spAutoFit/>
          </a:bodyPr>
          <a:lstStyle/>
          <a:p>
            <a:pPr algn="ctr"/>
            <a:r>
              <a:rPr lang="sd-Arab-PK" sz="5400" b="1" dirty="0">
                <a:solidFill>
                  <a:srgbClr val="7030A0"/>
                </a:solidFill>
              </a:rPr>
              <a:t>ولا سيما أن شركات النفط الرئيسة سبق أن</a:t>
            </a:r>
            <a:r>
              <a:rPr lang="ar-EG" sz="5400" b="1" dirty="0">
                <a:solidFill>
                  <a:srgbClr val="7030A0"/>
                </a:solidFill>
              </a:rPr>
              <a:t> </a:t>
            </a:r>
            <a:r>
              <a:rPr lang="sd-Arab-PK" sz="5400" b="1" dirty="0">
                <a:solidFill>
                  <a:srgbClr val="7030A0"/>
                </a:solidFill>
              </a:rPr>
              <a:t>عقدت فيما بينها اتفاقاً من أجل تجنب تضارب مصالحها،</a:t>
            </a:r>
            <a:r>
              <a:rPr lang="ar-EG" sz="5400" b="1" dirty="0">
                <a:solidFill>
                  <a:srgbClr val="7030A0"/>
                </a:solidFill>
              </a:rPr>
              <a:t> </a:t>
            </a:r>
            <a:r>
              <a:rPr lang="sd-Arab-PK" sz="5400" b="1" dirty="0">
                <a:solidFill>
                  <a:srgbClr val="7030A0"/>
                </a:solidFill>
              </a:rPr>
              <a:t>والظهور بسياسة موحدة أمام الدول المنتجة للنفط.</a:t>
            </a:r>
            <a:endParaRPr lang="ar-EG" sz="5400" b="1" dirty="0">
              <a:solidFill>
                <a:srgbClr val="7030A0"/>
              </a:solidFill>
            </a:endParaRPr>
          </a:p>
        </p:txBody>
      </p:sp>
    </p:spTree>
    <p:extLst>
      <p:ext uri="{BB962C8B-B14F-4D97-AF65-F5344CB8AC3E}">
        <p14:creationId xmlns:p14="http://schemas.microsoft.com/office/powerpoint/2010/main" val="2863544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54425" y="1844824"/>
            <a:ext cx="4835149" cy="2860358"/>
          </a:xfrm>
          <a:prstGeom prst="roundRect">
            <a:avLst/>
          </a:prstGeom>
          <a:noFill/>
          <a:ln>
            <a:noFill/>
          </a:ln>
        </p:spPr>
        <p:txBody>
          <a:bodyPr wrap="square" rtlCol="1">
            <a:spAutoFit/>
          </a:bodyPr>
          <a:lstStyle/>
          <a:p>
            <a:pPr algn="ctr"/>
            <a:r>
              <a:rPr lang="ar-EG" sz="5400" b="1" dirty="0">
                <a:solidFill>
                  <a:schemeClr val="bg1"/>
                </a:solidFill>
                <a:effectLst>
                  <a:outerShdw blurRad="38100" dist="38100" dir="2700000" algn="tl">
                    <a:srgbClr val="000000">
                      <a:alpha val="43137"/>
                    </a:srgbClr>
                  </a:outerShdw>
                </a:effectLst>
              </a:rPr>
              <a:t>أهداف منظمة الدول المصدِّرة للنفط (أوبك):</a:t>
            </a:r>
          </a:p>
        </p:txBody>
      </p:sp>
    </p:spTree>
    <p:extLst>
      <p:ext uri="{BB962C8B-B14F-4D97-AF65-F5344CB8AC3E}">
        <p14:creationId xmlns:p14="http://schemas.microsoft.com/office/powerpoint/2010/main" val="715839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9562" y="523701"/>
            <a:ext cx="7884876" cy="6001643"/>
          </a:xfrm>
          <a:prstGeom prst="rect">
            <a:avLst/>
          </a:prstGeom>
          <a:noFill/>
        </p:spPr>
        <p:txBody>
          <a:bodyPr wrap="square" rtlCol="1">
            <a:spAutoFit/>
          </a:bodyPr>
          <a:lstStyle/>
          <a:p>
            <a:r>
              <a:rPr lang="ar-EG" sz="4800" b="1" dirty="0"/>
              <a:t>1. تنسيق وتوحيد السياسات النفطية للبلدان الأعضاء.</a:t>
            </a:r>
          </a:p>
          <a:p>
            <a:r>
              <a:rPr lang="ar-EG" sz="4800" b="1" dirty="0"/>
              <a:t>2. وضع طرق وأساليب لضمان استقرار الأسعار في أسواق النفط العالمية.</a:t>
            </a:r>
          </a:p>
          <a:p>
            <a:r>
              <a:rPr lang="ar-EG" sz="4800" b="1" dirty="0"/>
              <a:t>3. حماية مصالح البلدان المنتجة للنفط. وضمان تجهيز النفط إلى البلدان المستهلكة.</a:t>
            </a:r>
          </a:p>
        </p:txBody>
      </p:sp>
    </p:spTree>
    <p:extLst>
      <p:ext uri="{BB962C8B-B14F-4D97-AF65-F5344CB8AC3E}">
        <p14:creationId xmlns:p14="http://schemas.microsoft.com/office/powerpoint/2010/main" val="1827912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18421" y="1700808"/>
            <a:ext cx="4907157" cy="3166824"/>
          </a:xfrm>
          <a:prstGeom prst="roundRect">
            <a:avLst/>
          </a:prstGeom>
          <a:noFill/>
          <a:ln>
            <a:noFill/>
          </a:ln>
        </p:spPr>
        <p:txBody>
          <a:bodyPr wrap="square" rtlCol="1">
            <a:spAutoFit/>
          </a:bodyPr>
          <a:lstStyle/>
          <a:p>
            <a:pPr algn="ctr"/>
            <a:r>
              <a:rPr lang="ar-EG" sz="6000" b="1" dirty="0">
                <a:solidFill>
                  <a:schemeClr val="bg1"/>
                </a:solidFill>
                <a:effectLst>
                  <a:outerShdw blurRad="38100" dist="38100" dir="2700000" algn="tl">
                    <a:srgbClr val="000000">
                      <a:alpha val="43137"/>
                    </a:srgbClr>
                  </a:outerShdw>
                </a:effectLst>
              </a:rPr>
              <a:t>مقر منظمة الدول المصدرة للنفط والدول الأعضاء:</a:t>
            </a:r>
          </a:p>
        </p:txBody>
      </p:sp>
    </p:spTree>
    <p:extLst>
      <p:ext uri="{BB962C8B-B14F-4D97-AF65-F5344CB8AC3E}">
        <p14:creationId xmlns:p14="http://schemas.microsoft.com/office/powerpoint/2010/main" val="2727512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9582" y="674400"/>
            <a:ext cx="7524836" cy="5509200"/>
          </a:xfrm>
          <a:prstGeom prst="rect">
            <a:avLst/>
          </a:prstGeom>
          <a:noFill/>
        </p:spPr>
        <p:txBody>
          <a:bodyPr wrap="square" rtlCol="1">
            <a:spAutoFit/>
          </a:bodyPr>
          <a:lstStyle/>
          <a:p>
            <a:pPr algn="ctr"/>
            <a:r>
              <a:rPr lang="ar-EG" sz="4400" b="1" dirty="0"/>
              <a:t>تضم منظمة الأوبك دولاً شتى من قارات ثلاث، هي آسيا وإفريقيا وأمريكا اللاتينية. وهي دول نامية تعتمد إلى حد كبير في دخلها الوطني على عائدات النفط، وقد اتخذت الأوبك في بادئ الأمر من مدينة جنيف بسويسرا مقراً لها؛ وذلك لموقع جنيف المتوسط. ثم نقلت مقرها إلى فيينا عاصمة النمسا.</a:t>
            </a:r>
          </a:p>
        </p:txBody>
      </p:sp>
    </p:spTree>
    <p:extLst>
      <p:ext uri="{BB962C8B-B14F-4D97-AF65-F5344CB8AC3E}">
        <p14:creationId xmlns:p14="http://schemas.microsoft.com/office/powerpoint/2010/main" val="14917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89602" y="1536174"/>
            <a:ext cx="7164796" cy="3785652"/>
          </a:xfrm>
          <a:prstGeom prst="rect">
            <a:avLst/>
          </a:prstGeom>
          <a:noFill/>
        </p:spPr>
        <p:txBody>
          <a:bodyPr wrap="square" rtlCol="1">
            <a:spAutoFit/>
          </a:bodyPr>
          <a:lstStyle/>
          <a:p>
            <a:pPr algn="ctr"/>
            <a:r>
              <a:rPr lang="ar-EG" sz="4800" b="1" dirty="0"/>
              <a:t>وعندما تأسست المنظمة سنة ١٣٨٠ هـ/ 1960م كان عدد أعضائها المؤسسين خمسة، وقد زاد عددهم بمرور الوقت حتى أصبح اثنتي عشرة دولة.</a:t>
            </a:r>
          </a:p>
        </p:txBody>
      </p:sp>
    </p:spTree>
    <p:extLst>
      <p:ext uri="{BB962C8B-B14F-4D97-AF65-F5344CB8AC3E}">
        <p14:creationId xmlns:p14="http://schemas.microsoft.com/office/powerpoint/2010/main" val="2131294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6136" y="764704"/>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1067584" y="2923197"/>
            <a:ext cx="7128792" cy="3170099"/>
          </a:xfrm>
          <a:prstGeom prst="rect">
            <a:avLst/>
          </a:prstGeom>
          <a:noFill/>
        </p:spPr>
        <p:txBody>
          <a:bodyPr wrap="square" rtlCol="1">
            <a:spAutoFit/>
          </a:bodyPr>
          <a:lstStyle/>
          <a:p>
            <a:pPr lvl="0" algn="ctr"/>
            <a:r>
              <a:rPr lang="ar-EG" sz="4000" b="1" dirty="0">
                <a:solidFill>
                  <a:prstClr val="black"/>
                </a:solidFill>
              </a:rPr>
              <a:t>أوبك كلمة من أربعة حروف لاتينية هي </a:t>
            </a:r>
            <a:r>
              <a:rPr lang="en-US" sz="4000" b="1" dirty="0">
                <a:solidFill>
                  <a:prstClr val="black"/>
                </a:solidFill>
              </a:rPr>
              <a:t>OPEC </a:t>
            </a:r>
            <a:r>
              <a:rPr lang="ar-EG" sz="4000" b="1" dirty="0">
                <a:solidFill>
                  <a:prstClr val="black"/>
                </a:solidFill>
              </a:rPr>
              <a:t> تمثل الحروف الأولى لكلمات الاسم الأربع:</a:t>
            </a:r>
          </a:p>
          <a:p>
            <a:pPr lvl="0" algn="ctr" rtl="0"/>
            <a:r>
              <a:rPr lang="en-US" sz="4000" b="1" dirty="0">
                <a:solidFill>
                  <a:prstClr val="black"/>
                </a:solidFill>
                <a:cs typeface="Arial" panose="020B0604020202020204" pitchFamily="34" charset="0"/>
              </a:rPr>
              <a:t>"Organization Of The Petroleum Exporting Countries".</a:t>
            </a:r>
            <a:endParaRPr kumimoji="0" lang="ar-EG" sz="4000" b="1" i="0" u="none" strike="noStrike" kern="1200" cap="none" spc="0" normalizeH="0" baseline="0" noProof="0" dirty="0">
              <a:ln>
                <a:noFill/>
              </a:ln>
              <a:solidFill>
                <a:prstClr val="black"/>
              </a:solidFill>
              <a:effectLst/>
              <a:uLnTx/>
              <a:uFillTx/>
              <a:latin typeface="Calibri"/>
              <a:cs typeface="Arial" panose="020B0604020202020204" pitchFamily="34" charset="0"/>
            </a:endParaRPr>
          </a:p>
        </p:txBody>
      </p:sp>
      <p:pic>
        <p:nvPicPr>
          <p:cNvPr id="9" name="صورة 8">
            <a:extLst>
              <a:ext uri="{FF2B5EF4-FFF2-40B4-BE49-F238E27FC236}">
                <a16:creationId xmlns:a16="http://schemas.microsoft.com/office/drawing/2014/main" id="{ECC7EE82-FB21-49DB-97A6-370199C3095D}"/>
              </a:ext>
            </a:extLst>
          </p:cNvPr>
          <p:cNvPicPr>
            <a:picLocks noChangeAspect="1"/>
          </p:cNvPicPr>
          <p:nvPr/>
        </p:nvPicPr>
        <p:blipFill>
          <a:blip r:embed="rId2"/>
          <a:stretch>
            <a:fillRect/>
          </a:stretch>
        </p:blipFill>
        <p:spPr>
          <a:xfrm>
            <a:off x="1259632" y="764704"/>
            <a:ext cx="1814312" cy="1785360"/>
          </a:xfrm>
          <a:prstGeom prst="rect">
            <a:avLst/>
          </a:prstGeom>
        </p:spPr>
      </p:pic>
    </p:spTree>
    <p:extLst>
      <p:ext uri="{BB962C8B-B14F-4D97-AF65-F5344CB8AC3E}">
        <p14:creationId xmlns:p14="http://schemas.microsoft.com/office/powerpoint/2010/main" val="2206497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259632" y="980728"/>
            <a:ext cx="6624736" cy="769441"/>
          </a:xfrm>
          <a:prstGeom prst="rect">
            <a:avLst/>
          </a:prstGeom>
          <a:noFill/>
        </p:spPr>
        <p:txBody>
          <a:bodyPr wrap="square" rtlCol="1">
            <a:spAutoFit/>
          </a:bodyPr>
          <a:lstStyle/>
          <a:p>
            <a:pPr marL="571500" lvl="0" indent="-571500" algn="ctr">
              <a:buFont typeface="Arial" panose="020B0604020202020204" pitchFamily="34" charset="0"/>
              <a:buChar char="•"/>
            </a:pPr>
            <a:r>
              <a:rPr lang="ar-EG" sz="4400" b="1" dirty="0">
                <a:solidFill>
                  <a:prstClr val="black"/>
                </a:solidFill>
              </a:rPr>
              <a:t>ما علاقة ذلك بشعار المنظمة؟</a:t>
            </a:r>
            <a:endParaRPr kumimoji="0" lang="ar-EG" sz="4400" b="1" i="0" u="none" strike="noStrike" kern="1200" cap="none" spc="0" normalizeH="0" baseline="0" noProof="0" dirty="0">
              <a:ln>
                <a:noFill/>
              </a:ln>
              <a:solidFill>
                <a:prstClr val="black"/>
              </a:solidFill>
              <a:effectLst/>
              <a:uLnTx/>
              <a:uFillTx/>
              <a:latin typeface="Calibri"/>
              <a:cs typeface="Arial" panose="020B0604020202020204" pitchFamily="34" charset="0"/>
            </a:endParaRPr>
          </a:p>
        </p:txBody>
      </p:sp>
      <p:sp>
        <p:nvSpPr>
          <p:cNvPr id="8" name="TextBox 4">
            <a:extLst>
              <a:ext uri="{FF2B5EF4-FFF2-40B4-BE49-F238E27FC236}">
                <a16:creationId xmlns:a16="http://schemas.microsoft.com/office/drawing/2014/main" id="{0E5FA804-90F2-454D-96FC-42685802150C}"/>
              </a:ext>
            </a:extLst>
          </p:cNvPr>
          <p:cNvSpPr txBox="1"/>
          <p:nvPr/>
        </p:nvSpPr>
        <p:spPr>
          <a:xfrm>
            <a:off x="890591" y="2399397"/>
            <a:ext cx="7362818" cy="3477875"/>
          </a:xfrm>
          <a:prstGeom prst="rect">
            <a:avLst/>
          </a:prstGeom>
          <a:noFill/>
        </p:spPr>
        <p:txBody>
          <a:bodyPr wrap="square" rtlCol="1">
            <a:spAutoFit/>
          </a:bodyPr>
          <a:lstStyle/>
          <a:p>
            <a:pPr lvl="0" algn="ctr"/>
            <a:r>
              <a:rPr lang="ar-EG" sz="4400" b="1" dirty="0">
                <a:solidFill>
                  <a:srgbClr val="0000CC"/>
                </a:solidFill>
              </a:rPr>
              <a:t>معنى الشعار: الدول المصدرة للنفط، وقد ظهرت منظمة أوبك من أجل التعاون والتكاتف لتنسيق سياساتها النفطية من أجل الحصول على أكبر قدر ممكن من عائدات النفط الصالح لشعوبها.</a:t>
            </a:r>
            <a:endParaRPr kumimoji="0" lang="ar-EG" sz="44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1447036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047091" y="553904"/>
            <a:ext cx="7049817" cy="1938992"/>
          </a:xfrm>
          <a:prstGeom prst="rect">
            <a:avLst/>
          </a:prstGeom>
          <a:noFill/>
        </p:spPr>
        <p:txBody>
          <a:bodyPr wrap="square" rtlCol="1">
            <a:spAutoFit/>
          </a:bodyPr>
          <a:lstStyle/>
          <a:p>
            <a:pPr marL="571500" lvl="0" indent="-571500" algn="ctr">
              <a:buFont typeface="Arial" panose="020B0604020202020204" pitchFamily="34" charset="0"/>
              <a:buChar char="•"/>
            </a:pPr>
            <a:r>
              <a:rPr lang="ar-EG" sz="4000" b="1" dirty="0">
                <a:solidFill>
                  <a:prstClr val="black"/>
                </a:solidFill>
              </a:rPr>
              <a:t>يذكر الطلبة ثلاثة أسباب دعت الدول المصدرة للنفط لإنشاء المنظمة (منظمة أوبك).</a:t>
            </a:r>
            <a:endParaRPr kumimoji="0" lang="ar-EG" sz="4000" b="1" i="0" u="none" strike="noStrike" kern="1200" cap="none" spc="0" normalizeH="0" baseline="0" noProof="0" dirty="0">
              <a:ln>
                <a:noFill/>
              </a:ln>
              <a:solidFill>
                <a:prstClr val="black"/>
              </a:solidFill>
              <a:effectLst/>
              <a:uLnTx/>
              <a:uFillTx/>
              <a:latin typeface="Calibri"/>
              <a:cs typeface="Arial" panose="020B0604020202020204" pitchFamily="34" charset="0"/>
            </a:endParaRPr>
          </a:p>
        </p:txBody>
      </p:sp>
      <p:sp>
        <p:nvSpPr>
          <p:cNvPr id="8" name="TextBox 4">
            <a:extLst>
              <a:ext uri="{FF2B5EF4-FFF2-40B4-BE49-F238E27FC236}">
                <a16:creationId xmlns:a16="http://schemas.microsoft.com/office/drawing/2014/main" id="{0E5FA804-90F2-454D-96FC-42685802150C}"/>
              </a:ext>
            </a:extLst>
          </p:cNvPr>
          <p:cNvSpPr txBox="1"/>
          <p:nvPr/>
        </p:nvSpPr>
        <p:spPr>
          <a:xfrm>
            <a:off x="1047091" y="2465480"/>
            <a:ext cx="7362818" cy="3970318"/>
          </a:xfrm>
          <a:prstGeom prst="rect">
            <a:avLst/>
          </a:prstGeom>
          <a:noFill/>
        </p:spPr>
        <p:txBody>
          <a:bodyPr wrap="square" rtlCol="1">
            <a:spAutoFit/>
          </a:bodyPr>
          <a:lstStyle/>
          <a:p>
            <a:pPr marL="571500" lvl="0" indent="-571500">
              <a:buFont typeface="Arial" panose="020B0604020202020204" pitchFamily="34" charset="0"/>
              <a:buChar char="•"/>
            </a:pPr>
            <a:r>
              <a:rPr lang="ar-EG" sz="3600" b="1" dirty="0">
                <a:solidFill>
                  <a:srgbClr val="0000CC"/>
                </a:solidFill>
              </a:rPr>
              <a:t>الرغبة في التعاون والتكاتف لتنسيق السياسة النفطية.</a:t>
            </a:r>
          </a:p>
          <a:p>
            <a:pPr marL="571500" lvl="0" indent="-571500">
              <a:buFont typeface="Arial" panose="020B0604020202020204" pitchFamily="34" charset="0"/>
              <a:buChar char="•"/>
            </a:pPr>
            <a:r>
              <a:rPr lang="ar-EG" sz="3600" b="1" dirty="0">
                <a:solidFill>
                  <a:srgbClr val="0000CC"/>
                </a:solidFill>
              </a:rPr>
              <a:t> لضمان استقرار السعر في الأسواق.</a:t>
            </a:r>
          </a:p>
          <a:p>
            <a:pPr marL="571500" lvl="0" indent="-571500">
              <a:buFont typeface="Arial" panose="020B0604020202020204" pitchFamily="34" charset="0"/>
              <a:buChar char="•"/>
            </a:pPr>
            <a:r>
              <a:rPr kumimoji="0" lang="ar-EG" sz="3600" b="1" i="0" u="none" strike="noStrike" kern="1200" cap="none" spc="0" normalizeH="0" baseline="0" noProof="0" dirty="0">
                <a:ln>
                  <a:noFill/>
                </a:ln>
                <a:solidFill>
                  <a:srgbClr val="0000CC"/>
                </a:solidFill>
                <a:effectLst/>
                <a:uLnTx/>
                <a:uFillTx/>
                <a:latin typeface="Calibri"/>
                <a:cs typeface="Arial" panose="020B0604020202020204" pitchFamily="34" charset="0"/>
              </a:rPr>
              <a:t>الاهتمام</a:t>
            </a:r>
            <a:r>
              <a:rPr kumimoji="0" lang="ar-EG" sz="3600" b="1" i="0" u="none" strike="noStrike" kern="1200" cap="none" spc="0" normalizeH="0" noProof="0" dirty="0">
                <a:ln>
                  <a:noFill/>
                </a:ln>
                <a:solidFill>
                  <a:srgbClr val="0000CC"/>
                </a:solidFill>
                <a:effectLst/>
                <a:uLnTx/>
                <a:uFillTx/>
                <a:latin typeface="Calibri"/>
                <a:cs typeface="Arial" panose="020B0604020202020204" pitchFamily="34" charset="0"/>
              </a:rPr>
              <a:t> بمصالح الدول المنتجة وضرورة توفير دخل مستقر لها وضمان إمداد مستقر للدول المستهلكة، وعائد عادل لمن يستثمر في صناعة النفط.</a:t>
            </a:r>
            <a:endParaRPr kumimoji="0" lang="ar-EG" sz="36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1254683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259632" y="980728"/>
            <a:ext cx="6624736" cy="1446550"/>
          </a:xfrm>
          <a:prstGeom prst="rect">
            <a:avLst/>
          </a:prstGeom>
          <a:noFill/>
        </p:spPr>
        <p:txBody>
          <a:bodyPr wrap="square" rtlCol="1">
            <a:spAutoFit/>
          </a:bodyPr>
          <a:lstStyle/>
          <a:p>
            <a:pPr marL="571500" lvl="0" indent="-571500" algn="ctr">
              <a:buFont typeface="Arial" panose="020B0604020202020204" pitchFamily="34" charset="0"/>
              <a:buChar char="•"/>
            </a:pPr>
            <a:r>
              <a:rPr lang="ar-EG" sz="4400" b="1" dirty="0">
                <a:solidFill>
                  <a:prstClr val="black"/>
                </a:solidFill>
              </a:rPr>
              <a:t>يعدد الطلبة الدول المؤسِّسَة للمنظمة (منظمة أوبك).</a:t>
            </a:r>
            <a:endParaRPr kumimoji="0" lang="ar-EG" sz="4400" b="1" i="0" u="none" strike="noStrike" kern="1200" cap="none" spc="0" normalizeH="0" baseline="0" noProof="0" dirty="0">
              <a:ln>
                <a:noFill/>
              </a:ln>
              <a:solidFill>
                <a:prstClr val="black"/>
              </a:solidFill>
              <a:effectLst/>
              <a:uLnTx/>
              <a:uFillTx/>
              <a:latin typeface="Calibri"/>
              <a:cs typeface="Arial" panose="020B0604020202020204" pitchFamily="34" charset="0"/>
            </a:endParaRPr>
          </a:p>
        </p:txBody>
      </p:sp>
      <p:sp>
        <p:nvSpPr>
          <p:cNvPr id="8" name="TextBox 4">
            <a:extLst>
              <a:ext uri="{FF2B5EF4-FFF2-40B4-BE49-F238E27FC236}">
                <a16:creationId xmlns:a16="http://schemas.microsoft.com/office/drawing/2014/main" id="{0E5FA804-90F2-454D-96FC-42685802150C}"/>
              </a:ext>
            </a:extLst>
          </p:cNvPr>
          <p:cNvSpPr txBox="1"/>
          <p:nvPr/>
        </p:nvSpPr>
        <p:spPr>
          <a:xfrm>
            <a:off x="890591" y="3429000"/>
            <a:ext cx="7362818" cy="1446550"/>
          </a:xfrm>
          <a:prstGeom prst="rect">
            <a:avLst/>
          </a:prstGeom>
          <a:noFill/>
        </p:spPr>
        <p:txBody>
          <a:bodyPr wrap="square" rtlCol="1">
            <a:spAutoFit/>
          </a:bodyPr>
          <a:lstStyle/>
          <a:p>
            <a:pPr lvl="0" algn="ctr"/>
            <a:r>
              <a:rPr lang="ar-EG" sz="4400" b="1" dirty="0">
                <a:solidFill>
                  <a:srgbClr val="0000CC"/>
                </a:solidFill>
              </a:rPr>
              <a:t>السعودية، إيران، العراق، الكويت، فنزويلا.</a:t>
            </a:r>
            <a:endParaRPr kumimoji="0" lang="ar-EG" sz="44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3136590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23728" y="2276872"/>
            <a:ext cx="4896544" cy="1940957"/>
          </a:xfrm>
          <a:prstGeom prst="roundRect">
            <a:avLst/>
          </a:prstGeom>
          <a:noFill/>
          <a:ln>
            <a:noFill/>
          </a:ln>
        </p:spPr>
        <p:txBody>
          <a:bodyPr wrap="square" rtlCol="1">
            <a:spAutoFit/>
          </a:bodyPr>
          <a:lstStyle/>
          <a:p>
            <a:pPr algn="ctr"/>
            <a:r>
              <a:rPr lang="ar-EG" sz="5400" b="1" dirty="0">
                <a:solidFill>
                  <a:schemeClr val="bg1"/>
                </a:solidFill>
                <a:effectLst>
                  <a:outerShdw blurRad="38100" dist="38100" dir="2700000" algn="tl">
                    <a:srgbClr val="000000">
                      <a:alpha val="43137"/>
                    </a:srgbClr>
                  </a:outerShdw>
                </a:effectLst>
              </a:rPr>
              <a:t>دور منظمة أوبك في الاقتصاد العالمي:</a:t>
            </a:r>
          </a:p>
        </p:txBody>
      </p:sp>
    </p:spTree>
    <p:extLst>
      <p:ext uri="{BB962C8B-B14F-4D97-AF65-F5344CB8AC3E}">
        <p14:creationId xmlns:p14="http://schemas.microsoft.com/office/powerpoint/2010/main" val="2250379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404664"/>
            <a:ext cx="7344816" cy="6001643"/>
          </a:xfrm>
          <a:prstGeom prst="rect">
            <a:avLst/>
          </a:prstGeom>
          <a:noFill/>
        </p:spPr>
        <p:txBody>
          <a:bodyPr wrap="square" rtlCol="1">
            <a:spAutoFit/>
          </a:bodyPr>
          <a:lstStyle/>
          <a:p>
            <a:pPr algn="ctr"/>
            <a:r>
              <a:rPr lang="ar-EG" sz="4800" b="1" dirty="0">
                <a:solidFill>
                  <a:srgbClr val="990033"/>
                </a:solidFill>
              </a:rPr>
              <a:t>يعد النفط سلعة إستراتيجية ناضبة (غير متجددة) يرتبط بها سعر كثير من السلع. وقد كانت آلية العرض والطلب هي التي تحدد أسعاره حتى عام ١٣٩٣ هـ/ 1973 م، ومع زيادة الاستهلاك العالمي للنفط بدأت أسعار النفط بالازدياد وهو أمر طبيعي حسب قانون السوق،</a:t>
            </a:r>
          </a:p>
        </p:txBody>
      </p:sp>
    </p:spTree>
    <p:extLst>
      <p:ext uri="{BB962C8B-B14F-4D97-AF65-F5344CB8AC3E}">
        <p14:creationId xmlns:p14="http://schemas.microsoft.com/office/powerpoint/2010/main" val="2966266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797510"/>
            <a:ext cx="7344816" cy="5262979"/>
          </a:xfrm>
          <a:prstGeom prst="rect">
            <a:avLst/>
          </a:prstGeom>
          <a:noFill/>
        </p:spPr>
        <p:txBody>
          <a:bodyPr wrap="square" rtlCol="1">
            <a:spAutoFit/>
          </a:bodyPr>
          <a:lstStyle/>
          <a:p>
            <a:pPr algn="ctr"/>
            <a:r>
              <a:rPr lang="ar-EG" sz="4800" b="1" dirty="0">
                <a:solidFill>
                  <a:srgbClr val="990033"/>
                </a:solidFill>
              </a:rPr>
              <a:t>إلا أن هذا الارتفاع قوبل باحتجاج وتذمر من الدول الصناعية. فالعرض والطلب مع كونهما عاملين أساسيين في تحديد سعر النفط، فإن هناك عوامل أخرى من أهمها مستوى النمو الاقتصادي العالمي وتأثيره في الطلب.</a:t>
            </a:r>
          </a:p>
        </p:txBody>
      </p:sp>
    </p:spTree>
    <p:extLst>
      <p:ext uri="{BB962C8B-B14F-4D97-AF65-F5344CB8AC3E}">
        <p14:creationId xmlns:p14="http://schemas.microsoft.com/office/powerpoint/2010/main" val="2357672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797510"/>
            <a:ext cx="7344816" cy="5262979"/>
          </a:xfrm>
          <a:prstGeom prst="rect">
            <a:avLst/>
          </a:prstGeom>
          <a:noFill/>
        </p:spPr>
        <p:txBody>
          <a:bodyPr wrap="square" rtlCol="1">
            <a:spAutoFit/>
          </a:bodyPr>
          <a:lstStyle/>
          <a:p>
            <a:pPr algn="ctr"/>
            <a:r>
              <a:rPr lang="ar-EG" sz="4800" b="1" dirty="0">
                <a:solidFill>
                  <a:srgbClr val="990033"/>
                </a:solidFill>
              </a:rPr>
              <a:t>فارتفاع أسعار النفط يؤدي إلى ارتفاع أسعار كثير من السلع الاستهلاكية والإستراتيجية التي يدخل النفط ومشتقاته عنصراً في تركيبها، كما يؤدي أيضاً إلى التضخم واختلال التوازن الاقتصادي الدولي وارتفاع معدلات الفائدة.</a:t>
            </a:r>
          </a:p>
        </p:txBody>
      </p:sp>
    </p:spTree>
    <p:extLst>
      <p:ext uri="{BB962C8B-B14F-4D97-AF65-F5344CB8AC3E}">
        <p14:creationId xmlns:p14="http://schemas.microsoft.com/office/powerpoint/2010/main" val="3433340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3588" y="335845"/>
            <a:ext cx="7416824" cy="6186309"/>
          </a:xfrm>
          <a:prstGeom prst="rect">
            <a:avLst/>
          </a:prstGeom>
          <a:noFill/>
        </p:spPr>
        <p:txBody>
          <a:bodyPr wrap="square" rtlCol="1">
            <a:spAutoFit/>
          </a:bodyPr>
          <a:lstStyle/>
          <a:p>
            <a:pPr algn="ctr"/>
            <a:r>
              <a:rPr lang="ar-EG" sz="4400" b="1" dirty="0">
                <a:solidFill>
                  <a:srgbClr val="990033"/>
                </a:solidFill>
              </a:rPr>
              <a:t>وقد يؤدي أيضاً إلى ارتفاع تكلفة الإنتاج والنقل، ومن ثم ارتفاع المستوى العام للأسعار، والحد من نسبة النمو الاقتصادي في العالم.</a:t>
            </a:r>
          </a:p>
          <a:p>
            <a:pPr algn="ctr"/>
            <a:r>
              <a:rPr lang="ar-EG" sz="4400" b="1" dirty="0">
                <a:solidFill>
                  <a:srgbClr val="990033"/>
                </a:solidFill>
              </a:rPr>
              <a:t>ومن الطبيعي أن الركود الاقتصادي العالمي يؤدي إلى انخفاض الطلب العالمي على النفط وتراجع في الأسعار من المفروض أن يقابل بتخفيض في إنتاج النفط.</a:t>
            </a:r>
          </a:p>
        </p:txBody>
      </p:sp>
    </p:spTree>
    <p:extLst>
      <p:ext uri="{BB962C8B-B14F-4D97-AF65-F5344CB8AC3E}">
        <p14:creationId xmlns:p14="http://schemas.microsoft.com/office/powerpoint/2010/main" val="4028818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3588" y="1012954"/>
            <a:ext cx="7416824" cy="4832092"/>
          </a:xfrm>
          <a:prstGeom prst="rect">
            <a:avLst/>
          </a:prstGeom>
          <a:noFill/>
        </p:spPr>
        <p:txBody>
          <a:bodyPr wrap="square" rtlCol="1">
            <a:spAutoFit/>
          </a:bodyPr>
          <a:lstStyle/>
          <a:p>
            <a:pPr algn="ctr"/>
            <a:r>
              <a:rPr lang="ar-EG" sz="4400" b="1" dirty="0">
                <a:solidFill>
                  <a:srgbClr val="990033"/>
                </a:solidFill>
              </a:rPr>
              <a:t>وفي المقابل فإن الانخفاض في أسعار النفط يؤدي إلى تراجع العائدات السنوية للدول المنتجة التي يشكّل النفط مصدراً أساسياً للدخل في معظمها، وهو ما يسبب ارتفاع حجم العجز في الموازنات المالية لتلك الدول ومن ثم تقليص الإنفاق الحكومي؛</a:t>
            </a:r>
          </a:p>
        </p:txBody>
      </p:sp>
    </p:spTree>
    <p:extLst>
      <p:ext uri="{BB962C8B-B14F-4D97-AF65-F5344CB8AC3E}">
        <p14:creationId xmlns:p14="http://schemas.microsoft.com/office/powerpoint/2010/main" val="3588432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3598" y="1690062"/>
            <a:ext cx="7236804" cy="3477875"/>
          </a:xfrm>
          <a:prstGeom prst="rect">
            <a:avLst/>
          </a:prstGeom>
          <a:noFill/>
        </p:spPr>
        <p:txBody>
          <a:bodyPr wrap="square" rtlCol="1">
            <a:spAutoFit/>
          </a:bodyPr>
          <a:lstStyle/>
          <a:p>
            <a:pPr algn="ctr"/>
            <a:r>
              <a:rPr lang="ar-EG" sz="4400" b="1" dirty="0">
                <a:solidFill>
                  <a:srgbClr val="990033"/>
                </a:solidFill>
              </a:rPr>
              <a:t>فتتراجع معدلات النمو الاقتصادي ويزيد حجم البطالة؛ لذا فإن استقرار أسعار النفط يعد عاملاً مهماً للنمو الاقتصادي لا في الدول المنتجة للنفط فحسب بل للنمو الاقتصادي العالمي أيضاً.</a:t>
            </a:r>
          </a:p>
        </p:txBody>
      </p:sp>
    </p:spTree>
    <p:extLst>
      <p:ext uri="{BB962C8B-B14F-4D97-AF65-F5344CB8AC3E}">
        <p14:creationId xmlns:p14="http://schemas.microsoft.com/office/powerpoint/2010/main" val="2872283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3588" y="1012954"/>
            <a:ext cx="7416824" cy="4832092"/>
          </a:xfrm>
          <a:prstGeom prst="rect">
            <a:avLst/>
          </a:prstGeom>
          <a:noFill/>
        </p:spPr>
        <p:txBody>
          <a:bodyPr wrap="square" rtlCol="1">
            <a:spAutoFit/>
          </a:bodyPr>
          <a:lstStyle/>
          <a:p>
            <a:pPr algn="ctr"/>
            <a:r>
              <a:rPr lang="ar-EG" sz="4400" b="1" dirty="0">
                <a:solidFill>
                  <a:srgbClr val="990033"/>
                </a:solidFill>
              </a:rPr>
              <a:t>وانطلاقاً من هذه المعطيات يأتي دور منظمة أوبك في الحفاظ على معدلات نمو الاقتصاد العالمي باتباع سياسات نفطية حيوية ترمي لجلب الاستقرار والانسجام إلى سوق النفط بتعديل ناتج النفط؛ للموازنة بين العرض والطلب مرتين في السنة أو أكثر لتحقيق المطلوب،</a:t>
            </a:r>
          </a:p>
        </p:txBody>
      </p:sp>
    </p:spTree>
    <p:extLst>
      <p:ext uri="{BB962C8B-B14F-4D97-AF65-F5344CB8AC3E}">
        <p14:creationId xmlns:p14="http://schemas.microsoft.com/office/powerpoint/2010/main" val="1615625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3588" y="980728"/>
            <a:ext cx="7416824" cy="4832092"/>
          </a:xfrm>
          <a:prstGeom prst="rect">
            <a:avLst/>
          </a:prstGeom>
          <a:noFill/>
        </p:spPr>
        <p:txBody>
          <a:bodyPr wrap="square" rtlCol="1">
            <a:spAutoFit/>
          </a:bodyPr>
          <a:lstStyle/>
          <a:p>
            <a:pPr algn="ctr"/>
            <a:r>
              <a:rPr lang="ar-EG" sz="4400" b="1" dirty="0">
                <a:solidFill>
                  <a:srgbClr val="990033"/>
                </a:solidFill>
              </a:rPr>
              <a:t>حيث يَجتمعُ المؤتمرُ عموماً مرّتين في السَّنَة، في مارس وسبتمبر.</a:t>
            </a:r>
          </a:p>
          <a:p>
            <a:pPr algn="ctr"/>
            <a:r>
              <a:rPr lang="ar-EG" sz="4400" b="1" dirty="0">
                <a:solidFill>
                  <a:srgbClr val="990033"/>
                </a:solidFill>
              </a:rPr>
              <a:t>وتمثل منظمة الدول المصدرة للنفط (أوبك) تجمعاً أنشئ بغرض ضمان حقوق الدول المنتجة في صناعة النفط، وتوفير النفط للدول المستهلكة بأسعار معقولة.</a:t>
            </a:r>
          </a:p>
        </p:txBody>
      </p:sp>
    </p:spTree>
    <p:extLst>
      <p:ext uri="{BB962C8B-B14F-4D97-AF65-F5344CB8AC3E}">
        <p14:creationId xmlns:p14="http://schemas.microsoft.com/office/powerpoint/2010/main" val="4264959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3588" y="1690062"/>
            <a:ext cx="7416824" cy="3477875"/>
          </a:xfrm>
          <a:prstGeom prst="rect">
            <a:avLst/>
          </a:prstGeom>
          <a:noFill/>
        </p:spPr>
        <p:txBody>
          <a:bodyPr wrap="square" rtlCol="1">
            <a:spAutoFit/>
          </a:bodyPr>
          <a:lstStyle/>
          <a:p>
            <a:pPr algn="ctr"/>
            <a:r>
              <a:rPr lang="ar-EG" sz="4400" b="1" dirty="0">
                <a:solidFill>
                  <a:srgbClr val="990033"/>
                </a:solidFill>
              </a:rPr>
              <a:t>وتستحوذ منظمة أوبك على 80% من احتياطيات العالم النفطية و50% من الغاز الطبيعي، كما أن أعضاء المنظمة الاثنتي عشرة دولة ينتجون نحو 44% من ناتج نفط العالم.</a:t>
            </a:r>
          </a:p>
        </p:txBody>
      </p:sp>
    </p:spTree>
    <p:extLst>
      <p:ext uri="{BB962C8B-B14F-4D97-AF65-F5344CB8AC3E}">
        <p14:creationId xmlns:p14="http://schemas.microsoft.com/office/powerpoint/2010/main" val="3650876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5580112" y="3068960"/>
            <a:ext cx="2880320" cy="954107"/>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مبنى منظمة أوبك في فيينا</a:t>
            </a:r>
          </a:p>
        </p:txBody>
      </p:sp>
      <p:pic>
        <p:nvPicPr>
          <p:cNvPr id="5" name="صورة 4">
            <a:extLst>
              <a:ext uri="{FF2B5EF4-FFF2-40B4-BE49-F238E27FC236}">
                <a16:creationId xmlns:a16="http://schemas.microsoft.com/office/drawing/2014/main" id="{0DFD121E-9440-4C8F-9171-2A7B02A6A347}"/>
              </a:ext>
            </a:extLst>
          </p:cNvPr>
          <p:cNvPicPr>
            <a:picLocks noChangeAspect="1"/>
          </p:cNvPicPr>
          <p:nvPr/>
        </p:nvPicPr>
        <p:blipFill>
          <a:blip r:embed="rId2"/>
          <a:stretch>
            <a:fillRect/>
          </a:stretch>
        </p:blipFill>
        <p:spPr>
          <a:xfrm>
            <a:off x="899592" y="773704"/>
            <a:ext cx="4248472" cy="53105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95356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87824" y="2060848"/>
            <a:ext cx="3528392" cy="2331184"/>
          </a:xfrm>
          <a:prstGeom prst="horizontalScroll">
            <a:avLst/>
          </a:prstGeom>
          <a:solidFill>
            <a:schemeClr val="accent5">
              <a:lumMod val="75000"/>
            </a:schemeClr>
          </a:solidFill>
          <a:ln w="76200">
            <a:solidFill>
              <a:schemeClr val="accent1">
                <a:lumMod val="60000"/>
                <a:lumOff val="4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r>
              <a:rPr lang="ar-EG" dirty="0">
                <a:solidFill>
                  <a:schemeClr val="bg1"/>
                </a:solidFill>
                <a:effectLst>
                  <a:outerShdw blurRad="38100" dist="38100" dir="2700000" algn="tl">
                    <a:srgbClr val="000000">
                      <a:alpha val="43137"/>
                    </a:srgbClr>
                  </a:outerShdw>
                </a:effectLst>
              </a:rPr>
              <a:t>معلومات إثرائية</a:t>
            </a:r>
          </a:p>
        </p:txBody>
      </p:sp>
    </p:spTree>
    <p:extLst>
      <p:ext uri="{BB962C8B-B14F-4D97-AF65-F5344CB8AC3E}">
        <p14:creationId xmlns:p14="http://schemas.microsoft.com/office/powerpoint/2010/main" val="310887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259632" y="2564904"/>
            <a:ext cx="6319080" cy="769441"/>
          </a:xfrm>
          <a:prstGeom prst="rect">
            <a:avLst/>
          </a:prstGeom>
          <a:solidFill>
            <a:schemeClr val="accent5">
              <a:lumMod val="20000"/>
              <a:lumOff val="80000"/>
            </a:schemeClr>
          </a:solidFill>
        </p:spPr>
        <p:txBody>
          <a:bodyPr wrap="square" rtlCol="1">
            <a:spAutoFit/>
          </a:bodyPr>
          <a:lstStyle/>
          <a:p>
            <a:pPr algn="ctr"/>
            <a:r>
              <a:rPr lang="ar-EG" sz="4400" b="1" dirty="0">
                <a:solidFill>
                  <a:schemeClr val="accent6">
                    <a:lumMod val="50000"/>
                  </a:schemeClr>
                </a:solidFill>
              </a:rPr>
              <a:t>سلة خامات أوبك:</a:t>
            </a:r>
          </a:p>
        </p:txBody>
      </p:sp>
    </p:spTree>
    <p:extLst>
      <p:ext uri="{BB962C8B-B14F-4D97-AF65-F5344CB8AC3E}">
        <p14:creationId xmlns:p14="http://schemas.microsoft.com/office/powerpoint/2010/main" val="2390462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889843"/>
            <a:ext cx="7740860" cy="4524315"/>
          </a:xfrm>
          <a:prstGeom prst="rect">
            <a:avLst/>
          </a:prstGeom>
          <a:noFill/>
        </p:spPr>
        <p:txBody>
          <a:bodyPr wrap="square" rtlCol="1">
            <a:spAutoFit/>
          </a:bodyPr>
          <a:lstStyle/>
          <a:p>
            <a:r>
              <a:rPr lang="ar-EG" sz="3600" b="1" dirty="0">
                <a:solidFill>
                  <a:srgbClr val="7030A0"/>
                </a:solidFill>
              </a:rPr>
              <a:t>تعرف أسعار سلة أوبك بأنها متوسط سبعة خامات محددة من النفط.</a:t>
            </a:r>
          </a:p>
          <a:p>
            <a:r>
              <a:rPr lang="ar-EG" sz="3600" b="1" dirty="0">
                <a:solidFill>
                  <a:srgbClr val="7030A0"/>
                </a:solidFill>
              </a:rPr>
              <a:t>وينتج أعضاء أوبك ستة من هذه الخامات، في حين تنتج المكسيك الخام السابع وهو </a:t>
            </a:r>
            <a:r>
              <a:rPr lang="ar-EG" sz="3600" b="1" dirty="0" err="1">
                <a:solidFill>
                  <a:srgbClr val="7030A0"/>
                </a:solidFill>
              </a:rPr>
              <a:t>إيستموس</a:t>
            </a:r>
            <a:r>
              <a:rPr lang="ar-EG" sz="3600" b="1" dirty="0">
                <a:solidFill>
                  <a:srgbClr val="7030A0"/>
                </a:solidFill>
              </a:rPr>
              <a:t> المكسيكي.</a:t>
            </a:r>
          </a:p>
          <a:p>
            <a:r>
              <a:rPr lang="ar-EG" sz="3600" b="1" dirty="0">
                <a:solidFill>
                  <a:srgbClr val="7030A0"/>
                </a:solidFill>
              </a:rPr>
              <a:t>وفي الواقع، فإن فروق السعر بين خامات برنت </a:t>
            </a:r>
            <a:r>
              <a:rPr lang="ar-EG" sz="3600" b="1" dirty="0" smtClean="0">
                <a:solidFill>
                  <a:srgbClr val="7030A0"/>
                </a:solidFill>
              </a:rPr>
              <a:t>ووسط تكساس </a:t>
            </a:r>
            <a:r>
              <a:rPr lang="ar-EG" sz="3600" b="1" dirty="0">
                <a:solidFill>
                  <a:srgbClr val="7030A0"/>
                </a:solidFill>
              </a:rPr>
              <a:t>الخفيف وسلة أوبك ليست كبيرة. كما أن أسعار خامات النفط مرتبطة بعضها ببعض.</a:t>
            </a:r>
            <a:endParaRPr lang="ar-EG" sz="3600" b="1" dirty="0">
              <a:solidFill>
                <a:srgbClr val="990033"/>
              </a:solidFill>
            </a:endParaRPr>
          </a:p>
        </p:txBody>
      </p:sp>
    </p:spTree>
    <p:extLst>
      <p:ext uri="{BB962C8B-B14F-4D97-AF65-F5344CB8AC3E}">
        <p14:creationId xmlns:p14="http://schemas.microsoft.com/office/powerpoint/2010/main" val="3951555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86528">
            <a:off x="5391411" y="772359"/>
            <a:ext cx="2967413" cy="1088172"/>
          </a:xfrm>
          <a:prstGeom prst="parallelogram">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8100000" scaled="1"/>
            <a:tileRect/>
          </a:gradFill>
          <a:scene3d>
            <a:camera prst="perspectiveHeroicExtremeLeftFacing"/>
            <a:lightRig rig="threePt" dir="t"/>
          </a:scene3d>
        </p:spPr>
        <p:txBody>
          <a:bodyPr wrap="square" rtlCol="1">
            <a:spAutoFit/>
          </a:bodyPr>
          <a:lstStyle/>
          <a:p>
            <a:pPr algn="ctr"/>
            <a:r>
              <a:rPr lang="ar-EG" sz="4800" b="1" dirty="0">
                <a:solidFill>
                  <a:schemeClr val="bg1"/>
                </a:solidFill>
                <a:effectLst>
                  <a:outerShdw blurRad="38100" dist="38100" dir="2700000" algn="tl">
                    <a:srgbClr val="000000">
                      <a:alpha val="43137"/>
                    </a:srgbClr>
                  </a:outerShdw>
                </a:effectLst>
              </a:rPr>
              <a:t>تعلم ذاتي</a:t>
            </a:r>
          </a:p>
        </p:txBody>
      </p:sp>
      <p:sp>
        <p:nvSpPr>
          <p:cNvPr id="8" name="TextBox 4">
            <a:extLst>
              <a:ext uri="{FF2B5EF4-FFF2-40B4-BE49-F238E27FC236}">
                <a16:creationId xmlns:a16="http://schemas.microsoft.com/office/drawing/2014/main" id="{7568EB3F-7981-4A22-9A9B-60CBD9DBE8B7}"/>
              </a:ext>
            </a:extLst>
          </p:cNvPr>
          <p:cNvSpPr txBox="1"/>
          <p:nvPr/>
        </p:nvSpPr>
        <p:spPr>
          <a:xfrm>
            <a:off x="827584" y="2194987"/>
            <a:ext cx="7558564" cy="3970318"/>
          </a:xfrm>
          <a:prstGeom prst="rect">
            <a:avLst/>
          </a:prstGeom>
          <a:noFill/>
        </p:spPr>
        <p:txBody>
          <a:bodyPr wrap="square" rtlCol="1">
            <a:spAutoFit/>
          </a:bodyPr>
          <a:lstStyle/>
          <a:p>
            <a:pPr algn="ctr"/>
            <a:r>
              <a:rPr lang="ar-EG" sz="3600" b="1" dirty="0">
                <a:solidFill>
                  <a:srgbClr val="0070C0"/>
                </a:solidFill>
              </a:rPr>
              <a:t>منذ أوائل السبعينيات بدأت الدول الصناعية الكبرى ترصد ميزانيات كبيرة لإجراء بحوث ودراسات لبدائل الطاقة حتى لا تواجه مثل هذه الأزمة الحادة التي واجهتها عندما سيطرت أوبك على السوق النفطية إنتاجاً وتسعيراً بعد حرب العاشر من رمضان سنة 1393 هـ (6 أكتوبر 1973 م)، وتصنف مصادر الطاقة إلى قسمين:</a:t>
            </a:r>
          </a:p>
        </p:txBody>
      </p:sp>
    </p:spTree>
    <p:extLst>
      <p:ext uri="{BB962C8B-B14F-4D97-AF65-F5344CB8AC3E}">
        <p14:creationId xmlns:p14="http://schemas.microsoft.com/office/powerpoint/2010/main" val="4291969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86528">
            <a:off x="5391411" y="772359"/>
            <a:ext cx="2967413" cy="1088172"/>
          </a:xfrm>
          <a:prstGeom prst="parallelogram">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8100000" scaled="1"/>
            <a:tileRect/>
          </a:gradFill>
          <a:scene3d>
            <a:camera prst="perspectiveHeroicExtremeLeftFacing"/>
            <a:lightRig rig="threePt" dir="t"/>
          </a:scene3d>
        </p:spPr>
        <p:txBody>
          <a:bodyPr wrap="square" rtlCol="1">
            <a:spAutoFit/>
          </a:bodyPr>
          <a:lstStyle/>
          <a:p>
            <a:pPr algn="ctr"/>
            <a:r>
              <a:rPr lang="ar-EG" sz="4800" b="1" dirty="0">
                <a:solidFill>
                  <a:schemeClr val="bg1"/>
                </a:solidFill>
                <a:effectLst>
                  <a:outerShdw blurRad="38100" dist="38100" dir="2700000" algn="tl">
                    <a:srgbClr val="000000">
                      <a:alpha val="43137"/>
                    </a:srgbClr>
                  </a:outerShdw>
                </a:effectLst>
              </a:rPr>
              <a:t>تعلم ذاتي</a:t>
            </a:r>
          </a:p>
        </p:txBody>
      </p:sp>
      <p:sp>
        <p:nvSpPr>
          <p:cNvPr id="8" name="TextBox 4">
            <a:extLst>
              <a:ext uri="{FF2B5EF4-FFF2-40B4-BE49-F238E27FC236}">
                <a16:creationId xmlns:a16="http://schemas.microsoft.com/office/drawing/2014/main" id="{7568EB3F-7981-4A22-9A9B-60CBD9DBE8B7}"/>
              </a:ext>
            </a:extLst>
          </p:cNvPr>
          <p:cNvSpPr txBox="1"/>
          <p:nvPr/>
        </p:nvSpPr>
        <p:spPr>
          <a:xfrm>
            <a:off x="792718" y="2780928"/>
            <a:ext cx="7558564" cy="2308324"/>
          </a:xfrm>
          <a:prstGeom prst="rect">
            <a:avLst/>
          </a:prstGeom>
          <a:noFill/>
        </p:spPr>
        <p:txBody>
          <a:bodyPr wrap="square" rtlCol="1">
            <a:spAutoFit/>
          </a:bodyPr>
          <a:lstStyle/>
          <a:p>
            <a:pPr algn="ctr"/>
            <a:r>
              <a:rPr lang="ar-EG" sz="3600" b="1" dirty="0">
                <a:solidFill>
                  <a:srgbClr val="0070C0"/>
                </a:solidFill>
              </a:rPr>
              <a:t>النوع الأول: مصادر متجددة، والثاني: مصادر قابلة للنضوب، ومنها النفط.</a:t>
            </a:r>
          </a:p>
          <a:p>
            <a:pPr algn="ctr"/>
            <a:r>
              <a:rPr lang="ar-EG" sz="3600" b="1" dirty="0">
                <a:solidFill>
                  <a:srgbClr val="0070C0"/>
                </a:solidFill>
              </a:rPr>
              <a:t>• يذكر الطلبة أكبر عدد ممكن لمصادر الطاقة بنوعيها المتجدد والناضب.</a:t>
            </a:r>
          </a:p>
        </p:txBody>
      </p:sp>
    </p:spTree>
    <p:extLst>
      <p:ext uri="{BB962C8B-B14F-4D97-AF65-F5344CB8AC3E}">
        <p14:creationId xmlns:p14="http://schemas.microsoft.com/office/powerpoint/2010/main" val="1509295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3D0358B-2EEB-4F61-BFE9-330C55380099}"/>
              </a:ext>
            </a:extLst>
          </p:cNvPr>
          <p:cNvSpPr txBox="1"/>
          <p:nvPr/>
        </p:nvSpPr>
        <p:spPr>
          <a:xfrm>
            <a:off x="823083" y="1997839"/>
            <a:ext cx="7497833" cy="3170099"/>
          </a:xfrm>
          <a:prstGeom prst="rect">
            <a:avLst/>
          </a:prstGeom>
          <a:noFill/>
        </p:spPr>
        <p:txBody>
          <a:bodyPr wrap="square" rtlCol="1">
            <a:spAutoFit/>
          </a:bodyPr>
          <a:lstStyle/>
          <a:p>
            <a:pPr lvl="0"/>
            <a:r>
              <a:rPr lang="ar-EG" sz="4000" b="1" dirty="0">
                <a:solidFill>
                  <a:srgbClr val="0000CC"/>
                </a:solidFill>
              </a:rPr>
              <a:t>من أهم هذه مصادر الطاقة المتجددة الطاقة الشمسية وطاقة الرياح وطاقة المد والجزر والامواج والطاقة الحرارية الجوفية. وطاقة المساقط المائية وطاقة البناء الضوئي والطاقة المائية للبحار والمحيطات. </a:t>
            </a:r>
          </a:p>
        </p:txBody>
      </p:sp>
    </p:spTree>
    <p:extLst>
      <p:ext uri="{BB962C8B-B14F-4D97-AF65-F5344CB8AC3E}">
        <p14:creationId xmlns:p14="http://schemas.microsoft.com/office/powerpoint/2010/main" val="2297667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3D0358B-2EEB-4F61-BFE9-330C55380099}"/>
              </a:ext>
            </a:extLst>
          </p:cNvPr>
          <p:cNvSpPr txBox="1"/>
          <p:nvPr/>
        </p:nvSpPr>
        <p:spPr>
          <a:xfrm>
            <a:off x="823083" y="920621"/>
            <a:ext cx="7497833" cy="5016758"/>
          </a:xfrm>
          <a:prstGeom prst="rect">
            <a:avLst/>
          </a:prstGeom>
          <a:noFill/>
        </p:spPr>
        <p:txBody>
          <a:bodyPr wrap="square" rtlCol="1">
            <a:spAutoFit/>
          </a:bodyPr>
          <a:lstStyle/>
          <a:p>
            <a:pPr lvl="0"/>
            <a:r>
              <a:rPr lang="ar-EG" sz="4000" b="1" dirty="0">
                <a:solidFill>
                  <a:srgbClr val="0000CC"/>
                </a:solidFill>
              </a:rPr>
              <a:t>من أهم مصادر الطاقة الناضبة الوقود الأحفوري مثل النفط والغاز والفحم بكل الأنواع التي تكونت عبر السنين الماضية في جوف الأرض وتشمل هذه المصادر الطاقة النووية التي تستخدم في عملية توليد الكهرباء عن طريق استخدام الحرارة الناتجة عن عمليات الانشطار النووي في المفاعلات النووية.</a:t>
            </a:r>
            <a:endParaRPr kumimoji="0" lang="ar-EG" sz="40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3965783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C3C8B949-8A99-4F20-970B-3C3441E246FE}"/>
              </a:ext>
            </a:extLst>
          </p:cNvPr>
          <p:cNvGraphicFramePr/>
          <p:nvPr>
            <p:extLst>
              <p:ext uri="{D42A27DB-BD31-4B8C-83A1-F6EECF244321}">
                <p14:modId xmlns:p14="http://schemas.microsoft.com/office/powerpoint/2010/main" val="2387822700"/>
              </p:ext>
            </p:extLst>
          </p:nvPr>
        </p:nvGraphicFramePr>
        <p:xfrm>
          <a:off x="1524000" y="1080852"/>
          <a:ext cx="6096000" cy="4696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55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graphicEl>
                                              <a:dgm id="{8B1973C9-4B3A-45F6-B1D0-9602D19981BD}"/>
                                            </p:graphicEl>
                                          </p:spTgt>
                                        </p:tgtEl>
                                        <p:attrNameLst>
                                          <p:attrName>style.visibility</p:attrName>
                                        </p:attrNameLst>
                                      </p:cBhvr>
                                      <p:to>
                                        <p:strVal val="visible"/>
                                      </p:to>
                                    </p:set>
                                    <p:animEffect transition="in" filter="wipe(right)">
                                      <p:cBhvr>
                                        <p:cTn id="7" dur="500"/>
                                        <p:tgtEl>
                                          <p:spTgt spid="2">
                                            <p:graphicEl>
                                              <a:dgm id="{8B1973C9-4B3A-45F6-B1D0-9602D19981B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graphicEl>
                                              <a:dgm id="{666C26DD-98AC-4D55-98D6-5D567039F464}"/>
                                            </p:graphicEl>
                                          </p:spTgt>
                                        </p:tgtEl>
                                        <p:attrNameLst>
                                          <p:attrName>style.visibility</p:attrName>
                                        </p:attrNameLst>
                                      </p:cBhvr>
                                      <p:to>
                                        <p:strVal val="visible"/>
                                      </p:to>
                                    </p:set>
                                    <p:animEffect transition="in" filter="wipe(right)">
                                      <p:cBhvr>
                                        <p:cTn id="12" dur="500"/>
                                        <p:tgtEl>
                                          <p:spTgt spid="2">
                                            <p:graphicEl>
                                              <a:dgm id="{666C26DD-98AC-4D55-98D6-5D567039F464}"/>
                                            </p:graphicEl>
                                          </p:spTgt>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2">
                                            <p:graphicEl>
                                              <a:dgm id="{6E5D6074-9934-4B79-AF0F-D513BE9CEFA4}"/>
                                            </p:graphicEl>
                                          </p:spTgt>
                                        </p:tgtEl>
                                        <p:attrNameLst>
                                          <p:attrName>style.visibility</p:attrName>
                                        </p:attrNameLst>
                                      </p:cBhvr>
                                      <p:to>
                                        <p:strVal val="visible"/>
                                      </p:to>
                                    </p:set>
                                    <p:animEffect transition="in" filter="wipe(right)">
                                      <p:cBhvr>
                                        <p:cTn id="15" dur="500"/>
                                        <p:tgtEl>
                                          <p:spTgt spid="2">
                                            <p:graphicEl>
                                              <a:dgm id="{6E5D6074-9934-4B79-AF0F-D513BE9CEFA4}"/>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2">
                                            <p:graphicEl>
                                              <a:dgm id="{4FC7E513-7A7F-4604-81A4-B13291E495FA}"/>
                                            </p:graphicEl>
                                          </p:spTgt>
                                        </p:tgtEl>
                                        <p:attrNameLst>
                                          <p:attrName>style.visibility</p:attrName>
                                        </p:attrNameLst>
                                      </p:cBhvr>
                                      <p:to>
                                        <p:strVal val="visible"/>
                                      </p:to>
                                    </p:set>
                                    <p:animEffect transition="in" filter="wipe(right)">
                                      <p:cBhvr>
                                        <p:cTn id="20" dur="500"/>
                                        <p:tgtEl>
                                          <p:spTgt spid="2">
                                            <p:graphicEl>
                                              <a:dgm id="{4FC7E513-7A7F-4604-81A4-B13291E495FA}"/>
                                            </p:graphicEl>
                                          </p:spTgt>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
                                            <p:graphicEl>
                                              <a:dgm id="{725D4DEC-C945-4587-ABE4-AAFCF49E4471}"/>
                                            </p:graphicEl>
                                          </p:spTgt>
                                        </p:tgtEl>
                                        <p:attrNameLst>
                                          <p:attrName>style.visibility</p:attrName>
                                        </p:attrNameLst>
                                      </p:cBhvr>
                                      <p:to>
                                        <p:strVal val="visible"/>
                                      </p:to>
                                    </p:set>
                                    <p:animEffect transition="in" filter="wipe(right)">
                                      <p:cBhvr>
                                        <p:cTn id="23" dur="500"/>
                                        <p:tgtEl>
                                          <p:spTgt spid="2">
                                            <p:graphicEl>
                                              <a:dgm id="{725D4DEC-C945-4587-ABE4-AAFCF49E447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2">
                                            <p:graphicEl>
                                              <a:dgm id="{E7F6F2D6-3BFD-45CC-A7C8-DB3F0E09A0BE}"/>
                                            </p:graphicEl>
                                          </p:spTgt>
                                        </p:tgtEl>
                                        <p:attrNameLst>
                                          <p:attrName>style.visibility</p:attrName>
                                        </p:attrNameLst>
                                      </p:cBhvr>
                                      <p:to>
                                        <p:strVal val="visible"/>
                                      </p:to>
                                    </p:set>
                                    <p:animEffect transition="in" filter="wipe(right)">
                                      <p:cBhvr>
                                        <p:cTn id="28" dur="500"/>
                                        <p:tgtEl>
                                          <p:spTgt spid="2">
                                            <p:graphicEl>
                                              <a:dgm id="{E7F6F2D6-3BFD-45CC-A7C8-DB3F0E09A0BE}"/>
                                            </p:graphicEl>
                                          </p:spTgt>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
                                            <p:graphicEl>
                                              <a:dgm id="{1A7FA3EF-E47F-4C21-BBB0-570F2E668727}"/>
                                            </p:graphicEl>
                                          </p:spTgt>
                                        </p:tgtEl>
                                        <p:attrNameLst>
                                          <p:attrName>style.visibility</p:attrName>
                                        </p:attrNameLst>
                                      </p:cBhvr>
                                      <p:to>
                                        <p:strVal val="visible"/>
                                      </p:to>
                                    </p:set>
                                    <p:animEffect transition="in" filter="wipe(right)">
                                      <p:cBhvr>
                                        <p:cTn id="31" dur="500"/>
                                        <p:tgtEl>
                                          <p:spTgt spid="2">
                                            <p:graphicEl>
                                              <a:dgm id="{1A7FA3EF-E47F-4C21-BBB0-570F2E6687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24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1717</TotalTime>
  <Words>996</Words>
  <Application>Microsoft Office PowerPoint</Application>
  <PresentationFormat>On-screen Show (4:3)</PresentationFormat>
  <Paragraphs>65</Paragraphs>
  <Slides>36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36</vt:i4>
      </vt:variant>
    </vt:vector>
  </HeadingPairs>
  <TitlesOfParts>
    <vt:vector size="44" baseType="lpstr">
      <vt:lpstr>Arial</vt:lpstr>
      <vt:lpstr>Calibri</vt:lpstr>
      <vt:lpstr>Calibri Light</vt:lpstr>
      <vt:lpstr>Times New Roman</vt:lpstr>
      <vt:lpstr>Traditional Arabic</vt:lpstr>
      <vt:lpstr>Wingdings</vt:lpstr>
      <vt:lpstr>Office Theme</vt: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Mohamed Elmorsy</cp:lastModifiedBy>
  <cp:revision>320</cp:revision>
  <dcterms:created xsi:type="dcterms:W3CDTF">2019-12-09T16:07:30Z</dcterms:created>
  <dcterms:modified xsi:type="dcterms:W3CDTF">2023-01-12T13:41:07Z</dcterms:modified>
</cp:coreProperties>
</file>