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</p:sldMasterIdLst>
  <p:notesMasterIdLst>
    <p:notesMasterId r:id="rId31"/>
  </p:notesMasterIdLst>
  <p:sldIdLst>
    <p:sldId id="496" r:id="rId3"/>
    <p:sldId id="256" r:id="rId4"/>
    <p:sldId id="495" r:id="rId5"/>
    <p:sldId id="258" r:id="rId6"/>
    <p:sldId id="260" r:id="rId7"/>
    <p:sldId id="458" r:id="rId8"/>
    <p:sldId id="487" r:id="rId9"/>
    <p:sldId id="261" r:id="rId10"/>
    <p:sldId id="477" r:id="rId11"/>
    <p:sldId id="446" r:id="rId12"/>
    <p:sldId id="287" r:id="rId13"/>
    <p:sldId id="488" r:id="rId14"/>
    <p:sldId id="478" r:id="rId15"/>
    <p:sldId id="409" r:id="rId16"/>
    <p:sldId id="310" r:id="rId17"/>
    <p:sldId id="489" r:id="rId18"/>
    <p:sldId id="490" r:id="rId19"/>
    <p:sldId id="491" r:id="rId20"/>
    <p:sldId id="432" r:id="rId21"/>
    <p:sldId id="433" r:id="rId22"/>
    <p:sldId id="492" r:id="rId23"/>
    <p:sldId id="430" r:id="rId24"/>
    <p:sldId id="493" r:id="rId25"/>
    <p:sldId id="439" r:id="rId26"/>
    <p:sldId id="442" r:id="rId27"/>
    <p:sldId id="486" r:id="rId28"/>
    <p:sldId id="494" r:id="rId29"/>
    <p:sldId id="497" r:id="rId30"/>
  </p:sldIdLst>
  <p:sldSz cx="9144000" cy="6858000" type="screen4x3"/>
  <p:notesSz cx="6858000" cy="9144000"/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FF3300"/>
    <a:srgbClr val="0033CC"/>
    <a:srgbClr val="E6E6E6"/>
    <a:srgbClr val="008000"/>
    <a:srgbClr val="B6DC5A"/>
    <a:srgbClr val="84CCC9"/>
    <a:srgbClr val="D60093"/>
    <a:srgbClr val="FFDD8C"/>
    <a:srgbClr val="96C4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نمط فاتح 2 - تميي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نمط فاتح 2 - تمييز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8" d="100"/>
          <a:sy n="68" d="100"/>
        </p:scale>
        <p:origin x="144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03674DE-1485-4308-B581-D1181FE9B3BB}" type="datetimeFigureOut">
              <a:rPr lang="ar-EG" smtClean="0"/>
              <a:t>10/11/1446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58A9375-DC75-4E84-B33C-B6FBA305EAB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04682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4CFA1-E842-47AE-A510-F0CF1807046E}" type="datetimeFigureOut">
              <a:rPr lang="ar-EG" smtClean="0"/>
              <a:t>10/11/1446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38DAE-A1F9-41E8-BC70-B8067D19355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739718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4CFA1-E842-47AE-A510-F0CF1807046E}" type="datetimeFigureOut">
              <a:rPr lang="ar-EG" smtClean="0"/>
              <a:t>10/11/1446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38DAE-A1F9-41E8-BC70-B8067D19355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4208031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4CFA1-E842-47AE-A510-F0CF1807046E}" type="datetimeFigureOut">
              <a:rPr lang="ar-EG" smtClean="0"/>
              <a:t>10/11/1446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38DAE-A1F9-41E8-BC70-B8067D19355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496919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4CFA1-E842-47AE-A510-F0CF1807046E}" type="datetimeFigureOut">
              <a:rPr lang="ar-EG" smtClean="0"/>
              <a:t>10/11/1446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38DAE-A1F9-41E8-BC70-B8067D19355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345980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4CFA1-E842-47AE-A510-F0CF1807046E}" type="datetimeFigureOut">
              <a:rPr lang="ar-EG" smtClean="0"/>
              <a:t>10/11/1446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38DAE-A1F9-41E8-BC70-B8067D19355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678211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4CFA1-E842-47AE-A510-F0CF1807046E}" type="datetimeFigureOut">
              <a:rPr lang="ar-EG" smtClean="0"/>
              <a:t>10/11/1446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38DAE-A1F9-41E8-BC70-B8067D19355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793453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4CFA1-E842-47AE-A510-F0CF1807046E}" type="datetimeFigureOut">
              <a:rPr lang="ar-EG" smtClean="0"/>
              <a:t>10/11/1446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38DAE-A1F9-41E8-BC70-B8067D19355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376498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4CFA1-E842-47AE-A510-F0CF1807046E}" type="datetimeFigureOut">
              <a:rPr lang="ar-EG" smtClean="0"/>
              <a:t>10/11/1446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38DAE-A1F9-41E8-BC70-B8067D19355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406859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4CFA1-E842-47AE-A510-F0CF1807046E}" type="datetimeFigureOut">
              <a:rPr lang="ar-EG" smtClean="0"/>
              <a:t>10/11/1446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38DAE-A1F9-41E8-BC70-B8067D19355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203456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4CFA1-E842-47AE-A510-F0CF1807046E}" type="datetimeFigureOut">
              <a:rPr lang="ar-EG" smtClean="0"/>
              <a:t>10/11/1446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38DAE-A1F9-41E8-BC70-B8067D19355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998621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4CFA1-E842-47AE-A510-F0CF1807046E}" type="datetimeFigureOut">
              <a:rPr lang="ar-EG" smtClean="0"/>
              <a:t>10/11/1446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38DAE-A1F9-41E8-BC70-B8067D19355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532883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3DD8A11-7A53-FD4F-782E-A65A85DDB4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8DEE035-6645-CF99-C5AD-62DF6FFEA1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EG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B435EB4-C485-B76C-B12E-68DA9567F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9ECD-9273-451E-9C1B-A270711DDA53}" type="datetimeFigureOut">
              <a:rPr lang="ar-EG" smtClean="0"/>
              <a:t>10/11/1446</a:t>
            </a:fld>
            <a:endParaRPr lang="ar-EG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1B4ECF3-D026-82DF-5C65-34A3C5CD1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47A3FC6-2712-0E2F-B1F2-13B798E3E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0C65D-5F21-43FC-B3C2-31A1D756A6C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821249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1686899-38D5-2D30-6743-6C4EF29F9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AB9A339-E3B8-DCA7-799A-4E97E2840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DC3D425-BE45-925D-D832-AA917D3DF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9ECD-9273-451E-9C1B-A270711DDA53}" type="datetimeFigureOut">
              <a:rPr lang="ar-EG" smtClean="0"/>
              <a:t>10/11/1446</a:t>
            </a:fld>
            <a:endParaRPr lang="ar-EG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07CFDE8-E086-6916-91C8-95C0FF818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ABF3549-D725-DE86-FC08-D047CC20F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0C65D-5F21-43FC-B3C2-31A1D756A6C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2702246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AA53936-E66A-F5B5-40C7-869177698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9B79FCF-2269-BAA8-26F6-768C76FEE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6D892C9-37C4-8B40-F640-E0D87FB23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9ECD-9273-451E-9C1B-A270711DDA53}" type="datetimeFigureOut">
              <a:rPr lang="ar-EG" smtClean="0"/>
              <a:t>10/11/1446</a:t>
            </a:fld>
            <a:endParaRPr lang="ar-EG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A3A15ED-B294-D2B3-3A82-433AFD87A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46C91CA-30D3-E30B-5C77-6D0EB4D55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0C65D-5F21-43FC-B3C2-31A1D756A6C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5850761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D4E5D1-3AE2-949E-3DB4-95F991B7F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1EFC717-27F3-5855-6937-D705DF960C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98E215F5-AA01-1A2D-26AF-559BE0222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D131505-2458-B6FD-FE3A-6AEDD82ED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9ECD-9273-451E-9C1B-A270711DDA53}" type="datetimeFigureOut">
              <a:rPr lang="ar-EG" smtClean="0"/>
              <a:t>10/11/1446</a:t>
            </a:fld>
            <a:endParaRPr lang="ar-EG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07FB53BC-2BA9-6D05-2F3D-1C89DFEE6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4D1989FC-E0FA-EE0C-16E6-3E6C47294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0C65D-5F21-43FC-B3C2-31A1D756A6C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544374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80BEDB3-688F-1A2A-8406-C421038ED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ECDA98DE-65A4-0D6C-8BE6-FA4BC1829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AE8107A8-B22F-111B-AA00-2B12D22F1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A4F2A1F-D083-7FAC-6F56-135B9128AE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8B4523FE-02AB-ABFE-3B27-93FB656412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65BD14BA-FC1C-FD47-B2C5-AFF3736A0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9ECD-9273-451E-9C1B-A270711DDA53}" type="datetimeFigureOut">
              <a:rPr lang="ar-EG" smtClean="0"/>
              <a:t>10/11/1446</a:t>
            </a:fld>
            <a:endParaRPr lang="ar-EG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B93BB63D-32CE-13B5-8548-2480D011F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2FF351F2-C88B-5735-54E6-915E489B8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0C65D-5F21-43FC-B3C2-31A1D756A6C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3520447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E6C46DC-7B20-A4B0-F0BC-790331ECA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FDF2FB10-8BDF-9FFE-1F3E-2DFBA3CC0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9ECD-9273-451E-9C1B-A270711DDA53}" type="datetimeFigureOut">
              <a:rPr lang="ar-EG" smtClean="0"/>
              <a:t>10/11/1446</a:t>
            </a:fld>
            <a:endParaRPr lang="ar-EG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C4A4E9A-2AF5-6086-C27E-A06AC8FD0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D05FC813-F964-F046-FA60-3D0B1D3CA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0C65D-5F21-43FC-B3C2-31A1D756A6C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9700820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CCBFBD28-288E-E3CF-44B5-39093A3D2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9ECD-9273-451E-9C1B-A270711DDA53}" type="datetimeFigureOut">
              <a:rPr lang="ar-EG" smtClean="0"/>
              <a:t>10/11/1446</a:t>
            </a:fld>
            <a:endParaRPr lang="ar-EG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675747E2-D65D-CB0A-0152-8B4D58E58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D0ADE17-4FD2-66CF-7C18-30BC760F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0C65D-5F21-43FC-B3C2-31A1D756A6C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4546111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8BBF49C-7B30-A509-682A-AD084DB71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D1A44A1-F2F8-C2F5-252B-742861C50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CD25A246-8ADC-9AEF-EBAC-1384F7E5D1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E3DA313E-E50B-2473-0B43-9190B4C98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9ECD-9273-451E-9C1B-A270711DDA53}" type="datetimeFigureOut">
              <a:rPr lang="ar-EG" smtClean="0"/>
              <a:t>10/11/1446</a:t>
            </a:fld>
            <a:endParaRPr lang="ar-EG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98B9A3D-DE03-B05A-29E8-F422D1DD8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40C04429-6D1A-5CBD-BC99-4E00B2D35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0C65D-5F21-43FC-B3C2-31A1D756A6C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2828185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7A8DD78-06AF-8C0A-B513-C364D20D3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27BF9B71-B6F2-CE63-CB4B-4ABE7358F1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ar-EG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D13B6A00-87EB-BF5D-5FB8-96301938C9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AE1030B-6559-E57B-2C4F-16937AE9A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9ECD-9273-451E-9C1B-A270711DDA53}" type="datetimeFigureOut">
              <a:rPr lang="ar-EG" smtClean="0"/>
              <a:t>10/11/1446</a:t>
            </a:fld>
            <a:endParaRPr lang="ar-EG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05B82486-B94C-75F1-FB88-C960CC7D0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71F0796-023F-E73E-F27E-775D3FB43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0C65D-5F21-43FC-B3C2-31A1D756A6C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3774078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DA772F6-B156-B781-1415-CC12F4EDD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61325EE5-893B-6A07-568A-3AEBB69EBC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DD708B9-F316-A103-1974-91A60C90E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9ECD-9273-451E-9C1B-A270711DDA53}" type="datetimeFigureOut">
              <a:rPr lang="ar-EG" smtClean="0"/>
              <a:t>10/11/1446</a:t>
            </a:fld>
            <a:endParaRPr lang="ar-EG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5F64456-1B5A-E34A-E414-BFD361A6C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5FAB866-1808-0F2C-CCFC-8F3BA4F83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0C65D-5F21-43FC-B3C2-31A1D756A6C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7863435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B200894A-5664-D70F-30B5-9588F5CF7F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33F3E632-78B8-4D7D-F81F-6A90DC4B1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52F037C-4F16-F3AF-A318-2521580A1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9ECD-9273-451E-9C1B-A270711DDA53}" type="datetimeFigureOut">
              <a:rPr lang="ar-EG" smtClean="0"/>
              <a:t>10/11/1446</a:t>
            </a:fld>
            <a:endParaRPr lang="ar-EG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87366A8-AF0D-165B-E93C-DCEB0E42A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919C1A2-1D92-C5EA-6CF6-C92A3411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0C65D-5F21-43FC-B3C2-31A1D756A6C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197486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4CFA1-E842-47AE-A510-F0CF1807046E}" type="datetimeFigureOut">
              <a:rPr lang="ar-EG" smtClean="0"/>
              <a:t>10/11/1446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38DAE-A1F9-41E8-BC70-B8067D19355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672259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BC530625-E612-8777-DBB2-F221A3EDA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EG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8B7D1E71-BBBA-F19D-FDDB-3B9BE797B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507C77F-14F8-C2A3-5B79-00E4B66CE6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E9ECD-9273-451E-9C1B-A270711DDA53}" type="datetimeFigureOut">
              <a:rPr lang="ar-EG" smtClean="0"/>
              <a:t>10/11/1446</a:t>
            </a:fld>
            <a:endParaRPr lang="ar-EG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742ABFE-A2AE-2FC2-83B8-B4EC7537FF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983764A-8C7F-680D-E930-6EC8AC5E9E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0C65D-5F21-43FC-B3C2-31A1D756A6CA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712750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4039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t="-4000" r="-2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وسيلة الشرح: خط منحني مزدوج مع حد وشريط تمييز 2"/>
          <p:cNvSpPr/>
          <p:nvPr/>
        </p:nvSpPr>
        <p:spPr>
          <a:xfrm flipH="1">
            <a:off x="539552" y="692696"/>
            <a:ext cx="3024336" cy="830997"/>
          </a:xfrm>
          <a:prstGeom prst="accent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200233"/>
              <a:gd name="adj8" fmla="val -9897"/>
            </a:avLst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38100">
            <a:solidFill>
              <a:srgbClr val="84CCC9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/>
          <a:p>
            <a:pPr algn="ctr"/>
            <a:r>
              <a:rPr lang="ar-EG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الوحدة الرابعة </a:t>
            </a:r>
          </a:p>
        </p:txBody>
      </p:sp>
      <p:sp>
        <p:nvSpPr>
          <p:cNvPr id="5" name="مستطيل: زوايا مستديرة 4"/>
          <p:cNvSpPr/>
          <p:nvPr/>
        </p:nvSpPr>
        <p:spPr>
          <a:xfrm>
            <a:off x="1475656" y="2780928"/>
            <a:ext cx="3672408" cy="1736646"/>
          </a:xfrm>
          <a:prstGeom prst="round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ar-EG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المنظمات العربية والإسلامية والدولية</a:t>
            </a:r>
          </a:p>
        </p:txBody>
      </p:sp>
    </p:spTree>
    <p:extLst>
      <p:ext uri="{BB962C8B-B14F-4D97-AF65-F5344CB8AC3E}">
        <p14:creationId xmlns:p14="http://schemas.microsoft.com/office/powerpoint/2010/main" val="25620651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86276" y="488861"/>
            <a:ext cx="3600400" cy="830997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21239"/>
              <a:gd name="adj5" fmla="val 97799"/>
              <a:gd name="adj6" fmla="val -22254"/>
              <a:gd name="adj7" fmla="val 184221"/>
              <a:gd name="adj8" fmla="val 2543"/>
            </a:avLst>
          </a:prstGeom>
          <a:gradFill flip="none" rotWithShape="1">
            <a:gsLst>
              <a:gs pos="0">
                <a:srgbClr val="990033">
                  <a:shade val="30000"/>
                  <a:satMod val="115000"/>
                </a:srgbClr>
              </a:gs>
              <a:gs pos="50000">
                <a:srgbClr val="990033">
                  <a:shade val="67500"/>
                  <a:satMod val="115000"/>
                </a:srgbClr>
              </a:gs>
              <a:gs pos="100000">
                <a:srgbClr val="990033">
                  <a:shade val="100000"/>
                  <a:satMod val="115000"/>
                </a:srgbClr>
              </a:gs>
            </a:gsLst>
            <a:lin ang="5400000" scaled="1"/>
            <a:tileRect/>
          </a:gradFill>
          <a:ln w="38100">
            <a:solidFill>
              <a:srgbClr val="990033"/>
            </a:solidFill>
          </a:ln>
          <a:scene3d>
            <a:camera prst="perspectiveLef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EG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cs typeface="Arial" panose="020B0604020202020204" pitchFamily="34" charset="0"/>
              </a:defRPr>
            </a:lvl1pPr>
            <a:lvl2pPr algn="l" rtl="0">
              <a:defRPr>
                <a:solidFill>
                  <a:schemeClr val="lt1"/>
                </a:solidFill>
              </a:defRPr>
            </a:lvl2pPr>
            <a:lvl3pPr algn="l" rtl="0">
              <a:defRPr>
                <a:solidFill>
                  <a:schemeClr val="lt1"/>
                </a:solidFill>
              </a:defRPr>
            </a:lvl3pPr>
            <a:lvl4pPr algn="l" rtl="0">
              <a:defRPr>
                <a:solidFill>
                  <a:schemeClr val="lt1"/>
                </a:solidFill>
              </a:defRPr>
            </a:lvl4pPr>
            <a:lvl5pPr algn="l" rtl="0">
              <a:defRPr>
                <a:solidFill>
                  <a:schemeClr val="lt1"/>
                </a:solidFill>
              </a:defRPr>
            </a:lvl5pPr>
            <a:lvl6pPr algn="l" rtl="0">
              <a:defRPr>
                <a:solidFill>
                  <a:schemeClr val="lt1"/>
                </a:solidFill>
              </a:defRPr>
            </a:lvl6pPr>
            <a:lvl7pPr algn="l" rtl="0">
              <a:defRPr>
                <a:solidFill>
                  <a:schemeClr val="lt1"/>
                </a:solidFill>
              </a:defRPr>
            </a:lvl7pPr>
            <a:lvl8pPr algn="l" rtl="0">
              <a:defRPr>
                <a:solidFill>
                  <a:schemeClr val="lt1"/>
                </a:solidFill>
              </a:defRPr>
            </a:lvl8pPr>
            <a:lvl9pPr algn="l" rtl="0"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دروس الوحدة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576" y="1484784"/>
            <a:ext cx="7560840" cy="50783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EG" sz="3600" b="1" i="0" u="none" strike="noStrike" kern="1200" cap="none" spc="0" normalizeH="0" baseline="0" noProof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الدرس الرابع عشر: </a:t>
            </a:r>
            <a:r>
              <a:rPr kumimoji="0" lang="ar-EG" sz="3600" b="1" i="0" u="none" strike="noStrike" kern="1200" cap="none" spc="0" normalizeH="0" baseline="0" noProof="0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جامعة الدول العربية</a:t>
            </a:r>
          </a:p>
          <a:p>
            <a:pPr marL="571500" marR="0" lvl="0" indent="-5715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EG" sz="3600" b="1" i="0" u="none" strike="noStrike" kern="1200" cap="none" spc="0" normalizeH="0" baseline="0" noProof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الدرس الخامس عشر: </a:t>
            </a:r>
            <a:r>
              <a:rPr kumimoji="0" lang="ar-EG" sz="3600" b="1" i="0" u="none" strike="noStrike" kern="1200" cap="none" spc="0" normalizeH="0" baseline="0" noProof="0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رابطة العالم الإسلامي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EG" sz="3600" b="1" i="0" u="none" strike="noStrike" kern="1200" cap="none" spc="0" normalizeH="0" baseline="0" noProof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الدرس السادس عشر: </a:t>
            </a:r>
            <a:r>
              <a:rPr kumimoji="0" lang="ar-EG" sz="3600" b="1" i="0" u="none" strike="noStrike" kern="1200" cap="none" spc="0" normalizeH="0" baseline="0" noProof="0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منظمة التعاون الإسلامي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EG" sz="3600" b="1" i="0" u="none" strike="noStrike" kern="1200" cap="none" spc="0" normalizeH="0" baseline="0" noProof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الدرس السابع عشر: </a:t>
            </a:r>
            <a:r>
              <a:rPr kumimoji="0" lang="ar-EG" sz="3600" b="1" i="0" u="none" strike="noStrike" kern="1200" cap="none" spc="0" normalizeH="0" baseline="0" noProof="0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منظمة الدول المصدرة للنفط (أوبك)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EG" sz="3600" b="1" i="0" u="none" strike="noStrike" kern="1200" cap="none" spc="0" normalizeH="0" baseline="0" noProof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الدرس الثامن عشر: </a:t>
            </a:r>
            <a:r>
              <a:rPr kumimoji="0" lang="ar-EG" sz="3600" b="1" i="0" u="none" strike="noStrike" kern="1200" cap="none" spc="0" normalizeH="0" baseline="0" noProof="0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هيئة الأمم المتحدة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EG" sz="3600" b="1" i="0" u="none" strike="noStrike" kern="1200" cap="none" spc="0" normalizeH="0" baseline="0" noProof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الدرس التاسع عشر: </a:t>
            </a:r>
            <a:r>
              <a:rPr kumimoji="0" lang="ar-EG" sz="3600" b="1" i="0" u="none" strike="noStrike" kern="1200" cap="none" spc="0" normalizeH="0" baseline="0" noProof="0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مجموعة العشرين (</a:t>
            </a:r>
            <a:r>
              <a:rPr kumimoji="0" lang="en-US" sz="3600" b="1" i="0" u="none" strike="noStrike" kern="1200" cap="none" spc="0" normalizeH="0" baseline="0" noProof="0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Calibri"/>
                <a:ea typeface="+mn-ea"/>
                <a:cs typeface="+mn-cs"/>
              </a:rPr>
              <a:t>(G20</a:t>
            </a:r>
            <a:endParaRPr kumimoji="0" lang="ar-EG" sz="3600" b="1" i="0" u="none" strike="noStrike" kern="1200" cap="none" spc="0" normalizeH="0" baseline="0" noProof="0" dirty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4280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6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14727" y="620688"/>
            <a:ext cx="4050450" cy="769441"/>
          </a:xfrm>
          <a:prstGeom prst="rect">
            <a:avLst/>
          </a:prstGeom>
          <a:solidFill>
            <a:srgbClr val="B6DC5A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1">
            <a:spAutoFit/>
          </a:bodyPr>
          <a:lstStyle/>
          <a:p>
            <a:pPr algn="ctr"/>
            <a:r>
              <a:rPr lang="ar-EG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الدرس التاسع عشر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37251" y="2420888"/>
            <a:ext cx="3405402" cy="1446550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1">
            <a:spAutoFit/>
          </a:bodyPr>
          <a:lstStyle>
            <a:defPPr>
              <a:defRPr lang="ar-EG"/>
            </a:defPPr>
            <a:lvl1pPr algn="ctr">
              <a:defRPr sz="6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ar-EG" sz="4400" dirty="0"/>
              <a:t>مجموعة العشرين</a:t>
            </a:r>
          </a:p>
          <a:p>
            <a:r>
              <a:rPr lang="en-US" sz="4400" dirty="0"/>
              <a:t>(G20)</a:t>
            </a:r>
            <a:endParaRPr lang="ar-EG" sz="4400" dirty="0"/>
          </a:p>
        </p:txBody>
      </p:sp>
    </p:spTree>
    <p:extLst>
      <p:ext uri="{BB962C8B-B14F-4D97-AF65-F5344CB8AC3E}">
        <p14:creationId xmlns:p14="http://schemas.microsoft.com/office/powerpoint/2010/main" val="17557816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9572" y="1012954"/>
            <a:ext cx="7704856" cy="48320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sd-Arab-PK" sz="4400" b="1" dirty="0">
                <a:solidFill>
                  <a:srgbClr val="7030A0"/>
                </a:solidFill>
              </a:rPr>
              <a:t>نتيجة للأزمات المالية في التسعينيات الميلادية قررت مجموعة الثمانية </a:t>
            </a:r>
            <a:r>
              <a:rPr lang="ar-EG" sz="4400" b="1" dirty="0">
                <a:solidFill>
                  <a:srgbClr val="7030A0"/>
                </a:solidFill>
              </a:rPr>
              <a:t>(</a:t>
            </a:r>
            <a:r>
              <a:rPr lang="sd-Arab-PK" sz="4400" b="1" dirty="0">
                <a:solidFill>
                  <a:srgbClr val="7030A0"/>
                </a:solidFill>
              </a:rPr>
              <a:t>الولايات المتحدة الأمريكية</a:t>
            </a:r>
            <a:r>
              <a:rPr lang="ar-EG" sz="4400" b="1" dirty="0">
                <a:solidFill>
                  <a:srgbClr val="7030A0"/>
                </a:solidFill>
              </a:rPr>
              <a:t> </a:t>
            </a:r>
            <a:r>
              <a:rPr lang="sd-Arab-PK" sz="4400" b="1" dirty="0">
                <a:solidFill>
                  <a:srgbClr val="7030A0"/>
                </a:solidFill>
              </a:rPr>
              <a:t>واليابان وروسيا والمملكة المتحدة وإيطاليا وفرنسا وألمانيا وكندا</a:t>
            </a:r>
            <a:r>
              <a:rPr lang="ar-EG" sz="4400" b="1" dirty="0">
                <a:solidFill>
                  <a:srgbClr val="7030A0"/>
                </a:solidFill>
              </a:rPr>
              <a:t>)</a:t>
            </a:r>
            <a:r>
              <a:rPr lang="sd-Arab-PK" sz="4400" b="1" dirty="0">
                <a:solidFill>
                  <a:srgbClr val="7030A0"/>
                </a:solidFill>
              </a:rPr>
              <a:t> في عام </a:t>
            </a:r>
            <a:r>
              <a:rPr lang="ar-EG" sz="4400" b="1" dirty="0">
                <a:solidFill>
                  <a:srgbClr val="7030A0"/>
                </a:solidFill>
              </a:rPr>
              <a:t>1999</a:t>
            </a:r>
            <a:r>
              <a:rPr lang="sd-Arab-PK" sz="4400" b="1" dirty="0">
                <a:solidFill>
                  <a:srgbClr val="7030A0"/>
                </a:solidFill>
              </a:rPr>
              <a:t>م إنشاء منتدى جديد باسم</a:t>
            </a:r>
            <a:r>
              <a:rPr lang="ar-EG" sz="4400" b="1" dirty="0">
                <a:solidFill>
                  <a:srgbClr val="7030A0"/>
                </a:solidFill>
              </a:rPr>
              <a:t> </a:t>
            </a:r>
            <a:r>
              <a:rPr lang="sd-Arab-PK" sz="4400" b="1" dirty="0">
                <a:solidFill>
                  <a:srgbClr val="7030A0"/>
                </a:solidFill>
              </a:rPr>
              <a:t>مجموعة العشرين بإضافة إحدى عشرة دولة، هي:</a:t>
            </a:r>
            <a:endParaRPr lang="ar-EG" sz="4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444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1124744"/>
            <a:ext cx="7632848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sd-Arab-PK" sz="4400" b="1" dirty="0">
                <a:solidFill>
                  <a:srgbClr val="7030A0"/>
                </a:solidFill>
              </a:rPr>
              <a:t>المملكة العربية السعودية، وإندونيسيا، وتركيا، وجنوب إفريقيا، والصين، وكوريا الجنوبية، والأرجنتين،</a:t>
            </a:r>
            <a:r>
              <a:rPr lang="ar-EG" sz="4400" b="1" dirty="0">
                <a:solidFill>
                  <a:srgbClr val="7030A0"/>
                </a:solidFill>
              </a:rPr>
              <a:t> </a:t>
            </a:r>
            <a:r>
              <a:rPr lang="sd-Arab-PK" sz="4400" b="1" dirty="0">
                <a:solidFill>
                  <a:srgbClr val="7030A0"/>
                </a:solidFill>
              </a:rPr>
              <a:t>والبرازيل، والهند، والمكسيك، وأستراليا، إضافةً إلى الاتحاد الأوروبي. وفي ذلك العام اجتمع وزراء مالية</a:t>
            </a:r>
            <a:r>
              <a:rPr lang="ar-EG" sz="4400" b="1" dirty="0">
                <a:solidFill>
                  <a:srgbClr val="7030A0"/>
                </a:solidFill>
              </a:rPr>
              <a:t> </a:t>
            </a:r>
            <a:r>
              <a:rPr lang="sd-Arab-PK" sz="4400" b="1" dirty="0">
                <a:solidFill>
                  <a:srgbClr val="7030A0"/>
                </a:solidFill>
              </a:rPr>
              <a:t>العشرين دولةً لتدارس الأوضاع</a:t>
            </a:r>
            <a:endParaRPr lang="ar-EG" sz="4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5443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1052736"/>
            <a:ext cx="7632848" cy="48320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sd-Arab-PK" sz="4400" b="1" dirty="0">
                <a:solidFill>
                  <a:srgbClr val="7030A0"/>
                </a:solidFill>
              </a:rPr>
              <a:t>والوصول إلى حلول وقرارات وسياسات مشتركة للمحافظة على التوازن</a:t>
            </a:r>
            <a:r>
              <a:rPr lang="ar-EG" sz="4400" b="1" dirty="0">
                <a:solidFill>
                  <a:srgbClr val="7030A0"/>
                </a:solidFill>
              </a:rPr>
              <a:t> </a:t>
            </a:r>
            <a:r>
              <a:rPr lang="sd-Arab-PK" sz="4400" b="1" dirty="0">
                <a:solidFill>
                  <a:srgbClr val="7030A0"/>
                </a:solidFill>
              </a:rPr>
              <a:t>الاقتصادي العالمي والإصلاح المالي. جاء اختيار المملكة العربية السعودية ضمن مجموعة الدول العشرين دليلاً على مكانتها الاقتصادية</a:t>
            </a:r>
            <a:r>
              <a:rPr lang="ar-EG" sz="4400" b="1" dirty="0">
                <a:solidFill>
                  <a:srgbClr val="7030A0"/>
                </a:solidFill>
              </a:rPr>
              <a:t> </a:t>
            </a:r>
            <a:r>
              <a:rPr lang="sd-Arab-PK" sz="4400" b="1" dirty="0">
                <a:solidFill>
                  <a:srgbClr val="7030A0"/>
                </a:solidFill>
              </a:rPr>
              <a:t>وأهميتها السياسية ودورها على الساحة الدولية.</a:t>
            </a:r>
            <a:endParaRPr lang="ar-EG" sz="4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0748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" r="984"/>
          <a:stretch/>
        </p:blipFill>
        <p:spPr bwMode="auto">
          <a:xfrm flipH="1">
            <a:off x="728252" y="1166086"/>
            <a:ext cx="7687496" cy="4525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79712" y="2695476"/>
            <a:ext cx="4835149" cy="1021556"/>
          </a:xfrm>
          <a:prstGeom prst="round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pPr algn="ctr"/>
            <a:r>
              <a:rPr lang="ar-EG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أهداف المجموعة:</a:t>
            </a:r>
          </a:p>
        </p:txBody>
      </p:sp>
    </p:spTree>
    <p:extLst>
      <p:ext uri="{BB962C8B-B14F-4D97-AF65-F5344CB8AC3E}">
        <p14:creationId xmlns:p14="http://schemas.microsoft.com/office/powerpoint/2010/main" val="715839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335845"/>
            <a:ext cx="7416824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sd-Arab-PK" sz="4400" b="1" dirty="0"/>
              <a:t>- دعم المناقشات في قضايا الاقتصاد العالمي.</a:t>
            </a:r>
          </a:p>
          <a:p>
            <a:r>
              <a:rPr lang="sd-Arab-PK" sz="4400" b="1" dirty="0"/>
              <a:t>- تقوية الهيكل المالي العالمي.</a:t>
            </a:r>
          </a:p>
          <a:p>
            <a:r>
              <a:rPr lang="sd-Arab-PK" sz="4400" b="1" dirty="0"/>
              <a:t>- تحقيق الحوار في السياسات الداخلية.</a:t>
            </a:r>
          </a:p>
          <a:p>
            <a:r>
              <a:rPr lang="sd-Arab-PK" sz="4400" b="1" dirty="0"/>
              <a:t>- تحقيق التعاون الدولي بين الأعضاء.</a:t>
            </a:r>
          </a:p>
          <a:p>
            <a:r>
              <a:rPr lang="sd-Arab-PK" sz="4400" b="1" dirty="0"/>
              <a:t>- تدعيم حركة النمو والتطور الاقتصادي في أنحاء العالم.</a:t>
            </a:r>
          </a:p>
          <a:p>
            <a:r>
              <a:rPr lang="sd-Arab-PK" sz="4400" b="1" dirty="0"/>
              <a:t>- التقليل من آثار الأزمات المالية في الاقتصاد العالمي.</a:t>
            </a:r>
            <a:endParaRPr lang="ar-EG" sz="4400" b="1" dirty="0"/>
          </a:p>
        </p:txBody>
      </p:sp>
    </p:spTree>
    <p:extLst>
      <p:ext uri="{BB962C8B-B14F-4D97-AF65-F5344CB8AC3E}">
        <p14:creationId xmlns:p14="http://schemas.microsoft.com/office/powerpoint/2010/main" val="14179247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" r="984"/>
          <a:stretch/>
        </p:blipFill>
        <p:spPr bwMode="auto">
          <a:xfrm flipH="1">
            <a:off x="728252" y="1166086"/>
            <a:ext cx="7687496" cy="4525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18421" y="2204864"/>
            <a:ext cx="4907157" cy="2145268"/>
          </a:xfrm>
          <a:prstGeom prst="round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pPr algn="ctr"/>
            <a:r>
              <a:rPr lang="ar-EG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أبرز إنجازات المجموعة:</a:t>
            </a:r>
          </a:p>
        </p:txBody>
      </p:sp>
    </p:spTree>
    <p:extLst>
      <p:ext uri="{BB962C8B-B14F-4D97-AF65-F5344CB8AC3E}">
        <p14:creationId xmlns:p14="http://schemas.microsoft.com/office/powerpoint/2010/main" val="27275124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5586" y="2136338"/>
            <a:ext cx="7452828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EG" sz="5400" b="1" dirty="0"/>
              <a:t>حققت اجتماعات المجموعة عدداً من الإنجازات في مجال مهماتها وأهدافها، ومن أبرزها:</a:t>
            </a:r>
          </a:p>
        </p:txBody>
      </p:sp>
    </p:spTree>
    <p:extLst>
      <p:ext uri="{BB962C8B-B14F-4D97-AF65-F5344CB8AC3E}">
        <p14:creationId xmlns:p14="http://schemas.microsoft.com/office/powerpoint/2010/main" val="18279126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5586" y="476672"/>
            <a:ext cx="7452828" cy="60016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4800" b="1" dirty="0">
                <a:solidFill>
                  <a:srgbClr val="002060"/>
                </a:solidFill>
              </a:rPr>
              <a:t>- الاتفاق على سياسات النمو.</a:t>
            </a:r>
          </a:p>
          <a:p>
            <a:r>
              <a:rPr lang="ar-EG" sz="4800" b="1" dirty="0">
                <a:solidFill>
                  <a:srgbClr val="002060"/>
                </a:solidFill>
              </a:rPr>
              <a:t>- التخفيف من سوء استخدام النظام المالي.</a:t>
            </a:r>
          </a:p>
          <a:p>
            <a:r>
              <a:rPr lang="ar-EG" sz="4800" b="1" dirty="0">
                <a:solidFill>
                  <a:srgbClr val="002060"/>
                </a:solidFill>
              </a:rPr>
              <a:t>- التصدي لتمويل الإرهاب.</a:t>
            </a:r>
          </a:p>
          <a:p>
            <a:r>
              <a:rPr lang="ar-EG" sz="4800" b="1" dirty="0">
                <a:solidFill>
                  <a:srgbClr val="002060"/>
                </a:solidFill>
              </a:rPr>
              <a:t>- رفع مستوى الشفافية بين الدول الأعضاء.</a:t>
            </a:r>
          </a:p>
          <a:p>
            <a:r>
              <a:rPr lang="ar-EG" sz="4800" b="1" dirty="0">
                <a:solidFill>
                  <a:srgbClr val="002060"/>
                </a:solidFill>
              </a:rPr>
              <a:t>- تحسين مستوى اللوائح والمراقبة للأسواق المالية.</a:t>
            </a:r>
          </a:p>
        </p:txBody>
      </p:sp>
    </p:spTree>
    <p:extLst>
      <p:ext uri="{BB962C8B-B14F-4D97-AF65-F5344CB8AC3E}">
        <p14:creationId xmlns:p14="http://schemas.microsoft.com/office/powerpoint/2010/main" val="26704175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" r="984"/>
          <a:stretch/>
        </p:blipFill>
        <p:spPr bwMode="auto">
          <a:xfrm flipH="1">
            <a:off x="728252" y="1166086"/>
            <a:ext cx="7687496" cy="4525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18421" y="2708920"/>
            <a:ext cx="4907157" cy="1123712"/>
          </a:xfrm>
          <a:prstGeom prst="round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pPr algn="ctr"/>
            <a:r>
              <a:rPr lang="ar-EG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رئاسة المجموعة:</a:t>
            </a:r>
          </a:p>
        </p:txBody>
      </p:sp>
    </p:spTree>
    <p:extLst>
      <p:ext uri="{BB962C8B-B14F-4D97-AF65-F5344CB8AC3E}">
        <p14:creationId xmlns:p14="http://schemas.microsoft.com/office/powerpoint/2010/main" val="11149173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09582" y="428178"/>
            <a:ext cx="7524836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EG" sz="4400" b="1" dirty="0"/>
              <a:t>يجري اختيار رئيس المجموعة لاستضافة اللقاء السنوي الرئيسي من بين دول مختلفة من أقاليم مختلفة.</a:t>
            </a:r>
          </a:p>
          <a:p>
            <a:pPr algn="ctr"/>
            <a:r>
              <a:rPr lang="ar-EG" sz="4400" b="1" dirty="0"/>
              <a:t>ويكلف الرئيس المختار للاجتماع السنوي سكرتارية مؤقتة في مدة تقلده المنصب، وتقوم بأعمال تنسيق الاجتماعات المقرر عقدها والتحضير لجدول الاجتماع وإعداد التقارير والدراسات بالتنسيق مع الدول الأعضاء.</a:t>
            </a:r>
          </a:p>
        </p:txBody>
      </p:sp>
    </p:spTree>
    <p:extLst>
      <p:ext uri="{BB962C8B-B14F-4D97-AF65-F5344CB8AC3E}">
        <p14:creationId xmlns:p14="http://schemas.microsoft.com/office/powerpoint/2010/main" val="14917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8F51D2F5-5AF5-47E9-8FB5-AC639AC02AE4}"/>
              </a:ext>
            </a:extLst>
          </p:cNvPr>
          <p:cNvSpPr txBox="1"/>
          <p:nvPr/>
        </p:nvSpPr>
        <p:spPr>
          <a:xfrm>
            <a:off x="2303748" y="4941168"/>
            <a:ext cx="4536504" cy="1384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EG" sz="2800" b="1" dirty="0">
                <a:solidFill>
                  <a:srgbClr val="002060"/>
                </a:solidFill>
              </a:rPr>
              <a:t>الملك عبدالله بن عبدالعزيز آل سعود يشارك في اجتماعات مجموعة العشرين 1429هـ / ٢٠٠٨ م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EA1748BB-7B33-4D9F-B43D-EFEAB0DEE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836712"/>
            <a:ext cx="5472608" cy="35269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95356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8F51D2F5-5AF5-47E9-8FB5-AC639AC02AE4}"/>
              </a:ext>
            </a:extLst>
          </p:cNvPr>
          <p:cNvSpPr txBox="1"/>
          <p:nvPr/>
        </p:nvSpPr>
        <p:spPr>
          <a:xfrm>
            <a:off x="1635468" y="5139189"/>
            <a:ext cx="5873061" cy="95410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EG" sz="2800" b="1" dirty="0">
                <a:solidFill>
                  <a:srgbClr val="002060"/>
                </a:solidFill>
              </a:rPr>
              <a:t>الملك سلمان بن عبدالعزيز آل سعود يشارك في اجتماعات مجموعة العشرين 1436هـ/ ٢٠١٥ م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FB28073D-2BE7-4A3A-878F-EE011CACF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469" y="764704"/>
            <a:ext cx="5873061" cy="378507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99079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8F51D2F5-5AF5-47E9-8FB5-AC639AC02AE4}"/>
              </a:ext>
            </a:extLst>
          </p:cNvPr>
          <p:cNvSpPr txBox="1"/>
          <p:nvPr/>
        </p:nvSpPr>
        <p:spPr>
          <a:xfrm>
            <a:off x="1447549" y="5229200"/>
            <a:ext cx="6248900" cy="95410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EG" sz="2800" b="1" dirty="0">
                <a:solidFill>
                  <a:srgbClr val="002060"/>
                </a:solidFill>
              </a:rPr>
              <a:t>الأمير محمد بن سلمان بن عبدالعزيز آل سعود يشارك في اجتماعات مجموعة العشرين 1440هـ/ ٢٠١٩ م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45E3E14F-7BC2-435D-BB94-8DBF40549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549" y="980728"/>
            <a:ext cx="5854918" cy="3811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612220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8F51D2F5-5AF5-47E9-8FB5-AC639AC02AE4}"/>
              </a:ext>
            </a:extLst>
          </p:cNvPr>
          <p:cNvSpPr txBox="1"/>
          <p:nvPr/>
        </p:nvSpPr>
        <p:spPr>
          <a:xfrm>
            <a:off x="1447549" y="5229200"/>
            <a:ext cx="6248900" cy="95410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EG" sz="2800" b="1" dirty="0">
                <a:solidFill>
                  <a:srgbClr val="002060"/>
                </a:solidFill>
              </a:rPr>
              <a:t>الملك سلمان بن عبدالعزيز آل سعود يرأس قمة العشرين في عام 1442هـ/ 2020م.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394FA561-5376-865D-60A4-EE3458F175D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006600" y="908050"/>
            <a:ext cx="5130800" cy="4079875"/>
            <a:chOff x="1264" y="572"/>
            <a:chExt cx="3232" cy="2570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A76AAB5B-543D-2E45-ED39-25234B8BD510}"/>
                </a:ext>
              </a:extLst>
            </p:cNvPr>
            <p:cNvSpPr>
              <a:spLocks noChangeAspect="1" noTextEdit="1"/>
            </p:cNvSpPr>
            <p:nvPr/>
          </p:nvSpPr>
          <p:spPr bwMode="auto">
            <a:xfrm>
              <a:off x="1264" y="572"/>
              <a:ext cx="3232" cy="2570"/>
            </a:xfrm>
            <a:prstGeom prst="rect">
              <a:avLst/>
            </a:prstGeom>
            <a:noFill/>
            <a:ln w="127000" cap="rnd" cmpd="sng" algn="ctr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76200" dist="95250" dir="10499986" sx="97000" sy="23000" kx="900024" algn="br" rotWithShape="0">
                <a:srgbClr val="000000">
                  <a:alpha val="2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ar-SA"/>
            </a:p>
          </p:txBody>
        </p:sp>
        <p:pic>
          <p:nvPicPr>
            <p:cNvPr id="1029" name="Picture 5">
              <a:extLst>
                <a:ext uri="{FF2B5EF4-FFF2-40B4-BE49-F238E27FC236}">
                  <a16:creationId xmlns:a16="http://schemas.microsoft.com/office/drawing/2014/main" id="{7DCD39A3-AA1B-0586-3987-8E073F7D15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4" y="572"/>
              <a:ext cx="3241" cy="2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274753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" r="984"/>
          <a:stretch/>
        </p:blipFill>
        <p:spPr bwMode="auto">
          <a:xfrm flipH="1">
            <a:off x="728252" y="1166086"/>
            <a:ext cx="7687496" cy="4525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23728" y="1998820"/>
            <a:ext cx="4896544" cy="2860358"/>
          </a:xfrm>
          <a:prstGeom prst="round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pPr algn="ctr"/>
            <a:r>
              <a:rPr lang="ar-EG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١٤٤٢هـ/ 2020 م اجتماع المجموعة في الرياض:</a:t>
            </a:r>
          </a:p>
        </p:txBody>
      </p:sp>
    </p:spTree>
    <p:extLst>
      <p:ext uri="{BB962C8B-B14F-4D97-AF65-F5344CB8AC3E}">
        <p14:creationId xmlns:p14="http://schemas.microsoft.com/office/powerpoint/2010/main" val="2250379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99592" y="428178"/>
            <a:ext cx="7344816" cy="60016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EG" sz="4800" b="1" dirty="0">
                <a:solidFill>
                  <a:srgbClr val="990033"/>
                </a:solidFill>
              </a:rPr>
              <a:t>استضافت المملكة العربية السعودية في عام ١٤٤٢ هـ/ 2020م اجتماع مجموعة العشرين، مما أسهم ذلك في تطوير أعمال المجموعة وإبراز ما حققته رؤية المملكة 2030 - التي ستؤدي إلى رفع معدلات الاقتصاد السعودي ومؤشراته - لرؤساء الدول الأعضاء.</a:t>
            </a:r>
          </a:p>
        </p:txBody>
      </p:sp>
    </p:spTree>
    <p:extLst>
      <p:ext uri="{BB962C8B-B14F-4D97-AF65-F5344CB8AC3E}">
        <p14:creationId xmlns:p14="http://schemas.microsoft.com/office/powerpoint/2010/main" val="2966266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99592" y="332656"/>
            <a:ext cx="7344816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EG" sz="4400" b="1" dirty="0">
                <a:solidFill>
                  <a:srgbClr val="990033"/>
                </a:solidFill>
              </a:rPr>
              <a:t>وبسبب جائحة كورونا (كوفيد ١٩) عقدت المملكة العربية السعودية قمة القادة الاستثنائية الافتراضية لدول مجموعة العشرين في شعبان ١٤٤١ هـ /مارس ٢٠٢٠ م، برئاسة خادم الحرمين الشريفين الملك سلمان بن عبدالعزيز آل سعود، وذلك لتنسيق الجهود العالمية لمكافحة جائحة كورونا والحد من تأثيرها الإنساني والاقتصادي.</a:t>
            </a:r>
          </a:p>
        </p:txBody>
      </p:sp>
    </p:spTree>
    <p:extLst>
      <p:ext uri="{BB962C8B-B14F-4D97-AF65-F5344CB8AC3E}">
        <p14:creationId xmlns:p14="http://schemas.microsoft.com/office/powerpoint/2010/main" val="41105475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96136" y="764704"/>
            <a:ext cx="2376264" cy="1298377"/>
          </a:xfrm>
          <a:prstGeom prst="wedgeEllipseCallout">
            <a:avLst>
              <a:gd name="adj1" fmla="val -28159"/>
              <a:gd name="adj2" fmla="val 67917"/>
            </a:avLst>
          </a:prstGeom>
          <a:solidFill>
            <a:schemeClr val="accent4">
              <a:lumMod val="50000"/>
            </a:schemeClr>
          </a:solidFill>
          <a:ln w="76200">
            <a:solidFill>
              <a:schemeClr val="accent6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1">
            <a:spAutoFit/>
          </a:bodyPr>
          <a:lstStyle>
            <a:defPPr>
              <a:defRPr lang="ar-EG"/>
            </a:defPPr>
            <a:lvl1pPr algn="ctr">
              <a:defRPr sz="54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5400" b="1" i="0" u="none" strike="noStrike" kern="1200" cap="none" spc="0" normalizeH="0" baseline="0" noProof="0" dirty="0">
                <a:ln w="0"/>
                <a:solidFill>
                  <a:srgbClr val="F7964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فكر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8F51D2F5-5AF5-47E9-8FB5-AC639AC02AE4}"/>
              </a:ext>
            </a:extLst>
          </p:cNvPr>
          <p:cNvSpPr txBox="1"/>
          <p:nvPr/>
        </p:nvSpPr>
        <p:spPr>
          <a:xfrm>
            <a:off x="1115616" y="2636912"/>
            <a:ext cx="6624736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/>
            <a:r>
              <a:rPr lang="ar-EG" sz="4400" b="1" dirty="0">
                <a:solidFill>
                  <a:prstClr val="black"/>
                </a:solidFill>
              </a:rPr>
              <a:t>اختيرت المملكة العربية السعودية الدولة العربية الوحيدة عضواً في مجموعة العشرين لأسباب متعددة.</a:t>
            </a:r>
          </a:p>
          <a:p>
            <a:pPr lvl="0" algn="ctr"/>
            <a:r>
              <a:rPr lang="ar-EG" sz="4400" b="1" dirty="0">
                <a:solidFill>
                  <a:prstClr val="black"/>
                </a:solidFill>
              </a:rPr>
              <a:t>ما أبرز هذه الأسباب؟</a:t>
            </a:r>
            <a:endParaRPr kumimoji="0" lang="ar-EG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497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>
            <a:extLst>
              <a:ext uri="{FF2B5EF4-FFF2-40B4-BE49-F238E27FC236}">
                <a16:creationId xmlns:a16="http://schemas.microsoft.com/office/drawing/2014/main" id="{0E5FA804-90F2-454D-96FC-42685802150C}"/>
              </a:ext>
            </a:extLst>
          </p:cNvPr>
          <p:cNvSpPr txBox="1"/>
          <p:nvPr/>
        </p:nvSpPr>
        <p:spPr>
          <a:xfrm>
            <a:off x="890591" y="2204864"/>
            <a:ext cx="7362818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4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لمكانة المملكة العربية</a:t>
            </a:r>
            <a:r>
              <a:rPr kumimoji="0" lang="ar-EG" sz="4400" b="1" i="0" u="none" strike="noStrike" kern="120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السعودية اقتصاديًا، حيث تعتبر من أكبر مصدري الطاقة في العالم سياسيًا ودورها على الساحة الدولية.</a:t>
            </a:r>
            <a:endParaRPr kumimoji="0" lang="ar-EG" sz="44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5741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87824" y="2060848"/>
            <a:ext cx="3528392" cy="2331184"/>
          </a:xfrm>
          <a:prstGeom prst="horizontalScroll">
            <a:avLst/>
          </a:prstGeom>
          <a:solidFill>
            <a:schemeClr val="accent5">
              <a:lumMod val="75000"/>
            </a:schemeClr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1">
            <a:spAutoFit/>
          </a:bodyPr>
          <a:lstStyle>
            <a:defPPr>
              <a:defRPr lang="ar-EG"/>
            </a:defPPr>
            <a:lvl1pPr algn="ctr">
              <a:defRPr sz="54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ar-E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معلومات إثرائية</a:t>
            </a:r>
          </a:p>
        </p:txBody>
      </p:sp>
    </p:spTree>
    <p:extLst>
      <p:ext uri="{BB962C8B-B14F-4D97-AF65-F5344CB8AC3E}">
        <p14:creationId xmlns:p14="http://schemas.microsoft.com/office/powerpoint/2010/main" val="3108879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01570" y="612844"/>
            <a:ext cx="7740860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EG" sz="3600" b="1" dirty="0">
                <a:solidFill>
                  <a:srgbClr val="7030A0"/>
                </a:solidFill>
              </a:rPr>
              <a:t>حققت المملكة العربية السعودية نمواً في الناتج المحلي الإجمالي بنسبة 2.5 % في عام 2018 م.</a:t>
            </a:r>
          </a:p>
          <a:p>
            <a:r>
              <a:rPr lang="ar-EG" sz="3600" b="1" dirty="0">
                <a:solidFill>
                  <a:srgbClr val="7030A0"/>
                </a:solidFill>
              </a:rPr>
              <a:t>الناتج المحلي الإجمالي: هو مؤشر اقتصادي يقيس القيمة النقدية لإجمالي السلع والخدمات التي تنتجها الدولة داخل حدودها خلال مدة زمنية محددة.</a:t>
            </a:r>
          </a:p>
          <a:p>
            <a:r>
              <a:rPr lang="ar-EG" sz="3600" b="1" dirty="0">
                <a:solidFill>
                  <a:srgbClr val="7030A0"/>
                </a:solidFill>
              </a:rPr>
              <a:t>أهمية الناتج المحلي الإجمالي: أنه يرصد الأنشطة الاقتصادية التي قامت بها الدولة في مدة معينة، ويوفر إحصاءات متكاملة تخدم صانعي القرارات المالية للحكم على حالة الاقتصاد ووضع الخطط والسياسات.</a:t>
            </a:r>
            <a:endParaRPr lang="ar-EG" sz="3600" b="1" dirty="0">
              <a:solidFill>
                <a:srgbClr val="99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5557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8F51D2F5-5AF5-47E9-8FB5-AC639AC02AE4}"/>
              </a:ext>
            </a:extLst>
          </p:cNvPr>
          <p:cNvSpPr txBox="1"/>
          <p:nvPr/>
        </p:nvSpPr>
        <p:spPr>
          <a:xfrm>
            <a:off x="1763688" y="5773512"/>
            <a:ext cx="5040560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EG" sz="2400" b="1" dirty="0">
                <a:solidFill>
                  <a:srgbClr val="002060"/>
                </a:solidFill>
              </a:rPr>
              <a:t>دول مجموعة العشرين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E074E6EC-1A66-4F02-BE56-9678E9372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38" y="764704"/>
            <a:ext cx="7141523" cy="4756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81259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33BA5177-AE7B-42DB-9C61-36C042285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0970" y="396688"/>
            <a:ext cx="4802059" cy="606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2898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487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3239</TotalTime>
  <Words>610</Words>
  <Application>Microsoft Office PowerPoint</Application>
  <PresentationFormat>عرض على الشاشة (4:3)</PresentationFormat>
  <Paragraphs>48</Paragraphs>
  <Slides>28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28</vt:i4>
      </vt:variant>
    </vt:vector>
  </HeadingPairs>
  <TitlesOfParts>
    <vt:vector size="35" baseType="lpstr">
      <vt:lpstr>Arial</vt:lpstr>
      <vt:lpstr>Calibri</vt:lpstr>
      <vt:lpstr>Calibri Light</vt:lpstr>
      <vt:lpstr>Traditional Arabic</vt:lpstr>
      <vt:lpstr>Wingdings</vt:lpstr>
      <vt:lpstr>Office Theme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Eman Adel</dc:creator>
  <cp:lastModifiedBy>Windows 10</cp:lastModifiedBy>
  <cp:revision>326</cp:revision>
  <dcterms:created xsi:type="dcterms:W3CDTF">2019-12-09T16:07:30Z</dcterms:created>
  <dcterms:modified xsi:type="dcterms:W3CDTF">2025-05-08T05:07:51Z</dcterms:modified>
</cp:coreProperties>
</file>