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314" r:id="rId4"/>
    <p:sldId id="333" r:id="rId5"/>
    <p:sldId id="272" r:id="rId6"/>
    <p:sldId id="317" r:id="rId7"/>
    <p:sldId id="332" r:id="rId8"/>
    <p:sldId id="331" r:id="rId9"/>
    <p:sldId id="330" r:id="rId10"/>
    <p:sldId id="329" r:id="rId11"/>
    <p:sldId id="328" r:id="rId12"/>
    <p:sldId id="327" r:id="rId13"/>
    <p:sldId id="326" r:id="rId14"/>
    <p:sldId id="325" r:id="rId15"/>
    <p:sldId id="324" r:id="rId16"/>
    <p:sldId id="323" r:id="rId17"/>
    <p:sldId id="322" r:id="rId18"/>
    <p:sldId id="321" r:id="rId19"/>
    <p:sldId id="320" r:id="rId20"/>
    <p:sldId id="271" r:id="rId21"/>
  </p:sldIdLst>
  <p:sldSz cx="12192000" cy="6858000"/>
  <p:notesSz cx="6888163" cy="100203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9900"/>
    <a:srgbClr val="E6C399"/>
    <a:srgbClr val="0B1241"/>
    <a:srgbClr val="DAEBD8"/>
    <a:srgbClr val="92F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A5A62E7-119C-7D0C-2013-98315CFE3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10872B2-DEEC-3DC9-CDBA-36AFC402E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45FAB53-5506-4971-5625-B0C1F6D76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89518C-C160-FD8B-CBD6-D4EBABFD9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741557-9F6A-A7A0-36C9-C62CB101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8058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B20A39-6FEA-876F-4F6A-3E519D596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18FCF9F-481E-BA21-46C8-F260F5938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CABCF48-1BDF-4E15-A08F-C3BD23CE7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2B145A1-93ED-11FB-37EB-4F9AD9ED2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2A3F8D4-94C0-ECC0-53D3-AC87D991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35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30CE37-95E8-ACEB-A0AD-C9E7FF8D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8831E83-E6A6-EF76-E348-1A8D97F47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714DF98-B6E4-93ED-4DF1-634E208F7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2883AB9-853C-C390-6E3F-385561EC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AA75CA-E028-8A20-2560-B0D0F77B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1511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117AAA-77FB-9181-33B2-297F0CBD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030D3C5-41AE-9EDE-5D14-6E1809D9C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F60CE48-57F8-A5D6-DC4F-07C3CDD6A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F517FB2-1B58-000C-65D3-70070B655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4358A67-B2BA-97F7-DCE8-6CF737AE3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74CA7D5-59EA-D52C-C0A7-CEDDACE6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4158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EBACFA-14DC-D42D-D9C3-4438D3EB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8E0C4EC-2B6F-F625-D163-64D54F98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7B67BCD-1FF9-C4FB-FDFD-0563D39D3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E456CB2-1F91-931E-0D08-83A14EEC41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FAA352D-0DC7-70B2-6ACA-F82FF8FB96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7B7BACE-2BAE-A47D-864B-1CE38602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09DA9053-7FAB-115A-D143-5C695A3E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585517B1-D712-DB8C-02CF-27C275AB7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0002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60E6DF-6D59-41CD-F7FB-C4BE91152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9B53E2A-42A4-F5F0-B48A-BA62F64A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3336394-710B-1E13-D1EB-309B528B9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8BAB94E-1356-CF61-FC48-141B4D1D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2505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0E81D4F-A0BD-0DA8-FF82-3E104CA84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4AB7145-7183-C049-8B51-F953320F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6A3A2DC-406A-B16C-7F54-CABA3D6B1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5792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A05348-90BA-CB74-D204-A46927C8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202DD0E-A927-53A2-19A5-B229FB611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6B91DA3-9B2A-2F13-11BF-C518D9297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C499F6A-5869-19D6-0662-9505E6B63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AFF56BA-BB6F-C0DA-9803-7C1CBAF9F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E48C4E2-F08A-458B-2DD4-AF0B0AE11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768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5002368-2E9C-218B-0ECF-98CF133E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557D9D45-8BA8-6FD9-79FB-3046B1979B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EAB30B1-A42F-0FB2-5571-78240177B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B16ED0C-C1DD-DC74-F069-D6B0FAD5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049CF6B-88BE-F0B9-F07D-2AD10DF9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B298762-8AE2-9BD8-B757-0F98E9A8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1379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8CFA45B-B306-76C4-7EE2-D6A61A2F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0780BF9-8759-63D2-1DE0-B21EBE9F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675AB5C-E74F-47C1-0409-63BED638C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9B385BE-A800-8689-CFC3-94FB19A0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A9B9E43-0F1E-9B7B-FB6D-5D8AFACA7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72387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CD13ADA-38EB-C071-4BBE-020692A33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43A07E7-AF16-8788-BBF2-25D0C7170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25BEF20-6BB5-49A8-880F-C33776F5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DE967B-32BE-FB75-66C8-BA0A66FC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D10E25B-B5CC-BCD4-97C8-7DCDBB7F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0811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0217140-5ED7-989B-A7C5-B654F2F44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C06370D-372B-22B8-185A-53119C3CE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BF898E0-B00C-ED5F-19C5-763907066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5CFE-935C-49C4-827C-B1BBD08FC2F2}" type="datetimeFigureOut">
              <a:rPr lang="ar-SA" smtClean="0"/>
              <a:t>19/10/1446</a:t>
            </a:fld>
            <a:endParaRPr lang="ar-SA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E8268E1-E04B-BD66-C9DC-8362A9857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BD2A794-0DA4-3649-FFA1-7CB5047A5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0D45D-3E66-4FD6-A88D-CB500142CECE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460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 /><Relationship Id="rId7" Type="http://schemas.openxmlformats.org/officeDocument/2006/relationships/image" Target="../media/image6.png" /><Relationship Id="rId2" Type="http://schemas.openxmlformats.org/officeDocument/2006/relationships/image" Target="../media/image1.gif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gif" /><Relationship Id="rId5" Type="http://schemas.openxmlformats.org/officeDocument/2006/relationships/image" Target="../media/image4.gif" /><Relationship Id="rId4" Type="http://schemas.openxmlformats.org/officeDocument/2006/relationships/image" Target="../media/image3.gif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 /><Relationship Id="rId7" Type="http://schemas.openxmlformats.org/officeDocument/2006/relationships/image" Target="../media/image11.gif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1.wdp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3.png" /><Relationship Id="rId4" Type="http://schemas.openxmlformats.org/officeDocument/2006/relationships/image" Target="../media/image9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9.png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6" Type="http://schemas.microsoft.com/office/2007/relationships/hdphoto" Target="../media/hdphoto2.wdp" /><Relationship Id="rId5" Type="http://schemas.openxmlformats.org/officeDocument/2006/relationships/image" Target="../media/image12.png" /><Relationship Id="rId4" Type="http://schemas.openxmlformats.org/officeDocument/2006/relationships/image" Target="../media/image14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png" /><Relationship Id="rId4" Type="http://schemas.microsoft.com/office/2007/relationships/hdphoto" Target="../media/hdphoto2.wdp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7" Type="http://schemas.openxmlformats.org/officeDocument/2006/relationships/image" Target="../media/image18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7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 /><Relationship Id="rId3" Type="http://schemas.microsoft.com/office/2007/relationships/hdphoto" Target="../media/hdphoto2.wdp" /><Relationship Id="rId7" Type="http://schemas.openxmlformats.org/officeDocument/2006/relationships/image" Target="../media/image20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jpe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2.jpe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 /><Relationship Id="rId3" Type="http://schemas.microsoft.com/office/2007/relationships/hdphoto" Target="../media/hdphoto2.wdp" /><Relationship Id="rId7" Type="http://schemas.openxmlformats.org/officeDocument/2006/relationships/image" Target="../media/image24.png" /><Relationship Id="rId12" Type="http://schemas.openxmlformats.org/officeDocument/2006/relationships/image" Target="../media/image28.jpe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3.png" /><Relationship Id="rId11" Type="http://schemas.openxmlformats.org/officeDocument/2006/relationships/image" Target="../media/image27.jpeg" /><Relationship Id="rId5" Type="http://schemas.openxmlformats.org/officeDocument/2006/relationships/image" Target="../media/image11.gif" /><Relationship Id="rId10" Type="http://schemas.openxmlformats.org/officeDocument/2006/relationships/image" Target="../media/image26.jpeg" /><Relationship Id="rId4" Type="http://schemas.openxmlformats.org/officeDocument/2006/relationships/image" Target="../media/image9.png" /><Relationship Id="rId9" Type="http://schemas.openxmlformats.org/officeDocument/2006/relationships/image" Target="../media/image25.jpeg" 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 /><Relationship Id="rId3" Type="http://schemas.microsoft.com/office/2007/relationships/hdphoto" Target="../media/hdphoto2.wdp" /><Relationship Id="rId7" Type="http://schemas.openxmlformats.org/officeDocument/2006/relationships/image" Target="../media/image30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9.png" /><Relationship Id="rId11" Type="http://schemas.openxmlformats.org/officeDocument/2006/relationships/image" Target="../media/image33.jpeg" /><Relationship Id="rId5" Type="http://schemas.openxmlformats.org/officeDocument/2006/relationships/image" Target="../media/image11.gif" /><Relationship Id="rId10" Type="http://schemas.openxmlformats.org/officeDocument/2006/relationships/image" Target="../media/image32.jpeg" /><Relationship Id="rId4" Type="http://schemas.openxmlformats.org/officeDocument/2006/relationships/image" Target="../media/image9.png" /><Relationship Id="rId9" Type="http://schemas.openxmlformats.org/officeDocument/2006/relationships/image" Target="../media/image31.jpe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 /><Relationship Id="rId3" Type="http://schemas.microsoft.com/office/2007/relationships/hdphoto" Target="../media/hdphoto2.wdp" /><Relationship Id="rId7" Type="http://schemas.openxmlformats.org/officeDocument/2006/relationships/image" Target="../media/image35.jpe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4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7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 /><Relationship Id="rId3" Type="http://schemas.microsoft.com/office/2007/relationships/hdphoto" Target="../media/hdphoto2.wdp" /><Relationship Id="rId7" Type="http://schemas.openxmlformats.org/officeDocument/2006/relationships/image" Target="../media/image39.jpe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8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7" Type="http://schemas.openxmlformats.org/officeDocument/2006/relationships/image" Target="../media/image42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1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3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4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 /><Relationship Id="rId3" Type="http://schemas.microsoft.com/office/2007/relationships/hdphoto" Target="../media/hdphoto2.wdp" /><Relationship Id="rId7" Type="http://schemas.openxmlformats.org/officeDocument/2006/relationships/image" Target="../media/image46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5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 /><Relationship Id="rId3" Type="http://schemas.microsoft.com/office/2007/relationships/hdphoto" Target="../media/hdphoto2.wdp" /><Relationship Id="rId7" Type="http://schemas.openxmlformats.org/officeDocument/2006/relationships/image" Target="../media/image49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8.png" /><Relationship Id="rId5" Type="http://schemas.openxmlformats.org/officeDocument/2006/relationships/image" Target="../media/image11.gif" /><Relationship Id="rId4" Type="http://schemas.openxmlformats.org/officeDocument/2006/relationships/image" Target="../media/image9.png" /><Relationship Id="rId9" Type="http://schemas.openxmlformats.org/officeDocument/2006/relationships/image" Target="../media/image51.png" 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3.gif" /><Relationship Id="rId5" Type="http://schemas.openxmlformats.org/officeDocument/2006/relationships/image" Target="../media/image9.png" /><Relationship Id="rId4" Type="http://schemas.openxmlformats.org/officeDocument/2006/relationships/image" Target="../media/image52.gi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ld Map Gif Animation GIFs | Tenor">
            <a:extLst>
              <a:ext uri="{FF2B5EF4-FFF2-40B4-BE49-F238E27FC236}">
                <a16:creationId xmlns:a16="http://schemas.microsoft.com/office/drawing/2014/main" id="{CB930A5E-2FD6-5968-6FBF-FC82DF2AF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" y="834190"/>
            <a:ext cx="10684042" cy="47314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sa Map GIF - USA Map - Discover &amp; Share GIFs">
            <a:extLst>
              <a:ext uri="{FF2B5EF4-FFF2-40B4-BE49-F238E27FC236}">
                <a16:creationId xmlns:a16="http://schemas.microsoft.com/office/drawing/2014/main" id="{D39CB387-952E-81B1-C9CC-51DC8F7D3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664" y="4961229"/>
            <a:ext cx="2550694" cy="15941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روسيا GIF - تحميل ومشاركة علىPHONEKY">
            <a:extLst>
              <a:ext uri="{FF2B5EF4-FFF2-40B4-BE49-F238E27FC236}">
                <a16:creationId xmlns:a16="http://schemas.microsoft.com/office/drawing/2014/main" id="{74BA8644-A9CF-E917-8860-A741BDCB5C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 dirty="0"/>
          </a:p>
        </p:txBody>
      </p:sp>
      <p:pic>
        <p:nvPicPr>
          <p:cNvPr id="1034" name="Picture 10" descr="روسيا GIF - تحميل ومشاركة علىPHONEKY">
            <a:extLst>
              <a:ext uri="{FF2B5EF4-FFF2-40B4-BE49-F238E27FC236}">
                <a16:creationId xmlns:a16="http://schemas.microsoft.com/office/drawing/2014/main" id="{9BD5A357-587E-A589-2B3C-E61CA2213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42" y="4916968"/>
            <a:ext cx="2173705" cy="16302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علم-الاتحاد-الأوروبي-متحرك - ويكي عربي">
            <a:extLst>
              <a:ext uri="{FF2B5EF4-FFF2-40B4-BE49-F238E27FC236}">
                <a16:creationId xmlns:a16="http://schemas.microsoft.com/office/drawing/2014/main" id="{56E498A1-8FD6-F688-4EB7-8B589F040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188" y="4754542"/>
            <a:ext cx="2804611" cy="21034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ماذا يعني العلم الصيني؟! | C-POP الدراما الصينية Amino">
            <a:extLst>
              <a:ext uri="{FF2B5EF4-FFF2-40B4-BE49-F238E27FC236}">
                <a16:creationId xmlns:a16="http://schemas.microsoft.com/office/drawing/2014/main" id="{7E1CCF3C-6DD1-7D91-836B-9ACA23C1B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4961229"/>
            <a:ext cx="2117558" cy="15881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62CAB713-281A-56A4-7890-FCA18242DF37}"/>
              </a:ext>
            </a:extLst>
          </p:cNvPr>
          <p:cNvSpPr/>
          <p:nvPr/>
        </p:nvSpPr>
        <p:spPr>
          <a:xfrm>
            <a:off x="3152274" y="545432"/>
            <a:ext cx="4860758" cy="6416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733333A2-DC3A-7BEE-3639-151646CC51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976" y="166832"/>
            <a:ext cx="3072069" cy="1990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37866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قوة عظمى مرتقبة - ويكيبيديا">
            <a:extLst>
              <a:ext uri="{FF2B5EF4-FFF2-40B4-BE49-F238E27FC236}">
                <a16:creationId xmlns:a16="http://schemas.microsoft.com/office/drawing/2014/main" id="{9710316D-C9D3-3DBD-EA8F-F2380E0EA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" y="160199"/>
            <a:ext cx="11793955" cy="287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orld GIFs - Get the best gif on GIFER">
            <a:extLst>
              <a:ext uri="{FF2B5EF4-FFF2-40B4-BE49-F238E27FC236}">
                <a16:creationId xmlns:a16="http://schemas.microsoft.com/office/drawing/2014/main" id="{DDFBB293-BE97-C3C5-EF31-6198ACBC8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489" y="3430909"/>
            <a:ext cx="2283996" cy="228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093FEFF9-BAE6-A366-782B-A88FE08C38E9}"/>
              </a:ext>
            </a:extLst>
          </p:cNvPr>
          <p:cNvSpPr/>
          <p:nvPr/>
        </p:nvSpPr>
        <p:spPr>
          <a:xfrm>
            <a:off x="8510337" y="3427091"/>
            <a:ext cx="2342148" cy="224641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القوى العالمية 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F939C5E9-1B2F-D7C3-90A7-E5F003A1C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42" y="5820885"/>
            <a:ext cx="1859882" cy="766776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7B90F2C-DC49-6D8A-A1C7-B7A00A054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1327" y="3822003"/>
            <a:ext cx="5113420" cy="1646254"/>
          </a:xfrm>
          <a:prstGeom prst="rect">
            <a:avLst/>
          </a:prstGeom>
          <a:ln w="12700" cap="rnd"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4" name="Picture 2" descr="الصين GIF - تحميل ومشاركة علىPHONEKY">
            <a:extLst>
              <a:ext uri="{FF2B5EF4-FFF2-40B4-BE49-F238E27FC236}">
                <a16:creationId xmlns:a16="http://schemas.microsoft.com/office/drawing/2014/main" id="{41589087-785F-A748-5851-E8FB2BE71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2" y="773935"/>
            <a:ext cx="2197768" cy="16483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428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E34CA97-7C47-597C-75BA-B4FFDBFF2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D713845-39F5-7B4E-8F37-FA6C79A1C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A19785D-692A-3A51-1B8E-C881833F1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91" y="343929"/>
            <a:ext cx="2318836" cy="1669562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5A168545-1F6A-1703-3713-7E1DF00273AC}"/>
              </a:ext>
            </a:extLst>
          </p:cNvPr>
          <p:cNvSpPr/>
          <p:nvPr/>
        </p:nvSpPr>
        <p:spPr>
          <a:xfrm>
            <a:off x="721895" y="2373951"/>
            <a:ext cx="10363200" cy="67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يذكر الطالب الخصائص الطبيعية للصين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ED6CBCF-6749-88F8-7F2A-62F6F1BC1F5F}"/>
              </a:ext>
            </a:extLst>
          </p:cNvPr>
          <p:cNvSpPr/>
          <p:nvPr/>
        </p:nvSpPr>
        <p:spPr>
          <a:xfrm>
            <a:off x="978568" y="3415431"/>
            <a:ext cx="9930064" cy="67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ar-SA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يعدد الطالب الخصائص البشرية للصين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E7283CE3-4FCB-555F-1A9C-D424E9DB3C99}"/>
              </a:ext>
            </a:extLst>
          </p:cNvPr>
          <p:cNvSpPr/>
          <p:nvPr/>
        </p:nvSpPr>
        <p:spPr>
          <a:xfrm>
            <a:off x="2117557" y="4389260"/>
            <a:ext cx="8438148" cy="67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ar-SA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يبين الطالب اقتصاد لروسيا للصين </a:t>
            </a:r>
          </a:p>
        </p:txBody>
      </p:sp>
    </p:spTree>
    <p:extLst>
      <p:ext uri="{BB962C8B-B14F-4D97-AF65-F5344CB8AC3E}">
        <p14:creationId xmlns:p14="http://schemas.microsoft.com/office/powerpoint/2010/main" val="1591890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علومات عامة - متى تم بناء سور الصين العظيم ؟ سور الصين... | Facebook">
            <a:extLst>
              <a:ext uri="{FF2B5EF4-FFF2-40B4-BE49-F238E27FC236}">
                <a16:creationId xmlns:a16="http://schemas.microsoft.com/office/drawing/2014/main" id="{E73D629F-67DA-CF59-41BF-F1B07DB62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07" y="428191"/>
            <a:ext cx="2502568" cy="583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E34CA97-7C47-597C-75BA-B4FFDBFF2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D713845-39F5-7B4E-8F37-FA6C79A1C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2" name="تعرف على الصين _   التقسيمات الإدارية لجمهورية الصين الشعبية">
            <a:hlinkClick r:id="" action="ppaction://media"/>
            <a:extLst>
              <a:ext uri="{FF2B5EF4-FFF2-40B4-BE49-F238E27FC236}">
                <a16:creationId xmlns:a16="http://schemas.microsoft.com/office/drawing/2014/main" id="{487D90E9-518C-E894-4902-C27E33D608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99875" y="428191"/>
            <a:ext cx="9047746" cy="579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69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دوائر المحاصيل الزراعية ظاهرة تثير النقاش في بريطانيا | اندبندنت عربية">
            <a:extLst>
              <a:ext uri="{FF2B5EF4-FFF2-40B4-BE49-F238E27FC236}">
                <a16:creationId xmlns:a16="http://schemas.microsoft.com/office/drawing/2014/main" id="{FA2550A7-2D8E-3631-0C1C-9D60087AA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" y="0"/>
            <a:ext cx="121278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69F8F556-2232-3F5A-CFF9-363638679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D713845-39F5-7B4E-8F37-FA6C79A1C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4E39F1A6-E252-3A0A-0097-EEC938263FEE}"/>
              </a:ext>
            </a:extLst>
          </p:cNvPr>
          <p:cNvSpPr/>
          <p:nvPr/>
        </p:nvSpPr>
        <p:spPr>
          <a:xfrm>
            <a:off x="8209548" y="2991038"/>
            <a:ext cx="3360820" cy="1749403"/>
          </a:xfrm>
          <a:prstGeom prst="rect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ما ذا تعرف ؟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2E612A6-BB4E-788A-338E-7D125F8C960C}"/>
              </a:ext>
            </a:extLst>
          </p:cNvPr>
          <p:cNvSpPr/>
          <p:nvPr/>
        </p:nvSpPr>
        <p:spPr>
          <a:xfrm>
            <a:off x="4144878" y="2978600"/>
            <a:ext cx="3569370" cy="1749403"/>
          </a:xfrm>
          <a:prstGeom prst="rect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ما ذا تريد تعرف ؟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85603EB6-51B6-8CB9-4D80-47425EAE0D51}"/>
              </a:ext>
            </a:extLst>
          </p:cNvPr>
          <p:cNvSpPr/>
          <p:nvPr/>
        </p:nvSpPr>
        <p:spPr>
          <a:xfrm>
            <a:off x="328864" y="3039165"/>
            <a:ext cx="3320715" cy="1653151"/>
          </a:xfrm>
          <a:prstGeom prst="rect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ما تعلمت ؟</a:t>
            </a:r>
          </a:p>
        </p:txBody>
      </p:sp>
    </p:spTree>
    <p:extLst>
      <p:ext uri="{BB962C8B-B14F-4D97-AF65-F5344CB8AC3E}">
        <p14:creationId xmlns:p14="http://schemas.microsoft.com/office/powerpoint/2010/main" val="4096469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FC3909D-EDFC-84A6-389E-F5CE88E646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643" y="1524814"/>
            <a:ext cx="7096125" cy="456548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2E07401-1320-C228-E459-A01971D222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932" y="168442"/>
            <a:ext cx="4543425" cy="605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3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A1BF6808-2E1A-A441-4AE6-3ABAFE484B8E}"/>
              </a:ext>
            </a:extLst>
          </p:cNvPr>
          <p:cNvSpPr/>
          <p:nvPr/>
        </p:nvSpPr>
        <p:spPr>
          <a:xfrm>
            <a:off x="681789" y="1175084"/>
            <a:ext cx="10651959" cy="194911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/>
              <a:t>تعد احدى أقدم الحضارات – وقام النظام السياسي على الملكية الوراثية </a:t>
            </a:r>
          </a:p>
          <a:p>
            <a:r>
              <a:rPr lang="ar-SA" sz="2800" b="1" dirty="0"/>
              <a:t>تأسست الصين عام 1911م وشهد النصف الأول من القرن العشرين سقوط البلاد </a:t>
            </a:r>
          </a:p>
          <a:p>
            <a:r>
              <a:rPr lang="ar-SA" sz="2800" b="1" dirty="0"/>
              <a:t>أسس الشيوعيون جمهورية الصين الشعبية عام 1949م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47" y="5290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الصين - المعرفة">
            <a:extLst>
              <a:ext uri="{FF2B5EF4-FFF2-40B4-BE49-F238E27FC236}">
                <a16:creationId xmlns:a16="http://schemas.microsoft.com/office/drawing/2014/main" id="{93D98979-F1E7-2C0E-0C36-A9E514151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045" y="3124200"/>
            <a:ext cx="2894157" cy="327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تاريخ التحرش الغربي بالصين.. ثأر قديم عمره ٥٠٠ عام يتجدّد اليوم | الجزيرة نت">
            <a:extLst>
              <a:ext uri="{FF2B5EF4-FFF2-40B4-BE49-F238E27FC236}">
                <a16:creationId xmlns:a16="http://schemas.microsoft.com/office/drawing/2014/main" id="{7A797B8D-11AE-1EFF-8A80-2F722ED37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73" y="3128975"/>
            <a:ext cx="3195825" cy="32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حضارة الصين القديمة : سحر وغموض لا مثيل له - إهتم بنفسك">
            <a:extLst>
              <a:ext uri="{FF2B5EF4-FFF2-40B4-BE49-F238E27FC236}">
                <a16:creationId xmlns:a16="http://schemas.microsoft.com/office/drawing/2014/main" id="{BAA1588B-D724-C3BB-69B9-FEE2EB8BF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58" y="3124200"/>
            <a:ext cx="3863359" cy="32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33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9DC156D0-44B2-D377-6C02-44B58C28E5FB}"/>
              </a:ext>
            </a:extLst>
          </p:cNvPr>
          <p:cNvSpPr/>
          <p:nvPr/>
        </p:nvSpPr>
        <p:spPr>
          <a:xfrm>
            <a:off x="786065" y="1374012"/>
            <a:ext cx="10972798" cy="194911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/>
              <a:t>الموقع : تقع الصين في شرق آسيا ، ويحكمها الحزب الشيوعي الصيني ( نظام الحزب الواحد ) </a:t>
            </a:r>
            <a:r>
              <a:rPr lang="ar-SA" sz="2800" b="1" dirty="0" err="1"/>
              <a:t>تتالف</a:t>
            </a:r>
            <a:r>
              <a:rPr lang="ar-SA" sz="2800" b="1" dirty="0"/>
              <a:t> من 22 مقاطعة ، وخمس مناطق ذاتيه الحكم ، عاصمتها بكين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191BFEF9-CB04-EA6F-56E8-0B52A6A154B2}"/>
              </a:ext>
            </a:extLst>
          </p:cNvPr>
          <p:cNvSpPr/>
          <p:nvPr/>
        </p:nvSpPr>
        <p:spPr>
          <a:xfrm>
            <a:off x="786065" y="3594999"/>
            <a:ext cx="10972798" cy="194911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/>
              <a:t>المساحة / 9.5 ملايين كم مربع ( وهي رابع أكبر دولة من حيث المساحة )</a:t>
            </a:r>
          </a:p>
          <a:p>
            <a:r>
              <a:rPr lang="ar-SA" sz="2800" b="1" dirty="0"/>
              <a:t>الحدود : يحدها 14 دولة وهي الى جانب روسيا اكثر البلدان حدودا مع الدول الأخرى </a:t>
            </a:r>
          </a:p>
          <a:p>
            <a:r>
              <a:rPr lang="ar-SA" sz="2800" b="1" dirty="0"/>
              <a:t>تبلغ حدودها البرية اكثر من 22الف كم الحدود الأطول في العالم  </a:t>
            </a:r>
          </a:p>
        </p:txBody>
      </p:sp>
    </p:spTree>
    <p:extLst>
      <p:ext uri="{BB962C8B-B14F-4D97-AF65-F5344CB8AC3E}">
        <p14:creationId xmlns:p14="http://schemas.microsoft.com/office/powerpoint/2010/main" val="17075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خريطة الصين الطبيعية">
            <a:extLst>
              <a:ext uri="{FF2B5EF4-FFF2-40B4-BE49-F238E27FC236}">
                <a16:creationId xmlns:a16="http://schemas.microsoft.com/office/drawing/2014/main" id="{47C1AEB9-15F3-7724-4909-684F7D617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695" y="-1026696"/>
            <a:ext cx="10403305" cy="742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080D401-322D-B1AC-5D13-450272E85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5982" y="166435"/>
            <a:ext cx="3219450" cy="65171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CA55809-A8DB-9DCE-C0FA-AC32558671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7159" y="995422"/>
            <a:ext cx="5438274" cy="2557903"/>
          </a:xfrm>
          <a:prstGeom prst="rect">
            <a:avLst/>
          </a:prstGeom>
        </p:spPr>
      </p:pic>
      <p:pic>
        <p:nvPicPr>
          <p:cNvPr id="4098" name="Picture 2" descr="جبل إفرست - ويكيبيديا">
            <a:extLst>
              <a:ext uri="{FF2B5EF4-FFF2-40B4-BE49-F238E27FC236}">
                <a16:creationId xmlns:a16="http://schemas.microsoft.com/office/drawing/2014/main" id="{6208C2C5-3129-DED9-0307-02697574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347" y="3619937"/>
            <a:ext cx="5366085" cy="271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فريق سعودي يتمكن من الصعود إلى قمة إيفرست وقمة كلبتارا » أضواء الوطن">
            <a:extLst>
              <a:ext uri="{FF2B5EF4-FFF2-40B4-BE49-F238E27FC236}">
                <a16:creationId xmlns:a16="http://schemas.microsoft.com/office/drawing/2014/main" id="{1499EE67-C13D-7759-725B-028B745EA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562" y="965516"/>
            <a:ext cx="3976438" cy="226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الرحالة «الغامدي» يرفع علم المملكة على قمة «البروس» الروسية - صحيفة تواصل  الالكترونية">
            <a:extLst>
              <a:ext uri="{FF2B5EF4-FFF2-40B4-BE49-F238E27FC236}">
                <a16:creationId xmlns:a16="http://schemas.microsoft.com/office/drawing/2014/main" id="{E9118517-7FF0-F375-E907-2CCBE10728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106" name="Picture 10" descr="قمة &quot;إيفرست&quot; وإنجاز سعودي جديد">
            <a:extLst>
              <a:ext uri="{FF2B5EF4-FFF2-40B4-BE49-F238E27FC236}">
                <a16:creationId xmlns:a16="http://schemas.microsoft.com/office/drawing/2014/main" id="{56C98CA4-6BEE-21E7-0C6A-F6E920933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3630547"/>
            <a:ext cx="3304994" cy="270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استمتع برحلة سياحية إلى جبال الهيمالايا.. أعلى قمة فى العالم – سفاري نت">
            <a:extLst>
              <a:ext uri="{FF2B5EF4-FFF2-40B4-BE49-F238E27FC236}">
                <a16:creationId xmlns:a16="http://schemas.microsoft.com/office/drawing/2014/main" id="{B1D194B8-C274-C750-6416-A2648EEAA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076" y="3619937"/>
            <a:ext cx="2899177" cy="271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88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EA6ED470-638B-2B9A-B448-3F9AE90CB0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567" y="3985224"/>
            <a:ext cx="3697707" cy="24155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3FE3243A-F935-399E-5879-07127861E7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9082" y="489285"/>
            <a:ext cx="5086350" cy="5778292"/>
          </a:xfrm>
          <a:prstGeom prst="rect">
            <a:avLst/>
          </a:prstGeom>
        </p:spPr>
      </p:pic>
      <p:pic>
        <p:nvPicPr>
          <p:cNvPr id="5122" name="Picture 2" descr="حقائق عن نهر يانغتسي - أنا أصدق العلم">
            <a:extLst>
              <a:ext uri="{FF2B5EF4-FFF2-40B4-BE49-F238E27FC236}">
                <a16:creationId xmlns:a16="http://schemas.microsoft.com/office/drawing/2014/main" id="{DC514C3E-A3CB-990E-A20B-C2FE0062C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7" y="1480760"/>
            <a:ext cx="3697707" cy="236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النهر الأصفر.. شريان الحياة ومهد الأمة الصينية (صور)">
            <a:extLst>
              <a:ext uri="{FF2B5EF4-FFF2-40B4-BE49-F238E27FC236}">
                <a16:creationId xmlns:a16="http://schemas.microsoft.com/office/drawing/2014/main" id="{3D2D57FA-557F-D0FB-72AC-D806A4384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643" y="1480760"/>
            <a:ext cx="2686552" cy="236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شاهد ماذا فعلت الصين في الصحراء... الحل بـ 240 مليون شجرة.. «فيديو»">
            <a:extLst>
              <a:ext uri="{FF2B5EF4-FFF2-40B4-BE49-F238E27FC236}">
                <a16:creationId xmlns:a16="http://schemas.microsoft.com/office/drawing/2014/main" id="{CBF69BB9-E9F3-35CB-B41C-646D9AFC4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608" y="3978250"/>
            <a:ext cx="2670511" cy="236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6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0EA2061-2553-09D6-1EA9-BC3B91867B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3726" y="510590"/>
            <a:ext cx="5102392" cy="2918410"/>
          </a:xfrm>
          <a:prstGeom prst="rect">
            <a:avLst/>
          </a:prstGeom>
        </p:spPr>
      </p:pic>
      <p:pic>
        <p:nvPicPr>
          <p:cNvPr id="6" name="Picture 2" descr="جغرافيا الصين - ويكيبيديا">
            <a:extLst>
              <a:ext uri="{FF2B5EF4-FFF2-40B4-BE49-F238E27FC236}">
                <a16:creationId xmlns:a16="http://schemas.microsoft.com/office/drawing/2014/main" id="{64AF1656-F527-7749-5E6B-32693D250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740569"/>
            <a:ext cx="6400800" cy="39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جغرافيا الصين">
            <a:extLst>
              <a:ext uri="{FF2B5EF4-FFF2-40B4-BE49-F238E27FC236}">
                <a16:creationId xmlns:a16="http://schemas.microsoft.com/office/drawing/2014/main" id="{E8B544EA-D5A1-7642-2F45-65666DF51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253" y="3429000"/>
            <a:ext cx="4535621" cy="243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6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AA982B2-ED21-A11F-441A-B93C6CA17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294" y="324350"/>
            <a:ext cx="5095875" cy="694323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6B9671A6-FB96-48BD-808F-5ACEED01F5C2}"/>
              </a:ext>
            </a:extLst>
          </p:cNvPr>
          <p:cNvSpPr/>
          <p:nvPr/>
        </p:nvSpPr>
        <p:spPr>
          <a:xfrm>
            <a:off x="-72189" y="1074821"/>
            <a:ext cx="11768387" cy="3647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C00000"/>
                </a:solidFill>
              </a:rPr>
              <a:t>يمتاز مناخ الصين بمواسم من الجفاف والرياح الموسمية الرطبة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002060"/>
                </a:solidFill>
              </a:rPr>
              <a:t>يؤدي ذلك الى اختلاف في درجات الحرارة بين الشتاء والصيف </a:t>
            </a:r>
          </a:p>
          <a:p>
            <a:r>
              <a:rPr lang="ar-SA" sz="2800" b="1" dirty="0">
                <a:solidFill>
                  <a:srgbClr val="002060"/>
                </a:solidFill>
              </a:rPr>
              <a:t>    في الشتاء البرودة والجفاف بينما في الصيف الرياح جنوبية دفء ورطوبة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FFC000"/>
                </a:solidFill>
              </a:rPr>
              <a:t>وسبب اختلاف المناخ هو تنوع تضاريس البلاد الواسعة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00B050"/>
                </a:solidFill>
              </a:rPr>
              <a:t>ويتنوع السطح بين غابات وسهول وصحار جافة في الشمال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chemeClr val="tx1"/>
                </a:solidFill>
              </a:rPr>
              <a:t>والصين عالية التنوع الاحيائي لوقوعها بين الإقليم القطبي في الشمال والاقليم المداري في الجنوب </a:t>
            </a:r>
          </a:p>
          <a:p>
            <a:r>
              <a:rPr lang="ar-SA" sz="2800" b="1" dirty="0">
                <a:solidFill>
                  <a:schemeClr val="tx1"/>
                </a:solidFill>
              </a:rPr>
              <a:t>    وتوجد بها أنواع حيوانية متعددة تختلف باختلاف البيئات النباتية </a:t>
            </a:r>
          </a:p>
        </p:txBody>
      </p:sp>
    </p:spTree>
    <p:extLst>
      <p:ext uri="{BB962C8B-B14F-4D97-AF65-F5344CB8AC3E}">
        <p14:creationId xmlns:p14="http://schemas.microsoft.com/office/powerpoint/2010/main" val="269874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DE1282FD-9CA1-6FD6-5BD5-B6D8BD0E413C}"/>
              </a:ext>
            </a:extLst>
          </p:cNvPr>
          <p:cNvSpPr/>
          <p:nvPr/>
        </p:nvSpPr>
        <p:spPr>
          <a:xfrm>
            <a:off x="365210" y="986979"/>
            <a:ext cx="11758862" cy="25924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dirty="0">
                <a:solidFill>
                  <a:srgbClr val="FFC000"/>
                </a:solidFill>
              </a:rPr>
              <a:t>اكثر بلدان العالم من حيث السكان 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dirty="0">
                <a:solidFill>
                  <a:srgbClr val="0070C0"/>
                </a:solidFill>
              </a:rPr>
              <a:t>عدد سكانها ( 1.439.323.776 ) نسمة في عام 2020م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dirty="0">
                <a:solidFill>
                  <a:srgbClr val="00B050"/>
                </a:solidFill>
              </a:rPr>
              <a:t>ومعدل النمو فيها اقل من 1% معدل المواليد 12 مولود لكل الف والوفيات 7 لكل الف  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dirty="0">
                <a:solidFill>
                  <a:srgbClr val="FF0000"/>
                </a:solidFill>
              </a:rPr>
              <a:t>متوسط العمر 72 للذكور  و77 للإناث 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dirty="0">
                <a:solidFill>
                  <a:schemeClr val="accent4">
                    <a:lumMod val="75000"/>
                  </a:schemeClr>
                </a:solidFill>
              </a:rPr>
              <a:t>يوجد بها 56 عرقا رسميا  اكبرها ( هان ) ولغة هان هي اللغة الرسمية للبلاد  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dirty="0"/>
              <a:t>من المشكلات التي تواجه الصين تلوث الهواء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dirty="0"/>
              <a:t>تمتلك الصين اكثر من 2000 جامعة ومؤسسة تعليمية عالية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8546EDCF-7EFE-A10B-B797-7B6A2F45C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4694" y="205539"/>
            <a:ext cx="3962400" cy="552450"/>
          </a:xfrm>
          <a:prstGeom prst="rect">
            <a:avLst/>
          </a:prstGeom>
        </p:spPr>
      </p:pic>
      <p:pic>
        <p:nvPicPr>
          <p:cNvPr id="7170" name="Picture 2" descr="كم عدد سكان الصين - موضوع">
            <a:extLst>
              <a:ext uri="{FF2B5EF4-FFF2-40B4-BE49-F238E27FC236}">
                <a16:creationId xmlns:a16="http://schemas.microsoft.com/office/drawing/2014/main" id="{A387A6F8-B1D0-83D8-9773-AB05C0515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8" y="4004180"/>
            <a:ext cx="6000750" cy="22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عدد سكان الصين - موضوع">
            <a:extLst>
              <a:ext uri="{FF2B5EF4-FFF2-40B4-BE49-F238E27FC236}">
                <a16:creationId xmlns:a16="http://schemas.microsoft.com/office/drawing/2014/main" id="{DD6B7343-A84C-85F0-8003-CB3F83776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516" y="4019404"/>
            <a:ext cx="5173578" cy="220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63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AADFDBC-0076-8468-8459-99CB21F9C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9326" y="168441"/>
            <a:ext cx="9831806" cy="617621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9743D5F5-E5AA-F32B-F7F4-4698B90E42F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158" y="1546557"/>
            <a:ext cx="1356561" cy="135656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1AC6AFA-B493-C10B-A73C-8CE6EED2011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908" y="3761873"/>
            <a:ext cx="1356561" cy="1356561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7DA5115C-2C02-0475-6C5C-FFB26186FEE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210" y="3195888"/>
            <a:ext cx="1356561" cy="1356561"/>
          </a:xfrm>
          <a:prstGeom prst="rect">
            <a:avLst/>
          </a:prstGeom>
          <a:ln>
            <a:solidFill>
              <a:srgbClr val="E6C399"/>
            </a:solidFill>
          </a:ln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0EB2DB54-76F7-DA91-80BF-517E3CFDD8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816" y="2224838"/>
            <a:ext cx="1356561" cy="135656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EF195445-2ACF-AE4A-B3F3-A51D44F4568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210" y="454097"/>
            <a:ext cx="1356561" cy="135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8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1768FFC-39E6-A210-E9CB-F2D0976DCC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4955" y="168442"/>
            <a:ext cx="1724025" cy="657225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638EC33D-6063-DBEA-84E4-C2467775E533}"/>
              </a:ext>
            </a:extLst>
          </p:cNvPr>
          <p:cNvSpPr/>
          <p:nvPr/>
        </p:nvSpPr>
        <p:spPr>
          <a:xfrm>
            <a:off x="88232" y="3112168"/>
            <a:ext cx="11768387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7030A0"/>
                </a:solidFill>
              </a:rPr>
              <a:t>يرجع النمو السريع في الاقتصاد والصناعة الى السياسة التي اتبعتها في </a:t>
            </a:r>
          </a:p>
          <a:p>
            <a:r>
              <a:rPr lang="ar-SA" sz="2800" b="1" dirty="0">
                <a:solidFill>
                  <a:srgbClr val="7030A0"/>
                </a:solidFill>
              </a:rPr>
              <a:t>     أواخر السبعينيات </a:t>
            </a:r>
            <a:r>
              <a:rPr lang="ar-SA" sz="2800" b="1" dirty="0" err="1">
                <a:solidFill>
                  <a:srgbClr val="7030A0"/>
                </a:solidFill>
              </a:rPr>
              <a:t>والثمنانينيات</a:t>
            </a:r>
            <a:r>
              <a:rPr lang="ar-SA" sz="2800" b="1" dirty="0">
                <a:solidFill>
                  <a:srgbClr val="7030A0"/>
                </a:solidFill>
              </a:rPr>
              <a:t> بفرض التطوير الاقتصادي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chemeClr val="tx1"/>
                </a:solidFill>
              </a:rPr>
              <a:t>الانتقال من مجتمع زراعي الى مجتمع صناعي والاستفادة من العلوم في الكليات في دول أوروبا وامريكا الشمالية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C00000"/>
                </a:solidFill>
              </a:rPr>
              <a:t> </a:t>
            </a:r>
            <a:r>
              <a:rPr lang="ar-SA" sz="2800" b="1" dirty="0">
                <a:solidFill>
                  <a:srgbClr val="FFC000"/>
                </a:solidFill>
              </a:rPr>
              <a:t>اعتمد الاقتصاد على الاستثمار والتصدير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00B050"/>
                </a:solidFill>
              </a:rPr>
              <a:t>يحتل المرتبة الثانية عالميا بعد الولايات المتحدة من حيث الناتج المحلي</a:t>
            </a:r>
            <a:r>
              <a:rPr lang="ar-SA" sz="2800" b="1" dirty="0">
                <a:solidFill>
                  <a:srgbClr val="C00000"/>
                </a:solidFill>
              </a:rPr>
              <a:t>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0070C0"/>
                </a:solidFill>
              </a:rPr>
              <a:t>دخل الفرد في الصين منخفض ويضعها في المرتبة المئة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chemeClr val="tx1"/>
                </a:solidFill>
              </a:rPr>
              <a:t>نجحت في التصنيع المنخفض التكلفة بسبب اليد العاملة الرخيصة والبنية التحتية الجيدة ومستوى متوسط من التكنولوجيا والمهارة الإنتاجية العالية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00B050"/>
                </a:solidFill>
              </a:rPr>
              <a:t>تهمين الدولة على الصناعات الاستراتيجية ( الصناعات الثقيلة والمتعلقة بالطاقة )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0070C0"/>
                </a:solidFill>
              </a:rPr>
              <a:t>يتفاوت النمو بين المناطق الريفية والحضرية لمصلحة الأخيرة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2800" b="1" dirty="0">
                <a:solidFill>
                  <a:srgbClr val="C00000"/>
                </a:solidFill>
              </a:rPr>
              <a:t>تمتلك الصين ثاني اكبر ميزانية للبحوث والتنمية في العالم وتسعى لرفع مستوى الوعي للابتكار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ar-SA" sz="2800" b="1" dirty="0">
              <a:solidFill>
                <a:srgbClr val="C00000"/>
              </a:solidFill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0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184D381-4140-F7F9-958B-1E5AB44F2F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0942" y="561474"/>
            <a:ext cx="10076321" cy="5381312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3B37A520-F0E4-76AE-361A-94863518BFD6}"/>
              </a:ext>
            </a:extLst>
          </p:cNvPr>
          <p:cNvSpPr/>
          <p:nvPr/>
        </p:nvSpPr>
        <p:spPr>
          <a:xfrm>
            <a:off x="6096000" y="1772653"/>
            <a:ext cx="1138989" cy="38582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F32E491-AB0B-9EF0-28DB-D3ECFB19B093}"/>
              </a:ext>
            </a:extLst>
          </p:cNvPr>
          <p:cNvSpPr/>
          <p:nvPr/>
        </p:nvSpPr>
        <p:spPr>
          <a:xfrm>
            <a:off x="7571874" y="2687053"/>
            <a:ext cx="986589" cy="36896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639D490-26E3-88D3-BFA6-5A854813B345}"/>
              </a:ext>
            </a:extLst>
          </p:cNvPr>
          <p:cNvSpPr/>
          <p:nvPr/>
        </p:nvSpPr>
        <p:spPr>
          <a:xfrm>
            <a:off x="5895474" y="3609474"/>
            <a:ext cx="970547" cy="42511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70071B77-89D8-12DB-F757-D032BF6A9D4A}"/>
              </a:ext>
            </a:extLst>
          </p:cNvPr>
          <p:cNvSpPr/>
          <p:nvPr/>
        </p:nvSpPr>
        <p:spPr>
          <a:xfrm>
            <a:off x="4677276" y="4435642"/>
            <a:ext cx="760998" cy="48928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FFD6496B-1416-BE83-32C8-90F00FFC552F}"/>
              </a:ext>
            </a:extLst>
          </p:cNvPr>
          <p:cNvSpPr/>
          <p:nvPr/>
        </p:nvSpPr>
        <p:spPr>
          <a:xfrm>
            <a:off x="4082716" y="5317958"/>
            <a:ext cx="1090863" cy="48928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284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FF0E722-1128-B34C-2B1D-A69C3ED093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5158" y="1050758"/>
            <a:ext cx="10009271" cy="486075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D360CF4-44BD-264A-1620-1FAC44345F5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937" y="2816905"/>
            <a:ext cx="818148" cy="61209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F74ABCD6-E3CB-6EAE-7700-44130679D18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937" y="3875366"/>
            <a:ext cx="818148" cy="61209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D0B0074F-D5F2-60E2-DB1E-E52F478D68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168" y="4976746"/>
            <a:ext cx="633663" cy="63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9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F421C6C-358E-B822-0F82-689BFDA7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E71508-F5E2-59D9-26B8-0756925F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pic>
        <p:nvPicPr>
          <p:cNvPr id="6146" name="Picture 2" descr="الصين GIF - تحميل ومشاركة علىPHONEKY">
            <a:extLst>
              <a:ext uri="{FF2B5EF4-FFF2-40B4-BE49-F238E27FC236}">
                <a16:creationId xmlns:a16="http://schemas.microsoft.com/office/drawing/2014/main" id="{25543B56-1C13-3CED-8934-7203BEA6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8" y="168442"/>
            <a:ext cx="1572127" cy="117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3FDE251-A049-A8A8-90C5-803924B98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3073" y="849549"/>
            <a:ext cx="9807491" cy="5158901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1C09E0DB-F0C9-F374-F3EC-17E6BEE6C8D5}"/>
              </a:ext>
            </a:extLst>
          </p:cNvPr>
          <p:cNvSpPr/>
          <p:nvPr/>
        </p:nvSpPr>
        <p:spPr>
          <a:xfrm>
            <a:off x="6537158" y="2374232"/>
            <a:ext cx="2053389" cy="2085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25C7B51-72F7-48EA-0AB1-58156DF6B050}"/>
              </a:ext>
            </a:extLst>
          </p:cNvPr>
          <p:cNvSpPr/>
          <p:nvPr/>
        </p:nvSpPr>
        <p:spPr>
          <a:xfrm>
            <a:off x="3650581" y="4517350"/>
            <a:ext cx="2159542" cy="2085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CE001F5-5408-AD56-FC9B-CC6CDEAFC22B}"/>
              </a:ext>
            </a:extLst>
          </p:cNvPr>
          <p:cNvSpPr/>
          <p:nvPr/>
        </p:nvSpPr>
        <p:spPr>
          <a:xfrm>
            <a:off x="5810123" y="4508515"/>
            <a:ext cx="2053389" cy="2085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0C7DC9AA-9ABA-D7D9-95F8-43F41C7C1BC1}"/>
              </a:ext>
            </a:extLst>
          </p:cNvPr>
          <p:cNvSpPr/>
          <p:nvPr/>
        </p:nvSpPr>
        <p:spPr>
          <a:xfrm>
            <a:off x="6264442" y="3488344"/>
            <a:ext cx="2053389" cy="2085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FCB7649-650A-2534-29C6-01E18D8DAFC1}"/>
              </a:ext>
            </a:extLst>
          </p:cNvPr>
          <p:cNvSpPr/>
          <p:nvPr/>
        </p:nvSpPr>
        <p:spPr>
          <a:xfrm>
            <a:off x="8823158" y="5590674"/>
            <a:ext cx="2053389" cy="2085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38661C29-C56E-9B34-BF3D-7E8D26FB4912}"/>
              </a:ext>
            </a:extLst>
          </p:cNvPr>
          <p:cNvSpPr/>
          <p:nvPr/>
        </p:nvSpPr>
        <p:spPr>
          <a:xfrm>
            <a:off x="6697580" y="5623572"/>
            <a:ext cx="2053389" cy="2085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663E13F-D0DA-4871-097F-E8011B424A8F}"/>
              </a:ext>
            </a:extLst>
          </p:cNvPr>
          <p:cNvSpPr txBox="1"/>
          <p:nvPr/>
        </p:nvSpPr>
        <p:spPr>
          <a:xfrm>
            <a:off x="6264442" y="2143399"/>
            <a:ext cx="23902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b="1" dirty="0">
                <a:solidFill>
                  <a:srgbClr val="0070C0"/>
                </a:solidFill>
              </a:rPr>
              <a:t>1.439.323.776 </a:t>
            </a:r>
            <a:endParaRPr lang="ar-SA" sz="2400" dirty="0"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BC6BA870-ADC6-F8E4-0DEF-791A7A357AF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97580" y="3154462"/>
            <a:ext cx="1326354" cy="667764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DB33B30A-F518-C738-0D39-1B7BBA2B5A4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03422" y="4156108"/>
            <a:ext cx="3420852" cy="752776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E6DB1DA8-21C2-D8C8-95D7-C1FEFC7DB5F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68540" y="5222431"/>
            <a:ext cx="3853614" cy="75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3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E80CA93-A51B-5800-8653-9FD80F36D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32" y="6400800"/>
            <a:ext cx="12035840" cy="45627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122" name="Picture 2" descr="الدوائر GIF - تحميل ومشاركة علىPHONEKY">
            <a:extLst>
              <a:ext uri="{FF2B5EF4-FFF2-40B4-BE49-F238E27FC236}">
                <a16:creationId xmlns:a16="http://schemas.microsoft.com/office/drawing/2014/main" id="{3ADF07EA-5E1F-2EDD-F030-E6293E832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370551"/>
            <a:ext cx="4824663" cy="581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D713845-39F5-7B4E-8F37-FA6C79A1C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76" y="6223523"/>
            <a:ext cx="1859882" cy="766776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D9D8CE4-C501-8507-8636-B51DC323C5EB}"/>
              </a:ext>
            </a:extLst>
          </p:cNvPr>
          <p:cNvSpPr/>
          <p:nvPr/>
        </p:nvSpPr>
        <p:spPr>
          <a:xfrm>
            <a:off x="5607217" y="3159379"/>
            <a:ext cx="5301916" cy="28394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rgbClr val="002060"/>
                </a:solidFill>
              </a:rPr>
              <a:t>إلى اللقاء في الدرس القادم </a:t>
            </a:r>
          </a:p>
        </p:txBody>
      </p:sp>
      <p:pic>
        <p:nvPicPr>
          <p:cNvPr id="8194" name="Picture 2" descr="Factory GIF - Find on GIFER">
            <a:extLst>
              <a:ext uri="{FF2B5EF4-FFF2-40B4-BE49-F238E27FC236}">
                <a16:creationId xmlns:a16="http://schemas.microsoft.com/office/drawing/2014/main" id="{97D3DE22-B61D-855D-60A3-3331B6281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134" y="1171075"/>
            <a:ext cx="6426417" cy="2691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847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392</Words>
  <Application>Microsoft Office PowerPoint</Application>
  <PresentationFormat>شاشة عريضة</PresentationFormat>
  <Paragraphs>40</Paragraphs>
  <Slides>20</Slides>
  <Notes>0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غازي الرحيلي</dc:creator>
  <cp:lastModifiedBy>محمد دسوقي</cp:lastModifiedBy>
  <cp:revision>15</cp:revision>
  <cp:lastPrinted>2023-04-03T15:27:33Z</cp:lastPrinted>
  <dcterms:created xsi:type="dcterms:W3CDTF">2023-03-26T14:10:45Z</dcterms:created>
  <dcterms:modified xsi:type="dcterms:W3CDTF">2025-04-17T09:12:06Z</dcterms:modified>
</cp:coreProperties>
</file>