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72" r:id="rId4"/>
    <p:sldId id="300" r:id="rId5"/>
    <p:sldId id="314" r:id="rId6"/>
    <p:sldId id="313" r:id="rId7"/>
    <p:sldId id="312" r:id="rId8"/>
    <p:sldId id="311" r:id="rId9"/>
    <p:sldId id="306" r:id="rId10"/>
    <p:sldId id="310" r:id="rId11"/>
    <p:sldId id="308" r:id="rId12"/>
    <p:sldId id="309" r:id="rId13"/>
    <p:sldId id="307" r:id="rId14"/>
    <p:sldId id="305" r:id="rId15"/>
    <p:sldId id="304" r:id="rId16"/>
    <p:sldId id="303" r:id="rId17"/>
    <p:sldId id="302" r:id="rId18"/>
    <p:sldId id="301" r:id="rId19"/>
    <p:sldId id="315" r:id="rId20"/>
    <p:sldId id="316" r:id="rId21"/>
    <p:sldId id="271" r:id="rId22"/>
  </p:sldIdLst>
  <p:sldSz cx="12192000" cy="6858000"/>
  <p:notesSz cx="6888163" cy="100203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241"/>
    <a:srgbClr val="DAEBD8"/>
    <a:srgbClr val="92F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A5A62E7-119C-7D0C-2013-98315CFE3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10872B2-DEEC-3DC9-CDBA-36AFC402E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45FAB53-5506-4971-5625-B0C1F6D76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89518C-C160-FD8B-CBD6-D4EBABFD9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741557-9F6A-A7A0-36C9-C62CB101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8058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B20A39-6FEA-876F-4F6A-3E519D596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18FCF9F-481E-BA21-46C8-F260F5938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CABCF48-1BDF-4E15-A08F-C3BD23CE7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2B145A1-93ED-11FB-37EB-4F9AD9ED2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2A3F8D4-94C0-ECC0-53D3-AC87D991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35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30CE37-95E8-ACEB-A0AD-C9E7FF8D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8831E83-E6A6-EF76-E348-1A8D97F47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714DF98-B6E4-93ED-4DF1-634E208F7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2883AB9-853C-C390-6E3F-385561EC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AA75CA-E028-8A20-2560-B0D0F77B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1511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117AAA-77FB-9181-33B2-297F0CBD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030D3C5-41AE-9EDE-5D14-6E1809D9C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F60CE48-57F8-A5D6-DC4F-07C3CDD6A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F517FB2-1B58-000C-65D3-70070B655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4358A67-B2BA-97F7-DCE8-6CF737AE3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74CA7D5-59EA-D52C-C0A7-CEDDACE6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4158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EBACFA-14DC-D42D-D9C3-4438D3EB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8E0C4EC-2B6F-F625-D163-64D54F98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7B67BCD-1FF9-C4FB-FDFD-0563D39D3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E456CB2-1F91-931E-0D08-83A14EEC41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FAA352D-0DC7-70B2-6ACA-F82FF8FB96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7B7BACE-2BAE-A47D-864B-1CE38602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09DA9053-7FAB-115A-D143-5C695A3E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585517B1-D712-DB8C-02CF-27C275AB7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0002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60E6DF-6D59-41CD-F7FB-C4BE91152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9B53E2A-42A4-F5F0-B48A-BA62F64A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3336394-710B-1E13-D1EB-309B528B9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8BAB94E-1356-CF61-FC48-141B4D1D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2505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0E81D4F-A0BD-0DA8-FF82-3E104CA84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4AB7145-7183-C049-8B51-F953320F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6A3A2DC-406A-B16C-7F54-CABA3D6B1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5792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A05348-90BA-CB74-D204-A46927C8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202DD0E-A927-53A2-19A5-B229FB611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6B91DA3-9B2A-2F13-11BF-C518D9297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C499F6A-5869-19D6-0662-9505E6B63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AFF56BA-BB6F-C0DA-9803-7C1CBAF9F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E48C4E2-F08A-458B-2DD4-AF0B0AE11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768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5002368-2E9C-218B-0ECF-98CF133E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557D9D45-8BA8-6FD9-79FB-3046B1979B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EAB30B1-A42F-0FB2-5571-78240177B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B16ED0C-C1DD-DC74-F069-D6B0FAD5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049CF6B-88BE-F0B9-F07D-2AD10DF9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B298762-8AE2-9BD8-B757-0F98E9A8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1379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8CFA45B-B306-76C4-7EE2-D6A61A2F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0780BF9-8759-63D2-1DE0-B21EBE9F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675AB5C-E74F-47C1-0409-63BED638C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9B385BE-A800-8689-CFC3-94FB19A0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A9B9E43-0F1E-9B7B-FB6D-5D8AFACA7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72387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CD13ADA-38EB-C071-4BBE-020692A33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43A07E7-AF16-8788-BBF2-25D0C7170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25BEF20-6BB5-49A8-880F-C33776F5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DE967B-32BE-FB75-66C8-BA0A66FC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D10E25B-B5CC-BCD4-97C8-7DCDBB7F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0811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0217140-5ED7-989B-A7C5-B654F2F44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C06370D-372B-22B8-185A-53119C3CE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BF898E0-B00C-ED5F-19C5-763907066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5CFE-935C-49C4-827C-B1BBD08FC2F2}" type="datetimeFigureOut">
              <a:rPr lang="ar-SA" smtClean="0"/>
              <a:t>24/10/1446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E8268E1-E04B-BD66-C9DC-8362A9857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BD2A794-0DA4-3649-FFA1-7CB5047A5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460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 /><Relationship Id="rId7" Type="http://schemas.openxmlformats.org/officeDocument/2006/relationships/image" Target="../media/image6.png" /><Relationship Id="rId2" Type="http://schemas.openxmlformats.org/officeDocument/2006/relationships/image" Target="../media/image1.gif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gif" /><Relationship Id="rId5" Type="http://schemas.openxmlformats.org/officeDocument/2006/relationships/image" Target="../media/image4.gif" /><Relationship Id="rId4" Type="http://schemas.openxmlformats.org/officeDocument/2006/relationships/image" Target="../media/image3.gif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 /><Relationship Id="rId7" Type="http://schemas.openxmlformats.org/officeDocument/2006/relationships/image" Target="../media/image3.gif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1.wdp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png" /><Relationship Id="rId5" Type="http://schemas.microsoft.com/office/2007/relationships/hdphoto" Target="../media/hdphoto3.wdp" /><Relationship Id="rId4" Type="http://schemas.openxmlformats.org/officeDocument/2006/relationships/image" Target="../media/image14.png" 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5.png" /><Relationship Id="rId4" Type="http://schemas.openxmlformats.org/officeDocument/2006/relationships/image" Target="../media/image9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6.png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 /><Relationship Id="rId3" Type="http://schemas.openxmlformats.org/officeDocument/2006/relationships/image" Target="../media/image14.png" /><Relationship Id="rId7" Type="http://schemas.microsoft.com/office/2007/relationships/hdphoto" Target="../media/hdphoto4.wdp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7.png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 /><Relationship Id="rId3" Type="http://schemas.openxmlformats.org/officeDocument/2006/relationships/image" Target="../media/image14.png" /><Relationship Id="rId7" Type="http://schemas.openxmlformats.org/officeDocument/2006/relationships/image" Target="../media/image20.jpe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png" /><Relationship Id="rId5" Type="http://schemas.openxmlformats.org/officeDocument/2006/relationships/image" Target="../media/image9.png" /><Relationship Id="rId4" Type="http://schemas.microsoft.com/office/2007/relationships/hdphoto" Target="../media/hdphoto3.wdp" /><Relationship Id="rId9" Type="http://schemas.openxmlformats.org/officeDocument/2006/relationships/image" Target="../media/image22.jpe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 /><Relationship Id="rId3" Type="http://schemas.openxmlformats.org/officeDocument/2006/relationships/image" Target="../media/image14.png" /><Relationship Id="rId7" Type="http://schemas.openxmlformats.org/officeDocument/2006/relationships/image" Target="../media/image24.jpe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3.jpeg" /><Relationship Id="rId5" Type="http://schemas.openxmlformats.org/officeDocument/2006/relationships/image" Target="../media/image9.png" /><Relationship Id="rId4" Type="http://schemas.microsoft.com/office/2007/relationships/hdphoto" Target="../media/hdphoto3.wdp" /><Relationship Id="rId9" Type="http://schemas.openxmlformats.org/officeDocument/2006/relationships/image" Target="../media/image26.jpe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 /><Relationship Id="rId3" Type="http://schemas.microsoft.com/office/2007/relationships/hdphoto" Target="../media/hdphoto5.wdp" /><Relationship Id="rId7" Type="http://schemas.openxmlformats.org/officeDocument/2006/relationships/image" Target="../media/image9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3.wdp" /><Relationship Id="rId11" Type="http://schemas.openxmlformats.org/officeDocument/2006/relationships/image" Target="../media/image31.png" /><Relationship Id="rId5" Type="http://schemas.openxmlformats.org/officeDocument/2006/relationships/image" Target="../media/image14.png" /><Relationship Id="rId10" Type="http://schemas.openxmlformats.org/officeDocument/2006/relationships/image" Target="../media/image30.png" /><Relationship Id="rId4" Type="http://schemas.openxmlformats.org/officeDocument/2006/relationships/image" Target="../media/image3.gif" /><Relationship Id="rId9" Type="http://schemas.openxmlformats.org/officeDocument/2006/relationships/image" Target="../media/image29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 /><Relationship Id="rId3" Type="http://schemas.openxmlformats.org/officeDocument/2006/relationships/image" Target="../media/image14.png" /><Relationship Id="rId7" Type="http://schemas.openxmlformats.org/officeDocument/2006/relationships/image" Target="../media/image33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2.png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 /><Relationship Id="rId3" Type="http://schemas.openxmlformats.org/officeDocument/2006/relationships/image" Target="../media/image14.png" /><Relationship Id="rId7" Type="http://schemas.openxmlformats.org/officeDocument/2006/relationships/image" Target="../media/image36.jpe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5.png" /><Relationship Id="rId5" Type="http://schemas.openxmlformats.org/officeDocument/2006/relationships/image" Target="../media/image9.png" /><Relationship Id="rId4" Type="http://schemas.microsoft.com/office/2007/relationships/hdphoto" Target="../media/hdphoto3.wdp" /><Relationship Id="rId9" Type="http://schemas.openxmlformats.org/officeDocument/2006/relationships/image" Target="../media/image38.jpe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9.png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0.png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 /><Relationship Id="rId7" Type="http://schemas.openxmlformats.org/officeDocument/2006/relationships/image" Target="../media/image9.png" /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3.wdp" /><Relationship Id="rId5" Type="http://schemas.openxmlformats.org/officeDocument/2006/relationships/image" Target="../media/image14.png" /><Relationship Id="rId4" Type="http://schemas.openxmlformats.org/officeDocument/2006/relationships/image" Target="../media/image3.gif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3" Type="http://schemas.openxmlformats.org/officeDocument/2006/relationships/image" Target="../media/image14.png" /><Relationship Id="rId7" Type="http://schemas.openxmlformats.org/officeDocument/2006/relationships/image" Target="../media/image43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5" Type="http://schemas.openxmlformats.org/officeDocument/2006/relationships/image" Target="../media/image9.png" /><Relationship Id="rId4" Type="http://schemas.microsoft.com/office/2007/relationships/hdphoto" Target="../media/hdphoto3.wdp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 /><Relationship Id="rId13" Type="http://schemas.openxmlformats.org/officeDocument/2006/relationships/image" Target="../media/image49.png" /><Relationship Id="rId18" Type="http://schemas.microsoft.com/office/2007/relationships/hdphoto" Target="../media/hdphoto12.wdp" /><Relationship Id="rId3" Type="http://schemas.openxmlformats.org/officeDocument/2006/relationships/image" Target="../media/image14.png" /><Relationship Id="rId7" Type="http://schemas.microsoft.com/office/2007/relationships/hdphoto" Target="../media/hdphoto7.wdp" /><Relationship Id="rId12" Type="http://schemas.microsoft.com/office/2007/relationships/hdphoto" Target="../media/hdphoto9.wdp" /><Relationship Id="rId17" Type="http://schemas.openxmlformats.org/officeDocument/2006/relationships/image" Target="../media/image51.png" /><Relationship Id="rId2" Type="http://schemas.openxmlformats.org/officeDocument/2006/relationships/image" Target="../media/image3.gif" /><Relationship Id="rId16" Type="http://schemas.microsoft.com/office/2007/relationships/hdphoto" Target="../media/hdphoto11.wdp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5.png" /><Relationship Id="rId11" Type="http://schemas.openxmlformats.org/officeDocument/2006/relationships/image" Target="../media/image48.png" /><Relationship Id="rId5" Type="http://schemas.openxmlformats.org/officeDocument/2006/relationships/image" Target="../media/image9.png" /><Relationship Id="rId15" Type="http://schemas.openxmlformats.org/officeDocument/2006/relationships/image" Target="../media/image50.png" /><Relationship Id="rId10" Type="http://schemas.microsoft.com/office/2007/relationships/hdphoto" Target="../media/hdphoto8.wdp" /><Relationship Id="rId4" Type="http://schemas.microsoft.com/office/2007/relationships/hdphoto" Target="../media/hdphoto3.wdp" /><Relationship Id="rId9" Type="http://schemas.openxmlformats.org/officeDocument/2006/relationships/image" Target="../media/image47.png" /><Relationship Id="rId14" Type="http://schemas.microsoft.com/office/2007/relationships/hdphoto" Target="../media/hdphoto10.wdp" 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3.wdp" /><Relationship Id="rId3" Type="http://schemas.openxmlformats.org/officeDocument/2006/relationships/image" Target="../media/image14.png" /><Relationship Id="rId7" Type="http://schemas.openxmlformats.org/officeDocument/2006/relationships/image" Target="../media/image53.png" /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2.png" /><Relationship Id="rId5" Type="http://schemas.openxmlformats.org/officeDocument/2006/relationships/image" Target="../media/image9.png" /><Relationship Id="rId10" Type="http://schemas.openxmlformats.org/officeDocument/2006/relationships/image" Target="../media/image55.jpeg" /><Relationship Id="rId4" Type="http://schemas.microsoft.com/office/2007/relationships/hdphoto" Target="../media/hdphoto3.wdp" /><Relationship Id="rId9" Type="http://schemas.openxmlformats.org/officeDocument/2006/relationships/image" Target="../media/image54.jpeg" 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7" Type="http://schemas.openxmlformats.org/officeDocument/2006/relationships/image" Target="../media/image58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7.jpeg" /><Relationship Id="rId5" Type="http://schemas.openxmlformats.org/officeDocument/2006/relationships/image" Target="../media/image9.png" /><Relationship Id="rId4" Type="http://schemas.openxmlformats.org/officeDocument/2006/relationships/image" Target="../media/image56.gi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ld Map Gif Animation GIFs | Tenor">
            <a:extLst>
              <a:ext uri="{FF2B5EF4-FFF2-40B4-BE49-F238E27FC236}">
                <a16:creationId xmlns:a16="http://schemas.microsoft.com/office/drawing/2014/main" id="{CB930A5E-2FD6-5968-6FBF-FC82DF2AF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" y="834190"/>
            <a:ext cx="10684042" cy="47314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sa Map GIF - USA Map - Discover &amp; Share GIFs">
            <a:extLst>
              <a:ext uri="{FF2B5EF4-FFF2-40B4-BE49-F238E27FC236}">
                <a16:creationId xmlns:a16="http://schemas.microsoft.com/office/drawing/2014/main" id="{D39CB387-952E-81B1-C9CC-51DC8F7D3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664" y="4961229"/>
            <a:ext cx="2550694" cy="15941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روسيا GIF - تحميل ومشاركة علىPHONEKY">
            <a:extLst>
              <a:ext uri="{FF2B5EF4-FFF2-40B4-BE49-F238E27FC236}">
                <a16:creationId xmlns:a16="http://schemas.microsoft.com/office/drawing/2014/main" id="{74BA8644-A9CF-E917-8860-A741BDCB5C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dirty="0"/>
          </a:p>
        </p:txBody>
      </p:sp>
      <p:pic>
        <p:nvPicPr>
          <p:cNvPr id="1034" name="Picture 10" descr="روسيا GIF - تحميل ومشاركة علىPHONEKY">
            <a:extLst>
              <a:ext uri="{FF2B5EF4-FFF2-40B4-BE49-F238E27FC236}">
                <a16:creationId xmlns:a16="http://schemas.microsoft.com/office/drawing/2014/main" id="{9BD5A357-587E-A589-2B3C-E61CA2213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42" y="4916968"/>
            <a:ext cx="2173705" cy="16302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علم-الاتحاد-الأوروبي-متحرك - ويكي عربي">
            <a:extLst>
              <a:ext uri="{FF2B5EF4-FFF2-40B4-BE49-F238E27FC236}">
                <a16:creationId xmlns:a16="http://schemas.microsoft.com/office/drawing/2014/main" id="{56E498A1-8FD6-F688-4EB7-8B589F040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188" y="4754542"/>
            <a:ext cx="2804611" cy="21034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ماذا يعني العلم الصيني؟! | C-POP الدراما الصينية Amino">
            <a:extLst>
              <a:ext uri="{FF2B5EF4-FFF2-40B4-BE49-F238E27FC236}">
                <a16:creationId xmlns:a16="http://schemas.microsoft.com/office/drawing/2014/main" id="{7E1CCF3C-6DD1-7D91-836B-9ACA23C1B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4961229"/>
            <a:ext cx="2117558" cy="15881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62CAB713-281A-56A4-7890-FCA18242DF37}"/>
              </a:ext>
            </a:extLst>
          </p:cNvPr>
          <p:cNvSpPr/>
          <p:nvPr/>
        </p:nvSpPr>
        <p:spPr>
          <a:xfrm>
            <a:off x="3152274" y="545432"/>
            <a:ext cx="4860758" cy="6416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733333A2-DC3A-7BEE-3639-151646CC51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976" y="166832"/>
            <a:ext cx="3072069" cy="1990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37866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قوة عظمى مرتقبة - ويكيبيديا">
            <a:extLst>
              <a:ext uri="{FF2B5EF4-FFF2-40B4-BE49-F238E27FC236}">
                <a16:creationId xmlns:a16="http://schemas.microsoft.com/office/drawing/2014/main" id="{9710316D-C9D3-3DBD-EA8F-F2380E0EA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" y="160199"/>
            <a:ext cx="11793955" cy="287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orld GIFs - Get the best gif on GIFER">
            <a:extLst>
              <a:ext uri="{FF2B5EF4-FFF2-40B4-BE49-F238E27FC236}">
                <a16:creationId xmlns:a16="http://schemas.microsoft.com/office/drawing/2014/main" id="{DDFBB293-BE97-C3C5-EF31-6198ACBC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489" y="3430909"/>
            <a:ext cx="2283996" cy="228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093FEFF9-BAE6-A366-782B-A88FE08C38E9}"/>
              </a:ext>
            </a:extLst>
          </p:cNvPr>
          <p:cNvSpPr/>
          <p:nvPr/>
        </p:nvSpPr>
        <p:spPr>
          <a:xfrm>
            <a:off x="8510337" y="3427091"/>
            <a:ext cx="2342148" cy="224641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القوى العالمية 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F939C5E9-1B2F-D7C3-90A7-E5F003A1C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42" y="5820885"/>
            <a:ext cx="1859882" cy="76677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D3702FF-D065-6255-81F9-E0957F6EFBB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4205" y="3944754"/>
            <a:ext cx="5087386" cy="1645919"/>
          </a:xfrm>
          <a:prstGeom prst="rect">
            <a:avLst/>
          </a:prstGeom>
          <a:ln w="19050" cap="rnd">
            <a:solidFill>
              <a:schemeClr val="accent2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10" descr="روسيا GIF - تحميل ومشاركة علىPHONEKY">
            <a:extLst>
              <a:ext uri="{FF2B5EF4-FFF2-40B4-BE49-F238E27FC236}">
                <a16:creationId xmlns:a16="http://schemas.microsoft.com/office/drawing/2014/main" id="{AAFDD081-3B64-D0D0-2223-51A99C62E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241" y="369355"/>
            <a:ext cx="2173705" cy="1630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428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دوائر المحاصيل الزراعية ظاهرة تثير النقاش في بريطانيا | اندبندنت عربية">
            <a:extLst>
              <a:ext uri="{FF2B5EF4-FFF2-40B4-BE49-F238E27FC236}">
                <a16:creationId xmlns:a16="http://schemas.microsoft.com/office/drawing/2014/main" id="{FA2550A7-2D8E-3631-0C1C-9D60087AA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" y="0"/>
            <a:ext cx="121278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A3AC9712-B85F-BEE1-D76A-5A07B4339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90" y="6464968"/>
            <a:ext cx="11856620" cy="38168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D713845-39F5-7B4E-8F37-FA6C79A1C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4E39F1A6-E252-3A0A-0097-EEC938263FEE}"/>
              </a:ext>
            </a:extLst>
          </p:cNvPr>
          <p:cNvSpPr/>
          <p:nvPr/>
        </p:nvSpPr>
        <p:spPr>
          <a:xfrm>
            <a:off x="8209548" y="2991038"/>
            <a:ext cx="3360820" cy="1749403"/>
          </a:xfrm>
          <a:prstGeom prst="rect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ما ذا تعرف ؟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2E612A6-BB4E-788A-338E-7D125F8C960C}"/>
              </a:ext>
            </a:extLst>
          </p:cNvPr>
          <p:cNvSpPr/>
          <p:nvPr/>
        </p:nvSpPr>
        <p:spPr>
          <a:xfrm>
            <a:off x="4144878" y="2978600"/>
            <a:ext cx="3569370" cy="1749403"/>
          </a:xfrm>
          <a:prstGeom prst="rect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ما ذا تريد تعرف ؟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85603EB6-51B6-8CB9-4D80-47425EAE0D51}"/>
              </a:ext>
            </a:extLst>
          </p:cNvPr>
          <p:cNvSpPr/>
          <p:nvPr/>
        </p:nvSpPr>
        <p:spPr>
          <a:xfrm>
            <a:off x="328864" y="3039165"/>
            <a:ext cx="3320715" cy="1653151"/>
          </a:xfrm>
          <a:prstGeom prst="rect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ما تعلمت ؟</a:t>
            </a:r>
          </a:p>
        </p:txBody>
      </p:sp>
    </p:spTree>
    <p:extLst>
      <p:ext uri="{BB962C8B-B14F-4D97-AF65-F5344CB8AC3E}">
        <p14:creationId xmlns:p14="http://schemas.microsoft.com/office/powerpoint/2010/main" val="4096469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روسيا | الموسوعة | الجزيرة نت">
            <a:extLst>
              <a:ext uri="{FF2B5EF4-FFF2-40B4-BE49-F238E27FC236}">
                <a16:creationId xmlns:a16="http://schemas.microsoft.com/office/drawing/2014/main" id="{2C447753-4519-3898-3D7D-E0A728457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16" y="218324"/>
            <a:ext cx="11113168" cy="625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43" y="218324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5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3AC9712-B85F-BEE1-D76A-5A07B4339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90" y="6464968"/>
            <a:ext cx="11856620" cy="38168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D713845-39F5-7B4E-8F37-FA6C79A1C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A19785D-692A-3A51-1B8E-C881833F1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91" y="343929"/>
            <a:ext cx="2318836" cy="1669562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5A168545-1F6A-1703-3713-7E1DF00273AC}"/>
              </a:ext>
            </a:extLst>
          </p:cNvPr>
          <p:cNvSpPr/>
          <p:nvPr/>
        </p:nvSpPr>
        <p:spPr>
          <a:xfrm>
            <a:off x="721895" y="2373951"/>
            <a:ext cx="10363200" cy="67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يذكر الطالب الخصائص الطبيعية لروسيا الاتحادية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ED6CBCF-6749-88F8-7F2A-62F6F1BC1F5F}"/>
              </a:ext>
            </a:extLst>
          </p:cNvPr>
          <p:cNvSpPr/>
          <p:nvPr/>
        </p:nvSpPr>
        <p:spPr>
          <a:xfrm>
            <a:off x="978568" y="3415431"/>
            <a:ext cx="9930064" cy="67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يعدد الطالب الخصائص البشرية لروسيا الاتحادية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E7283CE3-4FCB-555F-1A9C-D424E9DB3C99}"/>
              </a:ext>
            </a:extLst>
          </p:cNvPr>
          <p:cNvSpPr/>
          <p:nvPr/>
        </p:nvSpPr>
        <p:spPr>
          <a:xfrm>
            <a:off x="2646947" y="4396512"/>
            <a:ext cx="8438148" cy="67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ar-SA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يبين الطالب اقتصاد لروسيا الاتحادية </a:t>
            </a:r>
          </a:p>
        </p:txBody>
      </p:sp>
    </p:spTree>
    <p:extLst>
      <p:ext uri="{BB962C8B-B14F-4D97-AF65-F5344CB8AC3E}">
        <p14:creationId xmlns:p14="http://schemas.microsoft.com/office/powerpoint/2010/main" val="1591890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481010"/>
            <a:ext cx="11862885" cy="37698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B414D3BD-E167-C098-CE08-513D9032AE11}"/>
              </a:ext>
            </a:extLst>
          </p:cNvPr>
          <p:cNvSpPr/>
          <p:nvPr/>
        </p:nvSpPr>
        <p:spPr>
          <a:xfrm>
            <a:off x="7620502" y="578772"/>
            <a:ext cx="3978442" cy="58553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تم نشأت روسيا ؟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E7751F65-C150-8874-A6C1-C56D9BDA5D0C}"/>
              </a:ext>
            </a:extLst>
          </p:cNvPr>
          <p:cNvSpPr/>
          <p:nvPr/>
        </p:nvSpPr>
        <p:spPr>
          <a:xfrm>
            <a:off x="1243264" y="1164308"/>
            <a:ext cx="10732669" cy="4508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ظهور السلاف الشرقيون بين القرنين الثالث والثامن الميلادي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تأسيس امارة ( كييف روس) في القرن التاسع الميلادي على يد الافرنج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اعتناق الديانة المسيحية دينا للأمارة 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سقطت كييف روس على يد المغول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تولت الإرث السياسي والثقافي بعدها دوقية موسكو 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توسعت في القرن الثامن عشر بسبب الحروب والاستكشافات وهي بداية الإمبراطورية  الروسية ثالث اصخم امبراطورية في التاريخ 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ممتدة من بولندا في أوروبا الى الاسكا في أمريكا الشمالية </a:t>
            </a:r>
          </a:p>
          <a:p>
            <a:pPr algn="ctr"/>
            <a:endParaRPr lang="ar-S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80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14A120D-9B94-3B51-2F6A-7E9D49FBC764}"/>
              </a:ext>
            </a:extLst>
          </p:cNvPr>
          <p:cNvSpPr/>
          <p:nvPr/>
        </p:nvSpPr>
        <p:spPr>
          <a:xfrm>
            <a:off x="2109538" y="788009"/>
            <a:ext cx="9938084" cy="52819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اصحبت روسيا احد اكبر مؤسسي الاتحاد السوفييتي وهي اول  دولة دستورية اشتراكية وقوة عظمى معترف فيها في العالم</a:t>
            </a:r>
          </a:p>
          <a:p>
            <a:pPr algn="ctr"/>
            <a:r>
              <a:rPr lang="ar-SA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لها دور في حسم الحرب العالمية الثانية وانتصار الحلفاء 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اطلاق اول رائد فضاء بشري من الاتحاد السوفييتي </a:t>
            </a:r>
          </a:p>
          <a:p>
            <a:pPr algn="ctr"/>
            <a:r>
              <a:rPr lang="ar-SA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تفكك الاتحاد السوفييتي عام 1991م وتأسست جمهوريات مستقلة </a:t>
            </a:r>
          </a:p>
          <a:p>
            <a:pPr algn="ctr"/>
            <a:r>
              <a:rPr lang="ar-SA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ابرزها روسيا الاتحادية وريث الاتحاد السوفييتي 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قوة نووية كبرى دولة دائمة العضوية في مجلس الامن</a:t>
            </a:r>
          </a:p>
          <a:p>
            <a:pPr algn="ctr"/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عضو في الدول الثماني الصناعية الكبرى ومجموعة الدول العشرين </a:t>
            </a:r>
          </a:p>
        </p:txBody>
      </p:sp>
    </p:spTree>
    <p:extLst>
      <p:ext uri="{BB962C8B-B14F-4D97-AF65-F5344CB8AC3E}">
        <p14:creationId xmlns:p14="http://schemas.microsoft.com/office/powerpoint/2010/main" val="217626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399DE97-0EA8-941D-C236-C907C305A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5495" y="144378"/>
            <a:ext cx="9087852" cy="623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8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B93B3816-64F9-F72F-EAF3-C3AB5FE9B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0991" y="288758"/>
            <a:ext cx="6304296" cy="5739624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روسيا وأوكرانيا: ما هي العقوبات المفروضة على موسكو بسبب غزوها لأوكرانيا؟ -  BBC News عربي">
            <a:extLst>
              <a:ext uri="{FF2B5EF4-FFF2-40B4-BE49-F238E27FC236}">
                <a16:creationId xmlns:a16="http://schemas.microsoft.com/office/drawing/2014/main" id="{2557C846-C039-CC64-9D95-62A8CE5A0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383" y="1866175"/>
            <a:ext cx="3292641" cy="31256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96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813721DC-008E-16EB-6619-6B9BA326E923}"/>
              </a:ext>
            </a:extLst>
          </p:cNvPr>
          <p:cNvSpPr/>
          <p:nvPr/>
        </p:nvSpPr>
        <p:spPr>
          <a:xfrm>
            <a:off x="88233" y="938423"/>
            <a:ext cx="12023306" cy="32105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تقع روسيا في شمال </a:t>
            </a:r>
            <a:r>
              <a:rPr lang="ar-SA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أوراسيا</a:t>
            </a:r>
            <a:r>
              <a:rPr lang="ar-SA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تتألف من 83 كيانا فدراليا ( 21 جمهورية تتمتع باستقلال ذاتي في الشؤون الداخلية )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اكبر بلد في العالم تغطي ثمن مساحة الأرض المأهولة بالسكان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مساحتها اكثر من 17مليوم كيلو متر مربع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اكبر حدود بحرية واكثر دول العالم حدود بريا مع الدول المجاورة  الرحلة بالقطار بين غربها وشرقها تستغرق سبعة أيام </a:t>
            </a:r>
          </a:p>
        </p:txBody>
      </p:sp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5520094-9C5D-BF41-64D9-BB4505DA67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7222" y="182510"/>
            <a:ext cx="3286125" cy="552450"/>
          </a:xfrm>
          <a:prstGeom prst="rect">
            <a:avLst/>
          </a:prstGeom>
        </p:spPr>
      </p:pic>
      <p:pic>
        <p:nvPicPr>
          <p:cNvPr id="2050" name="Picture 2" descr="سيبيريا (قارة) - Wikiwand">
            <a:extLst>
              <a:ext uri="{FF2B5EF4-FFF2-40B4-BE49-F238E27FC236}">
                <a16:creationId xmlns:a16="http://schemas.microsoft.com/office/drawing/2014/main" id="{524483AD-CC99-FEE4-81CC-052B9A079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24" y="3922295"/>
            <a:ext cx="4191000" cy="238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أهم أنهار روسيا - سناكس زونز">
            <a:extLst>
              <a:ext uri="{FF2B5EF4-FFF2-40B4-BE49-F238E27FC236}">
                <a16:creationId xmlns:a16="http://schemas.microsoft.com/office/drawing/2014/main" id="{2C23B5F8-0383-E8DF-899A-4DB76D507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700" y="4120335"/>
            <a:ext cx="3155374" cy="218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2.5 مليون نهر فى روسيا – روسيا فور آراب">
            <a:extLst>
              <a:ext uri="{FF2B5EF4-FFF2-40B4-BE49-F238E27FC236}">
                <a16:creationId xmlns:a16="http://schemas.microsoft.com/office/drawing/2014/main" id="{12FABC2E-F53E-5CC6-E51D-2EEBE061B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751" y="4021314"/>
            <a:ext cx="3480226" cy="218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2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50B9DCA2-BC07-E656-DE2B-E62E65C43268}"/>
              </a:ext>
            </a:extLst>
          </p:cNvPr>
          <p:cNvSpPr txBox="1"/>
          <p:nvPr/>
        </p:nvSpPr>
        <p:spPr>
          <a:xfrm>
            <a:off x="2350168" y="273295"/>
            <a:ext cx="94006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>
                <a:latin typeface="Arial" panose="020B0604020202020204" pitchFamily="34" charset="0"/>
                <a:cs typeface="Arial" panose="020B0604020202020204" pitchFamily="34" charset="0"/>
              </a:rPr>
              <a:t>معظم مساحات روسيا تتكون من السهول في الجنوب وغابات كثيفة في الشمال وفيها سلال جبال على الحدود الجنوبية </a:t>
            </a:r>
          </a:p>
          <a:p>
            <a:r>
              <a:rPr lang="ar-SA" sz="2800" b="1" dirty="0">
                <a:latin typeface="Arial" panose="020B0604020202020204" pitchFamily="34" charset="0"/>
                <a:cs typeface="Arial" panose="020B0604020202020204" pitchFamily="34" charset="0"/>
              </a:rPr>
              <a:t>ويقسم سطح روسيا الى خمس اقاليم تضاريسية هي :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DCC5B13-A8C7-29DE-B4B2-4C91083BB585}"/>
              </a:ext>
            </a:extLst>
          </p:cNvPr>
          <p:cNvSpPr/>
          <p:nvPr/>
        </p:nvSpPr>
        <p:spPr>
          <a:xfrm>
            <a:off x="9432757" y="1717027"/>
            <a:ext cx="2510590" cy="10988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السهل الأوروبي </a:t>
            </a:r>
          </a:p>
        </p:txBody>
      </p:sp>
      <p:pic>
        <p:nvPicPr>
          <p:cNvPr id="1026" name="Picture 2" descr="أين يقع السهل الأوروبي الشمالي - انا مسافر">
            <a:extLst>
              <a:ext uri="{FF2B5EF4-FFF2-40B4-BE49-F238E27FC236}">
                <a16:creationId xmlns:a16="http://schemas.microsoft.com/office/drawing/2014/main" id="{63233BFD-1FB4-EF0C-4758-42B504A9C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325542"/>
            <a:ext cx="3768140" cy="265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53DE3509-780C-56BA-7309-19BE87224AC9}"/>
              </a:ext>
            </a:extLst>
          </p:cNvPr>
          <p:cNvSpPr/>
          <p:nvPr/>
        </p:nvSpPr>
        <p:spPr>
          <a:xfrm>
            <a:off x="9432757" y="2871992"/>
            <a:ext cx="2510590" cy="10988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سهل </a:t>
            </a:r>
            <a:r>
              <a:rPr lang="ar-SA" sz="3200" b="1" dirty="0" err="1"/>
              <a:t>سيبريا</a:t>
            </a:r>
            <a:r>
              <a:rPr lang="ar-SA" sz="3200" b="1" dirty="0"/>
              <a:t> الغربي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648FEA8-0588-6A1E-73D2-9478130D4655}"/>
              </a:ext>
            </a:extLst>
          </p:cNvPr>
          <p:cNvSpPr/>
          <p:nvPr/>
        </p:nvSpPr>
        <p:spPr>
          <a:xfrm>
            <a:off x="4157161" y="2274878"/>
            <a:ext cx="2510590" cy="109888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هضبة </a:t>
            </a:r>
            <a:r>
              <a:rPr lang="ar-SA" sz="3200" b="1" dirty="0" err="1"/>
              <a:t>سيبريا</a:t>
            </a:r>
            <a:r>
              <a:rPr lang="ar-SA" sz="3200" b="1" dirty="0"/>
              <a:t> الوسطى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3C02FF9A-999E-4AE1-2788-F7ABF09A11DC}"/>
              </a:ext>
            </a:extLst>
          </p:cNvPr>
          <p:cNvSpPr/>
          <p:nvPr/>
        </p:nvSpPr>
        <p:spPr>
          <a:xfrm>
            <a:off x="6779545" y="1693734"/>
            <a:ext cx="2510590" cy="10988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جبال الاورال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AB01B783-B2CD-776F-9C95-F5F70C4243DB}"/>
              </a:ext>
            </a:extLst>
          </p:cNvPr>
          <p:cNvSpPr/>
          <p:nvPr/>
        </p:nvSpPr>
        <p:spPr>
          <a:xfrm>
            <a:off x="6779545" y="2903414"/>
            <a:ext cx="2510590" cy="10988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مرتفعات </a:t>
            </a:r>
            <a:r>
              <a:rPr lang="ar-SA" sz="3200" b="1" dirty="0" err="1"/>
              <a:t>سيبريا</a:t>
            </a:r>
            <a:r>
              <a:rPr lang="ar-SA" sz="3200" b="1" dirty="0"/>
              <a:t> الشرقية</a:t>
            </a:r>
          </a:p>
        </p:txBody>
      </p:sp>
      <p:pic>
        <p:nvPicPr>
          <p:cNvPr id="1028" name="Picture 4" descr="صور و معلومات عن جبال الاورال | المرسال">
            <a:extLst>
              <a:ext uri="{FF2B5EF4-FFF2-40B4-BE49-F238E27FC236}">
                <a16:creationId xmlns:a16="http://schemas.microsoft.com/office/drawing/2014/main" id="{47E23B5D-0F7F-6936-BC37-CE4C0F5EC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05" y="4241907"/>
            <a:ext cx="2642778" cy="18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ســهول ســيبيـريا &quot; إعــداد / عــزة عــوض الله - جريدة النجم الوطني">
            <a:extLst>
              <a:ext uri="{FF2B5EF4-FFF2-40B4-BE49-F238E27FC236}">
                <a16:creationId xmlns:a16="http://schemas.microsoft.com/office/drawing/2014/main" id="{1DEE90DB-ECBF-455A-89E3-CE0B84B9E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132" y="4241906"/>
            <a:ext cx="3342774" cy="185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خصائص سيبيريا الهضبة الوسطى. هضبة سيبيريا الوسطى: التضاريس، وطول، والموقف">
            <a:extLst>
              <a:ext uri="{FF2B5EF4-FFF2-40B4-BE49-F238E27FC236}">
                <a16:creationId xmlns:a16="http://schemas.microsoft.com/office/drawing/2014/main" id="{D8C75FE1-2D55-A858-DE49-E535830F0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355" y="4241906"/>
            <a:ext cx="4572000" cy="185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B2969EF2-90D1-1315-2753-EE9FD9C4E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9728" y="94251"/>
            <a:ext cx="10881810" cy="132397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2" y="308361"/>
            <a:ext cx="1034716" cy="1109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9C14CFE-7F88-CC36-6A57-B2DEFC1E0E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9728" y="1563489"/>
            <a:ext cx="10881810" cy="1004419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BDBA3BEE-4E56-40B5-37F2-83BC4545D1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2327" y="2713171"/>
            <a:ext cx="10939211" cy="1295292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8B427B5-DEA3-6644-686C-DFCE46384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6363" y="4243610"/>
            <a:ext cx="10925175" cy="8286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1E7A9CAF-2D13-C0E5-5122-B938CA8646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9688" y="5165338"/>
            <a:ext cx="10991850" cy="7429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214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241FDDA-76C9-B2E3-4102-F104972A84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28" y="1398173"/>
            <a:ext cx="11220450" cy="1733550"/>
          </a:xfrm>
          <a:prstGeom prst="rect">
            <a:avLst/>
          </a:prstGeom>
        </p:spPr>
      </p:pic>
      <p:pic>
        <p:nvPicPr>
          <p:cNvPr id="3074" name="Picture 2" descr="2.5 مليون نهر فى روسيا – روسيا فور آراب">
            <a:extLst>
              <a:ext uri="{FF2B5EF4-FFF2-40B4-BE49-F238E27FC236}">
                <a16:creationId xmlns:a16="http://schemas.microsoft.com/office/drawing/2014/main" id="{0B6B7B60-EED2-471F-9171-4A8662C18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47" y="2991853"/>
            <a:ext cx="6276766" cy="331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.5 مليون نهر فى روسيا – روسيا فور آراب">
            <a:extLst>
              <a:ext uri="{FF2B5EF4-FFF2-40B4-BE49-F238E27FC236}">
                <a16:creationId xmlns:a16="http://schemas.microsoft.com/office/drawing/2014/main" id="{C1B8DD79-085E-A1D3-4E8F-9D9339428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031" y="3261059"/>
            <a:ext cx="4563980" cy="297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96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43B9049-8780-DFC7-9D6E-0B118D87D8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289" y="230354"/>
            <a:ext cx="5086350" cy="638175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58B320E6-6B50-C452-1157-04B9DA850B13}"/>
              </a:ext>
            </a:extLst>
          </p:cNvPr>
          <p:cNvSpPr/>
          <p:nvPr/>
        </p:nvSpPr>
        <p:spPr>
          <a:xfrm>
            <a:off x="304801" y="1344482"/>
            <a:ext cx="11638546" cy="1098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0B1241"/>
                </a:solidFill>
              </a:rPr>
              <a:t>تشتهر روسيا بشتاء طويل تغطيها الثلوج  أطول وقت في السنة </a:t>
            </a:r>
          </a:p>
          <a:p>
            <a:pPr algn="ctr"/>
            <a:r>
              <a:rPr lang="ar-SA" sz="2800" b="1" dirty="0">
                <a:solidFill>
                  <a:srgbClr val="0B1241"/>
                </a:solidFill>
              </a:rPr>
              <a:t>لذلك  معظم أراضيها غير صالحة للزراعة </a:t>
            </a:r>
          </a:p>
          <a:p>
            <a:pPr algn="ctr"/>
            <a:r>
              <a:rPr lang="ar-SA" sz="2800" b="1" dirty="0">
                <a:solidFill>
                  <a:srgbClr val="0B1241"/>
                </a:solidFill>
              </a:rPr>
              <a:t>وتعاني مدة نمو أطول وامطار غير كافية 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0B566FAB-D090-2C5A-69A0-276F3DB65020}"/>
              </a:ext>
            </a:extLst>
          </p:cNvPr>
          <p:cNvSpPr/>
          <p:nvPr/>
        </p:nvSpPr>
        <p:spPr>
          <a:xfrm>
            <a:off x="675774" y="2754762"/>
            <a:ext cx="11187865" cy="1098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00B050"/>
                </a:solidFill>
              </a:rPr>
              <a:t>يتنوع المناخ في روسيا نظرا لمساحته الهائلة مناخ معتدل في الصيف ( بين درجة و25 درجة ) وفي الخريف باردة واما الشتاء فبرودة قاسية ( درجات الحرارة بين 0 ز50 تحت الصفر  </a:t>
            </a:r>
          </a:p>
        </p:txBody>
      </p:sp>
      <p:pic>
        <p:nvPicPr>
          <p:cNvPr id="1026" name="Picture 2" descr="المناخ في روسيا">
            <a:extLst>
              <a:ext uri="{FF2B5EF4-FFF2-40B4-BE49-F238E27FC236}">
                <a16:creationId xmlns:a16="http://schemas.microsoft.com/office/drawing/2014/main" id="{755F934A-339B-3BA4-C3CD-9C8A1F8CC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74" y="3877267"/>
            <a:ext cx="3205961" cy="24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الثلج في روسيا يزيد متاعب الطوارئ... ويبهج الأطفال | الشرق الأوسط">
            <a:extLst>
              <a:ext uri="{FF2B5EF4-FFF2-40B4-BE49-F238E27FC236}">
                <a16:creationId xmlns:a16="http://schemas.microsoft.com/office/drawing/2014/main" id="{B997EDD9-074B-07E5-1793-ADDF0B5C3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3877267"/>
            <a:ext cx="3782719" cy="235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w Russia Wins the Climate Crisis - The New York Times">
            <a:extLst>
              <a:ext uri="{FF2B5EF4-FFF2-40B4-BE49-F238E27FC236}">
                <a16:creationId xmlns:a16="http://schemas.microsoft.com/office/drawing/2014/main" id="{3748B10D-905D-3B0A-E261-4E70CD2DC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434" y="3853646"/>
            <a:ext cx="3929469" cy="235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70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D6EE08B-2AA9-7BA8-89F4-2AF0F6574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6472" y="424667"/>
            <a:ext cx="5476875" cy="571500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E2F1E693-88D3-315C-6574-1C26D28ED803}"/>
              </a:ext>
            </a:extLst>
          </p:cNvPr>
          <p:cNvSpPr/>
          <p:nvPr/>
        </p:nvSpPr>
        <p:spPr>
          <a:xfrm>
            <a:off x="323097" y="1276454"/>
            <a:ext cx="11713996" cy="155610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>
              <a:solidFill>
                <a:srgbClr val="00B050"/>
              </a:solidFill>
            </a:endParaRP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عدد سكان روسيا اكثر من ( 145.924.462 نسمة ) عام 2020م وهي عاشر دولة من حيث العدد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تعد الكثافة منخفضة نسبيا بسبب مساحة البلاد ،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معظم السكان يعيشون في روسيا الأوروبية بالقرب من جبال الاورال وسيبيريا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52041B7B-9DA9-27E1-6BE5-5683C54AFA97}"/>
              </a:ext>
            </a:extLst>
          </p:cNvPr>
          <p:cNvSpPr/>
          <p:nvPr/>
        </p:nvSpPr>
        <p:spPr>
          <a:xfrm>
            <a:off x="397542" y="2990914"/>
            <a:ext cx="11713996" cy="109888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بعد تفكك الاتحاد السوفيتي عانت روسيا من انخفاض عدد السكان دعمت الحكومة وشجعت على الانجاب ويرجع سبب ذلك الى العزوف عن الانجاب وتأخر سن الزواج وارتفاع نسبة الوفيات 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88D2003-21F5-B6E2-84EF-4D6210769BDE}"/>
              </a:ext>
            </a:extLst>
          </p:cNvPr>
          <p:cNvSpPr/>
          <p:nvPr/>
        </p:nvSpPr>
        <p:spPr>
          <a:xfrm>
            <a:off x="2783053" y="4273809"/>
            <a:ext cx="9254040" cy="109888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ويصل متوسط العمر المتوقع الى 63 للذكور و75 سنة الاناث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يشكل السكان من الأصول الروسية 80% واللغة الرسمية  هي اللغة الروسية </a:t>
            </a:r>
          </a:p>
        </p:txBody>
      </p:sp>
    </p:spTree>
    <p:extLst>
      <p:ext uri="{BB962C8B-B14F-4D97-AF65-F5344CB8AC3E}">
        <p14:creationId xmlns:p14="http://schemas.microsoft.com/office/powerpoint/2010/main" val="21131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F18696B-640B-5D93-B63C-ECC94F50E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0179" y="201560"/>
            <a:ext cx="1762125" cy="533400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164DB9E7-8AA4-306B-44DA-E789E96A83D1}"/>
              </a:ext>
            </a:extLst>
          </p:cNvPr>
          <p:cNvSpPr/>
          <p:nvPr/>
        </p:nvSpPr>
        <p:spPr>
          <a:xfrm>
            <a:off x="2673266" y="682213"/>
            <a:ext cx="9254040" cy="1098884"/>
          </a:xfrm>
          <a:prstGeom prst="rect">
            <a:avLst/>
          </a:prstGeom>
          <a:ln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هي الوارث للاتحاد السوفييتي وتتولى مقعدة الدائم في مجلس الامن وهي عضوة في مجموعة الدول الثماني الصناعية الكبرى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D38B87A6-05B6-61EB-9A5E-1BD30782D27C}"/>
              </a:ext>
            </a:extLst>
          </p:cNvPr>
          <p:cNvSpPr/>
          <p:nvPr/>
        </p:nvSpPr>
        <p:spPr>
          <a:xfrm>
            <a:off x="657727" y="1959597"/>
            <a:ext cx="11269579" cy="2355789"/>
          </a:xfrm>
          <a:prstGeom prst="rect">
            <a:avLst/>
          </a:prstGeom>
          <a:ln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معظم صادراتها في المواد الخام وصادرات الطاقة وتملك قدرة في صناعات الفضاء والهندسة النووية والعلوم ولديها موارد طبيعية هائلة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من النفط والغاز الطبيعي وهي ثالث اكبر منتج للطاقة الكهربائية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 تتوافر فيها المعادن الفلزية كالحديد والذهب وغيرها 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3E5B32CB-E94F-080F-BEF2-A35C227F87CA}"/>
              </a:ext>
            </a:extLst>
          </p:cNvPr>
          <p:cNvSpPr/>
          <p:nvPr/>
        </p:nvSpPr>
        <p:spPr>
          <a:xfrm>
            <a:off x="657727" y="4460649"/>
            <a:ext cx="11269579" cy="1802639"/>
          </a:xfrm>
          <a:prstGeom prst="rect">
            <a:avLst/>
          </a:prstGeom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وهي من الدول الأكبر احتياطي من الموارد المعدنية والطاقة في العالم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واكبر احتياطيات من الغابات والبحيرات </a:t>
            </a:r>
          </a:p>
          <a:p>
            <a:pPr algn="ctr"/>
            <a:r>
              <a:rPr lang="ar-SA" sz="2800" b="1" dirty="0">
                <a:solidFill>
                  <a:schemeClr val="tx1"/>
                </a:solidFill>
              </a:rPr>
              <a:t>وفيها مساحات شاسعة من الأراضي الزراعية وهي رابع اكبر دولة في العالم مساحة مزروعة وهي ثالث اكبر مصدر للحبوب بعد الاتحاد الأوروبي والولايات المتحدة </a:t>
            </a:r>
          </a:p>
        </p:txBody>
      </p:sp>
    </p:spTree>
    <p:extLst>
      <p:ext uri="{BB962C8B-B14F-4D97-AF65-F5344CB8AC3E}">
        <p14:creationId xmlns:p14="http://schemas.microsoft.com/office/powerpoint/2010/main" val="381275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289E8985-C453-F625-BD40-C472885C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958" y="796841"/>
            <a:ext cx="11197389" cy="5090612"/>
          </a:xfrm>
          <a:prstGeom prst="rect">
            <a:avLst/>
          </a:prstGeom>
        </p:spPr>
      </p:pic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55FB276A-DE02-4C6E-C1BF-66A13AC24F3E}"/>
              </a:ext>
            </a:extLst>
          </p:cNvPr>
          <p:cNvSpPr/>
          <p:nvPr/>
        </p:nvSpPr>
        <p:spPr>
          <a:xfrm>
            <a:off x="2382252" y="1756612"/>
            <a:ext cx="2743200" cy="47324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13743655-8029-1A29-5D25-16854F297A9A}"/>
              </a:ext>
            </a:extLst>
          </p:cNvPr>
          <p:cNvSpPr/>
          <p:nvPr/>
        </p:nvSpPr>
        <p:spPr>
          <a:xfrm>
            <a:off x="7611978" y="2647271"/>
            <a:ext cx="1082841" cy="47324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EFF0CE06-89BF-CA36-E0E5-9A45B9C3BD29}"/>
              </a:ext>
            </a:extLst>
          </p:cNvPr>
          <p:cNvSpPr/>
          <p:nvPr/>
        </p:nvSpPr>
        <p:spPr>
          <a:xfrm>
            <a:off x="5510965" y="3503417"/>
            <a:ext cx="1050757" cy="47324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7C96F8DA-49ED-C9BD-86D7-7E86C0FDD866}"/>
              </a:ext>
            </a:extLst>
          </p:cNvPr>
          <p:cNvSpPr/>
          <p:nvPr/>
        </p:nvSpPr>
        <p:spPr>
          <a:xfrm>
            <a:off x="8237620" y="4403558"/>
            <a:ext cx="1925053" cy="36418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186B1980-A82D-DF2B-E117-A654B2B6A110}"/>
              </a:ext>
            </a:extLst>
          </p:cNvPr>
          <p:cNvSpPr/>
          <p:nvPr/>
        </p:nvSpPr>
        <p:spPr>
          <a:xfrm>
            <a:off x="1644317" y="5331647"/>
            <a:ext cx="2197768" cy="36418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438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F0DBEC9-84BC-6626-9224-4AD98AAEA8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1305" y="473241"/>
            <a:ext cx="9843838" cy="576324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9D2EBD5-5EFC-F8A6-1C3F-C0E312A0C2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021" y="1826394"/>
            <a:ext cx="848225" cy="78696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B04DDF3-16A7-A3C2-FDAA-356F8A6D5D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461" y="2758621"/>
            <a:ext cx="496054" cy="49605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C3F9152-8572-23BB-C1A9-CC070D22F4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461" y="3603326"/>
            <a:ext cx="496054" cy="496054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4F2A0FB0-A4D6-31CE-21EA-EDAFE5BD9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439" y="4878338"/>
            <a:ext cx="614862" cy="57045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B657C833-98E7-B9D1-919E-48261A0690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421" y="4383153"/>
            <a:ext cx="464741" cy="431176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CA32B661-2045-5424-15F0-979E57FDC2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629" y="5593287"/>
            <a:ext cx="431886" cy="40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16EDF17-FF95-82A2-A4F9-4307763B4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1099" y="601578"/>
            <a:ext cx="8524875" cy="548964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5AFD322-8F25-B2BF-6FA8-015629D0CD2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87029" y="1575637"/>
            <a:ext cx="2366021" cy="68178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383A538C-0AEC-E8E2-F51D-552B36A2508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7082" y="2550695"/>
            <a:ext cx="898357" cy="667497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0AAD3634-6180-2734-5547-AA1021509D3F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2207" y="2622885"/>
            <a:ext cx="954504" cy="681789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6F8D9493-5FD8-5D8B-8196-EA10454196EF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8547" y="4278732"/>
            <a:ext cx="3158164" cy="638292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53DF5C0F-B006-02F5-FA29-5661640F5AC7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1420" y="5380860"/>
            <a:ext cx="1927432" cy="638292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CC8BCA4E-14A5-DE50-AF44-BAFAC713EE3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8548" y="5379237"/>
            <a:ext cx="2005264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0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روسيا GIF - تحميل ومشاركة علىPHONEKY">
            <a:extLst>
              <a:ext uri="{FF2B5EF4-FFF2-40B4-BE49-F238E27FC236}">
                <a16:creationId xmlns:a16="http://schemas.microsoft.com/office/drawing/2014/main" id="{020ACFF7-2982-9704-2A39-994EA818E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44379"/>
            <a:ext cx="1574884" cy="1181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94B8961-F57F-E7DF-E251-C04AD775A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CD3669D-0428-EADD-77B8-7B1D8F02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24" y="6236487"/>
            <a:ext cx="1859882" cy="7667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0DC308D-F5A4-CA07-AADE-59760D1BC1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3305" y="665746"/>
            <a:ext cx="5208672" cy="87429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41039CE-EABC-A56E-933F-FE29F437AB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0177" y="2053506"/>
            <a:ext cx="6781800" cy="766775"/>
          </a:xfrm>
          <a:prstGeom prst="rect">
            <a:avLst/>
          </a:prstGeom>
        </p:spPr>
      </p:pic>
      <p:pic>
        <p:nvPicPr>
          <p:cNvPr id="5122" name="Picture 2" descr="المناج في روسيا - الدراسة في روسيا">
            <a:extLst>
              <a:ext uri="{FF2B5EF4-FFF2-40B4-BE49-F238E27FC236}">
                <a16:creationId xmlns:a16="http://schemas.microsoft.com/office/drawing/2014/main" id="{E4D73A27-1681-DEAC-5200-0360AAC2D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242" y="3001860"/>
            <a:ext cx="7518735" cy="319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المناخ في روسيا">
            <a:extLst>
              <a:ext uri="{FF2B5EF4-FFF2-40B4-BE49-F238E27FC236}">
                <a16:creationId xmlns:a16="http://schemas.microsoft.com/office/drawing/2014/main" id="{91F61E42-8BF5-1F97-B1CF-6A5C940BC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43" y="3159539"/>
            <a:ext cx="4178968" cy="304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81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F6ADE466-139E-86EB-6B82-E0A63402C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3" y="6381750"/>
            <a:ext cx="11862885" cy="4762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122" name="Picture 2" descr="الدوائر GIF - تحميل ومشاركة علىPHONEKY">
            <a:extLst>
              <a:ext uri="{FF2B5EF4-FFF2-40B4-BE49-F238E27FC236}">
                <a16:creationId xmlns:a16="http://schemas.microsoft.com/office/drawing/2014/main" id="{3ADF07EA-5E1F-2EDD-F030-E6293E83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370551"/>
            <a:ext cx="4824663" cy="581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D713845-39F5-7B4E-8F37-FA6C79A1C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D9D8CE4-C501-8507-8636-B51DC323C5EB}"/>
              </a:ext>
            </a:extLst>
          </p:cNvPr>
          <p:cNvSpPr/>
          <p:nvPr/>
        </p:nvSpPr>
        <p:spPr>
          <a:xfrm>
            <a:off x="5727033" y="2255013"/>
            <a:ext cx="5301916" cy="28394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rgbClr val="002060"/>
                </a:solidFill>
              </a:rPr>
              <a:t>إلى اللقاء في الدرس القادم </a:t>
            </a:r>
          </a:p>
        </p:txBody>
      </p:sp>
      <p:pic>
        <p:nvPicPr>
          <p:cNvPr id="5126" name="Picture 6" descr="عبارات شكرا لحسن استماعكم و تفاعلكم - الخليج برس">
            <a:extLst>
              <a:ext uri="{FF2B5EF4-FFF2-40B4-BE49-F238E27FC236}">
                <a16:creationId xmlns:a16="http://schemas.microsoft.com/office/drawing/2014/main" id="{35A25B12-784E-2BD8-2599-4F3128887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340" y="808216"/>
            <a:ext cx="2927682" cy="21929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21CD1AB-2593-BCE0-6C89-A95C00267E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142" y="4311242"/>
            <a:ext cx="3609698" cy="191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47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510</Words>
  <Application>Microsoft Office PowerPoint</Application>
  <PresentationFormat>شاشة عريضة</PresentationFormat>
  <Paragraphs>54</Paragraphs>
  <Slides>21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غازي الرحيلي</dc:creator>
  <cp:lastModifiedBy>محمد دسوقي</cp:lastModifiedBy>
  <cp:revision>12</cp:revision>
  <cp:lastPrinted>2023-04-03T15:27:33Z</cp:lastPrinted>
  <dcterms:created xsi:type="dcterms:W3CDTF">2023-03-26T14:10:45Z</dcterms:created>
  <dcterms:modified xsi:type="dcterms:W3CDTF">2025-04-22T08:28:21Z</dcterms:modified>
</cp:coreProperties>
</file>