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5" r:id="rId1"/>
  </p:sldMasterIdLst>
  <p:notesMasterIdLst>
    <p:notesMasterId r:id="rId34"/>
  </p:notesMasterIdLst>
  <p:sldIdLst>
    <p:sldId id="284" r:id="rId2"/>
    <p:sldId id="285" r:id="rId3"/>
    <p:sldId id="256" r:id="rId4"/>
    <p:sldId id="286" r:id="rId5"/>
    <p:sldId id="257" r:id="rId6"/>
    <p:sldId id="258" r:id="rId7"/>
    <p:sldId id="260" r:id="rId8"/>
    <p:sldId id="261" r:id="rId9"/>
    <p:sldId id="262" r:id="rId10"/>
    <p:sldId id="263" r:id="rId11"/>
    <p:sldId id="290" r:id="rId12"/>
    <p:sldId id="264" r:id="rId13"/>
    <p:sldId id="265" r:id="rId14"/>
    <p:sldId id="266" r:id="rId15"/>
    <p:sldId id="267" r:id="rId16"/>
    <p:sldId id="268" r:id="rId17"/>
    <p:sldId id="278" r:id="rId18"/>
    <p:sldId id="270" r:id="rId19"/>
    <p:sldId id="271" r:id="rId20"/>
    <p:sldId id="272" r:id="rId21"/>
    <p:sldId id="273" r:id="rId22"/>
    <p:sldId id="274" r:id="rId23"/>
    <p:sldId id="275" r:id="rId24"/>
    <p:sldId id="276" r:id="rId25"/>
    <p:sldId id="277" r:id="rId26"/>
    <p:sldId id="279" r:id="rId27"/>
    <p:sldId id="280" r:id="rId28"/>
    <p:sldId id="281" r:id="rId29"/>
    <p:sldId id="282" r:id="rId30"/>
    <p:sldId id="287" r:id="rId31"/>
    <p:sldId id="289" r:id="rId32"/>
    <p:sldId id="283" r:id="rId3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7675" autoAdjust="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5E9A6AD-027C-4C77-9083-F3BF396AAAC3}" type="datetimeFigureOut">
              <a:rPr lang="ar-SA" smtClean="0"/>
              <a:t>18/03/47</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F0B79A3-8553-4F63-89B5-7C709FBF8B71}" type="slidenum">
              <a:rPr lang="ar-SA" smtClean="0"/>
              <a:t>‹#›</a:t>
            </a:fld>
            <a:endParaRPr lang="ar-SA"/>
          </a:p>
        </p:txBody>
      </p:sp>
    </p:spTree>
    <p:extLst>
      <p:ext uri="{BB962C8B-B14F-4D97-AF65-F5344CB8AC3E}">
        <p14:creationId xmlns:p14="http://schemas.microsoft.com/office/powerpoint/2010/main" val="29767827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4A5CCB79-40FD-401D-9A63-E31D5C4394B0}" type="datetime1">
              <a:rPr lang="en-US" smtClean="0"/>
              <a:t>9/10/2025</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478162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0BEE64C8-5C4B-4548-96AB-1D4F549D0298}" type="datetime1">
              <a:rPr lang="en-US" smtClean="0"/>
              <a:t>9/10/2025</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6077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3294E919-92A1-4583-9FBD-066B3D6962F3}" type="datetime1">
              <a:rPr lang="en-US" smtClean="0"/>
              <a:t>9/10/2025</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09654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3B130FE7-8EB8-4E6A-9EC5-D65816BAD687}" type="datetime1">
              <a:rPr lang="en-US" smtClean="0"/>
              <a:t>9/10/2025</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37987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7B8BD365-43DD-45E4-909C-80FE3D1DFA34}" type="datetime1">
              <a:rPr lang="en-US" smtClean="0"/>
              <a:t>9/10/2025</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280555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F97461DB-12B0-4928-88F3-D3865B573525}" type="datetime1">
              <a:rPr lang="en-US" smtClean="0"/>
              <a:t>9/10/2025</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08046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9296B26E-D670-4C86-9629-9B7978EF5A40}" type="datetime1">
              <a:rPr lang="en-US" smtClean="0"/>
              <a:t>9/10/2025</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90543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CD6994D5-E4B9-4046-807D-45441DFC5227}" type="datetime1">
              <a:rPr lang="en-US" smtClean="0"/>
              <a:t>9/10/2025</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651902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2CADC0B0-6580-44A3-BE9D-0BE0F0A70D91}" type="datetime1">
              <a:rPr lang="en-US" smtClean="0"/>
              <a:t>9/10/2025</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210256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11D0A233-0C36-4D82-BF87-FB9D2E09E661}" type="datetime1">
              <a:rPr lang="en-US" smtClean="0"/>
              <a:t>9/10/2025</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152727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19D60CA-6803-4D0A-A147-16DFA723E9A2}" type="datetime1">
              <a:rPr lang="en-US" smtClean="0"/>
              <a:t>9/10/2025</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81716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A008B19D-EC82-46A4-94FE-EBB97AA5A6F7}" type="datetime1">
              <a:rPr lang="en-US" smtClean="0"/>
              <a:t>9/10/2025</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r>
              <a:rPr lang="ar-SA"/>
              <a:t>مقرر: التقكير الناقد وحلّ المشكلات                       الموضوع: الاستنباط والاستقراء</a:t>
            </a:r>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136635988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hf sldNum="0" hd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5.wdp"/><Relationship Id="rId7" Type="http://schemas.microsoft.com/office/2007/relationships/hdphoto" Target="../media/hdphoto8.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7.wdp"/><Relationship Id="rId4" Type="http://schemas.openxmlformats.org/officeDocument/2006/relationships/image" Target="../media/image12.png"/><Relationship Id="rId9"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2.wdp"/><Relationship Id="rId4" Type="http://schemas.openxmlformats.org/officeDocument/2006/relationships/image" Target="../media/image17.png"/><Relationship Id="rId9" Type="http://schemas.microsoft.com/office/2007/relationships/hdphoto" Target="../media/hdphoto14.wdp"/></Relationships>
</file>

<file path=ppt/slides/_rels/slide1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2.jpeg"/><Relationship Id="rId5" Type="http://schemas.microsoft.com/office/2007/relationships/hdphoto" Target="../media/hdphoto16.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25.png"/><Relationship Id="rId1" Type="http://schemas.openxmlformats.org/officeDocument/2006/relationships/slideLayout" Target="../slideLayouts/slideLayout7.xml"/><Relationship Id="rId5" Type="http://schemas.microsoft.com/office/2007/relationships/hdphoto" Target="../media/hdphoto19.wdp"/><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 Id="rId6" Type="http://schemas.microsoft.com/office/2007/relationships/hdphoto" Target="../media/hdphoto21.wdp"/><Relationship Id="rId5" Type="http://schemas.openxmlformats.org/officeDocument/2006/relationships/image" Target="../media/image31.png"/><Relationship Id="rId4" Type="http://schemas.microsoft.com/office/2007/relationships/hdphoto" Target="../media/hdphoto20.wdp"/></Relationships>
</file>

<file path=ppt/slides/_rels/slide19.xml.rels><?xml version="1.0" encoding="UTF-8" standalone="yes"?>
<Relationships xmlns="http://schemas.openxmlformats.org/package/2006/relationships"><Relationship Id="rId3" Type="http://schemas.microsoft.com/office/2007/relationships/hdphoto" Target="../media/hdphoto22.wdp"/><Relationship Id="rId7" Type="http://schemas.microsoft.com/office/2007/relationships/hdphoto" Target="../media/hdphoto24.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4.png"/><Relationship Id="rId5" Type="http://schemas.microsoft.com/office/2007/relationships/hdphoto" Target="../media/hdphoto23.wdp"/><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35.png"/><Relationship Id="rId1" Type="http://schemas.openxmlformats.org/officeDocument/2006/relationships/slideLayout" Target="../slideLayouts/slideLayout7.xml"/><Relationship Id="rId5" Type="http://schemas.microsoft.com/office/2007/relationships/hdphoto" Target="../media/hdphoto26.wdp"/><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37.png"/><Relationship Id="rId1" Type="http://schemas.openxmlformats.org/officeDocument/2006/relationships/slideLayout" Target="../slideLayouts/slideLayout7.xml"/><Relationship Id="rId5" Type="http://schemas.microsoft.com/office/2007/relationships/hdphoto" Target="../media/hdphoto28.wdp"/><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39.png"/><Relationship Id="rId1" Type="http://schemas.openxmlformats.org/officeDocument/2006/relationships/slideLayout" Target="../slideLayouts/slideLayout7.xml"/><Relationship Id="rId5" Type="http://schemas.microsoft.com/office/2007/relationships/hdphoto" Target="../media/hdphoto30.wdp"/><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45.png"/><Relationship Id="rId1" Type="http://schemas.openxmlformats.org/officeDocument/2006/relationships/slideLayout" Target="../slideLayouts/slideLayout7.xml"/><Relationship Id="rId5" Type="http://schemas.microsoft.com/office/2007/relationships/hdphoto" Target="../media/hdphoto35.wdp"/><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47.png"/><Relationship Id="rId1" Type="http://schemas.openxmlformats.org/officeDocument/2006/relationships/slideLayout" Target="../slideLayouts/slideLayout7.xml"/><Relationship Id="rId5" Type="http://schemas.microsoft.com/office/2007/relationships/hdphoto" Target="../media/hdphoto37.wdp"/><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microsoft.com/office/2007/relationships/hdphoto" Target="../media/hdphoto38.wdp"/><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2098CB99-31E3-1A38-7C24-40A91E67EDC0}"/>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4" name="صورة 3">
            <a:extLst>
              <a:ext uri="{FF2B5EF4-FFF2-40B4-BE49-F238E27FC236}">
                <a16:creationId xmlns:a16="http://schemas.microsoft.com/office/drawing/2014/main" id="{47D0D7AF-CA36-2E6E-C625-D66E1971C659}"/>
              </a:ext>
            </a:extLst>
          </p:cNvPr>
          <p:cNvPicPr>
            <a:picLocks noChangeAspect="1"/>
          </p:cNvPicPr>
          <p:nvPr/>
        </p:nvPicPr>
        <p:blipFill>
          <a:blip r:embed="rId2"/>
          <a:stretch>
            <a:fillRect/>
          </a:stretch>
        </p:blipFill>
        <p:spPr>
          <a:xfrm>
            <a:off x="9578109" y="471053"/>
            <a:ext cx="2115521" cy="1475297"/>
          </a:xfrm>
          <a:prstGeom prst="rect">
            <a:avLst/>
          </a:prstGeom>
        </p:spPr>
      </p:pic>
      <p:pic>
        <p:nvPicPr>
          <p:cNvPr id="6" name="صورة 5">
            <a:extLst>
              <a:ext uri="{FF2B5EF4-FFF2-40B4-BE49-F238E27FC236}">
                <a16:creationId xmlns:a16="http://schemas.microsoft.com/office/drawing/2014/main" id="{52789EA0-4437-BF52-D038-3AA7BE0AEF83}"/>
              </a:ext>
            </a:extLst>
          </p:cNvPr>
          <p:cNvPicPr>
            <a:picLocks noChangeAspect="1"/>
          </p:cNvPicPr>
          <p:nvPr/>
        </p:nvPicPr>
        <p:blipFill>
          <a:blip r:embed="rId3"/>
          <a:stretch>
            <a:fillRect/>
          </a:stretch>
        </p:blipFill>
        <p:spPr>
          <a:xfrm>
            <a:off x="1522287" y="1487055"/>
            <a:ext cx="7483167" cy="2872423"/>
          </a:xfrm>
          <a:prstGeom prst="rect">
            <a:avLst/>
          </a:prstGeom>
        </p:spPr>
      </p:pic>
    </p:spTree>
    <p:extLst>
      <p:ext uri="{BB962C8B-B14F-4D97-AF65-F5344CB8AC3E}">
        <p14:creationId xmlns:p14="http://schemas.microsoft.com/office/powerpoint/2010/main" val="314753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A7BE5F3F-4E6A-5BBB-B307-89E03626D351}"/>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4" name="صورة 3">
            <a:extLst>
              <a:ext uri="{FF2B5EF4-FFF2-40B4-BE49-F238E27FC236}">
                <a16:creationId xmlns:a16="http://schemas.microsoft.com/office/drawing/2014/main" id="{93E20254-7619-46D9-F96A-087982173B23}"/>
              </a:ext>
            </a:extLst>
          </p:cNvPr>
          <p:cNvPicPr>
            <a:picLocks noChangeAspect="1"/>
          </p:cNvPicPr>
          <p:nvPr/>
        </p:nvPicPr>
        <p:blipFill>
          <a:blip r:embed="rId2"/>
          <a:stretch>
            <a:fillRect/>
          </a:stretch>
        </p:blipFill>
        <p:spPr>
          <a:xfrm>
            <a:off x="8365692" y="1154546"/>
            <a:ext cx="3407641" cy="883660"/>
          </a:xfrm>
          <a:prstGeom prst="rect">
            <a:avLst/>
          </a:prstGeom>
        </p:spPr>
      </p:pic>
      <p:pic>
        <p:nvPicPr>
          <p:cNvPr id="6" name="صورة 5">
            <a:extLst>
              <a:ext uri="{FF2B5EF4-FFF2-40B4-BE49-F238E27FC236}">
                <a16:creationId xmlns:a16="http://schemas.microsoft.com/office/drawing/2014/main" id="{9540AE42-2CF2-EAB4-34CF-9C031F619403}"/>
              </a:ext>
            </a:extLst>
          </p:cNvPr>
          <p:cNvPicPr>
            <a:picLocks noChangeAspect="1"/>
          </p:cNvPicPr>
          <p:nvPr/>
        </p:nvPicPr>
        <p:blipFill>
          <a:blip r:embed="rId3"/>
          <a:stretch>
            <a:fillRect/>
          </a:stretch>
        </p:blipFill>
        <p:spPr>
          <a:xfrm>
            <a:off x="5403273" y="2517631"/>
            <a:ext cx="3407641" cy="962602"/>
          </a:xfrm>
          <a:prstGeom prst="rect">
            <a:avLst/>
          </a:prstGeom>
        </p:spPr>
      </p:pic>
      <p:pic>
        <p:nvPicPr>
          <p:cNvPr id="8" name="صورة 7">
            <a:extLst>
              <a:ext uri="{FF2B5EF4-FFF2-40B4-BE49-F238E27FC236}">
                <a16:creationId xmlns:a16="http://schemas.microsoft.com/office/drawing/2014/main" id="{CEE53C9E-6609-4FE6-7FCB-8DE3C6EC7EED}"/>
              </a:ext>
            </a:extLst>
          </p:cNvPr>
          <p:cNvPicPr>
            <a:picLocks noChangeAspect="1"/>
          </p:cNvPicPr>
          <p:nvPr/>
        </p:nvPicPr>
        <p:blipFill>
          <a:blip r:embed="rId4"/>
          <a:stretch>
            <a:fillRect/>
          </a:stretch>
        </p:blipFill>
        <p:spPr>
          <a:xfrm>
            <a:off x="1899927" y="3888510"/>
            <a:ext cx="4152900" cy="1170564"/>
          </a:xfrm>
          <a:prstGeom prst="rect">
            <a:avLst/>
          </a:prstGeom>
        </p:spPr>
      </p:pic>
      <p:sp>
        <p:nvSpPr>
          <p:cNvPr id="9" name="مستطيل 8">
            <a:extLst>
              <a:ext uri="{FF2B5EF4-FFF2-40B4-BE49-F238E27FC236}">
                <a16:creationId xmlns:a16="http://schemas.microsoft.com/office/drawing/2014/main" id="{3F70DD6F-4582-1CF2-453E-79B3E5D35237}"/>
              </a:ext>
            </a:extLst>
          </p:cNvPr>
          <p:cNvSpPr/>
          <p:nvPr/>
        </p:nvSpPr>
        <p:spPr>
          <a:xfrm>
            <a:off x="4581236" y="407555"/>
            <a:ext cx="3500582"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a:t>مراجعة ما سبق </a:t>
            </a:r>
          </a:p>
        </p:txBody>
      </p:sp>
    </p:spTree>
    <p:extLst>
      <p:ext uri="{BB962C8B-B14F-4D97-AF65-F5344CB8AC3E}">
        <p14:creationId xmlns:p14="http://schemas.microsoft.com/office/powerpoint/2010/main" val="335800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عنوان 1">
            <a:extLst>
              <a:ext uri="{FF2B5EF4-FFF2-40B4-BE49-F238E27FC236}">
                <a16:creationId xmlns:a16="http://schemas.microsoft.com/office/drawing/2014/main" id="{2D67BAF9-2240-492A-9E33-597249CBF648}"/>
              </a:ext>
            </a:extLst>
          </p:cNvPr>
          <p:cNvSpPr>
            <a:spLocks noGrp="1"/>
          </p:cNvSpPr>
          <p:nvPr>
            <p:ph type="ctrTitle"/>
          </p:nvPr>
        </p:nvSpPr>
        <p:spPr>
          <a:xfrm>
            <a:off x="540294" y="1545628"/>
            <a:ext cx="5313400" cy="1535922"/>
          </a:xfrm>
        </p:spPr>
        <p:txBody>
          <a:bodyPr>
            <a:normAutofit/>
          </a:bodyPr>
          <a:lstStyle/>
          <a:p>
            <a:pPr algn="ctr"/>
            <a:r>
              <a:rPr lang="ar-SA" sz="3600" b="1" dirty="0">
                <a:solidFill>
                  <a:schemeClr val="accent1">
                    <a:lumMod val="50000"/>
                  </a:schemeClr>
                </a:solidFill>
              </a:rPr>
              <a:t>التفكير الناقد</a:t>
            </a:r>
            <a:br>
              <a:rPr lang="ar-SA" dirty="0">
                <a:solidFill>
                  <a:schemeClr val="accent1">
                    <a:lumMod val="50000"/>
                  </a:schemeClr>
                </a:solidFill>
              </a:rPr>
            </a:br>
            <a:r>
              <a:rPr lang="ar-SA" sz="2400" b="1" dirty="0">
                <a:solidFill>
                  <a:schemeClr val="accent5">
                    <a:lumMod val="75000"/>
                  </a:schemeClr>
                </a:solidFill>
              </a:rPr>
              <a:t>الصف الأول ثانوي</a:t>
            </a:r>
            <a:endParaRPr lang="ar-SA" b="1" dirty="0">
              <a:solidFill>
                <a:schemeClr val="accent5">
                  <a:lumMod val="75000"/>
                </a:schemeClr>
              </a:solidFill>
            </a:endParaRPr>
          </a:p>
        </p:txBody>
      </p:sp>
      <p:sp>
        <p:nvSpPr>
          <p:cNvPr id="3" name="عنوان فرعي 2">
            <a:extLst>
              <a:ext uri="{FF2B5EF4-FFF2-40B4-BE49-F238E27FC236}">
                <a16:creationId xmlns:a16="http://schemas.microsoft.com/office/drawing/2014/main" id="{B8A2EA57-36D2-4B1E-A7BF-E488871EEC00}"/>
              </a:ext>
            </a:extLst>
          </p:cNvPr>
          <p:cNvSpPr>
            <a:spLocks noGrp="1"/>
          </p:cNvSpPr>
          <p:nvPr>
            <p:ph type="subTitle" idx="1"/>
          </p:nvPr>
        </p:nvSpPr>
        <p:spPr>
          <a:xfrm>
            <a:off x="530352" y="3509962"/>
            <a:ext cx="5313400" cy="1505587"/>
          </a:xfrm>
        </p:spPr>
        <p:txBody>
          <a:bodyPr>
            <a:noAutofit/>
          </a:bodyPr>
          <a:lstStyle/>
          <a:p>
            <a:pPr algn="ctr"/>
            <a:r>
              <a:rPr lang="ar-SA" sz="3600" b="1" dirty="0">
                <a:solidFill>
                  <a:srgbClr val="C00000"/>
                </a:solidFill>
              </a:rPr>
              <a:t>الدرس الثاني:</a:t>
            </a:r>
          </a:p>
          <a:p>
            <a:pPr algn="ctr"/>
            <a:r>
              <a:rPr lang="ar-SA" sz="3600" b="1" dirty="0">
                <a:solidFill>
                  <a:schemeClr val="accent1">
                    <a:lumMod val="75000"/>
                  </a:schemeClr>
                </a:solidFill>
              </a:rPr>
              <a:t>التفكير الناقد و اتّخاذ القرار</a:t>
            </a:r>
          </a:p>
        </p:txBody>
      </p:sp>
      <p:sp>
        <p:nvSpPr>
          <p:cNvPr id="11" name="Freeform: Shape 10">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70"/>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14" name="Freeform: Shape 13">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Freeform: Shape 14">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Freeform: Shape 15">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9"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23"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4"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5"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7"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8" name="صورة 7">
            <a:extLst>
              <a:ext uri="{FF2B5EF4-FFF2-40B4-BE49-F238E27FC236}">
                <a16:creationId xmlns:a16="http://schemas.microsoft.com/office/drawing/2014/main" id="{66FB4510-4BDC-45C0-BCDD-A6574E31343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6566134" y="972287"/>
            <a:ext cx="4913426" cy="4913426"/>
          </a:xfrm>
          <a:prstGeom prst="rect">
            <a:avLst/>
          </a:prstGeom>
          <a:ln>
            <a:noFill/>
          </a:ln>
          <a:effectLst>
            <a:softEdge rad="112500"/>
          </a:effectLst>
        </p:spPr>
      </p:pic>
    </p:spTree>
    <p:extLst>
      <p:ext uri="{BB962C8B-B14F-4D97-AF65-F5344CB8AC3E}">
        <p14:creationId xmlns:p14="http://schemas.microsoft.com/office/powerpoint/2010/main" val="2447585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4B6C5725-567B-41F0-82E6-C1538EEA19BA}"/>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2050" name="Picture 2" descr="استراتيجية جدول المعرفة">
            <a:extLst>
              <a:ext uri="{FF2B5EF4-FFF2-40B4-BE49-F238E27FC236}">
                <a16:creationId xmlns:a16="http://schemas.microsoft.com/office/drawing/2014/main" id="{55B5DDEA-A806-492F-417C-27C7D9489CB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94032" y="674236"/>
            <a:ext cx="8967932" cy="5260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75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454FCD2-9C11-4338-85BD-1BCB0925C239}"/>
              </a:ext>
            </a:extLst>
          </p:cNvPr>
          <p:cNvSpPr txBox="1"/>
          <p:nvPr/>
        </p:nvSpPr>
        <p:spPr>
          <a:xfrm>
            <a:off x="9201150" y="305093"/>
            <a:ext cx="2495550" cy="584775"/>
          </a:xfrm>
          <a:prstGeom prst="rect">
            <a:avLst/>
          </a:prstGeom>
          <a:solidFill>
            <a:schemeClr val="accent4">
              <a:lumMod val="20000"/>
              <a:lumOff val="80000"/>
            </a:schemeClr>
          </a:solidFill>
        </p:spPr>
        <p:txBody>
          <a:bodyPr wrap="square" rtlCol="1">
            <a:spAutoFit/>
          </a:bodyPr>
          <a:lstStyle/>
          <a:p>
            <a:pPr algn="ctr"/>
            <a:r>
              <a:rPr lang="ar-SA" sz="3200" b="1" dirty="0">
                <a:solidFill>
                  <a:schemeClr val="accent4">
                    <a:lumMod val="50000"/>
                  </a:schemeClr>
                </a:solidFill>
              </a:rPr>
              <a:t>أهداف الدرس</a:t>
            </a:r>
          </a:p>
        </p:txBody>
      </p:sp>
      <p:sp>
        <p:nvSpPr>
          <p:cNvPr id="4" name="مربع نص 3">
            <a:extLst>
              <a:ext uri="{FF2B5EF4-FFF2-40B4-BE49-F238E27FC236}">
                <a16:creationId xmlns:a16="http://schemas.microsoft.com/office/drawing/2014/main" id="{239ABA55-FEF6-46EB-BD8A-E8B286190BAA}"/>
              </a:ext>
            </a:extLst>
          </p:cNvPr>
          <p:cNvSpPr txBox="1"/>
          <p:nvPr/>
        </p:nvSpPr>
        <p:spPr>
          <a:xfrm>
            <a:off x="495300" y="643622"/>
            <a:ext cx="11131297" cy="5570756"/>
          </a:xfrm>
          <a:prstGeom prst="rect">
            <a:avLst/>
          </a:prstGeom>
          <a:noFill/>
        </p:spPr>
        <p:txBody>
          <a:bodyPr wrap="square" rtlCol="1">
            <a:spAutoFit/>
          </a:bodyPr>
          <a:lstStyle/>
          <a:p>
            <a:pPr marL="457200" lvl="0" indent="-457200">
              <a:buFont typeface="+mj-lt"/>
              <a:buAutoNum type="arabicPeriod"/>
            </a:pPr>
            <a:endParaRPr lang="ar-SA" sz="4800" b="1" dirty="0">
              <a:solidFill>
                <a:schemeClr val="accent6">
                  <a:lumMod val="50000"/>
                </a:schemeClr>
              </a:solidFill>
            </a:endParaRPr>
          </a:p>
          <a:p>
            <a:pPr marL="457200" lvl="0" indent="-457200">
              <a:buFont typeface="+mj-lt"/>
              <a:buAutoNum type="arabicPeriod"/>
            </a:pPr>
            <a:r>
              <a:rPr lang="ar-SA" sz="4800" b="1" dirty="0">
                <a:solidFill>
                  <a:schemeClr val="accent6">
                    <a:lumMod val="50000"/>
                  </a:schemeClr>
                </a:solidFill>
              </a:rPr>
              <a:t>أقترحُ تعريفًا لمفهوم اتّخاذ القرار.</a:t>
            </a:r>
            <a:endParaRPr lang="en-US" sz="4800" b="1" dirty="0">
              <a:solidFill>
                <a:schemeClr val="accent6">
                  <a:lumMod val="50000"/>
                </a:schemeClr>
              </a:solidFill>
            </a:endParaRPr>
          </a:p>
          <a:p>
            <a:pPr marL="457200" lvl="0" indent="-457200">
              <a:buFont typeface="+mj-lt"/>
              <a:buAutoNum type="arabicPeriod"/>
            </a:pPr>
            <a:r>
              <a:rPr lang="ar-SA" sz="4800" b="1" dirty="0">
                <a:solidFill>
                  <a:schemeClr val="accent6">
                    <a:lumMod val="50000"/>
                  </a:schemeClr>
                </a:solidFill>
              </a:rPr>
              <a:t>أميّزُ بين صنع القرار واتّخاذ القرار.</a:t>
            </a:r>
            <a:endParaRPr lang="en-US" sz="4800" b="1" dirty="0">
              <a:solidFill>
                <a:schemeClr val="accent6">
                  <a:lumMod val="50000"/>
                </a:schemeClr>
              </a:solidFill>
            </a:endParaRPr>
          </a:p>
          <a:p>
            <a:pPr marL="457200" lvl="0" indent="-457200">
              <a:buFont typeface="+mj-lt"/>
              <a:buAutoNum type="arabicPeriod"/>
            </a:pPr>
            <a:r>
              <a:rPr lang="ar-SA" sz="4800" b="1" dirty="0">
                <a:solidFill>
                  <a:schemeClr val="accent6">
                    <a:lumMod val="50000"/>
                  </a:schemeClr>
                </a:solidFill>
              </a:rPr>
              <a:t>أحددُ خُطوات صنع القرار واتّخاذه.</a:t>
            </a:r>
            <a:endParaRPr lang="en-US" sz="4800" b="1" dirty="0">
              <a:solidFill>
                <a:schemeClr val="accent6">
                  <a:lumMod val="50000"/>
                </a:schemeClr>
              </a:solidFill>
            </a:endParaRPr>
          </a:p>
          <a:p>
            <a:pPr marL="457200" lvl="0" indent="-457200">
              <a:buFont typeface="+mj-lt"/>
              <a:buAutoNum type="arabicPeriod"/>
            </a:pPr>
            <a:r>
              <a:rPr lang="ar-SA" sz="4800" b="1" dirty="0">
                <a:solidFill>
                  <a:schemeClr val="accent6">
                    <a:lumMod val="50000"/>
                  </a:schemeClr>
                </a:solidFill>
              </a:rPr>
              <a:t>أطبّقُ خطوات صنع القرار واتّخاذه على بعض المشكلات أو المواقف الحياتية.</a:t>
            </a:r>
            <a:endParaRPr lang="en-US" sz="4800" b="1" dirty="0">
              <a:solidFill>
                <a:schemeClr val="accent6">
                  <a:lumMod val="50000"/>
                </a:schemeClr>
              </a:solidFill>
            </a:endParaRPr>
          </a:p>
          <a:p>
            <a:pPr marL="457200" lvl="0" indent="-457200">
              <a:buFont typeface="+mj-lt"/>
              <a:buAutoNum type="arabicPeriod"/>
            </a:pPr>
            <a:r>
              <a:rPr lang="ar-SA" sz="4800" b="1" dirty="0">
                <a:solidFill>
                  <a:schemeClr val="accent6">
                    <a:lumMod val="50000"/>
                  </a:schemeClr>
                </a:solidFill>
              </a:rPr>
              <a:t>أحللُ العلاقة بين اتّخاذ القرار وحل المشكلات.</a:t>
            </a:r>
          </a:p>
          <a:p>
            <a:pPr lvl="0"/>
            <a:endParaRPr lang="en-US" sz="2000" b="1" dirty="0">
              <a:solidFill>
                <a:schemeClr val="accent6">
                  <a:lumMod val="50000"/>
                </a:schemeClr>
              </a:solidFill>
            </a:endParaRPr>
          </a:p>
        </p:txBody>
      </p:sp>
      <p:cxnSp>
        <p:nvCxnSpPr>
          <p:cNvPr id="6" name="رابط مستقيم 5">
            <a:extLst>
              <a:ext uri="{FF2B5EF4-FFF2-40B4-BE49-F238E27FC236}">
                <a16:creationId xmlns:a16="http://schemas.microsoft.com/office/drawing/2014/main" id="{843F0CEE-9B44-4B45-B06F-68EB96ABD34F}"/>
              </a:ext>
            </a:extLst>
          </p:cNvPr>
          <p:cNvCxnSpPr>
            <a:cxnSpLocks/>
          </p:cNvCxnSpPr>
          <p:nvPr/>
        </p:nvCxnSpPr>
        <p:spPr>
          <a:xfrm flipH="1">
            <a:off x="2219324" y="1099999"/>
            <a:ext cx="9477376" cy="6875"/>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عنصر نائب للتذييل 6">
            <a:extLst>
              <a:ext uri="{FF2B5EF4-FFF2-40B4-BE49-F238E27FC236}">
                <a16:creationId xmlns:a16="http://schemas.microsoft.com/office/drawing/2014/main" id="{69FDABAB-A0E8-4D14-B2F8-BD12E998A13D}"/>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Tree>
    <p:extLst>
      <p:ext uri="{BB962C8B-B14F-4D97-AF65-F5344CB8AC3E}">
        <p14:creationId xmlns:p14="http://schemas.microsoft.com/office/powerpoint/2010/main" val="150223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D99B82E5-B3E8-4766-8CA6-FBD4BDEE31A4}"/>
              </a:ext>
            </a:extLst>
          </p:cNvPr>
          <p:cNvSpPr txBox="1"/>
          <p:nvPr/>
        </p:nvSpPr>
        <p:spPr>
          <a:xfrm>
            <a:off x="6838950" y="1106874"/>
            <a:ext cx="4664872" cy="2369880"/>
          </a:xfrm>
          <a:prstGeom prst="rect">
            <a:avLst/>
          </a:prstGeom>
          <a:noFill/>
        </p:spPr>
        <p:txBody>
          <a:bodyPr wrap="square" rtlCol="1">
            <a:spAutoFit/>
          </a:bodyPr>
          <a:lstStyle/>
          <a:p>
            <a:endParaRPr lang="ar-SA" sz="2000" b="1" dirty="0">
              <a:solidFill>
                <a:schemeClr val="accent1">
                  <a:lumMod val="75000"/>
                </a:schemeClr>
              </a:solidFill>
            </a:endParaRPr>
          </a:p>
          <a:p>
            <a:pPr marL="342900" indent="-342900">
              <a:buFont typeface="Arial" panose="020B0604020202020204" pitchFamily="34" charset="0"/>
              <a:buChar char="•"/>
            </a:pPr>
            <a:r>
              <a:rPr lang="ar-SA" sz="2400" b="1" dirty="0">
                <a:solidFill>
                  <a:schemeClr val="accent1">
                    <a:lumMod val="75000"/>
                  </a:schemeClr>
                </a:solidFill>
              </a:rPr>
              <a:t>ما المقصود باتّخاذ القرار؟</a:t>
            </a:r>
          </a:p>
          <a:p>
            <a:endParaRPr lang="ar-SA" sz="1600" b="1" dirty="0">
              <a:solidFill>
                <a:schemeClr val="accent1">
                  <a:lumMod val="75000"/>
                </a:schemeClr>
              </a:solidFill>
            </a:endParaRPr>
          </a:p>
          <a:p>
            <a:pPr marL="342900" indent="-342900">
              <a:buFont typeface="Arial" panose="020B0604020202020204" pitchFamily="34" charset="0"/>
              <a:buChar char="•"/>
            </a:pPr>
            <a:r>
              <a:rPr lang="ar-SA" sz="2400" b="1" dirty="0">
                <a:solidFill>
                  <a:schemeClr val="accent1">
                    <a:lumMod val="75000"/>
                  </a:schemeClr>
                </a:solidFill>
              </a:rPr>
              <a:t>ما العلاقة بين التفكير الناقد واتخاذ القرار؟</a:t>
            </a:r>
          </a:p>
          <a:p>
            <a:endParaRPr lang="ar-SA" sz="1600" b="1" dirty="0">
              <a:solidFill>
                <a:schemeClr val="accent1">
                  <a:lumMod val="75000"/>
                </a:schemeClr>
              </a:solidFill>
            </a:endParaRPr>
          </a:p>
          <a:p>
            <a:pPr marL="342900" indent="-342900">
              <a:buFont typeface="Arial" panose="020B0604020202020204" pitchFamily="34" charset="0"/>
              <a:buChar char="•"/>
            </a:pPr>
            <a:r>
              <a:rPr lang="ar-SA" sz="2400" b="1" dirty="0">
                <a:solidFill>
                  <a:schemeClr val="accent1">
                    <a:lumMod val="75000"/>
                  </a:schemeClr>
                </a:solidFill>
              </a:rPr>
              <a:t>ما لعلاقة بين حل المشكلات واتّخاذ القرار؟</a:t>
            </a:r>
          </a:p>
          <a:p>
            <a:endParaRPr lang="ar-SA" sz="2400" b="1" dirty="0">
              <a:solidFill>
                <a:schemeClr val="accent1">
                  <a:lumMod val="75000"/>
                </a:schemeClr>
              </a:solidFill>
            </a:endParaRPr>
          </a:p>
        </p:txBody>
      </p:sp>
      <p:sp>
        <p:nvSpPr>
          <p:cNvPr id="10" name="مربع نص 9">
            <a:extLst>
              <a:ext uri="{FF2B5EF4-FFF2-40B4-BE49-F238E27FC236}">
                <a16:creationId xmlns:a16="http://schemas.microsoft.com/office/drawing/2014/main" id="{AFF27919-39C5-4622-B6BF-B2CDC3F2F63C}"/>
              </a:ext>
            </a:extLst>
          </p:cNvPr>
          <p:cNvSpPr txBox="1"/>
          <p:nvPr/>
        </p:nvSpPr>
        <p:spPr>
          <a:xfrm>
            <a:off x="4848225" y="375811"/>
            <a:ext cx="2495550" cy="584775"/>
          </a:xfrm>
          <a:prstGeom prst="rect">
            <a:avLst/>
          </a:prstGeom>
          <a:noFill/>
        </p:spPr>
        <p:txBody>
          <a:bodyPr wrap="square" rtlCol="1">
            <a:spAutoFit/>
          </a:bodyPr>
          <a:lstStyle/>
          <a:p>
            <a:pPr algn="ctr"/>
            <a:r>
              <a:rPr lang="ar-SA" sz="3200" b="1" dirty="0">
                <a:solidFill>
                  <a:srgbClr val="C00000"/>
                </a:solidFill>
              </a:rPr>
              <a:t>تمهيد</a:t>
            </a:r>
          </a:p>
        </p:txBody>
      </p:sp>
      <p:cxnSp>
        <p:nvCxnSpPr>
          <p:cNvPr id="11" name="رابط مستقيم 10">
            <a:extLst>
              <a:ext uri="{FF2B5EF4-FFF2-40B4-BE49-F238E27FC236}">
                <a16:creationId xmlns:a16="http://schemas.microsoft.com/office/drawing/2014/main" id="{F9F3A9CD-EDAF-43EC-BEAB-B24B55044B52}"/>
              </a:ext>
            </a:extLst>
          </p:cNvPr>
          <p:cNvCxnSpPr>
            <a:cxnSpLocks/>
          </p:cNvCxnSpPr>
          <p:nvPr/>
        </p:nvCxnSpPr>
        <p:spPr>
          <a:xfrm flipH="1">
            <a:off x="2219324" y="1099999"/>
            <a:ext cx="9477376" cy="6875"/>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صورة 2" descr="صورة تحتوي على نص&#10;&#10;تم إنشاء الوصف تلقائياً">
            <a:extLst>
              <a:ext uri="{FF2B5EF4-FFF2-40B4-BE49-F238E27FC236}">
                <a16:creationId xmlns:a16="http://schemas.microsoft.com/office/drawing/2014/main" id="{7532530E-00E8-4CF1-97A8-75BEB91894F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24873" y="1300300"/>
            <a:ext cx="6701778" cy="4909761"/>
          </a:xfrm>
          <a:prstGeom prst="rect">
            <a:avLst/>
          </a:prstGeom>
          <a:ln>
            <a:noFill/>
          </a:ln>
          <a:effectLst>
            <a:softEdge rad="112500"/>
          </a:effectLst>
        </p:spPr>
      </p:pic>
      <p:sp>
        <p:nvSpPr>
          <p:cNvPr id="12" name="عنصر نائب للتذييل 6">
            <a:extLst>
              <a:ext uri="{FF2B5EF4-FFF2-40B4-BE49-F238E27FC236}">
                <a16:creationId xmlns:a16="http://schemas.microsoft.com/office/drawing/2014/main" id="{80979B68-6262-4F9B-8646-67E03BBC25FB}"/>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Tree>
    <p:extLst>
      <p:ext uri="{BB962C8B-B14F-4D97-AF65-F5344CB8AC3E}">
        <p14:creationId xmlns:p14="http://schemas.microsoft.com/office/powerpoint/2010/main" val="98451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صر نائب للتذييل 6">
            <a:extLst>
              <a:ext uri="{FF2B5EF4-FFF2-40B4-BE49-F238E27FC236}">
                <a16:creationId xmlns:a16="http://schemas.microsoft.com/office/drawing/2014/main" id="{3B677BF0-8A09-4C1A-BB6A-83ED2D8AE3DA}"/>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11" name="صورة 10" descr="صورة تحتوي على نص&#10;&#10;تم إنشاء الوصف تلقائياً">
            <a:extLst>
              <a:ext uri="{FF2B5EF4-FFF2-40B4-BE49-F238E27FC236}">
                <a16:creationId xmlns:a16="http://schemas.microsoft.com/office/drawing/2014/main" id="{D57DB96C-1C27-4C55-969B-BA5F52C087E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087418" y="205277"/>
            <a:ext cx="9626427" cy="3398658"/>
          </a:xfrm>
          <a:prstGeom prst="rect">
            <a:avLst/>
          </a:prstGeom>
          <a:ln>
            <a:noFill/>
          </a:ln>
          <a:effectLst>
            <a:softEdge rad="112500"/>
          </a:effectLst>
        </p:spPr>
      </p:pic>
      <p:pic>
        <p:nvPicPr>
          <p:cNvPr id="13" name="صورة 12" descr="صورة تحتوي على نص&#10;&#10;تم إنشاء الوصف تلقائياً">
            <a:extLst>
              <a:ext uri="{FF2B5EF4-FFF2-40B4-BE49-F238E27FC236}">
                <a16:creationId xmlns:a16="http://schemas.microsoft.com/office/drawing/2014/main" id="{DC202450-A0F8-4D8C-97D6-EFCDE17AE4BB}"/>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658349" y="3552824"/>
            <a:ext cx="2055495" cy="504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مستطيل 13">
            <a:extLst>
              <a:ext uri="{FF2B5EF4-FFF2-40B4-BE49-F238E27FC236}">
                <a16:creationId xmlns:a16="http://schemas.microsoft.com/office/drawing/2014/main" id="{3CAE9EBA-6D6C-49DC-8895-49E90D08189B}"/>
              </a:ext>
            </a:extLst>
          </p:cNvPr>
          <p:cNvSpPr/>
          <p:nvPr/>
        </p:nvSpPr>
        <p:spPr>
          <a:xfrm>
            <a:off x="3428999" y="3603935"/>
            <a:ext cx="6010275" cy="388696"/>
          </a:xfrm>
          <a:prstGeom prst="rect">
            <a:avLst/>
          </a:prstGeom>
          <a:solidFill>
            <a:schemeClr val="accent5">
              <a:lumMod val="20000"/>
              <a:lumOff val="80000"/>
            </a:schemeClr>
          </a:solidFill>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في ضوء قراءتي للتمهيد والنص السابق، أقترح مع مجموعتي تعريفًا لمفهوم اتّخاذ القرار:</a:t>
            </a:r>
            <a:endParaRPr lang="en-US" b="1" dirty="0">
              <a:solidFill>
                <a:srgbClr val="C00000"/>
              </a:solidFill>
              <a:latin typeface="Calibri" panose="020F0502020204030204" pitchFamily="34" charset="0"/>
              <a:ea typeface="Calibri" panose="020F0502020204030204" pitchFamily="34" charset="0"/>
            </a:endParaRPr>
          </a:p>
        </p:txBody>
      </p:sp>
      <p:sp>
        <p:nvSpPr>
          <p:cNvPr id="15" name="مستطيل 14">
            <a:extLst>
              <a:ext uri="{FF2B5EF4-FFF2-40B4-BE49-F238E27FC236}">
                <a16:creationId xmlns:a16="http://schemas.microsoft.com/office/drawing/2014/main" id="{B02D52CC-DAA2-4D48-B811-34056193CBCC}"/>
              </a:ext>
            </a:extLst>
          </p:cNvPr>
          <p:cNvSpPr/>
          <p:nvPr/>
        </p:nvSpPr>
        <p:spPr>
          <a:xfrm>
            <a:off x="847725" y="4245377"/>
            <a:ext cx="10210799" cy="685059"/>
          </a:xfrm>
          <a:prstGeom prst="rect">
            <a:avLst/>
          </a:prstGeom>
          <a:solidFill>
            <a:schemeClr val="bg1">
              <a:lumMod val="95000"/>
            </a:schemeClr>
          </a:solidFill>
        </p:spPr>
        <p:txBody>
          <a:bodyPr wrap="square">
            <a:spAutoFit/>
          </a:bodyPr>
          <a:lstStyle/>
          <a:p>
            <a:pPr marL="342900" indent="-342900" algn="just">
              <a:lnSpc>
                <a:spcPct val="107000"/>
              </a:lnSpc>
              <a:spcAft>
                <a:spcPts val="800"/>
              </a:spcAft>
              <a:buFont typeface="Arial" panose="020B0604020202020204" pitchFamily="34" charset="0"/>
              <a:buChar char="•"/>
            </a:pPr>
            <a:r>
              <a:rPr lang="ar-SA" b="1" dirty="0">
                <a:solidFill>
                  <a:schemeClr val="accent6">
                    <a:lumMod val="50000"/>
                  </a:schemeClr>
                </a:solidFill>
                <a:latin typeface="Calibri" panose="020F0502020204030204" pitchFamily="34" charset="0"/>
                <a:ea typeface="Calibri" panose="020F0502020204030204" pitchFamily="34" charset="0"/>
              </a:rPr>
              <a:t>عمليّة إصدار حكم، أو اتخاذ موقف لحلّ مشكلة أو حسم قضية ما من خلال تحديدها وصياغتها بصورة إجرائيّة، وجمع البيانات والمعلومات عن جوانبها المختلفة، وطرح البدائل وتقويمها، وتحديد أفضلها واختياره؛ ممّا يساعد على الوصول إلى أفضل النتائج.</a:t>
            </a:r>
            <a:endParaRPr lang="en-US" b="1" dirty="0">
              <a:solidFill>
                <a:schemeClr val="accent6">
                  <a:lumMod val="50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7728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6">
            <a:extLst>
              <a:ext uri="{FF2B5EF4-FFF2-40B4-BE49-F238E27FC236}">
                <a16:creationId xmlns:a16="http://schemas.microsoft.com/office/drawing/2014/main" id="{134523ED-8006-466C-88F9-94435DF1AA5D}"/>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7" name="صورة 6" descr="صورة تحتوي على نص&#10;&#10;تم إنشاء الوصف تلقائياً">
            <a:extLst>
              <a:ext uri="{FF2B5EF4-FFF2-40B4-BE49-F238E27FC236}">
                <a16:creationId xmlns:a16="http://schemas.microsoft.com/office/drawing/2014/main" id="{A779332D-22BA-4CF8-879E-31BFA333339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896474" y="371474"/>
            <a:ext cx="2055495" cy="504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مستطيل 7">
            <a:extLst>
              <a:ext uri="{FF2B5EF4-FFF2-40B4-BE49-F238E27FC236}">
                <a16:creationId xmlns:a16="http://schemas.microsoft.com/office/drawing/2014/main" id="{2D9BE06B-FB11-43B5-B472-B829B2B3B9E0}"/>
              </a:ext>
            </a:extLst>
          </p:cNvPr>
          <p:cNvSpPr/>
          <p:nvPr/>
        </p:nvSpPr>
        <p:spPr>
          <a:xfrm>
            <a:off x="3371849" y="574985"/>
            <a:ext cx="6238875" cy="388696"/>
          </a:xfrm>
          <a:prstGeom prst="rect">
            <a:avLst/>
          </a:prstGeom>
          <a:solidFill>
            <a:schemeClr val="accent5">
              <a:lumMod val="20000"/>
              <a:lumOff val="80000"/>
            </a:schemeClr>
          </a:solidFill>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1- في ضوء قراءتي للتمهيد والنص السابق، أقترح مع مجموعتي تعريفًا لمفهوم اتّخاذ القرار:</a:t>
            </a:r>
            <a:endParaRPr lang="en-US" b="1" dirty="0">
              <a:solidFill>
                <a:srgbClr val="C00000"/>
              </a:solidFill>
              <a:latin typeface="Calibri" panose="020F0502020204030204" pitchFamily="34" charset="0"/>
              <a:ea typeface="Calibri" panose="020F0502020204030204" pitchFamily="34" charset="0"/>
            </a:endParaRPr>
          </a:p>
        </p:txBody>
      </p:sp>
      <p:sp>
        <p:nvSpPr>
          <p:cNvPr id="9" name="مستطيل 8">
            <a:extLst>
              <a:ext uri="{FF2B5EF4-FFF2-40B4-BE49-F238E27FC236}">
                <a16:creationId xmlns:a16="http://schemas.microsoft.com/office/drawing/2014/main" id="{5806CEAD-3FCF-4B41-9072-2992B7781C24}"/>
              </a:ext>
            </a:extLst>
          </p:cNvPr>
          <p:cNvSpPr/>
          <p:nvPr/>
        </p:nvSpPr>
        <p:spPr>
          <a:xfrm>
            <a:off x="1533525" y="1300862"/>
            <a:ext cx="10210799" cy="923330"/>
          </a:xfrm>
          <a:prstGeom prst="rect">
            <a:avLst/>
          </a:prstGeom>
          <a:solidFill>
            <a:schemeClr val="bg1">
              <a:lumMod val="95000"/>
            </a:schemeClr>
          </a:solidFill>
        </p:spPr>
        <p:txBody>
          <a:bodyPr wrap="square">
            <a:spAutoFit/>
          </a:bodyPr>
          <a:lstStyle/>
          <a:p>
            <a:pPr marL="285750" indent="-285750" algn="just">
              <a:buFont typeface="Arial" panose="020B0604020202020204" pitchFamily="34" charset="0"/>
              <a:buChar char="•"/>
            </a:pPr>
            <a:r>
              <a:rPr lang="ar-SA" b="1" dirty="0">
                <a:solidFill>
                  <a:schemeClr val="accent6">
                    <a:lumMod val="50000"/>
                  </a:schemeClr>
                </a:solidFill>
              </a:rPr>
              <a:t>وتتجلَّى مهارة اتخاذ القرارات ضمن ما يُتعارف عليه بالتفكير التطبيقيّ كما تُصنّف ضمن مهارات القيادة. وتعني تحديدا الإجراء الذي يجب القيام به كحلّ لمشكل معيّن ويرتبط ضرورة بمعنيي الاختيار والمسؤوليّة. فهو عملية المفاضلة بين مجموعة من البدائل عند حدوث مشكلة ما وتصنيفها وتحليلها على أسس منهجية وعلمية، مع الأخذ بعين الاعتبار كل العوامل المحيطة لتحقيق الأهداف.</a:t>
            </a:r>
            <a:endParaRPr lang="en-US" b="1" dirty="0">
              <a:solidFill>
                <a:schemeClr val="accent6">
                  <a:lumMod val="50000"/>
                </a:schemeClr>
              </a:solidFill>
            </a:endParaRPr>
          </a:p>
        </p:txBody>
      </p:sp>
      <p:sp>
        <p:nvSpPr>
          <p:cNvPr id="10" name="مستطيل 9">
            <a:extLst>
              <a:ext uri="{FF2B5EF4-FFF2-40B4-BE49-F238E27FC236}">
                <a16:creationId xmlns:a16="http://schemas.microsoft.com/office/drawing/2014/main" id="{CE530A55-1FC5-4036-9EAC-DC447567F949}"/>
              </a:ext>
            </a:extLst>
          </p:cNvPr>
          <p:cNvSpPr/>
          <p:nvPr/>
        </p:nvSpPr>
        <p:spPr>
          <a:xfrm>
            <a:off x="1533525" y="2446087"/>
            <a:ext cx="10210799" cy="923330"/>
          </a:xfrm>
          <a:prstGeom prst="rect">
            <a:avLst/>
          </a:prstGeom>
          <a:solidFill>
            <a:schemeClr val="bg1">
              <a:lumMod val="95000"/>
            </a:schemeClr>
          </a:solidFill>
        </p:spPr>
        <p:txBody>
          <a:bodyPr wrap="square">
            <a:spAutoFit/>
          </a:bodyPr>
          <a:lstStyle/>
          <a:p>
            <a:pPr marL="285750" indent="-285750" algn="just">
              <a:buFont typeface="Arial" panose="020B0604020202020204" pitchFamily="34" charset="0"/>
              <a:buChar char="•"/>
            </a:pPr>
            <a:r>
              <a:rPr lang="ar-SA" b="1" dirty="0">
                <a:solidFill>
                  <a:schemeClr val="accent6">
                    <a:lumMod val="50000"/>
                  </a:schemeClr>
                </a:solidFill>
              </a:rPr>
              <a:t>إنّه إذا اختيار لإمكانيّة من الإمكانيات المتاحة تترتّب عليه مسؤوليّة نتائج ذلك الاختيار، وتتأتى أهمّيّته البالغة من كونه في أعلى مستويات التفكير الناقد إذ إنّه يمثّل مرحلة أخيرة تتأسّس على تحقّق سابقاتها وهي الفهم والاستيعاب والتحليل والتركيب وخاصّة التقويم. ويرتبط كذلك بسمات الشخصيّة التي تتحلّى بالثقة في النفس وروح المبادرة والجرأة على المغامرة وتحمّل المسؤوليّة.</a:t>
            </a:r>
            <a:endParaRPr lang="en-US" b="1" dirty="0">
              <a:solidFill>
                <a:schemeClr val="accent6">
                  <a:lumMod val="50000"/>
                </a:schemeClr>
              </a:solidFill>
            </a:endParaRPr>
          </a:p>
        </p:txBody>
      </p:sp>
      <p:sp>
        <p:nvSpPr>
          <p:cNvPr id="11" name="مستطيل 10">
            <a:extLst>
              <a:ext uri="{FF2B5EF4-FFF2-40B4-BE49-F238E27FC236}">
                <a16:creationId xmlns:a16="http://schemas.microsoft.com/office/drawing/2014/main" id="{ED4ECD8C-B7EF-448A-B11A-823A4484C799}"/>
              </a:ext>
            </a:extLst>
          </p:cNvPr>
          <p:cNvSpPr/>
          <p:nvPr/>
        </p:nvSpPr>
        <p:spPr>
          <a:xfrm>
            <a:off x="1533525" y="3591313"/>
            <a:ext cx="10210799" cy="923330"/>
          </a:xfrm>
          <a:prstGeom prst="rect">
            <a:avLst/>
          </a:prstGeom>
          <a:solidFill>
            <a:schemeClr val="bg1">
              <a:lumMod val="95000"/>
            </a:schemeClr>
          </a:solidFill>
        </p:spPr>
        <p:txBody>
          <a:bodyPr wrap="square">
            <a:spAutoFit/>
          </a:bodyPr>
          <a:lstStyle/>
          <a:p>
            <a:pPr marL="285750" indent="-285750" algn="just">
              <a:buFont typeface="Arial" panose="020B0604020202020204" pitchFamily="34" charset="0"/>
              <a:buChar char="•"/>
            </a:pPr>
            <a:r>
              <a:rPr lang="ar-SA" b="1" dirty="0">
                <a:solidFill>
                  <a:schemeClr val="accent6">
                    <a:lumMod val="50000"/>
                  </a:schemeClr>
                </a:solidFill>
              </a:rPr>
              <a:t>ولتعميق معنى اتخاذ القرار لا بدّ من تمييزه عن صنع القرار: ففي حين تتوقّف عملية صنع القرار عند إيجاد البدائل وتصنيفها وتحليلها وبيان قيمة كلّ منها، فإنّ اتخاذ القرار يكون تتويجًا لتلك العمليّة باختيار الحلّ الأمثل من بين القرارات التي تمّ صنعها وتنفيذه. ومعنى ذلك أنّ صانع القرار لا يختار ولا ينفذ بل يكتفي بالتصوّر والنمذجة ويخرج بالتالي من دائرة المسؤوليّة ومنطق المغامرة والمخاطرة الضروريّ بالنسبة لمتخذ القرار.</a:t>
            </a:r>
            <a:endParaRPr lang="en-US" b="1" dirty="0">
              <a:solidFill>
                <a:schemeClr val="accent6">
                  <a:lumMod val="50000"/>
                </a:schemeClr>
              </a:solidFill>
            </a:endParaRPr>
          </a:p>
        </p:txBody>
      </p:sp>
      <p:pic>
        <p:nvPicPr>
          <p:cNvPr id="3" name="صورة 2">
            <a:extLst>
              <a:ext uri="{FF2B5EF4-FFF2-40B4-BE49-F238E27FC236}">
                <a16:creationId xmlns:a16="http://schemas.microsoft.com/office/drawing/2014/main" id="{C49FB2D8-69B6-443A-BA81-A05E35C5E822}"/>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5981700" y="4736539"/>
            <a:ext cx="3044190" cy="1743837"/>
          </a:xfrm>
          <a:prstGeom prst="rect">
            <a:avLst/>
          </a:prstGeom>
          <a:ln>
            <a:noFill/>
          </a:ln>
          <a:effectLst>
            <a:softEdge rad="112500"/>
          </a:effectLst>
        </p:spPr>
      </p:pic>
    </p:spTree>
    <p:extLst>
      <p:ext uri="{BB962C8B-B14F-4D97-AF65-F5344CB8AC3E}">
        <p14:creationId xmlns:p14="http://schemas.microsoft.com/office/powerpoint/2010/main" val="399176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C5A3ABF7-7666-4637-89AF-9938722D77C9}"/>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نص&#10;&#10;تم إنشاء الوصف تلقائياً">
            <a:extLst>
              <a:ext uri="{FF2B5EF4-FFF2-40B4-BE49-F238E27FC236}">
                <a16:creationId xmlns:a16="http://schemas.microsoft.com/office/drawing/2014/main" id="{7604B6E9-ABAB-49F2-B3DC-85DA3515DA6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896474" y="352424"/>
            <a:ext cx="2055495" cy="504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مستطيل 5">
            <a:extLst>
              <a:ext uri="{FF2B5EF4-FFF2-40B4-BE49-F238E27FC236}">
                <a16:creationId xmlns:a16="http://schemas.microsoft.com/office/drawing/2014/main" id="{7A1AF490-8D3D-45F2-B9E7-FEC7CEB58A92}"/>
              </a:ext>
            </a:extLst>
          </p:cNvPr>
          <p:cNvSpPr/>
          <p:nvPr/>
        </p:nvSpPr>
        <p:spPr>
          <a:xfrm>
            <a:off x="4000499" y="520502"/>
            <a:ext cx="5610225" cy="369332"/>
          </a:xfrm>
          <a:prstGeom prst="rect">
            <a:avLst/>
          </a:prstGeom>
          <a:solidFill>
            <a:schemeClr val="accent5">
              <a:lumMod val="20000"/>
              <a:lumOff val="80000"/>
            </a:schemeClr>
          </a:solidFill>
        </p:spPr>
        <p:txBody>
          <a:bodyPr wrap="square">
            <a:spAutoFit/>
          </a:bodyPr>
          <a:lstStyle/>
          <a:p>
            <a:r>
              <a:rPr lang="ar-SA" b="1" dirty="0">
                <a:solidFill>
                  <a:srgbClr val="C00000"/>
                </a:solidFill>
              </a:rPr>
              <a:t>2- قارن بين المفكر الناقد الذي لا يفكّر تفكيرًا ناقدًا عند عملية اتّخاذ القرار:</a:t>
            </a:r>
            <a:endParaRPr lang="en-US" b="1" dirty="0">
              <a:solidFill>
                <a:srgbClr val="C00000"/>
              </a:solidFill>
            </a:endParaRPr>
          </a:p>
        </p:txBody>
      </p:sp>
      <p:pic>
        <p:nvPicPr>
          <p:cNvPr id="8" name="صورة 7" descr="صورة تحتوي على منضدة&#10;&#10;تم إنشاء الوصف تلقائياً">
            <a:extLst>
              <a:ext uri="{FF2B5EF4-FFF2-40B4-BE49-F238E27FC236}">
                <a16:creationId xmlns:a16="http://schemas.microsoft.com/office/drawing/2014/main" id="{7C39F100-B94A-4EF4-997B-106103D4A877}"/>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448175" y="1230035"/>
            <a:ext cx="7391399" cy="2609989"/>
          </a:xfrm>
          <a:prstGeom prst="rect">
            <a:avLst/>
          </a:prstGeom>
          <a:ln>
            <a:noFill/>
          </a:ln>
          <a:effectLst>
            <a:softEdge rad="112500"/>
          </a:effectLst>
        </p:spPr>
      </p:pic>
      <p:pic>
        <p:nvPicPr>
          <p:cNvPr id="10" name="صورة 9" descr="صورة تحتوي على نص&#10;&#10;تم إنشاء الوصف تلقائياً">
            <a:extLst>
              <a:ext uri="{FF2B5EF4-FFF2-40B4-BE49-F238E27FC236}">
                <a16:creationId xmlns:a16="http://schemas.microsoft.com/office/drawing/2014/main" id="{E7D1AD9E-8DB8-4E63-B10F-CDFEFD5C7840}"/>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486149" y="1103174"/>
            <a:ext cx="8465820" cy="3926026"/>
          </a:xfrm>
          <a:prstGeom prst="rect">
            <a:avLst/>
          </a:prstGeom>
          <a:ln>
            <a:noFill/>
          </a:ln>
          <a:effectLst>
            <a:softEdge rad="112500"/>
          </a:effectLst>
        </p:spPr>
      </p:pic>
      <p:pic>
        <p:nvPicPr>
          <p:cNvPr id="12" name="صورة 11" descr="صورة تحتوي على نص&#10;&#10;تم إنشاء الوصف تلقائياً">
            <a:extLst>
              <a:ext uri="{FF2B5EF4-FFF2-40B4-BE49-F238E27FC236}">
                <a16:creationId xmlns:a16="http://schemas.microsoft.com/office/drawing/2014/main" id="{5E43D371-FB25-4F91-BCF2-170F83676659}"/>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39825" y="1468298"/>
            <a:ext cx="3346324" cy="3201035"/>
          </a:xfrm>
          <a:prstGeom prst="rect">
            <a:avLst/>
          </a:prstGeom>
          <a:ln>
            <a:noFill/>
          </a:ln>
          <a:effectLst>
            <a:softEdge rad="112500"/>
          </a:effectLst>
        </p:spPr>
      </p:pic>
    </p:spTree>
    <p:extLst>
      <p:ext uri="{BB962C8B-B14F-4D97-AF65-F5344CB8AC3E}">
        <p14:creationId xmlns:p14="http://schemas.microsoft.com/office/powerpoint/2010/main" val="6553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894C5BDB-6A29-4A55-BC15-E390DB048D5A}"/>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7" name="صورة 6" descr="صورة تحتوي على نص&#10;&#10;تم إنشاء الوصف تلقائياً">
            <a:extLst>
              <a:ext uri="{FF2B5EF4-FFF2-40B4-BE49-F238E27FC236}">
                <a16:creationId xmlns:a16="http://schemas.microsoft.com/office/drawing/2014/main" id="{90FE7457-4CFD-4491-A654-D344A8DFB133}"/>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64837" y="233795"/>
            <a:ext cx="11462326" cy="5926859"/>
          </a:xfrm>
          <a:prstGeom prst="rect">
            <a:avLst/>
          </a:prstGeom>
          <a:ln>
            <a:noFill/>
          </a:ln>
          <a:effectLst>
            <a:softEdge rad="112500"/>
          </a:effectLst>
        </p:spPr>
      </p:pic>
    </p:spTree>
    <p:extLst>
      <p:ext uri="{BB962C8B-B14F-4D97-AF65-F5344CB8AC3E}">
        <p14:creationId xmlns:p14="http://schemas.microsoft.com/office/powerpoint/2010/main" val="379831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E3DFF8A3-9287-FC61-37A3-DD84FD8B7EEA}"/>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3" name="صورة 2" descr="صورة تحتوي على نص&#10;&#10;تم إنشاء الوصف تلقائياً">
            <a:extLst>
              <a:ext uri="{FF2B5EF4-FFF2-40B4-BE49-F238E27FC236}">
                <a16:creationId xmlns:a16="http://schemas.microsoft.com/office/drawing/2014/main" id="{B52D335D-B6FC-DB0A-3663-B11B93CED6D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769359" y="610384"/>
            <a:ext cx="2209800" cy="558710"/>
          </a:xfrm>
          <a:prstGeom prst="rect">
            <a:avLst/>
          </a:prstGeom>
          <a:ln>
            <a:noFill/>
          </a:ln>
          <a:effectLst>
            <a:softEdge rad="112500"/>
          </a:effectLst>
        </p:spPr>
      </p:pic>
      <p:sp>
        <p:nvSpPr>
          <p:cNvPr id="4" name="مستطيل 3">
            <a:extLst>
              <a:ext uri="{FF2B5EF4-FFF2-40B4-BE49-F238E27FC236}">
                <a16:creationId xmlns:a16="http://schemas.microsoft.com/office/drawing/2014/main" id="{1589BD02-4AD5-152C-C19F-FF5FF62FA32C}"/>
              </a:ext>
            </a:extLst>
          </p:cNvPr>
          <p:cNvSpPr/>
          <p:nvPr/>
        </p:nvSpPr>
        <p:spPr>
          <a:xfrm>
            <a:off x="2667000" y="984428"/>
            <a:ext cx="6858000" cy="369332"/>
          </a:xfrm>
          <a:prstGeom prst="rect">
            <a:avLst/>
          </a:prstGeom>
          <a:solidFill>
            <a:schemeClr val="accent5">
              <a:lumMod val="20000"/>
              <a:lumOff val="80000"/>
            </a:schemeClr>
          </a:solidFill>
        </p:spPr>
        <p:txBody>
          <a:bodyPr wrap="square">
            <a:spAutoFit/>
          </a:bodyPr>
          <a:lstStyle/>
          <a:p>
            <a:r>
              <a:rPr lang="ar-SA" b="1" dirty="0">
                <a:solidFill>
                  <a:srgbClr val="C00000"/>
                </a:solidFill>
              </a:rPr>
              <a:t>1- في ضوء التعريف السابق لكل من صنع القرار واتّخاذ القرار، أكمل مع مجموعتي الجدول التالي:</a:t>
            </a:r>
            <a:endParaRPr lang="en-US" b="1" dirty="0">
              <a:solidFill>
                <a:srgbClr val="C00000"/>
              </a:solidFill>
            </a:endParaRPr>
          </a:p>
        </p:txBody>
      </p:sp>
      <p:pic>
        <p:nvPicPr>
          <p:cNvPr id="5" name="صورة 4" descr="صورة تحتوي على منضدة&#10;&#10;تم إنشاء الوصف تلقائياً">
            <a:extLst>
              <a:ext uri="{FF2B5EF4-FFF2-40B4-BE49-F238E27FC236}">
                <a16:creationId xmlns:a16="http://schemas.microsoft.com/office/drawing/2014/main" id="{512A928C-21F6-A155-9B75-16A41192D091}"/>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b="37328"/>
          <a:stretch/>
        </p:blipFill>
        <p:spPr>
          <a:xfrm>
            <a:off x="1080655" y="1319124"/>
            <a:ext cx="9901382" cy="4732771"/>
          </a:xfrm>
          <a:prstGeom prst="rect">
            <a:avLst/>
          </a:prstGeom>
          <a:ln>
            <a:noFill/>
          </a:ln>
          <a:effectLst>
            <a:softEdge rad="112500"/>
          </a:effectLst>
        </p:spPr>
      </p:pic>
      <p:pic>
        <p:nvPicPr>
          <p:cNvPr id="7" name="صورة 6">
            <a:extLst>
              <a:ext uri="{FF2B5EF4-FFF2-40B4-BE49-F238E27FC236}">
                <a16:creationId xmlns:a16="http://schemas.microsoft.com/office/drawing/2014/main" id="{E64B753D-077D-25E0-DB93-4788FF70A0A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6184286" y="2669309"/>
            <a:ext cx="4577377" cy="3306618"/>
          </a:xfrm>
          <a:prstGeom prst="rect">
            <a:avLst/>
          </a:prstGeom>
        </p:spPr>
      </p:pic>
      <p:pic>
        <p:nvPicPr>
          <p:cNvPr id="9" name="صورة 8">
            <a:extLst>
              <a:ext uri="{FF2B5EF4-FFF2-40B4-BE49-F238E27FC236}">
                <a16:creationId xmlns:a16="http://schemas.microsoft.com/office/drawing/2014/main" id="{A5F50B04-2E1B-F32F-10CF-8AA29C0795BE}"/>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1514765" y="2590944"/>
            <a:ext cx="4449148" cy="3306618"/>
          </a:xfrm>
          <a:prstGeom prst="rect">
            <a:avLst/>
          </a:prstGeom>
        </p:spPr>
      </p:pic>
    </p:spTree>
    <p:extLst>
      <p:ext uri="{BB962C8B-B14F-4D97-AF65-F5344CB8AC3E}">
        <p14:creationId xmlns:p14="http://schemas.microsoft.com/office/powerpoint/2010/main" val="4540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6">
            <a:extLst>
              <a:ext uri="{FF2B5EF4-FFF2-40B4-BE49-F238E27FC236}">
                <a16:creationId xmlns:a16="http://schemas.microsoft.com/office/drawing/2014/main" id="{AEA59ADF-ED37-413A-92E5-74A3290E38D8}"/>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3" name="صورة 2">
            <a:extLst>
              <a:ext uri="{FF2B5EF4-FFF2-40B4-BE49-F238E27FC236}">
                <a16:creationId xmlns:a16="http://schemas.microsoft.com/office/drawing/2014/main" id="{1B7A4ADC-D097-44E5-983D-60803DA82CA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245177" y="457922"/>
            <a:ext cx="7208174" cy="5297920"/>
          </a:xfrm>
          <a:prstGeom prst="rect">
            <a:avLst/>
          </a:prstGeom>
          <a:ln>
            <a:noFill/>
          </a:ln>
          <a:effectLst>
            <a:softEdge rad="112500"/>
          </a:effectLst>
        </p:spPr>
      </p:pic>
      <p:sp>
        <p:nvSpPr>
          <p:cNvPr id="8" name="مستطيل 7">
            <a:extLst>
              <a:ext uri="{FF2B5EF4-FFF2-40B4-BE49-F238E27FC236}">
                <a16:creationId xmlns:a16="http://schemas.microsoft.com/office/drawing/2014/main" id="{E00DBFF7-0822-4A24-814B-F0FA217F25BE}"/>
              </a:ext>
            </a:extLst>
          </p:cNvPr>
          <p:cNvSpPr/>
          <p:nvPr/>
        </p:nvSpPr>
        <p:spPr>
          <a:xfrm>
            <a:off x="8631728" y="853744"/>
            <a:ext cx="3096491" cy="3866700"/>
          </a:xfrm>
          <a:prstGeom prst="rect">
            <a:avLst/>
          </a:prstGeom>
        </p:spPr>
        <p:txBody>
          <a:bodyPr wrap="square">
            <a:spAutoFit/>
          </a:bodyPr>
          <a:lstStyle/>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تمرّ عمليّة صنع القرار واتخاذه بالعديد من المراحل التي تتمثّل في:</a:t>
            </a:r>
          </a:p>
          <a:p>
            <a:pPr marL="342900" indent="-342900" algn="just">
              <a:lnSpc>
                <a:spcPct val="150000"/>
              </a:lnSpc>
              <a:spcAft>
                <a:spcPts val="800"/>
              </a:spcAft>
              <a:buFont typeface="+mj-lt"/>
              <a:buAutoNum type="arabicPeriod"/>
            </a:pPr>
            <a:r>
              <a:rPr lang="ar-SA" b="1" dirty="0">
                <a:solidFill>
                  <a:srgbClr val="C00000"/>
                </a:solidFill>
                <a:latin typeface="Calibri" panose="020F0502020204030204" pitchFamily="34" charset="0"/>
                <a:ea typeface="Calibri" panose="020F0502020204030204" pitchFamily="34" charset="0"/>
              </a:rPr>
              <a:t>صنع القرار </a:t>
            </a:r>
            <a:r>
              <a:rPr lang="ar-SA" b="1" dirty="0">
                <a:solidFill>
                  <a:schemeClr val="accent3">
                    <a:lumMod val="75000"/>
                  </a:schemeClr>
                </a:solidFill>
                <a:latin typeface="Calibri" panose="020F0502020204030204" pitchFamily="34" charset="0"/>
                <a:ea typeface="Calibri" panose="020F0502020204030204" pitchFamily="34" charset="0"/>
              </a:rPr>
              <a:t>ويشمل: (تحديد المشكلة / الهدف، جمع البيانات والمعلومات، طرح/ اقتراح البدائل، تقويم البدائل)</a:t>
            </a:r>
          </a:p>
          <a:p>
            <a:pPr marL="342900" indent="-342900" algn="just">
              <a:lnSpc>
                <a:spcPct val="150000"/>
              </a:lnSpc>
              <a:spcAft>
                <a:spcPts val="800"/>
              </a:spcAft>
              <a:buFont typeface="+mj-lt"/>
              <a:buAutoNum type="arabicPeriod"/>
            </a:pPr>
            <a:r>
              <a:rPr lang="ar-SA" b="1" dirty="0">
                <a:solidFill>
                  <a:srgbClr val="C00000"/>
                </a:solidFill>
                <a:latin typeface="Calibri" panose="020F0502020204030204" pitchFamily="34" charset="0"/>
                <a:ea typeface="Calibri" panose="020F0502020204030204" pitchFamily="34" charset="0"/>
              </a:rPr>
              <a:t>اتخاذ القرار </a:t>
            </a:r>
            <a:r>
              <a:rPr lang="ar-SA" b="1" dirty="0">
                <a:solidFill>
                  <a:schemeClr val="accent3">
                    <a:lumMod val="75000"/>
                  </a:schemeClr>
                </a:solidFill>
                <a:latin typeface="Calibri" panose="020F0502020204030204" pitchFamily="34" charset="0"/>
                <a:ea typeface="Calibri" panose="020F0502020204030204" pitchFamily="34" charset="0"/>
              </a:rPr>
              <a:t>ويشمل: (اختيار أفضل بديل لحلّ المشكلة أو تحقيق الهدف)</a:t>
            </a:r>
          </a:p>
          <a:p>
            <a:pPr marL="342900" indent="-342900" algn="just">
              <a:lnSpc>
                <a:spcPct val="150000"/>
              </a:lnSpc>
              <a:spcAft>
                <a:spcPts val="800"/>
              </a:spcAft>
              <a:buFont typeface="+mj-lt"/>
              <a:buAutoNum type="arabicPeriod"/>
            </a:pPr>
            <a:r>
              <a:rPr lang="ar-SA" b="1" dirty="0">
                <a:solidFill>
                  <a:srgbClr val="C00000"/>
                </a:solidFill>
                <a:latin typeface="Calibri" panose="020F0502020204030204" pitchFamily="34" charset="0"/>
                <a:ea typeface="Calibri" panose="020F0502020204030204" pitchFamily="34" charset="0"/>
              </a:rPr>
              <a:t>تنفيذ القرار </a:t>
            </a:r>
            <a:r>
              <a:rPr lang="ar-SA" b="1" dirty="0">
                <a:solidFill>
                  <a:schemeClr val="accent3">
                    <a:lumMod val="75000"/>
                  </a:schemeClr>
                </a:solidFill>
                <a:latin typeface="Calibri" panose="020F0502020204030204" pitchFamily="34" charset="0"/>
                <a:ea typeface="Calibri" panose="020F0502020204030204" pitchFamily="34" charset="0"/>
              </a:rPr>
              <a:t>ويشمل: (تحويل القرار النظريّ إلى واقع عمليّ لحلّ المشكلة)</a:t>
            </a:r>
            <a:endParaRPr lang="en-US" b="1" dirty="0">
              <a:solidFill>
                <a:schemeClr val="accent3">
                  <a:lumMod val="75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7944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6">
            <a:extLst>
              <a:ext uri="{FF2B5EF4-FFF2-40B4-BE49-F238E27FC236}">
                <a16:creationId xmlns:a16="http://schemas.microsoft.com/office/drawing/2014/main" id="{D7458522-3A7A-4F52-A0C4-7A92773FB24A}"/>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2" name="مستطيل 1">
            <a:extLst>
              <a:ext uri="{FF2B5EF4-FFF2-40B4-BE49-F238E27FC236}">
                <a16:creationId xmlns:a16="http://schemas.microsoft.com/office/drawing/2014/main" id="{059C5587-4979-4075-9F08-786238206985}"/>
              </a:ext>
            </a:extLst>
          </p:cNvPr>
          <p:cNvSpPr/>
          <p:nvPr/>
        </p:nvSpPr>
        <p:spPr>
          <a:xfrm>
            <a:off x="4062845" y="941542"/>
            <a:ext cx="7671522" cy="1084015"/>
          </a:xfrm>
          <a:prstGeom prst="rect">
            <a:avLst/>
          </a:prstGeom>
          <a:solidFill>
            <a:schemeClr val="accent5">
              <a:lumMod val="20000"/>
              <a:lumOff val="80000"/>
            </a:schemeClr>
          </a:solidFill>
        </p:spPr>
        <p:txBody>
          <a:bodyPr wrap="square">
            <a:spAutoFit/>
          </a:bodyPr>
          <a:lstStyle/>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2- أحدد مع مجموعتي قضيّة أو موقفًا يتحاج إلى اتّخاذ القرار (مثل اتّخاذ القرار للحد من تلوّث ساحات المدارس بعد انتهاء وقت الفُسَح بين الحصص الدراسية). أحل مع مجموعتي هذه القضيّة أو أي قضيّة أخرى وفقًا للجدول التالي:</a:t>
            </a:r>
          </a:p>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القضيّة أو الموقف: .........................................</a:t>
            </a:r>
            <a:endParaRPr lang="en-US" b="1" dirty="0">
              <a:solidFill>
                <a:srgbClr val="C00000"/>
              </a:solidFill>
              <a:latin typeface="Calibri" panose="020F0502020204030204" pitchFamily="34" charset="0"/>
              <a:ea typeface="Calibri" panose="020F0502020204030204" pitchFamily="34" charset="0"/>
            </a:endParaRPr>
          </a:p>
        </p:txBody>
      </p:sp>
      <p:pic>
        <p:nvPicPr>
          <p:cNvPr id="7" name="صورة 6" descr="صورة تحتوي على نص&#10;&#10;تم إنشاء الوصف تلقائياً">
            <a:extLst>
              <a:ext uri="{FF2B5EF4-FFF2-40B4-BE49-F238E27FC236}">
                <a16:creationId xmlns:a16="http://schemas.microsoft.com/office/drawing/2014/main" id="{BB44D585-ECF9-4DB4-BD53-1C5AFBADBB8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675840" y="367581"/>
            <a:ext cx="2209800" cy="558710"/>
          </a:xfrm>
          <a:prstGeom prst="rect">
            <a:avLst/>
          </a:prstGeom>
          <a:ln>
            <a:noFill/>
          </a:ln>
          <a:effectLst>
            <a:softEdge rad="112500"/>
          </a:effectLst>
        </p:spPr>
      </p:pic>
      <p:pic>
        <p:nvPicPr>
          <p:cNvPr id="4" name="صورة 3" descr="صورة تحتوي على نص&#10;&#10;تم إنشاء الوصف تلقائياً">
            <a:extLst>
              <a:ext uri="{FF2B5EF4-FFF2-40B4-BE49-F238E27FC236}">
                <a16:creationId xmlns:a16="http://schemas.microsoft.com/office/drawing/2014/main" id="{84010465-BEBA-442F-BCF5-080693586824}"/>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018249" y="2660724"/>
            <a:ext cx="7716118" cy="3060458"/>
          </a:xfrm>
          <a:prstGeom prst="rect">
            <a:avLst/>
          </a:prstGeom>
          <a:ln>
            <a:noFill/>
          </a:ln>
          <a:effectLst>
            <a:softEdge rad="112500"/>
          </a:effectLst>
        </p:spPr>
      </p:pic>
      <p:pic>
        <p:nvPicPr>
          <p:cNvPr id="9" name="صورة 8" descr="صورة تحتوي على لعبة&#10;&#10;تم إنشاء الوصف تلقائياً">
            <a:extLst>
              <a:ext uri="{FF2B5EF4-FFF2-40B4-BE49-F238E27FC236}">
                <a16:creationId xmlns:a16="http://schemas.microsoft.com/office/drawing/2014/main" id="{A91183DD-6ADA-4285-BA23-B117F11CAC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956" y="2327574"/>
            <a:ext cx="3493943" cy="3169501"/>
          </a:xfrm>
          <a:prstGeom prst="rect">
            <a:avLst/>
          </a:prstGeom>
          <a:ln>
            <a:noFill/>
          </a:ln>
          <a:effectLst>
            <a:softEdge rad="112500"/>
          </a:effectLst>
        </p:spPr>
      </p:pic>
      <p:sp>
        <p:nvSpPr>
          <p:cNvPr id="10" name="مستطيل: زوايا مستديرة 9">
            <a:extLst>
              <a:ext uri="{FF2B5EF4-FFF2-40B4-BE49-F238E27FC236}">
                <a16:creationId xmlns:a16="http://schemas.microsoft.com/office/drawing/2014/main" id="{E1B2B3A4-7930-432C-B720-D347294E9740}"/>
              </a:ext>
            </a:extLst>
          </p:cNvPr>
          <p:cNvSpPr/>
          <p:nvPr/>
        </p:nvSpPr>
        <p:spPr>
          <a:xfrm>
            <a:off x="1107064" y="1315136"/>
            <a:ext cx="2826326" cy="922383"/>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accent5"/>
                </a:solidFill>
              </a:rPr>
              <a:t>استعراض الإجابات والأفكار الإبداعية ومناقشتها</a:t>
            </a:r>
          </a:p>
        </p:txBody>
      </p:sp>
      <p:sp>
        <p:nvSpPr>
          <p:cNvPr id="11" name="مربع نص 10">
            <a:extLst>
              <a:ext uri="{FF2B5EF4-FFF2-40B4-BE49-F238E27FC236}">
                <a16:creationId xmlns:a16="http://schemas.microsoft.com/office/drawing/2014/main" id="{95438D42-993F-4CF4-9087-C6B5551F4D00}"/>
              </a:ext>
            </a:extLst>
          </p:cNvPr>
          <p:cNvSpPr txBox="1"/>
          <p:nvPr/>
        </p:nvSpPr>
        <p:spPr>
          <a:xfrm>
            <a:off x="4401416" y="486676"/>
            <a:ext cx="3389168" cy="369332"/>
          </a:xfrm>
          <a:prstGeom prst="rect">
            <a:avLst/>
          </a:prstGeom>
          <a:noFill/>
          <a:ln>
            <a:solidFill>
              <a:srgbClr val="C00000"/>
            </a:solidFill>
          </a:ln>
        </p:spPr>
        <p:txBody>
          <a:bodyPr wrap="square" rtlCol="1">
            <a:spAutoFit/>
          </a:bodyPr>
          <a:lstStyle/>
          <a:p>
            <a:pPr algn="ctr"/>
            <a:r>
              <a:rPr lang="ar-SA" b="1" dirty="0">
                <a:solidFill>
                  <a:srgbClr val="C00000"/>
                </a:solidFill>
              </a:rPr>
              <a:t>مرحلة صنع القرار       ( </a:t>
            </a:r>
            <a:r>
              <a:rPr lang="ar-SA" b="1" dirty="0">
                <a:solidFill>
                  <a:schemeClr val="tx1">
                    <a:lumMod val="95000"/>
                    <a:lumOff val="5000"/>
                  </a:schemeClr>
                </a:solidFill>
              </a:rPr>
              <a:t>تحديد المشكلة / الهدف </a:t>
            </a:r>
            <a:r>
              <a:rPr lang="ar-SA" b="1" dirty="0">
                <a:solidFill>
                  <a:srgbClr val="C00000"/>
                </a:solidFill>
              </a:rPr>
              <a:t>)</a:t>
            </a:r>
          </a:p>
        </p:txBody>
      </p:sp>
      <p:sp>
        <p:nvSpPr>
          <p:cNvPr id="12" name="مربع نص 11">
            <a:extLst>
              <a:ext uri="{FF2B5EF4-FFF2-40B4-BE49-F238E27FC236}">
                <a16:creationId xmlns:a16="http://schemas.microsoft.com/office/drawing/2014/main" id="{8B9885A8-371A-4249-975D-964E37E9DD3F}"/>
              </a:ext>
            </a:extLst>
          </p:cNvPr>
          <p:cNvSpPr txBox="1"/>
          <p:nvPr/>
        </p:nvSpPr>
        <p:spPr>
          <a:xfrm>
            <a:off x="7003474" y="2236649"/>
            <a:ext cx="4527404"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أو القضية المقترحة: قرار الالتحاق بالكليّة المناسبة</a:t>
            </a:r>
          </a:p>
        </p:txBody>
      </p:sp>
    </p:spTree>
    <p:extLst>
      <p:ext uri="{BB962C8B-B14F-4D97-AF65-F5344CB8AC3E}">
        <p14:creationId xmlns:p14="http://schemas.microsoft.com/office/powerpoint/2010/main" val="27968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97BBB8B7-1DF8-41BE-A937-98B46E77089A}"/>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نص&#10;&#10;تم إنشاء الوصف تلقائياً">
            <a:extLst>
              <a:ext uri="{FF2B5EF4-FFF2-40B4-BE49-F238E27FC236}">
                <a16:creationId xmlns:a16="http://schemas.microsoft.com/office/drawing/2014/main" id="{7BD8E98D-6C9F-40F6-A66B-92A4D94D045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543598" y="1103173"/>
            <a:ext cx="7178040" cy="4092281"/>
          </a:xfrm>
          <a:prstGeom prst="rect">
            <a:avLst/>
          </a:prstGeom>
          <a:ln>
            <a:noFill/>
          </a:ln>
          <a:effectLst>
            <a:softEdge rad="112500"/>
          </a:effectLst>
        </p:spPr>
      </p:pic>
      <p:sp>
        <p:nvSpPr>
          <p:cNvPr id="7" name="مربع نص 6">
            <a:extLst>
              <a:ext uri="{FF2B5EF4-FFF2-40B4-BE49-F238E27FC236}">
                <a16:creationId xmlns:a16="http://schemas.microsoft.com/office/drawing/2014/main" id="{F06E2D22-F675-4455-93BC-2D754D855D5C}"/>
              </a:ext>
            </a:extLst>
          </p:cNvPr>
          <p:cNvSpPr txBox="1"/>
          <p:nvPr/>
        </p:nvSpPr>
        <p:spPr>
          <a:xfrm>
            <a:off x="4361584" y="497066"/>
            <a:ext cx="3468831" cy="369332"/>
          </a:xfrm>
          <a:prstGeom prst="rect">
            <a:avLst/>
          </a:prstGeom>
          <a:noFill/>
          <a:ln>
            <a:solidFill>
              <a:srgbClr val="C00000"/>
            </a:solidFill>
          </a:ln>
        </p:spPr>
        <p:txBody>
          <a:bodyPr wrap="square" rtlCol="1">
            <a:spAutoFit/>
          </a:bodyPr>
          <a:lstStyle/>
          <a:p>
            <a:pPr algn="ctr"/>
            <a:r>
              <a:rPr lang="ar-SA" b="1" dirty="0">
                <a:solidFill>
                  <a:srgbClr val="C00000"/>
                </a:solidFill>
              </a:rPr>
              <a:t>مرحلة صنع القرار       ( </a:t>
            </a:r>
            <a:r>
              <a:rPr lang="ar-SA" b="1" dirty="0">
                <a:solidFill>
                  <a:schemeClr val="tx1">
                    <a:lumMod val="95000"/>
                    <a:lumOff val="5000"/>
                  </a:schemeClr>
                </a:solidFill>
              </a:rPr>
              <a:t>جمع البيانات والمعلومات</a:t>
            </a:r>
            <a:r>
              <a:rPr lang="ar-SA" b="1" dirty="0">
                <a:solidFill>
                  <a:schemeClr val="tx2">
                    <a:lumMod val="75000"/>
                  </a:schemeClr>
                </a:solidFill>
              </a:rPr>
              <a:t> </a:t>
            </a:r>
            <a:r>
              <a:rPr lang="ar-SA" b="1" dirty="0">
                <a:solidFill>
                  <a:srgbClr val="C00000"/>
                </a:solidFill>
              </a:rPr>
              <a:t>)</a:t>
            </a:r>
          </a:p>
        </p:txBody>
      </p:sp>
      <p:sp>
        <p:nvSpPr>
          <p:cNvPr id="13" name="مستطيل 12">
            <a:extLst>
              <a:ext uri="{FF2B5EF4-FFF2-40B4-BE49-F238E27FC236}">
                <a16:creationId xmlns:a16="http://schemas.microsoft.com/office/drawing/2014/main" id="{9FE5EBB8-C21D-4C78-987F-4B23BE271C14}"/>
              </a:ext>
            </a:extLst>
          </p:cNvPr>
          <p:cNvSpPr/>
          <p:nvPr/>
        </p:nvSpPr>
        <p:spPr>
          <a:xfrm>
            <a:off x="590550" y="1593236"/>
            <a:ext cx="3953048" cy="3774110"/>
          </a:xfrm>
          <a:prstGeom prst="rect">
            <a:avLst/>
          </a:prstGeom>
        </p:spPr>
        <p:txBody>
          <a:bodyPr wrap="square">
            <a:spAutoFit/>
          </a:bodyPr>
          <a:lstStyle/>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 وبعد أن حدّدنا المشكلة بأبعادها المختلفة </a:t>
            </a:r>
          </a:p>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a:t>
            </a:r>
            <a:r>
              <a:rPr lang="ar-SA" b="1" dirty="0">
                <a:solidFill>
                  <a:schemeClr val="tx1">
                    <a:lumMod val="95000"/>
                    <a:lumOff val="5000"/>
                  </a:schemeClr>
                </a:solidFill>
                <a:latin typeface="Calibri" panose="020F0502020204030204" pitchFamily="34" charset="0"/>
                <a:ea typeface="Calibri" panose="020F0502020204030204" pitchFamily="34" charset="0"/>
              </a:rPr>
              <a:t>اسم المشكلة، وأسبابها، والغرض من حلها، ونتائج عدم حلّها)</a:t>
            </a:r>
          </a:p>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 ننتقل إلى الخطوة الثانية في مرحلة صنع القرار، وهي:</a:t>
            </a:r>
          </a:p>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 </a:t>
            </a:r>
            <a:r>
              <a:rPr lang="ar-SA" b="1" dirty="0">
                <a:solidFill>
                  <a:srgbClr val="C00000"/>
                </a:solidFill>
                <a:latin typeface="Calibri" panose="020F0502020204030204" pitchFamily="34" charset="0"/>
                <a:ea typeface="Calibri" panose="020F0502020204030204" pitchFamily="34" charset="0"/>
              </a:rPr>
              <a:t>جمع البيانات والمعلومات عن المشكلة.</a:t>
            </a:r>
          </a:p>
          <a:p>
            <a:pPr algn="just">
              <a:lnSpc>
                <a:spcPct val="107000"/>
              </a:lnSpc>
              <a:spcAft>
                <a:spcPts val="800"/>
              </a:spcAft>
            </a:pPr>
            <a:r>
              <a:rPr lang="ar-SA" b="1" dirty="0">
                <a:solidFill>
                  <a:schemeClr val="accent3">
                    <a:lumMod val="50000"/>
                  </a:schemeClr>
                </a:solidFill>
                <a:latin typeface="Calibri" panose="020F0502020204030204" pitchFamily="34" charset="0"/>
              </a:rPr>
              <a:t>ونطرح هذه الأسئلة:</a:t>
            </a:r>
          </a:p>
          <a:p>
            <a:pPr marL="285750" indent="-285750" algn="just">
              <a:lnSpc>
                <a:spcPct val="107000"/>
              </a:lnSpc>
              <a:spcAft>
                <a:spcPts val="800"/>
              </a:spcAft>
              <a:buFont typeface="Arial" panose="020B0604020202020204" pitchFamily="34" charset="0"/>
              <a:buChar char="•"/>
            </a:pPr>
            <a:r>
              <a:rPr lang="ar-SA" b="1" dirty="0">
                <a:solidFill>
                  <a:schemeClr val="accent3">
                    <a:lumMod val="50000"/>
                  </a:schemeClr>
                </a:solidFill>
                <a:latin typeface="Calibri" panose="020F0502020204030204" pitchFamily="34" charset="0"/>
                <a:ea typeface="Calibri" panose="020F0502020204030204" pitchFamily="34" charset="0"/>
              </a:rPr>
              <a:t>ما البيانات والمعلومات اللازمة لبلورة المشكلة؟</a:t>
            </a:r>
          </a:p>
          <a:p>
            <a:pPr marL="285750" indent="-285750" algn="just">
              <a:lnSpc>
                <a:spcPct val="107000"/>
              </a:lnSpc>
              <a:spcAft>
                <a:spcPts val="800"/>
              </a:spcAft>
              <a:buFont typeface="Arial" panose="020B0604020202020204" pitchFamily="34" charset="0"/>
              <a:buChar char="•"/>
            </a:pPr>
            <a:r>
              <a:rPr lang="ar-SA" b="1" dirty="0">
                <a:solidFill>
                  <a:schemeClr val="accent3">
                    <a:lumMod val="50000"/>
                  </a:schemeClr>
                </a:solidFill>
                <a:latin typeface="Calibri" panose="020F0502020204030204" pitchFamily="34" charset="0"/>
                <a:ea typeface="Calibri" panose="020F0502020204030204" pitchFamily="34" charset="0"/>
              </a:rPr>
              <a:t>ما مصادر الحصول على البيانات والمعلومات؟</a:t>
            </a:r>
          </a:p>
          <a:p>
            <a:pPr marL="285750" indent="-285750" algn="just">
              <a:lnSpc>
                <a:spcPct val="107000"/>
              </a:lnSpc>
              <a:spcAft>
                <a:spcPts val="800"/>
              </a:spcAft>
              <a:buFont typeface="Arial" panose="020B0604020202020204" pitchFamily="34" charset="0"/>
              <a:buChar char="•"/>
            </a:pPr>
            <a:r>
              <a:rPr lang="ar-SA" b="1" dirty="0">
                <a:solidFill>
                  <a:schemeClr val="accent3">
                    <a:lumMod val="50000"/>
                  </a:schemeClr>
                </a:solidFill>
                <a:latin typeface="Calibri" panose="020F0502020204030204" pitchFamily="34" charset="0"/>
                <a:ea typeface="Calibri" panose="020F0502020204030204" pitchFamily="34" charset="0"/>
              </a:rPr>
              <a:t>ما جدوى البيانات والمعلومات في تحديد جوانب اتخاذ القرار؟</a:t>
            </a:r>
            <a:endParaRPr lang="en-US" b="1" dirty="0">
              <a:solidFill>
                <a:schemeClr val="accent3">
                  <a:lumMod val="50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7249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ذييل 6">
            <a:extLst>
              <a:ext uri="{FF2B5EF4-FFF2-40B4-BE49-F238E27FC236}">
                <a16:creationId xmlns:a16="http://schemas.microsoft.com/office/drawing/2014/main" id="{DDB01EDB-B45A-4EDE-B3E4-D45BF0A05A8E}"/>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4" name="صورة 3" descr="صورة تحتوي على منضدة&#10;&#10;تم إنشاء الوصف تلقائياً">
            <a:extLst>
              <a:ext uri="{FF2B5EF4-FFF2-40B4-BE49-F238E27FC236}">
                <a16:creationId xmlns:a16="http://schemas.microsoft.com/office/drawing/2014/main" id="{C4CF4D27-97AD-4273-AC16-1F04ACD79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292" y="1344930"/>
            <a:ext cx="11066318" cy="4168140"/>
          </a:xfrm>
          <a:prstGeom prst="rect">
            <a:avLst/>
          </a:prstGeom>
        </p:spPr>
      </p:pic>
      <p:sp>
        <p:nvSpPr>
          <p:cNvPr id="7" name="مستطيل 6">
            <a:extLst>
              <a:ext uri="{FF2B5EF4-FFF2-40B4-BE49-F238E27FC236}">
                <a16:creationId xmlns:a16="http://schemas.microsoft.com/office/drawing/2014/main" id="{5891CFF6-C95A-47F2-951D-583C7BAB5FFE}"/>
              </a:ext>
            </a:extLst>
          </p:cNvPr>
          <p:cNvSpPr/>
          <p:nvPr/>
        </p:nvSpPr>
        <p:spPr>
          <a:xfrm>
            <a:off x="4156364" y="943206"/>
            <a:ext cx="7657233" cy="388696"/>
          </a:xfrm>
          <a:prstGeom prst="rect">
            <a:avLst/>
          </a:prstGeom>
          <a:solidFill>
            <a:schemeClr val="accent5">
              <a:lumMod val="20000"/>
              <a:lumOff val="80000"/>
            </a:schemeClr>
          </a:solidFill>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3- أحدد البيانات والمعلومات اللازمة ومصادر الحصول عليها، وأصدرُ حكمًا عليها؛ لاتّخاذ القرار وفقًا للجدول التالي:</a:t>
            </a:r>
            <a:endParaRPr lang="en-US" b="1" dirty="0">
              <a:solidFill>
                <a:srgbClr val="C00000"/>
              </a:solidFill>
              <a:latin typeface="Calibri" panose="020F0502020204030204" pitchFamily="34" charset="0"/>
              <a:ea typeface="Calibri" panose="020F0502020204030204" pitchFamily="34" charset="0"/>
            </a:endParaRPr>
          </a:p>
        </p:txBody>
      </p:sp>
      <p:sp>
        <p:nvSpPr>
          <p:cNvPr id="8" name="مربع نص 7">
            <a:extLst>
              <a:ext uri="{FF2B5EF4-FFF2-40B4-BE49-F238E27FC236}">
                <a16:creationId xmlns:a16="http://schemas.microsoft.com/office/drawing/2014/main" id="{882F892F-A65D-4B85-82C2-0721F98B29C3}"/>
              </a:ext>
            </a:extLst>
          </p:cNvPr>
          <p:cNvSpPr txBox="1"/>
          <p:nvPr/>
        </p:nvSpPr>
        <p:spPr>
          <a:xfrm>
            <a:off x="4361584" y="497066"/>
            <a:ext cx="3468831" cy="369332"/>
          </a:xfrm>
          <a:prstGeom prst="rect">
            <a:avLst/>
          </a:prstGeom>
          <a:noFill/>
          <a:ln>
            <a:solidFill>
              <a:srgbClr val="C00000"/>
            </a:solidFill>
          </a:ln>
        </p:spPr>
        <p:txBody>
          <a:bodyPr wrap="square" rtlCol="1">
            <a:spAutoFit/>
          </a:bodyPr>
          <a:lstStyle/>
          <a:p>
            <a:pPr algn="ctr"/>
            <a:r>
              <a:rPr lang="ar-SA" b="1" dirty="0">
                <a:solidFill>
                  <a:srgbClr val="C00000"/>
                </a:solidFill>
              </a:rPr>
              <a:t>مرحلة صنع القرار       ( </a:t>
            </a:r>
            <a:r>
              <a:rPr lang="ar-SA" b="1" dirty="0">
                <a:solidFill>
                  <a:schemeClr val="tx1">
                    <a:lumMod val="95000"/>
                    <a:lumOff val="5000"/>
                  </a:schemeClr>
                </a:solidFill>
              </a:rPr>
              <a:t>جمع البيانات والمعلومات </a:t>
            </a:r>
            <a:r>
              <a:rPr lang="ar-SA" b="1" dirty="0">
                <a:solidFill>
                  <a:srgbClr val="C00000"/>
                </a:solidFill>
              </a:rPr>
              <a:t>)</a:t>
            </a:r>
          </a:p>
        </p:txBody>
      </p:sp>
      <p:sp>
        <p:nvSpPr>
          <p:cNvPr id="2" name="مستطيل 1">
            <a:extLst>
              <a:ext uri="{FF2B5EF4-FFF2-40B4-BE49-F238E27FC236}">
                <a16:creationId xmlns:a16="http://schemas.microsoft.com/office/drawing/2014/main" id="{1FAEFA6A-9BA9-44FF-8334-68D2F31DD6CF}"/>
              </a:ext>
            </a:extLst>
          </p:cNvPr>
          <p:cNvSpPr/>
          <p:nvPr/>
        </p:nvSpPr>
        <p:spPr>
          <a:xfrm>
            <a:off x="8558646" y="2102205"/>
            <a:ext cx="2639290" cy="4132991"/>
          </a:xfrm>
          <a:prstGeom prst="rect">
            <a:avLst/>
          </a:prstGeom>
          <a:solidFill>
            <a:schemeClr val="accent5">
              <a:lumMod val="40000"/>
              <a:lumOff val="60000"/>
            </a:schemeClr>
          </a:solidFill>
        </p:spPr>
        <p:txBody>
          <a:bodyPr wrap="square">
            <a:spAutoFit/>
          </a:bodyPr>
          <a:lstStyle/>
          <a:p>
            <a:pPr algn="just">
              <a:lnSpc>
                <a:spcPct val="107000"/>
              </a:lnSpc>
              <a:spcAft>
                <a:spcPts val="800"/>
              </a:spcAft>
            </a:pPr>
            <a:r>
              <a:rPr lang="ar-SA" sz="1600" b="1" dirty="0">
                <a:latin typeface="Calibri" panose="020F0502020204030204" pitchFamily="34" charset="0"/>
                <a:ea typeface="Calibri" panose="020F0502020204030204" pitchFamily="34" charset="0"/>
              </a:rPr>
              <a:t>- القدرات والمهارات التي تتطلّبها الدراسة بهذه الكليّات</a:t>
            </a:r>
            <a:r>
              <a:rPr lang="en-US" sz="1600" b="1" dirty="0">
                <a:latin typeface="Calibri" panose="020F0502020204030204" pitchFamily="34" charset="0"/>
                <a:ea typeface="Calibri" panose="020F0502020204030204" pitchFamily="34" charset="0"/>
              </a:rPr>
              <a:t>.</a:t>
            </a:r>
          </a:p>
          <a:p>
            <a:pPr algn="just">
              <a:lnSpc>
                <a:spcPct val="107000"/>
              </a:lnSpc>
              <a:spcAft>
                <a:spcPts val="800"/>
              </a:spcAft>
            </a:pPr>
            <a:r>
              <a:rPr lang="ar-SA" sz="1600" b="1" dirty="0">
                <a:latin typeface="Calibri" panose="020F0502020204030204" pitchFamily="34" charset="0"/>
                <a:ea typeface="Calibri" panose="020F0502020204030204" pitchFamily="34" charset="0"/>
              </a:rPr>
              <a:t>- مدى ارتباط الكليّات بمتطلّبات سوق العمل</a:t>
            </a:r>
            <a:r>
              <a:rPr lang="en-US" sz="1600" b="1" dirty="0">
                <a:latin typeface="Calibri" panose="020F0502020204030204" pitchFamily="34" charset="0"/>
                <a:ea typeface="Calibri" panose="020F0502020204030204" pitchFamily="34" charset="0"/>
              </a:rPr>
              <a:t>.</a:t>
            </a:r>
          </a:p>
          <a:p>
            <a:pPr algn="just">
              <a:lnSpc>
                <a:spcPct val="107000"/>
              </a:lnSpc>
              <a:spcAft>
                <a:spcPts val="800"/>
              </a:spcAft>
            </a:pPr>
            <a:r>
              <a:rPr lang="ar-SA" sz="1600" b="1" dirty="0">
                <a:latin typeface="Calibri" panose="020F0502020204030204" pitchFamily="34" charset="0"/>
                <a:ea typeface="Calibri" panose="020F0502020204030204" pitchFamily="34" charset="0"/>
              </a:rPr>
              <a:t>- طبيعة الدراسة بكلّ كليّة (عمليّة أم نظريّة ، أم تجمع بين النظريّ والعملي)</a:t>
            </a:r>
            <a:endParaRPr lang="en-US" sz="1600" b="1" dirty="0">
              <a:latin typeface="Calibri" panose="020F0502020204030204" pitchFamily="34" charset="0"/>
              <a:ea typeface="Calibri" panose="020F0502020204030204" pitchFamily="34" charset="0"/>
            </a:endParaRPr>
          </a:p>
          <a:p>
            <a:pPr algn="just">
              <a:lnSpc>
                <a:spcPct val="107000"/>
              </a:lnSpc>
              <a:spcAft>
                <a:spcPts val="800"/>
              </a:spcAft>
            </a:pPr>
            <a:r>
              <a:rPr lang="ar-SA" sz="1600" b="1" dirty="0">
                <a:latin typeface="Calibri" panose="020F0502020204030204" pitchFamily="34" charset="0"/>
                <a:ea typeface="Calibri" panose="020F0502020204030204" pitchFamily="34" charset="0"/>
              </a:rPr>
              <a:t>- المقرّرات الدراسيّة التي تتمّ دراستها في الكليّات المختلفة.</a:t>
            </a:r>
            <a:endParaRPr lang="en-US" sz="1600" b="1" dirty="0">
              <a:latin typeface="Calibri" panose="020F0502020204030204" pitchFamily="34" charset="0"/>
              <a:ea typeface="Calibri" panose="020F0502020204030204" pitchFamily="34" charset="0"/>
            </a:endParaRPr>
          </a:p>
          <a:p>
            <a:pPr algn="just">
              <a:lnSpc>
                <a:spcPct val="107000"/>
              </a:lnSpc>
              <a:spcAft>
                <a:spcPts val="800"/>
              </a:spcAft>
            </a:pPr>
            <a:r>
              <a:rPr lang="ar-SA" sz="1600" b="1" dirty="0">
                <a:latin typeface="Calibri" panose="020F0502020204030204" pitchFamily="34" charset="0"/>
                <a:ea typeface="Calibri" panose="020F0502020204030204" pitchFamily="34" charset="0"/>
              </a:rPr>
              <a:t>- البرامج الأكاديميّة الموجودة في الكليّات.</a:t>
            </a:r>
            <a:endParaRPr lang="en-US" sz="1600" b="1" dirty="0">
              <a:latin typeface="Calibri" panose="020F0502020204030204" pitchFamily="34" charset="0"/>
              <a:ea typeface="Calibri" panose="020F0502020204030204" pitchFamily="34" charset="0"/>
            </a:endParaRPr>
          </a:p>
          <a:p>
            <a:pPr algn="just">
              <a:lnSpc>
                <a:spcPct val="107000"/>
              </a:lnSpc>
              <a:spcAft>
                <a:spcPts val="800"/>
              </a:spcAft>
            </a:pPr>
            <a:r>
              <a:rPr lang="ar-SA" sz="1600" b="1" dirty="0">
                <a:latin typeface="Calibri" panose="020F0502020204030204" pitchFamily="34" charset="0"/>
                <a:ea typeface="Calibri" panose="020F0502020204030204" pitchFamily="34" charset="0"/>
              </a:rPr>
              <a:t>- الادوات والخامات والأجهزة التي يحتاج إليها الدارس بكلّ كليّة</a:t>
            </a:r>
            <a:r>
              <a:rPr lang="en-US" sz="1600" b="1" dirty="0">
                <a:latin typeface="Calibri" panose="020F0502020204030204" pitchFamily="34" charset="0"/>
                <a:ea typeface="Calibri" panose="020F0502020204030204" pitchFamily="34" charset="0"/>
              </a:rPr>
              <a:t>.</a:t>
            </a:r>
          </a:p>
          <a:p>
            <a:pPr algn="just">
              <a:lnSpc>
                <a:spcPct val="107000"/>
              </a:lnSpc>
              <a:spcAft>
                <a:spcPts val="800"/>
              </a:spcAft>
            </a:pPr>
            <a:r>
              <a:rPr lang="ar-SA" sz="1600" b="1" dirty="0">
                <a:latin typeface="Calibri" panose="020F0502020204030204" pitchFamily="34" charset="0"/>
                <a:ea typeface="Calibri" panose="020F0502020204030204" pitchFamily="34" charset="0"/>
              </a:rPr>
              <a:t>- الموقع الجغرافيّ للكليّات المختلفة وكيفيّة الوصول إليها.  ( ........ وغيرها )</a:t>
            </a:r>
            <a:endParaRPr lang="en-US" sz="1600" b="1" dirty="0">
              <a:latin typeface="Calibri" panose="020F0502020204030204" pitchFamily="34" charset="0"/>
              <a:ea typeface="Calibri" panose="020F0502020204030204" pitchFamily="34" charset="0"/>
            </a:endParaRPr>
          </a:p>
        </p:txBody>
      </p:sp>
      <p:sp>
        <p:nvSpPr>
          <p:cNvPr id="9" name="مستطيل 8">
            <a:extLst>
              <a:ext uri="{FF2B5EF4-FFF2-40B4-BE49-F238E27FC236}">
                <a16:creationId xmlns:a16="http://schemas.microsoft.com/office/drawing/2014/main" id="{E7553AB9-702F-455F-B25A-BAE7C6374343}"/>
              </a:ext>
            </a:extLst>
          </p:cNvPr>
          <p:cNvSpPr/>
          <p:nvPr/>
        </p:nvSpPr>
        <p:spPr>
          <a:xfrm>
            <a:off x="5886451" y="2371438"/>
            <a:ext cx="2639290" cy="3063659"/>
          </a:xfrm>
          <a:prstGeom prst="rect">
            <a:avLst/>
          </a:prstGeom>
          <a:solidFill>
            <a:schemeClr val="bg1">
              <a:lumMod val="85000"/>
            </a:schemeClr>
          </a:solidFill>
        </p:spPr>
        <p:txBody>
          <a:bodyPr wrap="square">
            <a:spAutoFit/>
          </a:bodyPr>
          <a:lstStyle/>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موقع الكليّات على الإنترنت.</a:t>
            </a:r>
          </a:p>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المرشدون الأكاديميون في كل كليّة.</a:t>
            </a:r>
          </a:p>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كتيّبات الكليّات.</a:t>
            </a:r>
          </a:p>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خريجو الكليّات.</a:t>
            </a:r>
          </a:p>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أعضاء هيئة التدريس بالكلبّات.</a:t>
            </a:r>
          </a:p>
          <a:p>
            <a:pPr marL="285750" indent="-285750" algn="just">
              <a:lnSpc>
                <a:spcPct val="150000"/>
              </a:lnSpc>
              <a:spcAft>
                <a:spcPts val="800"/>
              </a:spcAft>
              <a:buFontTx/>
              <a:buChar char="-"/>
            </a:pPr>
            <a:r>
              <a:rPr lang="ar-SA" b="1" dirty="0">
                <a:latin typeface="Calibri" panose="020F0502020204030204" pitchFamily="34" charset="0"/>
                <a:ea typeface="Calibri" panose="020F0502020204030204" pitchFamily="34" charset="0"/>
              </a:rPr>
              <a:t>أصحاب الخبرة</a:t>
            </a:r>
            <a:endParaRPr lang="en-US" b="1" dirty="0">
              <a:latin typeface="Calibri" panose="020F0502020204030204" pitchFamily="34" charset="0"/>
              <a:ea typeface="Calibri" panose="020F0502020204030204" pitchFamily="34" charset="0"/>
            </a:endParaRPr>
          </a:p>
        </p:txBody>
      </p:sp>
      <p:sp>
        <p:nvSpPr>
          <p:cNvPr id="10" name="مستطيل 9">
            <a:extLst>
              <a:ext uri="{FF2B5EF4-FFF2-40B4-BE49-F238E27FC236}">
                <a16:creationId xmlns:a16="http://schemas.microsoft.com/office/drawing/2014/main" id="{05ACCE2B-A689-495D-BB70-FB6D213E24DE}"/>
              </a:ext>
            </a:extLst>
          </p:cNvPr>
          <p:cNvSpPr/>
          <p:nvPr/>
        </p:nvSpPr>
        <p:spPr>
          <a:xfrm>
            <a:off x="3252356" y="2311579"/>
            <a:ext cx="2563089" cy="3099503"/>
          </a:xfrm>
          <a:prstGeom prst="rect">
            <a:avLst/>
          </a:prstGeom>
          <a:solidFill>
            <a:schemeClr val="accent5">
              <a:lumMod val="40000"/>
              <a:lumOff val="60000"/>
            </a:schemeClr>
          </a:solidFill>
        </p:spPr>
        <p:txBody>
          <a:bodyPr wrap="square">
            <a:spAutoFit/>
          </a:bodyPr>
          <a:lstStyle/>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050" b="1" dirty="0">
              <a:latin typeface="Calibri" panose="020F0502020204030204" pitchFamily="34" charset="0"/>
              <a:ea typeface="Calibri" panose="020F0502020204030204" pitchFamily="34" charset="0"/>
            </a:endParaRPr>
          </a:p>
          <a:p>
            <a:pPr algn="ctr">
              <a:lnSpc>
                <a:spcPct val="107000"/>
              </a:lnSpc>
              <a:spcAft>
                <a:spcPts val="800"/>
              </a:spcAft>
            </a:pPr>
            <a:r>
              <a:rPr lang="ar-SA" sz="2400" b="1" dirty="0">
                <a:latin typeface="Calibri" panose="020F0502020204030204" pitchFamily="34" charset="0"/>
                <a:ea typeface="Calibri" panose="020F0502020204030204" pitchFamily="34" charset="0"/>
              </a:rPr>
              <a:t>مرتبطة</a:t>
            </a: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4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050" b="1" dirty="0">
              <a:latin typeface="Calibri" panose="020F0502020204030204" pitchFamily="34" charset="0"/>
              <a:ea typeface="Calibri" panose="020F0502020204030204" pitchFamily="34" charset="0"/>
            </a:endParaRPr>
          </a:p>
          <a:p>
            <a:pPr algn="just">
              <a:lnSpc>
                <a:spcPct val="107000"/>
              </a:lnSpc>
              <a:spcAft>
                <a:spcPts val="800"/>
              </a:spcAft>
            </a:pPr>
            <a:endParaRPr lang="ar-SA" sz="1050" b="1" dirty="0">
              <a:latin typeface="Calibri" panose="020F0502020204030204" pitchFamily="34" charset="0"/>
              <a:ea typeface="Calibri" panose="020F0502020204030204" pitchFamily="34" charset="0"/>
            </a:endParaRPr>
          </a:p>
          <a:p>
            <a:pPr algn="just">
              <a:lnSpc>
                <a:spcPct val="107000"/>
              </a:lnSpc>
              <a:spcAft>
                <a:spcPts val="800"/>
              </a:spcAft>
            </a:pPr>
            <a:endParaRPr lang="en-US" sz="1600" b="1" dirty="0">
              <a:latin typeface="Calibri" panose="020F0502020204030204" pitchFamily="34" charset="0"/>
              <a:ea typeface="Calibri" panose="020F0502020204030204" pitchFamily="34" charset="0"/>
            </a:endParaRPr>
          </a:p>
        </p:txBody>
      </p:sp>
      <p:sp>
        <p:nvSpPr>
          <p:cNvPr id="11" name="مستطيل 10">
            <a:extLst>
              <a:ext uri="{FF2B5EF4-FFF2-40B4-BE49-F238E27FC236}">
                <a16:creationId xmlns:a16="http://schemas.microsoft.com/office/drawing/2014/main" id="{3B6C1CA8-D1EE-42E4-AF7D-4A3AB555776C}"/>
              </a:ext>
            </a:extLst>
          </p:cNvPr>
          <p:cNvSpPr/>
          <p:nvPr/>
        </p:nvSpPr>
        <p:spPr>
          <a:xfrm>
            <a:off x="556782" y="2311579"/>
            <a:ext cx="2563090" cy="3198953"/>
          </a:xfrm>
          <a:prstGeom prst="rect">
            <a:avLst/>
          </a:prstGeom>
          <a:solidFill>
            <a:schemeClr val="bg1">
              <a:lumMod val="85000"/>
            </a:schemeClr>
          </a:solidFill>
        </p:spPr>
        <p:txBody>
          <a:bodyPr wrap="square">
            <a:spAutoFit/>
          </a:bodyPr>
          <a:lstStyle/>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r>
              <a:rPr lang="ar-SA" b="1" dirty="0">
                <a:latin typeface="Calibri" panose="020F0502020204030204" pitchFamily="34" charset="0"/>
                <a:ea typeface="Calibri" panose="020F0502020204030204" pitchFamily="34" charset="0"/>
              </a:rPr>
              <a:t>البيانات والمعلومات تُسهم في تحديد جوانب القرار.</a:t>
            </a:r>
          </a:p>
          <a:p>
            <a:pPr algn="just">
              <a:lnSpc>
                <a:spcPct val="107000"/>
              </a:lnSpc>
              <a:spcAft>
                <a:spcPts val="800"/>
              </a:spcAft>
            </a:pPr>
            <a:r>
              <a:rPr lang="ar-SA" b="1" dirty="0">
                <a:latin typeface="Calibri" panose="020F0502020204030204" pitchFamily="34" charset="0"/>
                <a:ea typeface="Calibri" panose="020F0502020204030204" pitchFamily="34" charset="0"/>
              </a:rPr>
              <a:t>( توفير معلومات عن الكليّات والمزايا لكل كليّة )</a:t>
            </a:r>
          </a:p>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ar-SA" sz="1600" b="1" dirty="0">
              <a:latin typeface="Calibri" panose="020F0502020204030204" pitchFamily="34" charset="0"/>
              <a:ea typeface="Calibri" panose="020F0502020204030204" pitchFamily="34" charset="0"/>
            </a:endParaRPr>
          </a:p>
          <a:p>
            <a:pPr algn="just">
              <a:lnSpc>
                <a:spcPct val="107000"/>
              </a:lnSpc>
              <a:spcAft>
                <a:spcPts val="800"/>
              </a:spcAft>
            </a:pPr>
            <a:endParaRPr lang="en-US" sz="1600" b="1" dirty="0">
              <a:latin typeface="Calibri" panose="020F0502020204030204" pitchFamily="34" charset="0"/>
              <a:ea typeface="Calibri" panose="020F0502020204030204" pitchFamily="34" charset="0"/>
            </a:endParaRPr>
          </a:p>
        </p:txBody>
      </p:sp>
      <p:sp>
        <p:nvSpPr>
          <p:cNvPr id="3" name="مربع نص 2">
            <a:extLst>
              <a:ext uri="{FF2B5EF4-FFF2-40B4-BE49-F238E27FC236}">
                <a16:creationId xmlns:a16="http://schemas.microsoft.com/office/drawing/2014/main" id="{4D4E0009-4E51-4EC1-834C-39FC742A98FC}"/>
              </a:ext>
            </a:extLst>
          </p:cNvPr>
          <p:cNvSpPr txBox="1"/>
          <p:nvPr/>
        </p:nvSpPr>
        <p:spPr>
          <a:xfrm>
            <a:off x="1066800" y="973060"/>
            <a:ext cx="2996045"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قرار الالتحاق بالكليّة المناسبة</a:t>
            </a:r>
          </a:p>
        </p:txBody>
      </p:sp>
    </p:spTree>
    <p:extLst>
      <p:ext uri="{BB962C8B-B14F-4D97-AF65-F5344CB8AC3E}">
        <p14:creationId xmlns:p14="http://schemas.microsoft.com/office/powerpoint/2010/main" val="141768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38CB9E03-FFA0-49E6-A20E-743B9DB8A446}"/>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5" name="مربع نص 4">
            <a:extLst>
              <a:ext uri="{FF2B5EF4-FFF2-40B4-BE49-F238E27FC236}">
                <a16:creationId xmlns:a16="http://schemas.microsoft.com/office/drawing/2014/main" id="{5D8EB7AE-C530-4DF6-B0C2-8E95ED00A0ED}"/>
              </a:ext>
            </a:extLst>
          </p:cNvPr>
          <p:cNvSpPr txBox="1"/>
          <p:nvPr/>
        </p:nvSpPr>
        <p:spPr>
          <a:xfrm>
            <a:off x="3632489" y="489372"/>
            <a:ext cx="4927022"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اتخاذ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اختيار أفضل بديل لحلّ المشكلة أو تحقيق الهدف</a:t>
            </a:r>
            <a:r>
              <a:rPr lang="ar-SA" b="1" dirty="0">
                <a:solidFill>
                  <a:srgbClr val="C00000"/>
                </a:solidFill>
                <a:latin typeface="Calibri" panose="020F0502020204030204" pitchFamily="34" charset="0"/>
                <a:ea typeface="Calibri" panose="020F0502020204030204" pitchFamily="34" charset="0"/>
              </a:rPr>
              <a:t>)</a:t>
            </a:r>
          </a:p>
        </p:txBody>
      </p:sp>
      <p:pic>
        <p:nvPicPr>
          <p:cNvPr id="6" name="صورة 5" descr="صورة تحتوي على نص&#10;&#10;تم إنشاء الوصف تلقائياً">
            <a:extLst>
              <a:ext uri="{FF2B5EF4-FFF2-40B4-BE49-F238E27FC236}">
                <a16:creationId xmlns:a16="http://schemas.microsoft.com/office/drawing/2014/main" id="{C3C44259-133B-4D96-915A-3FDD2AEC360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5268191" y="970272"/>
            <a:ext cx="6696941" cy="2113740"/>
          </a:xfrm>
          <a:prstGeom prst="rect">
            <a:avLst/>
          </a:prstGeom>
          <a:ln>
            <a:noFill/>
          </a:ln>
          <a:effectLst>
            <a:softEdge rad="112500"/>
          </a:effectLst>
        </p:spPr>
      </p:pic>
      <p:sp>
        <p:nvSpPr>
          <p:cNvPr id="13" name="مستطيل 12">
            <a:extLst>
              <a:ext uri="{FF2B5EF4-FFF2-40B4-BE49-F238E27FC236}">
                <a16:creationId xmlns:a16="http://schemas.microsoft.com/office/drawing/2014/main" id="{DA825B92-15BC-4ACB-B9B4-7CDB8C5F1A5C}"/>
              </a:ext>
            </a:extLst>
          </p:cNvPr>
          <p:cNvSpPr/>
          <p:nvPr/>
        </p:nvSpPr>
        <p:spPr>
          <a:xfrm>
            <a:off x="8822041" y="3234652"/>
            <a:ext cx="3058851" cy="388696"/>
          </a:xfrm>
          <a:prstGeom prst="rect">
            <a:avLst/>
          </a:prstGeom>
          <a:solidFill>
            <a:schemeClr val="accent5">
              <a:lumMod val="20000"/>
              <a:lumOff val="80000"/>
            </a:schemeClr>
          </a:solidFill>
        </p:spPr>
        <p:txBody>
          <a:bodyPr wrap="non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4- استكمل قائمة البدائل المقترحة التالية:</a:t>
            </a:r>
            <a:endParaRPr lang="en-US" b="1" dirty="0">
              <a:solidFill>
                <a:srgbClr val="C00000"/>
              </a:solidFill>
              <a:latin typeface="Calibri" panose="020F0502020204030204" pitchFamily="34" charset="0"/>
              <a:ea typeface="Calibri" panose="020F0502020204030204" pitchFamily="34" charset="0"/>
            </a:endParaRPr>
          </a:p>
        </p:txBody>
      </p:sp>
      <p:sp>
        <p:nvSpPr>
          <p:cNvPr id="14" name="مربع نص 13">
            <a:extLst>
              <a:ext uri="{FF2B5EF4-FFF2-40B4-BE49-F238E27FC236}">
                <a16:creationId xmlns:a16="http://schemas.microsoft.com/office/drawing/2014/main" id="{F0636F5F-4C2B-4A03-AC94-7660408E60B5}"/>
              </a:ext>
            </a:extLst>
          </p:cNvPr>
          <p:cNvSpPr txBox="1"/>
          <p:nvPr/>
        </p:nvSpPr>
        <p:spPr>
          <a:xfrm>
            <a:off x="8996111" y="3773988"/>
            <a:ext cx="2996045"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قرار الالتحاق بالكليّة المناسبة</a:t>
            </a:r>
          </a:p>
        </p:txBody>
      </p:sp>
      <p:pic>
        <p:nvPicPr>
          <p:cNvPr id="18" name="صورة 17">
            <a:extLst>
              <a:ext uri="{FF2B5EF4-FFF2-40B4-BE49-F238E27FC236}">
                <a16:creationId xmlns:a16="http://schemas.microsoft.com/office/drawing/2014/main" id="{9078A217-1FCD-4F09-B8E3-15BB03944CC9}"/>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1200150" y="3251228"/>
            <a:ext cx="7127754" cy="1874682"/>
          </a:xfrm>
          <a:prstGeom prst="rect">
            <a:avLst/>
          </a:prstGeom>
          <a:ln>
            <a:noFill/>
          </a:ln>
          <a:effectLst>
            <a:softEdge rad="112500"/>
          </a:effectLst>
        </p:spPr>
      </p:pic>
    </p:spTree>
    <p:extLst>
      <p:ext uri="{BB962C8B-B14F-4D97-AF65-F5344CB8AC3E}">
        <p14:creationId xmlns:p14="http://schemas.microsoft.com/office/powerpoint/2010/main" val="2819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منضدة&#10;&#10;تم إنشاء الوصف تلقائياً">
            <a:extLst>
              <a:ext uri="{FF2B5EF4-FFF2-40B4-BE49-F238E27FC236}">
                <a16:creationId xmlns:a16="http://schemas.microsoft.com/office/drawing/2014/main" id="{98E58840-270B-49F6-89A5-0699B19457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6377" y="1817998"/>
            <a:ext cx="6720840" cy="3573434"/>
          </a:xfrm>
          <a:prstGeom prst="rect">
            <a:avLst/>
          </a:prstGeom>
          <a:ln>
            <a:noFill/>
          </a:ln>
          <a:effectLst>
            <a:softEdge rad="112500"/>
          </a:effectLst>
        </p:spPr>
      </p:pic>
      <p:pic>
        <p:nvPicPr>
          <p:cNvPr id="4" name="صورة 3" descr="صورة تحتوي على منضدة&#10;&#10;تم إنشاء الوصف تلقائياً">
            <a:extLst>
              <a:ext uri="{FF2B5EF4-FFF2-40B4-BE49-F238E27FC236}">
                <a16:creationId xmlns:a16="http://schemas.microsoft.com/office/drawing/2014/main" id="{C5D101CA-C1D7-40CC-96E2-807F89745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7275" y="1817998"/>
            <a:ext cx="7222199" cy="4193483"/>
          </a:xfrm>
          <a:prstGeom prst="rect">
            <a:avLst/>
          </a:prstGeom>
        </p:spPr>
      </p:pic>
      <p:sp>
        <p:nvSpPr>
          <p:cNvPr id="5" name="مستطيل 4">
            <a:extLst>
              <a:ext uri="{FF2B5EF4-FFF2-40B4-BE49-F238E27FC236}">
                <a16:creationId xmlns:a16="http://schemas.microsoft.com/office/drawing/2014/main" id="{7E1B8893-1308-4450-BC0D-9B163BA9E1E9}"/>
              </a:ext>
            </a:extLst>
          </p:cNvPr>
          <p:cNvSpPr/>
          <p:nvPr/>
        </p:nvSpPr>
        <p:spPr>
          <a:xfrm>
            <a:off x="104873" y="2044227"/>
            <a:ext cx="3553302" cy="1870512"/>
          </a:xfrm>
          <a:prstGeom prst="rect">
            <a:avLst/>
          </a:prstGeom>
          <a:solidFill>
            <a:schemeClr val="bg1">
              <a:lumMod val="95000"/>
            </a:schemeClr>
          </a:solidFill>
          <a:ln>
            <a:solidFill>
              <a:srgbClr val="C00000"/>
            </a:solidFill>
          </a:ln>
        </p:spPr>
        <p:txBody>
          <a:bodyPr wrap="square">
            <a:spAutoFit/>
          </a:bodyPr>
          <a:lstStyle/>
          <a:p>
            <a:pPr algn="just">
              <a:lnSpc>
                <a:spcPct val="107000"/>
              </a:lnSpc>
              <a:spcAft>
                <a:spcPts val="800"/>
              </a:spcAft>
            </a:pPr>
            <a:r>
              <a:rPr lang="ar-SA" b="1" dirty="0">
                <a:solidFill>
                  <a:schemeClr val="accent2">
                    <a:lumMod val="50000"/>
                  </a:schemeClr>
                </a:solidFill>
                <a:latin typeface="Calibri" panose="020F0502020204030204" pitchFamily="34" charset="0"/>
                <a:ea typeface="Calibri" panose="020F0502020204030204" pitchFamily="34" charset="0"/>
              </a:rPr>
              <a:t>قد تواجهك في بعض المشكلات أو اتّخاذ القرار بدائل كثيرة ومتنوّعة وفي ضوء درجة الأهميّة لكل بديل مقترح تستبقي خمسة بدائل فقط، يترتب على تطبيقها العديد من المزايا والايجابيات، وتُسهم أيضًا بدرجة كبيرة في حل المشكلة. والقائمة السابقة تُسمى عمليّة التصفية الأولى للبدائل المقترحة.</a:t>
            </a:r>
            <a:endParaRPr lang="en-US" b="1" dirty="0">
              <a:solidFill>
                <a:schemeClr val="accent2">
                  <a:lumMod val="50000"/>
                </a:schemeClr>
              </a:solidFill>
              <a:latin typeface="Calibri" panose="020F0502020204030204" pitchFamily="34" charset="0"/>
              <a:ea typeface="Calibri" panose="020F0502020204030204" pitchFamily="34" charset="0"/>
            </a:endParaRPr>
          </a:p>
        </p:txBody>
      </p:sp>
      <p:sp>
        <p:nvSpPr>
          <p:cNvPr id="6" name="مربع نص 5">
            <a:extLst>
              <a:ext uri="{FF2B5EF4-FFF2-40B4-BE49-F238E27FC236}">
                <a16:creationId xmlns:a16="http://schemas.microsoft.com/office/drawing/2014/main" id="{C684BDEC-CAA5-4BEA-A47C-410057CC3224}"/>
              </a:ext>
            </a:extLst>
          </p:cNvPr>
          <p:cNvSpPr txBox="1"/>
          <p:nvPr/>
        </p:nvSpPr>
        <p:spPr>
          <a:xfrm>
            <a:off x="3632488" y="631004"/>
            <a:ext cx="4927022"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اتخاذ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اختيار أفضل بديل لحلّ المشكلة أو تحقيق الهدف</a:t>
            </a:r>
            <a:r>
              <a:rPr lang="ar-SA" b="1" dirty="0">
                <a:solidFill>
                  <a:srgbClr val="C00000"/>
                </a:solidFill>
                <a:latin typeface="Calibri" panose="020F0502020204030204" pitchFamily="34" charset="0"/>
                <a:ea typeface="Calibri" panose="020F0502020204030204" pitchFamily="34" charset="0"/>
              </a:rPr>
              <a:t>)</a:t>
            </a:r>
          </a:p>
        </p:txBody>
      </p:sp>
      <p:sp>
        <p:nvSpPr>
          <p:cNvPr id="7" name="مستطيل 6">
            <a:extLst>
              <a:ext uri="{FF2B5EF4-FFF2-40B4-BE49-F238E27FC236}">
                <a16:creationId xmlns:a16="http://schemas.microsoft.com/office/drawing/2014/main" id="{FE5C2BC7-B69B-4923-B19B-798A568DA40C}"/>
              </a:ext>
            </a:extLst>
          </p:cNvPr>
          <p:cNvSpPr/>
          <p:nvPr/>
        </p:nvSpPr>
        <p:spPr>
          <a:xfrm>
            <a:off x="8834099" y="1171706"/>
            <a:ext cx="2961068" cy="388696"/>
          </a:xfrm>
          <a:prstGeom prst="rect">
            <a:avLst/>
          </a:prstGeom>
          <a:solidFill>
            <a:schemeClr val="accent5">
              <a:lumMod val="20000"/>
              <a:lumOff val="80000"/>
            </a:schemeClr>
          </a:solidFill>
        </p:spPr>
        <p:txBody>
          <a:bodyPr wrap="non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5- استكمل قائمة البدائل المقترحة التالية:</a:t>
            </a:r>
            <a:endParaRPr lang="en-US" b="1" dirty="0">
              <a:solidFill>
                <a:srgbClr val="C00000"/>
              </a:solidFill>
              <a:latin typeface="Calibri" panose="020F0502020204030204" pitchFamily="34" charset="0"/>
              <a:ea typeface="Calibri" panose="020F0502020204030204" pitchFamily="34" charset="0"/>
            </a:endParaRPr>
          </a:p>
        </p:txBody>
      </p:sp>
      <p:sp>
        <p:nvSpPr>
          <p:cNvPr id="8" name="مربع نص 7">
            <a:extLst>
              <a:ext uri="{FF2B5EF4-FFF2-40B4-BE49-F238E27FC236}">
                <a16:creationId xmlns:a16="http://schemas.microsoft.com/office/drawing/2014/main" id="{A8479E59-2658-47A3-9296-5C6041A5916F}"/>
              </a:ext>
            </a:extLst>
          </p:cNvPr>
          <p:cNvSpPr txBox="1"/>
          <p:nvPr/>
        </p:nvSpPr>
        <p:spPr>
          <a:xfrm>
            <a:off x="4597977" y="1276438"/>
            <a:ext cx="2996045"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قرار الالتحاق بالكليّة المناسبة</a:t>
            </a:r>
          </a:p>
        </p:txBody>
      </p:sp>
      <p:sp>
        <p:nvSpPr>
          <p:cNvPr id="9" name="عنصر نائب للتذييل 6">
            <a:extLst>
              <a:ext uri="{FF2B5EF4-FFF2-40B4-BE49-F238E27FC236}">
                <a16:creationId xmlns:a16="http://schemas.microsoft.com/office/drawing/2014/main" id="{F187766C-7602-4083-A600-5BB24E0E34D4}"/>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Tree>
    <p:extLst>
      <p:ext uri="{BB962C8B-B14F-4D97-AF65-F5344CB8AC3E}">
        <p14:creationId xmlns:p14="http://schemas.microsoft.com/office/powerpoint/2010/main" val="60610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3937D6A2-E13E-4390-8ACA-55B167CD1686}"/>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8" name="صورة 7" descr="صورة تحتوي على نص&#10;&#10;تم إنشاء الوصف تلقائياً">
            <a:extLst>
              <a:ext uri="{FF2B5EF4-FFF2-40B4-BE49-F238E27FC236}">
                <a16:creationId xmlns:a16="http://schemas.microsoft.com/office/drawing/2014/main" id="{FA303DCA-411B-4B36-BBE4-5824FBFED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483" y="970272"/>
            <a:ext cx="7208520" cy="1731234"/>
          </a:xfrm>
          <a:prstGeom prst="rect">
            <a:avLst/>
          </a:prstGeom>
          <a:ln>
            <a:noFill/>
          </a:ln>
          <a:effectLst>
            <a:softEdge rad="112500"/>
          </a:effectLst>
        </p:spPr>
      </p:pic>
      <p:sp>
        <p:nvSpPr>
          <p:cNvPr id="9" name="مستطيل 8">
            <a:extLst>
              <a:ext uri="{FF2B5EF4-FFF2-40B4-BE49-F238E27FC236}">
                <a16:creationId xmlns:a16="http://schemas.microsoft.com/office/drawing/2014/main" id="{BA597F50-5FC1-4651-8073-5306BF7F368E}"/>
              </a:ext>
            </a:extLst>
          </p:cNvPr>
          <p:cNvSpPr/>
          <p:nvPr/>
        </p:nvSpPr>
        <p:spPr>
          <a:xfrm>
            <a:off x="8449738" y="1091388"/>
            <a:ext cx="3538149" cy="369332"/>
          </a:xfrm>
          <a:prstGeom prst="rect">
            <a:avLst/>
          </a:prstGeom>
          <a:solidFill>
            <a:schemeClr val="accent5">
              <a:lumMod val="20000"/>
              <a:lumOff val="80000"/>
            </a:schemeClr>
          </a:solidFill>
        </p:spPr>
        <p:txBody>
          <a:bodyPr wrap="none">
            <a:spAutoFit/>
          </a:bodyPr>
          <a:lstStyle/>
          <a:p>
            <a:r>
              <a:rPr lang="ar-SA" dirty="0">
                <a:solidFill>
                  <a:srgbClr val="C00000"/>
                </a:solidFill>
              </a:rPr>
              <a:t>5- أستكمل قائمة معايير الحكم على البدائل التالية:</a:t>
            </a:r>
            <a:endParaRPr lang="en-US" dirty="0">
              <a:solidFill>
                <a:srgbClr val="C00000"/>
              </a:solidFill>
            </a:endParaRPr>
          </a:p>
        </p:txBody>
      </p:sp>
      <p:sp>
        <p:nvSpPr>
          <p:cNvPr id="10" name="مستطيل 9">
            <a:extLst>
              <a:ext uri="{FF2B5EF4-FFF2-40B4-BE49-F238E27FC236}">
                <a16:creationId xmlns:a16="http://schemas.microsoft.com/office/drawing/2014/main" id="{B4C4E6D8-FF9C-47CF-A6EB-C0604606F5ED}"/>
              </a:ext>
            </a:extLst>
          </p:cNvPr>
          <p:cNvSpPr/>
          <p:nvPr/>
        </p:nvSpPr>
        <p:spPr>
          <a:xfrm>
            <a:off x="8820497" y="2553353"/>
            <a:ext cx="2938896" cy="981423"/>
          </a:xfrm>
          <a:prstGeom prst="rect">
            <a:avLst/>
          </a:prstGeom>
          <a:solidFill>
            <a:schemeClr val="accent6">
              <a:lumMod val="20000"/>
              <a:lumOff val="80000"/>
            </a:schemeClr>
          </a:solidFill>
          <a:ln>
            <a:solidFill>
              <a:srgbClr val="C00000"/>
            </a:solidFill>
          </a:ln>
        </p:spPr>
        <p:txBody>
          <a:bodyPr wrap="square">
            <a:spAutoFit/>
          </a:bodyPr>
          <a:lstStyle/>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في ضوء قائمة معايير الحكم على البدائل المقترحة وعدد خمسة، سوف تُبقي على بديلين فقط.</a:t>
            </a:r>
            <a:endParaRPr lang="en-US" b="1" dirty="0">
              <a:solidFill>
                <a:schemeClr val="accent3">
                  <a:lumMod val="50000"/>
                </a:schemeClr>
              </a:solidFill>
              <a:latin typeface="Calibri" panose="020F0502020204030204" pitchFamily="34" charset="0"/>
              <a:ea typeface="Calibri" panose="020F0502020204030204" pitchFamily="34" charset="0"/>
            </a:endParaRPr>
          </a:p>
        </p:txBody>
      </p:sp>
      <p:sp>
        <p:nvSpPr>
          <p:cNvPr id="15" name="مربع نص 14">
            <a:extLst>
              <a:ext uri="{FF2B5EF4-FFF2-40B4-BE49-F238E27FC236}">
                <a16:creationId xmlns:a16="http://schemas.microsoft.com/office/drawing/2014/main" id="{83847C0C-DF04-4323-B294-5F266ED4CE17}"/>
              </a:ext>
            </a:extLst>
          </p:cNvPr>
          <p:cNvSpPr txBox="1"/>
          <p:nvPr/>
        </p:nvSpPr>
        <p:spPr>
          <a:xfrm>
            <a:off x="3632489" y="557624"/>
            <a:ext cx="4927022"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اتخاذ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اختيار أفضل بديل لحلّ المشكلة أو تحقيق الهدف</a:t>
            </a:r>
            <a:r>
              <a:rPr lang="ar-SA" b="1" dirty="0">
                <a:solidFill>
                  <a:srgbClr val="C00000"/>
                </a:solidFill>
                <a:latin typeface="Calibri" panose="020F0502020204030204" pitchFamily="34" charset="0"/>
                <a:ea typeface="Calibri" panose="020F0502020204030204" pitchFamily="34" charset="0"/>
              </a:rPr>
              <a:t>)</a:t>
            </a:r>
          </a:p>
        </p:txBody>
      </p:sp>
      <p:pic>
        <p:nvPicPr>
          <p:cNvPr id="16" name="صورة 15" descr="صورة تحتوي على منضدة&#10;&#10;تم إنشاء الوصف تلقائياً">
            <a:extLst>
              <a:ext uri="{FF2B5EF4-FFF2-40B4-BE49-F238E27FC236}">
                <a16:creationId xmlns:a16="http://schemas.microsoft.com/office/drawing/2014/main" id="{4EF517E2-53E0-42CE-AB9D-57DD8FAB09F9}"/>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b="30896"/>
          <a:stretch/>
        </p:blipFill>
        <p:spPr>
          <a:xfrm>
            <a:off x="922193" y="2963435"/>
            <a:ext cx="7637318" cy="2811188"/>
          </a:xfrm>
          <a:prstGeom prst="rect">
            <a:avLst/>
          </a:prstGeom>
          <a:ln>
            <a:noFill/>
          </a:ln>
          <a:effectLst>
            <a:softEdge rad="112500"/>
          </a:effectLst>
        </p:spPr>
      </p:pic>
      <p:pic>
        <p:nvPicPr>
          <p:cNvPr id="17" name="صورة 16" descr="صورة تحتوي على منضدة&#10;&#10;تم إنشاء الوصف تلقائياً">
            <a:extLst>
              <a:ext uri="{FF2B5EF4-FFF2-40B4-BE49-F238E27FC236}">
                <a16:creationId xmlns:a16="http://schemas.microsoft.com/office/drawing/2014/main" id="{E8CA70D6-EC43-4F38-9E30-B15D7FC3F7C1}"/>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56451" y="2963435"/>
            <a:ext cx="7803060" cy="3073117"/>
          </a:xfrm>
          <a:prstGeom prst="rect">
            <a:avLst/>
          </a:prstGeom>
          <a:ln>
            <a:noFill/>
          </a:ln>
          <a:effectLst>
            <a:softEdge rad="112500"/>
          </a:effectLst>
        </p:spPr>
      </p:pic>
      <p:sp>
        <p:nvSpPr>
          <p:cNvPr id="11" name="مربع نص 10">
            <a:extLst>
              <a:ext uri="{FF2B5EF4-FFF2-40B4-BE49-F238E27FC236}">
                <a16:creationId xmlns:a16="http://schemas.microsoft.com/office/drawing/2014/main" id="{F9E68580-D5E8-44D2-BBED-F2A7229D0D33}"/>
              </a:ext>
            </a:extLst>
          </p:cNvPr>
          <p:cNvSpPr txBox="1"/>
          <p:nvPr/>
        </p:nvSpPr>
        <p:spPr>
          <a:xfrm>
            <a:off x="8908686" y="1711781"/>
            <a:ext cx="2759663"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قرار الالتحاق بالكليّة المناسبة</a:t>
            </a:r>
          </a:p>
        </p:txBody>
      </p:sp>
    </p:spTree>
    <p:extLst>
      <p:ext uri="{BB962C8B-B14F-4D97-AF65-F5344CB8AC3E}">
        <p14:creationId xmlns:p14="http://schemas.microsoft.com/office/powerpoint/2010/main" val="97395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81640CD9-434F-4313-B48E-BDE376141C44}"/>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نص, لقطة شاشة, مستند&#10;&#10;تم إنشاء الوصف تلقائياً">
            <a:extLst>
              <a:ext uri="{FF2B5EF4-FFF2-40B4-BE49-F238E27FC236}">
                <a16:creationId xmlns:a16="http://schemas.microsoft.com/office/drawing/2014/main" id="{11F26DAA-1701-49E0-ACBD-DBD225FC03A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605646" y="1025964"/>
            <a:ext cx="7928783" cy="2506946"/>
          </a:xfrm>
          <a:prstGeom prst="rect">
            <a:avLst/>
          </a:prstGeom>
          <a:ln>
            <a:noFill/>
          </a:ln>
          <a:effectLst>
            <a:softEdge rad="112500"/>
          </a:effectLst>
        </p:spPr>
      </p:pic>
      <p:sp>
        <p:nvSpPr>
          <p:cNvPr id="6" name="مربع نص 5">
            <a:extLst>
              <a:ext uri="{FF2B5EF4-FFF2-40B4-BE49-F238E27FC236}">
                <a16:creationId xmlns:a16="http://schemas.microsoft.com/office/drawing/2014/main" id="{A1ECA7EA-5ADD-4C70-B205-01CF785EBB87}"/>
              </a:ext>
            </a:extLst>
          </p:cNvPr>
          <p:cNvSpPr txBox="1"/>
          <p:nvPr/>
        </p:nvSpPr>
        <p:spPr>
          <a:xfrm>
            <a:off x="3757179" y="520324"/>
            <a:ext cx="4677641"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نفيذ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تحويل القرار النظريّ إلى واقع عمليّ لحلّ المشكلة</a:t>
            </a:r>
            <a:r>
              <a:rPr lang="ar-SA" b="1" dirty="0">
                <a:solidFill>
                  <a:srgbClr val="C00000"/>
                </a:solidFill>
                <a:latin typeface="Calibri" panose="020F0502020204030204" pitchFamily="34" charset="0"/>
                <a:ea typeface="Calibri" panose="020F0502020204030204" pitchFamily="34" charset="0"/>
              </a:rPr>
              <a:t>)</a:t>
            </a:r>
            <a:endParaRPr lang="en-US" b="1" dirty="0">
              <a:solidFill>
                <a:srgbClr val="C00000"/>
              </a:solidFill>
              <a:latin typeface="Calibri" panose="020F0502020204030204" pitchFamily="34" charset="0"/>
              <a:ea typeface="Calibri" panose="020F0502020204030204" pitchFamily="34" charset="0"/>
            </a:endParaRPr>
          </a:p>
        </p:txBody>
      </p:sp>
      <p:pic>
        <p:nvPicPr>
          <p:cNvPr id="9" name="صورة 8" descr="صورة تحتوي على منضدة&#10;&#10;تم إنشاء الوصف تلقائياً">
            <a:extLst>
              <a:ext uri="{FF2B5EF4-FFF2-40B4-BE49-F238E27FC236}">
                <a16:creationId xmlns:a16="http://schemas.microsoft.com/office/drawing/2014/main" id="{EED363DD-D878-46E2-A73F-A63FE984809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978727" y="3731366"/>
            <a:ext cx="7086600" cy="2103120"/>
          </a:xfrm>
          <a:prstGeom prst="rect">
            <a:avLst/>
          </a:prstGeom>
          <a:ln>
            <a:noFill/>
          </a:ln>
          <a:effectLst>
            <a:softEdge rad="112500"/>
          </a:effectLst>
        </p:spPr>
      </p:pic>
      <p:pic>
        <p:nvPicPr>
          <p:cNvPr id="10" name="صورة 9">
            <a:extLst>
              <a:ext uri="{FF2B5EF4-FFF2-40B4-BE49-F238E27FC236}">
                <a16:creationId xmlns:a16="http://schemas.microsoft.com/office/drawing/2014/main" id="{DFE24D39-A5EA-43BB-93EC-ECC4FB7CF712}"/>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2524126" y="3532910"/>
            <a:ext cx="7724774" cy="2568163"/>
          </a:xfrm>
          <a:prstGeom prst="rect">
            <a:avLst/>
          </a:prstGeom>
          <a:ln>
            <a:noFill/>
          </a:ln>
          <a:effectLst>
            <a:softEdge rad="112500"/>
          </a:effectLst>
        </p:spPr>
      </p:pic>
      <p:sp>
        <p:nvSpPr>
          <p:cNvPr id="11" name="مستطيل 10">
            <a:extLst>
              <a:ext uri="{FF2B5EF4-FFF2-40B4-BE49-F238E27FC236}">
                <a16:creationId xmlns:a16="http://schemas.microsoft.com/office/drawing/2014/main" id="{6E8589ED-FCED-4256-BBC4-C47373D86021}"/>
              </a:ext>
            </a:extLst>
          </p:cNvPr>
          <p:cNvSpPr/>
          <p:nvPr/>
        </p:nvSpPr>
        <p:spPr>
          <a:xfrm>
            <a:off x="374943" y="2386714"/>
            <a:ext cx="3190875" cy="685059"/>
          </a:xfrm>
          <a:prstGeom prst="rect">
            <a:avLst/>
          </a:prstGeom>
          <a:solidFill>
            <a:schemeClr val="accent6">
              <a:lumMod val="20000"/>
              <a:lumOff val="80000"/>
            </a:schemeClr>
          </a:solidFill>
          <a:ln>
            <a:solidFill>
              <a:srgbClr val="C00000"/>
            </a:solidFill>
          </a:ln>
        </p:spPr>
        <p:txBody>
          <a:bodyPr wrap="square">
            <a:spAutoFit/>
          </a:bodyPr>
          <a:lstStyle/>
          <a:p>
            <a:pPr algn="just">
              <a:lnSpc>
                <a:spcPct val="107000"/>
              </a:lnSpc>
              <a:spcAft>
                <a:spcPts val="800"/>
              </a:spcAft>
            </a:pPr>
            <a:r>
              <a:rPr lang="ar-SA" b="1" dirty="0">
                <a:solidFill>
                  <a:schemeClr val="accent3">
                    <a:lumMod val="50000"/>
                  </a:schemeClr>
                </a:solidFill>
                <a:latin typeface="Calibri" panose="020F0502020204030204" pitchFamily="34" charset="0"/>
                <a:ea typeface="Calibri" panose="020F0502020204030204" pitchFamily="34" charset="0"/>
              </a:rPr>
              <a:t>في ضوء قائمة معايير اختيار أفضل بديل، تختار بديلًا واحدًا فقط من البديلين المتاحين.</a:t>
            </a:r>
            <a:endParaRPr lang="en-US" b="1" dirty="0">
              <a:solidFill>
                <a:schemeClr val="accent3">
                  <a:lumMod val="50000"/>
                </a:schemeClr>
              </a:solidFill>
              <a:latin typeface="Calibri" panose="020F0502020204030204" pitchFamily="34" charset="0"/>
              <a:ea typeface="Calibri" panose="020F0502020204030204" pitchFamily="34" charset="0"/>
            </a:endParaRPr>
          </a:p>
        </p:txBody>
      </p:sp>
      <p:sp>
        <p:nvSpPr>
          <p:cNvPr id="12" name="مربع نص 11">
            <a:extLst>
              <a:ext uri="{FF2B5EF4-FFF2-40B4-BE49-F238E27FC236}">
                <a16:creationId xmlns:a16="http://schemas.microsoft.com/office/drawing/2014/main" id="{6384A50F-B016-4F16-8BE1-DC6CA5EAE849}"/>
              </a:ext>
            </a:extLst>
          </p:cNvPr>
          <p:cNvSpPr txBox="1"/>
          <p:nvPr/>
        </p:nvSpPr>
        <p:spPr>
          <a:xfrm>
            <a:off x="590550" y="1660385"/>
            <a:ext cx="2759663" cy="369332"/>
          </a:xfrm>
          <a:prstGeom prst="rect">
            <a:avLst/>
          </a:prstGeom>
          <a:noFill/>
          <a:ln>
            <a:solidFill>
              <a:srgbClr val="C00000"/>
            </a:solidFill>
          </a:ln>
        </p:spPr>
        <p:txBody>
          <a:bodyPr wrap="square" rtlCol="1">
            <a:spAutoFit/>
          </a:bodyPr>
          <a:lstStyle/>
          <a:p>
            <a:r>
              <a:rPr lang="ar-SA" b="1" dirty="0">
                <a:solidFill>
                  <a:schemeClr val="tx1">
                    <a:lumMod val="95000"/>
                    <a:lumOff val="5000"/>
                  </a:schemeClr>
                </a:solidFill>
              </a:rPr>
              <a:t>الموقف: قرار الالتحاق بالكليّة المناسبة</a:t>
            </a:r>
          </a:p>
        </p:txBody>
      </p:sp>
    </p:spTree>
    <p:extLst>
      <p:ext uri="{BB962C8B-B14F-4D97-AF65-F5344CB8AC3E}">
        <p14:creationId xmlns:p14="http://schemas.microsoft.com/office/powerpoint/2010/main" val="190573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FCC72F2C-80E9-4C55-88BC-77BCCDEDDE12}"/>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6" name="مربع نص 5">
            <a:extLst>
              <a:ext uri="{FF2B5EF4-FFF2-40B4-BE49-F238E27FC236}">
                <a16:creationId xmlns:a16="http://schemas.microsoft.com/office/drawing/2014/main" id="{E3DB6AF7-64BD-4550-B8D8-6AA48CE479F1}"/>
              </a:ext>
            </a:extLst>
          </p:cNvPr>
          <p:cNvSpPr txBox="1"/>
          <p:nvPr/>
        </p:nvSpPr>
        <p:spPr>
          <a:xfrm>
            <a:off x="3757179" y="629968"/>
            <a:ext cx="4677641"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نفيذ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تحويل القرار النظريّ إلى واقع عمليّ لحلّ المشكلة</a:t>
            </a:r>
            <a:r>
              <a:rPr lang="ar-SA" b="1" dirty="0">
                <a:solidFill>
                  <a:srgbClr val="C00000"/>
                </a:solidFill>
                <a:latin typeface="Calibri" panose="020F0502020204030204" pitchFamily="34" charset="0"/>
                <a:ea typeface="Calibri" panose="020F0502020204030204" pitchFamily="34" charset="0"/>
              </a:rPr>
              <a:t>)</a:t>
            </a:r>
            <a:endParaRPr lang="en-US" b="1" dirty="0">
              <a:solidFill>
                <a:srgbClr val="C00000"/>
              </a:solidFill>
              <a:latin typeface="Calibri" panose="020F0502020204030204" pitchFamily="34" charset="0"/>
              <a:ea typeface="Calibri" panose="020F0502020204030204" pitchFamily="34" charset="0"/>
            </a:endParaRPr>
          </a:p>
        </p:txBody>
      </p:sp>
      <p:pic>
        <p:nvPicPr>
          <p:cNvPr id="8" name="صورة 7" descr="صورة تحتوي على نص, لقطة شاشة, مستند&#10;&#10;تم إنشاء الوصف تلقائياً">
            <a:extLst>
              <a:ext uri="{FF2B5EF4-FFF2-40B4-BE49-F238E27FC236}">
                <a16:creationId xmlns:a16="http://schemas.microsoft.com/office/drawing/2014/main" id="{4B1FDD81-444F-484A-9190-44B3724D779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183822" y="1565422"/>
            <a:ext cx="7824354" cy="3727156"/>
          </a:xfrm>
          <a:prstGeom prst="rect">
            <a:avLst/>
          </a:prstGeom>
          <a:ln>
            <a:noFill/>
          </a:ln>
          <a:effectLst>
            <a:softEdge rad="112500"/>
          </a:effectLst>
        </p:spPr>
      </p:pic>
    </p:spTree>
    <p:extLst>
      <p:ext uri="{BB962C8B-B14F-4D97-AF65-F5344CB8AC3E}">
        <p14:creationId xmlns:p14="http://schemas.microsoft.com/office/powerpoint/2010/main" val="4239079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93F5912B-AE94-42EE-B0D4-628DE4BFF308}"/>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منضدة&#10;&#10;تم إنشاء الوصف تلقائياً">
            <a:extLst>
              <a:ext uri="{FF2B5EF4-FFF2-40B4-BE49-F238E27FC236}">
                <a16:creationId xmlns:a16="http://schemas.microsoft.com/office/drawing/2014/main" id="{55639527-3C00-4674-B463-DB7B090BC5F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951538" y="2870662"/>
            <a:ext cx="7139940" cy="2529840"/>
          </a:xfrm>
          <a:prstGeom prst="rect">
            <a:avLst/>
          </a:prstGeom>
          <a:ln>
            <a:noFill/>
          </a:ln>
          <a:effectLst>
            <a:softEdge rad="112500"/>
          </a:effectLst>
        </p:spPr>
      </p:pic>
      <p:sp>
        <p:nvSpPr>
          <p:cNvPr id="7" name="مستطيل 6">
            <a:extLst>
              <a:ext uri="{FF2B5EF4-FFF2-40B4-BE49-F238E27FC236}">
                <a16:creationId xmlns:a16="http://schemas.microsoft.com/office/drawing/2014/main" id="{C71BE4EC-967E-47A2-AAAD-A11D29926F08}"/>
              </a:ext>
            </a:extLst>
          </p:cNvPr>
          <p:cNvSpPr/>
          <p:nvPr/>
        </p:nvSpPr>
        <p:spPr>
          <a:xfrm>
            <a:off x="4031672" y="1358073"/>
            <a:ext cx="7720445" cy="685059"/>
          </a:xfrm>
          <a:prstGeom prst="rect">
            <a:avLst/>
          </a:prstGeom>
          <a:solidFill>
            <a:schemeClr val="accent5">
              <a:lumMod val="20000"/>
              <a:lumOff val="80000"/>
            </a:schemeClr>
          </a:solidFill>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7- استكمل التصوّر لتنفيذ قرار معين (على سبيل المثال: المحافظة على البيئة وعدم قطع الأشجار ومنع الاحتطاب) وفق ما جاء في الجدول التالي:</a:t>
            </a:r>
            <a:endParaRPr lang="en-US" b="1" dirty="0">
              <a:solidFill>
                <a:srgbClr val="C00000"/>
              </a:solidFill>
              <a:latin typeface="Calibri" panose="020F0502020204030204" pitchFamily="34" charset="0"/>
              <a:ea typeface="Calibri" panose="020F0502020204030204" pitchFamily="34" charset="0"/>
            </a:endParaRPr>
          </a:p>
        </p:txBody>
      </p:sp>
      <p:pic>
        <p:nvPicPr>
          <p:cNvPr id="8" name="صورة 7">
            <a:extLst>
              <a:ext uri="{FF2B5EF4-FFF2-40B4-BE49-F238E27FC236}">
                <a16:creationId xmlns:a16="http://schemas.microsoft.com/office/drawing/2014/main" id="{103365D4-790D-4C92-A3FE-31D9CEE898D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304800" y="2174409"/>
            <a:ext cx="11536218" cy="3884645"/>
          </a:xfrm>
          <a:prstGeom prst="rect">
            <a:avLst/>
          </a:prstGeom>
          <a:ln>
            <a:noFill/>
          </a:ln>
          <a:effectLst>
            <a:softEdge rad="112500"/>
          </a:effectLst>
        </p:spPr>
      </p:pic>
      <p:sp>
        <p:nvSpPr>
          <p:cNvPr id="9" name="مربع نص 8">
            <a:extLst>
              <a:ext uri="{FF2B5EF4-FFF2-40B4-BE49-F238E27FC236}">
                <a16:creationId xmlns:a16="http://schemas.microsoft.com/office/drawing/2014/main" id="{0E70CCED-0A07-437B-B798-A91005BDB4C3}"/>
              </a:ext>
            </a:extLst>
          </p:cNvPr>
          <p:cNvSpPr txBox="1"/>
          <p:nvPr/>
        </p:nvSpPr>
        <p:spPr>
          <a:xfrm>
            <a:off x="191078" y="1467074"/>
            <a:ext cx="3591789" cy="461665"/>
          </a:xfrm>
          <a:prstGeom prst="rect">
            <a:avLst/>
          </a:prstGeom>
          <a:noFill/>
          <a:ln>
            <a:solidFill>
              <a:srgbClr val="C00000"/>
            </a:solidFill>
          </a:ln>
        </p:spPr>
        <p:txBody>
          <a:bodyPr wrap="square" rtlCol="1">
            <a:spAutoFit/>
          </a:bodyPr>
          <a:lstStyle/>
          <a:p>
            <a:r>
              <a:rPr lang="ar-SA" sz="2400" b="1" dirty="0">
                <a:solidFill>
                  <a:schemeClr val="tx1">
                    <a:lumMod val="95000"/>
                    <a:lumOff val="5000"/>
                  </a:schemeClr>
                </a:solidFill>
              </a:rPr>
              <a:t>الموقف: قرار الالتحاق بالكليّة المناسبة</a:t>
            </a:r>
          </a:p>
        </p:txBody>
      </p:sp>
      <p:sp>
        <p:nvSpPr>
          <p:cNvPr id="10" name="مربع نص 9">
            <a:extLst>
              <a:ext uri="{FF2B5EF4-FFF2-40B4-BE49-F238E27FC236}">
                <a16:creationId xmlns:a16="http://schemas.microsoft.com/office/drawing/2014/main" id="{AE381C7C-67DF-491B-8783-9F59A255B75C}"/>
              </a:ext>
            </a:extLst>
          </p:cNvPr>
          <p:cNvSpPr txBox="1"/>
          <p:nvPr/>
        </p:nvSpPr>
        <p:spPr>
          <a:xfrm>
            <a:off x="3757179" y="629968"/>
            <a:ext cx="4677641" cy="473206"/>
          </a:xfrm>
          <a:prstGeom prst="rect">
            <a:avLst/>
          </a:prstGeom>
          <a:noFill/>
          <a:ln>
            <a:solidFill>
              <a:srgbClr val="C00000"/>
            </a:solidFill>
          </a:ln>
        </p:spPr>
        <p:txBody>
          <a:bodyPr wrap="square" rtlCol="1">
            <a:spAutoFit/>
          </a:bodyPr>
          <a:lstStyle/>
          <a:p>
            <a:pPr algn="ctr">
              <a:lnSpc>
                <a:spcPct val="150000"/>
              </a:lnSpc>
              <a:spcAft>
                <a:spcPts val="800"/>
              </a:spcAft>
            </a:pPr>
            <a:r>
              <a:rPr lang="ar-SA" b="1" dirty="0">
                <a:solidFill>
                  <a:srgbClr val="C00000"/>
                </a:solidFill>
                <a:latin typeface="Calibri" panose="020F0502020204030204" pitchFamily="34" charset="0"/>
                <a:ea typeface="Calibri" panose="020F0502020204030204" pitchFamily="34" charset="0"/>
              </a:rPr>
              <a:t>مرحلة نفيذ القرار (</a:t>
            </a:r>
            <a:r>
              <a:rPr lang="ar-SA" b="1" dirty="0">
                <a:solidFill>
                  <a:schemeClr val="tx1">
                    <a:lumMod val="95000"/>
                    <a:lumOff val="5000"/>
                  </a:schemeClr>
                </a:solidFill>
                <a:latin typeface="Calibri" panose="020F0502020204030204" pitchFamily="34" charset="0"/>
                <a:ea typeface="Calibri" panose="020F0502020204030204" pitchFamily="34" charset="0"/>
              </a:rPr>
              <a:t>تحويل القرار النظريّ إلى واقع عمليّ لحلّ المشكلة</a:t>
            </a:r>
            <a:r>
              <a:rPr lang="ar-SA" b="1" dirty="0">
                <a:solidFill>
                  <a:srgbClr val="C00000"/>
                </a:solidFill>
                <a:latin typeface="Calibri" panose="020F0502020204030204" pitchFamily="34" charset="0"/>
                <a:ea typeface="Calibri" panose="020F0502020204030204" pitchFamily="34" charset="0"/>
              </a:rPr>
              <a:t>)</a:t>
            </a:r>
            <a:endParaRPr lang="en-US" b="1" dirty="0">
              <a:solidFill>
                <a:srgbClr val="C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3726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D9ED6852-9AA7-4EB6-A7B2-09685E7DEEC2}"/>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6" name="صورة 5" descr="صورة تحتوي على نص&#10;&#10;تم إنشاء الوصف تلقائياً">
            <a:extLst>
              <a:ext uri="{FF2B5EF4-FFF2-40B4-BE49-F238E27FC236}">
                <a16:creationId xmlns:a16="http://schemas.microsoft.com/office/drawing/2014/main" id="{DF413A2D-092D-4377-ADF7-3682227343B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718149" y="491490"/>
            <a:ext cx="7703820" cy="2937510"/>
          </a:xfrm>
          <a:prstGeom prst="rect">
            <a:avLst/>
          </a:prstGeom>
          <a:ln>
            <a:noFill/>
          </a:ln>
          <a:effectLst>
            <a:softEdge rad="112500"/>
          </a:effectLst>
        </p:spPr>
      </p:pic>
      <p:sp>
        <p:nvSpPr>
          <p:cNvPr id="7" name="مستطيل 6">
            <a:extLst>
              <a:ext uri="{FF2B5EF4-FFF2-40B4-BE49-F238E27FC236}">
                <a16:creationId xmlns:a16="http://schemas.microsoft.com/office/drawing/2014/main" id="{30E1DD28-8787-465C-9650-2B1EBF683101}"/>
              </a:ext>
            </a:extLst>
          </p:cNvPr>
          <p:cNvSpPr/>
          <p:nvPr/>
        </p:nvSpPr>
        <p:spPr>
          <a:xfrm>
            <a:off x="6147768" y="3737438"/>
            <a:ext cx="5274201" cy="388696"/>
          </a:xfrm>
          <a:prstGeom prst="rect">
            <a:avLst/>
          </a:prstGeom>
          <a:solidFill>
            <a:schemeClr val="accent5">
              <a:lumMod val="20000"/>
              <a:lumOff val="80000"/>
            </a:schemeClr>
          </a:solidFill>
        </p:spPr>
        <p:txBody>
          <a:bodyPr wrap="non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1- استنتج مع مجموعتي بعض النتائج الأخرى المترتبة على اتّخاذ القرار الصائب:</a:t>
            </a:r>
            <a:endParaRPr lang="en-US" b="1" dirty="0">
              <a:solidFill>
                <a:srgbClr val="C00000"/>
              </a:solidFill>
              <a:latin typeface="Calibri" panose="020F0502020204030204" pitchFamily="34" charset="0"/>
              <a:ea typeface="Calibri" panose="020F0502020204030204" pitchFamily="34" charset="0"/>
            </a:endParaRPr>
          </a:p>
        </p:txBody>
      </p:sp>
      <p:pic>
        <p:nvPicPr>
          <p:cNvPr id="9" name="صورة 8" descr="صورة تحتوي على نص, قصاصة فنية&#10;&#10;تم إنشاء الوصف تلقائياً">
            <a:extLst>
              <a:ext uri="{FF2B5EF4-FFF2-40B4-BE49-F238E27FC236}">
                <a16:creationId xmlns:a16="http://schemas.microsoft.com/office/drawing/2014/main" id="{8C50C0AB-92AD-4869-96A5-D9B02294CDA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102287" y="3737438"/>
            <a:ext cx="4526988" cy="2247726"/>
          </a:xfrm>
          <a:prstGeom prst="rect">
            <a:avLst/>
          </a:prstGeom>
          <a:ln>
            <a:noFill/>
          </a:ln>
          <a:effectLst>
            <a:softEdge rad="112500"/>
          </a:effectLst>
        </p:spPr>
      </p:pic>
      <p:sp>
        <p:nvSpPr>
          <p:cNvPr id="10" name="مستطيل: زوايا مستديرة 9">
            <a:extLst>
              <a:ext uri="{FF2B5EF4-FFF2-40B4-BE49-F238E27FC236}">
                <a16:creationId xmlns:a16="http://schemas.microsoft.com/office/drawing/2014/main" id="{6B41D554-CE34-4A06-B0D6-F92B6998BF1A}"/>
              </a:ext>
            </a:extLst>
          </p:cNvPr>
          <p:cNvSpPr/>
          <p:nvPr/>
        </p:nvSpPr>
        <p:spPr>
          <a:xfrm>
            <a:off x="7371705" y="4505663"/>
            <a:ext cx="2826326" cy="922383"/>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a:solidFill>
                  <a:schemeClr val="accent5"/>
                </a:solidFill>
              </a:rPr>
              <a:t>الانصات للإجابات والأفكار الإبداعية ومناقشتها</a:t>
            </a:r>
          </a:p>
        </p:txBody>
      </p:sp>
    </p:spTree>
    <p:extLst>
      <p:ext uri="{BB962C8B-B14F-4D97-AF65-F5344CB8AC3E}">
        <p14:creationId xmlns:p14="http://schemas.microsoft.com/office/powerpoint/2010/main" val="109806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50066CD5-0897-4B85-84FD-2A21BE2A4284}"/>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نص&#10;&#10;تم إنشاء الوصف تلقائياً">
            <a:extLst>
              <a:ext uri="{FF2B5EF4-FFF2-40B4-BE49-F238E27FC236}">
                <a16:creationId xmlns:a16="http://schemas.microsoft.com/office/drawing/2014/main" id="{CFE73263-68BE-4499-AB84-68A0DACE373F}"/>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49382" y="0"/>
            <a:ext cx="4921829" cy="3020961"/>
          </a:xfrm>
          <a:prstGeom prst="rect">
            <a:avLst/>
          </a:prstGeom>
          <a:ln>
            <a:noFill/>
          </a:ln>
          <a:effectLst>
            <a:softEdge rad="112500"/>
          </a:effectLst>
        </p:spPr>
      </p:pic>
      <p:pic>
        <p:nvPicPr>
          <p:cNvPr id="8" name="صورة 7">
            <a:extLst>
              <a:ext uri="{FF2B5EF4-FFF2-40B4-BE49-F238E27FC236}">
                <a16:creationId xmlns:a16="http://schemas.microsoft.com/office/drawing/2014/main" id="{1F2E4FB8-8F1C-4FF0-9ADF-CF0B14D676EA}"/>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5171210" y="395536"/>
            <a:ext cx="6526457" cy="1415276"/>
          </a:xfrm>
          <a:prstGeom prst="rect">
            <a:avLst/>
          </a:prstGeom>
          <a:ln>
            <a:noFill/>
          </a:ln>
          <a:effectLst>
            <a:softEdge rad="112500"/>
          </a:effectLst>
        </p:spPr>
      </p:pic>
      <p:sp>
        <p:nvSpPr>
          <p:cNvPr id="9" name="مستطيل 8">
            <a:extLst>
              <a:ext uri="{FF2B5EF4-FFF2-40B4-BE49-F238E27FC236}">
                <a16:creationId xmlns:a16="http://schemas.microsoft.com/office/drawing/2014/main" id="{51086155-484C-4825-97ED-57F50B04A470}"/>
              </a:ext>
            </a:extLst>
          </p:cNvPr>
          <p:cNvSpPr/>
          <p:nvPr/>
        </p:nvSpPr>
        <p:spPr>
          <a:xfrm>
            <a:off x="5601668" y="1948491"/>
            <a:ext cx="6096000" cy="369332"/>
          </a:xfrm>
          <a:prstGeom prst="rect">
            <a:avLst/>
          </a:prstGeom>
          <a:solidFill>
            <a:schemeClr val="accent5">
              <a:lumMod val="20000"/>
              <a:lumOff val="80000"/>
            </a:schemeClr>
          </a:solidFill>
        </p:spPr>
        <p:txBody>
          <a:bodyPr wrap="square">
            <a:spAutoFit/>
          </a:bodyPr>
          <a:lstStyle/>
          <a:p>
            <a:r>
              <a:rPr lang="ar-SA" b="1">
                <a:solidFill>
                  <a:srgbClr val="C00000"/>
                </a:solidFill>
                <a:latin typeface="Calibri" panose="020F0502020204030204" pitchFamily="34" charset="0"/>
                <a:ea typeface="Calibri" panose="020F0502020204030204" pitchFamily="34" charset="0"/>
              </a:rPr>
              <a:t>2- استنتج مع مجموعتي بعض النتائج الأخرى المترتبة على اتّخاذ القرار غير الصائب</a:t>
            </a:r>
            <a:endParaRPr lang="ar-SA" b="1" dirty="0">
              <a:solidFill>
                <a:srgbClr val="C00000"/>
              </a:solidFill>
            </a:endParaRPr>
          </a:p>
        </p:txBody>
      </p:sp>
      <p:sp>
        <p:nvSpPr>
          <p:cNvPr id="10" name="مستطيل 9">
            <a:extLst>
              <a:ext uri="{FF2B5EF4-FFF2-40B4-BE49-F238E27FC236}">
                <a16:creationId xmlns:a16="http://schemas.microsoft.com/office/drawing/2014/main" id="{0FFA3091-9B1C-409B-8FD3-60D742FC9EFE}"/>
              </a:ext>
            </a:extLst>
          </p:cNvPr>
          <p:cNvSpPr/>
          <p:nvPr/>
        </p:nvSpPr>
        <p:spPr>
          <a:xfrm>
            <a:off x="249383" y="2488025"/>
            <a:ext cx="11693236" cy="3664336"/>
          </a:xfrm>
          <a:prstGeom prst="rect">
            <a:avLst/>
          </a:prstGeom>
          <a:solidFill>
            <a:schemeClr val="bg1">
              <a:lumMod val="95000"/>
            </a:schemeClr>
          </a:solidFill>
        </p:spPr>
        <p:txBody>
          <a:bodyPr wrap="square">
            <a:spAutoFit/>
          </a:bodyPr>
          <a:lstStyle/>
          <a:p>
            <a:pPr marL="285750" indent="-285750" algn="just">
              <a:lnSpc>
                <a:spcPct val="107000"/>
              </a:lnSpc>
              <a:spcAft>
                <a:spcPts val="800"/>
              </a:spcAft>
              <a:buFont typeface="Arial" panose="020B0604020202020204" pitchFamily="34" charset="0"/>
              <a:buChar char="•"/>
            </a:pPr>
            <a:r>
              <a:rPr lang="ar-SA" sz="3200" b="1" dirty="0">
                <a:solidFill>
                  <a:schemeClr val="accent2">
                    <a:lumMod val="50000"/>
                  </a:schemeClr>
                </a:solidFill>
                <a:latin typeface="Calibri" panose="020F0502020204030204" pitchFamily="34" charset="0"/>
                <a:ea typeface="Calibri" panose="020F0502020204030204" pitchFamily="34" charset="0"/>
              </a:rPr>
              <a:t>بعض النتائج المترتّبة على اتخاذ القرار غير الصائب:</a:t>
            </a:r>
            <a:endParaRPr lang="en-US" sz="3200" b="1" dirty="0">
              <a:solidFill>
                <a:schemeClr val="accent2">
                  <a:lumMod val="50000"/>
                </a:schemeClr>
              </a:solidFill>
              <a:latin typeface="Calibri" panose="020F0502020204030204" pitchFamily="34" charset="0"/>
              <a:ea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ar-SA" sz="3200" b="1" dirty="0">
                <a:solidFill>
                  <a:schemeClr val="accent2">
                    <a:lumMod val="50000"/>
                  </a:schemeClr>
                </a:solidFill>
                <a:latin typeface="Calibri" panose="020F0502020204030204" pitchFamily="34" charset="0"/>
                <a:ea typeface="Calibri" panose="020F0502020204030204" pitchFamily="34" charset="0"/>
              </a:rPr>
              <a:t>تعرّض الشخص لكثيرٍ من المشاكل نتيجة عجزه عن اتخاذ القرار الصائب.</a:t>
            </a:r>
            <a:endParaRPr lang="en-US" sz="3200" b="1" dirty="0">
              <a:solidFill>
                <a:schemeClr val="accent2">
                  <a:lumMod val="50000"/>
                </a:schemeClr>
              </a:solidFill>
              <a:latin typeface="Calibri" panose="020F0502020204030204" pitchFamily="34" charset="0"/>
              <a:ea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ar-SA" sz="3200" b="1" dirty="0">
                <a:solidFill>
                  <a:schemeClr val="accent2">
                    <a:lumMod val="50000"/>
                  </a:schemeClr>
                </a:solidFill>
                <a:latin typeface="Calibri" panose="020F0502020204030204" pitchFamily="34" charset="0"/>
                <a:ea typeface="Calibri" panose="020F0502020204030204" pitchFamily="34" charset="0"/>
              </a:rPr>
              <a:t>تعرّض الشخص لخسارة مادية نتيجة عجزه عن اتخاذ القرار الصائب.</a:t>
            </a:r>
            <a:endParaRPr lang="en-US" sz="3200" b="1" dirty="0">
              <a:solidFill>
                <a:schemeClr val="accent2">
                  <a:lumMod val="50000"/>
                </a:schemeClr>
              </a:solidFill>
              <a:latin typeface="Calibri" panose="020F0502020204030204" pitchFamily="34" charset="0"/>
              <a:ea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ar-SA" sz="3200" b="1" dirty="0">
                <a:solidFill>
                  <a:schemeClr val="accent2">
                    <a:lumMod val="50000"/>
                  </a:schemeClr>
                </a:solidFill>
                <a:latin typeface="Calibri" panose="020F0502020204030204" pitchFamily="34" charset="0"/>
                <a:ea typeface="Calibri" panose="020F0502020204030204" pitchFamily="34" charset="0"/>
              </a:rPr>
              <a:t>يميل الشخص دائمًا لاختيار البديل الذي لديه عنه أكثر خبرة في تنفيذه لحل المشكلة، رغم اختلاف المشكلات في أسبابها ونتائجها.</a:t>
            </a:r>
            <a:endParaRPr lang="en-US" sz="3200" b="1" dirty="0">
              <a:solidFill>
                <a:schemeClr val="accent2">
                  <a:lumMod val="50000"/>
                </a:schemeClr>
              </a:solidFill>
              <a:latin typeface="Calibri" panose="020F0502020204030204" pitchFamily="34" charset="0"/>
              <a:ea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ar-SA" sz="3200" b="1" dirty="0">
                <a:solidFill>
                  <a:schemeClr val="accent2">
                    <a:lumMod val="50000"/>
                  </a:schemeClr>
                </a:solidFill>
                <a:latin typeface="Calibri" panose="020F0502020204030204" pitchFamily="34" charset="0"/>
                <a:ea typeface="Calibri" panose="020F0502020204030204" pitchFamily="34" charset="0"/>
              </a:rPr>
              <a:t>يميل الشخص إلى التسرّع في اتخاذ قراراته وعدم اللجوء إلى المنهجيّة العلميّة.</a:t>
            </a:r>
            <a:endParaRPr lang="en-US" sz="3200" b="1" dirty="0">
              <a:solidFill>
                <a:schemeClr val="accent2">
                  <a:lumMod val="50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7198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BA17FF36-1D33-43FE-8B24-A29FA6839E03}"/>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5" name="صورة 4" descr="صورة تحتوي على نص&#10;&#10;تم إنشاء الوصف تلقائياً">
            <a:extLst>
              <a:ext uri="{FF2B5EF4-FFF2-40B4-BE49-F238E27FC236}">
                <a16:creationId xmlns:a16="http://schemas.microsoft.com/office/drawing/2014/main" id="{46916CF8-5E28-45FA-A62F-126CD0ABABA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616364" y="527228"/>
            <a:ext cx="10169235" cy="2409935"/>
          </a:xfrm>
          <a:prstGeom prst="rect">
            <a:avLst/>
          </a:prstGeom>
          <a:ln>
            <a:noFill/>
          </a:ln>
          <a:effectLst>
            <a:softEdge rad="112500"/>
          </a:effectLst>
        </p:spPr>
      </p:pic>
      <p:sp>
        <p:nvSpPr>
          <p:cNvPr id="6" name="مستطيل 5">
            <a:extLst>
              <a:ext uri="{FF2B5EF4-FFF2-40B4-BE49-F238E27FC236}">
                <a16:creationId xmlns:a16="http://schemas.microsoft.com/office/drawing/2014/main" id="{57DB72D2-281B-4821-A1E6-1FF26CA3A355}"/>
              </a:ext>
            </a:extLst>
          </p:cNvPr>
          <p:cNvSpPr/>
          <p:nvPr/>
        </p:nvSpPr>
        <p:spPr>
          <a:xfrm>
            <a:off x="2140607" y="3026064"/>
            <a:ext cx="9397459" cy="2246769"/>
          </a:xfrm>
          <a:prstGeom prst="rect">
            <a:avLst/>
          </a:prstGeom>
          <a:solidFill>
            <a:schemeClr val="accent5">
              <a:lumMod val="20000"/>
              <a:lumOff val="80000"/>
            </a:schemeClr>
          </a:solidFill>
          <a:ln>
            <a:solidFill>
              <a:schemeClr val="accent4">
                <a:lumMod val="50000"/>
              </a:schemeClr>
            </a:solidFill>
          </a:ln>
        </p:spPr>
        <p:txBody>
          <a:bodyPr wrap="square">
            <a:spAutoFit/>
          </a:bodyPr>
          <a:lstStyle/>
          <a:p>
            <a:r>
              <a:rPr lang="ar-SA" sz="2800" b="1" dirty="0">
                <a:solidFill>
                  <a:schemeClr val="accent3">
                    <a:lumMod val="75000"/>
                  </a:schemeClr>
                </a:solidFill>
              </a:rPr>
              <a:t>العلاقة بين اتّخاذ القرار وحل المشكلات:</a:t>
            </a:r>
          </a:p>
          <a:p>
            <a:r>
              <a:rPr lang="ar-SA" sz="2800" b="1" dirty="0"/>
              <a:t>يعتمد كلاهما التفكير الإبداعّي، والتفكير في التفكير والمثابرة، والتحكم في الانفعالات، وجمع البيانات...</a:t>
            </a:r>
          </a:p>
          <a:p>
            <a:r>
              <a:rPr lang="ar-SA" sz="2800" b="1" dirty="0"/>
              <a:t>بالإضافة إلى أنّ حلّ أيّ مشكلة يتطلّب اتخاذ قرار ما.</a:t>
            </a:r>
          </a:p>
          <a:p>
            <a:r>
              <a:rPr lang="ar-SA" sz="2800" b="1" dirty="0"/>
              <a:t>ولكن ( </a:t>
            </a:r>
            <a:r>
              <a:rPr lang="ar-SA" sz="2800" b="1" dirty="0">
                <a:solidFill>
                  <a:srgbClr val="C00000"/>
                </a:solidFill>
              </a:rPr>
              <a:t>ما لفرق بين اتّخاذ القرار وحل المشكلات؟ </a:t>
            </a:r>
            <a:r>
              <a:rPr lang="ar-SA" sz="2800" b="1" dirty="0"/>
              <a:t>)</a:t>
            </a:r>
          </a:p>
        </p:txBody>
      </p:sp>
      <p:pic>
        <p:nvPicPr>
          <p:cNvPr id="8" name="صورة 7" descr="صورة تحتوي على نص&#10;&#10;تم إنشاء الوصف تلقائياً">
            <a:extLst>
              <a:ext uri="{FF2B5EF4-FFF2-40B4-BE49-F238E27FC236}">
                <a16:creationId xmlns:a16="http://schemas.microsoft.com/office/drawing/2014/main" id="{134BFF0B-4049-4068-AFB8-70A9C12CD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406" y="4433455"/>
            <a:ext cx="1750946" cy="1138231"/>
          </a:xfrm>
          <a:prstGeom prst="rect">
            <a:avLst/>
          </a:prstGeom>
          <a:ln>
            <a:noFill/>
          </a:ln>
          <a:effectLst>
            <a:softEdge rad="112500"/>
          </a:effectLst>
        </p:spPr>
      </p:pic>
      <p:sp>
        <p:nvSpPr>
          <p:cNvPr id="9" name="مستطيل: زوايا مستديرة 8">
            <a:extLst>
              <a:ext uri="{FF2B5EF4-FFF2-40B4-BE49-F238E27FC236}">
                <a16:creationId xmlns:a16="http://schemas.microsoft.com/office/drawing/2014/main" id="{76145C1C-370D-4671-8C43-272DCA36F4EF}"/>
              </a:ext>
            </a:extLst>
          </p:cNvPr>
          <p:cNvSpPr/>
          <p:nvPr/>
        </p:nvSpPr>
        <p:spPr>
          <a:xfrm>
            <a:off x="3109912" y="5404213"/>
            <a:ext cx="4652817" cy="922383"/>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accent5"/>
                </a:solidFill>
              </a:rPr>
              <a:t>الانصات للإجابات والأفكار الإبداعية ومناقشتها</a:t>
            </a:r>
          </a:p>
        </p:txBody>
      </p:sp>
    </p:spTree>
    <p:extLst>
      <p:ext uri="{BB962C8B-B14F-4D97-AF65-F5344CB8AC3E}">
        <p14:creationId xmlns:p14="http://schemas.microsoft.com/office/powerpoint/2010/main" val="134532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9FB9E90B-21E4-48E8-92DE-33328980469D}"/>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7" name="صورة 6" descr="صورة تحتوي على نص&#10;&#10;تم إنشاء الوصف تلقائياً">
            <a:extLst>
              <a:ext uri="{FF2B5EF4-FFF2-40B4-BE49-F238E27FC236}">
                <a16:creationId xmlns:a16="http://schemas.microsoft.com/office/drawing/2014/main" id="{75441874-0FAD-4AD1-B622-8268D61B1A5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04800" y="0"/>
            <a:ext cx="11887200" cy="6640945"/>
          </a:xfrm>
          <a:prstGeom prst="rect">
            <a:avLst/>
          </a:prstGeom>
          <a:ln>
            <a:noFill/>
          </a:ln>
          <a:effectLst>
            <a:softEdge rad="112500"/>
          </a:effectLst>
        </p:spPr>
      </p:pic>
    </p:spTree>
    <p:extLst>
      <p:ext uri="{BB962C8B-B14F-4D97-AF65-F5344CB8AC3E}">
        <p14:creationId xmlns:p14="http://schemas.microsoft.com/office/powerpoint/2010/main" val="495204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AD367BB4-FC18-42CF-9BC4-689AFB378A34}"/>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5" name="مستطيل 4">
            <a:extLst>
              <a:ext uri="{FF2B5EF4-FFF2-40B4-BE49-F238E27FC236}">
                <a16:creationId xmlns:a16="http://schemas.microsoft.com/office/drawing/2014/main" id="{4E7C5D76-D5E4-4C73-9D3A-CCC124200B54}"/>
              </a:ext>
            </a:extLst>
          </p:cNvPr>
          <p:cNvSpPr/>
          <p:nvPr/>
        </p:nvSpPr>
        <p:spPr>
          <a:xfrm>
            <a:off x="4153767" y="471881"/>
            <a:ext cx="7571509" cy="388696"/>
          </a:xfrm>
          <a:prstGeom prst="rect">
            <a:avLst/>
          </a:prstGeom>
          <a:solidFill>
            <a:schemeClr val="accent5">
              <a:lumMod val="20000"/>
              <a:lumOff val="80000"/>
            </a:schemeClr>
          </a:solidFill>
        </p:spPr>
        <p:txBody>
          <a:bodyPr wrap="square">
            <a:spAutoFit/>
          </a:bodyPr>
          <a:lstStyle/>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4- بعد قراءتي لهذا الموقف البطولي:</a:t>
            </a:r>
            <a:endParaRPr lang="en-US" b="1" dirty="0">
              <a:solidFill>
                <a:srgbClr val="C00000"/>
              </a:solidFill>
              <a:latin typeface="Calibri" panose="020F0502020204030204" pitchFamily="34" charset="0"/>
              <a:ea typeface="Calibri" panose="020F0502020204030204" pitchFamily="34" charset="0"/>
            </a:endParaRPr>
          </a:p>
        </p:txBody>
      </p:sp>
      <p:sp>
        <p:nvSpPr>
          <p:cNvPr id="6" name="مستطيل 5">
            <a:extLst>
              <a:ext uri="{FF2B5EF4-FFF2-40B4-BE49-F238E27FC236}">
                <a16:creationId xmlns:a16="http://schemas.microsoft.com/office/drawing/2014/main" id="{24A586F1-D330-444B-94A3-EF822758CAC4}"/>
              </a:ext>
            </a:extLst>
          </p:cNvPr>
          <p:cNvSpPr/>
          <p:nvPr/>
        </p:nvSpPr>
        <p:spPr>
          <a:xfrm>
            <a:off x="852055" y="1931743"/>
            <a:ext cx="10749395" cy="2449645"/>
          </a:xfrm>
          <a:prstGeom prst="rect">
            <a:avLst/>
          </a:prstGeom>
          <a:noFill/>
        </p:spPr>
        <p:txBody>
          <a:bodyPr wrap="square">
            <a:spAutoFit/>
          </a:bodyPr>
          <a:lstStyle/>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قصة الشهيد فهاد -رحمه الله- هي مثال للتفكير الأخلاقي قد يؤدي دورًا مهمًا وبارزًا عند اتّخاذ القرار. هل تتفق مع القول "بأن القرارات الأخلاقية ترتكز على التصويت الثقافية والاجتماعية أكثر من التفكير المنطقي" ؟</a:t>
            </a:r>
          </a:p>
          <a:p>
            <a:pPr marL="285750" indent="-285750" algn="just">
              <a:buFont typeface="Arial" panose="020B0604020202020204" pitchFamily="34" charset="0"/>
              <a:buChar char="•"/>
            </a:pPr>
            <a:r>
              <a:rPr lang="ar-SA" dirty="0">
                <a:solidFill>
                  <a:schemeClr val="accent2">
                    <a:lumMod val="50000"/>
                  </a:schemeClr>
                </a:solidFill>
              </a:rPr>
              <a:t>تثمين قيمنا الأصيلة وثوابتنا الوطنية الراسخة تجاه الدفاع عن أمن الوطن واستقراره والالتفاف حول قيادتنا الرشيدة وولاة أمرنا خادم الحرمين الشريفين الملك سلمان بن عبدالعزيز وولي العهد صاحب السمو الملكي الأمير محمد بن سلمان -حفظهما الله-</a:t>
            </a:r>
            <a:endParaRPr lang="en-US" dirty="0">
              <a:solidFill>
                <a:schemeClr val="accent2">
                  <a:lumMod val="50000"/>
                </a:schemeClr>
              </a:solidFill>
            </a:endParaRPr>
          </a:p>
          <a:p>
            <a:pPr marL="285750" indent="-285750" algn="just">
              <a:buFont typeface="Arial" panose="020B0604020202020204" pitchFamily="34" charset="0"/>
              <a:buChar char="•"/>
            </a:pPr>
            <a:r>
              <a:rPr lang="ar-SA" dirty="0">
                <a:solidFill>
                  <a:schemeClr val="accent2">
                    <a:lumMod val="50000"/>
                  </a:schemeClr>
                </a:solidFill>
              </a:rPr>
              <a:t>الأخذ في الاعتبار الآثار المترتبة على اتخاذ القرار بالنسبة للآخرين.</a:t>
            </a:r>
            <a:endParaRPr lang="en-US" dirty="0">
              <a:solidFill>
                <a:schemeClr val="accent2">
                  <a:lumMod val="50000"/>
                </a:schemeClr>
              </a:solidFill>
            </a:endParaRPr>
          </a:p>
          <a:p>
            <a:pPr marL="285750" indent="-285750" algn="just">
              <a:buFont typeface="Arial" panose="020B0604020202020204" pitchFamily="34" charset="0"/>
              <a:buChar char="•"/>
            </a:pPr>
            <a:r>
              <a:rPr lang="ar-SA" dirty="0">
                <a:solidFill>
                  <a:schemeClr val="accent2">
                    <a:lumMod val="50000"/>
                  </a:schemeClr>
                </a:solidFill>
              </a:rPr>
              <a:t>البديل الصواب هو الذي يحقّق الهدف المنشود أو يحلّ المشكلة بأقلّ الخسائر الممكنة مقارنة بالبدائل الأخرى.</a:t>
            </a:r>
            <a:endParaRPr lang="en-US" dirty="0">
              <a:solidFill>
                <a:schemeClr val="accent2">
                  <a:lumMod val="50000"/>
                </a:schemeClr>
              </a:solidFill>
            </a:endParaRPr>
          </a:p>
          <a:p>
            <a:pPr marL="285750" indent="-285750" algn="just">
              <a:buFont typeface="Arial" panose="020B0604020202020204" pitchFamily="34" charset="0"/>
              <a:buChar char="•"/>
            </a:pPr>
            <a:r>
              <a:rPr lang="ar-SA" dirty="0">
                <a:solidFill>
                  <a:schemeClr val="accent2">
                    <a:lumMod val="50000"/>
                  </a:schemeClr>
                </a:solidFill>
              </a:rPr>
              <a:t>المحافظة على حقوق الآخرين وحمايتهم من الأخطار.</a:t>
            </a:r>
            <a:endParaRPr lang="en-US" dirty="0">
              <a:solidFill>
                <a:schemeClr val="accent2">
                  <a:lumMod val="50000"/>
                </a:schemeClr>
              </a:solidFill>
            </a:endParaRPr>
          </a:p>
          <a:p>
            <a:pPr marL="285750" indent="-285750" algn="just">
              <a:buFont typeface="Arial" panose="020B0604020202020204" pitchFamily="34" charset="0"/>
              <a:buChar char="•"/>
            </a:pPr>
            <a:r>
              <a:rPr lang="ar-SA" dirty="0">
                <a:solidFill>
                  <a:schemeClr val="accent2">
                    <a:lumMod val="50000"/>
                  </a:schemeClr>
                </a:solidFill>
              </a:rPr>
              <a:t>تغليب المصلحة العامّة على المصلحة الخاصّة عند اتخاذ القرار</a:t>
            </a:r>
            <a:r>
              <a:rPr lang="en-US" dirty="0">
                <a:solidFill>
                  <a:schemeClr val="accent2">
                    <a:lumMod val="50000"/>
                  </a:schemeClr>
                </a:solidFill>
              </a:rPr>
              <a:t>.</a:t>
            </a:r>
          </a:p>
        </p:txBody>
      </p:sp>
      <p:sp>
        <p:nvSpPr>
          <p:cNvPr id="7" name="مستطيل 6">
            <a:extLst>
              <a:ext uri="{FF2B5EF4-FFF2-40B4-BE49-F238E27FC236}">
                <a16:creationId xmlns:a16="http://schemas.microsoft.com/office/drawing/2014/main" id="{28929AD4-8C58-4BF5-A063-B51464C1D661}"/>
              </a:ext>
            </a:extLst>
          </p:cNvPr>
          <p:cNvSpPr/>
          <p:nvPr/>
        </p:nvSpPr>
        <p:spPr>
          <a:xfrm>
            <a:off x="852055" y="4826861"/>
            <a:ext cx="9798628" cy="1084015"/>
          </a:xfrm>
          <a:prstGeom prst="rect">
            <a:avLst/>
          </a:prstGeom>
          <a:noFill/>
        </p:spPr>
        <p:txBody>
          <a:bodyPr wrap="square">
            <a:spAutoFit/>
          </a:bodyPr>
          <a:lstStyle/>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أيهما تغلّب في قرارتك: المصلحة الشخصية أم المصلحة العامة؟ ولماذا؟</a:t>
            </a:r>
          </a:p>
          <a:p>
            <a:pPr algn="just">
              <a:lnSpc>
                <a:spcPct val="107000"/>
              </a:lnSpc>
              <a:spcAft>
                <a:spcPts val="800"/>
              </a:spcAft>
            </a:pPr>
            <a:r>
              <a:rPr lang="ar-SA" dirty="0">
                <a:solidFill>
                  <a:schemeClr val="accent2">
                    <a:lumMod val="50000"/>
                  </a:schemeClr>
                </a:solidFill>
              </a:rPr>
              <a:t>أغلّب المصلحة العامّة، لأنّ تغليب المصلحة العامّة يحقّق الخير للجميع ويلحق الضرر بشخص واحد، لكنّ تغليب المصلحة الشخصيّة على حساب مصلحة عامة أكبر يؤدي إلى مخاطر كبيرة تلحق الضرر بالجميع، ويحقق مصلحة فرد واحد</a:t>
            </a:r>
            <a:r>
              <a:rPr lang="en-US" dirty="0">
                <a:solidFill>
                  <a:schemeClr val="accent2">
                    <a:lumMod val="50000"/>
                  </a:schemeClr>
                </a:solidFill>
              </a:rPr>
              <a:t>.</a:t>
            </a:r>
            <a:r>
              <a:rPr lang="ar-SA" b="1" dirty="0">
                <a:solidFill>
                  <a:schemeClr val="accent2">
                    <a:lumMod val="50000"/>
                  </a:schemeClr>
                </a:solidFill>
                <a:latin typeface="Calibri" panose="020F0502020204030204" pitchFamily="34" charset="0"/>
                <a:ea typeface="Calibri" panose="020F0502020204030204" pitchFamily="34" charset="0"/>
              </a:rPr>
              <a:t> </a:t>
            </a:r>
            <a:endParaRPr lang="en-US" b="1" dirty="0">
              <a:solidFill>
                <a:schemeClr val="accent2">
                  <a:lumMod val="50000"/>
                </a:schemeClr>
              </a:solidFill>
              <a:latin typeface="Calibri" panose="020F0502020204030204" pitchFamily="34" charset="0"/>
              <a:ea typeface="Calibri" panose="020F0502020204030204" pitchFamily="34" charset="0"/>
            </a:endParaRPr>
          </a:p>
        </p:txBody>
      </p:sp>
      <p:sp>
        <p:nvSpPr>
          <p:cNvPr id="8" name="مستطيل 7">
            <a:extLst>
              <a:ext uri="{FF2B5EF4-FFF2-40B4-BE49-F238E27FC236}">
                <a16:creationId xmlns:a16="http://schemas.microsoft.com/office/drawing/2014/main" id="{B63CF771-92CB-446D-A3DC-AE4DCCD84B38}"/>
              </a:ext>
            </a:extLst>
          </p:cNvPr>
          <p:cNvSpPr/>
          <p:nvPr/>
        </p:nvSpPr>
        <p:spPr>
          <a:xfrm>
            <a:off x="852055" y="1002334"/>
            <a:ext cx="10749395" cy="787652"/>
          </a:xfrm>
          <a:prstGeom prst="rect">
            <a:avLst/>
          </a:prstGeom>
          <a:noFill/>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أناقش مع مجموعتي ما قام به الشهيد فهاد -رحمه الله- عند اتّخاذه هذا القرار الإنساني الشجاع. </a:t>
            </a:r>
          </a:p>
          <a:p>
            <a:pPr>
              <a:lnSpc>
                <a:spcPct val="107000"/>
              </a:lnSpc>
              <a:spcAft>
                <a:spcPts val="800"/>
              </a:spcAft>
            </a:pPr>
            <a:r>
              <a:rPr lang="ar-SA" b="1" dirty="0">
                <a:solidFill>
                  <a:schemeClr val="accent2">
                    <a:lumMod val="50000"/>
                  </a:schemeClr>
                </a:solidFill>
                <a:latin typeface="Calibri" panose="020F0502020204030204" pitchFamily="34" charset="0"/>
                <a:ea typeface="Calibri" panose="020F0502020204030204" pitchFamily="34" charset="0"/>
              </a:rPr>
              <a:t>التضحية بالنفس من أجل حماية الآخرين.</a:t>
            </a:r>
            <a:endParaRPr lang="en-US" b="1" dirty="0">
              <a:solidFill>
                <a:schemeClr val="accent2">
                  <a:lumMod val="50000"/>
                </a:schemeClr>
              </a:solidFill>
              <a:latin typeface="Calibri" panose="020F0502020204030204" pitchFamily="34" charset="0"/>
              <a:ea typeface="Calibri" panose="020F0502020204030204" pitchFamily="34" charset="0"/>
            </a:endParaRPr>
          </a:p>
        </p:txBody>
      </p:sp>
      <p:pic>
        <p:nvPicPr>
          <p:cNvPr id="10" name="صورة 9" descr="صورة تحتوي على نص&#10;&#10;تم إنشاء الوصف تلقائياً">
            <a:extLst>
              <a:ext uri="{FF2B5EF4-FFF2-40B4-BE49-F238E27FC236}">
                <a16:creationId xmlns:a16="http://schemas.microsoft.com/office/drawing/2014/main" id="{D058E615-FD2F-45DA-80DF-5DB3B28E3268}"/>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590550" y="3002973"/>
            <a:ext cx="3774325" cy="2110072"/>
          </a:xfrm>
          <a:prstGeom prst="rect">
            <a:avLst/>
          </a:prstGeom>
          <a:ln>
            <a:noFill/>
          </a:ln>
          <a:effectLst>
            <a:softEdge rad="112500"/>
          </a:effectLst>
        </p:spPr>
      </p:pic>
    </p:spTree>
    <p:extLst>
      <p:ext uri="{BB962C8B-B14F-4D97-AF65-F5344CB8AC3E}">
        <p14:creationId xmlns:p14="http://schemas.microsoft.com/office/powerpoint/2010/main" val="91328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down)">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down)">
                                      <p:cBhvr>
                                        <p:cTn id="15" dur="500"/>
                                        <p:tgtEl>
                                          <p:spTgt spid="6">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down)">
                                      <p:cBhvr>
                                        <p:cTn id="18" dur="500"/>
                                        <p:tgtEl>
                                          <p:spTgt spid="6">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wipe(down)">
                                      <p:cBhvr>
                                        <p:cTn id="21" dur="500"/>
                                        <p:tgtEl>
                                          <p:spTgt spid="6">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wipe(down)">
                                      <p:cBhvr>
                                        <p:cTn id="24" dur="500"/>
                                        <p:tgtEl>
                                          <p:spTgt spid="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wipe(down)">
                                      <p:cBhvr>
                                        <p:cTn id="2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F1F5BE3E-0BF3-4686-978B-FE1C5055F6FB}"/>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4" name="مستطيل: زوايا مستديرة 3">
            <a:extLst>
              <a:ext uri="{FF2B5EF4-FFF2-40B4-BE49-F238E27FC236}">
                <a16:creationId xmlns:a16="http://schemas.microsoft.com/office/drawing/2014/main" id="{04B0879F-AE87-48A4-A7E0-92CF826A67AA}"/>
              </a:ext>
            </a:extLst>
          </p:cNvPr>
          <p:cNvSpPr/>
          <p:nvPr/>
        </p:nvSpPr>
        <p:spPr>
          <a:xfrm>
            <a:off x="139825" y="1103174"/>
            <a:ext cx="926975" cy="36512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solidFill>
                  <a:schemeClr val="accent1">
                    <a:lumMod val="50000"/>
                  </a:schemeClr>
                </a:solidFill>
              </a:rPr>
              <a:t>صفحة 24</a:t>
            </a:r>
          </a:p>
        </p:txBody>
      </p:sp>
      <p:pic>
        <p:nvPicPr>
          <p:cNvPr id="6" name="صورة 5" descr="صورة تحتوي على نص&#10;&#10;تم إنشاء الوصف تلقائياً">
            <a:extLst>
              <a:ext uri="{FF2B5EF4-FFF2-40B4-BE49-F238E27FC236}">
                <a16:creationId xmlns:a16="http://schemas.microsoft.com/office/drawing/2014/main" id="{902701C5-8B2E-4360-AABB-4907B31E953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475346" y="136524"/>
            <a:ext cx="9279428" cy="3646477"/>
          </a:xfrm>
          <a:prstGeom prst="rect">
            <a:avLst/>
          </a:prstGeom>
          <a:ln>
            <a:noFill/>
          </a:ln>
          <a:effectLst>
            <a:softEdge rad="112500"/>
          </a:effectLst>
        </p:spPr>
      </p:pic>
      <p:pic>
        <p:nvPicPr>
          <p:cNvPr id="8" name="صورة 7" descr="صورة تحتوي على نص&#10;&#10;تم إنشاء الوصف تلقائياً">
            <a:extLst>
              <a:ext uri="{FF2B5EF4-FFF2-40B4-BE49-F238E27FC236}">
                <a16:creationId xmlns:a16="http://schemas.microsoft.com/office/drawing/2014/main" id="{A3735217-F2A3-41D9-AEA4-D465E14CF30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508807" y="3783002"/>
            <a:ext cx="6640137" cy="2612908"/>
          </a:xfrm>
          <a:prstGeom prst="rect">
            <a:avLst/>
          </a:prstGeom>
          <a:ln>
            <a:noFill/>
          </a:ln>
          <a:effectLst>
            <a:softEdge rad="112500"/>
          </a:effectLst>
        </p:spPr>
      </p:pic>
    </p:spTree>
    <p:extLst>
      <p:ext uri="{BB962C8B-B14F-4D97-AF65-F5344CB8AC3E}">
        <p14:creationId xmlns:p14="http://schemas.microsoft.com/office/powerpoint/2010/main" val="1730956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EE632719-A1EE-4A68-9C80-F767CE228C41}"/>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pic>
        <p:nvPicPr>
          <p:cNvPr id="6" name="صورة 5" descr="صورة تحتوي على نص&#10;&#10;تم إنشاء الوصف تلقائياً">
            <a:extLst>
              <a:ext uri="{FF2B5EF4-FFF2-40B4-BE49-F238E27FC236}">
                <a16:creationId xmlns:a16="http://schemas.microsoft.com/office/drawing/2014/main" id="{C4C24A2A-5186-42F1-904E-E6716FF1EE3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906982" y="136525"/>
            <a:ext cx="8017163" cy="6402846"/>
          </a:xfrm>
          <a:prstGeom prst="rect">
            <a:avLst/>
          </a:prstGeom>
          <a:ln>
            <a:noFill/>
          </a:ln>
          <a:effectLst>
            <a:softEdge rad="112500"/>
          </a:effectLst>
        </p:spPr>
      </p:pic>
      <p:pic>
        <p:nvPicPr>
          <p:cNvPr id="8" name="صورة 7" descr="صورة تحتوي على نص&#10;&#10;تم إنشاء الوصف تلقائياً">
            <a:extLst>
              <a:ext uri="{FF2B5EF4-FFF2-40B4-BE49-F238E27FC236}">
                <a16:creationId xmlns:a16="http://schemas.microsoft.com/office/drawing/2014/main" id="{22B82138-B805-4ECD-88AB-92FF9851DA7B}"/>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64655" y="341745"/>
            <a:ext cx="3842327" cy="5859844"/>
          </a:xfrm>
          <a:prstGeom prst="rect">
            <a:avLst/>
          </a:prstGeom>
          <a:ln>
            <a:noFill/>
          </a:ln>
          <a:effectLst>
            <a:softEdge rad="112500"/>
          </a:effectLst>
        </p:spPr>
      </p:pic>
    </p:spTree>
    <p:extLst>
      <p:ext uri="{BB962C8B-B14F-4D97-AF65-F5344CB8AC3E}">
        <p14:creationId xmlns:p14="http://schemas.microsoft.com/office/powerpoint/2010/main" val="191446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تذييل 6">
            <a:extLst>
              <a:ext uri="{FF2B5EF4-FFF2-40B4-BE49-F238E27FC236}">
                <a16:creationId xmlns:a16="http://schemas.microsoft.com/office/drawing/2014/main" id="{2277BC4A-08FB-4488-AD40-2C63497E823F}"/>
              </a:ext>
            </a:extLst>
          </p:cNvPr>
          <p:cNvSpPr>
            <a:spLocks noGrp="1"/>
          </p:cNvSpPr>
          <p:nvPr>
            <p:ph type="ftr" sz="quarter" idx="11"/>
          </p:nvPr>
        </p:nvSpPr>
        <p:spPr>
          <a:xfrm>
            <a:off x="590550" y="6356350"/>
            <a:ext cx="5038725" cy="365125"/>
          </a:xfrm>
        </p:spPr>
        <p:txBody>
          <a:bodyPr/>
          <a:lstStyle/>
          <a:p>
            <a:r>
              <a:rPr lang="ar-SA" sz="1400" b="1" dirty="0">
                <a:solidFill>
                  <a:schemeClr val="accent3">
                    <a:lumMod val="75000"/>
                  </a:schemeClr>
                </a:solidFill>
              </a:rPr>
              <a:t>المقرر: التفكير الناقد                       الموضوع: التفكير الناقد واتّخاذ القرار</a:t>
            </a:r>
            <a:endParaRPr lang="en-US" sz="1400" b="1" dirty="0">
              <a:solidFill>
                <a:schemeClr val="accent3">
                  <a:lumMod val="75000"/>
                </a:schemeClr>
              </a:solidFill>
            </a:endParaRPr>
          </a:p>
        </p:txBody>
      </p:sp>
      <p:sp>
        <p:nvSpPr>
          <p:cNvPr id="6" name="مستطيل 5">
            <a:extLst>
              <a:ext uri="{FF2B5EF4-FFF2-40B4-BE49-F238E27FC236}">
                <a16:creationId xmlns:a16="http://schemas.microsoft.com/office/drawing/2014/main" id="{AB7CB37C-E12C-4020-AC92-8BF690C11171}"/>
              </a:ext>
            </a:extLst>
          </p:cNvPr>
          <p:cNvSpPr/>
          <p:nvPr/>
        </p:nvSpPr>
        <p:spPr>
          <a:xfrm>
            <a:off x="3480955" y="1010703"/>
            <a:ext cx="8244320" cy="768287"/>
          </a:xfrm>
          <a:prstGeom prst="rect">
            <a:avLst/>
          </a:prstGeom>
        </p:spPr>
        <p:txBody>
          <a:bodyPr wrap="square">
            <a:spAutoFit/>
          </a:bodyPr>
          <a:lstStyle/>
          <a:p>
            <a:pPr>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كيف أثّرت العقيدة الدينية والقيم الوطنية والعواطف والمشاعر الشخصية في قرارات الشهيد عبدالله السيهان؟</a:t>
            </a:r>
          </a:p>
          <a:p>
            <a:r>
              <a:rPr lang="ar-SA" b="1" dirty="0">
                <a:solidFill>
                  <a:schemeClr val="accent2">
                    <a:lumMod val="50000"/>
                  </a:schemeClr>
                </a:solidFill>
              </a:rPr>
              <a:t>ضحّى هذا البطل بنفسه واستشهد في أثناء قيامه بواجبه في الإشراف على عمليّات إعادة الأمل لليمن الشقيق.</a:t>
            </a:r>
            <a:endParaRPr lang="en-US" b="1" dirty="0">
              <a:solidFill>
                <a:schemeClr val="accent2">
                  <a:lumMod val="50000"/>
                </a:schemeClr>
              </a:solidFill>
            </a:endParaRPr>
          </a:p>
        </p:txBody>
      </p:sp>
      <p:sp>
        <p:nvSpPr>
          <p:cNvPr id="7" name="مستطيل 6">
            <a:extLst>
              <a:ext uri="{FF2B5EF4-FFF2-40B4-BE49-F238E27FC236}">
                <a16:creationId xmlns:a16="http://schemas.microsoft.com/office/drawing/2014/main" id="{404898DA-DD54-4940-A1DF-562919CAA13F}"/>
              </a:ext>
            </a:extLst>
          </p:cNvPr>
          <p:cNvSpPr/>
          <p:nvPr/>
        </p:nvSpPr>
        <p:spPr>
          <a:xfrm>
            <a:off x="4153767" y="471881"/>
            <a:ext cx="7571509" cy="388696"/>
          </a:xfrm>
          <a:prstGeom prst="rect">
            <a:avLst/>
          </a:prstGeom>
          <a:solidFill>
            <a:schemeClr val="accent5">
              <a:lumMod val="20000"/>
              <a:lumOff val="80000"/>
            </a:schemeClr>
          </a:solidFill>
        </p:spPr>
        <p:txBody>
          <a:bodyPr wrap="square">
            <a:spAutoFit/>
          </a:bodyPr>
          <a:lstStyle/>
          <a:p>
            <a:pPr algn="just">
              <a:lnSpc>
                <a:spcPct val="107000"/>
              </a:lnSpc>
              <a:spcAft>
                <a:spcPts val="800"/>
              </a:spcAft>
            </a:pPr>
            <a:r>
              <a:rPr lang="ar-SA" b="1" dirty="0">
                <a:solidFill>
                  <a:srgbClr val="C00000"/>
                </a:solidFill>
                <a:latin typeface="Calibri" panose="020F0502020204030204" pitchFamily="34" charset="0"/>
                <a:ea typeface="Calibri" panose="020F0502020204030204" pitchFamily="34" charset="0"/>
              </a:rPr>
              <a:t>5- بعد قراءتي لهذا الموقف البطولي:</a:t>
            </a:r>
            <a:endParaRPr lang="en-US" b="1" dirty="0">
              <a:solidFill>
                <a:srgbClr val="C00000"/>
              </a:solidFill>
              <a:latin typeface="Calibri" panose="020F0502020204030204" pitchFamily="34" charset="0"/>
              <a:ea typeface="Calibri" panose="020F0502020204030204" pitchFamily="34" charset="0"/>
            </a:endParaRPr>
          </a:p>
        </p:txBody>
      </p:sp>
      <p:sp>
        <p:nvSpPr>
          <p:cNvPr id="8" name="مستطيل 7">
            <a:extLst>
              <a:ext uri="{FF2B5EF4-FFF2-40B4-BE49-F238E27FC236}">
                <a16:creationId xmlns:a16="http://schemas.microsoft.com/office/drawing/2014/main" id="{53453AB7-DF14-4F90-9A40-F610F0550BB6}"/>
              </a:ext>
            </a:extLst>
          </p:cNvPr>
          <p:cNvSpPr/>
          <p:nvPr/>
        </p:nvSpPr>
        <p:spPr>
          <a:xfrm>
            <a:off x="4153767" y="1997839"/>
            <a:ext cx="7571508" cy="2308324"/>
          </a:xfrm>
          <a:prstGeom prst="rect">
            <a:avLst/>
          </a:prstGeom>
        </p:spPr>
        <p:txBody>
          <a:bodyPr wrap="square">
            <a:spAutoFit/>
          </a:bodyPr>
          <a:lstStyle/>
          <a:p>
            <a:r>
              <a:rPr lang="ar-SA" b="1" dirty="0">
                <a:solidFill>
                  <a:srgbClr val="C00000"/>
                </a:solidFill>
                <a:latin typeface="Calibri" panose="020F0502020204030204" pitchFamily="34" charset="0"/>
                <a:ea typeface="Calibri" panose="020F0502020204030204" pitchFamily="34" charset="0"/>
              </a:rPr>
              <a:t>هل يمكن تصنيف قرار الشهيد بناء على الحوار الذي تمَّ بينه وبين قريبه، أنه من القرارات المنطقيّة الخالصة أو من القرارات التي تأثرت بطبيعة التفكير الأخلاقي لدى الشهيد -رحمه الله- ؟ ناقش إجابتك مع زملائك.</a:t>
            </a:r>
          </a:p>
          <a:p>
            <a:pPr algn="just"/>
            <a:r>
              <a:rPr lang="ar-SA" b="1" dirty="0">
                <a:solidFill>
                  <a:schemeClr val="accent2">
                    <a:lumMod val="50000"/>
                  </a:schemeClr>
                </a:solidFill>
              </a:rPr>
              <a:t>البعض يرى أنّ القرار منطقيّ (جاء نتيجة للتخطيط المسبق واختيار البديل الأفضل بما يحقّق المصلحة العامّة) والبعض يجد القرار من القرارات العفويّة البديهيّة، ومن المتوقّع أن تجد أنّ لكلّ رأي حججه وبراهينه. يمكنك مناقشة هذه القضية؛ لتدريب الطاّب على ممارسة آداب الحوار وتقييم الحجج والبراهين، والاتساق بين المقدّمات والنتائج... وغيرها</a:t>
            </a:r>
            <a:r>
              <a:rPr lang="en-US" b="1" dirty="0">
                <a:solidFill>
                  <a:schemeClr val="accent2">
                    <a:lumMod val="50000"/>
                  </a:schemeClr>
                </a:solidFill>
              </a:rPr>
              <a:t>. </a:t>
            </a:r>
            <a:r>
              <a:rPr lang="ar-SA" b="1" dirty="0">
                <a:solidFill>
                  <a:schemeClr val="accent2">
                    <a:lumMod val="50000"/>
                  </a:schemeClr>
                </a:solidFill>
              </a:rPr>
              <a:t>وعلينا أن تثمن دور جنود الوطن وشهداء الواجب وما يمتلكون من شجاعة وإقدام واتخاذ قرار أخلاقي غير مستغرب منهم بالالتفاف حول القيادة الرشيدة والمحافظة على أمن الوطن واستقراره والتضحية بالنفس في سبيل ذلك متى ما لزم الأمر.</a:t>
            </a:r>
            <a:endParaRPr lang="en-US" b="1" dirty="0">
              <a:solidFill>
                <a:schemeClr val="accent2">
                  <a:lumMod val="50000"/>
                </a:schemeClr>
              </a:solidFill>
            </a:endParaRPr>
          </a:p>
        </p:txBody>
      </p:sp>
      <p:sp>
        <p:nvSpPr>
          <p:cNvPr id="9" name="مستطيل 8">
            <a:extLst>
              <a:ext uri="{FF2B5EF4-FFF2-40B4-BE49-F238E27FC236}">
                <a16:creationId xmlns:a16="http://schemas.microsoft.com/office/drawing/2014/main" id="{4192E5C4-D72D-498B-8D25-73B5A511D166}"/>
              </a:ext>
            </a:extLst>
          </p:cNvPr>
          <p:cNvSpPr/>
          <p:nvPr/>
        </p:nvSpPr>
        <p:spPr>
          <a:xfrm>
            <a:off x="4387994" y="4671426"/>
            <a:ext cx="5275552" cy="981423"/>
          </a:xfrm>
          <a:prstGeom prst="rect">
            <a:avLst/>
          </a:prstGeom>
        </p:spPr>
        <p:txBody>
          <a:bodyPr wrap="square">
            <a:spAutoFit/>
          </a:bodyPr>
          <a:lstStyle/>
          <a:p>
            <a:pPr algn="just">
              <a:lnSpc>
                <a:spcPct val="107000"/>
              </a:lnSpc>
              <a:spcAft>
                <a:spcPts val="800"/>
              </a:spcAft>
            </a:pPr>
            <a:r>
              <a:rPr lang="ar-SA" dirty="0">
                <a:solidFill>
                  <a:srgbClr val="C00000"/>
                </a:solidFill>
                <a:latin typeface="Calibri" panose="020F0502020204030204" pitchFamily="34" charset="0"/>
                <a:ea typeface="Calibri" panose="020F0502020204030204" pitchFamily="34" charset="0"/>
              </a:rPr>
              <a:t>أعدُّ بالتعاون مع مجموعة من زملائي صحيفة حائطية مدعّمة بالصور عن البطل الشهد عبدالله السيهان، أو أحد أبطال جيشنا السعودي في معارك العز والكرامة، وأناقش مع زملائي أثر قراراتهم البطولية والمشرفة في الأمن والأمان الذي نعيشه.</a:t>
            </a:r>
            <a:endParaRPr lang="en-US" dirty="0">
              <a:solidFill>
                <a:srgbClr val="C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8190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CEF5FF69-AB4D-FF0C-A6A3-A246CAA56CC8}"/>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4" name="صورة 3">
            <a:extLst>
              <a:ext uri="{FF2B5EF4-FFF2-40B4-BE49-F238E27FC236}">
                <a16:creationId xmlns:a16="http://schemas.microsoft.com/office/drawing/2014/main" id="{16750098-59EA-5594-43F2-6E8A99F59D8B}"/>
              </a:ext>
            </a:extLst>
          </p:cNvPr>
          <p:cNvPicPr>
            <a:picLocks noChangeAspect="1"/>
          </p:cNvPicPr>
          <p:nvPr/>
        </p:nvPicPr>
        <p:blipFill>
          <a:blip r:embed="rId2"/>
          <a:stretch>
            <a:fillRect/>
          </a:stretch>
        </p:blipFill>
        <p:spPr>
          <a:xfrm>
            <a:off x="729236" y="251402"/>
            <a:ext cx="10733528" cy="6470073"/>
          </a:xfrm>
          <a:prstGeom prst="rect">
            <a:avLst/>
          </a:prstGeom>
        </p:spPr>
      </p:pic>
    </p:spTree>
    <p:extLst>
      <p:ext uri="{BB962C8B-B14F-4D97-AF65-F5344CB8AC3E}">
        <p14:creationId xmlns:p14="http://schemas.microsoft.com/office/powerpoint/2010/main" val="310650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9812F428-D3E2-894A-7C4A-5D872475401A}"/>
              </a:ext>
            </a:extLst>
          </p:cNvPr>
          <p:cNvPicPr>
            <a:picLocks noChangeAspect="1"/>
          </p:cNvPicPr>
          <p:nvPr/>
        </p:nvPicPr>
        <p:blipFill>
          <a:blip r:embed="rId2"/>
          <a:stretch>
            <a:fillRect/>
          </a:stretch>
        </p:blipFill>
        <p:spPr>
          <a:xfrm>
            <a:off x="8166181" y="1498183"/>
            <a:ext cx="3609975" cy="619125"/>
          </a:xfrm>
          <a:prstGeom prst="rect">
            <a:avLst/>
          </a:prstGeom>
        </p:spPr>
      </p:pic>
      <p:pic>
        <p:nvPicPr>
          <p:cNvPr id="7" name="صورة 6">
            <a:extLst>
              <a:ext uri="{FF2B5EF4-FFF2-40B4-BE49-F238E27FC236}">
                <a16:creationId xmlns:a16="http://schemas.microsoft.com/office/drawing/2014/main" id="{E4615B22-FA5B-7B5A-5472-1D04C526B3E2}"/>
              </a:ext>
            </a:extLst>
          </p:cNvPr>
          <p:cNvPicPr>
            <a:picLocks noChangeAspect="1"/>
          </p:cNvPicPr>
          <p:nvPr/>
        </p:nvPicPr>
        <p:blipFill>
          <a:blip r:embed="rId3"/>
          <a:stretch>
            <a:fillRect/>
          </a:stretch>
        </p:blipFill>
        <p:spPr>
          <a:xfrm>
            <a:off x="7437268" y="2823911"/>
            <a:ext cx="4467225" cy="457200"/>
          </a:xfrm>
          <a:prstGeom prst="rect">
            <a:avLst/>
          </a:prstGeom>
        </p:spPr>
      </p:pic>
      <p:pic>
        <p:nvPicPr>
          <p:cNvPr id="9" name="صورة 8">
            <a:extLst>
              <a:ext uri="{FF2B5EF4-FFF2-40B4-BE49-F238E27FC236}">
                <a16:creationId xmlns:a16="http://schemas.microsoft.com/office/drawing/2014/main" id="{F557405F-A28A-588E-5800-AEFE0A34BD31}"/>
              </a:ext>
            </a:extLst>
          </p:cNvPr>
          <p:cNvPicPr>
            <a:picLocks noChangeAspect="1"/>
          </p:cNvPicPr>
          <p:nvPr/>
        </p:nvPicPr>
        <p:blipFill>
          <a:blip r:embed="rId4"/>
          <a:stretch>
            <a:fillRect/>
          </a:stretch>
        </p:blipFill>
        <p:spPr>
          <a:xfrm>
            <a:off x="303549" y="1106404"/>
            <a:ext cx="7639050" cy="1276350"/>
          </a:xfrm>
          <a:prstGeom prst="rect">
            <a:avLst/>
          </a:prstGeom>
        </p:spPr>
      </p:pic>
      <p:pic>
        <p:nvPicPr>
          <p:cNvPr id="11" name="صورة 10">
            <a:extLst>
              <a:ext uri="{FF2B5EF4-FFF2-40B4-BE49-F238E27FC236}">
                <a16:creationId xmlns:a16="http://schemas.microsoft.com/office/drawing/2014/main" id="{B9BBBA5C-6986-B09E-D284-896B4C8E41E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877302" y="3537034"/>
            <a:ext cx="8496300" cy="2028825"/>
          </a:xfrm>
          <a:prstGeom prst="rect">
            <a:avLst/>
          </a:prstGeom>
        </p:spPr>
      </p:pic>
      <p:sp>
        <p:nvSpPr>
          <p:cNvPr id="2" name="شكل بيضاوي 1">
            <a:extLst>
              <a:ext uri="{FF2B5EF4-FFF2-40B4-BE49-F238E27FC236}">
                <a16:creationId xmlns:a16="http://schemas.microsoft.com/office/drawing/2014/main" id="{31003F03-8F1A-5B6E-D811-C234D268E627}"/>
              </a:ext>
            </a:extLst>
          </p:cNvPr>
          <p:cNvSpPr/>
          <p:nvPr/>
        </p:nvSpPr>
        <p:spPr>
          <a:xfrm>
            <a:off x="9504947" y="83720"/>
            <a:ext cx="1588169" cy="11477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a:t>مراجعة </a:t>
            </a:r>
          </a:p>
          <a:p>
            <a:pPr algn="ctr"/>
            <a:r>
              <a:rPr lang="ar-SA" sz="2000" b="1" dirty="0"/>
              <a:t>ما سبق</a:t>
            </a:r>
          </a:p>
        </p:txBody>
      </p:sp>
    </p:spTree>
    <p:extLst>
      <p:ext uri="{BB962C8B-B14F-4D97-AF65-F5344CB8AC3E}">
        <p14:creationId xmlns:p14="http://schemas.microsoft.com/office/powerpoint/2010/main" val="3343281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ircle(in)">
                                      <p:cBhvr>
                                        <p:cTn id="30" dur="2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ircle(in)">
                                      <p:cBhvr>
                                        <p:cTn id="4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a:extLst>
              <a:ext uri="{FF2B5EF4-FFF2-40B4-BE49-F238E27FC236}">
                <a16:creationId xmlns:a16="http://schemas.microsoft.com/office/drawing/2014/main" id="{2098CB99-31E3-1A38-7C24-40A91E67EDC0}"/>
              </a:ext>
            </a:extLst>
          </p:cNvPr>
          <p:cNvSpPr>
            <a:spLocks noGrp="1"/>
          </p:cNvSpPr>
          <p:nvPr>
            <p:ph type="ftr" sz="quarter" idx="11"/>
          </p:nvPr>
        </p:nvSpPr>
        <p:spPr/>
        <p:txBody>
          <a:bodyPr/>
          <a:lstStyle/>
          <a:p>
            <a:r>
              <a:rPr lang="ar-SA"/>
              <a:t>مقرر: التقكير الناقد وحلّ المشكلات                       الموضوع: الاستنباط والاستقراء</a:t>
            </a:r>
            <a:endParaRPr lang="en-US"/>
          </a:p>
        </p:txBody>
      </p:sp>
      <p:pic>
        <p:nvPicPr>
          <p:cNvPr id="4" name="صورة 3">
            <a:extLst>
              <a:ext uri="{FF2B5EF4-FFF2-40B4-BE49-F238E27FC236}">
                <a16:creationId xmlns:a16="http://schemas.microsoft.com/office/drawing/2014/main" id="{9A93D131-C629-862E-CA7D-C5742385A6B7}"/>
              </a:ext>
            </a:extLst>
          </p:cNvPr>
          <p:cNvPicPr>
            <a:picLocks noChangeAspect="1"/>
          </p:cNvPicPr>
          <p:nvPr/>
        </p:nvPicPr>
        <p:blipFill>
          <a:blip r:embed="rId2"/>
          <a:stretch>
            <a:fillRect/>
          </a:stretch>
        </p:blipFill>
        <p:spPr>
          <a:xfrm>
            <a:off x="4907124" y="4603064"/>
            <a:ext cx="3596952" cy="1438781"/>
          </a:xfrm>
          <a:prstGeom prst="rect">
            <a:avLst/>
          </a:prstGeom>
        </p:spPr>
      </p:pic>
      <p:pic>
        <p:nvPicPr>
          <p:cNvPr id="5" name="صورة 4">
            <a:extLst>
              <a:ext uri="{FF2B5EF4-FFF2-40B4-BE49-F238E27FC236}">
                <a16:creationId xmlns:a16="http://schemas.microsoft.com/office/drawing/2014/main" id="{0E1EFE8D-5D9D-B140-209D-2BD9B1C057D5}"/>
              </a:ext>
            </a:extLst>
          </p:cNvPr>
          <p:cNvPicPr>
            <a:picLocks noChangeAspect="1"/>
          </p:cNvPicPr>
          <p:nvPr/>
        </p:nvPicPr>
        <p:blipFill>
          <a:blip r:embed="rId3"/>
          <a:stretch>
            <a:fillRect/>
          </a:stretch>
        </p:blipFill>
        <p:spPr>
          <a:xfrm>
            <a:off x="3522518" y="419568"/>
            <a:ext cx="5146964" cy="4063423"/>
          </a:xfrm>
          <a:prstGeom prst="rect">
            <a:avLst/>
          </a:prstGeom>
        </p:spPr>
      </p:pic>
      <p:pic>
        <p:nvPicPr>
          <p:cNvPr id="1026" name="Picture 2" descr="صور وفقكم الله - صور متنوعة - صور عبير">
            <a:extLst>
              <a:ext uri="{FF2B5EF4-FFF2-40B4-BE49-F238E27FC236}">
                <a16:creationId xmlns:a16="http://schemas.microsoft.com/office/drawing/2014/main" id="{BA9F0759-353B-CD9C-B498-9312DD8FFB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5600" y="3306617"/>
            <a:ext cx="2460625" cy="1450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461974"/>
      </p:ext>
    </p:extLst>
  </p:cSld>
  <p:clrMapOvr>
    <a:masterClrMapping/>
  </p:clrMapOvr>
</p:sld>
</file>

<file path=ppt/theme/theme1.xml><?xml version="1.0" encoding="utf-8"?>
<a:theme xmlns:a="http://schemas.openxmlformats.org/drawingml/2006/main" name="RocaVTI">
  <a:themeElements>
    <a:clrScheme name="أزرق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1194</TotalTime>
  <Words>1843</Words>
  <Application>Microsoft Office PowerPoint</Application>
  <PresentationFormat>شاشة عريضة</PresentationFormat>
  <Paragraphs>153</Paragraphs>
  <Slides>32</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32</vt:i4>
      </vt:variant>
    </vt:vector>
  </HeadingPairs>
  <TitlesOfParts>
    <vt:vector size="37" baseType="lpstr">
      <vt:lpstr>Arial</vt:lpstr>
      <vt:lpstr>Avenir Next LT Pro Light</vt:lpstr>
      <vt:lpstr>Calibri</vt:lpstr>
      <vt:lpstr>Gill Sans MT</vt:lpstr>
      <vt:lpstr>RocaVTI</vt:lpstr>
      <vt:lpstr>عرض تقديمي في PowerPoint</vt:lpstr>
      <vt:lpstr>عرض تقديمي في PowerPoint</vt:lpstr>
      <vt:lpstr>التفكير الناقد الصف الأول ثانوي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مرزوق الصاعدي</dc:creator>
  <cp:lastModifiedBy>Windows 10</cp:lastModifiedBy>
  <cp:revision>122</cp:revision>
  <dcterms:created xsi:type="dcterms:W3CDTF">2022-03-09T17:08:47Z</dcterms:created>
  <dcterms:modified xsi:type="dcterms:W3CDTF">2025-09-10T05:54:55Z</dcterms:modified>
</cp:coreProperties>
</file>