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8"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311" r:id="rId35"/>
    <p:sldId id="312" r:id="rId36"/>
    <p:sldId id="313" r:id="rId37"/>
    <p:sldId id="314" r:id="rId38"/>
    <p:sldId id="315" r:id="rId39"/>
    <p:sldId id="316" r:id="rId40"/>
    <p:sldId id="317" r:id="rId41"/>
    <p:sldId id="318" r:id="rId42"/>
    <p:sldId id="319" r:id="rId43"/>
    <p:sldId id="320" r:id="rId44"/>
    <p:sldId id="321" r:id="rId45"/>
    <p:sldId id="322" r:id="rId46"/>
    <p:sldId id="323" r:id="rId47"/>
    <p:sldId id="324" r:id="rId48"/>
  </p:sldIdLst>
  <p:sldSz cx="18288000" cy="10287000"/>
  <p:notesSz cx="6858000" cy="9144000"/>
  <p:embeddedFontLst>
    <p:embeddedFont>
      <p:font typeface="Siwa" panose="020B0604020202020204" charset="-78"/>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E48"/>
    <a:srgbClr val="FFF7E6"/>
    <a:srgbClr val="DAD372"/>
    <a:srgbClr val="F8CF53"/>
    <a:srgbClr val="FFFF99"/>
    <a:srgbClr val="33CC33"/>
    <a:srgbClr val="66FF66"/>
    <a:srgbClr val="99FF99"/>
    <a:srgbClr val="376092"/>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08" autoAdjust="0"/>
    <p:restoredTop sz="94622" autoAdjust="0"/>
  </p:normalViewPr>
  <p:slideViewPr>
    <p:cSldViewPr>
      <p:cViewPr varScale="1">
        <p:scale>
          <a:sx n="42" d="100"/>
          <a:sy n="42" d="100"/>
        </p:scale>
        <p:origin x="112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mailto:info@tahdiri.com" TargetMode="External"/><Relationship Id="rId3" Type="http://schemas.openxmlformats.org/officeDocument/2006/relationships/hyperlink" Target="https://tahdiri.com/" TargetMode="External"/><Relationship Id="rId7" Type="http://schemas.openxmlformats.org/officeDocument/2006/relationships/hyperlink" Target="https://twitter.com/dev903090"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www.facebook.com/tahdiri3" TargetMode="External"/><Relationship Id="rId5" Type="http://schemas.openxmlformats.org/officeDocument/2006/relationships/hyperlink" Target="https://t.me/tahdiri3" TargetMode="External"/><Relationship Id="rId4" Type="http://schemas.openxmlformats.org/officeDocument/2006/relationships/hyperlink" Target="https://youtube.com/@tahdiri"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hyperlink" Target="mailto:info@tahdiri.com" TargetMode="External"/><Relationship Id="rId3" Type="http://schemas.openxmlformats.org/officeDocument/2006/relationships/hyperlink" Target="https://tahdiri.com/" TargetMode="External"/><Relationship Id="rId7" Type="http://schemas.openxmlformats.org/officeDocument/2006/relationships/hyperlink" Target="https://twitter.com/dev903090"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www.facebook.com/tahdiri3" TargetMode="External"/><Relationship Id="rId5" Type="http://schemas.openxmlformats.org/officeDocument/2006/relationships/hyperlink" Target="https://t.me/tahdiri3" TargetMode="External"/><Relationship Id="rId4" Type="http://schemas.openxmlformats.org/officeDocument/2006/relationships/hyperlink" Target="https://youtube.com/@tahdi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tile tx="0" ty="0" sx="100000" sy="100000" flip="none" algn="tl"/>
        </a:blipFill>
        <a:effectLst/>
      </p:bgPr>
    </p:bg>
    <p:spTree>
      <p:nvGrpSpPr>
        <p:cNvPr id="1" name=""/>
        <p:cNvGrpSpPr/>
        <p:nvPr/>
      </p:nvGrpSpPr>
      <p:grpSpPr>
        <a:xfrm>
          <a:off x="0" y="0"/>
          <a:ext cx="0" cy="0"/>
          <a:chOff x="0" y="0"/>
          <a:chExt cx="0" cy="0"/>
        </a:xfrm>
      </p:grpSpPr>
      <p:sp>
        <p:nvSpPr>
          <p:cNvPr id="17" name="Rectangle 1">
            <a:extLst>
              <a:ext uri="{FF2B5EF4-FFF2-40B4-BE49-F238E27FC236}">
                <a16:creationId xmlns:a16="http://schemas.microsoft.com/office/drawing/2014/main" id="{62E7ADFA-75B8-3FF8-29EB-10CF43B37F17}"/>
              </a:ext>
            </a:extLst>
          </p:cNvPr>
          <p:cNvSpPr/>
          <p:nvPr/>
        </p:nvSpPr>
        <p:spPr>
          <a:xfrm>
            <a:off x="0" y="0"/>
            <a:ext cx="3657600" cy="10287000"/>
          </a:xfrm>
          <a:prstGeom prst="rect">
            <a:avLst/>
          </a:prstGeom>
          <a:solidFill>
            <a:srgbClr val="005F73"/>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8" name="Rectangle 2">
            <a:extLst>
              <a:ext uri="{FF2B5EF4-FFF2-40B4-BE49-F238E27FC236}">
                <a16:creationId xmlns:a16="http://schemas.microsoft.com/office/drawing/2014/main" id="{F9134C90-9B9E-59BC-61A8-D15EB12F9A00}"/>
              </a:ext>
            </a:extLst>
          </p:cNvPr>
          <p:cNvSpPr/>
          <p:nvPr/>
        </p:nvSpPr>
        <p:spPr>
          <a:xfrm>
            <a:off x="3429000" y="0"/>
            <a:ext cx="228600" cy="10287000"/>
          </a:xfrm>
          <a:prstGeom prst="rect">
            <a:avLst/>
          </a:prstGeom>
          <a:solidFill>
            <a:srgbClr val="EE9B00"/>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9" name="TextBox 3">
            <a:extLst>
              <a:ext uri="{FF2B5EF4-FFF2-40B4-BE49-F238E27FC236}">
                <a16:creationId xmlns:a16="http://schemas.microsoft.com/office/drawing/2014/main" id="{BC1A5A20-E2F2-7E2B-A193-9BC6474187D1}"/>
              </a:ext>
            </a:extLst>
          </p:cNvPr>
          <p:cNvSpPr txBox="1"/>
          <p:nvPr/>
        </p:nvSpPr>
        <p:spPr>
          <a:xfrm>
            <a:off x="4114800" y="3314700"/>
            <a:ext cx="11953057" cy="1981200"/>
          </a:xfrm>
          <a:prstGeom prst="rect">
            <a:avLst/>
          </a:prstGeom>
          <a:noFill/>
        </p:spPr>
        <p:txBody>
          <a:bodyPr wrap="square">
            <a:normAutofit/>
          </a:bodyPr>
          <a:lstStyle/>
          <a:p>
            <a:pPr algn="r" rtl="1">
              <a:defRPr sz="6000" b="1">
                <a:solidFill>
                  <a:srgbClr val="005F73"/>
                </a:solidFill>
                <a:latin typeface="Cairo"/>
              </a:defRPr>
            </a:pPr>
            <a:r>
              <a:rPr lang="ar-SA" sz="4800">
                <a:latin typeface="Siwa" panose="020B0604020202020204" charset="-78"/>
                <a:cs typeface="Siwa" panose="020B0604020202020204" charset="-78"/>
              </a:rPr>
              <a:t>الموائع الساكنة والموائع المتحركة</a:t>
            </a:r>
          </a:p>
        </p:txBody>
      </p:sp>
      <p:sp>
        <p:nvSpPr>
          <p:cNvPr id="20" name="TextBox 4">
            <a:extLst>
              <a:ext uri="{FF2B5EF4-FFF2-40B4-BE49-F238E27FC236}">
                <a16:creationId xmlns:a16="http://schemas.microsoft.com/office/drawing/2014/main" id="{B50D2ACE-B573-1D69-11AF-0796723738F1}"/>
              </a:ext>
            </a:extLst>
          </p:cNvPr>
          <p:cNvSpPr txBox="1"/>
          <p:nvPr/>
        </p:nvSpPr>
        <p:spPr>
          <a:xfrm>
            <a:off x="4953000" y="5676900"/>
            <a:ext cx="11109941" cy="2308324"/>
          </a:xfrm>
          <a:prstGeom prst="rect">
            <a:avLst/>
          </a:prstGeom>
          <a:noFill/>
        </p:spPr>
        <p:txBody>
          <a:bodyPr wrap="square">
            <a:normAutofit/>
          </a:bodyPr>
          <a:lstStyle/>
          <a:p>
            <a:pPr algn="r" rtl="1">
              <a:defRPr sz="2800">
                <a:solidFill>
                  <a:srgbClr val="212529"/>
                </a:solidFill>
                <a:latin typeface="Cairo"/>
              </a:defRPr>
            </a:pPr>
            <a:r>
              <a:rPr lang="ar-SA" sz="3600" b="1" dirty="0">
                <a:solidFill>
                  <a:schemeClr val="accent1">
                    <a:lumMod val="75000"/>
                  </a:schemeClr>
                </a:solidFill>
                <a:latin typeface="Siwa" panose="020B0604020202020204" charset="-78"/>
                <a:cs typeface="Siwa" panose="020B0604020202020204" charset="-78"/>
              </a:rPr>
              <a:t>حالات المادة</a:t>
            </a:r>
          </a:p>
          <a:p>
            <a:pPr algn="r" rtl="1">
              <a:defRPr sz="2800">
                <a:solidFill>
                  <a:srgbClr val="212529"/>
                </a:solidFill>
                <a:latin typeface="Cairo"/>
              </a:defRPr>
            </a:pPr>
            <a:r>
              <a:rPr lang="ar-SA" sz="3600" b="1" dirty="0">
                <a:solidFill>
                  <a:schemeClr val="accent1">
                    <a:lumMod val="75000"/>
                  </a:schemeClr>
                </a:solidFill>
                <a:latin typeface="Siwa" panose="020B0604020202020204" charset="-78"/>
                <a:cs typeface="Siwa" panose="020B0604020202020204" charset="-78"/>
              </a:rPr>
              <a:t>الفيزياء 3</a:t>
            </a:r>
          </a:p>
          <a:p>
            <a:pPr algn="r" rtl="1">
              <a:defRPr sz="2800">
                <a:solidFill>
                  <a:srgbClr val="212529"/>
                </a:solidFill>
                <a:latin typeface="Cairo"/>
              </a:defRPr>
            </a:pPr>
            <a:r>
              <a:rPr lang="ar-SA" sz="3600" b="1" dirty="0">
                <a:solidFill>
                  <a:schemeClr val="accent1">
                    <a:lumMod val="75000"/>
                  </a:schemeClr>
                </a:solidFill>
                <a:latin typeface="Siwa" panose="020B0604020202020204" charset="-78"/>
                <a:cs typeface="Siwa" panose="020B0604020202020204" charset="-78"/>
              </a:rPr>
              <a:t>السنة الثالثة</a:t>
            </a:r>
          </a:p>
          <a:p>
            <a:pPr algn="r" rtl="1">
              <a:defRPr sz="2800">
                <a:solidFill>
                  <a:srgbClr val="212529"/>
                </a:solidFill>
                <a:latin typeface="Cairo"/>
              </a:defRPr>
            </a:pPr>
            <a:r>
              <a:rPr lang="en-US" sz="3600" b="1">
                <a:solidFill>
                  <a:schemeClr val="accent1">
                    <a:lumMod val="75000"/>
                  </a:schemeClr>
                </a:solidFill>
                <a:latin typeface="Siwa" panose="020B0604020202020204" charset="-78"/>
                <a:cs typeface="Siwa" panose="020B0604020202020204" charset="-78"/>
              </a:rPr>
              <a:t>  </a:t>
            </a:r>
            <a:endParaRPr lang="ar-SA" sz="3600" b="1" dirty="0">
              <a:solidFill>
                <a:schemeClr val="accent1">
                  <a:lumMod val="75000"/>
                </a:schemeClr>
              </a:solidFill>
              <a:latin typeface="Siwa" panose="020B0604020202020204" charset="-78"/>
              <a:cs typeface="Siwa" panose="020B0604020202020204" charset="-78"/>
            </a:endParaRPr>
          </a:p>
        </p:txBody>
      </p:sp>
      <p:pic>
        <p:nvPicPr>
          <p:cNvPr id="22" name="صورة 21">
            <a:extLst>
              <a:ext uri="{FF2B5EF4-FFF2-40B4-BE49-F238E27FC236}">
                <a16:creationId xmlns:a16="http://schemas.microsoft.com/office/drawing/2014/main" id="{E183A267-F3F9-8676-E2F6-892115A7C1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12176" y="23352"/>
            <a:ext cx="1656159" cy="1677783"/>
          </a:xfrm>
          <a:prstGeom prst="rect">
            <a:avLst/>
          </a:prstGeom>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464158F8-9375-6CBA-E232-3C0810891378}"/>
              </a:ext>
            </a:extLst>
          </p:cNvPr>
          <p:cNvPicPr>
            <a:picLocks noChangeAspect="1"/>
          </p:cNvPicPr>
          <p:nvPr/>
        </p:nvPicPr>
        <p:blipFill>
          <a:blip r:embed="rId2"/>
          <a:stretch>
            <a:fillRect/>
          </a:stretch>
        </p:blipFill>
        <p:spPr>
          <a:xfrm>
            <a:off x="-165026" y="414"/>
            <a:ext cx="18618052" cy="10273067"/>
          </a:xfrm>
          <a:prstGeom prst="rect">
            <a:avLst/>
          </a:prstGeom>
        </p:spPr>
      </p:pic>
      <p:sp>
        <p:nvSpPr>
          <p:cNvPr id="8" name="مربع نص 7">
            <a:extLst>
              <a:ext uri="{FF2B5EF4-FFF2-40B4-BE49-F238E27FC236}">
                <a16:creationId xmlns:a16="http://schemas.microsoft.com/office/drawing/2014/main" id="{D0E48CB4-C894-3463-6FA7-DB25F345D422}"/>
              </a:ext>
            </a:extLst>
          </p:cNvPr>
          <p:cNvSpPr txBox="1"/>
          <p:nvPr/>
        </p:nvSpPr>
        <p:spPr>
          <a:xfrm>
            <a:off x="1219200" y="876300"/>
            <a:ext cx="7239000" cy="8463855"/>
          </a:xfrm>
          <a:prstGeom prst="rect">
            <a:avLst/>
          </a:prstGeom>
          <a:noFill/>
        </p:spPr>
        <p:txBody>
          <a:bodyPr wrap="square" rtlCol="0">
            <a:normAutofit/>
          </a:bodyPr>
          <a:lstStyle/>
          <a:p>
            <a:pPr algn="ctr"/>
            <a:r>
              <a:rPr lang="ar-SA" sz="7200" b="1">
                <a:solidFill>
                  <a:schemeClr val="tx2"/>
                </a:solidFill>
              </a:rPr>
              <a:t>تحضيري</a:t>
            </a:r>
            <a:r>
              <a:rPr lang="ar-SA" sz="2800" b="1">
                <a:solidFill>
                  <a:schemeClr val="tx2"/>
                </a:solidFill>
              </a:rPr>
              <a:t> </a:t>
            </a:r>
            <a:br>
              <a:rPr lang="ar-SA" sz="2800" b="1">
                <a:solidFill>
                  <a:schemeClr val="tx2"/>
                </a:solidFill>
              </a:rPr>
            </a:br>
            <a:br>
              <a:rPr lang="ar-SA" sz="2800" b="1">
                <a:solidFill>
                  <a:schemeClr val="tx2"/>
                </a:solidFill>
              </a:rPr>
            </a:br>
            <a:r>
              <a:rPr lang="en-US" sz="2400" b="1">
                <a:solidFill>
                  <a:schemeClr val="tx2"/>
                </a:solidFill>
                <a:hlinkClick r:id="rId3"/>
              </a:rPr>
              <a:t>https://tahdiri.com</a:t>
            </a:r>
            <a:br>
              <a:rPr lang="en-US" sz="2400" b="1">
                <a:solidFill>
                  <a:schemeClr val="tx2"/>
                </a:solidFill>
              </a:rPr>
            </a:br>
            <a:br>
              <a:rPr lang="en-US" sz="2400" b="1">
                <a:solidFill>
                  <a:schemeClr val="tx2"/>
                </a:solidFill>
              </a:rPr>
            </a:br>
            <a:r>
              <a:rPr lang="en-US" sz="2400" b="1">
                <a:solidFill>
                  <a:schemeClr val="tx2"/>
                </a:solidFill>
                <a:hlinkClick r:id="rId4"/>
              </a:rPr>
              <a:t>https://twitter.com/dev903090</a:t>
            </a:r>
            <a:br>
              <a:rPr lang="en-US" sz="2400" b="1">
                <a:solidFill>
                  <a:schemeClr val="tx2"/>
                </a:solidFill>
              </a:rPr>
            </a:br>
            <a:br>
              <a:rPr lang="en-US" sz="2400" b="1">
                <a:solidFill>
                  <a:schemeClr val="tx2"/>
                </a:solidFill>
              </a:rPr>
            </a:br>
            <a:r>
              <a:rPr lang="en-US" sz="2400" b="1">
                <a:solidFill>
                  <a:schemeClr val="tx2"/>
                </a:solidFill>
                <a:hlinkClick r:id="" action="ppaction://noaction"/>
              </a:rPr>
              <a:t>https://www.facebook.com/tahdiri3</a:t>
            </a:r>
            <a:br>
              <a:rPr lang="en-US" sz="2400" b="1">
                <a:solidFill>
                  <a:schemeClr val="tx2"/>
                </a:solidFill>
              </a:rPr>
            </a:br>
            <a:br>
              <a:rPr lang="en-US" sz="2400" b="1">
                <a:solidFill>
                  <a:schemeClr val="tx2"/>
                </a:solidFill>
              </a:rPr>
            </a:br>
            <a:r>
              <a:rPr lang="en-US" sz="2400" b="1">
                <a:solidFill>
                  <a:schemeClr val="tx2"/>
                </a:solidFill>
                <a:hlinkClick r:id="rId5"/>
              </a:rPr>
              <a:t>https://t.me/tahdiri3</a:t>
            </a:r>
            <a:br>
              <a:rPr lang="en-US" sz="2400" b="1">
                <a:solidFill>
                  <a:schemeClr val="tx2"/>
                </a:solidFill>
              </a:rPr>
            </a:br>
            <a:br>
              <a:rPr lang="en-US" sz="2400" b="1">
                <a:solidFill>
                  <a:schemeClr val="tx2"/>
                </a:solidFill>
              </a:rPr>
            </a:br>
            <a:r>
              <a:rPr lang="en-US" sz="2400" b="1">
                <a:solidFill>
                  <a:schemeClr val="tx2"/>
                </a:solidFill>
                <a:hlinkClick r:id="rId6"/>
              </a:rPr>
              <a:t>https://youtube.com/@tahdiri</a:t>
            </a:r>
            <a:br>
              <a:rPr lang="en-US" sz="2400" b="1">
                <a:solidFill>
                  <a:schemeClr val="tx2"/>
                </a:solidFill>
              </a:rPr>
            </a:br>
            <a:br>
              <a:rPr lang="en-US" sz="2400" b="1">
                <a:solidFill>
                  <a:schemeClr val="tx2"/>
                </a:solidFill>
              </a:rPr>
            </a:br>
            <a:r>
              <a:rPr lang="en-US" sz="2400" b="1">
                <a:solidFill>
                  <a:schemeClr val="tx2"/>
                </a:solidFill>
                <a:hlinkClick r:id="rId7"/>
              </a:rPr>
              <a:t>https://wa.me/message/ZMHSJOIPIV4NA1</a:t>
            </a:r>
            <a:br>
              <a:rPr lang="en-US" sz="2400" b="1">
                <a:solidFill>
                  <a:schemeClr val="tx2"/>
                </a:solidFill>
              </a:rPr>
            </a:br>
            <a:br>
              <a:rPr lang="en-US" sz="2400" b="1">
                <a:solidFill>
                  <a:schemeClr val="tx2"/>
                </a:solidFill>
              </a:rPr>
            </a:br>
            <a:r>
              <a:rPr lang="en-US" sz="2400" b="1">
                <a:solidFill>
                  <a:schemeClr val="tx2"/>
                </a:solidFill>
              </a:rPr>
              <a:t>00966542946749</a:t>
            </a:r>
            <a:br>
              <a:rPr lang="en-US" sz="2400" b="1">
                <a:solidFill>
                  <a:schemeClr val="tx2"/>
                </a:solidFill>
              </a:rPr>
            </a:br>
            <a:br>
              <a:rPr lang="en-US" sz="2400" b="1">
                <a:solidFill>
                  <a:schemeClr val="tx2"/>
                </a:solidFill>
              </a:rPr>
            </a:br>
            <a:r>
              <a:rPr lang="en-US" sz="2400" b="1">
                <a:solidFill>
                  <a:schemeClr val="tx2"/>
                </a:solidFill>
                <a:hlinkClick r:id="rId8"/>
              </a:rPr>
              <a:t>info@tahdiri.com</a:t>
            </a:r>
            <a:br>
              <a:rPr lang="en-US" sz="2400" b="1">
                <a:solidFill>
                  <a:schemeClr val="tx2"/>
                </a:solidFill>
              </a:rPr>
            </a:br>
            <a:br>
              <a:rPr lang="en-US" sz="2800" b="1">
                <a:solidFill>
                  <a:schemeClr val="tx2"/>
                </a:solidFill>
              </a:rPr>
            </a:br>
            <a:r>
              <a:rPr lang="ar-SA" sz="2800" b="1">
                <a:solidFill>
                  <a:schemeClr val="tx2"/>
                </a:solidFill>
              </a:rPr>
              <a:t>اللهم صّلِ وسَلّمْ على نَبِيْنَا مُحَمد ﷺ</a:t>
            </a:r>
            <a:br>
              <a:rPr lang="ar-SA" sz="2400" b="1">
                <a:solidFill>
                  <a:schemeClr val="tx2"/>
                </a:solidFill>
              </a:rPr>
            </a:br>
            <a:endParaRPr lang="ar-SA" sz="2800" b="1">
              <a:solidFill>
                <a:schemeClr val="tx2"/>
              </a:solidFill>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أهداف الدرس والمفردات الأساسية</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0000" lnSpcReduction="20000"/>
          </a:bodyPr>
          <a:lstStyle/>
          <a:p>
            <a:pPr algn="r" rtl="1">
              <a:lnSpc>
                <a:spcPct val="150000"/>
              </a:lnSpc>
            </a:pPr>
            <a:r>
              <a:rPr lang="ar-SA" sz="4000">
                <a:solidFill>
                  <a:srgbClr val="231F20"/>
                </a:solidFill>
                <a:latin typeface="Siwa"/>
                <a:ea typeface="Siwa"/>
                <a:cs typeface="Siwa"/>
                <a:sym typeface="Siwa"/>
                <a:rtl/>
              </a:rPr>
              <a:t>أهداف الدرس:
١- تتعرف على مبدأ باسكال وتطبيقاته العملية.
٢- تربط بين مبدأ باسكال والآلات البسيطة.
٣- تتعرف على مبدأ أرخميدس وقوة الطفو.
٤- توضح القوى المؤثرة في حالة الطفو.
٥- تفسر سبب طفو السفن وغوص الأجسام.
٦- تتعرف على مبدأ برنولي لتدفق الموائع.
٧- تستنتج كيفية عمل تطبيقات عملية عليه.
المفردات الأساسية:
- مبدأ باسكال
- قوة الطفو
- مبدأ أرخميدس
- مبدأ برنولي
- خطوط الانسياب</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تخيل أن المائع المحصور هو فريق متكامل.
عندما تؤثر بقوة على مكبس صغير، فإنك تزيد الضغط.
هذا الضغط لا يبقى في مكانه بل ينتقل عبر المائع.
يصل الضغط بنفس المقدار إلى المكبس الكبير.
لأن مساحة المكبس الكبير أكبر، تكون القوة الناتجة أكبر.
هذا هو سر الرافعة الهيدروليكية ومضاعفة القوة.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أي تغير في الضغط عند أي نقطة في مائع محصور ينتقل بالتساوي إلى جميع نقاط المائع الأخرى.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مبدأ باسكال: ضغطة صغيرة تصنع قوة كبيرة</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85000" lnSpcReduction="20000"/>
          </a:bodyPr>
          <a:lstStyle/>
          <a:p>
            <a:pPr algn="r" rtl="1">
              <a:lnSpc>
                <a:spcPct val="150000"/>
              </a:lnSpc>
            </a:pPr>
            <a:r>
              <a:rPr lang="ar-SA" sz="4000">
                <a:solidFill>
                  <a:srgbClr val="231F20"/>
                </a:solidFill>
                <a:latin typeface="Siwa"/>
                <a:ea typeface="Siwa"/>
                <a:cs typeface="Siwa"/>
                <a:sym typeface="Siwa"/>
                <a:rtl/>
              </a:rPr>
              <a:t>العنوان: مسائل تدريبية على مبدأ باسكال
تحويل المبادئ إلى أرقام هو قلب الفيزياء.
هنا نرى كيف نستخدم معادلة باسكال:
F₁ / A₁ = F₂ / A₂
لحل مسائل الرافعة الهيدروليكية.
مثال: لرفع سيارة وزنها ١٦٠٠ نيوتن
باستخدام مكبس كبير مساحته ٠.١٥ م²،
ما القوة التي تحتاجها على مكبس صغير
مساحته ٠.٠١ م²؟
الحل يتطلب تطبيق المعادلة مباشرة.
هذا يوضح كيف يمكن لقوة صغيرة
أن تنجز عملاً كبيراً بفضل الفيزياء.</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مبدأ باسكال ليس مجرد معادلة في كتاب.
بل هو أساس لتقنيات نستخدمها يومياً.
١- نظام الفرامل في السيارة يستخدم هذا المبدأ.
٢- كرسي طبيب الأسنان يرتفع وينخفض بفضله.
٣- الرافعات الضخمة في ورشات إصلاح السيارات.
كلها أمثلة على مضاعفة القوة باستخدام الموائع.</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تطبيقات مبدأ باسكال حولنا</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توضح الصورة غواصة في الأعماق السحيقة.
يؤثر عليها ضغط هائل من كل الاتجاهات.
معادلة حساب الضغط هي: P = ρhg.
حيث ρ هي كثافة المائع و h هو العمق.
لكن هناك قوة أخرى خفية تدفع للأعلى.
تسمى هذه القوة "قوة الطفو" وهي سر بقاء الغواصة.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كلما غصت أعمق في الماء، زاد الضغط عليك. هذا الضغط ينشأ من وزن عمود الماء فوقك.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الضغط في الأعماق وقوة الطفو</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عندما تضع جسماً في الماء، يحدث صراع.
وزن الجسم يسحبه للأسفل بقوة الجاذبية.
وفي نفس الوقت، يدفع المائع الجسم للأعلى.
هذه القوة الصاعدة هي قوة الطفو.
نتيجة هذا الصراع تحدد مصير الجسم.
هل سيطفو، أم يغوص، أم يبقى معلقاً؟</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قوة الطفو: المعركة الخفية في الماء</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يوضح الشكل مكعباً مغموراً في مائع.
الضغط على السطح السفلي للمكعب أكبر من الضغط
على سطحه العلوي لأنه أعمق.
هذا الفارق في الضغط يخلق قوة محصلة للأعلى.
وهي قوة الطفو. اكتشف أرخميدس هذه العلاقة
ومن هنا جاءت صيحة "يوريكا!" الشهيرة.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قوة الطفو المؤثرة في جسم مغمور تساوي وزن المائع الذي يزيحه هذا الجسم. هذا هو مبدأ أرخميدس.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مبدأ أرخميدس: اكتشاف في حوض الاستحمام</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الكثافة تحدد المصير: الطفو أم الغوص؟</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لماذا تطفو قطعة خشب بينما يغوص مسمار حديد؟
الجواب يكمن في مقارنة الكثافة.
١- إذا كانت كثافة الجسم أقل من كثافة المائع: يطفو.
   (مثل الخشب في الماء)
٢- إذا كانت كثافة الجسم أكبر من كثافة المائع: يغوص.
   (مثل الحديد في الماء)
٣- إذا كانت كثافة الجسم تساوي كثافة المائع: يبقى معلقاً.
   (مثل الغواصة في وضع محايد)
فقوة الطفو تعتمد على حجم الماء المزاح.
بينما الوزن يعتمد على كتلة الجسم نفسه.
لذلك، الشكل مهم أيضاً، فالباخرة تطفو
لأن هيكلها المجوف يزيح كمية كبيرة من الماء.</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العنوان: دراسة حالات الطفو والغوص
توضح هذه الصورة ثلاث حالات مهمة:
أ- قالب الفولاذ يغوص لأن وزنه أكبر بكثير
   من قوة الطفو التي يولدها حجمه الصغير.
ب- قالب الخشب يطفو جزئياً.
   تتوازن قوة الطفو مع وزنه عند غمر جزء منه.
ج- مكعب الجليد يطفو لأن كثافته أقل
   قليلاً من كثافة الماء، فيطفو معظمه مغموراً.
هذه الأمثلة تجسد الصراع الدائم بين
قوة الجاذبية (الوزن) وقوة الطفو.</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السفينة العملاقة مصنوعة من الفولاذ الكثيف، لكنها تطفو!
السر في شكلها المجوف الذي يجعلها تزيح
كمية هائلة من الماء، مما يولد قوة طفو ضخمة.
أما الغواصة فتتحكم في مصيرها بذكاء.
تملأ خزاناتها بالماء لتغوص، وتفرغها بالهواء
لتطفو، فتغير كثافتها الكلية حسب الحاجة.</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أسرار عمالقة البحار: السفن والغواصات</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62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المطلوب في هذا المثال هو حساب شيئين:
١- قوة الطفو المؤثرة على قطعة الجرانيت.
٢- الوزن الظاهري للقطعة وهي في الماء.
المعطيات:
- حجم القطعة.
- كثافة الجرانيت وكثافة الماء.
الحل يتطلب تطبيق معادلة قوة الطفو ثم طرحها من الوزن الحقيقي.</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لنطبق مبدأ أرخميدس بالأرقام. يوضح الشكل القوى المؤثرة على قطعة جرانيت مغمورة في الماء.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مثال حسابي: قوة الطفو على الجرانيت</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70000" lnSpcReduction="20000"/>
          </a:bodyPr>
          <a:lstStyle/>
          <a:p>
            <a:pPr algn="r" rtl="1">
              <a:lnSpc>
                <a:spcPct val="150000"/>
              </a:lnSpc>
            </a:pPr>
            <a:r>
              <a:rPr lang="ar-SA" sz="4000">
                <a:solidFill>
                  <a:srgbClr val="231F20"/>
                </a:solidFill>
                <a:latin typeface="Siwa"/>
                <a:ea typeface="Siwa"/>
                <a:cs typeface="Siwa"/>
                <a:sym typeface="Siwa"/>
                <a:rtl/>
              </a:rPr>
              <a:t>العنوان: تقويم الجواب وحل المسائل
بعد حل أي مسألة فيزيائية، من المهم أن نتوقف ونسأل:
هل الجواب منطقي؟
- هل الوحدات صحيحة؟ يجب أن تكون القوة بالنيوتن.
- هل الوزن الظاهري أقل من الوزن الحقيقي؟
  نعم، يجب أن يكون كذلك بسبب قوة الطفو.
هذه الأسئلة تساعد على التأكد من فهمنا العميق
للمبادئ الفيزيائية وليس مجرد تطبيق المعادلات.
التفكير النقدي هو مهارة لا تقل أهمية
عن مهارة حل المسائل الرياضية نفسها.</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حتى الآن، درسنا الموائع وهي في حالة سكون.
رأينا كيف يولد السكون ضغطاً وطفواً.
الآن، سننتقل إلى عالم أكثر ديناميكية.
سندرس ماذا يحدث عندما تبدأ الموائع في التدفق.
استعدوا للتعرف على مبدأ جديد ومثير:
مبدأ برنولي الذي يحكم حركة الهواء والماء.</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من السكون إلى الحركة: الموائع المتحركة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الهواء المتحرك بسرعة فوق الورقة له ضغط منخفض.
الهواء الساكن نسبياً تحت الورقة له ضغط أعلى.
هذا الفارق في الضغط يخلق قوة رفع للأعلى.
هذا هو جوهر مبدأ برنولي:
"كلما زادت سرعة المائع، قل ضغطه".
هذا المبدأ البسيط يفسر ظواهر معقدة من حولنا.</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تجربة بسيطة تكشف سراً كبيراً. انفخ فوق ورقة وسترى أنها ترتفع، متحدية الجاذبية. لماذا؟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مبدأ برنولي: عندما تزيد السرعة يقل الضغط</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تطبيقات مذهلة لمبدأ برنولي</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مبدأ برنولي ليس مجرد خدعة بالورقة، بل هو أساس لتقنيات هامة:
١- جناح الطائرة: شكله المميز يجعل الهواء يمر أسرع فوقه،
   مما يولد قوة رفع تسمح للطائرة بالتحليق.
٢- مرذاذ العطر: الهواء السريع يقلل الضغط ويسحب
   العطر للأعلى على شكل رذاذ.
٣- المازج في محركات السيارات القديمة: يستخدم نفس
   المبدأ لخلط الهواء بالوقود.
٤- كرة القدم المنحنية: دوران الكرة يجعل الهواء على
   أحد جانبيها أسرع من الآخر، فتغير مسارها.
هذا يوضح كيف أن مبادئ الفيزياء تدخل في كل تفاصيل حياتنا.</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العنوان: خطوط الانسياب والتصميم الانسيابي
تُظهر الصورة سيارة ذات تصميم انسيابي.
خطوط الانسياب هي مسارات وهمية تصف تدفق الهواء
حول جسم السيارة.
التصميم الانسيابي يهدف إلى جعل هذه الخطوط
ناعمة وغير متقطعة.
هذا يقلل من الاضطرابات الهوائية خلف السيارة.
والنتيجة هي مقاومة هواء أقل.
مما يعني استهلاك وقود أقل وسرعة أكبر.
وهو تطبيق مباشر لمبادئ ديناميكا الموائع.</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لماذا تهتم الشركات بصرف الملايين على التصميم الانسيابي؟
١- كفاءة الوقود: في السيارات والطائرات والقطارات.
٢- السرعة والأداء: مهم جداً في سيارات السباق.
٣- الاستقرار: يمنع الاهتزازات غير المرغوبة.
٤- تقليل الضوضاء: تدفق الهواء السلس أهدأ.
من أسماك القرش إلى الطيور، الطبيعة تستخدم
التصميم الانسيابي منذ ملايين السنين.</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أهمية التصميم الانسيابي</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85000" lnSpcReduction="10000"/>
          </a:bodyPr>
          <a:lstStyle/>
          <a:p>
            <a:pPr algn="r" rtl="1">
              <a:lnSpc>
                <a:spcPct val="150000"/>
              </a:lnSpc>
            </a:pPr>
            <a:r>
              <a:rPr lang="ar-SA" sz="4000">
                <a:solidFill>
                  <a:srgbClr val="231F20"/>
                </a:solidFill>
                <a:latin typeface="Siwa"/>
                <a:ea typeface="Siwa"/>
                <a:cs typeface="Siwa"/>
                <a:sym typeface="Siwa"/>
                <a:rtl/>
              </a:rPr>
              <a:t>العنوان: مراجعة وتحدي للفهم
هذه الأسئلة تختبر فهمك للدرس كاملاً.
لنستعرض بعض الأفكار الرئيسية:
- فكر: لماذا يرتفع منطاد الهواء الساخن؟
  (تلميح: يتعلق بالكثافة وقوة الطفو).
- ناقش: كيف يمكن للاعب كرة قدم أن يجعل
  الكرة تنحرف في الهواء؟
  (تلميح: يتعلق بالدوران ومبدأ برنولي).
- حلل: ما الفرق بين تطبيق مبدأ باسكال
  ومبدأ أرخميدس في الموائع الساكنة؟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في هذا الدرس، اكتشفنا ثلاثة مبادئ أساسية:
١- مبدأ باسكال: الضغط ينتقل بالتساوي في المائع المحصور،
   مما يسمح بمضاعفة القوة.
٢- مبدأ أرخميدس: قوة الطفو تساوي وزن المائع المزاح،
   وهو ما يفسر الطفو والغوص.
٣- مبدأ برنولي: سرعة المائع وضغطه مرتبطان عكسياً،
   وهو ما يفسر الطيران وتطبيقات أخرى.</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خلاصة رحلتنا في عالم الموائع</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في رافعة هيدروليكية، أثرت قوة 100 نيوتن على مكبس مساحته 0.01 م². ما مقدار القوة الناتجة على المكبس الكبير الذي مساحته 0.5 </a:t>
            </a:r>
            <a:r>
              <a:rPr lang="ar-SA" sz="4800" b="1">
                <a:solidFill>
                  <a:srgbClr val="FFFDEF"/>
                </a:solidFill>
                <a:latin typeface="Siwa" panose="020B0604020202020204" charset="-78"/>
                <a:ea typeface="Farro"/>
                <a:cs typeface="Siwa" panose="020B0604020202020204" charset="-78"/>
                <a:sym typeface="Farro"/>
              </a:rPr>
              <a:t>م²؟</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2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200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100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5000 نيوتن</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في رافعة هيدروليكية، أثرت قوة 100 نيوتن على مكبس مساحته 0.01 م². ما مقدار القوة الناتجة على المكبس الكبير الذي مساحته 0.5 </a:t>
            </a:r>
            <a:r>
              <a:rPr lang="ar-SA" sz="4800" b="1">
                <a:solidFill>
                  <a:srgbClr val="FFFDEF"/>
                </a:solidFill>
                <a:latin typeface="Siwa" panose="020B0604020202020204" charset="-78"/>
                <a:ea typeface="Farro"/>
                <a:cs typeface="Siwa" panose="020B0604020202020204" charset="-78"/>
                <a:sym typeface="Farro"/>
              </a:rPr>
              <a:t>م²؟</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2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117F75B9-50C4-B439-49E3-C370A2B91A45}"/>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200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100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5000 نيوتن</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تطفو سفينة مصنوعة من الحديد في الماء </a:t>
            </a:r>
            <a:r>
              <a:rPr lang="ar-SA" sz="4800" b="1">
                <a:solidFill>
                  <a:srgbClr val="FFFDEF"/>
                </a:solidFill>
                <a:latin typeface="Siwa" panose="020B0604020202020204" charset="-78"/>
                <a:ea typeface="Farro"/>
                <a:cs typeface="Siwa" panose="020B0604020202020204" charset="-78"/>
                <a:sym typeface="Farro"/>
              </a:rPr>
              <a:t>لأن: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كثافة الحديد أقل من كثافة </a:t>
            </a:r>
            <a:r>
              <a:rPr lang="ar-SA" sz="4800">
                <a:solidFill>
                  <a:srgbClr val="623933"/>
                </a:solidFill>
                <a:latin typeface="Siwa" panose="020B0604020202020204" charset="-78"/>
                <a:ea typeface="Farro"/>
                <a:cs typeface="Siwa" panose="020B0604020202020204" charset="-78"/>
                <a:sym typeface="Farro"/>
              </a:rPr>
              <a:t>الماء.</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قوة الطفو المؤثرة عليها أكبر من </a:t>
            </a:r>
            <a:r>
              <a:rPr lang="ar-SA" sz="4800">
                <a:solidFill>
                  <a:srgbClr val="623933"/>
                </a:solidFill>
                <a:latin typeface="Siwa" panose="020B0604020202020204" charset="-78"/>
                <a:ea typeface="Farro"/>
                <a:cs typeface="Siwa" panose="020B0604020202020204" charset="-78"/>
                <a:sym typeface="Farro"/>
              </a:rPr>
              <a:t>وزنها.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وزن السفينة يساوي وزن الماء الذي </a:t>
            </a:r>
            <a:r>
              <a:rPr lang="ar-SA" sz="4800">
                <a:solidFill>
                  <a:srgbClr val="623933"/>
                </a:solidFill>
                <a:latin typeface="Siwa" panose="020B0604020202020204" charset="-78"/>
                <a:ea typeface="Farro"/>
                <a:cs typeface="Siwa" panose="020B0604020202020204" charset="-78"/>
                <a:sym typeface="Farro"/>
              </a:rPr>
              <a:t>تزيحه.</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متوسط كثافة السفينة (بما فيها التجويف) أقل من كثافة </a:t>
            </a:r>
            <a:r>
              <a:rPr lang="ar-SA" sz="4800">
                <a:solidFill>
                  <a:srgbClr val="623933"/>
                </a:solidFill>
                <a:latin typeface="Siwa" panose="020B0604020202020204" charset="-78"/>
                <a:ea typeface="Farro"/>
                <a:cs typeface="Siwa" panose="020B0604020202020204" charset="-78"/>
                <a:sym typeface="Farro"/>
              </a:rPr>
              <a:t>الماء.</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تطفو سفينة مصنوعة من الحديد في الماء </a:t>
            </a:r>
            <a:r>
              <a:rPr lang="ar-SA" sz="4800" b="1">
                <a:solidFill>
                  <a:srgbClr val="FFFDEF"/>
                </a:solidFill>
                <a:latin typeface="Siwa" panose="020B0604020202020204" charset="-78"/>
                <a:ea typeface="Farro"/>
                <a:cs typeface="Siwa" panose="020B0604020202020204" charset="-78"/>
                <a:sym typeface="Farro"/>
              </a:rPr>
              <a:t>لأن: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كثافة الحديد أقل من كثافة </a:t>
            </a:r>
            <a:r>
              <a:rPr lang="ar-SA" sz="4800">
                <a:solidFill>
                  <a:srgbClr val="623933"/>
                </a:solidFill>
                <a:latin typeface="Siwa" panose="020B0604020202020204" charset="-78"/>
                <a:ea typeface="Farro"/>
                <a:cs typeface="Siwa" panose="020B0604020202020204" charset="-78"/>
                <a:sym typeface="Farro"/>
              </a:rPr>
              <a:t>الماء.</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117F75B9-50C4-B439-49E3-C370A2B91A45}"/>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قوة الطفو المؤثرة عليها أكبر من </a:t>
            </a:r>
            <a:r>
              <a:rPr lang="ar-SA" sz="4800">
                <a:solidFill>
                  <a:srgbClr val="623933"/>
                </a:solidFill>
                <a:latin typeface="Siwa" panose="020B0604020202020204" charset="-78"/>
                <a:ea typeface="Farro"/>
                <a:cs typeface="Siwa" panose="020B0604020202020204" charset="-78"/>
                <a:sym typeface="Farro"/>
              </a:rPr>
              <a:t>وزنها.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وزن السفينة يساوي وزن الماء الذي </a:t>
            </a:r>
            <a:r>
              <a:rPr lang="ar-SA" sz="4800">
                <a:solidFill>
                  <a:srgbClr val="623933"/>
                </a:solidFill>
                <a:latin typeface="Siwa" panose="020B0604020202020204" charset="-78"/>
                <a:ea typeface="Farro"/>
                <a:cs typeface="Siwa" panose="020B0604020202020204" charset="-78"/>
                <a:sym typeface="Farro"/>
              </a:rPr>
              <a:t>تزيحه.</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D782CC7A-0462-917E-70A3-C153C7036B8A}"/>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متوسط كثافة السفينة (بما فيها التجويف) أقل من كثافة </a:t>
            </a:r>
            <a:r>
              <a:rPr lang="ar-SA" sz="4800">
                <a:solidFill>
                  <a:srgbClr val="623933"/>
                </a:solidFill>
                <a:latin typeface="Siwa" panose="020B0604020202020204" charset="-78"/>
                <a:ea typeface="Farro"/>
                <a:cs typeface="Siwa" panose="020B0604020202020204" charset="-78"/>
                <a:sym typeface="Farro"/>
              </a:rPr>
              <a:t>الماء.</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عندما تنفخ بقوة فوق قطعة ورق أفقية، فإنها ترتفع. هذا </a:t>
            </a:r>
            <a:r>
              <a:rPr lang="ar-SA" sz="4800" b="1">
                <a:solidFill>
                  <a:srgbClr val="FFFDEF"/>
                </a:solidFill>
                <a:latin typeface="Siwa" panose="020B0604020202020204" charset="-78"/>
                <a:ea typeface="Farro"/>
                <a:cs typeface="Siwa" panose="020B0604020202020204" charset="-78"/>
                <a:sym typeface="Farro"/>
              </a:rPr>
              <a:t>يوضح:</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مبدأ باسكال</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مبدأ أرخميدس</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مبدأ برنولي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قانون </a:t>
            </a:r>
            <a:r>
              <a:rPr lang="ar-SA" sz="4800">
                <a:solidFill>
                  <a:srgbClr val="623933"/>
                </a:solidFill>
                <a:latin typeface="Siwa" panose="020B0604020202020204" charset="-78"/>
                <a:ea typeface="Farro"/>
                <a:cs typeface="Siwa" panose="020B0604020202020204" charset="-78"/>
                <a:sym typeface="Farro"/>
              </a:rPr>
              <a:t>نيوتن الثالث</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43307E59-916D-19A7-084A-9EDF4F98FF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2" name="Group 2">
            <a:extLst>
              <a:ext uri="{FF2B5EF4-FFF2-40B4-BE49-F238E27FC236}">
                <a16:creationId xmlns:a16="http://schemas.microsoft.com/office/drawing/2014/main" id="{74B5EB53-1538-5B4A-3C18-99563A0E9BAA}"/>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id="{A146BD7B-2358-6766-5AB7-E668A7B8FB8F}"/>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4" name="TextBox 4">
              <a:extLst>
                <a:ext uri="{FF2B5EF4-FFF2-40B4-BE49-F238E27FC236}">
                  <a16:creationId xmlns:a16="http://schemas.microsoft.com/office/drawing/2014/main" id="{8E6A3288-01AB-03BC-2322-41898BDA67B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id="{6F903925-DD3C-60ED-9E56-604055A5600E}"/>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id="{5467A442-954E-E18F-5128-133A554502FB}"/>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id="{9C4FA1FB-921D-23AC-240C-4DA6AF4EFE6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id="{92309F4D-9E63-A7B8-380A-8CE1AED342CB}"/>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id="{1A99BAFF-580E-2888-F13E-F21E7D021D33}"/>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id="{A7F1666E-93FD-C736-1C3C-01A645588D5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E08EE6AD-9A6D-2ECB-C5C9-BDF9E7D59F6E}"/>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id="{C3C97411-C2F7-C0CB-B637-EF7E4C3FDE8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id="{CE206171-185E-DAA7-82D9-D20B14115BAF}"/>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id="{4D598687-72C7-6B53-C1C2-041EF5AC40C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id="{95DB8F12-7ECB-EA7A-1B4D-0D95603758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19" name="TextBox 19">
              <a:extLst>
                <a:ext uri="{FF2B5EF4-FFF2-40B4-BE49-F238E27FC236}">
                  <a16:creationId xmlns:a16="http://schemas.microsoft.com/office/drawing/2014/main" id="{BE5A6ACE-02AF-0164-F627-9E75D1A2C64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D7EFC71C-A587-450E-FBFE-0C7327052CB7}"/>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id="{FC9D2E0D-E59D-7316-FD6E-934390BE8E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8956B04F-53BD-D94E-6F8D-3951662338B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id="{A03AE87A-D710-1330-A2C6-76F552CB2BF8}"/>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id="{FFD058AF-D31D-A04B-4230-92C042381DB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id="{33DC77E4-0050-8026-BE88-B870907A837B}"/>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911D7896-C239-87C1-3BA3-8A4EE67B6AF4}"/>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عندما تنفخ بقوة فوق قطعة ورق أفقية، فإنها ترتفع. هذا </a:t>
            </a:r>
            <a:r>
              <a:rPr lang="ar-SA" sz="4800" b="1">
                <a:solidFill>
                  <a:srgbClr val="FFFDEF"/>
                </a:solidFill>
                <a:latin typeface="Siwa" panose="020B0604020202020204" charset="-78"/>
                <a:ea typeface="Farro"/>
                <a:cs typeface="Siwa" panose="020B0604020202020204" charset="-78"/>
                <a:sym typeface="Farro"/>
              </a:rPr>
              <a:t>يوضح:</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id="{9109E8C2-77B8-C61B-8838-B700F2200CD0}"/>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مبدأ باسكال</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AD8C513E-3610-4234-F66C-94D5EAF2B0E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99D6D528-46F8-483B-BCF3-787BF1560DFA}"/>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id="{8547279C-1A6F-B201-C4C4-5FC15CFC6CA0}"/>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4D4E2AA6-5EAD-ED02-AC51-ECF13472AD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790E1D82-7F38-15BE-EE48-BF3985DAEE00}"/>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A5EE6B62-A256-1974-D609-667D0DE0963B}"/>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8A5604AE-A22D-0593-A1F9-C618EFDC9155}"/>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2BFE1919-2DF3-79DC-0127-7F2864A8BBF5}"/>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0D59744F-5710-B5CB-9946-1C9B0D432745}"/>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مبدأ أرخميدس</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C3E505C4-74AB-3AD7-B834-24ACE1A14ED8}"/>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مبدأ برنولي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E9658389-C3FF-3E3D-46F4-E70CD7596EBC}"/>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قانون </a:t>
            </a:r>
            <a:r>
              <a:rPr lang="ar-SA" sz="4800">
                <a:solidFill>
                  <a:srgbClr val="623933"/>
                </a:solidFill>
                <a:latin typeface="Siwa" panose="020B0604020202020204" charset="-78"/>
                <a:ea typeface="Farro"/>
                <a:cs typeface="Siwa" panose="020B0604020202020204" charset="-78"/>
                <a:sym typeface="Farro"/>
              </a:rPr>
              <a:t>نيوتن الثالث</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غواصان على نفس العمق في بحيرة، أحدهما يسبح أفقيًا والآخر يقف رأسيًا. كيف يكون الضغط </a:t>
            </a:r>
            <a:r>
              <a:rPr lang="ar-SA" sz="4800" b="1">
                <a:solidFill>
                  <a:srgbClr val="FFFDEF"/>
                </a:solidFill>
                <a:latin typeface="Siwa" panose="020B0604020202020204" charset="-78"/>
                <a:ea typeface="Farro"/>
                <a:cs typeface="Siwa" panose="020B0604020202020204" charset="-78"/>
                <a:sym typeface="Farro"/>
              </a:rPr>
              <a:t>عليهما؟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الضغط على الأفقي </a:t>
            </a:r>
            <a:r>
              <a:rPr lang="ar-SA" sz="4800">
                <a:solidFill>
                  <a:srgbClr val="623933"/>
                </a:solidFill>
                <a:latin typeface="Siwa" panose="020B0604020202020204" charset="-78"/>
                <a:ea typeface="Farro"/>
                <a:cs typeface="Siwa" panose="020B0604020202020204" charset="-78"/>
                <a:sym typeface="Farro"/>
              </a:rPr>
              <a:t>أكبر.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الضغط على الرأسي </a:t>
            </a:r>
            <a:r>
              <a:rPr lang="ar-SA" sz="4800">
                <a:solidFill>
                  <a:srgbClr val="623933"/>
                </a:solidFill>
                <a:latin typeface="Siwa" panose="020B0604020202020204" charset="-78"/>
                <a:ea typeface="Farro"/>
                <a:cs typeface="Siwa" panose="020B0604020202020204" charset="-78"/>
                <a:sym typeface="Farro"/>
              </a:rPr>
              <a:t>أكبر.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لا يمكن </a:t>
            </a:r>
            <a:r>
              <a:rPr lang="ar-SA" sz="4800">
                <a:solidFill>
                  <a:srgbClr val="623933"/>
                </a:solidFill>
                <a:latin typeface="Siwa" panose="020B0604020202020204" charset="-78"/>
                <a:ea typeface="Farro"/>
                <a:cs typeface="Siwa" panose="020B0604020202020204" charset="-78"/>
                <a:sym typeface="Farro"/>
              </a:rPr>
              <a:t>التحديد.</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الضغط متساوٍ على </a:t>
            </a:r>
            <a:r>
              <a:rPr lang="ar-SA" sz="4800">
                <a:solidFill>
                  <a:srgbClr val="623933"/>
                </a:solidFill>
                <a:latin typeface="Siwa" panose="020B0604020202020204" charset="-78"/>
                <a:ea typeface="Farro"/>
                <a:cs typeface="Siwa" panose="020B0604020202020204" charset="-78"/>
                <a:sym typeface="Farro"/>
              </a:rPr>
              <a:t>كليهما.</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غواصان على نفس العمق في بحيرة، أحدهما يسبح أفقيًا والآخر يقف رأسيًا. كيف يكون الضغط </a:t>
            </a:r>
            <a:r>
              <a:rPr lang="ar-SA" sz="4800" b="1">
                <a:solidFill>
                  <a:srgbClr val="FFFDEF"/>
                </a:solidFill>
                <a:latin typeface="Siwa" panose="020B0604020202020204" charset="-78"/>
                <a:ea typeface="Farro"/>
                <a:cs typeface="Siwa" panose="020B0604020202020204" charset="-78"/>
                <a:sym typeface="Farro"/>
              </a:rPr>
              <a:t>عليهما؟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الضغط على الأفقي </a:t>
            </a:r>
            <a:r>
              <a:rPr lang="ar-SA" sz="4800">
                <a:solidFill>
                  <a:srgbClr val="623933"/>
                </a:solidFill>
                <a:latin typeface="Siwa" panose="020B0604020202020204" charset="-78"/>
                <a:ea typeface="Farro"/>
                <a:cs typeface="Siwa" panose="020B0604020202020204" charset="-78"/>
                <a:sym typeface="Farro"/>
              </a:rPr>
              <a:t>أكبر.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117F75B9-50C4-B439-49E3-C370A2B91A45}"/>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الضغط على الرأسي </a:t>
            </a:r>
            <a:r>
              <a:rPr lang="ar-SA" sz="4800">
                <a:solidFill>
                  <a:srgbClr val="623933"/>
                </a:solidFill>
                <a:latin typeface="Siwa" panose="020B0604020202020204" charset="-78"/>
                <a:ea typeface="Farro"/>
                <a:cs typeface="Siwa" panose="020B0604020202020204" charset="-78"/>
                <a:sym typeface="Farro"/>
              </a:rPr>
              <a:t>أكبر.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لا يمكن </a:t>
            </a:r>
            <a:r>
              <a:rPr lang="ar-SA" sz="4800">
                <a:solidFill>
                  <a:srgbClr val="623933"/>
                </a:solidFill>
                <a:latin typeface="Siwa" panose="020B0604020202020204" charset="-78"/>
                <a:ea typeface="Farro"/>
                <a:cs typeface="Siwa" panose="020B0604020202020204" charset="-78"/>
                <a:sym typeface="Farro"/>
              </a:rPr>
              <a:t>التحديد.</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الضغط متساوٍ على </a:t>
            </a:r>
            <a:r>
              <a:rPr lang="ar-SA" sz="4800">
                <a:solidFill>
                  <a:srgbClr val="623933"/>
                </a:solidFill>
                <a:latin typeface="Siwa" panose="020B0604020202020204" charset="-78"/>
                <a:ea typeface="Farro"/>
                <a:cs typeface="Siwa" panose="020B0604020202020204" charset="-78"/>
                <a:sym typeface="Farro"/>
              </a:rPr>
              <a:t>كليهما.</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مكعب حجمه 2 م³ غُمر بالكامل في سائل، فأزاح وزنًا من السائل مقداره 15000 نيوتن. ما مقدار قوة الطفو المؤثرة على </a:t>
            </a:r>
            <a:r>
              <a:rPr lang="ar-SA" sz="4800" b="1">
                <a:solidFill>
                  <a:srgbClr val="FFFDEF"/>
                </a:solidFill>
                <a:latin typeface="Siwa" panose="020B0604020202020204" charset="-78"/>
                <a:ea typeface="Farro"/>
                <a:cs typeface="Siwa" panose="020B0604020202020204" charset="-78"/>
                <a:sym typeface="Farro"/>
              </a:rPr>
              <a:t>المكعب؟</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2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7500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30000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15000 نيوتن</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مكعب حجمه 2 م³ غُمر بالكامل في سائل، فأزاح وزنًا من السائل مقداره 15000 نيوتن. ما مقدار قوة الطفو المؤثرة على </a:t>
            </a:r>
            <a:r>
              <a:rPr lang="ar-SA" sz="4800" b="1">
                <a:solidFill>
                  <a:srgbClr val="FFFDEF"/>
                </a:solidFill>
                <a:latin typeface="Siwa" panose="020B0604020202020204" charset="-78"/>
                <a:ea typeface="Farro"/>
                <a:cs typeface="Siwa" panose="020B0604020202020204" charset="-78"/>
                <a:sym typeface="Farro"/>
              </a:rPr>
              <a:t>المكعب؟</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2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117F75B9-50C4-B439-49E3-C370A2B91A45}"/>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7500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30000 نيوتن</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15000 نيوتن</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وفقًا لمبدأ باسكال، يتوزع الضغط المؤثر على سائل محصور بشكل غير متساوٍ ويعتمد على شكل </a:t>
            </a:r>
            <a:r>
              <a:rPr lang="ar-SA" sz="4800" b="1">
                <a:solidFill>
                  <a:srgbClr val="FFFDEF"/>
                </a:solidFill>
                <a:latin typeface="Siwa" panose="020B0604020202020204" charset="-78"/>
                <a:ea typeface="Farro"/>
                <a:cs typeface="Siwa" panose="020B0604020202020204" charset="-78"/>
                <a:sym typeface="Farro"/>
              </a:rPr>
              <a:t>الوعاء.</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وفقًا لمبدأ باسكال، يتوزع الضغط المؤثر على سائل محصور بشكل غير متساوٍ ويعتمد على شكل </a:t>
            </a:r>
            <a:r>
              <a:rPr lang="ar-SA" sz="4800" b="1">
                <a:solidFill>
                  <a:srgbClr val="FFFDEF"/>
                </a:solidFill>
                <a:latin typeface="Siwa" panose="020B0604020202020204" charset="-78"/>
                <a:ea typeface="Farro"/>
                <a:cs typeface="Siwa" panose="020B0604020202020204" charset="-78"/>
                <a:sym typeface="Farro"/>
              </a:rPr>
              <a:t>الوعاء.</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قوة الطفو المؤثرة على جسم مغمور تعتمد على كتلة الجسم </a:t>
            </a:r>
            <a:r>
              <a:rPr lang="ar-SA" sz="4800" b="1">
                <a:solidFill>
                  <a:srgbClr val="FFFDEF"/>
                </a:solidFill>
                <a:latin typeface="Siwa" panose="020B0604020202020204" charset="-78"/>
                <a:ea typeface="Farro"/>
                <a:cs typeface="Siwa" panose="020B0604020202020204" charset="-78"/>
                <a:sym typeface="Farro"/>
              </a:rPr>
              <a:t>نفسه.</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قوة الطفو المؤثرة على جسم مغمور تعتمد على كتلة الجسم </a:t>
            </a:r>
            <a:r>
              <a:rPr lang="ar-SA" sz="4800" b="1">
                <a:solidFill>
                  <a:srgbClr val="FFFDEF"/>
                </a:solidFill>
                <a:latin typeface="Siwa" panose="020B0604020202020204" charset="-78"/>
                <a:ea typeface="Farro"/>
                <a:cs typeface="Siwa" panose="020B0604020202020204" charset="-78"/>
                <a:sym typeface="Farro"/>
              </a:rPr>
              <a:t>نفسه.</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وفقًا لمبدأ برنولي، يزداد ضغط المائع كلما ازدادت سرعة </a:t>
            </a:r>
            <a:r>
              <a:rPr lang="ar-SA" sz="4800" b="1">
                <a:solidFill>
                  <a:srgbClr val="FFFDEF"/>
                </a:solidFill>
                <a:latin typeface="Siwa" panose="020B0604020202020204" charset="-78"/>
                <a:ea typeface="Farro"/>
                <a:cs typeface="Siwa" panose="020B0604020202020204" charset="-78"/>
                <a:sym typeface="Farro"/>
              </a:rPr>
              <a:t>جريانه.</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وفقًا لمبدأ برنولي، يزداد ضغط المائع كلما ازدادت سرعة </a:t>
            </a:r>
            <a:r>
              <a:rPr lang="ar-SA" sz="4800" b="1">
                <a:solidFill>
                  <a:srgbClr val="FFFDEF"/>
                </a:solidFill>
                <a:latin typeface="Siwa" panose="020B0604020202020204" charset="-78"/>
                <a:ea typeface="Farro"/>
                <a:cs typeface="Siwa" panose="020B0604020202020204" charset="-78"/>
                <a:sym typeface="Farro"/>
              </a:rPr>
              <a:t>جريانه.</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يطفو الجسم في سائل عندما تكون كثافة الجسم أكبر من كثافة </a:t>
            </a:r>
            <a:r>
              <a:rPr lang="ar-SA" sz="4800" b="1">
                <a:solidFill>
                  <a:srgbClr val="FFFDEF"/>
                </a:solidFill>
                <a:latin typeface="Siwa" panose="020B0604020202020204" charset="-78"/>
                <a:ea typeface="Farro"/>
                <a:cs typeface="Siwa" panose="020B0604020202020204" charset="-78"/>
                <a:sym typeface="Farro"/>
              </a:rPr>
              <a:t>السائل.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يطفو الجسم في سائل عندما تكون كثافة الجسم أكبر من كثافة </a:t>
            </a:r>
            <a:r>
              <a:rPr lang="ar-SA" sz="4800" b="1">
                <a:solidFill>
                  <a:srgbClr val="FFFDEF"/>
                </a:solidFill>
                <a:latin typeface="Siwa" panose="020B0604020202020204" charset="-78"/>
                <a:ea typeface="Farro"/>
                <a:cs typeface="Siwa" panose="020B0604020202020204" charset="-78"/>
                <a:sym typeface="Farro"/>
              </a:rPr>
              <a:t>السائل.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قوة الرفع على جناح الطائرة تنتج عن حركة الهواء بسرعة أكبر فوق السطح العلوي للجناح مقارنة بالسطح </a:t>
            </a:r>
            <a:r>
              <a:rPr lang="ar-SA" sz="4800" b="1">
                <a:solidFill>
                  <a:srgbClr val="FFFDEF"/>
                </a:solidFill>
                <a:latin typeface="Siwa" panose="020B0604020202020204" charset="-78"/>
                <a:ea typeface="Farro"/>
                <a:cs typeface="Siwa" panose="020B0604020202020204" charset="-78"/>
                <a:sym typeface="Farro"/>
              </a:rPr>
              <a:t>السفلي.</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قوة الرفع على جناح الطائرة تنتج عن حركة الهواء بسرعة أكبر فوق السطح العلوي للجناح مقارنة بالسطح </a:t>
            </a:r>
            <a:r>
              <a:rPr lang="ar-SA" sz="4800" b="1">
                <a:solidFill>
                  <a:srgbClr val="FFFDEF"/>
                </a:solidFill>
                <a:latin typeface="Siwa" panose="020B0604020202020204" charset="-78"/>
                <a:ea typeface="Farro"/>
                <a:cs typeface="Siwa" panose="020B0604020202020204" charset="-78"/>
                <a:sym typeface="Farro"/>
              </a:rPr>
              <a:t>السفلي.</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id="{7ACC84E2-7701-1152-2840-5C739BB55DBC}"/>
              </a:ext>
            </a:extLst>
          </p:cNvPr>
          <p:cNvSpPr txBox="1"/>
          <p:nvPr/>
        </p:nvSpPr>
        <p:spPr>
          <a:xfrm rot="20550000">
            <a:off x="15804124" y="394404"/>
            <a:ext cx="2188831" cy="1992853"/>
          </a:xfrm>
          <a:prstGeom prst="rect">
            <a:avLst/>
          </a:prstGeom>
        </p:spPr>
        <p:txBody>
          <a:bodyPr lIns="0" tIns="0" rIns="0" bIns="0" rtlCol="0" anchor="t">
            <a:normAutofit/>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464158F8-9375-6CBA-E232-3C0810891378}"/>
              </a:ext>
            </a:extLst>
          </p:cNvPr>
          <p:cNvPicPr>
            <a:picLocks noChangeAspect="1"/>
          </p:cNvPicPr>
          <p:nvPr/>
        </p:nvPicPr>
        <p:blipFill>
          <a:blip r:embed="rId2"/>
          <a:stretch>
            <a:fillRect/>
          </a:stretch>
        </p:blipFill>
        <p:spPr>
          <a:xfrm>
            <a:off x="-165026" y="414"/>
            <a:ext cx="18618052" cy="10273067"/>
          </a:xfrm>
          <a:prstGeom prst="rect">
            <a:avLst/>
          </a:prstGeom>
        </p:spPr>
      </p:pic>
      <p:sp>
        <p:nvSpPr>
          <p:cNvPr id="8" name="مربع نص 7">
            <a:extLst>
              <a:ext uri="{FF2B5EF4-FFF2-40B4-BE49-F238E27FC236}">
                <a16:creationId xmlns:a16="http://schemas.microsoft.com/office/drawing/2014/main" id="{D0E48CB4-C894-3463-6FA7-DB25F345D422}"/>
              </a:ext>
            </a:extLst>
          </p:cNvPr>
          <p:cNvSpPr txBox="1"/>
          <p:nvPr/>
        </p:nvSpPr>
        <p:spPr>
          <a:xfrm>
            <a:off x="1219200" y="876300"/>
            <a:ext cx="7239000" cy="8463855"/>
          </a:xfrm>
          <a:prstGeom prst="rect">
            <a:avLst/>
          </a:prstGeom>
          <a:noFill/>
        </p:spPr>
        <p:txBody>
          <a:bodyPr wrap="square" rtlCol="0">
            <a:normAutofit/>
          </a:bodyPr>
          <a:lstStyle/>
          <a:p>
            <a:pPr algn="ctr"/>
            <a:r>
              <a:rPr lang="ar-SA" sz="7200" b="1">
                <a:solidFill>
                  <a:schemeClr val="tx2"/>
                </a:solidFill>
              </a:rPr>
              <a:t>تحضيري</a:t>
            </a:r>
            <a:r>
              <a:rPr lang="ar-SA" sz="2800" b="1">
                <a:solidFill>
                  <a:schemeClr val="tx2"/>
                </a:solidFill>
              </a:rPr>
              <a:t> </a:t>
            </a:r>
            <a:br>
              <a:rPr lang="ar-SA" sz="2800" b="1">
                <a:solidFill>
                  <a:schemeClr val="tx2"/>
                </a:solidFill>
              </a:rPr>
            </a:br>
            <a:br>
              <a:rPr lang="ar-SA" sz="2800" b="1">
                <a:solidFill>
                  <a:schemeClr val="tx2"/>
                </a:solidFill>
              </a:rPr>
            </a:br>
            <a:r>
              <a:rPr lang="en-US" sz="2400" b="1">
                <a:solidFill>
                  <a:schemeClr val="tx2"/>
                </a:solidFill>
                <a:hlinkClick r:id="rId3"/>
              </a:rPr>
              <a:t>https://tahdiri.com</a:t>
            </a:r>
            <a:br>
              <a:rPr lang="en-US" sz="2400" b="1">
                <a:solidFill>
                  <a:schemeClr val="tx2"/>
                </a:solidFill>
              </a:rPr>
            </a:br>
            <a:br>
              <a:rPr lang="en-US" sz="2400" b="1">
                <a:solidFill>
                  <a:schemeClr val="tx2"/>
                </a:solidFill>
              </a:rPr>
            </a:br>
            <a:r>
              <a:rPr lang="en-US" sz="2400" b="1">
                <a:solidFill>
                  <a:schemeClr val="tx2"/>
                </a:solidFill>
                <a:hlinkClick r:id="rId4"/>
              </a:rPr>
              <a:t>https://twitter.com/dev903090</a:t>
            </a:r>
            <a:br>
              <a:rPr lang="en-US" sz="2400" b="1">
                <a:solidFill>
                  <a:schemeClr val="tx2"/>
                </a:solidFill>
              </a:rPr>
            </a:br>
            <a:br>
              <a:rPr lang="en-US" sz="2400" b="1">
                <a:solidFill>
                  <a:schemeClr val="tx2"/>
                </a:solidFill>
              </a:rPr>
            </a:br>
            <a:r>
              <a:rPr lang="en-US" sz="2400" b="1">
                <a:solidFill>
                  <a:schemeClr val="tx2"/>
                </a:solidFill>
                <a:hlinkClick r:id="" action="ppaction://noaction"/>
              </a:rPr>
              <a:t>https://www.facebook.com/tahdiri3</a:t>
            </a:r>
            <a:br>
              <a:rPr lang="en-US" sz="2400" b="1">
                <a:solidFill>
                  <a:schemeClr val="tx2"/>
                </a:solidFill>
              </a:rPr>
            </a:br>
            <a:br>
              <a:rPr lang="en-US" sz="2400" b="1">
                <a:solidFill>
                  <a:schemeClr val="tx2"/>
                </a:solidFill>
              </a:rPr>
            </a:br>
            <a:r>
              <a:rPr lang="en-US" sz="2400" b="1">
                <a:solidFill>
                  <a:schemeClr val="tx2"/>
                </a:solidFill>
                <a:hlinkClick r:id="rId5"/>
              </a:rPr>
              <a:t>https://t.me/tahdiri3</a:t>
            </a:r>
            <a:br>
              <a:rPr lang="en-US" sz="2400" b="1">
                <a:solidFill>
                  <a:schemeClr val="tx2"/>
                </a:solidFill>
              </a:rPr>
            </a:br>
            <a:br>
              <a:rPr lang="en-US" sz="2400" b="1">
                <a:solidFill>
                  <a:schemeClr val="tx2"/>
                </a:solidFill>
              </a:rPr>
            </a:br>
            <a:r>
              <a:rPr lang="en-US" sz="2400" b="1">
                <a:solidFill>
                  <a:schemeClr val="tx2"/>
                </a:solidFill>
                <a:hlinkClick r:id="rId6"/>
              </a:rPr>
              <a:t>https://youtube.com/@tahdiri</a:t>
            </a:r>
            <a:br>
              <a:rPr lang="en-US" sz="2400" b="1">
                <a:solidFill>
                  <a:schemeClr val="tx2"/>
                </a:solidFill>
              </a:rPr>
            </a:br>
            <a:br>
              <a:rPr lang="en-US" sz="2400" b="1">
                <a:solidFill>
                  <a:schemeClr val="tx2"/>
                </a:solidFill>
              </a:rPr>
            </a:br>
            <a:r>
              <a:rPr lang="en-US" sz="2400" b="1">
                <a:solidFill>
                  <a:schemeClr val="tx2"/>
                </a:solidFill>
                <a:hlinkClick r:id="rId7"/>
              </a:rPr>
              <a:t>https://wa.me/message/ZMHSJOIPIV4NA1</a:t>
            </a:r>
            <a:br>
              <a:rPr lang="en-US" sz="2400" b="1">
                <a:solidFill>
                  <a:schemeClr val="tx2"/>
                </a:solidFill>
              </a:rPr>
            </a:br>
            <a:br>
              <a:rPr lang="en-US" sz="2400" b="1">
                <a:solidFill>
                  <a:schemeClr val="tx2"/>
                </a:solidFill>
              </a:rPr>
            </a:br>
            <a:r>
              <a:rPr lang="en-US" sz="2400" b="1">
                <a:solidFill>
                  <a:schemeClr val="tx2"/>
                </a:solidFill>
              </a:rPr>
              <a:t>00966542946749</a:t>
            </a:r>
            <a:br>
              <a:rPr lang="en-US" sz="2400" b="1">
                <a:solidFill>
                  <a:schemeClr val="tx2"/>
                </a:solidFill>
              </a:rPr>
            </a:br>
            <a:br>
              <a:rPr lang="en-US" sz="2400" b="1">
                <a:solidFill>
                  <a:schemeClr val="tx2"/>
                </a:solidFill>
              </a:rPr>
            </a:br>
            <a:r>
              <a:rPr lang="en-US" sz="2400" b="1">
                <a:solidFill>
                  <a:schemeClr val="tx2"/>
                </a:solidFill>
                <a:hlinkClick r:id="rId8"/>
              </a:rPr>
              <a:t>info@tahdiri.com</a:t>
            </a:r>
            <a:br>
              <a:rPr lang="en-US" sz="2400" b="1">
                <a:solidFill>
                  <a:schemeClr val="tx2"/>
                </a:solidFill>
              </a:rPr>
            </a:br>
            <a:br>
              <a:rPr lang="en-US" sz="2800" b="1">
                <a:solidFill>
                  <a:schemeClr val="tx2"/>
                </a:solidFill>
              </a:rPr>
            </a:br>
            <a:r>
              <a:rPr lang="ar-SA" sz="2800" b="1">
                <a:solidFill>
                  <a:schemeClr val="tx2"/>
                </a:solidFill>
              </a:rPr>
              <a:t>اللهم صّلِ وسَلّمْ على نَبِيْنَا مُحَمد ﷺ</a:t>
            </a:r>
            <a:br>
              <a:rPr lang="ar-SA" sz="2400" b="1">
                <a:solidFill>
                  <a:schemeClr val="tx2"/>
                </a:solidFill>
              </a:rPr>
            </a:br>
            <a:endParaRPr lang="ar-SA" sz="2800" b="1">
              <a:solidFill>
                <a:schemeClr val="tx2"/>
              </a:solidFill>
            </a:endParaRPr>
          </a:p>
        </p:txBody>
      </p:sp>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613</TotalTime>
  <Words>2313</Words>
  <Application>Microsoft Office PowerPoint</Application>
  <PresentationFormat>Custom</PresentationFormat>
  <Paragraphs>185</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Siwa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تحضيري</dc:title>
  <dc:subject>تحضيري</dc:subject>
  <cp:keywords>تحضيري</cp:keywords>
  <dc:description>تحضيري</dc:description>
  <cp:lastModifiedBy>yousri kh</cp:lastModifiedBy>
  <cp:revision>37</cp:revision>
  <dcterms:created xsi:type="dcterms:W3CDTF">2006-08-16T00:00:00Z</dcterms:created>
  <dcterms:modified xsi:type="dcterms:W3CDTF">2025-08-01T03:26:06Z</dcterms:modified>
  <cp:category>تحضيري</cp:category>
  <dc:identifier>DAGrwct_ngk</dc:identifier>
</cp:coreProperties>
</file>