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>
  <p:sldMasterIdLst>
    <p:sldMasterId id="2147483648" r:id="rId1"/>
  </p:sldMasterIdLst>
  <p:notesMasterIdLst>
    <p:notesMasterId r:id="rId18"/>
  </p:notesMasterIdLst>
  <p:sldIdLst>
    <p:sldId id="333" r:id="rId2"/>
    <p:sldId id="358" r:id="rId3"/>
    <p:sldId id="326" r:id="rId4"/>
    <p:sldId id="327" r:id="rId5"/>
    <p:sldId id="294" r:id="rId6"/>
    <p:sldId id="297" r:id="rId7"/>
    <p:sldId id="359" r:id="rId8"/>
    <p:sldId id="292" r:id="rId9"/>
    <p:sldId id="299" r:id="rId10"/>
    <p:sldId id="300" r:id="rId11"/>
    <p:sldId id="301" r:id="rId12"/>
    <p:sldId id="302" r:id="rId13"/>
    <p:sldId id="304" r:id="rId14"/>
    <p:sldId id="305" r:id="rId15"/>
    <p:sldId id="306" r:id="rId16"/>
    <p:sldId id="332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58" d="100"/>
          <a:sy n="58" d="100"/>
        </p:scale>
        <p:origin x="9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65017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latinLnBrk="0">
      <a:defRPr sz="1200">
        <a:latin typeface="+mj-lt"/>
        <a:ea typeface="+mj-ea"/>
        <a:cs typeface="+mj-cs"/>
        <a:sym typeface="Calibri"/>
      </a:defRPr>
    </a:lvl1pPr>
    <a:lvl2pPr indent="228600" algn="r" rtl="1" latinLnBrk="0">
      <a:defRPr sz="1200">
        <a:latin typeface="+mj-lt"/>
        <a:ea typeface="+mj-ea"/>
        <a:cs typeface="+mj-cs"/>
        <a:sym typeface="Calibri"/>
      </a:defRPr>
    </a:lvl2pPr>
    <a:lvl3pPr indent="457200" algn="r" rtl="1" latinLnBrk="0">
      <a:defRPr sz="1200">
        <a:latin typeface="+mj-lt"/>
        <a:ea typeface="+mj-ea"/>
        <a:cs typeface="+mj-cs"/>
        <a:sym typeface="Calibri"/>
      </a:defRPr>
    </a:lvl3pPr>
    <a:lvl4pPr indent="685800" algn="r" rtl="1" latinLnBrk="0">
      <a:defRPr sz="1200">
        <a:latin typeface="+mj-lt"/>
        <a:ea typeface="+mj-ea"/>
        <a:cs typeface="+mj-cs"/>
        <a:sym typeface="Calibri"/>
      </a:defRPr>
    </a:lvl4pPr>
    <a:lvl5pPr indent="914400" algn="r" rtl="1" latinLnBrk="0">
      <a:defRPr sz="1200">
        <a:latin typeface="+mj-lt"/>
        <a:ea typeface="+mj-ea"/>
        <a:cs typeface="+mj-cs"/>
        <a:sym typeface="Calibri"/>
      </a:defRPr>
    </a:lvl5pPr>
    <a:lvl6pPr indent="1143000" algn="r" rtl="1" latinLnBrk="0">
      <a:defRPr sz="1200">
        <a:latin typeface="+mj-lt"/>
        <a:ea typeface="+mj-ea"/>
        <a:cs typeface="+mj-cs"/>
        <a:sym typeface="Calibri"/>
      </a:defRPr>
    </a:lvl6pPr>
    <a:lvl7pPr indent="1371600" algn="r" rtl="1" latinLnBrk="0">
      <a:defRPr sz="1200">
        <a:latin typeface="+mj-lt"/>
        <a:ea typeface="+mj-ea"/>
        <a:cs typeface="+mj-cs"/>
        <a:sym typeface="Calibri"/>
      </a:defRPr>
    </a:lvl7pPr>
    <a:lvl8pPr indent="1600200" algn="r" rtl="1" latinLnBrk="0">
      <a:defRPr sz="1200">
        <a:latin typeface="+mj-lt"/>
        <a:ea typeface="+mj-ea"/>
        <a:cs typeface="+mj-cs"/>
        <a:sym typeface="Calibri"/>
      </a:defRPr>
    </a:lvl8pPr>
    <a:lvl9pPr indent="1828800" algn="r" rtl="1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4862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03338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21948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83200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49047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5312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نص العنوان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نص العنوان</a:t>
            </a:r>
          </a:p>
        </p:txBody>
      </p:sp>
      <p:sp>
        <p:nvSpPr>
          <p:cNvPr id="3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39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نص العنوان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48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9" name="عنصر نائب للنص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 rtl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5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نص العنوان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نص العنوان</a:t>
            </a:r>
          </a:p>
        </p:txBody>
      </p:sp>
      <p:sp>
        <p:nvSpPr>
          <p:cNvPr id="73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4" name="عنصر نائب للنص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 rtl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نص العنوان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نص العنوان</a:t>
            </a:r>
          </a:p>
        </p:txBody>
      </p:sp>
      <p:sp>
        <p:nvSpPr>
          <p:cNvPr id="83" name="عنصر نائب للصورة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8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8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نص العنوان</a:t>
            </a:r>
          </a:p>
        </p:txBody>
      </p:sp>
      <p:sp>
        <p:nvSpPr>
          <p:cNvPr id="3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838200" y="6414760"/>
            <a:ext cx="258922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l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</p:sldLayoutIdLst>
  <p:transition spd="med"/>
  <p:txStyles>
    <p:titleStyle>
      <a:lvl1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11" Type="http://schemas.openxmlformats.org/officeDocument/2006/relationships/image" Target="../media/image9.gif"/><Relationship Id="rId5" Type="http://schemas.openxmlformats.org/officeDocument/2006/relationships/image" Target="../media/image1.png"/><Relationship Id="rId10" Type="http://schemas.microsoft.com/office/2007/relationships/hdphoto" Target="../media/hdphoto2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microsoft.com/office/2007/relationships/hdphoto" Target="../media/hdphoto4.wdp"/><Relationship Id="rId9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hdphoto" Target="../media/hdphoto4.wdp"/><Relationship Id="rId7" Type="http://schemas.openxmlformats.org/officeDocument/2006/relationships/image" Target="../media/image1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9.gif"/><Relationship Id="rId5" Type="http://schemas.openxmlformats.org/officeDocument/2006/relationships/image" Target="../media/image16.png"/><Relationship Id="rId10" Type="http://schemas.openxmlformats.org/officeDocument/2006/relationships/image" Target="../media/image17.jpeg"/><Relationship Id="rId4" Type="http://schemas.microsoft.com/office/2007/relationships/hdphoto" Target="../media/hdphoto4.wdp"/><Relationship Id="rId9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10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hdphoto" Target="../media/hdphoto4.wdp"/><Relationship Id="rId7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10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10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10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hdphoto" Target="../media/hdphoto4.wdp"/><Relationship Id="rId7" Type="http://schemas.microsoft.com/office/2007/relationships/hdphoto" Target="../media/hdphoto10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hdphoto" Target="../media/hdphoto4.wdp"/><Relationship Id="rId7" Type="http://schemas.microsoft.com/office/2007/relationships/hdphoto" Target="../media/hdphoto1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10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19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hdphoto" Target="../media/hdphoto4.wdp"/><Relationship Id="rId7" Type="http://schemas.microsoft.com/office/2007/relationships/hdphoto" Target="../media/hdphoto1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10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hdphoto" Target="../media/hdphoto4.wdp"/><Relationship Id="rId7" Type="http://schemas.openxmlformats.org/officeDocument/2006/relationships/image" Target="../media/image19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2.png"/><Relationship Id="rId10" Type="http://schemas.microsoft.com/office/2007/relationships/hdphoto" Target="../media/hdphoto12.wdp"/><Relationship Id="rId4" Type="http://schemas.openxmlformats.org/officeDocument/2006/relationships/image" Target="../media/image16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" t="35624" b="10905"/>
          <a:stretch/>
        </p:blipFill>
        <p:spPr>
          <a:xfrm rot="16200000">
            <a:off x="2681288" y="-2667000"/>
            <a:ext cx="6829424" cy="12192000"/>
          </a:xfrm>
          <a:prstGeom prst="rect">
            <a:avLst/>
          </a:prstGeom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2072F6C1-E418-40EA-8608-C350F9B84072}"/>
              </a:ext>
            </a:extLst>
          </p:cNvPr>
          <p:cNvPicPr preferRelativeResize="0"/>
          <p:nvPr/>
        </p:nvPicPr>
        <p:blipFill rotWithShape="1">
          <a:blip r:embed="rId4"/>
          <a:srcRect b="24545"/>
          <a:stretch/>
        </p:blipFill>
        <p:spPr>
          <a:xfrm>
            <a:off x="193227" y="195060"/>
            <a:ext cx="11805546" cy="6453934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FD2B9D0-6C68-5AF9-5F7F-861C4B19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963" y="1336119"/>
            <a:ext cx="3030518" cy="4185759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E765392E-8B8B-531D-8A4E-6372155B02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597"/>
          <a:stretch/>
        </p:blipFill>
        <p:spPr>
          <a:xfrm>
            <a:off x="7542139" y="681754"/>
            <a:ext cx="4033564" cy="535774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AB75C1C-DEB2-72EB-FE9F-4CA508379D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1" y="705604"/>
            <a:ext cx="3948222" cy="533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1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6" t="35624" b="10905"/>
          <a:stretch/>
        </p:blipFill>
        <p:spPr>
          <a:xfrm rot="16200000">
            <a:off x="2681288" y="-2667000"/>
            <a:ext cx="6829424" cy="12192000"/>
          </a:xfrm>
          <a:prstGeom prst="rect">
            <a:avLst/>
          </a:prstGeom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2072F6C1-E418-40EA-8608-C350F9B84072}"/>
              </a:ext>
            </a:extLst>
          </p:cNvPr>
          <p:cNvPicPr preferRelativeResize="0"/>
          <p:nvPr/>
        </p:nvPicPr>
        <p:blipFill rotWithShape="1">
          <a:blip r:embed="rId6"/>
          <a:srcRect b="24534"/>
          <a:stretch/>
        </p:blipFill>
        <p:spPr>
          <a:xfrm>
            <a:off x="209006" y="207240"/>
            <a:ext cx="11756571" cy="6454817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68E8E9E7-9A72-0A09-767C-7DCE34C89A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154" y="448117"/>
            <a:ext cx="4881657" cy="4881657"/>
          </a:xfrm>
          <a:prstGeom prst="rect">
            <a:avLst/>
          </a:prstGeom>
        </p:spPr>
      </p:pic>
      <p:pic>
        <p:nvPicPr>
          <p:cNvPr id="3" name="WhatsApp Video 2020-11-01 at 12.02.44 PM">
            <a:hlinkClick r:id="" action="ppaction://media"/>
            <a:extLst>
              <a:ext uri="{FF2B5EF4-FFF2-40B4-BE49-F238E27FC236}">
                <a16:creationId xmlns:a16="http://schemas.microsoft.com/office/drawing/2014/main" id="{D1004E43-1262-B3D3-A9FE-08F1A82AFE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84338" y="1482507"/>
            <a:ext cx="5900703" cy="4031304"/>
          </a:xfrm>
          <a:prstGeom prst="rect">
            <a:avLst/>
          </a:prstGeom>
          <a:ln w="5715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2" descr="النشيد الوطني السعودي مكتوب - موقع المرجع">
            <a:extLst>
              <a:ext uri="{FF2B5EF4-FFF2-40B4-BE49-F238E27FC236}">
                <a16:creationId xmlns:a16="http://schemas.microsoft.com/office/drawing/2014/main" id="{E204A583-F881-1AF9-6973-85895D3FB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97" y="1410660"/>
            <a:ext cx="6092671" cy="462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FEB9AFE-9190-3C46-62FF-AFA274511A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917" y="3008892"/>
            <a:ext cx="2182571" cy="129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مستطيل 10">
            <a:extLst>
              <a:ext uri="{FF2B5EF4-FFF2-40B4-BE49-F238E27FC236}">
                <a16:creationId xmlns:a16="http://schemas.microsoft.com/office/drawing/2014/main" id="{5CA4CB3A-F413-7147-18CB-D56E83E26DE3}"/>
              </a:ext>
            </a:extLst>
          </p:cNvPr>
          <p:cNvSpPr/>
          <p:nvPr/>
        </p:nvSpPr>
        <p:spPr>
          <a:xfrm>
            <a:off x="2708606" y="4474731"/>
            <a:ext cx="1405192" cy="1433792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النشيد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 الوطني السعودي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05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" t="35624" b="10905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2072F6C1-E418-40EA-8608-C350F9B84072}"/>
              </a:ext>
            </a:extLst>
          </p:cNvPr>
          <p:cNvPicPr preferRelativeResize="0"/>
          <p:nvPr/>
        </p:nvPicPr>
        <p:blipFill rotWithShape="1">
          <a:blip r:embed="rId4"/>
          <a:srcRect t="-1" b="24535"/>
          <a:stretch/>
        </p:blipFill>
        <p:spPr>
          <a:xfrm>
            <a:off x="235131" y="207240"/>
            <a:ext cx="11730446" cy="645481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3B5D106-2E8F-5BE4-C972-AE06E0531B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9" t="4281" b="8184"/>
          <a:stretch/>
        </p:blipFill>
        <p:spPr>
          <a:xfrm>
            <a:off x="880731" y="786580"/>
            <a:ext cx="10430538" cy="528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2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" t="35624" b="10905"/>
          <a:stretch/>
        </p:blipFill>
        <p:spPr>
          <a:xfrm rot="16200000">
            <a:off x="2681288" y="-2667000"/>
            <a:ext cx="6829424" cy="12192000"/>
          </a:xfrm>
          <a:prstGeom prst="rect">
            <a:avLst/>
          </a:prstGeom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2072F6C1-E418-40EA-8608-C350F9B84072}"/>
              </a:ext>
            </a:extLst>
          </p:cNvPr>
          <p:cNvPicPr preferRelativeResize="0"/>
          <p:nvPr/>
        </p:nvPicPr>
        <p:blipFill rotWithShape="1">
          <a:blip r:embed="rId4"/>
          <a:srcRect b="24697"/>
          <a:stretch/>
        </p:blipFill>
        <p:spPr>
          <a:xfrm>
            <a:off x="193226" y="208122"/>
            <a:ext cx="11805546" cy="6440872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0BD9C5BB-E4B6-92FC-23A0-EAD9EB8C77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315" y="707319"/>
            <a:ext cx="1656088" cy="12665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EAD747-743B-02DD-7F7C-176334A42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04" y="825346"/>
            <a:ext cx="1285245" cy="94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6DBBDBD9-3137-128A-498A-BDE3D61A7F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3"/>
          <a:stretch/>
        </p:blipFill>
        <p:spPr>
          <a:xfrm>
            <a:off x="4203913" y="686883"/>
            <a:ext cx="3784173" cy="639623"/>
          </a:xfrm>
          <a:prstGeom prst="rect">
            <a:avLst/>
          </a:prstGeom>
        </p:spPr>
      </p:pic>
      <p:pic>
        <p:nvPicPr>
          <p:cNvPr id="6" name="Picture 6" descr="Qopo">
            <a:extLst>
              <a:ext uri="{FF2B5EF4-FFF2-40B4-BE49-F238E27FC236}">
                <a16:creationId xmlns:a16="http://schemas.microsoft.com/office/drawing/2014/main" id="{4428EC7E-F7F1-7951-727E-B1A548C99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054" y="1359203"/>
            <a:ext cx="3462525" cy="82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1292AB0A-2EBF-C4BD-0951-FD9D9D0F1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1025" y="2460947"/>
            <a:ext cx="279237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800" b="1" dirty="0">
                <a:solidFill>
                  <a:srgbClr val="C00000"/>
                </a:solidFill>
                <a:latin typeface="Arial" panose="020B0604020202020204" pitchFamily="34" charset="0"/>
                <a:cs typeface="Akhbar MT" pitchFamily="2" charset="-78"/>
              </a:rPr>
              <a:t>التاريخ</a:t>
            </a:r>
            <a:r>
              <a:rPr lang="ar-SA" altLang="ar-SA" sz="2800" b="1" dirty="0">
                <a:solidFill>
                  <a:schemeClr val="bg1"/>
                </a:solidFill>
                <a:latin typeface="Arial" panose="020B0604020202020204" pitchFamily="34" charset="0"/>
                <a:cs typeface="Akhbar MT" pitchFamily="2" charset="-78"/>
              </a:rPr>
              <a:t> </a:t>
            </a:r>
            <a:r>
              <a:rPr lang="ar-SA" altLang="ar-SA" sz="2800" b="1" dirty="0">
                <a:solidFill>
                  <a:srgbClr val="C00000"/>
                </a:solidFill>
                <a:latin typeface="Arial" panose="020B0604020202020204" pitchFamily="34" charset="0"/>
                <a:cs typeface="Akhbar MT" pitchFamily="2" charset="-78"/>
              </a:rPr>
              <a:t>: </a:t>
            </a:r>
            <a:r>
              <a:rPr lang="ar-SA" altLang="ar-SA" sz="2800" b="1" dirty="0">
                <a:latin typeface="Arial" panose="020B0604020202020204" pitchFamily="34" charset="0"/>
                <a:cs typeface="Akhbar MT" pitchFamily="2" charset="-78"/>
              </a:rPr>
              <a:t>   /    / 1447 هـ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ar-SA" sz="2800" b="1" dirty="0">
                <a:solidFill>
                  <a:srgbClr val="C00000"/>
                </a:solidFill>
                <a:latin typeface="Arial" panose="020B0604020202020204" pitchFamily="34" charset="0"/>
                <a:cs typeface="Akhbar MT" pitchFamily="2" charset="-78"/>
              </a:rPr>
              <a:t>المادة : </a:t>
            </a:r>
            <a:r>
              <a:rPr lang="ar-SA" altLang="ar-SA" sz="2800" b="1" dirty="0">
                <a:latin typeface="Arial" panose="020B0604020202020204" pitchFamily="34" charset="0"/>
                <a:cs typeface="Akhbar MT" pitchFamily="2" charset="-78"/>
              </a:rPr>
              <a:t>لغتي الجميلة .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882375D-3FC3-3DF9-A0B6-D712A425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749" y="3902113"/>
            <a:ext cx="738553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ar-SA" altLang="ar-SA" sz="4400" b="1" dirty="0">
                <a:solidFill>
                  <a:srgbClr val="FF0000"/>
                </a:solidFill>
                <a:latin typeface="Arial" panose="020B0604020202020204" pitchFamily="34" charset="0"/>
                <a:cs typeface="Akhbar MT" pitchFamily="2" charset="-78"/>
              </a:rPr>
              <a:t>الموضوع /  </a:t>
            </a:r>
            <a:r>
              <a:rPr lang="ar-SA" altLang="ar-SA" sz="4400" b="1" dirty="0">
                <a:latin typeface="Arial" panose="020B0604020202020204" pitchFamily="34" charset="0"/>
                <a:cs typeface="Akhbar MT" pitchFamily="2" charset="-78"/>
              </a:rPr>
              <a:t>الاختبار التشخيصي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SA" altLang="ar-SA" sz="4400" b="1" dirty="0">
                <a:latin typeface="Arial" panose="020B0604020202020204" pitchFamily="34" charset="0"/>
                <a:cs typeface="Akhbar MT" pitchFamily="2" charset="-78"/>
              </a:rPr>
              <a:t> </a:t>
            </a:r>
            <a:r>
              <a:rPr lang="ar-SA" altLang="ar-SA" sz="4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khbar MT" pitchFamily="2" charset="-78"/>
              </a:rPr>
              <a:t>من صفحة 19 إلى صفحة 21</a:t>
            </a:r>
            <a:r>
              <a:rPr lang="ar-SA" altLang="ar-SA" sz="48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khbar MT" pitchFamily="2" charset="-78"/>
              </a:rPr>
              <a:t> </a:t>
            </a:r>
            <a:endParaRPr lang="ar-SA" altLang="ar-SA" sz="4800" b="1" dirty="0">
              <a:latin typeface="Arial" panose="020B060402020202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115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2072F6C1-E418-40EA-8608-C350F9B8407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24582"/>
          <a:stretch/>
        </p:blipFill>
        <p:spPr>
          <a:xfrm>
            <a:off x="160031" y="207240"/>
            <a:ext cx="9966877" cy="64507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مستطيل: زوايا مستديرة 1">
            <a:extLst>
              <a:ext uri="{FF2B5EF4-FFF2-40B4-BE49-F238E27FC236}">
                <a16:creationId xmlns:a16="http://schemas.microsoft.com/office/drawing/2014/main" id="{0253EDE4-F2D7-436D-BF66-315675417A51}"/>
              </a:ext>
            </a:extLst>
          </p:cNvPr>
          <p:cNvSpPr/>
          <p:nvPr/>
        </p:nvSpPr>
        <p:spPr>
          <a:xfrm>
            <a:off x="8466249" y="3050795"/>
            <a:ext cx="1209141" cy="9183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الكفايات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المستهدفة :</a:t>
            </a:r>
          </a:p>
        </p:txBody>
      </p:sp>
      <p:sp>
        <p:nvSpPr>
          <p:cNvPr id="16" name="وسيلة شرح مع سهم إلى الأعلى 22">
            <a:extLst>
              <a:ext uri="{FF2B5EF4-FFF2-40B4-BE49-F238E27FC236}">
                <a16:creationId xmlns:a16="http://schemas.microsoft.com/office/drawing/2014/main" id="{A169627A-9056-4EE7-BAB7-E2150A42E077}"/>
              </a:ext>
            </a:extLst>
          </p:cNvPr>
          <p:cNvSpPr/>
          <p:nvPr/>
        </p:nvSpPr>
        <p:spPr>
          <a:xfrm>
            <a:off x="1743075" y="832446"/>
            <a:ext cx="7723761" cy="43778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>
                <a:solidFill>
                  <a:srgbClr val="000000"/>
                </a:solidFill>
                <a:latin typeface="Microsoft Sans Serif" pitchFamily="34" charset="0"/>
                <a:cs typeface="PT Bold Heading" pitchFamily="2" charset="-78"/>
              </a:rPr>
              <a:t>يسترجع الطالب / ة - المكتسبات السابقة التي تعرف عليها العام السابق وهي :</a:t>
            </a:r>
          </a:p>
        </p:txBody>
      </p:sp>
      <p:sp>
        <p:nvSpPr>
          <p:cNvPr id="17" name="وسيلة شرح مع سهم إلى الأعلى 22">
            <a:extLst>
              <a:ext uri="{FF2B5EF4-FFF2-40B4-BE49-F238E27FC236}">
                <a16:creationId xmlns:a16="http://schemas.microsoft.com/office/drawing/2014/main" id="{A169627A-9056-4EE7-BAB7-E2150A42E077}"/>
              </a:ext>
            </a:extLst>
          </p:cNvPr>
          <p:cNvSpPr/>
          <p:nvPr/>
        </p:nvSpPr>
        <p:spPr>
          <a:xfrm>
            <a:off x="916307" y="1709350"/>
            <a:ext cx="7307517" cy="4377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>
                <a:solidFill>
                  <a:schemeClr val="tx1"/>
                </a:solidFill>
                <a:latin typeface="Microsoft Sans Serif" pitchFamily="34" charset="0"/>
                <a:cs typeface="PT Bold Heading" pitchFamily="2" charset="-78"/>
              </a:rPr>
              <a:t>التفريق بين ( ال ) الشمسية و ( ال ) القمرية</a:t>
            </a:r>
          </a:p>
        </p:txBody>
      </p:sp>
      <p:sp>
        <p:nvSpPr>
          <p:cNvPr id="18" name="وسيلة شرح مع سهم إلى الأعلى 22">
            <a:extLst>
              <a:ext uri="{FF2B5EF4-FFF2-40B4-BE49-F238E27FC236}">
                <a16:creationId xmlns:a16="http://schemas.microsoft.com/office/drawing/2014/main" id="{A169627A-9056-4EE7-BAB7-E2150A42E077}"/>
              </a:ext>
            </a:extLst>
          </p:cNvPr>
          <p:cNvSpPr/>
          <p:nvPr/>
        </p:nvSpPr>
        <p:spPr>
          <a:xfrm>
            <a:off x="905902" y="2279694"/>
            <a:ext cx="7317922" cy="4129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>
                <a:solidFill>
                  <a:srgbClr val="000000"/>
                </a:solidFill>
                <a:latin typeface="Microsoft Sans Serif" pitchFamily="34" charset="0"/>
                <a:cs typeface="PT Bold Heading" pitchFamily="2" charset="-78"/>
              </a:rPr>
              <a:t>تذكر حروف المد ( الحركات الطويلة )</a:t>
            </a:r>
          </a:p>
        </p:txBody>
      </p:sp>
      <p:sp>
        <p:nvSpPr>
          <p:cNvPr id="19" name="وسيلة شرح مع سهم إلى الأعلى 22">
            <a:extLst>
              <a:ext uri="{FF2B5EF4-FFF2-40B4-BE49-F238E27FC236}">
                <a16:creationId xmlns:a16="http://schemas.microsoft.com/office/drawing/2014/main" id="{A169627A-9056-4EE7-BAB7-E2150A42E077}"/>
              </a:ext>
            </a:extLst>
          </p:cNvPr>
          <p:cNvSpPr/>
          <p:nvPr/>
        </p:nvSpPr>
        <p:spPr>
          <a:xfrm>
            <a:off x="905902" y="2825214"/>
            <a:ext cx="7307518" cy="4377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>
                <a:solidFill>
                  <a:srgbClr val="000000"/>
                </a:solidFill>
                <a:latin typeface="Microsoft Sans Serif" pitchFamily="34" charset="0"/>
                <a:cs typeface="PT Bold Heading" pitchFamily="2" charset="-78"/>
              </a:rPr>
              <a:t>تذكر الحرف المشدد وكيفية نطقه</a:t>
            </a:r>
          </a:p>
        </p:txBody>
      </p:sp>
      <p:sp>
        <p:nvSpPr>
          <p:cNvPr id="21" name="وسيلة شرح مع سهم إلى الأعلى 22">
            <a:extLst>
              <a:ext uri="{FF2B5EF4-FFF2-40B4-BE49-F238E27FC236}">
                <a16:creationId xmlns:a16="http://schemas.microsoft.com/office/drawing/2014/main" id="{A169627A-9056-4EE7-BAB7-E2150A42E077}"/>
              </a:ext>
            </a:extLst>
          </p:cNvPr>
          <p:cNvSpPr/>
          <p:nvPr/>
        </p:nvSpPr>
        <p:spPr>
          <a:xfrm>
            <a:off x="937122" y="3744087"/>
            <a:ext cx="7307517" cy="4377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>
                <a:solidFill>
                  <a:srgbClr val="000000"/>
                </a:solidFill>
                <a:latin typeface="Microsoft Sans Serif" pitchFamily="34" charset="0"/>
                <a:cs typeface="PT Bold Heading" pitchFamily="2" charset="-78"/>
              </a:rPr>
              <a:t>التفريق بين التاء المفتوحة والتاء المربوطة</a:t>
            </a:r>
          </a:p>
        </p:txBody>
      </p:sp>
      <p:sp>
        <p:nvSpPr>
          <p:cNvPr id="22" name="وسيلة شرح مع سهم إلى الأعلى 22">
            <a:extLst>
              <a:ext uri="{FF2B5EF4-FFF2-40B4-BE49-F238E27FC236}">
                <a16:creationId xmlns:a16="http://schemas.microsoft.com/office/drawing/2014/main" id="{A169627A-9056-4EE7-BAB7-E2150A42E077}"/>
              </a:ext>
            </a:extLst>
          </p:cNvPr>
          <p:cNvSpPr/>
          <p:nvPr/>
        </p:nvSpPr>
        <p:spPr>
          <a:xfrm>
            <a:off x="926715" y="4359610"/>
            <a:ext cx="7307518" cy="4377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>
                <a:solidFill>
                  <a:srgbClr val="000000"/>
                </a:solidFill>
                <a:latin typeface="Microsoft Sans Serif" pitchFamily="34" charset="0"/>
                <a:cs typeface="PT Bold Heading" pitchFamily="2" charset="-78"/>
              </a:rPr>
              <a:t>تذكر علامات الترقيم ومواضع استخدامها في الجملة</a:t>
            </a:r>
          </a:p>
        </p:txBody>
      </p:sp>
      <p:sp>
        <p:nvSpPr>
          <p:cNvPr id="23" name="وسيلة شرح مع سهم إلى الأعلى 22">
            <a:extLst>
              <a:ext uri="{FF2B5EF4-FFF2-40B4-BE49-F238E27FC236}">
                <a16:creationId xmlns:a16="http://schemas.microsoft.com/office/drawing/2014/main" id="{A169627A-9056-4EE7-BAB7-E2150A42E077}"/>
              </a:ext>
            </a:extLst>
          </p:cNvPr>
          <p:cNvSpPr/>
          <p:nvPr/>
        </p:nvSpPr>
        <p:spPr>
          <a:xfrm>
            <a:off x="926715" y="4963332"/>
            <a:ext cx="7317924" cy="4377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>
                <a:solidFill>
                  <a:srgbClr val="000000"/>
                </a:solidFill>
                <a:latin typeface="Microsoft Sans Serif" pitchFamily="34" charset="0"/>
                <a:cs typeface="PT Bold Heading" pitchFamily="2" charset="-78"/>
              </a:rPr>
              <a:t>تذكر التنوين وأشكاله والاسم الذي لا يقبله</a:t>
            </a:r>
          </a:p>
        </p:txBody>
      </p:sp>
      <p:pic>
        <p:nvPicPr>
          <p:cNvPr id="4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2262626F-66C2-649D-5060-FF065A17E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17" y="2319347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FB9BC18-AB20-8D66-1358-363546DE8DB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31126" y="143344"/>
            <a:ext cx="1340640" cy="921941"/>
          </a:xfrm>
          <a:prstGeom prst="rect">
            <a:avLst/>
          </a:prstGeom>
        </p:spPr>
      </p:pic>
      <p:pic>
        <p:nvPicPr>
          <p:cNvPr id="7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15060BE8-2AD3-CDBE-B8A9-4848733967E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399" y="1312055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85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2072F6C1-E418-40EA-8608-C350F9B840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" b="24629"/>
          <a:stretch/>
        </p:blipFill>
        <p:spPr>
          <a:xfrm>
            <a:off x="160031" y="207240"/>
            <a:ext cx="9966877" cy="6446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G:\ملفات خامس\الوحدة الاولى\القراءة الصامتة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62" y="681037"/>
            <a:ext cx="9142413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ABF2483-2026-E79F-1C15-3BF524556E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31126" y="143344"/>
            <a:ext cx="1340640" cy="921941"/>
          </a:xfrm>
          <a:prstGeom prst="rect">
            <a:avLst/>
          </a:prstGeom>
        </p:spPr>
      </p:pic>
      <p:pic>
        <p:nvPicPr>
          <p:cNvPr id="6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B55095B8-7749-9F50-EC20-2D11D63399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399" y="1312055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7227C3E6-FA80-8E6B-C4A9-B371587B5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17" y="2319347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767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D29E4664-CB64-3DD9-4393-D19A282788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24687"/>
          <a:stretch/>
        </p:blipFill>
        <p:spPr>
          <a:xfrm>
            <a:off x="328310" y="1018198"/>
            <a:ext cx="9798598" cy="5630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مستطيل ذو زوايا قطرية مخدوشة 11"/>
          <p:cNvSpPr/>
          <p:nvPr/>
        </p:nvSpPr>
        <p:spPr bwMode="auto">
          <a:xfrm>
            <a:off x="5132786" y="1407094"/>
            <a:ext cx="4475177" cy="1001959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>
              <a:defRPr/>
            </a:pPr>
            <a:r>
              <a:rPr lang="ar-SA" sz="1400" dirty="0">
                <a:cs typeface="PT Bold Heading" pitchFamily="2" charset="-78"/>
              </a:rPr>
              <a:t>نفتح الكتاب على صفحة 19 </a:t>
            </a:r>
          </a:p>
          <a:p>
            <a:pPr>
              <a:defRPr/>
            </a:pPr>
            <a:endParaRPr lang="ar-SA" sz="600" dirty="0">
              <a:cs typeface="PT Bold Heading" pitchFamily="2" charset="-78"/>
            </a:endParaRPr>
          </a:p>
          <a:p>
            <a:pPr>
              <a:defRPr/>
            </a:pPr>
            <a:r>
              <a:rPr lang="ar-SA" sz="1400" dirty="0">
                <a:cs typeface="PT Bold Heading" pitchFamily="2" charset="-78"/>
              </a:rPr>
              <a:t>      أقرأ  النص</a:t>
            </a:r>
          </a:p>
          <a:p>
            <a:pPr>
              <a:defRPr/>
            </a:pPr>
            <a:endParaRPr lang="ar-SA" sz="500" dirty="0">
              <a:cs typeface="PT Bold Heading" pitchFamily="2" charset="-78"/>
            </a:endParaRPr>
          </a:p>
          <a:p>
            <a:pPr algn="ctr">
              <a:defRPr/>
            </a:pPr>
            <a:r>
              <a:rPr lang="ar-SA" sz="1400" dirty="0">
                <a:cs typeface="PT Bold Heading" pitchFamily="2" charset="-78"/>
              </a:rPr>
              <a:t>          قراءة صامته مدة خمس دقائق ، ثم أجيب عن المطلوب :</a:t>
            </a:r>
          </a:p>
        </p:txBody>
      </p:sp>
      <p:sp>
        <p:nvSpPr>
          <p:cNvPr id="18" name="خماسي 17"/>
          <p:cNvSpPr/>
          <p:nvPr/>
        </p:nvSpPr>
        <p:spPr bwMode="auto">
          <a:xfrm>
            <a:off x="814197" y="1965213"/>
            <a:ext cx="3428901" cy="731556"/>
          </a:xfrm>
          <a:prstGeom prst="homePlate">
            <a:avLst>
              <a:gd name="adj" fmla="val 0"/>
            </a:avLst>
          </a:prstGeom>
          <a:ln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>
                <a:solidFill>
                  <a:schemeClr val="tx1"/>
                </a:solidFill>
                <a:cs typeface="PT Bold Heading" pitchFamily="2" charset="-78"/>
              </a:rPr>
              <a:t>عنوان النص </a:t>
            </a:r>
          </a:p>
        </p:txBody>
      </p:sp>
      <p:sp>
        <p:nvSpPr>
          <p:cNvPr id="19" name="خماسي 18"/>
          <p:cNvSpPr/>
          <p:nvPr/>
        </p:nvSpPr>
        <p:spPr bwMode="auto">
          <a:xfrm>
            <a:off x="788087" y="2999417"/>
            <a:ext cx="3455011" cy="707868"/>
          </a:xfrm>
          <a:prstGeom prst="homePlate">
            <a:avLst>
              <a:gd name="adj" fmla="val 0"/>
            </a:avLst>
          </a:prstGeom>
          <a:ln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>
                <a:solidFill>
                  <a:schemeClr val="tx1"/>
                </a:solidFill>
                <a:cs typeface="PT Bold Heading" pitchFamily="2" charset="-78"/>
              </a:rPr>
              <a:t>عدد الفقرات</a:t>
            </a:r>
          </a:p>
        </p:txBody>
      </p:sp>
      <p:sp>
        <p:nvSpPr>
          <p:cNvPr id="20" name="خماسي 19"/>
          <p:cNvSpPr/>
          <p:nvPr/>
        </p:nvSpPr>
        <p:spPr bwMode="auto">
          <a:xfrm>
            <a:off x="779177" y="3987194"/>
            <a:ext cx="3457766" cy="707868"/>
          </a:xfrm>
          <a:prstGeom prst="homePlate">
            <a:avLst>
              <a:gd name="adj" fmla="val 0"/>
            </a:avLst>
          </a:prstGeom>
          <a:ln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  <a:cs typeface="PT Bold Heading" pitchFamily="2" charset="-78"/>
              </a:rPr>
              <a:t>الصور المصاحبة للنص</a:t>
            </a:r>
          </a:p>
        </p:txBody>
      </p:sp>
      <p:sp>
        <p:nvSpPr>
          <p:cNvPr id="21" name="خماسي 20"/>
          <p:cNvSpPr/>
          <p:nvPr/>
        </p:nvSpPr>
        <p:spPr bwMode="auto">
          <a:xfrm>
            <a:off x="771858" y="4957897"/>
            <a:ext cx="3457766" cy="707868"/>
          </a:xfrm>
          <a:prstGeom prst="homePlate">
            <a:avLst>
              <a:gd name="adj" fmla="val 0"/>
            </a:avLst>
          </a:prstGeom>
          <a:ln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600" b="1" dirty="0">
                <a:solidFill>
                  <a:schemeClr val="tx1"/>
                </a:solidFill>
                <a:cs typeface="PT Bold Heading" pitchFamily="2" charset="-78"/>
              </a:rPr>
              <a:t>الكلمات الجديدة والغامضة</a:t>
            </a:r>
          </a:p>
        </p:txBody>
      </p:sp>
      <p:sp>
        <p:nvSpPr>
          <p:cNvPr id="23" name="خماسي 22"/>
          <p:cNvSpPr/>
          <p:nvPr/>
        </p:nvSpPr>
        <p:spPr bwMode="auto">
          <a:xfrm>
            <a:off x="5337716" y="4773867"/>
            <a:ext cx="4065319" cy="707868"/>
          </a:xfrm>
          <a:prstGeom prst="homePlate">
            <a:avLst>
              <a:gd name="adj" fmla="val 0"/>
            </a:avLst>
          </a:prstGeom>
          <a:ln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>
                <a:solidFill>
                  <a:schemeClr val="tx1"/>
                </a:solidFill>
                <a:cs typeface="PT Bold Heading" pitchFamily="2" charset="-78"/>
              </a:rPr>
              <a:t>يحل الطالب الأنشطة بمفرده خلال زمن محدد لتنمية مهارة القراءة الصامتة</a:t>
            </a:r>
          </a:p>
        </p:txBody>
      </p:sp>
      <p:sp>
        <p:nvSpPr>
          <p:cNvPr id="24" name="خماسي 23"/>
          <p:cNvSpPr/>
          <p:nvPr/>
        </p:nvSpPr>
        <p:spPr bwMode="auto">
          <a:xfrm>
            <a:off x="6088231" y="5656832"/>
            <a:ext cx="2564291" cy="521349"/>
          </a:xfrm>
          <a:prstGeom prst="homePlate">
            <a:avLst>
              <a:gd name="adj" fmla="val 0"/>
            </a:avLst>
          </a:prstGeom>
          <a:ln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900" b="1" dirty="0">
                <a:solidFill>
                  <a:schemeClr val="tx1"/>
                </a:solidFill>
                <a:cs typeface="PT Bold Heading" pitchFamily="2" charset="-78"/>
              </a:rPr>
              <a:t>باستخدام مهارة التطبيق</a:t>
            </a:r>
          </a:p>
        </p:txBody>
      </p:sp>
      <p:pic>
        <p:nvPicPr>
          <p:cNvPr id="25" name="Picture 2" descr="Happy cute little student boy raising his hand Vector Imag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47" t="8735" r="21578" b="15286"/>
          <a:stretch/>
        </p:blipFill>
        <p:spPr bwMode="auto">
          <a:xfrm>
            <a:off x="5849334" y="2469254"/>
            <a:ext cx="3009796" cy="226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5B177593-BEA4-A94C-7E50-7CD973FD024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16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D82465F9-6E5F-2D24-2460-C5101FAFB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474874CE-C8BC-11E2-4D5D-88D9CC59CEF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10642254-327A-6F27-DD1F-B0B71C310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929119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الاستراتيجية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استكشف النص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من خارج الكتاب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القراءة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2D9AC5DA-5A91-FAC3-29DC-2EBD53062A79}"/>
              </a:ext>
            </a:extLst>
          </p:cNvPr>
          <p:cNvPicPr preferRelativeResize="0"/>
          <p:nvPr/>
        </p:nvPicPr>
        <p:blipFill rotWithShape="1">
          <a:blip r:embed="rId5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70" r="1381"/>
          <a:stretch>
            <a:fillRect/>
          </a:stretch>
        </p:blipFill>
        <p:spPr>
          <a:xfrm>
            <a:off x="1731732" y="1371600"/>
            <a:ext cx="7226531" cy="4786313"/>
          </a:xfrm>
          <a:prstGeom prst="rect">
            <a:avLst/>
          </a:prstGeom>
        </p:spPr>
      </p:pic>
      <p:graphicFrame>
        <p:nvGraphicFramePr>
          <p:cNvPr id="7" name="جدول 6">
            <a:extLst>
              <a:ext uri="{FF2B5EF4-FFF2-40B4-BE49-F238E27FC236}">
                <a16:creationId xmlns:a16="http://schemas.microsoft.com/office/drawing/2014/main" id="{91622C1F-E8DA-057D-B061-8534A6B81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84479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المهارة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نص 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القراءة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A34FF74D-9BA1-0E9D-E696-B46F32E76DC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10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1F2ACC30-5FDB-2F84-2730-83F101A425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5B9A91D6-ED38-4438-C7A7-6C14F7B15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395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F98B9206-0BB6-F9F0-6337-6D4A2F8F2150}"/>
              </a:ext>
            </a:extLst>
          </p:cNvPr>
          <p:cNvPicPr preferRelativeResize="0"/>
          <p:nvPr/>
        </p:nvPicPr>
        <p:blipFill rotWithShape="1">
          <a:blip r:embed="rId5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pic>
        <p:nvPicPr>
          <p:cNvPr id="10" name="Picture 2" descr="C:\Users\HP\Desktop\صور رابع\IMG_E951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4"/>
          <a:stretch/>
        </p:blipFill>
        <p:spPr bwMode="auto">
          <a:xfrm>
            <a:off x="762000" y="1328056"/>
            <a:ext cx="8939214" cy="485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12"/>
          <p:cNvSpPr/>
          <p:nvPr/>
        </p:nvSpPr>
        <p:spPr>
          <a:xfrm>
            <a:off x="3448290" y="3188358"/>
            <a:ext cx="6492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8131077" y="3978065"/>
            <a:ext cx="482136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8053627" y="4746172"/>
            <a:ext cx="6492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8047502" y="5529944"/>
            <a:ext cx="6492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ar-SA" sz="44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DC6A7B45-2399-31C2-8C71-ACF24498B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783148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الاستراتيجية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تدريبات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الدقيقة الواحدة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9BE0ADBA-B8A9-A974-1B2F-8BDBB39197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8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C8652992-E083-C856-CCF7-1F98C63EA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638BD093-FE2B-1ADF-06AE-F43DB6C36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22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4DC7D9B1-119E-F107-9E51-969FFE653DF4}"/>
              </a:ext>
            </a:extLst>
          </p:cNvPr>
          <p:cNvPicPr preferRelativeResize="0"/>
          <p:nvPr/>
        </p:nvPicPr>
        <p:blipFill rotWithShape="1">
          <a:blip r:embed="rId5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pic>
        <p:nvPicPr>
          <p:cNvPr id="10" name="Picture 2" descr="C:\Users\HP\Desktop\صور رابع\IMG_E951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49" b="15481"/>
          <a:stretch>
            <a:fillRect/>
          </a:stretch>
        </p:blipFill>
        <p:spPr bwMode="auto">
          <a:xfrm>
            <a:off x="681572" y="1360713"/>
            <a:ext cx="9144000" cy="469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12"/>
          <p:cNvSpPr/>
          <p:nvPr/>
        </p:nvSpPr>
        <p:spPr>
          <a:xfrm>
            <a:off x="4147084" y="2569205"/>
            <a:ext cx="71686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كبيرٌ</a:t>
            </a:r>
          </a:p>
        </p:txBody>
      </p:sp>
      <p:sp>
        <p:nvSpPr>
          <p:cNvPr id="15" name="مستطيل 14"/>
          <p:cNvSpPr/>
          <p:nvPr/>
        </p:nvSpPr>
        <p:spPr>
          <a:xfrm>
            <a:off x="4021406" y="3065431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أسبوع</a:t>
            </a:r>
          </a:p>
        </p:txBody>
      </p:sp>
      <p:sp>
        <p:nvSpPr>
          <p:cNvPr id="16" name="مستطيل 15"/>
          <p:cNvSpPr/>
          <p:nvPr/>
        </p:nvSpPr>
        <p:spPr>
          <a:xfrm>
            <a:off x="4030279" y="3587880"/>
            <a:ext cx="83388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جدتي</a:t>
            </a:r>
          </a:p>
        </p:txBody>
      </p:sp>
      <p:sp>
        <p:nvSpPr>
          <p:cNvPr id="18" name="مستطيل 17"/>
          <p:cNvSpPr/>
          <p:nvPr/>
        </p:nvSpPr>
        <p:spPr>
          <a:xfrm>
            <a:off x="4470296" y="4084187"/>
            <a:ext cx="129394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الصندوق</a:t>
            </a:r>
          </a:p>
        </p:txBody>
      </p:sp>
      <p:sp>
        <p:nvSpPr>
          <p:cNvPr id="19" name="مستطيل 18"/>
          <p:cNvSpPr/>
          <p:nvPr/>
        </p:nvSpPr>
        <p:spPr>
          <a:xfrm>
            <a:off x="3080200" y="4062044"/>
            <a:ext cx="1088760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الدرعية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4640278" y="4598582"/>
            <a:ext cx="100380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الأحمر</a:t>
            </a:r>
          </a:p>
        </p:txBody>
      </p:sp>
      <p:sp>
        <p:nvSpPr>
          <p:cNvPr id="21" name="مستطيل 20"/>
          <p:cNvSpPr/>
          <p:nvPr/>
        </p:nvSpPr>
        <p:spPr>
          <a:xfrm>
            <a:off x="3074567" y="4598582"/>
            <a:ext cx="110318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الأخضر</a:t>
            </a:r>
          </a:p>
        </p:txBody>
      </p:sp>
      <p:sp>
        <p:nvSpPr>
          <p:cNvPr id="22" name="مستطيل 21"/>
          <p:cNvSpPr/>
          <p:nvPr/>
        </p:nvSpPr>
        <p:spPr>
          <a:xfrm>
            <a:off x="4728380" y="5071732"/>
            <a:ext cx="77777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نهاية</a:t>
            </a:r>
          </a:p>
        </p:txBody>
      </p:sp>
      <p:sp>
        <p:nvSpPr>
          <p:cNvPr id="23" name="مستطيل 22"/>
          <p:cNvSpPr/>
          <p:nvPr/>
        </p:nvSpPr>
        <p:spPr>
          <a:xfrm>
            <a:off x="3136243" y="5061893"/>
            <a:ext cx="98616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عطرية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4651499" y="5583552"/>
            <a:ext cx="992580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فتحت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3222044" y="5600791"/>
            <a:ext cx="80823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قالت</a:t>
            </a: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1DE6DC05-6803-76E3-92EF-EBECDF26D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130897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المهارة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تدريبات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البحث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88EF7632-D9F1-520D-7250-88A6E1FC90A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8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FBF4FB9A-BE61-BE75-9BF8-45DAC02ED9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4DF677D7-E9C3-AF2E-A5EC-05851A948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79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BE2A2B62-165B-D4CE-398A-9449F4989E66}"/>
              </a:ext>
            </a:extLst>
          </p:cNvPr>
          <p:cNvPicPr preferRelativeResize="0"/>
          <p:nvPr/>
        </p:nvPicPr>
        <p:blipFill rotWithShape="1">
          <a:blip r:embed="rId5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72" y="1373312"/>
            <a:ext cx="8998074" cy="452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مستطيل 12"/>
          <p:cNvSpPr/>
          <p:nvPr/>
        </p:nvSpPr>
        <p:spPr>
          <a:xfrm>
            <a:off x="2726687" y="2934923"/>
            <a:ext cx="5203669" cy="3231654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صندوق أسود كبير ، مزخرف بألوان عدة : </a:t>
            </a:r>
          </a:p>
          <a:p>
            <a:pPr algn="ctr"/>
            <a:endParaRPr lang="ar-SA" sz="2800" b="1" dirty="0">
              <a:solidFill>
                <a:srgbClr val="FF0000"/>
              </a:solidFill>
            </a:endParaRPr>
          </a:p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الأحمر والأزرق والأخضر والأصفر .</a:t>
            </a:r>
          </a:p>
          <a:p>
            <a:pPr algn="ctr"/>
            <a:endParaRPr lang="ar-SA" sz="3000" b="1" dirty="0">
              <a:solidFill>
                <a:srgbClr val="FF0000"/>
              </a:solidFill>
            </a:endParaRPr>
          </a:p>
          <a:p>
            <a:pPr algn="ctr"/>
            <a:r>
              <a:rPr lang="ar-SA" sz="2800" b="1" dirty="0">
                <a:solidFill>
                  <a:srgbClr val="FF0000"/>
                </a:solidFill>
              </a:rPr>
              <a:t>تحيط بأطرافه دوائر ذهبية بارزة .</a:t>
            </a:r>
          </a:p>
          <a:p>
            <a:pPr algn="ctr"/>
            <a:endParaRPr lang="ar-SA" sz="2800" b="1" dirty="0">
              <a:solidFill>
                <a:srgbClr val="FF0000"/>
              </a:solidFill>
            </a:endParaRPr>
          </a:p>
          <a:p>
            <a:pPr algn="ctr"/>
            <a:r>
              <a:rPr lang="ar-SA" sz="2800" b="1" dirty="0">
                <a:solidFill>
                  <a:srgbClr val="FF0000"/>
                </a:solidFill>
              </a:rPr>
              <a:t>تفوح منه رائحة عطرية مميزة </a:t>
            </a: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87311A02-1E16-01A2-039B-CD447AC88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530386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المهارة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تدريبات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البحث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886267D3-C018-EB9F-81E4-DCAB4EFD723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8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6173529E-B4D2-23D3-FA6F-83F886E300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764EFE8D-26B0-2200-EA69-7347A2BA7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10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8000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9C5077F0-94D6-63F1-CABC-94002E2BDF11}"/>
              </a:ext>
            </a:extLst>
          </p:cNvPr>
          <p:cNvPicPr preferRelativeResize="0"/>
          <p:nvPr/>
        </p:nvPicPr>
        <p:blipFill rotWithShape="1">
          <a:blip r:embed="rId5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221"/>
          <a:stretch/>
        </p:blipFill>
        <p:spPr bwMode="auto">
          <a:xfrm>
            <a:off x="785361" y="1363980"/>
            <a:ext cx="8995634" cy="254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مستطيل 12">
            <a:extLst>
              <a:ext uri="{FF2B5EF4-FFF2-40B4-BE49-F238E27FC236}">
                <a16:creationId xmlns:a16="http://schemas.microsoft.com/office/drawing/2014/main" id="{70EE642E-4352-4020-ACD4-BF2D5AF0F958}"/>
              </a:ext>
            </a:extLst>
          </p:cNvPr>
          <p:cNvSpPr/>
          <p:nvPr/>
        </p:nvSpPr>
        <p:spPr>
          <a:xfrm>
            <a:off x="8041715" y="4422055"/>
            <a:ext cx="1163127" cy="6225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قالت</a:t>
            </a:r>
            <a:r>
              <a:rPr lang="ar-SA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: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70EE642E-4352-4020-ACD4-BF2D5AF0F958}"/>
              </a:ext>
            </a:extLst>
          </p:cNvPr>
          <p:cNvSpPr/>
          <p:nvPr/>
        </p:nvSpPr>
        <p:spPr>
          <a:xfrm>
            <a:off x="5923228" y="4422055"/>
            <a:ext cx="1196422" cy="6225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الجميع </a:t>
            </a:r>
            <a:r>
              <a:rPr lang="ar-SA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70EE642E-4352-4020-ACD4-BF2D5AF0F958}"/>
              </a:ext>
            </a:extLst>
          </p:cNvPr>
          <p:cNvSpPr/>
          <p:nvPr/>
        </p:nvSpPr>
        <p:spPr>
          <a:xfrm>
            <a:off x="3585911" y="4422055"/>
            <a:ext cx="1278969" cy="6225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الصندوق </a:t>
            </a:r>
            <a:r>
              <a:rPr lang="ar-SA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70EE642E-4352-4020-ACD4-BF2D5AF0F958}"/>
              </a:ext>
            </a:extLst>
          </p:cNvPr>
          <p:cNvSpPr/>
          <p:nvPr/>
        </p:nvSpPr>
        <p:spPr>
          <a:xfrm>
            <a:off x="1203563" y="4422055"/>
            <a:ext cx="1324000" cy="6225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الصندوق</a:t>
            </a:r>
            <a:r>
              <a:rPr lang="ar-SA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،</a:t>
            </a: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681F2F34-9025-634D-E0E3-0AF29459A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07647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المهارة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تدريبات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الفهم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40B71CA4-4B75-6B32-A508-A48E33E83E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8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020E36C3-518A-DDE9-703D-C52BDC89175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855279EF-3835-7D51-4FD7-C391DB10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42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C8743EE9-A233-86D4-3EE8-D3D313BA213E}"/>
              </a:ext>
            </a:extLst>
          </p:cNvPr>
          <p:cNvPicPr preferRelativeResize="0"/>
          <p:nvPr/>
        </p:nvPicPr>
        <p:blipFill rotWithShape="1">
          <a:blip r:embed="rId5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pic>
        <p:nvPicPr>
          <p:cNvPr id="10" name="Picture 2" descr="C:\Users\HP\Desktop\صور رابع\IMG_E952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18" r="1717" b="40095"/>
          <a:stretch/>
        </p:blipFill>
        <p:spPr bwMode="auto">
          <a:xfrm>
            <a:off x="1857501" y="1378338"/>
            <a:ext cx="7986712" cy="43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12"/>
          <p:cNvSpPr/>
          <p:nvPr/>
        </p:nvSpPr>
        <p:spPr>
          <a:xfrm>
            <a:off x="586262" y="2951946"/>
            <a:ext cx="3188694" cy="954107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لأنه كبيرٌ وجميل وتحيط </a:t>
            </a:r>
          </a:p>
          <a:p>
            <a:pPr algn="ctr"/>
            <a:r>
              <a:rPr lang="ar-SA" sz="2800" b="1" dirty="0">
                <a:solidFill>
                  <a:srgbClr val="FF0000"/>
                </a:solidFill>
              </a:rPr>
              <a:t>به حديقة واسعة</a:t>
            </a:r>
          </a:p>
        </p:txBody>
      </p:sp>
      <p:sp>
        <p:nvSpPr>
          <p:cNvPr id="15" name="مستطيل 14"/>
          <p:cNvSpPr/>
          <p:nvPr/>
        </p:nvSpPr>
        <p:spPr>
          <a:xfrm>
            <a:off x="2347787" y="4096047"/>
            <a:ext cx="129394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الصندوق</a:t>
            </a:r>
          </a:p>
        </p:txBody>
      </p:sp>
      <p:sp>
        <p:nvSpPr>
          <p:cNvPr id="16" name="مستطيل 15"/>
          <p:cNvSpPr/>
          <p:nvPr/>
        </p:nvSpPr>
        <p:spPr>
          <a:xfrm>
            <a:off x="1955321" y="5578463"/>
            <a:ext cx="2776722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lang="ar-SA" sz="2800" b="1" dirty="0">
                <a:solidFill>
                  <a:srgbClr val="FF0000"/>
                </a:solidFill>
              </a:rPr>
              <a:t>لتبقى متشوقة لزيارتها</a:t>
            </a: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4A642075-3A4B-14B8-F511-5742F73B9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024887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المهارة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تدريبات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الفهم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0CD845F0-558B-4D63-88B3-DC6167EE82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8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74528510-C363-E346-1C0D-421C9DAA098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C7F40947-43C0-6430-6228-972B649CC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23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D4DDA4A1-B6BD-0933-C181-5B4C457793B5}"/>
              </a:ext>
            </a:extLst>
          </p:cNvPr>
          <p:cNvPicPr preferRelativeResize="0"/>
          <p:nvPr/>
        </p:nvPicPr>
        <p:blipFill rotWithShape="1">
          <a:blip r:embed="rId4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HP\Desktop\صور رابع\IMG_E952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64" t="60718" r="4471" b="17123"/>
          <a:stretch/>
        </p:blipFill>
        <p:spPr bwMode="auto">
          <a:xfrm>
            <a:off x="4243070" y="1277373"/>
            <a:ext cx="5404338" cy="181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HP\Desktop\صور رابع\IMG_E952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627" r="69514"/>
          <a:stretch/>
        </p:blipFill>
        <p:spPr bwMode="auto">
          <a:xfrm>
            <a:off x="742018" y="2770474"/>
            <a:ext cx="5090683" cy="331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6AB10E23-E833-3079-F230-68B09E886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399394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المهارة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تدريبات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القراءة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C67E533B-05B7-66E9-F4F0-8433178369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8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E1874D86-FF02-0FFA-18D7-A6686C68A7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0CA992F3-3224-C25F-8FA7-D86675D26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165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AA0871-7C89-F948-8D95-F68C348E6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8F4B19-5ABF-534D-8390-51C124DBF9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6" t="35625"/>
          <a:stretch/>
        </p:blipFill>
        <p:spPr>
          <a:xfrm rot="16200000">
            <a:off x="2667001" y="-2667001"/>
            <a:ext cx="6857999" cy="12192002"/>
          </a:xfrm>
          <a:prstGeom prst="rect">
            <a:avLst/>
          </a:prstGeom>
        </p:spPr>
      </p:pic>
      <p:pic>
        <p:nvPicPr>
          <p:cNvPr id="14" name="Google Shape;160;p19">
            <a:extLst>
              <a:ext uri="{FF2B5EF4-FFF2-40B4-BE49-F238E27FC236}">
                <a16:creationId xmlns:a16="http://schemas.microsoft.com/office/drawing/2014/main" id="{0C89ECC3-84C5-DF46-BAB8-3392241C5D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291"/>
          <a:stretch/>
        </p:blipFill>
        <p:spPr>
          <a:xfrm>
            <a:off x="10286940" y="3509963"/>
            <a:ext cx="1792724" cy="193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C144A9B0-A3EF-71D6-4D6C-4E717FCFBF17}"/>
              </a:ext>
            </a:extLst>
          </p:cNvPr>
          <p:cNvPicPr preferRelativeResize="0"/>
          <p:nvPr/>
        </p:nvPicPr>
        <p:blipFill rotWithShape="1">
          <a:blip r:embed="rId5"/>
          <a:srcRect b="24717"/>
          <a:stretch/>
        </p:blipFill>
        <p:spPr>
          <a:xfrm>
            <a:off x="328310" y="1018198"/>
            <a:ext cx="9798598" cy="5628262"/>
          </a:xfrm>
          <a:prstGeom prst="rect">
            <a:avLst/>
          </a:prstGeom>
        </p:spPr>
      </p:pic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8DB28AE8-DDD6-5D0D-6370-8E83AD8F4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280108"/>
              </p:ext>
            </p:extLst>
          </p:nvPr>
        </p:nvGraphicFramePr>
        <p:xfrm>
          <a:off x="328309" y="173819"/>
          <a:ext cx="11535381" cy="67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1818078274"/>
                    </a:ext>
                  </a:extLst>
                </a:gridCol>
                <a:gridCol w="1739659">
                  <a:extLst>
                    <a:ext uri="{9D8B030D-6E8A-4147-A177-3AD203B41FA5}">
                      <a16:colId xmlns:a16="http://schemas.microsoft.com/office/drawing/2014/main" val="1121763225"/>
                    </a:ext>
                  </a:extLst>
                </a:gridCol>
                <a:gridCol w="247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لغتي الجميلة – الرابع الابتدائي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الفصل الدراسي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المحتوى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الصفحة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/>
                        <a:t>المهارة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34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المكتسبات السابقة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تدريبات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التطبيق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557D2F86-004F-9C93-C857-E1833C3650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7" t="1169" r="25411" b="1586"/>
          <a:stretch/>
        </p:blipFill>
        <p:spPr>
          <a:xfrm>
            <a:off x="10442058" y="849229"/>
            <a:ext cx="1340640" cy="921941"/>
          </a:xfrm>
          <a:prstGeom prst="rect">
            <a:avLst/>
          </a:prstGeom>
        </p:spPr>
      </p:pic>
      <p:pic>
        <p:nvPicPr>
          <p:cNvPr id="8" name="Picture 3" descr="F:\imegs\الوحدة 1\مجلد جديد ‫(2)‬\وقت\ringclock.gif">
            <a:extLst>
              <a:ext uri="{FF2B5EF4-FFF2-40B4-BE49-F238E27FC236}">
                <a16:creationId xmlns:a16="http://schemas.microsoft.com/office/drawing/2014/main" id="{6888F2D6-89F2-EF79-0D0F-B0F02E1C87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46" y="1789452"/>
            <a:ext cx="709375" cy="6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استراتيجيات التعلم النشط الجديدة - مقالات مفهرس">
            <a:extLst>
              <a:ext uri="{FF2B5EF4-FFF2-40B4-BE49-F238E27FC236}">
                <a16:creationId xmlns:a16="http://schemas.microsoft.com/office/drawing/2014/main" id="{AEE01454-B3B5-57F6-6889-6345E3833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11" y="2488722"/>
            <a:ext cx="1064857" cy="1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صورة 10" descr="صورة تحتوي على نص, لقطة شاشة, خط,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5975288-05D5-7F4E-A6F7-FC5B3F1BCA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19" y="1501372"/>
            <a:ext cx="8730015" cy="448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00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AA1CA72-C419-9348-9B7A-24D0820681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" t="35624" b="10905"/>
          <a:stretch/>
        </p:blipFill>
        <p:spPr>
          <a:xfrm rot="16200000">
            <a:off x="2681288" y="-2681288"/>
            <a:ext cx="6829424" cy="12192000"/>
          </a:xfrm>
          <a:prstGeom prst="rect">
            <a:avLst/>
          </a:prstGeom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2072F6C1-E418-40EA-8608-C350F9B84072}"/>
              </a:ext>
            </a:extLst>
          </p:cNvPr>
          <p:cNvPicPr preferRelativeResize="0"/>
          <p:nvPr/>
        </p:nvPicPr>
        <p:blipFill rotWithShape="1">
          <a:blip r:embed="rId4"/>
          <a:srcRect t="-1" b="24535"/>
          <a:stretch/>
        </p:blipFill>
        <p:spPr>
          <a:xfrm>
            <a:off x="160031" y="207240"/>
            <a:ext cx="11805546" cy="6454817"/>
          </a:xfrm>
          <a:prstGeom prst="rect">
            <a:avLst/>
          </a:prstGeom>
        </p:spPr>
      </p:pic>
      <p:pic>
        <p:nvPicPr>
          <p:cNvPr id="2" name="Picture 4" descr="منجزات الدولةالعباسية by reem-h-m99 on emaze">
            <a:extLst>
              <a:ext uri="{FF2B5EF4-FFF2-40B4-BE49-F238E27FC236}">
                <a16:creationId xmlns:a16="http://schemas.microsoft.com/office/drawing/2014/main" id="{A93D0C57-38C3-D6F8-53D7-D9FCFB664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327" y="586878"/>
            <a:ext cx="2438400" cy="108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ooden singboard hanging on ropes Premium Vector">
            <a:extLst>
              <a:ext uri="{FF2B5EF4-FFF2-40B4-BE49-F238E27FC236}">
                <a16:creationId xmlns:a16="http://schemas.microsoft.com/office/drawing/2014/main" id="{989763A1-B4D3-FA0F-4324-7265CD498A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6629" y="470262"/>
            <a:ext cx="7171508" cy="501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94FF0A8F-A8BF-EBE7-08B0-6049C0532D77}"/>
              </a:ext>
            </a:extLst>
          </p:cNvPr>
          <p:cNvSpPr/>
          <p:nvPr/>
        </p:nvSpPr>
        <p:spPr>
          <a:xfrm>
            <a:off x="4865461" y="5690182"/>
            <a:ext cx="65998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"</a:t>
            </a:r>
            <a:r>
              <a:rPr lang="ar-SA" b="1" dirty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اللهمَّ اجعلْ عملِي كلُّهُ صالحًا ، واجعلُهُ لوجهكَ خالصًا ، ولا تجعل لأحَد فِيه شَيئًا "</a:t>
            </a:r>
            <a:endParaRPr lang="ar-SA" b="1" dirty="0"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DD93245-7771-965C-651D-DFA6ED950F91}"/>
              </a:ext>
            </a:extLst>
          </p:cNvPr>
          <p:cNvSpPr/>
          <p:nvPr/>
        </p:nvSpPr>
        <p:spPr>
          <a:xfrm>
            <a:off x="3042206" y="5690182"/>
            <a:ext cx="1743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أ / عفاف الحربي</a:t>
            </a:r>
            <a:endParaRPr lang="ar-SA" b="1" dirty="0"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4648883-3FB1-791A-CBEF-C5312B218D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112" y="3289341"/>
            <a:ext cx="1946266" cy="2795484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D818FD7-6AAF-E49C-F717-56123863AB67}"/>
              </a:ext>
            </a:extLst>
          </p:cNvPr>
          <p:cNvSpPr/>
          <p:nvPr/>
        </p:nvSpPr>
        <p:spPr>
          <a:xfrm>
            <a:off x="4860286" y="2785856"/>
            <a:ext cx="2250894" cy="1286288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bg1"/>
                </a:solidFill>
              </a:rPr>
              <a:t>الواجب المنزلي :</a:t>
            </a:r>
          </a:p>
          <a:p>
            <a:pPr algn="ctr">
              <a:defRPr/>
            </a:pPr>
            <a:endParaRPr lang="ar-SA" sz="24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ar-SA" sz="2400" b="1" dirty="0">
                <a:solidFill>
                  <a:schemeClr val="bg1"/>
                </a:solidFill>
              </a:rPr>
              <a:t>في منصة مدرستي</a:t>
            </a:r>
          </a:p>
        </p:txBody>
      </p:sp>
    </p:spTree>
    <p:extLst>
      <p:ext uri="{BB962C8B-B14F-4D97-AF65-F5344CB8AC3E}">
        <p14:creationId xmlns:p14="http://schemas.microsoft.com/office/powerpoint/2010/main" val="90891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نسق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نسق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نسق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364</Words>
  <Application>Microsoft Office PowerPoint</Application>
  <PresentationFormat>شاشة عريضة</PresentationFormat>
  <Paragraphs>151</Paragraphs>
  <Slides>16</Slides>
  <Notes>6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Microsoft Sans Serif</vt:lpstr>
      <vt:lpstr>PT Bold Heading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hp lab</cp:lastModifiedBy>
  <cp:revision>170</cp:revision>
  <dcterms:modified xsi:type="dcterms:W3CDTF">2025-08-20T09:22:27Z</dcterms:modified>
</cp:coreProperties>
</file>