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media/audio2.wav" ContentType="audio/wav"/>
  <Override PartName="/ppt/media/audio3.wav" ContentType="audio/wav"/>
  <Override PartName="/ppt/media/audio4.wav" ContentType="audio/wav"/>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audio5.wav" ContentType="audio/wav"/>
  <Override PartName="/ppt/media/audio6.wav" ContentType="audio/wav"/>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96" r:id="rId2"/>
    <p:sldMasterId id="2147483708" r:id="rId3"/>
  </p:sldMasterIdLst>
  <p:notesMasterIdLst>
    <p:notesMasterId r:id="rId46"/>
  </p:notesMasterIdLst>
  <p:sldIdLst>
    <p:sldId id="378" r:id="rId4"/>
    <p:sldId id="256" r:id="rId5"/>
    <p:sldId id="305" r:id="rId6"/>
    <p:sldId id="258" r:id="rId7"/>
    <p:sldId id="259" r:id="rId8"/>
    <p:sldId id="260" r:id="rId9"/>
    <p:sldId id="261" r:id="rId10"/>
    <p:sldId id="306" r:id="rId11"/>
    <p:sldId id="263" r:id="rId12"/>
    <p:sldId id="302" r:id="rId13"/>
    <p:sldId id="264" r:id="rId14"/>
    <p:sldId id="303" r:id="rId15"/>
    <p:sldId id="265" r:id="rId16"/>
    <p:sldId id="266" r:id="rId17"/>
    <p:sldId id="267" r:id="rId18"/>
    <p:sldId id="268" r:id="rId19"/>
    <p:sldId id="291" r:id="rId20"/>
    <p:sldId id="270" r:id="rId21"/>
    <p:sldId id="271" r:id="rId22"/>
    <p:sldId id="273" r:id="rId23"/>
    <p:sldId id="274" r:id="rId24"/>
    <p:sldId id="275" r:id="rId25"/>
    <p:sldId id="276" r:id="rId26"/>
    <p:sldId id="293" r:id="rId27"/>
    <p:sldId id="278" r:id="rId28"/>
    <p:sldId id="279" r:id="rId29"/>
    <p:sldId id="280" r:id="rId30"/>
    <p:sldId id="281" r:id="rId31"/>
    <p:sldId id="282" r:id="rId32"/>
    <p:sldId id="283" r:id="rId33"/>
    <p:sldId id="294" r:id="rId34"/>
    <p:sldId id="295" r:id="rId35"/>
    <p:sldId id="296" r:id="rId36"/>
    <p:sldId id="297" r:id="rId37"/>
    <p:sldId id="284" r:id="rId38"/>
    <p:sldId id="285" r:id="rId39"/>
    <p:sldId id="286" r:id="rId40"/>
    <p:sldId id="287" r:id="rId41"/>
    <p:sldId id="288" r:id="rId42"/>
    <p:sldId id="298" r:id="rId43"/>
    <p:sldId id="299" r:id="rId44"/>
    <p:sldId id="379" r:id="rId4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A160"/>
    <a:srgbClr val="44372F"/>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84380"/>
    <p:restoredTop sz="94660"/>
  </p:normalViewPr>
  <p:slideViewPr>
    <p:cSldViewPr>
      <p:cViewPr varScale="1">
        <p:scale>
          <a:sx n="65" d="100"/>
          <a:sy n="65" d="100"/>
        </p:scale>
        <p:origin x="792"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7BAD35-A251-4EA4-AC76-FD7AA6613E68}" type="doc">
      <dgm:prSet loTypeId="urn:microsoft.com/office/officeart/2005/8/layout/radial3" loCatId="cycle" qsTypeId="urn:microsoft.com/office/officeart/2005/8/quickstyle/3d2" qsCatId="3D" csTypeId="urn:microsoft.com/office/officeart/2005/8/colors/colorful1" csCatId="colorful" phldr="1"/>
      <dgm:spPr/>
      <dgm:t>
        <a:bodyPr/>
        <a:lstStyle/>
        <a:p>
          <a:pPr rtl="1"/>
          <a:endParaRPr lang="ar-EG"/>
        </a:p>
      </dgm:t>
    </dgm:pt>
    <dgm:pt modelId="{2EED8C86-012F-4065-BE04-DAF3C4080B76}">
      <dgm:prSet phldrT="[نص]" custT="1"/>
      <dgm:spPr/>
      <dgm:t>
        <a:bodyPr/>
        <a:lstStyle/>
        <a:p>
          <a:pPr algn="ctr" rtl="1"/>
          <a:r>
            <a:rPr lang="ar-EG" sz="3600" b="1" dirty="0">
              <a:latin typeface="Traditional Arabic" panose="02020603050405020304" pitchFamily="18" charset="-78"/>
              <a:cs typeface="Traditional Arabic" panose="02020603050405020304" pitchFamily="18" charset="-78"/>
            </a:rPr>
            <a:t>مصادر الدراسات التاريخية</a:t>
          </a:r>
        </a:p>
      </dgm:t>
    </dgm:pt>
    <dgm:pt modelId="{3074B489-B6E8-453C-87BC-80A7C3F64D67}" type="parTrans" cxnId="{1192E5CE-4562-4E5C-9448-2B8CF3A8B88D}">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E0449E0B-0FAC-4F10-ACF1-73FD9FC4663A}" type="sibTrans" cxnId="{1192E5CE-4562-4E5C-9448-2B8CF3A8B88D}">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DAB9C09B-72C7-4144-B11F-9348E2FB0635}">
      <dgm:prSet phldrT="[نص]" custT="1"/>
      <dgm:spPr/>
      <dgm:t>
        <a:bodyPr/>
        <a:lstStyle/>
        <a:p>
          <a:pPr algn="ctr" rtl="1"/>
          <a:r>
            <a:rPr lang="ar-EG" sz="2000" b="1" dirty="0">
              <a:latin typeface="Traditional Arabic" panose="02020603050405020304" pitchFamily="18" charset="-78"/>
              <a:cs typeface="Traditional Arabic" panose="02020603050405020304" pitchFamily="18" charset="-78"/>
            </a:rPr>
            <a:t>الوثائق</a:t>
          </a:r>
        </a:p>
      </dgm:t>
    </dgm:pt>
    <dgm:pt modelId="{EC97E604-AF01-4417-88DE-1C915D58F3AC}" type="parTrans" cxnId="{EF16AFE0-5BDD-4529-A3C4-05B7CE037EB6}">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E33F522A-7854-4D29-9D3F-13E6D9A1418C}" type="sibTrans" cxnId="{EF16AFE0-5BDD-4529-A3C4-05B7CE037EB6}">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5BAA8165-CAB7-4C3C-91BD-50AB2615F241}">
      <dgm:prSet phldrT="[نص]" custT="1"/>
      <dgm:spPr/>
      <dgm:t>
        <a:bodyPr/>
        <a:lstStyle/>
        <a:p>
          <a:pPr algn="ctr" rtl="1"/>
          <a:r>
            <a:rPr lang="ar-EG" sz="2000" b="1" dirty="0">
              <a:latin typeface="Traditional Arabic" panose="02020603050405020304" pitchFamily="18" charset="-78"/>
              <a:cs typeface="Traditional Arabic" panose="02020603050405020304" pitchFamily="18" charset="-78"/>
            </a:rPr>
            <a:t>الآثار</a:t>
          </a:r>
        </a:p>
      </dgm:t>
    </dgm:pt>
    <dgm:pt modelId="{B7072595-C458-4324-8957-DE9BA017459A}" type="parTrans" cxnId="{1650BF11-0E6F-40D7-A802-D93D963B4F9B}">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7B8296AB-29D7-47F3-B5E7-63F8321D53CB}" type="sibTrans" cxnId="{1650BF11-0E6F-40D7-A802-D93D963B4F9B}">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7BE2DC42-D413-46E0-ABD7-2FC3B05AE937}">
      <dgm:prSet phldrT="[نص]" custT="1"/>
      <dgm:spPr/>
      <dgm:t>
        <a:bodyPr/>
        <a:lstStyle/>
        <a:p>
          <a:pPr algn="ctr" rtl="1"/>
          <a:r>
            <a:rPr lang="ar-EG" sz="2000" b="1" dirty="0">
              <a:latin typeface="Traditional Arabic" panose="02020603050405020304" pitchFamily="18" charset="-78"/>
              <a:cs typeface="Traditional Arabic" panose="02020603050405020304" pitchFamily="18" charset="-78"/>
            </a:rPr>
            <a:t>كتب الأدب والرواية الشفهية</a:t>
          </a:r>
        </a:p>
      </dgm:t>
    </dgm:pt>
    <dgm:pt modelId="{9AF0EBA5-D813-4BAF-97A9-D7B0B8A38100}" type="parTrans" cxnId="{4C8A477D-ADB0-48E0-879E-EFD606DF6FF5}">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D54F5F5E-5E01-4F1B-A235-23B3A3EBAF12}" type="sibTrans" cxnId="{4C8A477D-ADB0-48E0-879E-EFD606DF6FF5}">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E37460CC-E7CA-48DA-B283-4E99595A0FD4}">
      <dgm:prSet phldrT="[نص]" custT="1"/>
      <dgm:spPr/>
      <dgm:t>
        <a:bodyPr/>
        <a:lstStyle/>
        <a:p>
          <a:pPr algn="ctr" rtl="1"/>
          <a:r>
            <a:rPr lang="ar-EG" sz="2000" b="1" dirty="0">
              <a:latin typeface="Traditional Arabic" panose="02020603050405020304" pitchFamily="18" charset="-78"/>
              <a:cs typeface="Traditional Arabic" panose="02020603050405020304" pitchFamily="18" charset="-78"/>
            </a:rPr>
            <a:t>الكتب التاريخية</a:t>
          </a:r>
        </a:p>
      </dgm:t>
    </dgm:pt>
    <dgm:pt modelId="{4B6C14D5-88B2-4727-B2AC-8786D27D70FD}" type="parTrans" cxnId="{DDC3E27D-D0D4-4899-92E4-155ED6144CEF}">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AAA49B4B-5CAB-4E76-92B8-A6586E62BF5E}" type="sibTrans" cxnId="{DDC3E27D-D0D4-4899-92E4-155ED6144CEF}">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EBF501B2-3113-4C6F-87E1-67BCD8FD639D}">
      <dgm:prSet phldrT="[نص]" custT="1"/>
      <dgm:spPr/>
      <dgm:t>
        <a:bodyPr/>
        <a:lstStyle/>
        <a:p>
          <a:pPr algn="ctr" rtl="1"/>
          <a:r>
            <a:rPr lang="ar-EG" sz="2000" b="1" dirty="0">
              <a:latin typeface="Traditional Arabic" panose="02020603050405020304" pitchFamily="18" charset="-78"/>
              <a:cs typeface="Traditional Arabic" panose="02020603050405020304" pitchFamily="18" charset="-78"/>
            </a:rPr>
            <a:t>كتب الجغرافيا والرحلات</a:t>
          </a:r>
        </a:p>
      </dgm:t>
    </dgm:pt>
    <dgm:pt modelId="{8BF28B3E-C56D-4338-A452-651CFF29AA1A}" type="parTrans" cxnId="{F8D05012-480A-40BA-95A5-B3CC06EACA8F}">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DE3C40B9-C18E-47A0-A5AF-9C681C7ABCA2}" type="sibTrans" cxnId="{F8D05012-480A-40BA-95A5-B3CC06EACA8F}">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39988289-E2A0-4C47-B1E7-A583C637819F}">
      <dgm:prSet phldrT="[نص]" custT="1"/>
      <dgm:spPr/>
      <dgm:t>
        <a:bodyPr/>
        <a:lstStyle/>
        <a:p>
          <a:pPr algn="ctr" rtl="1"/>
          <a:r>
            <a:rPr lang="ar-EG" sz="2000" b="1" dirty="0">
              <a:latin typeface="Traditional Arabic" panose="02020603050405020304" pitchFamily="18" charset="-78"/>
              <a:cs typeface="Traditional Arabic" panose="02020603050405020304" pitchFamily="18" charset="-78"/>
            </a:rPr>
            <a:t>المسكوكات</a:t>
          </a:r>
        </a:p>
      </dgm:t>
    </dgm:pt>
    <dgm:pt modelId="{2BCD9B48-5A99-4BBD-866A-B47E563245CD}" type="parTrans" cxnId="{72277841-A810-4426-AEE2-B1736BF98BBC}">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33A1BFCD-EB29-4276-9EEC-1B4BA252CEBC}" type="sibTrans" cxnId="{72277841-A810-4426-AEE2-B1736BF98BBC}">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17F2B80D-9791-44B9-921F-648F7A06C476}">
      <dgm:prSet phldrT="[نص]" custT="1"/>
      <dgm:spPr/>
      <dgm:t>
        <a:bodyPr/>
        <a:lstStyle/>
        <a:p>
          <a:pPr algn="ctr" rtl="1"/>
          <a:r>
            <a:rPr lang="ar-EG" sz="2000" b="1" dirty="0">
              <a:latin typeface="Traditional Arabic" panose="02020603050405020304" pitchFamily="18" charset="-78"/>
              <a:cs typeface="Traditional Arabic" panose="02020603050405020304" pitchFamily="18" charset="-78"/>
            </a:rPr>
            <a:t>النقوش</a:t>
          </a:r>
        </a:p>
      </dgm:t>
    </dgm:pt>
    <dgm:pt modelId="{7D173301-FBA4-4B04-ADFB-C5AC917246B4}" type="parTrans" cxnId="{3186C800-22DB-4D10-B371-CA1169EE74F7}">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2C6A1EAF-C353-4DC0-94A5-8ECE14A6AE18}" type="sibTrans" cxnId="{3186C800-22DB-4D10-B371-CA1169EE74F7}">
      <dgm:prSet/>
      <dgm:spPr/>
      <dgm:t>
        <a:bodyPr/>
        <a:lstStyle/>
        <a:p>
          <a:pPr algn="ctr" rtl="1"/>
          <a:endParaRPr lang="ar-EG" sz="2400" b="1">
            <a:latin typeface="Traditional Arabic" panose="02020603050405020304" pitchFamily="18" charset="-78"/>
            <a:cs typeface="Traditional Arabic" panose="02020603050405020304" pitchFamily="18" charset="-78"/>
          </a:endParaRPr>
        </a:p>
      </dgm:t>
    </dgm:pt>
    <dgm:pt modelId="{1E70FB5C-AD79-4F46-8FFE-DFCCE3FBD84A}">
      <dgm:prSet phldrT="[نص]" custT="1"/>
      <dgm:spPr/>
      <dgm:t>
        <a:bodyPr/>
        <a:lstStyle/>
        <a:p>
          <a:pPr algn="ctr" rtl="1"/>
          <a:r>
            <a:rPr lang="ar-EG" sz="2000" b="1" dirty="0">
              <a:latin typeface="Traditional Arabic" panose="02020603050405020304" pitchFamily="18" charset="-78"/>
              <a:cs typeface="Traditional Arabic" panose="02020603050405020304" pitchFamily="18" charset="-78"/>
            </a:rPr>
            <a:t>الصور والأفلام</a:t>
          </a:r>
        </a:p>
      </dgm:t>
    </dgm:pt>
    <dgm:pt modelId="{46EBD366-8009-41FC-922D-1E07F647E3AB}" type="parTrans" cxnId="{75482B71-42E2-4185-9FA5-520838FCC8C6}">
      <dgm:prSet/>
      <dgm:spPr/>
      <dgm:t>
        <a:bodyPr/>
        <a:lstStyle/>
        <a:p>
          <a:pPr rtl="1"/>
          <a:endParaRPr lang="ar-EG">
            <a:latin typeface="Traditional Arabic" panose="02020603050405020304" pitchFamily="18" charset="-78"/>
            <a:cs typeface="Traditional Arabic" panose="02020603050405020304" pitchFamily="18" charset="-78"/>
          </a:endParaRPr>
        </a:p>
      </dgm:t>
    </dgm:pt>
    <dgm:pt modelId="{8964422F-B03C-4B75-8259-83BD9B571F21}" type="sibTrans" cxnId="{75482B71-42E2-4185-9FA5-520838FCC8C6}">
      <dgm:prSet/>
      <dgm:spPr/>
      <dgm:t>
        <a:bodyPr/>
        <a:lstStyle/>
        <a:p>
          <a:pPr rtl="1"/>
          <a:endParaRPr lang="ar-EG">
            <a:latin typeface="Traditional Arabic" panose="02020603050405020304" pitchFamily="18" charset="-78"/>
            <a:cs typeface="Traditional Arabic" panose="02020603050405020304" pitchFamily="18" charset="-78"/>
          </a:endParaRPr>
        </a:p>
      </dgm:t>
    </dgm:pt>
    <dgm:pt modelId="{78E5B5A4-6EB4-48F2-9677-721F910474DC}" type="pres">
      <dgm:prSet presAssocID="{857BAD35-A251-4EA4-AC76-FD7AA6613E68}" presName="composite" presStyleCnt="0">
        <dgm:presLayoutVars>
          <dgm:chMax val="1"/>
          <dgm:dir val="rev"/>
          <dgm:resizeHandles val="exact"/>
        </dgm:presLayoutVars>
      </dgm:prSet>
      <dgm:spPr/>
    </dgm:pt>
    <dgm:pt modelId="{9452528F-79F3-4BE2-9977-8C9F0531EDF5}" type="pres">
      <dgm:prSet presAssocID="{857BAD35-A251-4EA4-AC76-FD7AA6613E68}" presName="radial" presStyleCnt="0">
        <dgm:presLayoutVars>
          <dgm:animLvl val="ctr"/>
        </dgm:presLayoutVars>
      </dgm:prSet>
      <dgm:spPr/>
    </dgm:pt>
    <dgm:pt modelId="{2A76EE72-04D4-4817-9D75-703CE0D7F1E3}" type="pres">
      <dgm:prSet presAssocID="{2EED8C86-012F-4065-BE04-DAF3C4080B76}" presName="centerShape" presStyleLbl="vennNode1" presStyleIdx="0" presStyleCnt="9"/>
      <dgm:spPr/>
    </dgm:pt>
    <dgm:pt modelId="{0EEC7446-C78D-4A5A-96F7-E09C958A71A9}" type="pres">
      <dgm:prSet presAssocID="{DAB9C09B-72C7-4144-B11F-9348E2FB0635}" presName="node" presStyleLbl="vennNode1" presStyleIdx="1" presStyleCnt="9">
        <dgm:presLayoutVars>
          <dgm:bulletEnabled val="1"/>
        </dgm:presLayoutVars>
      </dgm:prSet>
      <dgm:spPr/>
    </dgm:pt>
    <dgm:pt modelId="{867CDC5D-1660-4205-A520-47F13619EE9F}" type="pres">
      <dgm:prSet presAssocID="{5BAA8165-CAB7-4C3C-91BD-50AB2615F241}" presName="node" presStyleLbl="vennNode1" presStyleIdx="2" presStyleCnt="9">
        <dgm:presLayoutVars>
          <dgm:bulletEnabled val="1"/>
        </dgm:presLayoutVars>
      </dgm:prSet>
      <dgm:spPr/>
    </dgm:pt>
    <dgm:pt modelId="{F6B3F249-7798-432F-8EDA-A7D0D01E03D7}" type="pres">
      <dgm:prSet presAssocID="{7BE2DC42-D413-46E0-ABD7-2FC3B05AE937}" presName="node" presStyleLbl="vennNode1" presStyleIdx="3" presStyleCnt="9">
        <dgm:presLayoutVars>
          <dgm:bulletEnabled val="1"/>
        </dgm:presLayoutVars>
      </dgm:prSet>
      <dgm:spPr/>
    </dgm:pt>
    <dgm:pt modelId="{DB0E759D-A50A-42E0-8D2C-76D3F053D68E}" type="pres">
      <dgm:prSet presAssocID="{E37460CC-E7CA-48DA-B283-4E99595A0FD4}" presName="node" presStyleLbl="vennNode1" presStyleIdx="4" presStyleCnt="9">
        <dgm:presLayoutVars>
          <dgm:bulletEnabled val="1"/>
        </dgm:presLayoutVars>
      </dgm:prSet>
      <dgm:spPr/>
    </dgm:pt>
    <dgm:pt modelId="{C79363ED-4FD0-447F-831D-B8DDDF25B390}" type="pres">
      <dgm:prSet presAssocID="{EBF501B2-3113-4C6F-87E1-67BCD8FD639D}" presName="node" presStyleLbl="vennNode1" presStyleIdx="5" presStyleCnt="9">
        <dgm:presLayoutVars>
          <dgm:bulletEnabled val="1"/>
        </dgm:presLayoutVars>
      </dgm:prSet>
      <dgm:spPr/>
    </dgm:pt>
    <dgm:pt modelId="{4F676C47-7023-4880-996C-3CC6C04B9FCC}" type="pres">
      <dgm:prSet presAssocID="{39988289-E2A0-4C47-B1E7-A583C637819F}" presName="node" presStyleLbl="vennNode1" presStyleIdx="6" presStyleCnt="9">
        <dgm:presLayoutVars>
          <dgm:bulletEnabled val="1"/>
        </dgm:presLayoutVars>
      </dgm:prSet>
      <dgm:spPr/>
    </dgm:pt>
    <dgm:pt modelId="{BE0FD8A9-9CD8-4DE7-9085-4F65AB36801E}" type="pres">
      <dgm:prSet presAssocID="{17F2B80D-9791-44B9-921F-648F7A06C476}" presName="node" presStyleLbl="vennNode1" presStyleIdx="7" presStyleCnt="9">
        <dgm:presLayoutVars>
          <dgm:bulletEnabled val="1"/>
        </dgm:presLayoutVars>
      </dgm:prSet>
      <dgm:spPr/>
    </dgm:pt>
    <dgm:pt modelId="{CADD09A6-31BE-495B-9590-EC1F65B5435B}" type="pres">
      <dgm:prSet presAssocID="{1E70FB5C-AD79-4F46-8FFE-DFCCE3FBD84A}" presName="node" presStyleLbl="vennNode1" presStyleIdx="8" presStyleCnt="9">
        <dgm:presLayoutVars>
          <dgm:bulletEnabled val="1"/>
        </dgm:presLayoutVars>
      </dgm:prSet>
      <dgm:spPr/>
    </dgm:pt>
  </dgm:ptLst>
  <dgm:cxnLst>
    <dgm:cxn modelId="{3186C800-22DB-4D10-B371-CA1169EE74F7}" srcId="{2EED8C86-012F-4065-BE04-DAF3C4080B76}" destId="{17F2B80D-9791-44B9-921F-648F7A06C476}" srcOrd="6" destOrd="0" parTransId="{7D173301-FBA4-4B04-ADFB-C5AC917246B4}" sibTransId="{2C6A1EAF-C353-4DC0-94A5-8ECE14A6AE18}"/>
    <dgm:cxn modelId="{1650BF11-0E6F-40D7-A802-D93D963B4F9B}" srcId="{2EED8C86-012F-4065-BE04-DAF3C4080B76}" destId="{5BAA8165-CAB7-4C3C-91BD-50AB2615F241}" srcOrd="1" destOrd="0" parTransId="{B7072595-C458-4324-8957-DE9BA017459A}" sibTransId="{7B8296AB-29D7-47F3-B5E7-63F8321D53CB}"/>
    <dgm:cxn modelId="{F8D05012-480A-40BA-95A5-B3CC06EACA8F}" srcId="{2EED8C86-012F-4065-BE04-DAF3C4080B76}" destId="{EBF501B2-3113-4C6F-87E1-67BCD8FD639D}" srcOrd="4" destOrd="0" parTransId="{8BF28B3E-C56D-4338-A452-651CFF29AA1A}" sibTransId="{DE3C40B9-C18E-47A0-A5AF-9C681C7ABCA2}"/>
    <dgm:cxn modelId="{A7187923-5A83-472A-9E24-868390F2D6EB}" type="presOf" srcId="{7BE2DC42-D413-46E0-ABD7-2FC3B05AE937}" destId="{F6B3F249-7798-432F-8EDA-A7D0D01E03D7}" srcOrd="0" destOrd="0" presId="urn:microsoft.com/office/officeart/2005/8/layout/radial3"/>
    <dgm:cxn modelId="{A84C0936-FEE4-42A3-A77F-F0BD0D572AFD}" type="presOf" srcId="{17F2B80D-9791-44B9-921F-648F7A06C476}" destId="{BE0FD8A9-9CD8-4DE7-9085-4F65AB36801E}" srcOrd="0" destOrd="0" presId="urn:microsoft.com/office/officeart/2005/8/layout/radial3"/>
    <dgm:cxn modelId="{72277841-A810-4426-AEE2-B1736BF98BBC}" srcId="{2EED8C86-012F-4065-BE04-DAF3C4080B76}" destId="{39988289-E2A0-4C47-B1E7-A583C637819F}" srcOrd="5" destOrd="0" parTransId="{2BCD9B48-5A99-4BBD-866A-B47E563245CD}" sibTransId="{33A1BFCD-EB29-4276-9EEC-1B4BA252CEBC}"/>
    <dgm:cxn modelId="{75482B71-42E2-4185-9FA5-520838FCC8C6}" srcId="{2EED8C86-012F-4065-BE04-DAF3C4080B76}" destId="{1E70FB5C-AD79-4F46-8FFE-DFCCE3FBD84A}" srcOrd="7" destOrd="0" parTransId="{46EBD366-8009-41FC-922D-1E07F647E3AB}" sibTransId="{8964422F-B03C-4B75-8259-83BD9B571F21}"/>
    <dgm:cxn modelId="{4C8A477D-ADB0-48E0-879E-EFD606DF6FF5}" srcId="{2EED8C86-012F-4065-BE04-DAF3C4080B76}" destId="{7BE2DC42-D413-46E0-ABD7-2FC3B05AE937}" srcOrd="2" destOrd="0" parTransId="{9AF0EBA5-D813-4BAF-97A9-D7B0B8A38100}" sibTransId="{D54F5F5E-5E01-4F1B-A235-23B3A3EBAF12}"/>
    <dgm:cxn modelId="{DDC3E27D-D0D4-4899-92E4-155ED6144CEF}" srcId="{2EED8C86-012F-4065-BE04-DAF3C4080B76}" destId="{E37460CC-E7CA-48DA-B283-4E99595A0FD4}" srcOrd="3" destOrd="0" parTransId="{4B6C14D5-88B2-4727-B2AC-8786D27D70FD}" sibTransId="{AAA49B4B-5CAB-4E76-92B8-A6586E62BF5E}"/>
    <dgm:cxn modelId="{C073A28A-5BD8-41A8-B68C-AFB8A5CE8DDD}" type="presOf" srcId="{5BAA8165-CAB7-4C3C-91BD-50AB2615F241}" destId="{867CDC5D-1660-4205-A520-47F13619EE9F}" srcOrd="0" destOrd="0" presId="urn:microsoft.com/office/officeart/2005/8/layout/radial3"/>
    <dgm:cxn modelId="{773B1099-5835-4324-AB20-997311F6F4F1}" type="presOf" srcId="{DAB9C09B-72C7-4144-B11F-9348E2FB0635}" destId="{0EEC7446-C78D-4A5A-96F7-E09C958A71A9}" srcOrd="0" destOrd="0" presId="urn:microsoft.com/office/officeart/2005/8/layout/radial3"/>
    <dgm:cxn modelId="{A83E90A6-50D6-4D62-B52E-D498DC366D23}" type="presOf" srcId="{39988289-E2A0-4C47-B1E7-A583C637819F}" destId="{4F676C47-7023-4880-996C-3CC6C04B9FCC}" srcOrd="0" destOrd="0" presId="urn:microsoft.com/office/officeart/2005/8/layout/radial3"/>
    <dgm:cxn modelId="{2F049AA7-661F-416D-A50F-F70ED9370C4E}" type="presOf" srcId="{857BAD35-A251-4EA4-AC76-FD7AA6613E68}" destId="{78E5B5A4-6EB4-48F2-9677-721F910474DC}" srcOrd="0" destOrd="0" presId="urn:microsoft.com/office/officeart/2005/8/layout/radial3"/>
    <dgm:cxn modelId="{14F55CCB-6339-463B-B0F8-87093A61C029}" type="presOf" srcId="{1E70FB5C-AD79-4F46-8FFE-DFCCE3FBD84A}" destId="{CADD09A6-31BE-495B-9590-EC1F65B5435B}" srcOrd="0" destOrd="0" presId="urn:microsoft.com/office/officeart/2005/8/layout/radial3"/>
    <dgm:cxn modelId="{E43189CE-C0A7-41A8-81EC-E3C21F842E00}" type="presOf" srcId="{E37460CC-E7CA-48DA-B283-4E99595A0FD4}" destId="{DB0E759D-A50A-42E0-8D2C-76D3F053D68E}" srcOrd="0" destOrd="0" presId="urn:microsoft.com/office/officeart/2005/8/layout/radial3"/>
    <dgm:cxn modelId="{1192E5CE-4562-4E5C-9448-2B8CF3A8B88D}" srcId="{857BAD35-A251-4EA4-AC76-FD7AA6613E68}" destId="{2EED8C86-012F-4065-BE04-DAF3C4080B76}" srcOrd="0" destOrd="0" parTransId="{3074B489-B6E8-453C-87BC-80A7C3F64D67}" sibTransId="{E0449E0B-0FAC-4F10-ACF1-73FD9FC4663A}"/>
    <dgm:cxn modelId="{985A22DE-27FC-42A6-8103-B7D5442ECB72}" type="presOf" srcId="{2EED8C86-012F-4065-BE04-DAF3C4080B76}" destId="{2A76EE72-04D4-4817-9D75-703CE0D7F1E3}" srcOrd="0" destOrd="0" presId="urn:microsoft.com/office/officeart/2005/8/layout/radial3"/>
    <dgm:cxn modelId="{EF16AFE0-5BDD-4529-A3C4-05B7CE037EB6}" srcId="{2EED8C86-012F-4065-BE04-DAF3C4080B76}" destId="{DAB9C09B-72C7-4144-B11F-9348E2FB0635}" srcOrd="0" destOrd="0" parTransId="{EC97E604-AF01-4417-88DE-1C915D58F3AC}" sibTransId="{E33F522A-7854-4D29-9D3F-13E6D9A1418C}"/>
    <dgm:cxn modelId="{4B631AF2-1287-4CF0-9721-3C4C07DFDAB1}" type="presOf" srcId="{EBF501B2-3113-4C6F-87E1-67BCD8FD639D}" destId="{C79363ED-4FD0-447F-831D-B8DDDF25B390}" srcOrd="0" destOrd="0" presId="urn:microsoft.com/office/officeart/2005/8/layout/radial3"/>
    <dgm:cxn modelId="{6C3FAFCE-DEBF-4B06-B01C-DC3A6CE9BA48}" type="presParOf" srcId="{78E5B5A4-6EB4-48F2-9677-721F910474DC}" destId="{9452528F-79F3-4BE2-9977-8C9F0531EDF5}" srcOrd="0" destOrd="0" presId="urn:microsoft.com/office/officeart/2005/8/layout/radial3"/>
    <dgm:cxn modelId="{11192340-69DE-456D-868E-002F1AF2A82A}" type="presParOf" srcId="{9452528F-79F3-4BE2-9977-8C9F0531EDF5}" destId="{2A76EE72-04D4-4817-9D75-703CE0D7F1E3}" srcOrd="0" destOrd="0" presId="urn:microsoft.com/office/officeart/2005/8/layout/radial3"/>
    <dgm:cxn modelId="{C79C0E51-E940-4511-A846-58447151F594}" type="presParOf" srcId="{9452528F-79F3-4BE2-9977-8C9F0531EDF5}" destId="{0EEC7446-C78D-4A5A-96F7-E09C958A71A9}" srcOrd="1" destOrd="0" presId="urn:microsoft.com/office/officeart/2005/8/layout/radial3"/>
    <dgm:cxn modelId="{AADC6946-69B0-4B08-821A-F2A716297B7B}" type="presParOf" srcId="{9452528F-79F3-4BE2-9977-8C9F0531EDF5}" destId="{867CDC5D-1660-4205-A520-47F13619EE9F}" srcOrd="2" destOrd="0" presId="urn:microsoft.com/office/officeart/2005/8/layout/radial3"/>
    <dgm:cxn modelId="{2E588964-73EF-4137-9276-5A89679A7A02}" type="presParOf" srcId="{9452528F-79F3-4BE2-9977-8C9F0531EDF5}" destId="{F6B3F249-7798-432F-8EDA-A7D0D01E03D7}" srcOrd="3" destOrd="0" presId="urn:microsoft.com/office/officeart/2005/8/layout/radial3"/>
    <dgm:cxn modelId="{1A88B96A-DA61-4E1E-A1E5-A4DBA4432769}" type="presParOf" srcId="{9452528F-79F3-4BE2-9977-8C9F0531EDF5}" destId="{DB0E759D-A50A-42E0-8D2C-76D3F053D68E}" srcOrd="4" destOrd="0" presId="urn:microsoft.com/office/officeart/2005/8/layout/radial3"/>
    <dgm:cxn modelId="{B0DA5BC2-A244-40C6-8F49-FA418DAD51DB}" type="presParOf" srcId="{9452528F-79F3-4BE2-9977-8C9F0531EDF5}" destId="{C79363ED-4FD0-447F-831D-B8DDDF25B390}" srcOrd="5" destOrd="0" presId="urn:microsoft.com/office/officeart/2005/8/layout/radial3"/>
    <dgm:cxn modelId="{F5DBFAC4-B508-4306-A381-8C640803918C}" type="presParOf" srcId="{9452528F-79F3-4BE2-9977-8C9F0531EDF5}" destId="{4F676C47-7023-4880-996C-3CC6C04B9FCC}" srcOrd="6" destOrd="0" presId="urn:microsoft.com/office/officeart/2005/8/layout/radial3"/>
    <dgm:cxn modelId="{C879E7F8-9237-40A1-AC43-6AB4D6B4A54F}" type="presParOf" srcId="{9452528F-79F3-4BE2-9977-8C9F0531EDF5}" destId="{BE0FD8A9-9CD8-4DE7-9085-4F65AB36801E}" srcOrd="7" destOrd="0" presId="urn:microsoft.com/office/officeart/2005/8/layout/radial3"/>
    <dgm:cxn modelId="{805E89D7-4A5D-4E2E-AE2A-2B7CD6540015}" type="presParOf" srcId="{9452528F-79F3-4BE2-9977-8C9F0531EDF5}" destId="{CADD09A6-31BE-495B-9590-EC1F65B5435B}" srcOrd="8"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76EE72-04D4-4817-9D75-703CE0D7F1E3}">
      <dsp:nvSpPr>
        <dsp:cNvPr id="0" name=""/>
        <dsp:cNvSpPr/>
      </dsp:nvSpPr>
      <dsp:spPr>
        <a:xfrm>
          <a:off x="2102577" y="1202477"/>
          <a:ext cx="2995645" cy="2995645"/>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rtl="1">
            <a:lnSpc>
              <a:spcPct val="90000"/>
            </a:lnSpc>
            <a:spcBef>
              <a:spcPct val="0"/>
            </a:spcBef>
            <a:spcAft>
              <a:spcPct val="35000"/>
            </a:spcAft>
            <a:buNone/>
          </a:pPr>
          <a:r>
            <a:rPr lang="ar-EG" sz="3600" b="1" kern="1200" dirty="0">
              <a:latin typeface="Traditional Arabic" panose="02020603050405020304" pitchFamily="18" charset="-78"/>
              <a:cs typeface="Traditional Arabic" panose="02020603050405020304" pitchFamily="18" charset="-78"/>
            </a:rPr>
            <a:t>مصادر الدراسات التاريخية</a:t>
          </a:r>
        </a:p>
      </dsp:txBody>
      <dsp:txXfrm>
        <a:off x="2541279" y="1641179"/>
        <a:ext cx="2118241" cy="2118241"/>
      </dsp:txXfrm>
    </dsp:sp>
    <dsp:sp modelId="{0EEC7446-C78D-4A5A-96F7-E09C958A71A9}">
      <dsp:nvSpPr>
        <dsp:cNvPr id="0" name=""/>
        <dsp:cNvSpPr/>
      </dsp:nvSpPr>
      <dsp:spPr>
        <a:xfrm>
          <a:off x="2851488" y="534"/>
          <a:ext cx="1497822" cy="1497822"/>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1">
            <a:lnSpc>
              <a:spcPct val="90000"/>
            </a:lnSpc>
            <a:spcBef>
              <a:spcPct val="0"/>
            </a:spcBef>
            <a:spcAft>
              <a:spcPct val="35000"/>
            </a:spcAft>
            <a:buNone/>
          </a:pPr>
          <a:r>
            <a:rPr lang="ar-EG" sz="2000" b="1" kern="1200" dirty="0">
              <a:latin typeface="Traditional Arabic" panose="02020603050405020304" pitchFamily="18" charset="-78"/>
              <a:cs typeface="Traditional Arabic" panose="02020603050405020304" pitchFamily="18" charset="-78"/>
            </a:rPr>
            <a:t>الوثائق</a:t>
          </a:r>
        </a:p>
      </dsp:txBody>
      <dsp:txXfrm>
        <a:off x="3070839" y="219885"/>
        <a:ext cx="1059120" cy="1059120"/>
      </dsp:txXfrm>
    </dsp:sp>
    <dsp:sp modelId="{867CDC5D-1660-4205-A520-47F13619EE9F}">
      <dsp:nvSpPr>
        <dsp:cNvPr id="0" name=""/>
        <dsp:cNvSpPr/>
      </dsp:nvSpPr>
      <dsp:spPr>
        <a:xfrm>
          <a:off x="1472026" y="571926"/>
          <a:ext cx="1497822" cy="1497822"/>
        </a:xfrm>
        <a:prstGeom prst="ellipse">
          <a:avLst/>
        </a:prstGeom>
        <a:gradFill rotWithShape="0">
          <a:gsLst>
            <a:gs pos="0">
              <a:schemeClr val="accent4">
                <a:alpha val="50000"/>
                <a:hueOff val="0"/>
                <a:satOff val="0"/>
                <a:lumOff val="0"/>
                <a:alphaOff val="0"/>
                <a:shade val="51000"/>
                <a:satMod val="130000"/>
              </a:schemeClr>
            </a:gs>
            <a:gs pos="80000">
              <a:schemeClr val="accent4">
                <a:alpha val="50000"/>
                <a:hueOff val="0"/>
                <a:satOff val="0"/>
                <a:lumOff val="0"/>
                <a:alphaOff val="0"/>
                <a:shade val="93000"/>
                <a:satMod val="130000"/>
              </a:schemeClr>
            </a:gs>
            <a:gs pos="100000">
              <a:schemeClr val="accent4">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1">
            <a:lnSpc>
              <a:spcPct val="90000"/>
            </a:lnSpc>
            <a:spcBef>
              <a:spcPct val="0"/>
            </a:spcBef>
            <a:spcAft>
              <a:spcPct val="35000"/>
            </a:spcAft>
            <a:buNone/>
          </a:pPr>
          <a:r>
            <a:rPr lang="ar-EG" sz="2000" b="1" kern="1200" dirty="0">
              <a:latin typeface="Traditional Arabic" panose="02020603050405020304" pitchFamily="18" charset="-78"/>
              <a:cs typeface="Traditional Arabic" panose="02020603050405020304" pitchFamily="18" charset="-78"/>
            </a:rPr>
            <a:t>الآثار</a:t>
          </a:r>
        </a:p>
      </dsp:txBody>
      <dsp:txXfrm>
        <a:off x="1691377" y="791277"/>
        <a:ext cx="1059120" cy="1059120"/>
      </dsp:txXfrm>
    </dsp:sp>
    <dsp:sp modelId="{F6B3F249-7798-432F-8EDA-A7D0D01E03D7}">
      <dsp:nvSpPr>
        <dsp:cNvPr id="0" name=""/>
        <dsp:cNvSpPr/>
      </dsp:nvSpPr>
      <dsp:spPr>
        <a:xfrm>
          <a:off x="900634" y="1951388"/>
          <a:ext cx="1497822" cy="1497822"/>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1">
            <a:lnSpc>
              <a:spcPct val="90000"/>
            </a:lnSpc>
            <a:spcBef>
              <a:spcPct val="0"/>
            </a:spcBef>
            <a:spcAft>
              <a:spcPct val="35000"/>
            </a:spcAft>
            <a:buNone/>
          </a:pPr>
          <a:r>
            <a:rPr lang="ar-EG" sz="2000" b="1" kern="1200" dirty="0">
              <a:latin typeface="Traditional Arabic" panose="02020603050405020304" pitchFamily="18" charset="-78"/>
              <a:cs typeface="Traditional Arabic" panose="02020603050405020304" pitchFamily="18" charset="-78"/>
            </a:rPr>
            <a:t>كتب الأدب والرواية الشفهية</a:t>
          </a:r>
        </a:p>
      </dsp:txBody>
      <dsp:txXfrm>
        <a:off x="1119985" y="2170739"/>
        <a:ext cx="1059120" cy="1059120"/>
      </dsp:txXfrm>
    </dsp:sp>
    <dsp:sp modelId="{DB0E759D-A50A-42E0-8D2C-76D3F053D68E}">
      <dsp:nvSpPr>
        <dsp:cNvPr id="0" name=""/>
        <dsp:cNvSpPr/>
      </dsp:nvSpPr>
      <dsp:spPr>
        <a:xfrm>
          <a:off x="1472026" y="3330850"/>
          <a:ext cx="1497822" cy="1497822"/>
        </a:xfrm>
        <a:prstGeom prst="ellipse">
          <a:avLst/>
        </a:prstGeom>
        <a:gradFill rotWithShape="0">
          <a:gsLst>
            <a:gs pos="0">
              <a:schemeClr val="accent6">
                <a:alpha val="50000"/>
                <a:hueOff val="0"/>
                <a:satOff val="0"/>
                <a:lumOff val="0"/>
                <a:alphaOff val="0"/>
                <a:shade val="51000"/>
                <a:satMod val="130000"/>
              </a:schemeClr>
            </a:gs>
            <a:gs pos="80000">
              <a:schemeClr val="accent6">
                <a:alpha val="50000"/>
                <a:hueOff val="0"/>
                <a:satOff val="0"/>
                <a:lumOff val="0"/>
                <a:alphaOff val="0"/>
                <a:shade val="93000"/>
                <a:satMod val="130000"/>
              </a:schemeClr>
            </a:gs>
            <a:gs pos="100000">
              <a:schemeClr val="accent6">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1">
            <a:lnSpc>
              <a:spcPct val="90000"/>
            </a:lnSpc>
            <a:spcBef>
              <a:spcPct val="0"/>
            </a:spcBef>
            <a:spcAft>
              <a:spcPct val="35000"/>
            </a:spcAft>
            <a:buNone/>
          </a:pPr>
          <a:r>
            <a:rPr lang="ar-EG" sz="2000" b="1" kern="1200" dirty="0">
              <a:latin typeface="Traditional Arabic" panose="02020603050405020304" pitchFamily="18" charset="-78"/>
              <a:cs typeface="Traditional Arabic" panose="02020603050405020304" pitchFamily="18" charset="-78"/>
            </a:rPr>
            <a:t>الكتب التاريخية</a:t>
          </a:r>
        </a:p>
      </dsp:txBody>
      <dsp:txXfrm>
        <a:off x="1691377" y="3550201"/>
        <a:ext cx="1059120" cy="1059120"/>
      </dsp:txXfrm>
    </dsp:sp>
    <dsp:sp modelId="{C79363ED-4FD0-447F-831D-B8DDDF25B390}">
      <dsp:nvSpPr>
        <dsp:cNvPr id="0" name=""/>
        <dsp:cNvSpPr/>
      </dsp:nvSpPr>
      <dsp:spPr>
        <a:xfrm>
          <a:off x="2851488" y="3902242"/>
          <a:ext cx="1497822" cy="1497822"/>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1">
            <a:lnSpc>
              <a:spcPct val="90000"/>
            </a:lnSpc>
            <a:spcBef>
              <a:spcPct val="0"/>
            </a:spcBef>
            <a:spcAft>
              <a:spcPct val="35000"/>
            </a:spcAft>
            <a:buNone/>
          </a:pPr>
          <a:r>
            <a:rPr lang="ar-EG" sz="2000" b="1" kern="1200" dirty="0">
              <a:latin typeface="Traditional Arabic" panose="02020603050405020304" pitchFamily="18" charset="-78"/>
              <a:cs typeface="Traditional Arabic" panose="02020603050405020304" pitchFamily="18" charset="-78"/>
            </a:rPr>
            <a:t>كتب الجغرافيا والرحلات</a:t>
          </a:r>
        </a:p>
      </dsp:txBody>
      <dsp:txXfrm>
        <a:off x="3070839" y="4121593"/>
        <a:ext cx="1059120" cy="1059120"/>
      </dsp:txXfrm>
    </dsp:sp>
    <dsp:sp modelId="{4F676C47-7023-4880-996C-3CC6C04B9FCC}">
      <dsp:nvSpPr>
        <dsp:cNvPr id="0" name=""/>
        <dsp:cNvSpPr/>
      </dsp:nvSpPr>
      <dsp:spPr>
        <a:xfrm>
          <a:off x="4230950" y="3330850"/>
          <a:ext cx="1497822" cy="1497822"/>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1">
            <a:lnSpc>
              <a:spcPct val="90000"/>
            </a:lnSpc>
            <a:spcBef>
              <a:spcPct val="0"/>
            </a:spcBef>
            <a:spcAft>
              <a:spcPct val="35000"/>
            </a:spcAft>
            <a:buNone/>
          </a:pPr>
          <a:r>
            <a:rPr lang="ar-EG" sz="2000" b="1" kern="1200" dirty="0">
              <a:latin typeface="Traditional Arabic" panose="02020603050405020304" pitchFamily="18" charset="-78"/>
              <a:cs typeface="Traditional Arabic" panose="02020603050405020304" pitchFamily="18" charset="-78"/>
            </a:rPr>
            <a:t>المسكوكات</a:t>
          </a:r>
        </a:p>
      </dsp:txBody>
      <dsp:txXfrm>
        <a:off x="4450301" y="3550201"/>
        <a:ext cx="1059120" cy="1059120"/>
      </dsp:txXfrm>
    </dsp:sp>
    <dsp:sp modelId="{BE0FD8A9-9CD8-4DE7-9085-4F65AB36801E}">
      <dsp:nvSpPr>
        <dsp:cNvPr id="0" name=""/>
        <dsp:cNvSpPr/>
      </dsp:nvSpPr>
      <dsp:spPr>
        <a:xfrm>
          <a:off x="4802342" y="1951388"/>
          <a:ext cx="1497822" cy="1497822"/>
        </a:xfrm>
        <a:prstGeom prst="ellipse">
          <a:avLst/>
        </a:prstGeom>
        <a:gradFill rotWithShape="0">
          <a:gsLst>
            <a:gs pos="0">
              <a:schemeClr val="accent4">
                <a:alpha val="50000"/>
                <a:hueOff val="0"/>
                <a:satOff val="0"/>
                <a:lumOff val="0"/>
                <a:alphaOff val="0"/>
                <a:shade val="51000"/>
                <a:satMod val="130000"/>
              </a:schemeClr>
            </a:gs>
            <a:gs pos="80000">
              <a:schemeClr val="accent4">
                <a:alpha val="50000"/>
                <a:hueOff val="0"/>
                <a:satOff val="0"/>
                <a:lumOff val="0"/>
                <a:alphaOff val="0"/>
                <a:shade val="93000"/>
                <a:satMod val="130000"/>
              </a:schemeClr>
            </a:gs>
            <a:gs pos="100000">
              <a:schemeClr val="accent4">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1">
            <a:lnSpc>
              <a:spcPct val="90000"/>
            </a:lnSpc>
            <a:spcBef>
              <a:spcPct val="0"/>
            </a:spcBef>
            <a:spcAft>
              <a:spcPct val="35000"/>
            </a:spcAft>
            <a:buNone/>
          </a:pPr>
          <a:r>
            <a:rPr lang="ar-EG" sz="2000" b="1" kern="1200" dirty="0">
              <a:latin typeface="Traditional Arabic" panose="02020603050405020304" pitchFamily="18" charset="-78"/>
              <a:cs typeface="Traditional Arabic" panose="02020603050405020304" pitchFamily="18" charset="-78"/>
            </a:rPr>
            <a:t>النقوش</a:t>
          </a:r>
        </a:p>
      </dsp:txBody>
      <dsp:txXfrm>
        <a:off x="5021693" y="2170739"/>
        <a:ext cx="1059120" cy="1059120"/>
      </dsp:txXfrm>
    </dsp:sp>
    <dsp:sp modelId="{CADD09A6-31BE-495B-9590-EC1F65B5435B}">
      <dsp:nvSpPr>
        <dsp:cNvPr id="0" name=""/>
        <dsp:cNvSpPr/>
      </dsp:nvSpPr>
      <dsp:spPr>
        <a:xfrm>
          <a:off x="4230950" y="571926"/>
          <a:ext cx="1497822" cy="1497822"/>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1">
            <a:lnSpc>
              <a:spcPct val="90000"/>
            </a:lnSpc>
            <a:spcBef>
              <a:spcPct val="0"/>
            </a:spcBef>
            <a:spcAft>
              <a:spcPct val="35000"/>
            </a:spcAft>
            <a:buNone/>
          </a:pPr>
          <a:r>
            <a:rPr lang="ar-EG" sz="2000" b="1" kern="1200" dirty="0">
              <a:latin typeface="Traditional Arabic" panose="02020603050405020304" pitchFamily="18" charset="-78"/>
              <a:cs typeface="Traditional Arabic" panose="02020603050405020304" pitchFamily="18" charset="-78"/>
            </a:rPr>
            <a:t>الصور والأفلام</a:t>
          </a:r>
        </a:p>
      </dsp:txBody>
      <dsp:txXfrm>
        <a:off x="4450301" y="791277"/>
        <a:ext cx="1059120" cy="105912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76271A9-B4A0-46C9-82E4-5ACF6C9EE2D6}" type="datetimeFigureOut">
              <a:rPr lang="ar-EG" smtClean="0"/>
              <a:t>18/02/1447</a:t>
            </a:fld>
            <a:endParaRPr lang="ar-EG"/>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FACEB81-AD00-4D5A-AFC8-487D90B52BF4}" type="slidenum">
              <a:rPr lang="ar-EG" smtClean="0"/>
              <a:t>‹#›</a:t>
            </a:fld>
            <a:endParaRPr lang="ar-EG"/>
          </a:p>
        </p:txBody>
      </p:sp>
    </p:spTree>
    <p:extLst>
      <p:ext uri="{BB962C8B-B14F-4D97-AF65-F5344CB8AC3E}">
        <p14:creationId xmlns:p14="http://schemas.microsoft.com/office/powerpoint/2010/main" val="26447822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31"/>
            <a:ext cx="7772400" cy="1470025"/>
          </a:xfrm>
        </p:spPr>
        <p:txBody>
          <a:bodyPr/>
          <a:lstStyle/>
          <a:p>
            <a:r>
              <a:rPr lang="ar-SA"/>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914CC5B3-CB16-4C58-8034-661F2A6A3DB8}" type="datetimeFigureOut">
              <a:rPr lang="ar-EG" smtClean="0"/>
              <a:t>18/02/1447</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2865413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914CC5B3-CB16-4C58-8034-661F2A6A3DB8}" type="datetimeFigureOut">
              <a:rPr lang="ar-EG" smtClean="0"/>
              <a:t>18/02/1447</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404922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6"/>
            <a:ext cx="7772400" cy="1362075"/>
          </a:xfrm>
        </p:spPr>
        <p:txBody>
          <a:bodyPr anchor="t"/>
          <a:lstStyle>
            <a:lvl1pPr algn="r">
              <a:defRPr sz="4000" b="1" cap="all"/>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914CC5B3-CB16-4C58-8034-661F2A6A3DB8}" type="datetimeFigureOut">
              <a:rPr lang="ar-EG" smtClean="0"/>
              <a:t>18/02/1447</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3314784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p>
            <a:fld id="{914CC5B3-CB16-4C58-8034-661F2A6A3DB8}" type="datetimeFigureOut">
              <a:rPr lang="ar-EG" smtClean="0"/>
              <a:t>18/02/1447</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4071963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p>
            <a:fld id="{914CC5B3-CB16-4C58-8034-661F2A6A3DB8}" type="datetimeFigureOut">
              <a:rPr lang="ar-EG" smtClean="0"/>
              <a:t>18/02/1447</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343463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914CC5B3-CB16-4C58-8034-661F2A6A3DB8}" type="datetimeFigureOut">
              <a:rPr lang="ar-EG" smtClean="0"/>
              <a:t>18/02/1447</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3075205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14CC5B3-CB16-4C58-8034-661F2A6A3DB8}" type="datetimeFigureOut">
              <a:rPr lang="ar-EG" smtClean="0"/>
              <a:t>18/02/1447</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98994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2" y="273050"/>
            <a:ext cx="3008313" cy="1162050"/>
          </a:xfrm>
        </p:spPr>
        <p:txBody>
          <a:bodyPr anchor="b"/>
          <a:lstStyle>
            <a:lvl1pPr algn="r">
              <a:defRPr sz="2000" b="1"/>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914CC5B3-CB16-4C58-8034-661F2A6A3DB8}" type="datetimeFigureOut">
              <a:rPr lang="ar-EG" smtClean="0"/>
              <a:t>18/02/1447</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2956600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914CC5B3-CB16-4C58-8034-661F2A6A3DB8}" type="datetimeFigureOut">
              <a:rPr lang="ar-EG" smtClean="0"/>
              <a:t>18/02/1447</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421079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914CC5B3-CB16-4C58-8034-661F2A6A3DB8}" type="datetimeFigureOut">
              <a:rPr lang="ar-EG" smtClean="0"/>
              <a:t>18/02/1447</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446199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4"/>
            <a:ext cx="2057400" cy="5851525"/>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44"/>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914CC5B3-CB16-4C58-8034-661F2A6A3DB8}" type="datetimeFigureOut">
              <a:rPr lang="ar-EG" smtClean="0"/>
              <a:t>18/02/1447</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A42D84DA-A456-4199-8D55-76A362D91183}" type="slidenum">
              <a:rPr lang="ar-EG" smtClean="0"/>
              <a:t>‹#›</a:t>
            </a:fld>
            <a:endParaRPr lang="ar-EG"/>
          </a:p>
        </p:txBody>
      </p:sp>
    </p:spTree>
    <p:extLst>
      <p:ext uri="{BB962C8B-B14F-4D97-AF65-F5344CB8AC3E}">
        <p14:creationId xmlns:p14="http://schemas.microsoft.com/office/powerpoint/2010/main" val="1470460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839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1056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9351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6142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4751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78299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09369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0766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870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3492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095903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B55B1A45-90D9-495A-B04D-7E3BC8C8D2F6}"/>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4A1C73BE-93C1-42C6-A074-E3871C0247F3}" type="datetimeFigureOut">
              <a:rPr lang="ar-EG"/>
              <a:pPr>
                <a:defRPr/>
              </a:pPr>
              <a:t>18/02/1447</a:t>
            </a:fld>
            <a:endParaRPr lang="ar-EG"/>
          </a:p>
        </p:txBody>
      </p:sp>
      <p:sp>
        <p:nvSpPr>
          <p:cNvPr id="5" name="عنصر نائب للتذييل 4">
            <a:extLst>
              <a:ext uri="{FF2B5EF4-FFF2-40B4-BE49-F238E27FC236}">
                <a16:creationId xmlns:a16="http://schemas.microsoft.com/office/drawing/2014/main" id="{F8AFAF8B-8276-47F6-8970-79066883BD4B}"/>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6" name="عنصر نائب لرقم الشريحة 5">
            <a:extLst>
              <a:ext uri="{FF2B5EF4-FFF2-40B4-BE49-F238E27FC236}">
                <a16:creationId xmlns:a16="http://schemas.microsoft.com/office/drawing/2014/main" id="{B0187140-11A7-44BB-AD49-666E1CEEC17F}"/>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83C11D4F-246D-4421-9335-294A1622FE7B}" type="slidenum">
              <a:rPr lang="ar-EG"/>
              <a:pPr>
                <a:defRPr/>
              </a:pPr>
              <a:t>‹#›</a:t>
            </a:fld>
            <a:endParaRPr lang="ar-EG"/>
          </a:p>
        </p:txBody>
      </p:sp>
    </p:spTree>
    <p:extLst>
      <p:ext uri="{BB962C8B-B14F-4D97-AF65-F5344CB8AC3E}">
        <p14:creationId xmlns:p14="http://schemas.microsoft.com/office/powerpoint/2010/main" val="33369878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4F1AC8D-66EF-40C0-A91E-B35D0723E8DB}"/>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C7519051-A06E-4C27-A2F7-F30049067435}" type="datetimeFigureOut">
              <a:rPr lang="ar-EG"/>
              <a:pPr>
                <a:defRPr/>
              </a:pPr>
              <a:t>18/02/1447</a:t>
            </a:fld>
            <a:endParaRPr lang="ar-EG"/>
          </a:p>
        </p:txBody>
      </p:sp>
      <p:sp>
        <p:nvSpPr>
          <p:cNvPr id="5" name="عنصر نائب للتذييل 4">
            <a:extLst>
              <a:ext uri="{FF2B5EF4-FFF2-40B4-BE49-F238E27FC236}">
                <a16:creationId xmlns:a16="http://schemas.microsoft.com/office/drawing/2014/main" id="{80EB8CF5-4011-450B-81D8-E60405E31DE6}"/>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6" name="عنصر نائب لرقم الشريحة 5">
            <a:extLst>
              <a:ext uri="{FF2B5EF4-FFF2-40B4-BE49-F238E27FC236}">
                <a16:creationId xmlns:a16="http://schemas.microsoft.com/office/drawing/2014/main" id="{3E48DA46-F30A-4C77-88B8-F759D46EE932}"/>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C2258348-BBFD-4ABC-A511-EC0F0F230191}" type="slidenum">
              <a:rPr lang="ar-EG"/>
              <a:pPr>
                <a:defRPr/>
              </a:pPr>
              <a:t>‹#›</a:t>
            </a:fld>
            <a:endParaRPr lang="ar-EG"/>
          </a:p>
        </p:txBody>
      </p:sp>
    </p:spTree>
    <p:extLst>
      <p:ext uri="{BB962C8B-B14F-4D97-AF65-F5344CB8AC3E}">
        <p14:creationId xmlns:p14="http://schemas.microsoft.com/office/powerpoint/2010/main" val="32294151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65"/>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9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F80DBD8A-13B7-403E-ABB9-5E743A93B249}"/>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3D19434F-7B0D-4FB7-AFD9-1E912B3CFC85}" type="datetimeFigureOut">
              <a:rPr lang="ar-EG"/>
              <a:pPr>
                <a:defRPr/>
              </a:pPr>
              <a:t>18/02/1447</a:t>
            </a:fld>
            <a:endParaRPr lang="ar-EG"/>
          </a:p>
        </p:txBody>
      </p:sp>
      <p:sp>
        <p:nvSpPr>
          <p:cNvPr id="5" name="عنصر نائب للتذييل 4">
            <a:extLst>
              <a:ext uri="{FF2B5EF4-FFF2-40B4-BE49-F238E27FC236}">
                <a16:creationId xmlns:a16="http://schemas.microsoft.com/office/drawing/2014/main" id="{3E5EA137-0FAE-4DEE-9C52-1F897767FE9B}"/>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6" name="عنصر نائب لرقم الشريحة 5">
            <a:extLst>
              <a:ext uri="{FF2B5EF4-FFF2-40B4-BE49-F238E27FC236}">
                <a16:creationId xmlns:a16="http://schemas.microsoft.com/office/drawing/2014/main" id="{6841D12F-28A6-4408-B753-F636EBC0318A}"/>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C92D4E5C-90B7-4689-9841-65B6F8F2B140}" type="slidenum">
              <a:rPr lang="ar-EG"/>
              <a:pPr>
                <a:defRPr/>
              </a:pPr>
              <a:t>‹#›</a:t>
            </a:fld>
            <a:endParaRPr lang="ar-EG"/>
          </a:p>
        </p:txBody>
      </p:sp>
    </p:spTree>
    <p:extLst>
      <p:ext uri="{BB962C8B-B14F-4D97-AF65-F5344CB8AC3E}">
        <p14:creationId xmlns:p14="http://schemas.microsoft.com/office/powerpoint/2010/main" val="10612451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E783FD6F-1F61-4DA1-9BFE-92FE59BF4A20}"/>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EA50D8B6-5CD2-4D4F-8C53-979C0F42AD4C}" type="datetimeFigureOut">
              <a:rPr lang="ar-EG"/>
              <a:pPr>
                <a:defRPr/>
              </a:pPr>
              <a:t>18/02/1447</a:t>
            </a:fld>
            <a:endParaRPr lang="ar-EG"/>
          </a:p>
        </p:txBody>
      </p:sp>
      <p:sp>
        <p:nvSpPr>
          <p:cNvPr id="6" name="عنصر نائب للتذييل 5">
            <a:extLst>
              <a:ext uri="{FF2B5EF4-FFF2-40B4-BE49-F238E27FC236}">
                <a16:creationId xmlns:a16="http://schemas.microsoft.com/office/drawing/2014/main" id="{8BE32EE1-BF2D-4D24-B229-A313C1B50DD1}"/>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7" name="عنصر نائب لرقم الشريحة 6">
            <a:extLst>
              <a:ext uri="{FF2B5EF4-FFF2-40B4-BE49-F238E27FC236}">
                <a16:creationId xmlns:a16="http://schemas.microsoft.com/office/drawing/2014/main" id="{262C79F6-267D-408C-9C34-F322436A7F37}"/>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EB9B5AAE-3854-40F8-BA4E-710760BCB8EA}" type="slidenum">
              <a:rPr lang="ar-EG"/>
              <a:pPr>
                <a:defRPr/>
              </a:pPr>
              <a:t>‹#›</a:t>
            </a:fld>
            <a:endParaRPr lang="ar-EG"/>
          </a:p>
        </p:txBody>
      </p:sp>
    </p:spTree>
    <p:extLst>
      <p:ext uri="{BB962C8B-B14F-4D97-AF65-F5344CB8AC3E}">
        <p14:creationId xmlns:p14="http://schemas.microsoft.com/office/powerpoint/2010/main" val="35838300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9"/>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2"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D210CAA9-1DE2-42A3-A79E-F1F51F23D63E}"/>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CEF65825-02CD-4877-B658-B3993DAF3D6A}" type="datetimeFigureOut">
              <a:rPr lang="ar-EG"/>
              <a:pPr>
                <a:defRPr/>
              </a:pPr>
              <a:t>18/02/1447</a:t>
            </a:fld>
            <a:endParaRPr lang="ar-EG"/>
          </a:p>
        </p:txBody>
      </p:sp>
      <p:sp>
        <p:nvSpPr>
          <p:cNvPr id="8" name="عنصر نائب للتذييل 7">
            <a:extLst>
              <a:ext uri="{FF2B5EF4-FFF2-40B4-BE49-F238E27FC236}">
                <a16:creationId xmlns:a16="http://schemas.microsoft.com/office/drawing/2014/main" id="{2D8D7E5F-D9EB-4044-B670-08D07EE74BD4}"/>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9" name="عنصر نائب لرقم الشريحة 8">
            <a:extLst>
              <a:ext uri="{FF2B5EF4-FFF2-40B4-BE49-F238E27FC236}">
                <a16:creationId xmlns:a16="http://schemas.microsoft.com/office/drawing/2014/main" id="{7FF72A94-3021-4B67-9E0E-8FF1CE430692}"/>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C63DDE7E-243A-4456-8C6F-F4549502D1F6}" type="slidenum">
              <a:rPr lang="ar-EG"/>
              <a:pPr>
                <a:defRPr/>
              </a:pPr>
              <a:t>‹#›</a:t>
            </a:fld>
            <a:endParaRPr lang="ar-EG"/>
          </a:p>
        </p:txBody>
      </p:sp>
    </p:spTree>
    <p:extLst>
      <p:ext uri="{BB962C8B-B14F-4D97-AF65-F5344CB8AC3E}">
        <p14:creationId xmlns:p14="http://schemas.microsoft.com/office/powerpoint/2010/main" val="36878040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7A3CAD93-ECF6-44EA-90D2-B4478E1C7311}"/>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E6B97C0F-DEEC-4A56-A5A4-99589EC60714}" type="datetimeFigureOut">
              <a:rPr lang="ar-EG"/>
              <a:pPr>
                <a:defRPr/>
              </a:pPr>
              <a:t>18/02/1447</a:t>
            </a:fld>
            <a:endParaRPr lang="ar-EG"/>
          </a:p>
        </p:txBody>
      </p:sp>
      <p:sp>
        <p:nvSpPr>
          <p:cNvPr id="4" name="عنصر نائب للتذييل 3">
            <a:extLst>
              <a:ext uri="{FF2B5EF4-FFF2-40B4-BE49-F238E27FC236}">
                <a16:creationId xmlns:a16="http://schemas.microsoft.com/office/drawing/2014/main" id="{EC636830-D931-499E-A793-302A2DC46A20}"/>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5" name="عنصر نائب لرقم الشريحة 4">
            <a:extLst>
              <a:ext uri="{FF2B5EF4-FFF2-40B4-BE49-F238E27FC236}">
                <a16:creationId xmlns:a16="http://schemas.microsoft.com/office/drawing/2014/main" id="{10CE53A7-EFA3-4D00-8C42-08EC1A61DB13}"/>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CA533BD3-E552-4702-B8D8-E476F3A53595}" type="slidenum">
              <a:rPr lang="ar-EG"/>
              <a:pPr>
                <a:defRPr/>
              </a:pPr>
              <a:t>‹#›</a:t>
            </a:fld>
            <a:endParaRPr lang="ar-EG"/>
          </a:p>
        </p:txBody>
      </p:sp>
    </p:spTree>
    <p:extLst>
      <p:ext uri="{BB962C8B-B14F-4D97-AF65-F5344CB8AC3E}">
        <p14:creationId xmlns:p14="http://schemas.microsoft.com/office/powerpoint/2010/main" val="2776642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FD1D542A-5B8F-4AA1-893D-B56377A7D49F}"/>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B9C8F757-D5ED-497D-924F-9CF4EE0C4E5A}" type="datetimeFigureOut">
              <a:rPr lang="ar-EG"/>
              <a:pPr>
                <a:defRPr/>
              </a:pPr>
              <a:t>18/02/1447</a:t>
            </a:fld>
            <a:endParaRPr lang="ar-EG"/>
          </a:p>
        </p:txBody>
      </p:sp>
      <p:sp>
        <p:nvSpPr>
          <p:cNvPr id="3" name="عنصر نائب للتذييل 2">
            <a:extLst>
              <a:ext uri="{FF2B5EF4-FFF2-40B4-BE49-F238E27FC236}">
                <a16:creationId xmlns:a16="http://schemas.microsoft.com/office/drawing/2014/main" id="{FF796CBD-DC73-478D-AB1F-A02F5854E4D8}"/>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4" name="عنصر نائب لرقم الشريحة 3">
            <a:extLst>
              <a:ext uri="{FF2B5EF4-FFF2-40B4-BE49-F238E27FC236}">
                <a16:creationId xmlns:a16="http://schemas.microsoft.com/office/drawing/2014/main" id="{6377C718-8B20-420A-AA34-9738872550AE}"/>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B301F3FD-1E36-4B1D-A2DB-740BCC893669}" type="slidenum">
              <a:rPr lang="ar-EG"/>
              <a:pPr>
                <a:defRPr/>
              </a:pPr>
              <a:t>‹#›</a:t>
            </a:fld>
            <a:endParaRPr lang="ar-EG"/>
          </a:p>
        </p:txBody>
      </p:sp>
    </p:spTree>
    <p:extLst>
      <p:ext uri="{BB962C8B-B14F-4D97-AF65-F5344CB8AC3E}">
        <p14:creationId xmlns:p14="http://schemas.microsoft.com/office/powerpoint/2010/main" val="16040427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5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7CF6293A-B40C-4266-B281-1C35142829A6}"/>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56468329-7F44-45CE-86D4-4914DC165154}" type="datetimeFigureOut">
              <a:rPr lang="ar-EG"/>
              <a:pPr>
                <a:defRPr/>
              </a:pPr>
              <a:t>18/02/1447</a:t>
            </a:fld>
            <a:endParaRPr lang="ar-EG"/>
          </a:p>
        </p:txBody>
      </p:sp>
      <p:sp>
        <p:nvSpPr>
          <p:cNvPr id="6" name="عنصر نائب للتذييل 5">
            <a:extLst>
              <a:ext uri="{FF2B5EF4-FFF2-40B4-BE49-F238E27FC236}">
                <a16:creationId xmlns:a16="http://schemas.microsoft.com/office/drawing/2014/main" id="{7805A254-AB23-4BFC-9DF3-49C0471C5B86}"/>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7" name="عنصر نائب لرقم الشريحة 6">
            <a:extLst>
              <a:ext uri="{FF2B5EF4-FFF2-40B4-BE49-F238E27FC236}">
                <a16:creationId xmlns:a16="http://schemas.microsoft.com/office/drawing/2014/main" id="{8B30242F-3C74-4853-BD58-0C54F64505BC}"/>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6061DB4A-420C-4565-AA1F-BAD46351579B}" type="slidenum">
              <a:rPr lang="ar-EG"/>
              <a:pPr>
                <a:defRPr/>
              </a:pPr>
              <a:t>‹#›</a:t>
            </a:fld>
            <a:endParaRPr lang="ar-EG"/>
          </a:p>
        </p:txBody>
      </p:sp>
    </p:spTree>
    <p:extLst>
      <p:ext uri="{BB962C8B-B14F-4D97-AF65-F5344CB8AC3E}">
        <p14:creationId xmlns:p14="http://schemas.microsoft.com/office/powerpoint/2010/main" val="523867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52"/>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A7BF690-87C0-4FF8-B65B-BAD5856A1C93}"/>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C7A97BBE-BFDD-4C94-9015-5EF42AC458C0}" type="datetimeFigureOut">
              <a:rPr lang="ar-EG"/>
              <a:pPr>
                <a:defRPr/>
              </a:pPr>
              <a:t>18/02/1447</a:t>
            </a:fld>
            <a:endParaRPr lang="ar-EG"/>
          </a:p>
        </p:txBody>
      </p:sp>
      <p:sp>
        <p:nvSpPr>
          <p:cNvPr id="6" name="عنصر نائب للتذييل 5">
            <a:extLst>
              <a:ext uri="{FF2B5EF4-FFF2-40B4-BE49-F238E27FC236}">
                <a16:creationId xmlns:a16="http://schemas.microsoft.com/office/drawing/2014/main" id="{B745CC64-BFAD-4CD9-B721-E46AF7FC867B}"/>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7" name="عنصر نائب لرقم الشريحة 6">
            <a:extLst>
              <a:ext uri="{FF2B5EF4-FFF2-40B4-BE49-F238E27FC236}">
                <a16:creationId xmlns:a16="http://schemas.microsoft.com/office/drawing/2014/main" id="{25ECC51C-AE4B-44D0-9E6A-F9A1ECF1C2EA}"/>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8E255706-6ED9-4C45-BDB7-2EAF1D14A4F0}" type="slidenum">
              <a:rPr lang="ar-EG"/>
              <a:pPr>
                <a:defRPr/>
              </a:pPr>
              <a:t>‹#›</a:t>
            </a:fld>
            <a:endParaRPr lang="ar-EG"/>
          </a:p>
        </p:txBody>
      </p:sp>
    </p:spTree>
    <p:extLst>
      <p:ext uri="{BB962C8B-B14F-4D97-AF65-F5344CB8AC3E}">
        <p14:creationId xmlns:p14="http://schemas.microsoft.com/office/powerpoint/2010/main" val="39003604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C0FB731B-F8F6-4B5D-AA78-59D1B4CD031B}"/>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11CD4D01-3280-4963-84E2-69A370CD77BA}" type="datetimeFigureOut">
              <a:rPr lang="ar-EG"/>
              <a:pPr>
                <a:defRPr/>
              </a:pPr>
              <a:t>18/02/1447</a:t>
            </a:fld>
            <a:endParaRPr lang="ar-EG"/>
          </a:p>
        </p:txBody>
      </p:sp>
      <p:sp>
        <p:nvSpPr>
          <p:cNvPr id="5" name="عنصر نائب للتذييل 4">
            <a:extLst>
              <a:ext uri="{FF2B5EF4-FFF2-40B4-BE49-F238E27FC236}">
                <a16:creationId xmlns:a16="http://schemas.microsoft.com/office/drawing/2014/main" id="{ADB00307-6814-442D-AF58-1891DF7EE543}"/>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6" name="عنصر نائب لرقم الشريحة 5">
            <a:extLst>
              <a:ext uri="{FF2B5EF4-FFF2-40B4-BE49-F238E27FC236}">
                <a16:creationId xmlns:a16="http://schemas.microsoft.com/office/drawing/2014/main" id="{AADEA1BA-3DBC-44E4-BF16-94CE0269BCBF}"/>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1C45517D-C04D-4E0D-9259-8B81A6BA7DE2}" type="slidenum">
              <a:rPr lang="ar-EG"/>
              <a:pPr>
                <a:defRPr/>
              </a:pPr>
              <a:t>‹#›</a:t>
            </a:fld>
            <a:endParaRPr lang="ar-EG"/>
          </a:p>
        </p:txBody>
      </p:sp>
    </p:spTree>
    <p:extLst>
      <p:ext uri="{BB962C8B-B14F-4D97-AF65-F5344CB8AC3E}">
        <p14:creationId xmlns:p14="http://schemas.microsoft.com/office/powerpoint/2010/main" val="1112294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6"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2"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17B81D40-69E2-4DF8-AED9-7C46A8CE891C}"/>
              </a:ext>
            </a:extLst>
          </p:cNvPr>
          <p:cNvSpPr>
            <a:spLocks noGrp="1"/>
          </p:cNvSpPr>
          <p:nvPr>
            <p:ph type="dt" sz="half" idx="10"/>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4ADB066E-C6FA-467A-8A85-C179F1A1EC8D}" type="datetimeFigureOut">
              <a:rPr lang="ar-EG"/>
              <a:pPr>
                <a:defRPr/>
              </a:pPr>
              <a:t>18/02/1447</a:t>
            </a:fld>
            <a:endParaRPr lang="ar-EG"/>
          </a:p>
        </p:txBody>
      </p:sp>
      <p:sp>
        <p:nvSpPr>
          <p:cNvPr id="5" name="عنصر نائب للتذييل 4">
            <a:extLst>
              <a:ext uri="{FF2B5EF4-FFF2-40B4-BE49-F238E27FC236}">
                <a16:creationId xmlns:a16="http://schemas.microsoft.com/office/drawing/2014/main" id="{1A314089-4EA8-40AA-99B7-BD48EF70152B}"/>
              </a:ext>
            </a:extLst>
          </p:cNvPr>
          <p:cNvSpPr>
            <a:spLocks noGrp="1"/>
          </p:cNvSpPr>
          <p:nvPr>
            <p:ph type="ftr" sz="quarter" idx="11"/>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endParaRPr lang="ar-EG"/>
          </a:p>
        </p:txBody>
      </p:sp>
      <p:sp>
        <p:nvSpPr>
          <p:cNvPr id="6" name="عنصر نائب لرقم الشريحة 5">
            <a:extLst>
              <a:ext uri="{FF2B5EF4-FFF2-40B4-BE49-F238E27FC236}">
                <a16:creationId xmlns:a16="http://schemas.microsoft.com/office/drawing/2014/main" id="{2CF89110-98EE-427C-9D5D-8C67FF0F4A30}"/>
              </a:ext>
            </a:extLst>
          </p:cNvPr>
          <p:cNvSpPr>
            <a:spLocks noGrp="1"/>
          </p:cNvSpPr>
          <p:nvPr>
            <p:ph type="sldNum" sz="quarter" idx="12"/>
          </p:nvPr>
        </p:nvSpPr>
        <p:spPr/>
        <p:txBody>
          <a:bodyPr/>
          <a:lstStyle>
            <a:lvl1pPr rtl="0" fontAlgn="base">
              <a:spcBef>
                <a:spcPct val="0"/>
              </a:spcBef>
              <a:spcAft>
                <a:spcPct val="0"/>
              </a:spcAft>
              <a:defRPr>
                <a:latin typeface="Arial" panose="020B0604020202020204" pitchFamily="34" charset="0"/>
                <a:cs typeface="Arial" panose="020B0604020202020204" pitchFamily="34" charset="0"/>
              </a:defRPr>
            </a:lvl1pPr>
          </a:lstStyle>
          <a:p>
            <a:pPr>
              <a:defRPr/>
            </a:pPr>
            <a:fld id="{171B3314-C01A-4328-83BC-EAD904D3988B}" type="slidenum">
              <a:rPr lang="ar-EG"/>
              <a:pPr>
                <a:defRPr/>
              </a:pPr>
              <a:t>‹#›</a:t>
            </a:fld>
            <a:endParaRPr lang="ar-EG"/>
          </a:p>
        </p:txBody>
      </p:sp>
    </p:spTree>
    <p:extLst>
      <p:ext uri="{BB962C8B-B14F-4D97-AF65-F5344CB8AC3E}">
        <p14:creationId xmlns:p14="http://schemas.microsoft.com/office/powerpoint/2010/main" val="2060991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600206"/>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553200" y="6356356"/>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14CC5B3-CB16-4C58-8034-661F2A6A3DB8}" type="datetimeFigureOut">
              <a:rPr lang="ar-EG" smtClean="0"/>
              <a:t>18/02/1447</a:t>
            </a:fld>
            <a:endParaRPr lang="ar-EG"/>
          </a:p>
        </p:txBody>
      </p:sp>
      <p:sp>
        <p:nvSpPr>
          <p:cNvPr id="5" name="عنصر نائب للتذييل 4"/>
          <p:cNvSpPr>
            <a:spLocks noGrp="1"/>
          </p:cNvSpPr>
          <p:nvPr>
            <p:ph type="ftr" sz="quarter" idx="3"/>
          </p:nvPr>
        </p:nvSpPr>
        <p:spPr>
          <a:xfrm>
            <a:off x="3124200" y="6356356"/>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6"/>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42D84DA-A456-4199-8D55-76A362D91183}" type="slidenum">
              <a:rPr lang="ar-EG" smtClean="0"/>
              <a:t>‹#›</a:t>
            </a:fld>
            <a:endParaRPr lang="ar-EG"/>
          </a:p>
        </p:txBody>
      </p:sp>
    </p:spTree>
    <p:extLst>
      <p:ext uri="{BB962C8B-B14F-4D97-AF65-F5344CB8AC3E}">
        <p14:creationId xmlns:p14="http://schemas.microsoft.com/office/powerpoint/2010/main" val="313670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8/12/2025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157854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عنصر نائب للعنوان 1">
            <a:extLst>
              <a:ext uri="{FF2B5EF4-FFF2-40B4-BE49-F238E27FC236}">
                <a16:creationId xmlns:a16="http://schemas.microsoft.com/office/drawing/2014/main" id="{D041C52B-4C1F-4140-92BC-0E895B3AF22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en-US"/>
              <a:t>انقر لتحرير نمط عنوان الشكل الرئيسي</a:t>
            </a:r>
            <a:endParaRPr lang="ar-EG" altLang="en-US"/>
          </a:p>
        </p:txBody>
      </p:sp>
      <p:sp>
        <p:nvSpPr>
          <p:cNvPr id="2051" name="عنصر نائب للنص 2">
            <a:extLst>
              <a:ext uri="{FF2B5EF4-FFF2-40B4-BE49-F238E27FC236}">
                <a16:creationId xmlns:a16="http://schemas.microsoft.com/office/drawing/2014/main" id="{43C53713-FDE0-4BC8-98B0-C075D076AFB1}"/>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en-US"/>
              <a:t>انقر لتحرير أنماط نص الشكل الرئيسي</a:t>
            </a:r>
          </a:p>
          <a:p>
            <a:pPr lvl="1"/>
            <a:r>
              <a:rPr lang="ar-SA" altLang="en-US"/>
              <a:t>المستوى الثاني</a:t>
            </a:r>
          </a:p>
          <a:p>
            <a:pPr lvl="2"/>
            <a:r>
              <a:rPr lang="ar-SA" altLang="en-US"/>
              <a:t>المستوى الثالث</a:t>
            </a:r>
          </a:p>
          <a:p>
            <a:pPr lvl="3"/>
            <a:r>
              <a:rPr lang="ar-SA" altLang="en-US"/>
              <a:t>المستوى الرابع</a:t>
            </a:r>
          </a:p>
          <a:p>
            <a:pPr lvl="4"/>
            <a:r>
              <a:rPr lang="ar-SA" altLang="en-US"/>
              <a:t>المستوى الخامس</a:t>
            </a:r>
            <a:endParaRPr lang="ar-EG" altLang="en-US"/>
          </a:p>
        </p:txBody>
      </p:sp>
      <p:sp>
        <p:nvSpPr>
          <p:cNvPr id="4" name="عنصر نائب للتاريخ 3">
            <a:extLst>
              <a:ext uri="{FF2B5EF4-FFF2-40B4-BE49-F238E27FC236}">
                <a16:creationId xmlns:a16="http://schemas.microsoft.com/office/drawing/2014/main" id="{C8038864-A40E-4E66-A13F-CA9F2A78366D}"/>
              </a:ext>
            </a:extLst>
          </p:cNvPr>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rtl="1" fontAlgn="auto">
              <a:spcBef>
                <a:spcPts val="0"/>
              </a:spcBef>
              <a:spcAft>
                <a:spcPts val="0"/>
              </a:spcAft>
              <a:defRPr sz="1200" smtClean="0">
                <a:solidFill>
                  <a:prstClr val="black">
                    <a:tint val="75000"/>
                  </a:prstClr>
                </a:solidFill>
                <a:latin typeface="Calibri"/>
                <a:cs typeface="Arial"/>
              </a:defRPr>
            </a:lvl1pPr>
          </a:lstStyle>
          <a:p>
            <a:pPr>
              <a:defRPr/>
            </a:pPr>
            <a:fld id="{8F144583-37F2-48DA-85D0-5BF55D9D2091}" type="datetimeFigureOut">
              <a:rPr lang="ar-EG"/>
              <a:pPr>
                <a:defRPr/>
              </a:pPr>
              <a:t>18/02/1447</a:t>
            </a:fld>
            <a:endParaRPr lang="ar-EG"/>
          </a:p>
        </p:txBody>
      </p:sp>
      <p:sp>
        <p:nvSpPr>
          <p:cNvPr id="5" name="عنصر نائب للتذييل 4">
            <a:extLst>
              <a:ext uri="{FF2B5EF4-FFF2-40B4-BE49-F238E27FC236}">
                <a16:creationId xmlns:a16="http://schemas.microsoft.com/office/drawing/2014/main" id="{E0ECEC14-ACB3-4119-8D72-F6D3AF6EC1B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rtl="1"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a:extLst>
              <a:ext uri="{FF2B5EF4-FFF2-40B4-BE49-F238E27FC236}">
                <a16:creationId xmlns:a16="http://schemas.microsoft.com/office/drawing/2014/main" id="{FE1094AB-2DBD-4010-9382-CF94A58E8592}"/>
              </a:ext>
            </a:extLst>
          </p:cNvPr>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rtl="1" fontAlgn="auto">
              <a:spcBef>
                <a:spcPts val="0"/>
              </a:spcBef>
              <a:spcAft>
                <a:spcPts val="0"/>
              </a:spcAft>
              <a:defRPr sz="1200" smtClean="0">
                <a:solidFill>
                  <a:prstClr val="black">
                    <a:tint val="75000"/>
                  </a:prstClr>
                </a:solidFill>
                <a:latin typeface="Calibri"/>
                <a:cs typeface="Arial"/>
              </a:defRPr>
            </a:lvl1pPr>
          </a:lstStyle>
          <a:p>
            <a:pPr>
              <a:defRPr/>
            </a:pPr>
            <a:fld id="{75909AD6-0FC5-471E-9A71-FEB6EFD2B5A2}" type="slidenum">
              <a:rPr lang="ar-EG"/>
              <a:pPr>
                <a:defRPr/>
              </a:pPr>
              <a:t>‹#›</a:t>
            </a:fld>
            <a:endParaRPr lang="ar-EG"/>
          </a:p>
        </p:txBody>
      </p:sp>
    </p:spTree>
    <p:extLst>
      <p:ext uri="{BB962C8B-B14F-4D97-AF65-F5344CB8AC3E}">
        <p14:creationId xmlns:p14="http://schemas.microsoft.com/office/powerpoint/2010/main" val="69368996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mj-cs"/>
        </a:defRPr>
      </a:lvl1pPr>
      <a:lvl2pPr algn="r" rtl="1" fontAlgn="base">
        <a:lnSpc>
          <a:spcPct val="90000"/>
        </a:lnSpc>
        <a:spcBef>
          <a:spcPct val="0"/>
        </a:spcBef>
        <a:spcAft>
          <a:spcPct val="0"/>
        </a:spcAft>
        <a:defRPr sz="4400">
          <a:solidFill>
            <a:schemeClr val="tx1"/>
          </a:solidFill>
          <a:latin typeface="Calibri Light" panose="020F0302020204030204" pitchFamily="34" charset="0"/>
          <a:cs typeface="Times New Roman" panose="02020603050405020304" pitchFamily="18" charset="0"/>
        </a:defRPr>
      </a:lvl2pPr>
      <a:lvl3pPr algn="r" rtl="1" fontAlgn="base">
        <a:lnSpc>
          <a:spcPct val="90000"/>
        </a:lnSpc>
        <a:spcBef>
          <a:spcPct val="0"/>
        </a:spcBef>
        <a:spcAft>
          <a:spcPct val="0"/>
        </a:spcAft>
        <a:defRPr sz="4400">
          <a:solidFill>
            <a:schemeClr val="tx1"/>
          </a:solidFill>
          <a:latin typeface="Calibri Light" panose="020F0302020204030204" pitchFamily="34" charset="0"/>
          <a:cs typeface="Times New Roman" panose="02020603050405020304" pitchFamily="18" charset="0"/>
        </a:defRPr>
      </a:lvl3pPr>
      <a:lvl4pPr algn="r" rtl="1" fontAlgn="base">
        <a:lnSpc>
          <a:spcPct val="90000"/>
        </a:lnSpc>
        <a:spcBef>
          <a:spcPct val="0"/>
        </a:spcBef>
        <a:spcAft>
          <a:spcPct val="0"/>
        </a:spcAft>
        <a:defRPr sz="4400">
          <a:solidFill>
            <a:schemeClr val="tx1"/>
          </a:solidFill>
          <a:latin typeface="Calibri Light" panose="020F0302020204030204" pitchFamily="34" charset="0"/>
          <a:cs typeface="Times New Roman" panose="02020603050405020304" pitchFamily="18" charset="0"/>
        </a:defRPr>
      </a:lvl4pPr>
      <a:lvl5pPr algn="r" rtl="1" fontAlgn="base">
        <a:lnSpc>
          <a:spcPct val="90000"/>
        </a:lnSpc>
        <a:spcBef>
          <a:spcPct val="0"/>
        </a:spcBef>
        <a:spcAft>
          <a:spcPct val="0"/>
        </a:spcAft>
        <a:defRPr sz="4400">
          <a:solidFill>
            <a:schemeClr val="tx1"/>
          </a:solidFill>
          <a:latin typeface="Calibri Light" panose="020F0302020204030204" pitchFamily="34" charset="0"/>
          <a:cs typeface="Times New Roman" panose="02020603050405020304" pitchFamily="18" charset="0"/>
        </a:defRPr>
      </a:lvl5pPr>
      <a:lvl6pPr marL="457200" algn="r" rtl="1" fontAlgn="base">
        <a:lnSpc>
          <a:spcPct val="90000"/>
        </a:lnSpc>
        <a:spcBef>
          <a:spcPct val="0"/>
        </a:spcBef>
        <a:spcAft>
          <a:spcPct val="0"/>
        </a:spcAft>
        <a:defRPr sz="4400">
          <a:solidFill>
            <a:schemeClr val="tx1"/>
          </a:solidFill>
          <a:latin typeface="Calibri Light" panose="020F0302020204030204" pitchFamily="34" charset="0"/>
          <a:cs typeface="Times New Roman" panose="02020603050405020304" pitchFamily="18" charset="0"/>
        </a:defRPr>
      </a:lvl6pPr>
      <a:lvl7pPr marL="914400" algn="r" rtl="1" fontAlgn="base">
        <a:lnSpc>
          <a:spcPct val="90000"/>
        </a:lnSpc>
        <a:spcBef>
          <a:spcPct val="0"/>
        </a:spcBef>
        <a:spcAft>
          <a:spcPct val="0"/>
        </a:spcAft>
        <a:defRPr sz="4400">
          <a:solidFill>
            <a:schemeClr val="tx1"/>
          </a:solidFill>
          <a:latin typeface="Calibri Light" panose="020F0302020204030204" pitchFamily="34" charset="0"/>
          <a:cs typeface="Times New Roman" panose="02020603050405020304" pitchFamily="18" charset="0"/>
        </a:defRPr>
      </a:lvl7pPr>
      <a:lvl8pPr marL="1371600" algn="r" rtl="1" fontAlgn="base">
        <a:lnSpc>
          <a:spcPct val="90000"/>
        </a:lnSpc>
        <a:spcBef>
          <a:spcPct val="0"/>
        </a:spcBef>
        <a:spcAft>
          <a:spcPct val="0"/>
        </a:spcAft>
        <a:defRPr sz="4400">
          <a:solidFill>
            <a:schemeClr val="tx1"/>
          </a:solidFill>
          <a:latin typeface="Calibri Light" panose="020F0302020204030204" pitchFamily="34" charset="0"/>
          <a:cs typeface="Times New Roman" panose="02020603050405020304" pitchFamily="18" charset="0"/>
        </a:defRPr>
      </a:lvl8pPr>
      <a:lvl9pPr marL="1828800" algn="r" rtl="1" fontAlgn="base">
        <a:lnSpc>
          <a:spcPct val="90000"/>
        </a:lnSpc>
        <a:spcBef>
          <a:spcPct val="0"/>
        </a:spcBef>
        <a:spcAft>
          <a:spcPct val="0"/>
        </a:spcAft>
        <a:defRPr sz="4400">
          <a:solidFill>
            <a:schemeClr val="tx1"/>
          </a:solidFill>
          <a:latin typeface="Calibri Light" panose="020F0302020204030204" pitchFamily="34" charset="0"/>
          <a:cs typeface="Times New Roman" panose="02020603050405020304" pitchFamily="18" charset="0"/>
        </a:defRPr>
      </a:lvl9pPr>
    </p:titleStyle>
    <p:bodyStyle>
      <a:lvl1pPr marL="228600" indent="-228600" algn="r" rtl="1"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r" rtl="1"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1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sndAc>
      <p:stSnd>
        <p:snd r:embed="rId2" name="flash.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454" y="-376519"/>
            <a:ext cx="9384982" cy="7234519"/>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sp>
      <p:sp>
        <p:nvSpPr>
          <p:cNvPr id="3" name="Freeform 3"/>
          <p:cNvSpPr/>
          <p:nvPr/>
        </p:nvSpPr>
        <p:spPr>
          <a:xfrm>
            <a:off x="1482948" y="1054170"/>
            <a:ext cx="6425378" cy="4441543"/>
          </a:xfrm>
          <a:custGeom>
            <a:avLst/>
            <a:gdLst/>
            <a:ahLst/>
            <a:cxnLst/>
            <a:rect l="l" t="t" r="r" b="b"/>
            <a:pathLst>
              <a:path w="12850755" h="8883085">
                <a:moveTo>
                  <a:pt x="0" y="0"/>
                </a:moveTo>
                <a:lnTo>
                  <a:pt x="12850756" y="0"/>
                </a:lnTo>
                <a:lnTo>
                  <a:pt x="12850756" y="8883085"/>
                </a:lnTo>
                <a:lnTo>
                  <a:pt x="0" y="8883085"/>
                </a:lnTo>
                <a:lnTo>
                  <a:pt x="0" y="0"/>
                </a:lnTo>
                <a:close/>
              </a:path>
            </a:pathLst>
          </a:custGeom>
          <a:blipFill>
            <a:blip r:embed="rId3"/>
            <a:stretch>
              <a:fillRect/>
            </a:stretch>
          </a:blipFill>
        </p:spPr>
      </p:sp>
      <p:sp>
        <p:nvSpPr>
          <p:cNvPr id="4" name="Freeform 4"/>
          <p:cNvSpPr/>
          <p:nvPr/>
        </p:nvSpPr>
        <p:spPr>
          <a:xfrm>
            <a:off x="7152926" y="-1595505"/>
            <a:ext cx="3272445" cy="2437971"/>
          </a:xfrm>
          <a:custGeom>
            <a:avLst/>
            <a:gdLst/>
            <a:ahLst/>
            <a:cxnLst/>
            <a:rect l="l" t="t" r="r" b="b"/>
            <a:pathLst>
              <a:path w="6544889" h="4875942">
                <a:moveTo>
                  <a:pt x="0" y="0"/>
                </a:moveTo>
                <a:lnTo>
                  <a:pt x="6544889" y="0"/>
                </a:lnTo>
                <a:lnTo>
                  <a:pt x="6544889" y="4875943"/>
                </a:lnTo>
                <a:lnTo>
                  <a:pt x="0" y="4875943"/>
                </a:lnTo>
                <a:lnTo>
                  <a:pt x="0" y="0"/>
                </a:lnTo>
                <a:close/>
              </a:path>
            </a:pathLst>
          </a:custGeom>
          <a:blipFill>
            <a:blip r:embed="rId4"/>
            <a:stretch>
              <a:fillRect l="-7307" r="-7307"/>
            </a:stretch>
          </a:blipFill>
        </p:spPr>
      </p:sp>
      <p:sp>
        <p:nvSpPr>
          <p:cNvPr id="5" name="Freeform 5"/>
          <p:cNvSpPr/>
          <p:nvPr/>
        </p:nvSpPr>
        <p:spPr>
          <a:xfrm rot="-5614413">
            <a:off x="2081044" y="491458"/>
            <a:ext cx="4553981" cy="5904675"/>
          </a:xfrm>
          <a:custGeom>
            <a:avLst/>
            <a:gdLst/>
            <a:ahLst/>
            <a:cxnLst/>
            <a:rect l="l" t="t" r="r" b="b"/>
            <a:pathLst>
              <a:path w="9107961" h="11809350">
                <a:moveTo>
                  <a:pt x="0" y="0"/>
                </a:moveTo>
                <a:lnTo>
                  <a:pt x="9107961" y="0"/>
                </a:lnTo>
                <a:lnTo>
                  <a:pt x="9107961" y="11809349"/>
                </a:lnTo>
                <a:lnTo>
                  <a:pt x="0" y="11809349"/>
                </a:lnTo>
                <a:lnTo>
                  <a:pt x="0" y="0"/>
                </a:lnTo>
                <a:close/>
              </a:path>
            </a:pathLst>
          </a:custGeom>
          <a:blipFill>
            <a:blip r:embed="rId5"/>
            <a:stretch>
              <a:fillRect/>
            </a:stretch>
          </a:blipFill>
        </p:spPr>
      </p:sp>
      <p:sp>
        <p:nvSpPr>
          <p:cNvPr id="6" name="Freeform 6"/>
          <p:cNvSpPr/>
          <p:nvPr/>
        </p:nvSpPr>
        <p:spPr>
          <a:xfrm>
            <a:off x="7475900" y="3392561"/>
            <a:ext cx="3009265" cy="4063171"/>
          </a:xfrm>
          <a:custGeom>
            <a:avLst/>
            <a:gdLst/>
            <a:ahLst/>
            <a:cxnLst/>
            <a:rect l="l" t="t" r="r" b="b"/>
            <a:pathLst>
              <a:path w="6018530" h="8126341">
                <a:moveTo>
                  <a:pt x="0" y="0"/>
                </a:moveTo>
                <a:lnTo>
                  <a:pt x="6018530" y="0"/>
                </a:lnTo>
                <a:lnTo>
                  <a:pt x="6018530" y="8126341"/>
                </a:lnTo>
                <a:lnTo>
                  <a:pt x="0" y="81263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91168" y="-376519"/>
            <a:ext cx="2660686" cy="4089855"/>
          </a:xfrm>
          <a:custGeom>
            <a:avLst/>
            <a:gdLst/>
            <a:ahLst/>
            <a:cxnLst/>
            <a:rect l="l" t="t" r="r" b="b"/>
            <a:pathLst>
              <a:path w="5321372" h="8179710">
                <a:moveTo>
                  <a:pt x="0" y="0"/>
                </a:moveTo>
                <a:lnTo>
                  <a:pt x="5321373" y="0"/>
                </a:lnTo>
                <a:lnTo>
                  <a:pt x="5321373" y="8179710"/>
                </a:lnTo>
                <a:lnTo>
                  <a:pt x="0" y="8179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181544" y="4770300"/>
            <a:ext cx="2386257" cy="2166399"/>
          </a:xfrm>
          <a:custGeom>
            <a:avLst/>
            <a:gdLst/>
            <a:ahLst/>
            <a:cxnLst/>
            <a:rect l="l" t="t" r="r" b="b"/>
            <a:pathLst>
              <a:path w="4772513" h="4332798">
                <a:moveTo>
                  <a:pt x="0" y="0"/>
                </a:moveTo>
                <a:lnTo>
                  <a:pt x="4772513" y="0"/>
                </a:lnTo>
                <a:lnTo>
                  <a:pt x="4772513" y="4332798"/>
                </a:lnTo>
                <a:lnTo>
                  <a:pt x="0" y="4332798"/>
                </a:lnTo>
                <a:lnTo>
                  <a:pt x="0" y="0"/>
                </a:lnTo>
                <a:close/>
              </a:path>
            </a:pathLst>
          </a:custGeom>
          <a:blipFill>
            <a:blip r:embed="rId10"/>
            <a:stretch>
              <a:fillRect/>
            </a:stretch>
          </a:blipFill>
        </p:spPr>
      </p:sp>
      <p:sp>
        <p:nvSpPr>
          <p:cNvPr id="9" name="Freeform 9"/>
          <p:cNvSpPr/>
          <p:nvPr/>
        </p:nvSpPr>
        <p:spPr>
          <a:xfrm rot="499427">
            <a:off x="537878" y="4363892"/>
            <a:ext cx="1763773" cy="1307397"/>
          </a:xfrm>
          <a:custGeom>
            <a:avLst/>
            <a:gdLst/>
            <a:ahLst/>
            <a:cxnLst/>
            <a:rect l="l" t="t" r="r" b="b"/>
            <a:pathLst>
              <a:path w="3527546" h="2614793">
                <a:moveTo>
                  <a:pt x="0" y="0"/>
                </a:moveTo>
                <a:lnTo>
                  <a:pt x="3527545" y="0"/>
                </a:lnTo>
                <a:lnTo>
                  <a:pt x="3527545" y="2614793"/>
                </a:lnTo>
                <a:lnTo>
                  <a:pt x="0" y="2614793"/>
                </a:lnTo>
                <a:lnTo>
                  <a:pt x="0" y="0"/>
                </a:lnTo>
                <a:close/>
              </a:path>
            </a:pathLst>
          </a:custGeom>
          <a:blipFill>
            <a:blip r:embed="rId11"/>
            <a:stretch>
              <a:fillRect/>
            </a:stretch>
          </a:blipFill>
        </p:spPr>
      </p:sp>
      <p:sp>
        <p:nvSpPr>
          <p:cNvPr id="10" name="Freeform 10"/>
          <p:cNvSpPr/>
          <p:nvPr/>
        </p:nvSpPr>
        <p:spPr>
          <a:xfrm rot="1078882">
            <a:off x="6121875" y="1284180"/>
            <a:ext cx="1620948" cy="1977185"/>
          </a:xfrm>
          <a:custGeom>
            <a:avLst/>
            <a:gdLst/>
            <a:ahLst/>
            <a:cxnLst/>
            <a:rect l="l" t="t" r="r" b="b"/>
            <a:pathLst>
              <a:path w="3241895" h="3954370">
                <a:moveTo>
                  <a:pt x="0" y="0"/>
                </a:moveTo>
                <a:lnTo>
                  <a:pt x="3241895" y="0"/>
                </a:lnTo>
                <a:lnTo>
                  <a:pt x="3241895" y="3954370"/>
                </a:lnTo>
                <a:lnTo>
                  <a:pt x="0" y="3954370"/>
                </a:lnTo>
                <a:lnTo>
                  <a:pt x="0" y="0"/>
                </a:lnTo>
                <a:close/>
              </a:path>
            </a:pathLst>
          </a:custGeom>
          <a:blipFill>
            <a:blip r:embed="rId12"/>
            <a:stretch>
              <a:fillRect/>
            </a:stretch>
          </a:blipFill>
        </p:spPr>
      </p:sp>
      <p:sp>
        <p:nvSpPr>
          <p:cNvPr id="13" name="العنوان 1">
            <a:extLst>
              <a:ext uri="{FF2B5EF4-FFF2-40B4-BE49-F238E27FC236}">
                <a16:creationId xmlns:a16="http://schemas.microsoft.com/office/drawing/2014/main" id="{AC6C21A8-BD80-FBDE-D276-6750266ABACD}"/>
              </a:ext>
            </a:extLst>
          </p:cNvPr>
          <p:cNvSpPr txBox="1">
            <a:spLocks/>
          </p:cNvSpPr>
          <p:nvPr/>
        </p:nvSpPr>
        <p:spPr>
          <a:xfrm rot="21204729">
            <a:off x="2846173" y="2002267"/>
            <a:ext cx="3384550" cy="914400"/>
          </a:xfrm>
          <a:prstGeom prst="rect">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ctr" defTabSz="914400" rtl="1" eaLnBrk="1" latinLnBrk="0" hangingPunct="1">
              <a:defRPr sz="4400" b="1">
                <a:solidFill>
                  <a:srgbClr val="002060"/>
                </a:solidFill>
                <a:effectLst/>
                <a:latin typeface="+mn-lt"/>
                <a:cs typeface="+mn-cs"/>
              </a:defRPr>
            </a:lvl1pPr>
            <a:lvl2pPr algn="r" defTabSz="914400" rtl="1" eaLnBrk="1" latinLnBrk="0" hangingPunct="1">
              <a:defRPr sz="1800">
                <a:solidFill>
                  <a:schemeClr val="lt1"/>
                </a:solidFill>
                <a:latin typeface="+mn-lt"/>
                <a:cs typeface="+mn-cs"/>
              </a:defRPr>
            </a:lvl2pPr>
            <a:lvl3pPr algn="r" defTabSz="914400" rtl="1" eaLnBrk="1" latinLnBrk="0" hangingPunct="1">
              <a:defRPr sz="1800">
                <a:solidFill>
                  <a:schemeClr val="lt1"/>
                </a:solidFill>
                <a:latin typeface="+mn-lt"/>
                <a:cs typeface="+mn-cs"/>
              </a:defRPr>
            </a:lvl3pPr>
            <a:lvl4pPr algn="r" defTabSz="914400" rtl="1" eaLnBrk="1" latinLnBrk="0" hangingPunct="1">
              <a:defRPr sz="1800">
                <a:solidFill>
                  <a:schemeClr val="lt1"/>
                </a:solidFill>
                <a:latin typeface="+mn-lt"/>
                <a:cs typeface="+mn-cs"/>
              </a:defRPr>
            </a:lvl4pPr>
            <a:lvl5pPr algn="r" defTabSz="914400" rtl="1" eaLnBrk="1" latinLnBrk="0" hangingPunct="1">
              <a:defRPr sz="1800">
                <a:solidFill>
                  <a:schemeClr val="lt1"/>
                </a:solidFill>
                <a:latin typeface="+mn-lt"/>
                <a:cs typeface="+mn-cs"/>
              </a:defRPr>
            </a:lvl5pPr>
            <a:lvl6pPr>
              <a:defRPr sz="1800">
                <a:solidFill>
                  <a:schemeClr val="lt1"/>
                </a:solidFill>
                <a:latin typeface="+mn-lt"/>
                <a:cs typeface="+mn-cs"/>
              </a:defRPr>
            </a:lvl6pPr>
            <a:lvl7pPr>
              <a:defRPr sz="1800">
                <a:solidFill>
                  <a:schemeClr val="lt1"/>
                </a:solidFill>
                <a:latin typeface="+mn-lt"/>
                <a:cs typeface="+mn-cs"/>
              </a:defRPr>
            </a:lvl7pPr>
            <a:lvl8pPr>
              <a:defRPr sz="1800">
                <a:solidFill>
                  <a:schemeClr val="lt1"/>
                </a:solidFill>
                <a:latin typeface="+mn-lt"/>
                <a:cs typeface="+mn-cs"/>
              </a:defRPr>
            </a:lvl8pPr>
            <a:lvl9pPr>
              <a:defRPr sz="1800">
                <a:solidFill>
                  <a:schemeClr val="lt1"/>
                </a:solidFill>
                <a:latin typeface="+mn-lt"/>
                <a:cs typeface="+mn-cs"/>
              </a:defRPr>
            </a:lvl9pPr>
          </a:lstStyle>
          <a:p>
            <a:pPr>
              <a:defRPr/>
            </a:pPr>
            <a:r>
              <a:rPr lang="ar-EG" sz="5400" dirty="0">
                <a:solidFill>
                  <a:schemeClr val="tx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الوحدة الأولى</a:t>
            </a:r>
            <a:endParaRPr lang="ar-SA" sz="5400" dirty="0">
              <a:solidFill>
                <a:schemeClr val="tx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4" name="العنوان 1">
            <a:extLst>
              <a:ext uri="{FF2B5EF4-FFF2-40B4-BE49-F238E27FC236}">
                <a16:creationId xmlns:a16="http://schemas.microsoft.com/office/drawing/2014/main" id="{563110E5-F890-E1B5-4A05-84414764CA65}"/>
              </a:ext>
            </a:extLst>
          </p:cNvPr>
          <p:cNvSpPr txBox="1">
            <a:spLocks/>
          </p:cNvSpPr>
          <p:nvPr/>
        </p:nvSpPr>
        <p:spPr bwMode="black">
          <a:xfrm rot="21230290">
            <a:off x="2855783" y="2916792"/>
            <a:ext cx="3888432" cy="2176463"/>
          </a:xfrm>
          <a:prstGeom prst="rect">
            <a:avLst/>
          </a:prstGeom>
          <a:noFill/>
        </p:spPr>
        <p:txBody>
          <a:bodyPr lIns="68580" tIns="34290" rIns="68580" bIns="34290" rtlCol="1" anchor="ctr"/>
          <a:lstStyle>
            <a:lvl1pPr algn="r" defTabSz="914400" rtl="1" eaLnBrk="1" latinLnBrk="0" hangingPunct="1">
              <a:lnSpc>
                <a:spcPct val="95000"/>
              </a:lnSpc>
              <a:spcBef>
                <a:spcPct val="0"/>
              </a:spcBef>
              <a:buNone/>
              <a:defRPr sz="30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algn="ctr">
              <a:defRPr/>
            </a:pPr>
            <a:r>
              <a:rPr lang="ar-EG" sz="7200" b="1" dirty="0">
                <a:ln w="0"/>
                <a:solidFill>
                  <a:srgbClr val="990000"/>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علم التاريخ</a:t>
            </a:r>
            <a:endParaRPr lang="ar-SA" sz="7200" b="1" dirty="0">
              <a:ln w="0"/>
              <a:solidFill>
                <a:srgbClr val="990000"/>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695739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888" b="-8888"/>
            </a:stretch>
          </a:blipFill>
        </p:spPr>
      </p:sp>
      <p:sp>
        <p:nvSpPr>
          <p:cNvPr id="7" name="Freeform 7"/>
          <p:cNvSpPr/>
          <p:nvPr/>
        </p:nvSpPr>
        <p:spPr>
          <a:xfrm>
            <a:off x="179512" y="2708920"/>
            <a:ext cx="1083083" cy="3332562"/>
          </a:xfrm>
          <a:custGeom>
            <a:avLst/>
            <a:gdLst/>
            <a:ahLst/>
            <a:cxnLst/>
            <a:rect l="l" t="t" r="r" b="b"/>
            <a:pathLst>
              <a:path w="2166165" h="6665124">
                <a:moveTo>
                  <a:pt x="0" y="0"/>
                </a:moveTo>
                <a:lnTo>
                  <a:pt x="2166166" y="0"/>
                </a:lnTo>
                <a:lnTo>
                  <a:pt x="2166166" y="6665124"/>
                </a:lnTo>
                <a:lnTo>
                  <a:pt x="0" y="6665124"/>
                </a:lnTo>
                <a:lnTo>
                  <a:pt x="0" y="0"/>
                </a:lnTo>
                <a:close/>
              </a:path>
            </a:pathLst>
          </a:custGeom>
          <a:blipFill>
            <a:blip r:embed="rId3"/>
            <a:stretch>
              <a:fillRect/>
            </a:stretch>
          </a:blipFill>
        </p:spPr>
      </p:sp>
      <p:sp>
        <p:nvSpPr>
          <p:cNvPr id="17" name="عنصر نائب للمحتوى 2">
            <a:extLst>
              <a:ext uri="{FF2B5EF4-FFF2-40B4-BE49-F238E27FC236}">
                <a16:creationId xmlns:a16="http://schemas.microsoft.com/office/drawing/2014/main" id="{E7DE8D82-48BB-D799-25A4-EC1EE5611ABE}"/>
              </a:ext>
            </a:extLst>
          </p:cNvPr>
          <p:cNvSpPr txBox="1">
            <a:spLocks/>
          </p:cNvSpPr>
          <p:nvPr/>
        </p:nvSpPr>
        <p:spPr>
          <a:xfrm>
            <a:off x="415773" y="1377928"/>
            <a:ext cx="8017073" cy="4608512"/>
          </a:xfrm>
          <a:prstGeom prst="rect">
            <a:avLst/>
          </a:prstGeom>
          <a:solidFill>
            <a:srgbClr val="44372F">
              <a:alpha val="51000"/>
            </a:srgbClr>
          </a:solidFill>
        </p:spPr>
        <p:txBody>
          <a:bodyPr rtlCol="1" anchor="ctr">
            <a:noAutofit/>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algn="r" rtl="1">
              <a:buFont typeface="Wingdings" panose="05000000000000000000" pitchFamily="2" charset="2"/>
              <a:buChar char="§"/>
              <a:defRPr/>
            </a:pPr>
            <a:r>
              <a:rPr lang="ar-EG" sz="32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الدرس الأول: مفهوم التاريخ ومصادره</a:t>
            </a:r>
          </a:p>
          <a:p>
            <a:pPr algn="r" rtl="1">
              <a:buFont typeface="Wingdings" panose="05000000000000000000" pitchFamily="2" charset="2"/>
              <a:buChar char="§"/>
              <a:defRPr/>
            </a:pPr>
            <a:r>
              <a:rPr lang="ar-EG" sz="32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الدرس الثاني: نشأة التدوين التاريخي عند المسلمين</a:t>
            </a:r>
          </a:p>
          <a:p>
            <a:pPr algn="r" rtl="1">
              <a:buFont typeface="Wingdings" panose="05000000000000000000" pitchFamily="2" charset="2"/>
              <a:buChar char="§"/>
              <a:defRPr/>
            </a:pPr>
            <a:r>
              <a:rPr lang="ar-EG" sz="32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الدرس الثالث: نماذج مختارة من مؤلفات المؤرخين المسلمين</a:t>
            </a:r>
          </a:p>
          <a:p>
            <a:pPr algn="r" rtl="1">
              <a:buFont typeface="Wingdings" panose="05000000000000000000" pitchFamily="2" charset="2"/>
              <a:buChar char="§"/>
              <a:defRPr/>
            </a:pPr>
            <a:r>
              <a:rPr lang="ar-EG" sz="32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الدرس الرابع: منهج تدوين التاريخ عند المسلمين</a:t>
            </a:r>
          </a:p>
          <a:p>
            <a:pPr algn="r" rtl="1">
              <a:buFont typeface="Wingdings" panose="05000000000000000000" pitchFamily="2" charset="2"/>
              <a:buChar char="§"/>
              <a:defRPr/>
            </a:pPr>
            <a:r>
              <a:rPr lang="ar-EG" sz="32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الدرس الخامس: مهارات التفكير في التاريخ</a:t>
            </a:r>
          </a:p>
          <a:p>
            <a:pPr algn="r" rtl="1">
              <a:buFont typeface="Wingdings" panose="05000000000000000000" pitchFamily="2" charset="2"/>
              <a:buChar char="§"/>
              <a:defRPr/>
            </a:pPr>
            <a:r>
              <a:rPr lang="ar-EG" sz="32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الدرس السادس: مصادر التاريخ الوطني</a:t>
            </a:r>
          </a:p>
        </p:txBody>
      </p:sp>
      <p:sp>
        <p:nvSpPr>
          <p:cNvPr id="8" name="Freeform 8"/>
          <p:cNvSpPr/>
          <p:nvPr/>
        </p:nvSpPr>
        <p:spPr>
          <a:xfrm>
            <a:off x="7629655" y="260648"/>
            <a:ext cx="1505735" cy="1610411"/>
          </a:xfrm>
          <a:custGeom>
            <a:avLst/>
            <a:gdLst/>
            <a:ahLst/>
            <a:cxnLst/>
            <a:rect l="l" t="t" r="r" b="b"/>
            <a:pathLst>
              <a:path w="3011469" h="3220822">
                <a:moveTo>
                  <a:pt x="0" y="0"/>
                </a:moveTo>
                <a:lnTo>
                  <a:pt x="3011469" y="0"/>
                </a:lnTo>
                <a:lnTo>
                  <a:pt x="3011469" y="3220822"/>
                </a:lnTo>
                <a:lnTo>
                  <a:pt x="0" y="3220822"/>
                </a:lnTo>
                <a:lnTo>
                  <a:pt x="0" y="0"/>
                </a:lnTo>
                <a:close/>
              </a:path>
            </a:pathLst>
          </a:custGeom>
          <a:blipFill>
            <a:blip r:embed="rId4"/>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7" dur="500"/>
                                        <p:tgtEl>
                                          <p:spTgt spid="17">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11" dur="500"/>
                                        <p:tgtEl>
                                          <p:spTgt spid="17">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animEffect transition="in" filter="randombar(horizontal)">
                                      <p:cBhvr>
                                        <p:cTn id="15" dur="500"/>
                                        <p:tgtEl>
                                          <p:spTgt spid="1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7">
                                            <p:txEl>
                                              <p:pRg st="3" end="3"/>
                                            </p:txEl>
                                          </p:spTgt>
                                        </p:tgtEl>
                                        <p:attrNameLst>
                                          <p:attrName>style.visibility</p:attrName>
                                        </p:attrNameLst>
                                      </p:cBhvr>
                                      <p:to>
                                        <p:strVal val="visible"/>
                                      </p:to>
                                    </p:set>
                                    <p:animEffect transition="in" filter="randombar(horizontal)">
                                      <p:cBhvr>
                                        <p:cTn id="20" dur="500"/>
                                        <p:tgtEl>
                                          <p:spTgt spid="1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7">
                                            <p:txEl>
                                              <p:pRg st="4" end="4"/>
                                            </p:txEl>
                                          </p:spTgt>
                                        </p:tgtEl>
                                        <p:attrNameLst>
                                          <p:attrName>style.visibility</p:attrName>
                                        </p:attrNameLst>
                                      </p:cBhvr>
                                      <p:to>
                                        <p:strVal val="visible"/>
                                      </p:to>
                                    </p:set>
                                    <p:animEffect transition="in" filter="randombar(horizontal)">
                                      <p:cBhvr>
                                        <p:cTn id="25" dur="500"/>
                                        <p:tgtEl>
                                          <p:spTgt spid="1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7">
                                            <p:txEl>
                                              <p:pRg st="5" end="5"/>
                                            </p:txEl>
                                          </p:spTgt>
                                        </p:tgtEl>
                                        <p:attrNameLst>
                                          <p:attrName>style.visibility</p:attrName>
                                        </p:attrNameLst>
                                      </p:cBhvr>
                                      <p:to>
                                        <p:strVal val="visible"/>
                                      </p:to>
                                    </p:set>
                                    <p:animEffect transition="in" filter="randombar(horizontal)">
                                      <p:cBhvr>
                                        <p:cTn id="30" dur="500"/>
                                        <p:tgtEl>
                                          <p:spTgt spid="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C60A7580-044F-40EC-BAE9-9079D96C52EC}"/>
              </a:ext>
            </a:extLst>
          </p:cNvPr>
          <p:cNvPicPr>
            <a:picLocks noChangeAspect="1"/>
          </p:cNvPicPr>
          <p:nvPr/>
        </p:nvPicPr>
        <p:blipFill>
          <a:blip r:embed="rId3"/>
          <a:stretch>
            <a:fillRect/>
          </a:stretch>
        </p:blipFill>
        <p:spPr>
          <a:xfrm>
            <a:off x="2128725" y="1618488"/>
            <a:ext cx="4886554" cy="3621024"/>
          </a:xfrm>
          <a:prstGeom prst="rect">
            <a:avLst/>
          </a:prstGeom>
        </p:spPr>
      </p:pic>
      <p:sp>
        <p:nvSpPr>
          <p:cNvPr id="5" name="TextBox 1">
            <a:extLst>
              <a:ext uri="{FF2B5EF4-FFF2-40B4-BE49-F238E27FC236}">
                <a16:creationId xmlns:a16="http://schemas.microsoft.com/office/drawing/2014/main" id="{320A3D17-ADCB-4C01-A3EE-04306C67E30F}"/>
              </a:ext>
            </a:extLst>
          </p:cNvPr>
          <p:cNvSpPr txBox="1">
            <a:spLocks noChangeArrowheads="1"/>
          </p:cNvSpPr>
          <p:nvPr/>
        </p:nvSpPr>
        <p:spPr bwMode="auto">
          <a:xfrm>
            <a:off x="2128725" y="5266279"/>
            <a:ext cx="48865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3200" b="1" dirty="0">
                <a:latin typeface="Traditional Arabic" panose="02020603050405020304" pitchFamily="18" charset="-78"/>
                <a:cs typeface="Traditional Arabic" panose="02020603050405020304" pitchFamily="18" charset="-78"/>
              </a:rPr>
              <a:t>نقوش قديمة في جُبَّة بمنطقة حائل</a:t>
            </a:r>
          </a:p>
        </p:txBody>
      </p:sp>
    </p:spTree>
    <p:extLst>
      <p:ext uri="{BB962C8B-B14F-4D97-AF65-F5344CB8AC3E}">
        <p14:creationId xmlns:p14="http://schemas.microsoft.com/office/powerpoint/2010/main" val="8669923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0"/>
                                            </p:cond>
                                          </p:stCondLst>
                                          <p:endCondLst>
                                            <p:cond evt="onStopAudio" delay="0">
                                              <p:tgtEl>
                                                <p:sldTgt/>
                                              </p:tgtEl>
                                            </p:cond>
                                          </p:endCondLst>
                                        </p:cTn>
                                        <p:tgtEl>
                                          <p:sndTgt r:embed="rId2" name="0002 - رن الاجراس.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892968" y="2276872"/>
            <a:ext cx="735806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4800" b="1" dirty="0">
                <a:latin typeface="Traditional Arabic" panose="02020603050405020304" pitchFamily="18" charset="-78"/>
                <a:cs typeface="Traditional Arabic" panose="02020603050405020304" pitchFamily="18" charset="-78"/>
              </a:rPr>
              <a:t>علم التاريخ أحد فروع الدراسات الاجتماعية، يُعنى بدراسة الماضي البشري، فالمؤرخون يُعنَون بدراسة المصادر التاريخية؛ لاستخراج الحوادث الماضية منها.</a:t>
            </a:r>
          </a:p>
        </p:txBody>
      </p:sp>
    </p:spTree>
    <p:extLst>
      <p:ext uri="{BB962C8B-B14F-4D97-AF65-F5344CB8AC3E}">
        <p14:creationId xmlns:p14="http://schemas.microsoft.com/office/powerpoint/2010/main" val="2851974529"/>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0002 - رن الاجراس.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892968" y="2276872"/>
            <a:ext cx="735806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4800" b="1" dirty="0">
                <a:latin typeface="Traditional Arabic" panose="02020603050405020304" pitchFamily="18" charset="-78"/>
                <a:cs typeface="Traditional Arabic" panose="02020603050405020304" pitchFamily="18" charset="-78"/>
              </a:rPr>
              <a:t>وقد خلَّف القدماء كثيراً من الآثار، كالمتروكات الأثرية، والتقاليد، والنقوش، والقصص الشعبية، والأعمال الفنية، والكتب والمدونات الأخرى.</a:t>
            </a:r>
          </a:p>
        </p:txBody>
      </p:sp>
    </p:spTree>
    <p:extLst>
      <p:ext uri="{BB962C8B-B14F-4D97-AF65-F5344CB8AC3E}">
        <p14:creationId xmlns:p14="http://schemas.microsoft.com/office/powerpoint/2010/main" val="394042033"/>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0002 - رن الاجراس.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892969" y="2132856"/>
            <a:ext cx="735806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4800" b="1" dirty="0">
                <a:latin typeface="Traditional Arabic" panose="02020603050405020304" pitchFamily="18" charset="-78"/>
                <a:cs typeface="Traditional Arabic" panose="02020603050405020304" pitchFamily="18" charset="-78"/>
              </a:rPr>
              <a:t>ولمعرفة الحوادث التاريخية المتعلقة بالإنسان يدرس المؤرخون المصادر التاريخية ويحللونها وفق المنهج التاريخي؛ لذا أصبح التاريخ مرتبطاً بالحوادث الإنسانية.</a:t>
            </a:r>
          </a:p>
        </p:txBody>
      </p:sp>
    </p:spTree>
    <p:extLst>
      <p:ext uri="{BB962C8B-B14F-4D97-AF65-F5344CB8AC3E}">
        <p14:creationId xmlns:p14="http://schemas.microsoft.com/office/powerpoint/2010/main" val="3153592957"/>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0002 - رن الاجراس.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97B08-5BA3-F7D4-E685-FF6D305E73C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84154465-70BC-EDDC-2FD7-9E1EC116FABE}"/>
              </a:ext>
            </a:extLst>
          </p:cNvPr>
          <p:cNvSpPr/>
          <p:nvPr/>
        </p:nvSpPr>
        <p:spPr>
          <a:xfrm>
            <a:off x="0" y="0"/>
            <a:ext cx="9144000" cy="695739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9" name="Freeform 2">
            <a:extLst>
              <a:ext uri="{FF2B5EF4-FFF2-40B4-BE49-F238E27FC236}">
                <a16:creationId xmlns:a16="http://schemas.microsoft.com/office/drawing/2014/main" id="{06F9E31C-586E-E8CD-5C83-1BB36BC15C4E}"/>
              </a:ext>
            </a:extLst>
          </p:cNvPr>
          <p:cNvSpPr/>
          <p:nvPr/>
        </p:nvSpPr>
        <p:spPr>
          <a:xfrm rot="90524">
            <a:off x="1361873" y="2352020"/>
            <a:ext cx="5787384" cy="1721918"/>
          </a:xfrm>
          <a:custGeom>
            <a:avLst/>
            <a:gdLst/>
            <a:ahLst/>
            <a:cxnLst/>
            <a:rect l="l" t="t" r="r" b="b"/>
            <a:pathLst>
              <a:path w="8681076" h="2582877">
                <a:moveTo>
                  <a:pt x="0" y="0"/>
                </a:moveTo>
                <a:lnTo>
                  <a:pt x="8681076" y="0"/>
                </a:lnTo>
                <a:lnTo>
                  <a:pt x="8681076" y="2582876"/>
                </a:lnTo>
                <a:lnTo>
                  <a:pt x="0" y="25828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مستطيل: زوايا مستديرة 4">
            <a:extLst>
              <a:ext uri="{FF2B5EF4-FFF2-40B4-BE49-F238E27FC236}">
                <a16:creationId xmlns:a16="http://schemas.microsoft.com/office/drawing/2014/main" id="{85CE7405-8120-5994-B792-653BA9D9E642}"/>
              </a:ext>
            </a:extLst>
          </p:cNvPr>
          <p:cNvSpPr/>
          <p:nvPr/>
        </p:nvSpPr>
        <p:spPr>
          <a:xfrm>
            <a:off x="2771800" y="1732160"/>
            <a:ext cx="3262282" cy="707671"/>
          </a:xfrm>
          <a:prstGeom prst="roundRect">
            <a:avLst/>
          </a:prstGeom>
          <a:solidFill>
            <a:srgbClr val="BFA160"/>
          </a:solidFill>
          <a:ln>
            <a:noFill/>
          </a:ln>
          <a:scene3d>
            <a:camera prst="orthographicFront"/>
            <a:lightRig rig="threePt" dir="t"/>
          </a:scene3d>
          <a:sp3d>
            <a:bevelT w="152400" h="50800" prst="softRound"/>
          </a:sp3d>
        </p:spPr>
        <p:style>
          <a:lnRef idx="2">
            <a:schemeClr val="accent6"/>
          </a:lnRef>
          <a:fillRef idx="1">
            <a:schemeClr val="lt1"/>
          </a:fillRef>
          <a:effectRef idx="0">
            <a:schemeClr val="accent6"/>
          </a:effectRef>
          <a:fontRef idx="minor">
            <a:schemeClr val="dk1"/>
          </a:fontRef>
        </p:style>
        <p:txBody>
          <a:bodyPr rtlCol="1" anchor="ctr"/>
          <a:lstStyle/>
          <a:p>
            <a:pPr algn="ctr" rtl="1">
              <a:defRPr/>
            </a:pPr>
            <a:r>
              <a:rPr lang="ar-EG" sz="4800" b="1" dirty="0">
                <a:latin typeface="Traditional Arabic" panose="02020603050405020304" pitchFamily="18" charset="-78"/>
                <a:cs typeface="Traditional Arabic" panose="02020603050405020304" pitchFamily="18" charset="-78"/>
              </a:rPr>
              <a:t>الدرس الأول</a:t>
            </a:r>
          </a:p>
        </p:txBody>
      </p:sp>
      <p:sp>
        <p:nvSpPr>
          <p:cNvPr id="6" name="مربع نص 5">
            <a:extLst>
              <a:ext uri="{FF2B5EF4-FFF2-40B4-BE49-F238E27FC236}">
                <a16:creationId xmlns:a16="http://schemas.microsoft.com/office/drawing/2014/main" id="{AC869E3E-BFE6-4902-746E-4B993D77B641}"/>
              </a:ext>
            </a:extLst>
          </p:cNvPr>
          <p:cNvSpPr txBox="1"/>
          <p:nvPr/>
        </p:nvSpPr>
        <p:spPr>
          <a:xfrm>
            <a:off x="1630680" y="2797480"/>
            <a:ext cx="6048672" cy="830997"/>
          </a:xfrm>
          <a:prstGeom prst="rect">
            <a:avLst/>
          </a:prstGeom>
          <a:noFill/>
          <a:ln w="38100">
            <a:noFill/>
          </a:ln>
          <a:scene3d>
            <a:camera prst="orthographicFront"/>
            <a:lightRig rig="threePt" dir="t"/>
          </a:scene3d>
          <a:sp3d>
            <a:bevelT w="114300" prst="artDeco"/>
          </a:sp3d>
        </p:spPr>
        <p:txBody>
          <a:bodyPr rtlCol="1">
            <a:spAutoFit/>
          </a:bodyPr>
          <a:lstStyle/>
          <a:p>
            <a:pPr algn="ctr">
              <a:defRPr/>
            </a:pPr>
            <a:r>
              <a:rPr lang="ar-EG" sz="48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مفهوم التاريخ ومصادره</a:t>
            </a:r>
          </a:p>
        </p:txBody>
      </p:sp>
      <p:sp>
        <p:nvSpPr>
          <p:cNvPr id="10" name="Freeform 5">
            <a:extLst>
              <a:ext uri="{FF2B5EF4-FFF2-40B4-BE49-F238E27FC236}">
                <a16:creationId xmlns:a16="http://schemas.microsoft.com/office/drawing/2014/main" id="{0560383C-67B7-31B4-7D12-1E73E1AC063F}"/>
              </a:ext>
            </a:extLst>
          </p:cNvPr>
          <p:cNvSpPr/>
          <p:nvPr/>
        </p:nvSpPr>
        <p:spPr>
          <a:xfrm rot="-2983104">
            <a:off x="1378423" y="1625698"/>
            <a:ext cx="1307913" cy="2025567"/>
          </a:xfrm>
          <a:custGeom>
            <a:avLst/>
            <a:gdLst/>
            <a:ahLst/>
            <a:cxnLst/>
            <a:rect l="l" t="t" r="r" b="b"/>
            <a:pathLst>
              <a:path w="1961870" h="3038351">
                <a:moveTo>
                  <a:pt x="0" y="0"/>
                </a:moveTo>
                <a:lnTo>
                  <a:pt x="1961870" y="0"/>
                </a:lnTo>
                <a:lnTo>
                  <a:pt x="1961870" y="3038351"/>
                </a:lnTo>
                <a:lnTo>
                  <a:pt x="0" y="3038351"/>
                </a:lnTo>
                <a:lnTo>
                  <a:pt x="0" y="0"/>
                </a:lnTo>
                <a:close/>
              </a:path>
            </a:pathLst>
          </a:custGeom>
          <a:blipFill>
            <a:blip r:embed="rId5"/>
            <a:stretch>
              <a:fillRect/>
            </a:stretch>
          </a:blipFill>
        </p:spPr>
        <p:txBody>
          <a:bodyPr/>
          <a:lstStyle/>
          <a:p>
            <a:endParaRPr lang="ar-EG" dirty="0"/>
          </a:p>
        </p:txBody>
      </p:sp>
    </p:spTree>
    <p:extLst>
      <p:ext uri="{BB962C8B-B14F-4D97-AF65-F5344CB8AC3E}">
        <p14:creationId xmlns:p14="http://schemas.microsoft.com/office/powerpoint/2010/main" val="249824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6FCFB893-F6E4-F879-3534-B013516F20D4}"/>
              </a:ext>
            </a:extLst>
          </p:cNvPr>
          <p:cNvSpPr/>
          <p:nvPr/>
        </p:nvSpPr>
        <p:spPr>
          <a:xfrm>
            <a:off x="1547664" y="355321"/>
            <a:ext cx="5772363" cy="1375048"/>
          </a:xfrm>
          <a:custGeom>
            <a:avLst/>
            <a:gdLst/>
            <a:ahLst/>
            <a:cxnLst/>
            <a:rect l="l" t="t" r="r" b="b"/>
            <a:pathLst>
              <a:path w="6548907" h="4666096">
                <a:moveTo>
                  <a:pt x="0" y="0"/>
                </a:moveTo>
                <a:lnTo>
                  <a:pt x="6548907" y="0"/>
                </a:lnTo>
                <a:lnTo>
                  <a:pt x="6548907" y="4666096"/>
                </a:lnTo>
                <a:lnTo>
                  <a:pt x="0" y="4666096"/>
                </a:lnTo>
                <a:lnTo>
                  <a:pt x="0" y="0"/>
                </a:lnTo>
                <a:close/>
              </a:path>
            </a:pathLst>
          </a:custGeom>
          <a:blipFill>
            <a:blip r:embed="rId2"/>
            <a:stretch>
              <a:fillRect/>
            </a:stretch>
          </a:blipFill>
        </p:spPr>
      </p:sp>
      <p:sp>
        <p:nvSpPr>
          <p:cNvPr id="5" name="Rectangle 1"/>
          <p:cNvSpPr>
            <a:spLocks noChangeArrowheads="1"/>
          </p:cNvSpPr>
          <p:nvPr/>
        </p:nvSpPr>
        <p:spPr bwMode="auto">
          <a:xfrm>
            <a:off x="2690716" y="488847"/>
            <a:ext cx="3762568" cy="1107996"/>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none" anchor="ctr">
            <a:spAutoFit/>
          </a:bodyPr>
          <a:lstStyle/>
          <a:p>
            <a:pPr algn="ctr" rtl="1" fontAlgn="auto">
              <a:spcBef>
                <a:spcPts val="0"/>
              </a:spcBef>
              <a:spcAft>
                <a:spcPts val="0"/>
              </a:spcAft>
              <a:defRPr/>
            </a:pPr>
            <a:r>
              <a:rPr lang="ar-EG" sz="6600" b="1" dirty="0">
                <a:solidFill>
                  <a:schemeClr val="bg1"/>
                </a:solidFill>
                <a:latin typeface="Traditional Arabic" panose="02020603050405020304" pitchFamily="18" charset="-78"/>
                <a:cs typeface="Traditional Arabic" panose="02020603050405020304" pitchFamily="18" charset="-78"/>
              </a:rPr>
              <a:t>أ- فكرة التاريخ</a:t>
            </a:r>
          </a:p>
        </p:txBody>
      </p:sp>
      <p:sp>
        <p:nvSpPr>
          <p:cNvPr id="9" name="TextBox 8"/>
          <p:cNvSpPr txBox="1">
            <a:spLocks noChangeArrowheads="1"/>
          </p:cNvSpPr>
          <p:nvPr/>
        </p:nvSpPr>
        <p:spPr bwMode="auto">
          <a:xfrm>
            <a:off x="1115616" y="2492896"/>
            <a:ext cx="7215187" cy="2800767"/>
          </a:xfrm>
          <a:prstGeom prst="rect">
            <a:avLst/>
          </a:prstGeom>
          <a:noFill/>
          <a:ln>
            <a:noFill/>
          </a:ln>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400" b="1" dirty="0">
                <a:latin typeface="Traditional Arabic" panose="02020603050405020304" pitchFamily="18" charset="-78"/>
                <a:cs typeface="Traditional Arabic" panose="02020603050405020304" pitchFamily="18" charset="-78"/>
              </a:rPr>
              <a:t>تقوم فكرة التاريخ على أساس التدوين القصصي لمجرى التفاعل بين الإنسان وبيئته، وما ينشأ منه من حوادث وإنجازات أسهمت في صقل مدارك البشرية وإثراء تجاربها.</a:t>
            </a:r>
            <a:endParaRPr lang="en-US" sz="4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491129108"/>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6CF9E34-85A5-4C02-9F4D-DA13D317CDAA}"/>
              </a:ext>
            </a:extLst>
          </p:cNvPr>
          <p:cNvSpPr txBox="1"/>
          <p:nvPr/>
        </p:nvSpPr>
        <p:spPr>
          <a:xfrm>
            <a:off x="1475656" y="2564904"/>
            <a:ext cx="5634012" cy="2308324"/>
          </a:xfrm>
          <a:prstGeom prst="rect">
            <a:avLst/>
          </a:prstGeom>
          <a:noFill/>
        </p:spPr>
        <p:txBody>
          <a:bodyPr wrap="square" rtlCol="1">
            <a:spAutoFit/>
          </a:bodyPr>
          <a:lstStyle/>
          <a:p>
            <a:pPr>
              <a:defRPr/>
            </a:pPr>
            <a:r>
              <a:rPr lang="ar-EG" sz="4800" b="1" dirty="0">
                <a:solidFill>
                  <a:srgbClr val="C00000"/>
                </a:solidFill>
                <a:latin typeface="Traditional Arabic" panose="02020603050405020304" pitchFamily="18" charset="-78"/>
                <a:cs typeface="Traditional Arabic" panose="02020603050405020304" pitchFamily="18" charset="-78"/>
              </a:rPr>
              <a:t>التاريخ:</a:t>
            </a:r>
          </a:p>
          <a:p>
            <a:pPr>
              <a:defRPr/>
            </a:pPr>
            <a:r>
              <a:rPr lang="ar-EG" sz="4800" b="1" dirty="0">
                <a:solidFill>
                  <a:srgbClr val="002060"/>
                </a:solidFill>
                <a:latin typeface="Traditional Arabic" panose="02020603050405020304" pitchFamily="18" charset="-78"/>
                <a:cs typeface="Traditional Arabic" panose="02020603050405020304" pitchFamily="18" charset="-78"/>
              </a:rPr>
              <a:t>بحث واستقصاء للحوادث التي وقعت للإنسان في الزمن الماضي.</a:t>
            </a: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2609850" y="1412776"/>
            <a:ext cx="3924300" cy="928688"/>
          </a:xfrm>
          <a:prstGeom prst="roundRect">
            <a:avLst>
              <a:gd name="adj" fmla="val 33618"/>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6000" b="1" u="sng" dirty="0">
                <a:solidFill>
                  <a:prstClr val="black"/>
                </a:solidFill>
                <a:latin typeface="Traditional Arabic" panose="02020603050405020304" pitchFamily="18" charset="-78"/>
                <a:cs typeface="Traditional Arabic" panose="02020603050405020304" pitchFamily="18" charset="-78"/>
              </a:rPr>
              <a:t>مصطلحات</a:t>
            </a:r>
            <a:endParaRPr lang="en-US" sz="6000" b="1" u="sng" dirty="0">
              <a:solidFill>
                <a:prstClr val="black"/>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92070730"/>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2DDC22C8-C7F4-412C-0852-2D3705444A65}"/>
              </a:ext>
            </a:extLst>
          </p:cNvPr>
          <p:cNvSpPr/>
          <p:nvPr/>
        </p:nvSpPr>
        <p:spPr>
          <a:xfrm>
            <a:off x="1547664" y="355321"/>
            <a:ext cx="5772363" cy="1375048"/>
          </a:xfrm>
          <a:custGeom>
            <a:avLst/>
            <a:gdLst/>
            <a:ahLst/>
            <a:cxnLst/>
            <a:rect l="l" t="t" r="r" b="b"/>
            <a:pathLst>
              <a:path w="6548907" h="4666096">
                <a:moveTo>
                  <a:pt x="0" y="0"/>
                </a:moveTo>
                <a:lnTo>
                  <a:pt x="6548907" y="0"/>
                </a:lnTo>
                <a:lnTo>
                  <a:pt x="6548907" y="4666096"/>
                </a:lnTo>
                <a:lnTo>
                  <a:pt x="0" y="4666096"/>
                </a:lnTo>
                <a:lnTo>
                  <a:pt x="0" y="0"/>
                </a:lnTo>
                <a:close/>
              </a:path>
            </a:pathLst>
          </a:custGeom>
          <a:blipFill>
            <a:blip r:embed="rId2"/>
            <a:stretch>
              <a:fillRect/>
            </a:stretch>
          </a:blipFill>
        </p:spPr>
      </p:sp>
      <p:sp>
        <p:nvSpPr>
          <p:cNvPr id="7" name="TextBox 6"/>
          <p:cNvSpPr txBox="1"/>
          <p:nvPr/>
        </p:nvSpPr>
        <p:spPr bwMode="auto">
          <a:xfrm>
            <a:off x="2616304" y="520416"/>
            <a:ext cx="4049507" cy="1107996"/>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none" anchor="ctr">
            <a:spAutoFit/>
          </a:bodyPr>
          <a:lstStyle>
            <a:defPPr>
              <a:defRPr lang="ar-EG"/>
            </a:defPPr>
            <a:lvl1pPr algn="ctr" fontAlgn="auto">
              <a:spcBef>
                <a:spcPts val="0"/>
              </a:spcBef>
              <a:spcAft>
                <a:spcPts val="0"/>
              </a:spcAft>
              <a:defRPr sz="6600" b="1">
                <a:solidFill>
                  <a:schemeClr val="bg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EG" dirty="0">
                <a:latin typeface="Traditional Arabic" panose="02020603050405020304" pitchFamily="18" charset="-78"/>
                <a:cs typeface="Traditional Arabic" panose="02020603050405020304" pitchFamily="18" charset="-78"/>
              </a:rPr>
              <a:t>ب- محور التاريخ</a:t>
            </a:r>
          </a:p>
        </p:txBody>
      </p:sp>
      <p:sp>
        <p:nvSpPr>
          <p:cNvPr id="4" name="TextBox 3"/>
          <p:cNvSpPr txBox="1">
            <a:spLocks noChangeArrowheads="1"/>
          </p:cNvSpPr>
          <p:nvPr/>
        </p:nvSpPr>
        <p:spPr bwMode="auto">
          <a:xfrm>
            <a:off x="911225" y="1652786"/>
            <a:ext cx="7286625" cy="1200150"/>
          </a:xfrm>
          <a:prstGeom prst="rect">
            <a:avLst/>
          </a:prstGeom>
          <a:noFill/>
          <a:ln>
            <a:noFill/>
          </a:ln>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3600" b="1" dirty="0">
                <a:latin typeface="Traditional Arabic" panose="02020603050405020304" pitchFamily="18" charset="-78"/>
                <a:cs typeface="Traditional Arabic" panose="02020603050405020304" pitchFamily="18" charset="-78"/>
              </a:rPr>
              <a:t>الإنسان هو محور التاريخ، وحوادث الإنسان في كل زمان ومكان هي موضوع التاريخ.</a:t>
            </a:r>
            <a:endParaRPr lang="en-US" sz="3600"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1772324" y="2852936"/>
            <a:ext cx="5737468" cy="1077218"/>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none">
            <a:spAutoFit/>
          </a:bodyPr>
          <a:lstStyle/>
          <a:p>
            <a:pPr algn="ctr" rtl="1">
              <a:defRPr/>
            </a:pPr>
            <a:r>
              <a:rPr lang="ar-EG" sz="3200" b="1" dirty="0">
                <a:solidFill>
                  <a:srgbClr val="00B050"/>
                </a:solidFill>
                <a:latin typeface="Traditional Arabic" panose="02020603050405020304" pitchFamily="18" charset="-78"/>
                <a:cs typeface="Traditional Arabic" panose="02020603050405020304" pitchFamily="18" charset="-78"/>
              </a:rPr>
              <a:t>قال الله تعالى:</a:t>
            </a:r>
          </a:p>
          <a:p>
            <a:pPr algn="ctr" rtl="1">
              <a:defRPr/>
            </a:pPr>
            <a:r>
              <a:rPr lang="ar-EG" sz="3200" b="1" dirty="0">
                <a:solidFill>
                  <a:schemeClr val="accent2">
                    <a:lumMod val="50000"/>
                  </a:schemeClr>
                </a:solidFill>
                <a:latin typeface="Traditional Arabic" panose="02020603050405020304" pitchFamily="18" charset="-78"/>
                <a:cs typeface="Traditional Arabic" panose="02020603050405020304" pitchFamily="18" charset="-78"/>
              </a:rPr>
              <a:t>وإِذْ قَالَ رَبُّكَ لِلْمَلَائِكَةِ إِنِّي جَاعِلٌ فِي الْأَرْضِ خَلِيفَةً ۖ</a:t>
            </a:r>
          </a:p>
        </p:txBody>
      </p:sp>
      <p:sp>
        <p:nvSpPr>
          <p:cNvPr id="5" name="TextBox 3"/>
          <p:cNvSpPr txBox="1">
            <a:spLocks noChangeArrowheads="1"/>
          </p:cNvSpPr>
          <p:nvPr/>
        </p:nvSpPr>
        <p:spPr bwMode="auto">
          <a:xfrm>
            <a:off x="911225" y="4077072"/>
            <a:ext cx="7286625" cy="1754326"/>
          </a:xfrm>
          <a:prstGeom prst="rect">
            <a:avLst/>
          </a:prstGeom>
          <a:noFill/>
          <a:ln>
            <a:noFill/>
          </a:ln>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3600" b="1" dirty="0">
                <a:latin typeface="Traditional Arabic" panose="02020603050405020304" pitchFamily="18" charset="-78"/>
                <a:cs typeface="Traditional Arabic" panose="02020603050405020304" pitchFamily="18" charset="-78"/>
              </a:rPr>
              <a:t>والخلافة في الأرض هي إعمارها بالعبادة والعمل.</a:t>
            </a:r>
          </a:p>
          <a:p>
            <a:pPr algn="ctr" eaLnBrk="1" hangingPunct="1"/>
            <a:r>
              <a:rPr lang="ar-EG" sz="3600" b="1" dirty="0">
                <a:latin typeface="Traditional Arabic" panose="02020603050405020304" pitchFamily="18" charset="-78"/>
                <a:cs typeface="Traditional Arabic" panose="02020603050405020304" pitchFamily="18" charset="-78"/>
              </a:rPr>
              <a:t>لذا جاء التاريخ مرتبطاً بحركة البشر وما ينتج عن تفاعلاتهم عبر العصور.</a:t>
            </a:r>
            <a:endParaRPr lang="en-US" sz="3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276346990"/>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i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2"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6CF9E34-85A5-4C02-9F4D-DA13D317CDAA}"/>
              </a:ext>
            </a:extLst>
          </p:cNvPr>
          <p:cNvSpPr txBox="1"/>
          <p:nvPr/>
        </p:nvSpPr>
        <p:spPr>
          <a:xfrm>
            <a:off x="738188" y="2811108"/>
            <a:ext cx="7667625" cy="2554545"/>
          </a:xfrm>
          <a:prstGeom prst="rect">
            <a:avLst/>
          </a:prstGeom>
          <a:noFill/>
        </p:spPr>
        <p:txBody>
          <a:bodyPr rtlCol="1">
            <a:spAutoFit/>
          </a:bodyPr>
          <a:lstStyle/>
          <a:p>
            <a:pPr>
              <a:defRPr/>
            </a:pPr>
            <a:r>
              <a:rPr lang="ar-EG" sz="4000" b="1" dirty="0">
                <a:solidFill>
                  <a:srgbClr val="002060"/>
                </a:solidFill>
                <a:latin typeface="Traditional Arabic" panose="02020603050405020304" pitchFamily="18" charset="-78"/>
                <a:cs typeface="Traditional Arabic" panose="02020603050405020304" pitchFamily="18" charset="-78"/>
              </a:rPr>
              <a:t>(الحادثة) من العناصر المكونة لفكرة التاريخ.</a:t>
            </a:r>
          </a:p>
          <a:p>
            <a:pPr>
              <a:defRPr/>
            </a:pPr>
            <a:r>
              <a:rPr lang="ar-EG" sz="4000" b="1" dirty="0">
                <a:solidFill>
                  <a:srgbClr val="002060"/>
                </a:solidFill>
                <a:latin typeface="Traditional Arabic" panose="02020603050405020304" pitchFamily="18" charset="-78"/>
                <a:cs typeface="Traditional Arabic" panose="02020603050405020304" pitchFamily="18" charset="-78"/>
              </a:rPr>
              <a:t>يتأمل الطلبة مفهوم التاريخ ويستنتجون منه معنى العبارة الآتية:</a:t>
            </a:r>
          </a:p>
          <a:p>
            <a:pPr>
              <a:defRPr/>
            </a:pPr>
            <a:r>
              <a:rPr lang="ar-EG" sz="4000" b="1" dirty="0">
                <a:solidFill>
                  <a:srgbClr val="002060"/>
                </a:solidFill>
                <a:latin typeface="Traditional Arabic" panose="02020603050405020304" pitchFamily="18" charset="-78"/>
                <a:cs typeface="Traditional Arabic" panose="02020603050405020304" pitchFamily="18" charset="-78"/>
              </a:rPr>
              <a:t>«لا إنسانَ بلا تاريخ، ولا تاريخَ بلا إنسان».</a:t>
            </a: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2483768" y="1492347"/>
            <a:ext cx="3924300" cy="928688"/>
          </a:xfrm>
          <a:prstGeom prst="roundRect">
            <a:avLst>
              <a:gd name="adj" fmla="val 33618"/>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4800" b="1" u="sng" dirty="0">
                <a:solidFill>
                  <a:prstClr val="black"/>
                </a:solidFill>
                <a:latin typeface="Traditional Arabic" panose="02020603050405020304" pitchFamily="18" charset="-78"/>
                <a:cs typeface="Traditional Arabic" panose="02020603050405020304" pitchFamily="18" charset="-78"/>
              </a:rPr>
              <a:t>مهارة تفكير</a:t>
            </a:r>
            <a:endParaRPr lang="en-US" sz="4800" b="1" u="sng" dirty="0">
              <a:solidFill>
                <a:prstClr val="black"/>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633296125"/>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C8AAB65-C253-8841-DB5B-AC60454AAFA5}"/>
              </a:ext>
            </a:extLst>
          </p:cNvPr>
          <p:cNvSpPr/>
          <p:nvPr/>
        </p:nvSpPr>
        <p:spPr>
          <a:xfrm>
            <a:off x="1650102" y="440703"/>
            <a:ext cx="5772363" cy="1375048"/>
          </a:xfrm>
          <a:custGeom>
            <a:avLst/>
            <a:gdLst/>
            <a:ahLst/>
            <a:cxnLst/>
            <a:rect l="l" t="t" r="r" b="b"/>
            <a:pathLst>
              <a:path w="6548907" h="4666096">
                <a:moveTo>
                  <a:pt x="0" y="0"/>
                </a:moveTo>
                <a:lnTo>
                  <a:pt x="6548907" y="0"/>
                </a:lnTo>
                <a:lnTo>
                  <a:pt x="6548907" y="4666096"/>
                </a:lnTo>
                <a:lnTo>
                  <a:pt x="0" y="4666096"/>
                </a:lnTo>
                <a:lnTo>
                  <a:pt x="0" y="0"/>
                </a:lnTo>
                <a:close/>
              </a:path>
            </a:pathLst>
          </a:custGeom>
          <a:blipFill>
            <a:blip r:embed="rId4"/>
            <a:stretch>
              <a:fillRect/>
            </a:stretch>
          </a:blipFill>
        </p:spPr>
      </p:sp>
      <p:grpSp>
        <p:nvGrpSpPr>
          <p:cNvPr id="7" name="Group 1"/>
          <p:cNvGrpSpPr/>
          <p:nvPr/>
        </p:nvGrpSpPr>
        <p:grpSpPr>
          <a:xfrm>
            <a:off x="2245740" y="306690"/>
            <a:ext cx="4999520" cy="1852103"/>
            <a:chOff x="1372576" y="4443505"/>
            <a:chExt cx="3541327" cy="1771577"/>
          </a:xfrm>
          <a:noFill/>
          <a:scene3d>
            <a:camera prst="orthographicFront">
              <a:rot lat="0" lon="0" rev="0"/>
            </a:camera>
            <a:lightRig rig="glow" dir="t">
              <a:rot lat="0" lon="0" rev="14100000"/>
            </a:lightRig>
          </a:scene3d>
        </p:grpSpPr>
        <p:sp>
          <p:nvSpPr>
            <p:cNvPr id="3" name="Moon 2"/>
            <p:cNvSpPr/>
            <p:nvPr/>
          </p:nvSpPr>
          <p:spPr>
            <a:xfrm>
              <a:off x="2000232" y="4857760"/>
              <a:ext cx="1143008" cy="1357322"/>
            </a:xfrm>
            <a:prstGeom prst="moon">
              <a:avLst/>
            </a:prstGeom>
            <a:grpFill/>
            <a:ln w="57150">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sz="4800" b="1">
                <a:ln w="18415" cmpd="sng">
                  <a:solidFill>
                    <a:srgbClr val="FFFFFF"/>
                  </a:solidFill>
                  <a:prstDash val="solid"/>
                </a:ln>
                <a:solidFill>
                  <a:srgbClr val="FFFFFF"/>
                </a:solidFill>
                <a:effectLst>
                  <a:outerShdw blurRad="63500" dir="3600000" algn="tl" rotWithShape="0">
                    <a:srgbClr val="000000">
                      <a:alpha val="70000"/>
                    </a:srgbClr>
                  </a:outerShdw>
                </a:effectLst>
                <a:latin typeface="Traditional Arabic" panose="02020603050405020304" pitchFamily="18" charset="-78"/>
                <a:cs typeface="Traditional Arabic" panose="02020603050405020304" pitchFamily="18" charset="-78"/>
              </a:endParaRPr>
            </a:p>
          </p:txBody>
        </p:sp>
        <p:sp>
          <p:nvSpPr>
            <p:cNvPr id="4" name="Oval 3"/>
            <p:cNvSpPr/>
            <p:nvPr/>
          </p:nvSpPr>
          <p:spPr>
            <a:xfrm>
              <a:off x="1372576" y="4443505"/>
              <a:ext cx="3541327" cy="1571636"/>
            </a:xfrm>
            <a:prstGeom prst="ellipse">
              <a:avLst/>
            </a:prstGeom>
            <a:grpFill/>
            <a:ln w="57150">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4800" b="1" dirty="0">
                  <a:solidFill>
                    <a:schemeClr val="bg1"/>
                  </a:solidFill>
                  <a:latin typeface="Traditional Arabic" panose="02020603050405020304" pitchFamily="18" charset="-78"/>
                  <a:cs typeface="Traditional Arabic" panose="02020603050405020304" pitchFamily="18" charset="-78"/>
                </a:rPr>
                <a:t>ج- أهمية التاريخ</a:t>
              </a:r>
            </a:p>
          </p:txBody>
        </p:sp>
      </p:grpSp>
      <p:sp>
        <p:nvSpPr>
          <p:cNvPr id="5" name="TextBox 4"/>
          <p:cNvSpPr txBox="1">
            <a:spLocks noChangeArrowheads="1"/>
          </p:cNvSpPr>
          <p:nvPr/>
        </p:nvSpPr>
        <p:spPr bwMode="auto">
          <a:xfrm>
            <a:off x="1000128" y="3071813"/>
            <a:ext cx="707231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800" b="1" dirty="0">
                <a:latin typeface="Traditional Arabic" panose="02020603050405020304" pitchFamily="18" charset="-78"/>
                <a:cs typeface="Traditional Arabic" panose="02020603050405020304" pitchFamily="18" charset="-78"/>
              </a:rPr>
              <a:t>يمثل التاريخ جزءاً مهماً من حياة الإنسان، إذ يسهم في بناء شخصيته وتشكيل ثقافته وتحقيق وعيه بذاته، والتخطيط لمستقبله.</a:t>
            </a:r>
            <a:endParaRPr lang="en-US" sz="48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20037334"/>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0172 -  خطأ الويندوز.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subTnLst>
                                    <p:audio>
                                      <p:cMediaNode>
                                        <p:cTn display="0" masterRel="sameClick">
                                          <p:stCondLst>
                                            <p:cond evt="begin" delay="0">
                                              <p:tn val="23"/>
                                            </p:cond>
                                          </p:stCondLst>
                                          <p:endCondLst>
                                            <p:cond evt="onStopAudio" delay="0">
                                              <p:tgtEl>
                                                <p:sldTgt/>
                                              </p:tgtEl>
                                            </p:cond>
                                          </p:endCondLst>
                                        </p:cTn>
                                        <p:tgtEl>
                                          <p:sndTgt r:embed="rId3" name="0048 - حد حاسم للويندوز.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4"/>
          <p:cNvSpPr txBox="1">
            <a:spLocks noChangeArrowheads="1"/>
          </p:cNvSpPr>
          <p:nvPr/>
        </p:nvSpPr>
        <p:spPr bwMode="auto">
          <a:xfrm>
            <a:off x="1187624" y="1988840"/>
            <a:ext cx="647995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000" b="1">
                <a:latin typeface="Traditional Arabic" panose="02020603050405020304" pitchFamily="18" charset="-78"/>
                <a:cs typeface="Traditional Arabic" panose="02020603050405020304" pitchFamily="18" charset="-78"/>
              </a:rPr>
              <a:t>بل إن الإنسان تاريخي بطبعه طالما أنه يتذكر ما مضى من أيامه مثلما يفكر فيما هو أمامه، ولما كان التاريخ هو ذاكرة الأمم والشعوب ومستودع خبراتها وتجاربها، صح القول بأنه لا إنسان بلا تاريخ ولا تاريخ بلا إنسان.</a:t>
            </a:r>
            <a:endParaRPr lang="en-US" sz="400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29754093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subTnLst>
                                    <p:audio>
                                      <p:cMediaNode>
                                        <p:cTn display="0" masterRel="sameClick">
                                          <p:stCondLst>
                                            <p:cond evt="begin" delay="0">
                                              <p:tn val="5"/>
                                            </p:cond>
                                          </p:stCondLst>
                                          <p:endCondLst>
                                            <p:cond evt="onStopAudio" delay="0">
                                              <p:tgtEl>
                                                <p:sldTgt/>
                                              </p:tgtEl>
                                            </p:cond>
                                          </p:endCondLst>
                                        </p:cTn>
                                        <p:tgtEl>
                                          <p:sndTgt r:embed="rId2" name="0048 - حد حاسم للويندوز.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36A33D75-AA46-CAA3-5A47-3FDA2015EF15}"/>
              </a:ext>
            </a:extLst>
          </p:cNvPr>
          <p:cNvSpPr/>
          <p:nvPr/>
        </p:nvSpPr>
        <p:spPr>
          <a:xfrm>
            <a:off x="1795848" y="2330023"/>
            <a:ext cx="6336704" cy="2197953"/>
          </a:xfrm>
          <a:custGeom>
            <a:avLst/>
            <a:gdLst/>
            <a:ahLst/>
            <a:cxnLst/>
            <a:rect l="l" t="t" r="r" b="b"/>
            <a:pathLst>
              <a:path w="6548907" h="4666096">
                <a:moveTo>
                  <a:pt x="0" y="0"/>
                </a:moveTo>
                <a:lnTo>
                  <a:pt x="6548907" y="0"/>
                </a:lnTo>
                <a:lnTo>
                  <a:pt x="6548907" y="4666096"/>
                </a:lnTo>
                <a:lnTo>
                  <a:pt x="0" y="4666096"/>
                </a:lnTo>
                <a:lnTo>
                  <a:pt x="0" y="0"/>
                </a:lnTo>
                <a:close/>
              </a:path>
            </a:pathLst>
          </a:custGeom>
          <a:blipFill>
            <a:blip r:embed="rId2"/>
            <a:stretch>
              <a:fillRect/>
            </a:stretch>
          </a:blipFill>
        </p:spPr>
      </p:sp>
      <p:sp>
        <p:nvSpPr>
          <p:cNvPr id="10" name="Rectangle 1"/>
          <p:cNvSpPr>
            <a:spLocks noChangeArrowheads="1"/>
          </p:cNvSpPr>
          <p:nvPr/>
        </p:nvSpPr>
        <p:spPr bwMode="auto">
          <a:xfrm>
            <a:off x="1703916" y="2780928"/>
            <a:ext cx="6520568" cy="1015656"/>
          </a:xfrm>
          <a:prstGeom prst="rect">
            <a:avLst/>
          </a:prstGeom>
          <a:noFill/>
          <a:ln w="57150">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800" b="1" dirty="0">
                <a:solidFill>
                  <a:schemeClr val="bg1"/>
                </a:solidFill>
                <a:latin typeface="Traditional Arabic" panose="02020603050405020304" pitchFamily="18" charset="-78"/>
                <a:cs typeface="Traditional Arabic" panose="02020603050405020304" pitchFamily="18" charset="-78"/>
              </a:rPr>
              <a:t>د- مصادر الدراسة التاريخية</a:t>
            </a:r>
          </a:p>
        </p:txBody>
      </p:sp>
    </p:spTree>
    <p:extLst>
      <p:ext uri="{BB962C8B-B14F-4D97-AF65-F5344CB8AC3E}">
        <p14:creationId xmlns:p14="http://schemas.microsoft.com/office/powerpoint/2010/main" val="536721450"/>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
          <p:cNvSpPr txBox="1">
            <a:spLocks noChangeArrowheads="1"/>
          </p:cNvSpPr>
          <p:nvPr/>
        </p:nvSpPr>
        <p:spPr bwMode="auto">
          <a:xfrm>
            <a:off x="1114425" y="1700808"/>
            <a:ext cx="69151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zh-CN" sz="4800" b="1" dirty="0">
                <a:latin typeface="Traditional Arabic" panose="02020603050405020304" pitchFamily="18" charset="-78"/>
                <a:cs typeface="Traditional Arabic" panose="02020603050405020304" pitchFamily="18" charset="-78"/>
              </a:rPr>
              <a:t>للتاريخ مصادر أصلية يعتمدها المؤرخون فيما يتناولونه من موضوعات، ومن أهمها القرآن الكريم والسنة النبوية الشريفة، حيث ترد فيهما إشارات كثيرة إلى حوادث تاريخية مهمة.</a:t>
            </a:r>
            <a:endParaRPr lang="ar-EG" altLang="zh-CN" sz="5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2391079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6B336EA7-6B89-47C9-9C86-A2A1D58A5015}"/>
              </a:ext>
            </a:extLst>
          </p:cNvPr>
          <p:cNvGraphicFramePr/>
          <p:nvPr>
            <p:extLst>
              <p:ext uri="{D42A27DB-BD31-4B8C-83A1-F6EECF244321}">
                <p14:modId xmlns:p14="http://schemas.microsoft.com/office/powerpoint/2010/main" val="601108078"/>
              </p:ext>
            </p:extLst>
          </p:nvPr>
        </p:nvGraphicFramePr>
        <p:xfrm>
          <a:off x="971602" y="728700"/>
          <a:ext cx="72008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9411247"/>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graphicEl>
                                              <a:dgm id="{2A76EE72-04D4-4817-9D75-703CE0D7F1E3}"/>
                                            </p:graphicEl>
                                          </p:spTgt>
                                        </p:tgtEl>
                                        <p:attrNameLst>
                                          <p:attrName>style.visibility</p:attrName>
                                        </p:attrNameLst>
                                      </p:cBhvr>
                                      <p:to>
                                        <p:strVal val="visible"/>
                                      </p:to>
                                    </p:set>
                                    <p:animEffect transition="in" filter="wipe(down)">
                                      <p:cBhvr>
                                        <p:cTn id="7" dur="500"/>
                                        <p:tgtEl>
                                          <p:spTgt spid="2">
                                            <p:graphicEl>
                                              <a:dgm id="{2A76EE72-04D4-4817-9D75-703CE0D7F1E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graphicEl>
                                              <a:dgm id="{0EEC7446-C78D-4A5A-96F7-E09C958A71A9}"/>
                                            </p:graphicEl>
                                          </p:spTgt>
                                        </p:tgtEl>
                                        <p:attrNameLst>
                                          <p:attrName>style.visibility</p:attrName>
                                        </p:attrNameLst>
                                      </p:cBhvr>
                                      <p:to>
                                        <p:strVal val="visible"/>
                                      </p:to>
                                    </p:set>
                                    <p:animEffect transition="in" filter="wipe(down)">
                                      <p:cBhvr>
                                        <p:cTn id="12" dur="500"/>
                                        <p:tgtEl>
                                          <p:spTgt spid="2">
                                            <p:graphicEl>
                                              <a:dgm id="{0EEC7446-C78D-4A5A-96F7-E09C958A71A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graphicEl>
                                              <a:dgm id="{867CDC5D-1660-4205-A520-47F13619EE9F}"/>
                                            </p:graphicEl>
                                          </p:spTgt>
                                        </p:tgtEl>
                                        <p:attrNameLst>
                                          <p:attrName>style.visibility</p:attrName>
                                        </p:attrNameLst>
                                      </p:cBhvr>
                                      <p:to>
                                        <p:strVal val="visible"/>
                                      </p:to>
                                    </p:set>
                                    <p:animEffect transition="in" filter="wipe(down)">
                                      <p:cBhvr>
                                        <p:cTn id="17" dur="500"/>
                                        <p:tgtEl>
                                          <p:spTgt spid="2">
                                            <p:graphicEl>
                                              <a:dgm id="{867CDC5D-1660-4205-A520-47F13619EE9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graphicEl>
                                              <a:dgm id="{F6B3F249-7798-432F-8EDA-A7D0D01E03D7}"/>
                                            </p:graphicEl>
                                          </p:spTgt>
                                        </p:tgtEl>
                                        <p:attrNameLst>
                                          <p:attrName>style.visibility</p:attrName>
                                        </p:attrNameLst>
                                      </p:cBhvr>
                                      <p:to>
                                        <p:strVal val="visible"/>
                                      </p:to>
                                    </p:set>
                                    <p:animEffect transition="in" filter="wipe(down)">
                                      <p:cBhvr>
                                        <p:cTn id="22" dur="500"/>
                                        <p:tgtEl>
                                          <p:spTgt spid="2">
                                            <p:graphicEl>
                                              <a:dgm id="{F6B3F249-7798-432F-8EDA-A7D0D01E03D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graphicEl>
                                              <a:dgm id="{DB0E759D-A50A-42E0-8D2C-76D3F053D68E}"/>
                                            </p:graphicEl>
                                          </p:spTgt>
                                        </p:tgtEl>
                                        <p:attrNameLst>
                                          <p:attrName>style.visibility</p:attrName>
                                        </p:attrNameLst>
                                      </p:cBhvr>
                                      <p:to>
                                        <p:strVal val="visible"/>
                                      </p:to>
                                    </p:set>
                                    <p:animEffect transition="in" filter="wipe(down)">
                                      <p:cBhvr>
                                        <p:cTn id="27" dur="500"/>
                                        <p:tgtEl>
                                          <p:spTgt spid="2">
                                            <p:graphicEl>
                                              <a:dgm id="{DB0E759D-A50A-42E0-8D2C-76D3F053D68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graphicEl>
                                              <a:dgm id="{C79363ED-4FD0-447F-831D-B8DDDF25B390}"/>
                                            </p:graphicEl>
                                          </p:spTgt>
                                        </p:tgtEl>
                                        <p:attrNameLst>
                                          <p:attrName>style.visibility</p:attrName>
                                        </p:attrNameLst>
                                      </p:cBhvr>
                                      <p:to>
                                        <p:strVal val="visible"/>
                                      </p:to>
                                    </p:set>
                                    <p:animEffect transition="in" filter="wipe(down)">
                                      <p:cBhvr>
                                        <p:cTn id="32" dur="500"/>
                                        <p:tgtEl>
                                          <p:spTgt spid="2">
                                            <p:graphicEl>
                                              <a:dgm id="{C79363ED-4FD0-447F-831D-B8DDDF25B39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graphicEl>
                                              <a:dgm id="{4F676C47-7023-4880-996C-3CC6C04B9FCC}"/>
                                            </p:graphicEl>
                                          </p:spTgt>
                                        </p:tgtEl>
                                        <p:attrNameLst>
                                          <p:attrName>style.visibility</p:attrName>
                                        </p:attrNameLst>
                                      </p:cBhvr>
                                      <p:to>
                                        <p:strVal val="visible"/>
                                      </p:to>
                                    </p:set>
                                    <p:animEffect transition="in" filter="wipe(down)">
                                      <p:cBhvr>
                                        <p:cTn id="37" dur="500"/>
                                        <p:tgtEl>
                                          <p:spTgt spid="2">
                                            <p:graphicEl>
                                              <a:dgm id="{4F676C47-7023-4880-996C-3CC6C04B9FC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
                                            <p:graphicEl>
                                              <a:dgm id="{BE0FD8A9-9CD8-4DE7-9085-4F65AB36801E}"/>
                                            </p:graphicEl>
                                          </p:spTgt>
                                        </p:tgtEl>
                                        <p:attrNameLst>
                                          <p:attrName>style.visibility</p:attrName>
                                        </p:attrNameLst>
                                      </p:cBhvr>
                                      <p:to>
                                        <p:strVal val="visible"/>
                                      </p:to>
                                    </p:set>
                                    <p:animEffect transition="in" filter="wipe(down)">
                                      <p:cBhvr>
                                        <p:cTn id="42" dur="500"/>
                                        <p:tgtEl>
                                          <p:spTgt spid="2">
                                            <p:graphicEl>
                                              <a:dgm id="{BE0FD8A9-9CD8-4DE7-9085-4F65AB36801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graphicEl>
                                              <a:dgm id="{CADD09A6-31BE-495B-9590-EC1F65B5435B}"/>
                                            </p:graphicEl>
                                          </p:spTgt>
                                        </p:tgtEl>
                                        <p:attrNameLst>
                                          <p:attrName>style.visibility</p:attrName>
                                        </p:attrNameLst>
                                      </p:cBhvr>
                                      <p:to>
                                        <p:strVal val="visible"/>
                                      </p:to>
                                    </p:set>
                                    <p:animEffect transition="in" filter="wipe(down)">
                                      <p:cBhvr>
                                        <p:cTn id="47" dur="500"/>
                                        <p:tgtEl>
                                          <p:spTgt spid="2">
                                            <p:graphicEl>
                                              <a:dgm id="{CADD09A6-31BE-495B-9590-EC1F65B543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334294" y="1772816"/>
            <a:ext cx="64754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ar-EG" altLang="zh-CN" sz="4800" b="1" dirty="0">
                <a:solidFill>
                  <a:schemeClr val="accent2">
                    <a:lumMod val="50000"/>
                  </a:schemeClr>
                </a:solidFill>
                <a:latin typeface="Traditional Arabic" panose="02020603050405020304" pitchFamily="18" charset="-78"/>
                <a:cs typeface="Traditional Arabic" panose="02020603050405020304" pitchFamily="18" charset="-78"/>
              </a:rPr>
              <a:t>وفي أوساط الباحثين مصادر أخرى تتسم بدرجة عالية من الوثوق، وهو الأمر الذي يضفي على الموضوعات المستخرجة منها قيمة علمية كبيرة، ومن أهمها:</a:t>
            </a:r>
            <a:endParaRPr lang="ar-EG" altLang="zh-CN" sz="4400" dirty="0">
              <a:solidFill>
                <a:schemeClr val="accent2">
                  <a:lumMod val="50000"/>
                </a:schemeClr>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05837260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713806" y="1166846"/>
            <a:ext cx="789064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3600" b="1" dirty="0">
                <a:solidFill>
                  <a:srgbClr val="7030A0"/>
                </a:solidFill>
                <a:highlight>
                  <a:srgbClr val="FFFF00"/>
                </a:highlight>
                <a:latin typeface="Traditional Arabic" panose="02020603050405020304" pitchFamily="18" charset="-78"/>
                <a:cs typeface="Traditional Arabic" panose="02020603050405020304" pitchFamily="18" charset="-78"/>
              </a:rPr>
              <a:t>1- الوثائق: </a:t>
            </a:r>
          </a:p>
          <a:p>
            <a:pPr algn="ctr" eaLnBrk="1" hangingPunct="1"/>
            <a:r>
              <a:rPr lang="ar-EG" sz="3600" b="1" dirty="0">
                <a:latin typeface="Traditional Arabic" panose="02020603050405020304" pitchFamily="18" charset="-78"/>
                <a:cs typeface="Traditional Arabic" panose="02020603050405020304" pitchFamily="18" charset="-78"/>
              </a:rPr>
              <a:t>ويُقصد بها الأوراق الرسمية من سجلات ومستندات سياسية وعسكرية، ومعاهدات، ومراسلات، وتقارير، ومكاتبات، </a:t>
            </a:r>
            <a:r>
              <a:rPr lang="ar-EG" sz="3600" b="1" dirty="0" err="1">
                <a:latin typeface="Traditional Arabic" panose="02020603050405020304" pitchFamily="18" charset="-78"/>
                <a:cs typeface="Traditional Arabic" panose="02020603050405020304" pitchFamily="18" charset="-78"/>
              </a:rPr>
              <a:t>وتملكات</a:t>
            </a:r>
            <a:r>
              <a:rPr lang="ar-EG" sz="3600" b="1" dirty="0">
                <a:latin typeface="Traditional Arabic" panose="02020603050405020304" pitchFamily="18" charset="-78"/>
                <a:cs typeface="Traditional Arabic" panose="02020603050405020304" pitchFamily="18" charset="-78"/>
              </a:rPr>
              <a:t>، ونحوها.</a:t>
            </a:r>
          </a:p>
          <a:p>
            <a:pPr algn="ctr" eaLnBrk="1" hangingPunct="1"/>
            <a:r>
              <a:rPr lang="ar-EG" sz="3600" b="1" dirty="0">
                <a:latin typeface="Traditional Arabic" panose="02020603050405020304" pitchFamily="18" charset="-78"/>
                <a:cs typeface="Traditional Arabic" panose="02020603050405020304" pitchFamily="18" charset="-78"/>
              </a:rPr>
              <a:t>وتتبين منزلتها في احتوائها على المادة التاريخية الأصلية التي يستقي منها المؤرخون معلوماتهم.</a:t>
            </a:r>
          </a:p>
          <a:p>
            <a:pPr algn="ctr" eaLnBrk="1" hangingPunct="1"/>
            <a:r>
              <a:rPr lang="ar-EG" sz="3600" b="1" dirty="0">
                <a:latin typeface="Traditional Arabic" panose="02020603050405020304" pitchFamily="18" charset="-78"/>
                <a:cs typeface="Traditional Arabic" panose="02020603050405020304" pitchFamily="18" charset="-78"/>
              </a:rPr>
              <a:t>ولذا فإن الوثائق تحفظ عادة في دُور الوثائق (الأرشيفات) ودور الكتب والمحاكم والمتاحف.</a:t>
            </a:r>
            <a:endParaRPr lang="en-US" sz="3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522663198"/>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trips(downLeft)">
                                      <p:cBhvr>
                                        <p:cTn id="7" dur="500"/>
                                        <p:tgtEl>
                                          <p:spTgt spid="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127" y="1268760"/>
            <a:ext cx="6127750" cy="4752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8102439"/>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heel(1)">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1035844" y="1196752"/>
            <a:ext cx="707231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400" b="1" dirty="0">
                <a:solidFill>
                  <a:srgbClr val="7030A0"/>
                </a:solidFill>
                <a:highlight>
                  <a:srgbClr val="FFFF00"/>
                </a:highlight>
                <a:latin typeface="Traditional Arabic" panose="02020603050405020304" pitchFamily="18" charset="-78"/>
                <a:cs typeface="Traditional Arabic" panose="02020603050405020304" pitchFamily="18" charset="-78"/>
              </a:rPr>
              <a:t>2- الآثار: </a:t>
            </a:r>
          </a:p>
          <a:p>
            <a:pPr algn="ctr" eaLnBrk="1" hangingPunct="1"/>
            <a:r>
              <a:rPr lang="ar-EG" sz="4400" b="1" dirty="0">
                <a:latin typeface="Traditional Arabic" panose="02020603050405020304" pitchFamily="18" charset="-78"/>
                <a:cs typeface="Traditional Arabic" panose="02020603050405020304" pitchFamily="18" charset="-78"/>
              </a:rPr>
              <a:t>وهي ما تركته الحضارات السابقة من مبانٍ ومقتنيات وأدوات ونحو ذلك. فهي الماضي الحي الذي نراه ماثلاً أمامنا بحيث يستفاد منها في إكمال الأخبار الصحيحة وسدّ الفراغ الذي قد يكون في المصادر المكتوبة، واستثمارها ثقافياً واقتصادياً.</a:t>
            </a:r>
            <a:endParaRPr lang="en-US" sz="4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209509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58ECF39-0EAB-4324-AF5C-4B6129EBBCD7}"/>
              </a:ext>
            </a:extLst>
          </p:cNvPr>
          <p:cNvPicPr>
            <a:picLocks noChangeAspect="1"/>
          </p:cNvPicPr>
          <p:nvPr/>
        </p:nvPicPr>
        <p:blipFill>
          <a:blip r:embed="rId2"/>
          <a:stretch>
            <a:fillRect/>
          </a:stretch>
        </p:blipFill>
        <p:spPr>
          <a:xfrm>
            <a:off x="1199273" y="1088740"/>
            <a:ext cx="6745455" cy="4680520"/>
          </a:xfrm>
          <a:prstGeom prst="rect">
            <a:avLst/>
          </a:prstGeom>
        </p:spPr>
      </p:pic>
    </p:spTree>
    <p:extLst>
      <p:ext uri="{BB962C8B-B14F-4D97-AF65-F5344CB8AC3E}">
        <p14:creationId xmlns:p14="http://schemas.microsoft.com/office/powerpoint/2010/main" val="1101481105"/>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1115616" y="920621"/>
            <a:ext cx="6609045"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000" b="1" dirty="0">
                <a:solidFill>
                  <a:srgbClr val="7030A0"/>
                </a:solidFill>
                <a:highlight>
                  <a:srgbClr val="FFFF00"/>
                </a:highlight>
                <a:latin typeface="Traditional Arabic" panose="02020603050405020304" pitchFamily="18" charset="-78"/>
                <a:cs typeface="Traditional Arabic" panose="02020603050405020304" pitchFamily="18" charset="-78"/>
              </a:rPr>
              <a:t>3- النقوش: (الفنون الصخرية):</a:t>
            </a:r>
          </a:p>
          <a:p>
            <a:pPr algn="ctr" eaLnBrk="1" hangingPunct="1"/>
            <a:r>
              <a:rPr lang="ar-EG" sz="4000" b="1" dirty="0">
                <a:latin typeface="Traditional Arabic" panose="02020603050405020304" pitchFamily="18" charset="-78"/>
                <a:cs typeface="Traditional Arabic" panose="02020603050405020304" pitchFamily="18" charset="-78"/>
              </a:rPr>
              <a:t> وقد عُثر على كثير منها مدونة على الصخور في الجبال، وتمتاز بصحة تواريخها ودقة معلوماتها، إذ يستفاد منها في توضيح جوانب تاريخية من الحقبة التي كتبت فيها؛ لكونها معاصِرة للحوادث التي سجلتها، كما تبرز منزلتها في التحقق من أقوال المؤرخين؛ إما بإثبات صحتها وإما بالكشف عما فيها من خطأ.</a:t>
            </a:r>
            <a:endParaRPr lang="en-US"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93396240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push.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 calcmode="lin" valueType="num">
                                      <p:cBhvr>
                                        <p:cTn id="12" dur="1000" fill="hold"/>
                                        <p:tgtEl>
                                          <p:spTgt spid="8">
                                            <p:txEl>
                                              <p:pRg st="1" end="1"/>
                                            </p:txEl>
                                          </p:spTgt>
                                        </p:tgtEl>
                                        <p:attrNameLst>
                                          <p:attrName>ppt_w</p:attrName>
                                        </p:attrNameLst>
                                      </p:cBhvr>
                                      <p:tavLst>
                                        <p:tav tm="0">
                                          <p:val>
                                            <p:strVal val="#ppt_w+.3"/>
                                          </p:val>
                                        </p:tav>
                                        <p:tav tm="100000">
                                          <p:val>
                                            <p:strVal val="#ppt_w"/>
                                          </p:val>
                                        </p:tav>
                                      </p:tavLst>
                                    </p:anim>
                                    <p:anim calcmode="lin" valueType="num">
                                      <p:cBhvr>
                                        <p:cTn id="13" dur="1000" fill="hold"/>
                                        <p:tgtEl>
                                          <p:spTgt spid="8">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8">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0996 - science fiction 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7A12EBB4-B601-5EED-A1A1-EDBB2160E51E}"/>
              </a:ext>
            </a:extLst>
          </p:cNvPr>
          <p:cNvSpPr/>
          <p:nvPr/>
        </p:nvSpPr>
        <p:spPr>
          <a:xfrm rot="167237">
            <a:off x="2884232" y="303997"/>
            <a:ext cx="3375538" cy="1418055"/>
          </a:xfrm>
          <a:custGeom>
            <a:avLst/>
            <a:gdLst/>
            <a:ahLst/>
            <a:cxnLst/>
            <a:rect l="l" t="t" r="r" b="b"/>
            <a:pathLst>
              <a:path w="8909243" h="2127082">
                <a:moveTo>
                  <a:pt x="0" y="0"/>
                </a:moveTo>
                <a:lnTo>
                  <a:pt x="8909242" y="0"/>
                </a:lnTo>
                <a:lnTo>
                  <a:pt x="8909242" y="2127082"/>
                </a:lnTo>
                <a:lnTo>
                  <a:pt x="0" y="21270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B6CF9E34-85A5-4C02-9F4D-DA13D317CDAA}"/>
              </a:ext>
            </a:extLst>
          </p:cNvPr>
          <p:cNvSpPr txBox="1"/>
          <p:nvPr/>
        </p:nvSpPr>
        <p:spPr>
          <a:xfrm>
            <a:off x="530858" y="2132856"/>
            <a:ext cx="8082284" cy="3908762"/>
          </a:xfrm>
          <a:prstGeom prst="rect">
            <a:avLst/>
          </a:prstGeom>
          <a:noFill/>
        </p:spPr>
        <p:txBody>
          <a:bodyPr wrap="square" rtlCol="1">
            <a:spAutoFit/>
          </a:bodyPr>
          <a:lstStyle/>
          <a:p>
            <a:pPr>
              <a:defRPr/>
            </a:pPr>
            <a:r>
              <a:rPr lang="ar-EG" sz="3200" b="1" dirty="0">
                <a:solidFill>
                  <a:srgbClr val="002060"/>
                </a:solidFill>
                <a:latin typeface="Traditional Arabic" panose="02020603050405020304" pitchFamily="18" charset="-78"/>
                <a:cs typeface="Traditional Arabic" panose="02020603050405020304" pitchFamily="18" charset="-78"/>
              </a:rPr>
              <a:t>تعد المملكة العربية السعودية، التي تشغل أكثر من</a:t>
            </a:r>
          </a:p>
          <a:p>
            <a:pPr>
              <a:defRPr/>
            </a:pPr>
            <a:r>
              <a:rPr lang="ar-EG" sz="3200" b="1" dirty="0">
                <a:solidFill>
                  <a:srgbClr val="002060"/>
                </a:solidFill>
                <a:latin typeface="Traditional Arabic" panose="02020603050405020304" pitchFamily="18" charset="-78"/>
                <a:cs typeface="Traditional Arabic" panose="02020603050405020304" pitchFamily="18" charset="-78"/>
              </a:rPr>
              <a:t>70 % من أرض شبه الجزيرة العربية، من أغنى دول العالم بالنقوش والفنون الصخرية التي تعود إلى آلاف السنين. وتنتشر هذه النقوش والفنون الصخرية في مناطق مكة المكرمة والمدينة المنورة وحائل والرياض ونجران وعسير. ولمكانة هذه النقوش التاريخية وعمقها الحضاري أدرجت منظمة اليونسكو الفنون الصخرية في جبة </a:t>
            </a:r>
            <a:r>
              <a:rPr lang="ar-EG" sz="3200" b="1" dirty="0" err="1">
                <a:solidFill>
                  <a:srgbClr val="002060"/>
                </a:solidFill>
                <a:latin typeface="Traditional Arabic" panose="02020603050405020304" pitchFamily="18" charset="-78"/>
                <a:cs typeface="Traditional Arabic" panose="02020603050405020304" pitchFamily="18" charset="-78"/>
              </a:rPr>
              <a:t>والشويمس</a:t>
            </a:r>
            <a:r>
              <a:rPr lang="ar-EG" sz="3200" b="1" dirty="0">
                <a:solidFill>
                  <a:srgbClr val="002060"/>
                </a:solidFill>
                <a:latin typeface="Traditional Arabic" panose="02020603050405020304" pitchFamily="18" charset="-78"/>
                <a:cs typeface="Traditional Arabic" panose="02020603050405020304" pitchFamily="18" charset="-78"/>
              </a:rPr>
              <a:t> في منطقة حائل ضمن قائمة التراث العالمي في عام 1436 هـ.</a:t>
            </a:r>
          </a:p>
          <a:p>
            <a:pPr algn="ctr">
              <a:defRPr/>
            </a:pPr>
            <a:r>
              <a:rPr lang="en-US" sz="2400" b="1" dirty="0">
                <a:solidFill>
                  <a:srgbClr val="0070C0"/>
                </a:solidFill>
                <a:latin typeface="Traditional Arabic" panose="02020603050405020304" pitchFamily="18" charset="-78"/>
                <a:cs typeface="Traditional Arabic" panose="02020603050405020304" pitchFamily="18" charset="-78"/>
              </a:rPr>
              <a:t>www.scth.gov.sa</a:t>
            </a:r>
            <a:endParaRPr lang="ar-EG" sz="4000" b="1" dirty="0">
              <a:solidFill>
                <a:srgbClr val="0070C0"/>
              </a:solidFill>
              <a:latin typeface="Traditional Arabic" panose="02020603050405020304" pitchFamily="18" charset="-78"/>
              <a:cs typeface="Traditional Arabic" panose="02020603050405020304" pitchFamily="18" charset="-78"/>
            </a:endParaRP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3120407" y="548680"/>
            <a:ext cx="2903186" cy="928688"/>
          </a:xfrm>
          <a:prstGeom prst="roundRect">
            <a:avLst>
              <a:gd name="adj" fmla="val 33618"/>
            </a:avLst>
          </a:prstGeom>
          <a:no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4800" b="1" dirty="0">
                <a:solidFill>
                  <a:schemeClr val="tx1"/>
                </a:solidFill>
                <a:latin typeface="Traditional Arabic" panose="02020603050405020304" pitchFamily="18" charset="-78"/>
                <a:cs typeface="Traditional Arabic" panose="02020603050405020304" pitchFamily="18" charset="-78"/>
              </a:rPr>
              <a:t>إثراء</a:t>
            </a:r>
            <a:endParaRPr lang="en-US" sz="4800" b="1"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54463423"/>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1043608" y="1536174"/>
            <a:ext cx="750093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000" b="1" dirty="0">
                <a:solidFill>
                  <a:srgbClr val="7030A0"/>
                </a:solidFill>
                <a:highlight>
                  <a:srgbClr val="FFFF00"/>
                </a:highlight>
                <a:latin typeface="Traditional Arabic" panose="02020603050405020304" pitchFamily="18" charset="-78"/>
                <a:cs typeface="Traditional Arabic" panose="02020603050405020304" pitchFamily="18" charset="-78"/>
              </a:rPr>
              <a:t>4- المسكوكات: </a:t>
            </a:r>
          </a:p>
          <a:p>
            <a:pPr algn="ctr" eaLnBrk="1" hangingPunct="1"/>
            <a:r>
              <a:rPr lang="ar-EG" sz="4000" b="1" dirty="0">
                <a:latin typeface="Traditional Arabic" panose="02020603050405020304" pitchFamily="18" charset="-78"/>
                <a:cs typeface="Traditional Arabic" panose="02020603050405020304" pitchFamily="18" charset="-78"/>
              </a:rPr>
              <a:t>ومن أشهرها النقود (العُمْلَة) والأوزان. وتعد بمنزلة وثائق رسمية، فهي سجلٌّ للألقاب والنعوت التي تلقي الضوء على كثير من الحوادث السياسية، ثم إنها تكشف جانباً من الحياة الاقتصادية والاجتماعية والدينية للحقبة التاريخية التي تنتمي إليها.</a:t>
            </a:r>
            <a:endParaRPr lang="en-US"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81658145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0350" y="1196758"/>
            <a:ext cx="3543300" cy="3884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7620283"/>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randombar(horizontal)">
                                      <p:cBhvr>
                                        <p:cTn id="7"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1292611" y="1844824"/>
            <a:ext cx="65587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400" b="1" dirty="0">
                <a:solidFill>
                  <a:srgbClr val="7030A0"/>
                </a:solidFill>
                <a:highlight>
                  <a:srgbClr val="FFFF00"/>
                </a:highlight>
                <a:latin typeface="Traditional Arabic" panose="02020603050405020304" pitchFamily="18" charset="-78"/>
                <a:cs typeface="Traditional Arabic" panose="02020603050405020304" pitchFamily="18" charset="-78"/>
              </a:rPr>
              <a:t>5- الكتب التاريخية: </a:t>
            </a:r>
          </a:p>
          <a:p>
            <a:pPr algn="ctr" eaLnBrk="1" hangingPunct="1"/>
            <a:r>
              <a:rPr lang="ar-EG" sz="4400" b="1" dirty="0">
                <a:latin typeface="Traditional Arabic" panose="02020603050405020304" pitchFamily="18" charset="-78"/>
                <a:cs typeface="Traditional Arabic" panose="02020603050405020304" pitchFamily="18" charset="-78"/>
              </a:rPr>
              <a:t>وهي كتبٌ مخطوطة أو مطبوعة صنفها مؤرخون معاصرون للحوادث المدوّنة، أو صنفها قريبون من العصر الذي وقعت فيه تلك الحوادث.</a:t>
            </a:r>
          </a:p>
        </p:txBody>
      </p:sp>
    </p:spTree>
    <p:extLst>
      <p:ext uri="{BB962C8B-B14F-4D97-AF65-F5344CB8AC3E}">
        <p14:creationId xmlns:p14="http://schemas.microsoft.com/office/powerpoint/2010/main" val="403178754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821531" y="1536174"/>
            <a:ext cx="750093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4000" b="1" dirty="0">
                <a:solidFill>
                  <a:srgbClr val="7030A0"/>
                </a:solidFill>
                <a:highlight>
                  <a:srgbClr val="FFFF00"/>
                </a:highlight>
                <a:latin typeface="Traditional Arabic" panose="02020603050405020304" pitchFamily="18" charset="-78"/>
                <a:cs typeface="Traditional Arabic" panose="02020603050405020304" pitchFamily="18" charset="-78"/>
              </a:rPr>
              <a:t>5- الكتب التاريخية: </a:t>
            </a:r>
          </a:p>
          <a:p>
            <a:pPr algn="ctr" eaLnBrk="1" hangingPunct="1"/>
            <a:r>
              <a:rPr lang="ar-EG" sz="4000" b="1" dirty="0">
                <a:latin typeface="Traditional Arabic" panose="02020603050405020304" pitchFamily="18" charset="-78"/>
                <a:cs typeface="Traditional Arabic" panose="02020603050405020304" pitchFamily="18" charset="-78"/>
              </a:rPr>
              <a:t>ويطلق على هذا النوع من الكتب (المصادر) أو (المراجع الأولية الأصلية)، وذلك تمييزاً لها عن الكتب التي صنفها مؤرخون جاؤوا بعد العصر الذي سجلوا حوادثه بزمن طويل، ويسمى هذا النوع الأخير من الكتب (المراجع الثانوية - الفرعية).</a:t>
            </a:r>
            <a:endParaRPr lang="en-US"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292722210"/>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2" name="0996 - science fiction 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821534" y="1412779"/>
            <a:ext cx="7500937"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4000" b="1" dirty="0">
                <a:solidFill>
                  <a:srgbClr val="7030A0"/>
                </a:solidFill>
                <a:highlight>
                  <a:srgbClr val="FFFF00"/>
                </a:highlight>
                <a:latin typeface="Traditional Arabic" panose="02020603050405020304" pitchFamily="18" charset="-78"/>
                <a:cs typeface="Traditional Arabic" panose="02020603050405020304" pitchFamily="18" charset="-78"/>
              </a:rPr>
              <a:t>5- الكتب التاريخية: </a:t>
            </a:r>
          </a:p>
          <a:p>
            <a:pPr algn="ctr" eaLnBrk="1" hangingPunct="1"/>
            <a:r>
              <a:rPr lang="ar-EG" sz="4000" b="1" dirty="0">
                <a:latin typeface="Traditional Arabic" panose="02020603050405020304" pitchFamily="18" charset="-78"/>
                <a:cs typeface="Traditional Arabic" panose="02020603050405020304" pitchFamily="18" charset="-78"/>
              </a:rPr>
              <a:t>فيعد كتاب عُروة بن الزبير (ت 94 هـ) في السيرة النبوية، ومرويات أبان بن عثمان (ت 105 هـ)، وكذلك كتاب السيرة النبوية لمحمد بن إسحاق (ت 151 هـ) من المصادر الأولية لحقبة فجر الإسلام وعصر الرسالة.</a:t>
            </a:r>
            <a:endParaRPr lang="en-US"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597769053"/>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2" name="0996 - science fiction 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مستطيل 1"/>
          <p:cNvSpPr>
            <a:spLocks noChangeArrowheads="1"/>
          </p:cNvSpPr>
          <p:nvPr/>
        </p:nvSpPr>
        <p:spPr bwMode="auto">
          <a:xfrm>
            <a:off x="1457655" y="1052736"/>
            <a:ext cx="622869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ar-EG" sz="3600" b="1" dirty="0">
                <a:solidFill>
                  <a:srgbClr val="7030A0"/>
                </a:solidFill>
                <a:highlight>
                  <a:srgbClr val="FFFF00"/>
                </a:highlight>
                <a:latin typeface="Traditional Arabic" panose="02020603050405020304" pitchFamily="18" charset="-78"/>
                <a:cs typeface="Traditional Arabic" panose="02020603050405020304" pitchFamily="18" charset="-78"/>
              </a:rPr>
              <a:t>5- الكتب التاريخية: </a:t>
            </a:r>
          </a:p>
          <a:p>
            <a:pPr algn="ctr" rtl="1"/>
            <a:r>
              <a:rPr lang="ar-EG" sz="3600" b="1" dirty="0">
                <a:latin typeface="Traditional Arabic" panose="02020603050405020304" pitchFamily="18" charset="-78"/>
                <a:cs typeface="Traditional Arabic" panose="02020603050405020304" pitchFamily="18" charset="-78"/>
              </a:rPr>
              <a:t>كما يعد كتاب (تاريخ الرسل والملوك) لمحمد بن جرير الطبري (ت310هـ) من المصادر أو المراجع الأولية للعصر النبوي وعصر الخلفاء الراشدين وعصر الدولة الأموية والعصر العباسي الأول ويجري مثل هذا التصنيف على كتاب (عنوان المجد </a:t>
            </a:r>
            <a:r>
              <a:rPr lang="ar-EG" sz="3600" b="1" dirty="0" err="1">
                <a:latin typeface="Traditional Arabic" panose="02020603050405020304" pitchFamily="18" charset="-78"/>
                <a:cs typeface="Traditional Arabic" panose="02020603050405020304" pitchFamily="18" charset="-78"/>
              </a:rPr>
              <a:t>فى</a:t>
            </a:r>
            <a:r>
              <a:rPr lang="ar-EG" sz="3600" b="1" dirty="0">
                <a:latin typeface="Traditional Arabic" panose="02020603050405020304" pitchFamily="18" charset="-78"/>
                <a:cs typeface="Traditional Arabic" panose="02020603050405020304" pitchFamily="18" charset="-78"/>
              </a:rPr>
              <a:t> تاريخ نجد) لعثمان بن عبد الله بن بشر (ت1290هـ) فيما يتعلق بتاريخ الدولة السعودية الأولى, والدولة السعودية الثانية.</a:t>
            </a:r>
            <a:endParaRPr lang="en-US" sz="3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1768486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500" fill="hold"/>
                                        <p:tgtEl>
                                          <p:spTgt spid="28674"/>
                                        </p:tgtEl>
                                        <p:attrNameLst>
                                          <p:attrName>ppt_w</p:attrName>
                                        </p:attrNameLst>
                                      </p:cBhvr>
                                      <p:tavLst>
                                        <p:tav tm="0">
                                          <p:val>
                                            <p:fltVal val="0"/>
                                          </p:val>
                                        </p:tav>
                                        <p:tav tm="100000">
                                          <p:val>
                                            <p:strVal val="#ppt_w"/>
                                          </p:val>
                                        </p:tav>
                                      </p:tavLst>
                                    </p:anim>
                                    <p:anim calcmode="lin" valueType="num">
                                      <p:cBhvr>
                                        <p:cTn id="8" dur="500" fill="hold"/>
                                        <p:tgtEl>
                                          <p:spTgt spid="28674"/>
                                        </p:tgtEl>
                                        <p:attrNameLst>
                                          <p:attrName>ppt_h</p:attrName>
                                        </p:attrNameLst>
                                      </p:cBhvr>
                                      <p:tavLst>
                                        <p:tav tm="0">
                                          <p:val>
                                            <p:fltVal val="0"/>
                                          </p:val>
                                        </p:tav>
                                        <p:tav tm="100000">
                                          <p:val>
                                            <p:strVal val="#ppt_h"/>
                                          </p:val>
                                        </p:tav>
                                      </p:tavLst>
                                    </p:anim>
                                    <p:animEffect transition="in" filter="fade">
                                      <p:cBhvr>
                                        <p:cTn id="9"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6CF9E34-85A5-4C02-9F4D-DA13D317CDAA}"/>
              </a:ext>
            </a:extLst>
          </p:cNvPr>
          <p:cNvSpPr txBox="1"/>
          <p:nvPr/>
        </p:nvSpPr>
        <p:spPr>
          <a:xfrm>
            <a:off x="723347" y="2204864"/>
            <a:ext cx="7667625" cy="3046988"/>
          </a:xfrm>
          <a:prstGeom prst="rect">
            <a:avLst/>
          </a:prstGeom>
          <a:noFill/>
        </p:spPr>
        <p:txBody>
          <a:bodyPr rtlCol="1">
            <a:spAutoFit/>
          </a:bodyPr>
          <a:lstStyle/>
          <a:p>
            <a:pPr>
              <a:defRPr/>
            </a:pPr>
            <a:r>
              <a:rPr lang="ar-EG" sz="3200" b="1" dirty="0">
                <a:solidFill>
                  <a:srgbClr val="C00000"/>
                </a:solidFill>
              </a:rPr>
              <a:t>عروة بن الزبير بن العوام (23 - 94 هـ):</a:t>
            </a:r>
          </a:p>
          <a:p>
            <a:pPr>
              <a:defRPr/>
            </a:pPr>
            <a:r>
              <a:rPr lang="ar-EG" sz="3200" b="1" dirty="0">
                <a:solidFill>
                  <a:srgbClr val="002060"/>
                </a:solidFill>
              </a:rPr>
              <a:t>كان فقيهاً عالماً بالسِّير، وهو من أوائل المصنفين في المغازي، وكان أحد الفقهاء السبعة بالمدينة. قال عمر بن عبدالعزيز: ما أجد أعلم من عروة بن الزبير. وقال أحمد ابن عبدالله العجلي: عروة بن الزبير تابعي ثقة رجل صالح لم يدخل في شيء من الفتن.</a:t>
            </a: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738190" y="556096"/>
            <a:ext cx="2754239" cy="928688"/>
          </a:xfrm>
          <a:prstGeom prst="roundRect">
            <a:avLst>
              <a:gd name="adj" fmla="val 33618"/>
            </a:avLst>
          </a:prstGeom>
          <a:solidFill>
            <a:srgbClr val="F6EF98"/>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4800" b="1" dirty="0">
                <a:solidFill>
                  <a:schemeClr val="tx1"/>
                </a:solidFill>
              </a:rPr>
              <a:t>تراجم</a:t>
            </a:r>
            <a:endParaRPr lang="en-US" sz="4800" b="1" dirty="0">
              <a:solidFill>
                <a:schemeClr val="tx1"/>
              </a:solidFill>
            </a:endParaRPr>
          </a:p>
        </p:txBody>
      </p:sp>
    </p:spTree>
    <p:extLst>
      <p:ext uri="{BB962C8B-B14F-4D97-AF65-F5344CB8AC3E}">
        <p14:creationId xmlns:p14="http://schemas.microsoft.com/office/powerpoint/2010/main" val="94644774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6CF9E34-85A5-4C02-9F4D-DA13D317CDAA}"/>
              </a:ext>
            </a:extLst>
          </p:cNvPr>
          <p:cNvSpPr txBox="1"/>
          <p:nvPr/>
        </p:nvSpPr>
        <p:spPr>
          <a:xfrm>
            <a:off x="723347" y="2204864"/>
            <a:ext cx="7667625" cy="3046988"/>
          </a:xfrm>
          <a:prstGeom prst="rect">
            <a:avLst/>
          </a:prstGeom>
          <a:noFill/>
        </p:spPr>
        <p:txBody>
          <a:bodyPr rtlCol="1">
            <a:spAutoFit/>
          </a:bodyPr>
          <a:lstStyle/>
          <a:p>
            <a:pPr>
              <a:defRPr/>
            </a:pPr>
            <a:r>
              <a:rPr lang="ar-EG" sz="3200" b="1" dirty="0">
                <a:solidFill>
                  <a:srgbClr val="C00000"/>
                </a:solidFill>
              </a:rPr>
              <a:t>أبان بن عثمان بن عفان (... - 105 هـ):</a:t>
            </a:r>
          </a:p>
          <a:p>
            <a:pPr>
              <a:defRPr/>
            </a:pPr>
            <a:r>
              <a:rPr lang="ar-EG" sz="3200" b="1" dirty="0">
                <a:solidFill>
                  <a:srgbClr val="002060"/>
                </a:solidFill>
              </a:rPr>
              <a:t>الأموي المدني الفقيه، روى عن أبيه الخليفة عثمان رضي الله عنه، ولي المدينة لعبدالملك ابن مروان سبع سنين، من فقهاء التابعين وعلمائهم، وهو أحد سبعة من فصحاء الإسلام، وهو من أوائل من كتب في السيرة النبوية. كان يؤتى به إلى المسجد محمولاً، توفي بالمدينة.</a:t>
            </a: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738190" y="556096"/>
            <a:ext cx="2754239" cy="928688"/>
          </a:xfrm>
          <a:prstGeom prst="roundRect">
            <a:avLst>
              <a:gd name="adj" fmla="val 33618"/>
            </a:avLst>
          </a:prstGeom>
          <a:solidFill>
            <a:srgbClr val="F6EF98"/>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4800" b="1" dirty="0">
                <a:solidFill>
                  <a:schemeClr val="tx1"/>
                </a:solidFill>
              </a:rPr>
              <a:t>تراجم</a:t>
            </a:r>
            <a:endParaRPr lang="en-US" sz="4800" b="1" dirty="0">
              <a:solidFill>
                <a:schemeClr val="tx1"/>
              </a:solidFill>
            </a:endParaRPr>
          </a:p>
        </p:txBody>
      </p:sp>
    </p:spTree>
    <p:extLst>
      <p:ext uri="{BB962C8B-B14F-4D97-AF65-F5344CB8AC3E}">
        <p14:creationId xmlns:p14="http://schemas.microsoft.com/office/powerpoint/2010/main" val="3918158098"/>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6CF9E34-85A5-4C02-9F4D-DA13D317CDAA}"/>
              </a:ext>
            </a:extLst>
          </p:cNvPr>
          <p:cNvSpPr txBox="1"/>
          <p:nvPr/>
        </p:nvSpPr>
        <p:spPr>
          <a:xfrm>
            <a:off x="738188" y="2397952"/>
            <a:ext cx="7667625" cy="2062103"/>
          </a:xfrm>
          <a:prstGeom prst="rect">
            <a:avLst/>
          </a:prstGeom>
          <a:noFill/>
        </p:spPr>
        <p:txBody>
          <a:bodyPr rtlCol="1">
            <a:spAutoFit/>
          </a:bodyPr>
          <a:lstStyle/>
          <a:p>
            <a:pPr>
              <a:defRPr/>
            </a:pPr>
            <a:r>
              <a:rPr lang="ar-EG" sz="3200" b="1" dirty="0">
                <a:solidFill>
                  <a:srgbClr val="C00000"/>
                </a:solidFill>
              </a:rPr>
              <a:t>عثمان بن عبدالله بن بشر (1194 - 1290 هـ):</a:t>
            </a:r>
          </a:p>
          <a:p>
            <a:pPr>
              <a:defRPr/>
            </a:pPr>
            <a:r>
              <a:rPr lang="ar-EG" sz="3200" b="1" dirty="0">
                <a:solidFill>
                  <a:srgbClr val="002060"/>
                </a:solidFill>
              </a:rPr>
              <a:t>ولد في جلاجل بمنطقة الرياض، دوَّن حوليات تاريخ الدولة السعودية في كتابه (عنوان المجد في تاريخ نجد)،</a:t>
            </a:r>
          </a:p>
          <a:p>
            <a:pPr>
              <a:defRPr/>
            </a:pPr>
            <a:r>
              <a:rPr lang="ar-EG" sz="3200" b="1" dirty="0">
                <a:solidFill>
                  <a:srgbClr val="002060"/>
                </a:solidFill>
              </a:rPr>
              <a:t>وله مؤلفات في الفلك والأدب.</a:t>
            </a: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738190" y="556096"/>
            <a:ext cx="2754239" cy="928688"/>
          </a:xfrm>
          <a:prstGeom prst="roundRect">
            <a:avLst>
              <a:gd name="adj" fmla="val 33618"/>
            </a:avLst>
          </a:prstGeom>
          <a:solidFill>
            <a:srgbClr val="F6EF98"/>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4800" b="1" dirty="0">
                <a:solidFill>
                  <a:schemeClr val="tx1"/>
                </a:solidFill>
              </a:rPr>
              <a:t>تراجم</a:t>
            </a:r>
            <a:endParaRPr lang="en-US" sz="4800" b="1" dirty="0">
              <a:solidFill>
                <a:schemeClr val="tx1"/>
              </a:solidFill>
            </a:endParaRPr>
          </a:p>
        </p:txBody>
      </p:sp>
    </p:spTree>
    <p:extLst>
      <p:ext uri="{BB962C8B-B14F-4D97-AF65-F5344CB8AC3E}">
        <p14:creationId xmlns:p14="http://schemas.microsoft.com/office/powerpoint/2010/main" val="1805699554"/>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6CF9E34-85A5-4C02-9F4D-DA13D317CDAA}"/>
              </a:ext>
            </a:extLst>
          </p:cNvPr>
          <p:cNvSpPr txBox="1"/>
          <p:nvPr/>
        </p:nvSpPr>
        <p:spPr>
          <a:xfrm>
            <a:off x="738188" y="2276875"/>
            <a:ext cx="7667625" cy="2554545"/>
          </a:xfrm>
          <a:prstGeom prst="rect">
            <a:avLst/>
          </a:prstGeom>
          <a:noFill/>
        </p:spPr>
        <p:txBody>
          <a:bodyPr rtlCol="1">
            <a:spAutoFit/>
          </a:bodyPr>
          <a:lstStyle/>
          <a:p>
            <a:pPr>
              <a:defRPr/>
            </a:pPr>
            <a:r>
              <a:rPr lang="ar-EG" sz="3200" b="1" dirty="0">
                <a:solidFill>
                  <a:srgbClr val="C00000"/>
                </a:solidFill>
                <a:latin typeface="Traditional Arabic" panose="02020603050405020304" pitchFamily="18" charset="-78"/>
                <a:cs typeface="Traditional Arabic" panose="02020603050405020304" pitchFamily="18" charset="-78"/>
              </a:rPr>
              <a:t>ابن بطوطة (703 - 779 هـ):</a:t>
            </a:r>
          </a:p>
          <a:p>
            <a:pPr>
              <a:defRPr/>
            </a:pPr>
            <a:r>
              <a:rPr lang="ar-EG" sz="3200" b="1" dirty="0">
                <a:solidFill>
                  <a:srgbClr val="002060"/>
                </a:solidFill>
                <a:latin typeface="Traditional Arabic" panose="02020603050405020304" pitchFamily="18" charset="-78"/>
                <a:cs typeface="Traditional Arabic" panose="02020603050405020304" pitchFamily="18" charset="-78"/>
              </a:rPr>
              <a:t>محمد بن عبدالله بن محمد بن إبراهيم اللواتي </a:t>
            </a:r>
            <a:r>
              <a:rPr lang="ar-EG" sz="3200" b="1" dirty="0" err="1">
                <a:solidFill>
                  <a:srgbClr val="002060"/>
                </a:solidFill>
                <a:latin typeface="Traditional Arabic" panose="02020603050405020304" pitchFamily="18" charset="-78"/>
                <a:cs typeface="Traditional Arabic" panose="02020603050405020304" pitchFamily="18" charset="-78"/>
              </a:rPr>
              <a:t>الطنجي</a:t>
            </a:r>
            <a:r>
              <a:rPr lang="ar-EG" sz="3200" b="1" dirty="0">
                <a:solidFill>
                  <a:srgbClr val="002060"/>
                </a:solidFill>
                <a:latin typeface="Traditional Arabic" panose="02020603050405020304" pitchFamily="18" charset="-78"/>
                <a:cs typeface="Traditional Arabic" panose="02020603050405020304" pitchFamily="18" charset="-78"/>
              </a:rPr>
              <a:t> المغربي، المعروف بابن بطوطة.</a:t>
            </a:r>
          </a:p>
          <a:p>
            <a:pPr>
              <a:defRPr/>
            </a:pPr>
            <a:r>
              <a:rPr lang="ar-EG" sz="3200" b="1" dirty="0">
                <a:solidFill>
                  <a:srgbClr val="002060"/>
                </a:solidFill>
                <a:latin typeface="Traditional Arabic" panose="02020603050405020304" pitchFamily="18" charset="-78"/>
                <a:cs typeface="Traditional Arabic" panose="02020603050405020304" pitchFamily="18" charset="-78"/>
              </a:rPr>
              <a:t>رحالة مؤرخ طاف باد العالم في قارتي آسيا وإفريقيا. واتصل بكثير من الملوك والأمراء، واستغرقت رحلته 27 سنة.</a:t>
            </a: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823740" y="1069793"/>
            <a:ext cx="2754239" cy="928688"/>
          </a:xfrm>
          <a:prstGeom prst="roundRect">
            <a:avLst>
              <a:gd name="adj" fmla="val 33618"/>
            </a:avLst>
          </a:prstGeom>
          <a:solidFill>
            <a:srgbClr val="F6EF98"/>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4800" b="1" dirty="0">
                <a:solidFill>
                  <a:schemeClr val="tx1"/>
                </a:solidFill>
                <a:latin typeface="Traditional Arabic" panose="02020603050405020304" pitchFamily="18" charset="-78"/>
                <a:cs typeface="Traditional Arabic" panose="02020603050405020304" pitchFamily="18" charset="-78"/>
              </a:rPr>
              <a:t>تراجم</a:t>
            </a:r>
            <a:endParaRPr lang="en-US" sz="4800" b="1"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1154139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1403648" y="1412776"/>
            <a:ext cx="5766691"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3600" b="1" dirty="0">
                <a:solidFill>
                  <a:srgbClr val="7030A0"/>
                </a:solidFill>
                <a:highlight>
                  <a:srgbClr val="FFFF00"/>
                </a:highlight>
                <a:latin typeface="Traditional Arabic" panose="02020603050405020304" pitchFamily="18" charset="-78"/>
                <a:cs typeface="Traditional Arabic" panose="02020603050405020304" pitchFamily="18" charset="-78"/>
              </a:rPr>
              <a:t>6- الكتب الجغرافية وكتب الرحلات: </a:t>
            </a:r>
          </a:p>
          <a:p>
            <a:pPr algn="ctr" rtl="1" eaLnBrk="1" hangingPunct="1"/>
            <a:r>
              <a:rPr lang="ar-EG" sz="3600" b="1" dirty="0">
                <a:latin typeface="Traditional Arabic" panose="02020603050405020304" pitchFamily="18" charset="-78"/>
                <a:cs typeface="Traditional Arabic" panose="02020603050405020304" pitchFamily="18" charset="-78"/>
              </a:rPr>
              <a:t>وتعرف قديماً بـ (تقويم البلدان) لعنايتها باستقصاء ملامح المكان ووصف أحوال السكان، حيث دون مؤلفوها مشاهداتهم الشخصية في الأقاليم التي زاروها، كما سجلوا كثيراً من جوانب الحياة الاجتماعية والاقتصادية في الأقاليم والبلدان التي اعتنوا بدراستها.</a:t>
            </a:r>
            <a:endParaRPr lang="en-US" sz="3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333056331"/>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push.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 calcmode="lin" valueType="num">
                                      <p:cBhvr>
                                        <p:cTn id="12" dur="1000" fill="hold"/>
                                        <p:tgtEl>
                                          <p:spTgt spid="8">
                                            <p:txEl>
                                              <p:pRg st="1" end="1"/>
                                            </p:txEl>
                                          </p:spTgt>
                                        </p:tgtEl>
                                        <p:attrNameLst>
                                          <p:attrName>ppt_w</p:attrName>
                                        </p:attrNameLst>
                                      </p:cBhvr>
                                      <p:tavLst>
                                        <p:tav tm="0">
                                          <p:val>
                                            <p:strVal val="#ppt_w+.3"/>
                                          </p:val>
                                        </p:tav>
                                        <p:tav tm="100000">
                                          <p:val>
                                            <p:strVal val="#ppt_w"/>
                                          </p:val>
                                        </p:tav>
                                      </p:tavLst>
                                    </p:anim>
                                    <p:anim calcmode="lin" valueType="num">
                                      <p:cBhvr>
                                        <p:cTn id="13" dur="1000" fill="hold"/>
                                        <p:tgtEl>
                                          <p:spTgt spid="8">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8">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0996 - science fiction 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1184599" y="1988840"/>
            <a:ext cx="6774802"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4000" b="1" dirty="0">
                <a:solidFill>
                  <a:srgbClr val="7030A0"/>
                </a:solidFill>
                <a:highlight>
                  <a:srgbClr val="FFFF00"/>
                </a:highlight>
                <a:latin typeface="Traditional Arabic" panose="02020603050405020304" pitchFamily="18" charset="-78"/>
                <a:cs typeface="Traditional Arabic" panose="02020603050405020304" pitchFamily="18" charset="-78"/>
              </a:rPr>
              <a:t>6- الكتب الجغرافية وكتب الرحلات: </a:t>
            </a:r>
          </a:p>
          <a:p>
            <a:pPr algn="ctr" rtl="1" eaLnBrk="1" hangingPunct="1"/>
            <a:r>
              <a:rPr lang="ar-EG" sz="4000" b="1" dirty="0">
                <a:latin typeface="Traditional Arabic" panose="02020603050405020304" pitchFamily="18" charset="-78"/>
                <a:cs typeface="Traditional Arabic" panose="02020603050405020304" pitchFamily="18" charset="-78"/>
              </a:rPr>
              <a:t>ومن أمثلة هذا النوع من المؤلفات؛ كتاب (صورة الأرض) لأبي القاسم بن حوقل، وكتاب (تحفة النظار في غرائب الأمصار وعجائب الأسفار) المعروف برحلة ابن بطوطة.</a:t>
            </a:r>
            <a:endParaRPr lang="en-US"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35666829"/>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2" name="0996 - science fiction 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1187624" y="1484784"/>
            <a:ext cx="630475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000" b="1" dirty="0">
                <a:solidFill>
                  <a:srgbClr val="7030A0"/>
                </a:solidFill>
                <a:highlight>
                  <a:srgbClr val="FFFF00"/>
                </a:highlight>
                <a:latin typeface="Traditional Arabic" panose="02020603050405020304" pitchFamily="18" charset="-78"/>
                <a:cs typeface="Traditional Arabic" panose="02020603050405020304" pitchFamily="18" charset="-78"/>
              </a:rPr>
              <a:t>7- كتب الأدب والرواية الشفهية: </a:t>
            </a:r>
          </a:p>
          <a:p>
            <a:pPr algn="ctr" rtl="1" eaLnBrk="1" hangingPunct="1"/>
            <a:r>
              <a:rPr lang="ar-EG" sz="4000" b="1" dirty="0">
                <a:latin typeface="Traditional Arabic" panose="02020603050405020304" pitchFamily="18" charset="-78"/>
                <a:cs typeface="Traditional Arabic" panose="02020603050405020304" pitchFamily="18" charset="-78"/>
              </a:rPr>
              <a:t>الأدب هو مرآة العصر؛ إذ يعكس أحوال الأفراد والجماعات ويبين مشاعرهم وآمالهم، وهذا ما يساعد في فهم الأمم والشعوب والاطلاع على تقاليدها، ومن ثم يسهل استيعاب الصورة الكاملة لتاريخ أمة من الأمم.</a:t>
            </a:r>
            <a:endParaRPr lang="en-US"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51102607"/>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push.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 calcmode="lin" valueType="num">
                                      <p:cBhvr>
                                        <p:cTn id="12" dur="1000" fill="hold"/>
                                        <p:tgtEl>
                                          <p:spTgt spid="8">
                                            <p:txEl>
                                              <p:pRg st="1" end="1"/>
                                            </p:txEl>
                                          </p:spTgt>
                                        </p:tgtEl>
                                        <p:attrNameLst>
                                          <p:attrName>ppt_w</p:attrName>
                                        </p:attrNameLst>
                                      </p:cBhvr>
                                      <p:tavLst>
                                        <p:tav tm="0">
                                          <p:val>
                                            <p:strVal val="#ppt_w+.3"/>
                                          </p:val>
                                        </p:tav>
                                        <p:tav tm="100000">
                                          <p:val>
                                            <p:strVal val="#ppt_w"/>
                                          </p:val>
                                        </p:tav>
                                      </p:tavLst>
                                    </p:anim>
                                    <p:anim calcmode="lin" valueType="num">
                                      <p:cBhvr>
                                        <p:cTn id="13" dur="1000" fill="hold"/>
                                        <p:tgtEl>
                                          <p:spTgt spid="8">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8">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0996 - science fiction 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1071562" y="1351508"/>
            <a:ext cx="700087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4400" b="1" dirty="0">
                <a:solidFill>
                  <a:srgbClr val="7030A0"/>
                </a:solidFill>
                <a:highlight>
                  <a:srgbClr val="FFFF00"/>
                </a:highlight>
                <a:latin typeface="Traditional Arabic" panose="02020603050405020304" pitchFamily="18" charset="-78"/>
                <a:cs typeface="Traditional Arabic" panose="02020603050405020304" pitchFamily="18" charset="-78"/>
              </a:rPr>
              <a:t>7- كتب الأدب والرواية الشفهية: </a:t>
            </a:r>
          </a:p>
          <a:p>
            <a:pPr algn="ctr" eaLnBrk="1" hangingPunct="1"/>
            <a:r>
              <a:rPr lang="ar-EG" sz="4400" b="1" dirty="0">
                <a:latin typeface="Traditional Arabic" panose="02020603050405020304" pitchFamily="18" charset="-78"/>
                <a:cs typeface="Traditional Arabic" panose="02020603050405020304" pitchFamily="18" charset="-78"/>
              </a:rPr>
              <a:t>أما الرواية الشفهية فقد كانت أول وسيلة لنقل الحادثة، وتتجلى مكانتها في كونها تُنقل عادة عن شاهد للحادثة، أو معاصر لها، أو سامع عنها بتفصيلات كثيرة لا تحويها الوثائق أو المصادر الأخرى.</a:t>
            </a:r>
            <a:endParaRPr lang="en-US" sz="4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22750978"/>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2" name="0996 - science fiction 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p:cNvSpPr txBox="1">
            <a:spLocks noChangeArrowheads="1"/>
          </p:cNvSpPr>
          <p:nvPr/>
        </p:nvSpPr>
        <p:spPr bwMode="auto">
          <a:xfrm>
            <a:off x="1187624" y="1556792"/>
            <a:ext cx="7000875"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EG" sz="4400" b="1" dirty="0">
                <a:solidFill>
                  <a:srgbClr val="7030A0"/>
                </a:solidFill>
                <a:highlight>
                  <a:srgbClr val="FFFF00"/>
                </a:highlight>
                <a:latin typeface="Traditional Arabic" panose="02020603050405020304" pitchFamily="18" charset="-78"/>
                <a:cs typeface="Traditional Arabic" panose="02020603050405020304" pitchFamily="18" charset="-78"/>
              </a:rPr>
              <a:t>8- الصور الفوتوغرافية والأفلام المرئية: </a:t>
            </a:r>
          </a:p>
          <a:p>
            <a:pPr algn="ctr" eaLnBrk="1" hangingPunct="1"/>
            <a:r>
              <a:rPr lang="ar-EG" sz="3600" b="1" dirty="0">
                <a:latin typeface="Traditional Arabic" panose="02020603050405020304" pitchFamily="18" charset="-78"/>
                <a:cs typeface="Traditional Arabic" panose="02020603050405020304" pitchFamily="18" charset="-78"/>
              </a:rPr>
              <a:t>للصور الفوتوغرافية والأفلام المرئية منزلة كبيرة في توثيق التاريخ، وتعد من المصادر المهمة التي تقدم كثيراً من المعلومات المتعلقة بالحوادث أو بالمكان.</a:t>
            </a:r>
          </a:p>
          <a:p>
            <a:pPr algn="ctr" eaLnBrk="1" hangingPunct="1"/>
            <a:r>
              <a:rPr lang="ar-EG" sz="3600" b="1" dirty="0">
                <a:latin typeface="Traditional Arabic" panose="02020603050405020304" pitchFamily="18" charset="-78"/>
                <a:cs typeface="Traditional Arabic" panose="02020603050405020304" pitchFamily="18" charset="-78"/>
              </a:rPr>
              <a:t>وازدادت مكانة الصور والأفلام في عصرنا الحاضر؛ لتطور التقنية واعتماد الثقافة العامة على المرئيات أكثر مما مضى.</a:t>
            </a:r>
          </a:p>
        </p:txBody>
      </p:sp>
    </p:spTree>
    <p:extLst>
      <p:ext uri="{BB962C8B-B14F-4D97-AF65-F5344CB8AC3E}">
        <p14:creationId xmlns:p14="http://schemas.microsoft.com/office/powerpoint/2010/main" val="3375336538"/>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0996 - science fiction gu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6CF9E34-85A5-4C02-9F4D-DA13D317CDAA}"/>
              </a:ext>
            </a:extLst>
          </p:cNvPr>
          <p:cNvSpPr txBox="1"/>
          <p:nvPr/>
        </p:nvSpPr>
        <p:spPr>
          <a:xfrm>
            <a:off x="1043608" y="1981424"/>
            <a:ext cx="6696744" cy="4031873"/>
          </a:xfrm>
          <a:prstGeom prst="rect">
            <a:avLst/>
          </a:prstGeom>
          <a:noFill/>
        </p:spPr>
        <p:txBody>
          <a:bodyPr wrap="square" rtlCol="1">
            <a:spAutoFit/>
          </a:bodyPr>
          <a:lstStyle/>
          <a:p>
            <a:pPr>
              <a:defRPr/>
            </a:pPr>
            <a:r>
              <a:rPr lang="ar-EG" sz="3200" b="1" dirty="0">
                <a:solidFill>
                  <a:srgbClr val="002060"/>
                </a:solidFill>
                <a:latin typeface="Traditional Arabic" panose="02020603050405020304" pitchFamily="18" charset="-78"/>
                <a:cs typeface="Traditional Arabic" panose="02020603050405020304" pitchFamily="18" charset="-78"/>
              </a:rPr>
              <a:t>«.... ثم نزلنا القادسية حيث كانت الوقعة الشهيرة على الفرس التي أظهر الله فيها دين الإسلام وأذل المجوس عَبَدَةَ النار فلم تقم لهم بعدها قائمة واستأصل الله شأفتهم، وكان أمير المسلمين يومئذ سعد ابن أبي وقاص رضي الله عنه، وكانت القادسية مدينة عظيمة افتتحها سعد رضي الله عنه وخَرِبَت فلم يبق منها الآن إلا مقدار قرية كبيرة، وفيها حدائق النخل وبها مَشارِع من ماء الفرات .»</a:t>
            </a:r>
          </a:p>
          <a:p>
            <a:pPr>
              <a:defRPr/>
            </a:pPr>
            <a:r>
              <a:rPr lang="ar-EG" sz="3200" b="1" dirty="0">
                <a:solidFill>
                  <a:srgbClr val="FF0000"/>
                </a:solidFill>
                <a:latin typeface="Traditional Arabic" panose="02020603050405020304" pitchFamily="18" charset="-78"/>
                <a:cs typeface="Traditional Arabic" panose="02020603050405020304" pitchFamily="18" charset="-78"/>
              </a:rPr>
              <a:t>رحلة ابن بطوطة</a:t>
            </a: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3347864" y="1052736"/>
            <a:ext cx="2754239" cy="928688"/>
          </a:xfrm>
          <a:prstGeom prst="roundRect">
            <a:avLst>
              <a:gd name="adj" fmla="val 33618"/>
            </a:avLst>
          </a:prstGeom>
          <a:solidFill>
            <a:srgbClr val="F6EF98"/>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4800" b="1" dirty="0">
                <a:solidFill>
                  <a:schemeClr val="tx1"/>
                </a:solidFill>
                <a:latin typeface="Traditional Arabic" panose="02020603050405020304" pitchFamily="18" charset="-78"/>
                <a:cs typeface="Traditional Arabic" panose="02020603050405020304" pitchFamily="18" charset="-78"/>
              </a:rPr>
              <a:t>إثراء</a:t>
            </a:r>
            <a:endParaRPr lang="en-US" sz="4800" b="1"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35169117"/>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B6CF9E34-85A5-4C02-9F4D-DA13D317CDAA}"/>
              </a:ext>
            </a:extLst>
          </p:cNvPr>
          <p:cNvSpPr txBox="1"/>
          <p:nvPr/>
        </p:nvSpPr>
        <p:spPr>
          <a:xfrm>
            <a:off x="738188" y="2276872"/>
            <a:ext cx="7667625" cy="1754326"/>
          </a:xfrm>
          <a:prstGeom prst="rect">
            <a:avLst/>
          </a:prstGeom>
          <a:noFill/>
        </p:spPr>
        <p:txBody>
          <a:bodyPr rtlCol="1">
            <a:spAutoFit/>
          </a:bodyPr>
          <a:lstStyle/>
          <a:p>
            <a:pPr>
              <a:defRPr/>
            </a:pPr>
            <a:r>
              <a:rPr lang="ar-EG" sz="3600" b="1" dirty="0">
                <a:solidFill>
                  <a:srgbClr val="C00000"/>
                </a:solidFill>
                <a:latin typeface="Traditional Arabic" panose="02020603050405020304" pitchFamily="18" charset="-78"/>
                <a:cs typeface="Traditional Arabic" panose="02020603050405020304" pitchFamily="18" charset="-78"/>
              </a:rPr>
              <a:t>التصوير الفوتوغرافي:</a:t>
            </a:r>
          </a:p>
          <a:p>
            <a:pPr>
              <a:defRPr/>
            </a:pPr>
            <a:r>
              <a:rPr lang="ar-EG" sz="3600" b="1" dirty="0">
                <a:solidFill>
                  <a:srgbClr val="002060"/>
                </a:solidFill>
                <a:latin typeface="Traditional Arabic" panose="02020603050405020304" pitchFamily="18" charset="-78"/>
                <a:cs typeface="Traditional Arabic" panose="02020603050405020304" pitchFamily="18" charset="-78"/>
              </a:rPr>
              <a:t>بدأ التصوير الفوتوغرافي في منتصف القرن الثالث عشر الهجري، وتعني كلمة (الفوتوغرافي) باليونانية الرسم بالضوء.</a:t>
            </a:r>
            <a:endParaRPr lang="ar-EG" sz="3600" b="1" dirty="0">
              <a:solidFill>
                <a:srgbClr val="FF0000"/>
              </a:solidFill>
              <a:latin typeface="Traditional Arabic" panose="02020603050405020304" pitchFamily="18" charset="-78"/>
              <a:cs typeface="Traditional Arabic" panose="02020603050405020304" pitchFamily="18" charset="-78"/>
            </a:endParaRPr>
          </a:p>
        </p:txBody>
      </p:sp>
      <p:sp>
        <p:nvSpPr>
          <p:cNvPr id="6" name="Rounded Rectangle 2">
            <a:extLst>
              <a:ext uri="{FF2B5EF4-FFF2-40B4-BE49-F238E27FC236}">
                <a16:creationId xmlns:a16="http://schemas.microsoft.com/office/drawing/2014/main" id="{03BAEDA7-5D45-4FDE-966B-096143CAC4D0}"/>
              </a:ext>
            </a:extLst>
          </p:cNvPr>
          <p:cNvSpPr/>
          <p:nvPr/>
        </p:nvSpPr>
        <p:spPr bwMode="auto">
          <a:xfrm>
            <a:off x="3194882" y="627196"/>
            <a:ext cx="2754239" cy="928688"/>
          </a:xfrm>
          <a:prstGeom prst="roundRect">
            <a:avLst>
              <a:gd name="adj" fmla="val 33618"/>
            </a:avLst>
          </a:prstGeom>
          <a:solidFill>
            <a:srgbClr val="F6EF98"/>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4800" b="1" dirty="0">
                <a:solidFill>
                  <a:schemeClr val="tx1"/>
                </a:solidFill>
                <a:latin typeface="Traditional Arabic" panose="02020603050405020304" pitchFamily="18" charset="-78"/>
                <a:cs typeface="Traditional Arabic" panose="02020603050405020304" pitchFamily="18" charset="-78"/>
              </a:rPr>
              <a:t>إثراء</a:t>
            </a:r>
            <a:endParaRPr lang="en-US" sz="4800" b="1"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233207974"/>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sndAc>
      <p:stSnd>
        <p:snd r:embed="rId2" name="flash.wav"/>
      </p:stSnd>
    </p:sndAc>
  </p:transition>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1393</Words>
  <Application>Microsoft Office PowerPoint</Application>
  <PresentationFormat>عرض على الشاشة (4:3)</PresentationFormat>
  <Paragraphs>97</Paragraphs>
  <Slides>42</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3</vt:i4>
      </vt:variant>
      <vt:variant>
        <vt:lpstr>عناوين الشرائح</vt:lpstr>
      </vt:variant>
      <vt:variant>
        <vt:i4>42</vt:i4>
      </vt:variant>
    </vt:vector>
  </HeadingPairs>
  <TitlesOfParts>
    <vt:vector size="50" baseType="lpstr">
      <vt:lpstr>Arial</vt:lpstr>
      <vt:lpstr>Calibri</vt:lpstr>
      <vt:lpstr>Calibri Light</vt:lpstr>
      <vt:lpstr>Traditional Arabic</vt:lpstr>
      <vt:lpstr>Wingdings</vt:lpstr>
      <vt:lpstr>نسق Office</vt:lpstr>
      <vt:lpstr>1_Office Theme</vt:lpstr>
      <vt:lpstr>2_نسق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win 7</dc:creator>
  <cp:lastModifiedBy>ayaah ayaah hamdy</cp:lastModifiedBy>
  <cp:revision>8</cp:revision>
  <dcterms:created xsi:type="dcterms:W3CDTF">2019-08-07T07:01:37Z</dcterms:created>
  <dcterms:modified xsi:type="dcterms:W3CDTF">2025-08-12T20:49:26Z</dcterms:modified>
</cp:coreProperties>
</file>