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20" r:id="rId2"/>
  </p:sldMasterIdLst>
  <p:sldIdLst>
    <p:sldId id="256" r:id="rId3"/>
    <p:sldId id="257" r:id="rId4"/>
    <p:sldId id="423" r:id="rId5"/>
    <p:sldId id="636" r:id="rId6"/>
    <p:sldId id="258" r:id="rId7"/>
    <p:sldId id="259" r:id="rId8"/>
    <p:sldId id="637" r:id="rId9"/>
    <p:sldId id="638" r:id="rId10"/>
    <p:sldId id="262" r:id="rId11"/>
    <p:sldId id="640" r:id="rId12"/>
    <p:sldId id="266" r:id="rId13"/>
    <p:sldId id="641" r:id="rId14"/>
    <p:sldId id="661" r:id="rId15"/>
    <p:sldId id="663" r:id="rId16"/>
    <p:sldId id="664" r:id="rId17"/>
    <p:sldId id="644" r:id="rId18"/>
    <p:sldId id="645" r:id="rId19"/>
    <p:sldId id="646" r:id="rId20"/>
    <p:sldId id="665" r:id="rId21"/>
    <p:sldId id="648" r:id="rId22"/>
    <p:sldId id="666" r:id="rId23"/>
    <p:sldId id="667" r:id="rId24"/>
    <p:sldId id="652" r:id="rId25"/>
    <p:sldId id="265" r:id="rId26"/>
    <p:sldId id="651" r:id="rId27"/>
    <p:sldId id="668" r:id="rId28"/>
    <p:sldId id="653" r:id="rId29"/>
    <p:sldId id="669" r:id="rId30"/>
    <p:sldId id="654" r:id="rId31"/>
    <p:sldId id="670" r:id="rId32"/>
    <p:sldId id="655" r:id="rId33"/>
    <p:sldId id="671" r:id="rId34"/>
    <p:sldId id="657" r:id="rId35"/>
    <p:sldId id="662" r:id="rId36"/>
    <p:sldId id="264" r:id="rId37"/>
    <p:sldId id="659" r:id="rId38"/>
    <p:sldId id="267" r:id="rId39"/>
    <p:sldId id="493" r:id="rId40"/>
    <p:sldId id="494" r:id="rId41"/>
    <p:sldId id="555" r:id="rId42"/>
    <p:sldId id="672" r:id="rId43"/>
    <p:sldId id="462" r:id="rId44"/>
    <p:sldId id="660" r:id="rId45"/>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1918"/>
    <a:srgbClr val="F6E9B4"/>
    <a:srgbClr val="FFFFFF"/>
    <a:srgbClr val="9EA788"/>
    <a:srgbClr val="747D5D"/>
    <a:srgbClr val="C921A5"/>
    <a:srgbClr val="A8FAFE"/>
    <a:srgbClr val="AF9C4B"/>
    <a:srgbClr val="2B3481"/>
    <a:srgbClr val="E57A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E70119-E283-4212-9156-2B651C032B88}" type="doc">
      <dgm:prSet loTypeId="urn:microsoft.com/office/officeart/2005/8/layout/process1" loCatId="process" qsTypeId="urn:microsoft.com/office/officeart/2005/8/quickstyle/simple1" qsCatId="simple" csTypeId="urn:microsoft.com/office/officeart/2005/8/colors/colorful3" csCatId="colorful" phldr="1"/>
      <dgm:spPr/>
    </dgm:pt>
    <dgm:pt modelId="{E4F49881-50B0-42A9-ACE2-38302B0E3326}">
      <dgm:prSet phldrT="[نص]" custT="1"/>
      <dgm:spPr/>
      <dgm:t>
        <a:bodyPr/>
        <a:lstStyle/>
        <a:p>
          <a:r>
            <a:rPr lang="ar-EG" sz="2400" b="1" i="0" dirty="0"/>
            <a:t>1- السكرتارية العامة</a:t>
          </a:r>
          <a:endParaRPr lang="en-US" sz="2400" b="1" i="0" dirty="0"/>
        </a:p>
      </dgm:t>
    </dgm:pt>
    <dgm:pt modelId="{9EEADA02-02E6-4FCF-8826-1DB7DBE84459}" type="parTrans" cxnId="{4FE0EE3C-C869-4AF4-BFC5-A2F0D3DA0AFC}">
      <dgm:prSet/>
      <dgm:spPr/>
      <dgm:t>
        <a:bodyPr/>
        <a:lstStyle/>
        <a:p>
          <a:endParaRPr lang="en-US" sz="2000" b="1" i="0"/>
        </a:p>
      </dgm:t>
    </dgm:pt>
    <dgm:pt modelId="{2B87C640-93F2-4FBF-8BC0-A8F4FA8D3C66}" type="sibTrans" cxnId="{4FE0EE3C-C869-4AF4-BFC5-A2F0D3DA0AFC}">
      <dgm:prSet custT="1"/>
      <dgm:spPr/>
      <dgm:t>
        <a:bodyPr/>
        <a:lstStyle/>
        <a:p>
          <a:endParaRPr lang="en-US" sz="1800" b="1" i="0"/>
        </a:p>
      </dgm:t>
    </dgm:pt>
    <dgm:pt modelId="{2A790D90-0012-465E-982B-9ACBB8DD1695}">
      <dgm:prSet phldrT="[نص]" custT="1"/>
      <dgm:spPr/>
      <dgm:t>
        <a:bodyPr/>
        <a:lstStyle/>
        <a:p>
          <a:r>
            <a:rPr lang="ar-EG" sz="2400" b="1" i="0" dirty="0"/>
            <a:t>2- السكرتارية الخاصة</a:t>
          </a:r>
          <a:endParaRPr lang="en-US" sz="2400" b="1" i="0" dirty="0"/>
        </a:p>
      </dgm:t>
    </dgm:pt>
    <dgm:pt modelId="{A63C2E51-DE31-4F30-8A49-5249984226DA}" type="parTrans" cxnId="{6F848005-4AE8-4447-BE4C-63F9E23D8158}">
      <dgm:prSet/>
      <dgm:spPr/>
      <dgm:t>
        <a:bodyPr/>
        <a:lstStyle/>
        <a:p>
          <a:endParaRPr lang="en-US" sz="2000" b="1" i="0"/>
        </a:p>
      </dgm:t>
    </dgm:pt>
    <dgm:pt modelId="{AE22A735-769F-45EA-BED1-04BDAC994266}" type="sibTrans" cxnId="{6F848005-4AE8-4447-BE4C-63F9E23D8158}">
      <dgm:prSet custT="1"/>
      <dgm:spPr/>
      <dgm:t>
        <a:bodyPr/>
        <a:lstStyle/>
        <a:p>
          <a:endParaRPr lang="en-US" sz="1800" b="1" i="0"/>
        </a:p>
      </dgm:t>
    </dgm:pt>
    <dgm:pt modelId="{D0E83E3E-1CA5-4B5B-9F07-483E10700B06}">
      <dgm:prSet phldrT="[نص]" custT="1"/>
      <dgm:spPr/>
      <dgm:t>
        <a:bodyPr/>
        <a:lstStyle/>
        <a:p>
          <a:r>
            <a:rPr lang="ar-EG" sz="2400" b="1" i="0" dirty="0"/>
            <a:t>3- السكرتارية المتخصصة</a:t>
          </a:r>
          <a:endParaRPr lang="en-US" sz="2400" b="1" i="0" dirty="0"/>
        </a:p>
      </dgm:t>
    </dgm:pt>
    <dgm:pt modelId="{8962E04E-DD01-4D6C-B1BE-0977C3AC5536}" type="parTrans" cxnId="{B3B1B35E-B93A-4E6F-A73C-D67429996E48}">
      <dgm:prSet/>
      <dgm:spPr/>
      <dgm:t>
        <a:bodyPr/>
        <a:lstStyle/>
        <a:p>
          <a:endParaRPr lang="en-US" sz="2000" b="1" i="0"/>
        </a:p>
      </dgm:t>
    </dgm:pt>
    <dgm:pt modelId="{8F568A26-A9C0-4E5E-ADBE-D4CA407B3536}" type="sibTrans" cxnId="{B3B1B35E-B93A-4E6F-A73C-D67429996E48}">
      <dgm:prSet custT="1"/>
      <dgm:spPr/>
      <dgm:t>
        <a:bodyPr/>
        <a:lstStyle/>
        <a:p>
          <a:endParaRPr lang="en-US" sz="1800" b="1" i="0"/>
        </a:p>
      </dgm:t>
    </dgm:pt>
    <dgm:pt modelId="{EA04F56D-CB7E-4BBC-AE34-1D4E33C60E24}">
      <dgm:prSet phldrT="[نص]" custT="1"/>
      <dgm:spPr/>
      <dgm:t>
        <a:bodyPr/>
        <a:lstStyle/>
        <a:p>
          <a:r>
            <a:rPr lang="ar-EG" sz="2400" b="1" i="0" dirty="0"/>
            <a:t>4- السكرتارية التنفيذية</a:t>
          </a:r>
          <a:endParaRPr lang="en-US" sz="2400" b="1" i="0" dirty="0"/>
        </a:p>
      </dgm:t>
    </dgm:pt>
    <dgm:pt modelId="{4AE938A1-6E16-404E-82BB-DB2C7E9ACCDA}" type="parTrans" cxnId="{41A8AC0E-78A2-4758-9F90-2D78E5DB5F3E}">
      <dgm:prSet/>
      <dgm:spPr/>
      <dgm:t>
        <a:bodyPr/>
        <a:lstStyle/>
        <a:p>
          <a:endParaRPr lang="en-US" sz="2000" b="1" i="0"/>
        </a:p>
      </dgm:t>
    </dgm:pt>
    <dgm:pt modelId="{766876AE-12FB-4826-A46D-54E3ED22B3BD}" type="sibTrans" cxnId="{41A8AC0E-78A2-4758-9F90-2D78E5DB5F3E}">
      <dgm:prSet/>
      <dgm:spPr/>
      <dgm:t>
        <a:bodyPr/>
        <a:lstStyle/>
        <a:p>
          <a:endParaRPr lang="en-US" sz="2000" b="1" i="0"/>
        </a:p>
      </dgm:t>
    </dgm:pt>
    <dgm:pt modelId="{E52B1A23-D117-4A6E-99D9-7AAB5A697742}" type="pres">
      <dgm:prSet presAssocID="{05E70119-E283-4212-9156-2B651C032B88}" presName="Name0" presStyleCnt="0">
        <dgm:presLayoutVars>
          <dgm:dir val="rev"/>
          <dgm:resizeHandles val="exact"/>
        </dgm:presLayoutVars>
      </dgm:prSet>
      <dgm:spPr/>
    </dgm:pt>
    <dgm:pt modelId="{4F5BF460-A7D2-4DBD-BFD1-B33FD789F0CC}" type="pres">
      <dgm:prSet presAssocID="{E4F49881-50B0-42A9-ACE2-38302B0E3326}" presName="node" presStyleLbl="node1" presStyleIdx="0" presStyleCnt="4" custScaleY="246700">
        <dgm:presLayoutVars>
          <dgm:bulletEnabled val="1"/>
        </dgm:presLayoutVars>
      </dgm:prSet>
      <dgm:spPr/>
    </dgm:pt>
    <dgm:pt modelId="{C58233D7-79C5-4D9C-8015-E999411BA8BA}" type="pres">
      <dgm:prSet presAssocID="{2B87C640-93F2-4FBF-8BC0-A8F4FA8D3C66}" presName="sibTrans" presStyleLbl="sibTrans2D1" presStyleIdx="0" presStyleCnt="3"/>
      <dgm:spPr/>
    </dgm:pt>
    <dgm:pt modelId="{7F84F37C-994F-40E9-9658-BD47D9B82DB8}" type="pres">
      <dgm:prSet presAssocID="{2B87C640-93F2-4FBF-8BC0-A8F4FA8D3C66}" presName="connectorText" presStyleLbl="sibTrans2D1" presStyleIdx="0" presStyleCnt="3"/>
      <dgm:spPr/>
    </dgm:pt>
    <dgm:pt modelId="{EA4458A7-34E3-4554-AA33-DACC2410F753}" type="pres">
      <dgm:prSet presAssocID="{2A790D90-0012-465E-982B-9ACBB8DD1695}" presName="node" presStyleLbl="node1" presStyleIdx="1" presStyleCnt="4" custScaleY="246700">
        <dgm:presLayoutVars>
          <dgm:bulletEnabled val="1"/>
        </dgm:presLayoutVars>
      </dgm:prSet>
      <dgm:spPr/>
    </dgm:pt>
    <dgm:pt modelId="{B2CC9FA1-7505-40E8-B667-3F50013B4D35}" type="pres">
      <dgm:prSet presAssocID="{AE22A735-769F-45EA-BED1-04BDAC994266}" presName="sibTrans" presStyleLbl="sibTrans2D1" presStyleIdx="1" presStyleCnt="3"/>
      <dgm:spPr/>
    </dgm:pt>
    <dgm:pt modelId="{3E28D738-9215-4C06-B44C-E6E09F4864BF}" type="pres">
      <dgm:prSet presAssocID="{AE22A735-769F-45EA-BED1-04BDAC994266}" presName="connectorText" presStyleLbl="sibTrans2D1" presStyleIdx="1" presStyleCnt="3"/>
      <dgm:spPr/>
    </dgm:pt>
    <dgm:pt modelId="{055CAA53-B207-418A-85B5-9C72AAE68724}" type="pres">
      <dgm:prSet presAssocID="{D0E83E3E-1CA5-4B5B-9F07-483E10700B06}" presName="node" presStyleLbl="node1" presStyleIdx="2" presStyleCnt="4" custScaleY="246700">
        <dgm:presLayoutVars>
          <dgm:bulletEnabled val="1"/>
        </dgm:presLayoutVars>
      </dgm:prSet>
      <dgm:spPr/>
    </dgm:pt>
    <dgm:pt modelId="{AD1B5045-CA4D-4FE0-8252-8BC0D44EC41A}" type="pres">
      <dgm:prSet presAssocID="{8F568A26-A9C0-4E5E-ADBE-D4CA407B3536}" presName="sibTrans" presStyleLbl="sibTrans2D1" presStyleIdx="2" presStyleCnt="3"/>
      <dgm:spPr/>
    </dgm:pt>
    <dgm:pt modelId="{04C8B9A2-7E1C-4EC5-9AAF-958BAF79B95E}" type="pres">
      <dgm:prSet presAssocID="{8F568A26-A9C0-4E5E-ADBE-D4CA407B3536}" presName="connectorText" presStyleLbl="sibTrans2D1" presStyleIdx="2" presStyleCnt="3"/>
      <dgm:spPr/>
    </dgm:pt>
    <dgm:pt modelId="{FC55E909-B1C7-46A3-8DB3-BD008886D032}" type="pres">
      <dgm:prSet presAssocID="{EA04F56D-CB7E-4BBC-AE34-1D4E33C60E24}" presName="node" presStyleLbl="node1" presStyleIdx="3" presStyleCnt="4" custScaleY="246700">
        <dgm:presLayoutVars>
          <dgm:bulletEnabled val="1"/>
        </dgm:presLayoutVars>
      </dgm:prSet>
      <dgm:spPr/>
    </dgm:pt>
  </dgm:ptLst>
  <dgm:cxnLst>
    <dgm:cxn modelId="{6F848005-4AE8-4447-BE4C-63F9E23D8158}" srcId="{05E70119-E283-4212-9156-2B651C032B88}" destId="{2A790D90-0012-465E-982B-9ACBB8DD1695}" srcOrd="1" destOrd="0" parTransId="{A63C2E51-DE31-4F30-8A49-5249984226DA}" sibTransId="{AE22A735-769F-45EA-BED1-04BDAC994266}"/>
    <dgm:cxn modelId="{FE79690D-B1D7-4472-B59C-A1959C284BBB}" type="presOf" srcId="{2B87C640-93F2-4FBF-8BC0-A8F4FA8D3C66}" destId="{C58233D7-79C5-4D9C-8015-E999411BA8BA}" srcOrd="0" destOrd="0" presId="urn:microsoft.com/office/officeart/2005/8/layout/process1"/>
    <dgm:cxn modelId="{41A8AC0E-78A2-4758-9F90-2D78E5DB5F3E}" srcId="{05E70119-E283-4212-9156-2B651C032B88}" destId="{EA04F56D-CB7E-4BBC-AE34-1D4E33C60E24}" srcOrd="3" destOrd="0" parTransId="{4AE938A1-6E16-404E-82BB-DB2C7E9ACCDA}" sibTransId="{766876AE-12FB-4826-A46D-54E3ED22B3BD}"/>
    <dgm:cxn modelId="{23C0431B-3C70-4F9B-AD09-02A904FE20AF}" type="presOf" srcId="{AE22A735-769F-45EA-BED1-04BDAC994266}" destId="{B2CC9FA1-7505-40E8-B667-3F50013B4D35}" srcOrd="0" destOrd="0" presId="urn:microsoft.com/office/officeart/2005/8/layout/process1"/>
    <dgm:cxn modelId="{A9A6811F-C315-4022-9818-203AE9074B0A}" type="presOf" srcId="{EA04F56D-CB7E-4BBC-AE34-1D4E33C60E24}" destId="{FC55E909-B1C7-46A3-8DB3-BD008886D032}" srcOrd="0" destOrd="0" presId="urn:microsoft.com/office/officeart/2005/8/layout/process1"/>
    <dgm:cxn modelId="{7333C030-7822-4EF8-B690-36BB7C61DF04}" type="presOf" srcId="{2A790D90-0012-465E-982B-9ACBB8DD1695}" destId="{EA4458A7-34E3-4554-AA33-DACC2410F753}" srcOrd="0" destOrd="0" presId="urn:microsoft.com/office/officeart/2005/8/layout/process1"/>
    <dgm:cxn modelId="{4FE0EE3C-C869-4AF4-BFC5-A2F0D3DA0AFC}" srcId="{05E70119-E283-4212-9156-2B651C032B88}" destId="{E4F49881-50B0-42A9-ACE2-38302B0E3326}" srcOrd="0" destOrd="0" parTransId="{9EEADA02-02E6-4FCF-8826-1DB7DBE84459}" sibTransId="{2B87C640-93F2-4FBF-8BC0-A8F4FA8D3C66}"/>
    <dgm:cxn modelId="{07A7535C-E314-4321-B859-A00A68F7FEF3}" type="presOf" srcId="{05E70119-E283-4212-9156-2B651C032B88}" destId="{E52B1A23-D117-4A6E-99D9-7AAB5A697742}" srcOrd="0" destOrd="0" presId="urn:microsoft.com/office/officeart/2005/8/layout/process1"/>
    <dgm:cxn modelId="{B3B1B35E-B93A-4E6F-A73C-D67429996E48}" srcId="{05E70119-E283-4212-9156-2B651C032B88}" destId="{D0E83E3E-1CA5-4B5B-9F07-483E10700B06}" srcOrd="2" destOrd="0" parTransId="{8962E04E-DD01-4D6C-B1BE-0977C3AC5536}" sibTransId="{8F568A26-A9C0-4E5E-ADBE-D4CA407B3536}"/>
    <dgm:cxn modelId="{DB79EC63-72DD-4505-AEE4-F20A622D1C4B}" type="presOf" srcId="{E4F49881-50B0-42A9-ACE2-38302B0E3326}" destId="{4F5BF460-A7D2-4DBD-BFD1-B33FD789F0CC}" srcOrd="0" destOrd="0" presId="urn:microsoft.com/office/officeart/2005/8/layout/process1"/>
    <dgm:cxn modelId="{E78E536F-EB97-4FAE-9F10-DF22BD34C30E}" type="presOf" srcId="{8F568A26-A9C0-4E5E-ADBE-D4CA407B3536}" destId="{AD1B5045-CA4D-4FE0-8252-8BC0D44EC41A}" srcOrd="0" destOrd="0" presId="urn:microsoft.com/office/officeart/2005/8/layout/process1"/>
    <dgm:cxn modelId="{4A9F48B2-CC65-48DE-B8D3-34BB9DC706D9}" type="presOf" srcId="{D0E83E3E-1CA5-4B5B-9F07-483E10700B06}" destId="{055CAA53-B207-418A-85B5-9C72AAE68724}" srcOrd="0" destOrd="0" presId="urn:microsoft.com/office/officeart/2005/8/layout/process1"/>
    <dgm:cxn modelId="{3B0F05B6-8160-49A8-8328-6D97C82CE288}" type="presOf" srcId="{AE22A735-769F-45EA-BED1-04BDAC994266}" destId="{3E28D738-9215-4C06-B44C-E6E09F4864BF}" srcOrd="1" destOrd="0" presId="urn:microsoft.com/office/officeart/2005/8/layout/process1"/>
    <dgm:cxn modelId="{B09BD5DC-6884-44E8-963D-C06DC50A8CAB}" type="presOf" srcId="{8F568A26-A9C0-4E5E-ADBE-D4CA407B3536}" destId="{04C8B9A2-7E1C-4EC5-9AAF-958BAF79B95E}" srcOrd="1" destOrd="0" presId="urn:microsoft.com/office/officeart/2005/8/layout/process1"/>
    <dgm:cxn modelId="{B48CA8ED-6D03-43A7-8612-7A04521E6697}" type="presOf" srcId="{2B87C640-93F2-4FBF-8BC0-A8F4FA8D3C66}" destId="{7F84F37C-994F-40E9-9658-BD47D9B82DB8}" srcOrd="1" destOrd="0" presId="urn:microsoft.com/office/officeart/2005/8/layout/process1"/>
    <dgm:cxn modelId="{E81BDC35-EE48-4AC0-BBEF-6338DE5F269E}" type="presParOf" srcId="{E52B1A23-D117-4A6E-99D9-7AAB5A697742}" destId="{4F5BF460-A7D2-4DBD-BFD1-B33FD789F0CC}" srcOrd="0" destOrd="0" presId="urn:microsoft.com/office/officeart/2005/8/layout/process1"/>
    <dgm:cxn modelId="{EDD3FA8B-8BF0-4BBF-90F5-CDB8E201B0E4}" type="presParOf" srcId="{E52B1A23-D117-4A6E-99D9-7AAB5A697742}" destId="{C58233D7-79C5-4D9C-8015-E999411BA8BA}" srcOrd="1" destOrd="0" presId="urn:microsoft.com/office/officeart/2005/8/layout/process1"/>
    <dgm:cxn modelId="{0B7CA3E0-862F-4E16-9B4D-687E43251657}" type="presParOf" srcId="{C58233D7-79C5-4D9C-8015-E999411BA8BA}" destId="{7F84F37C-994F-40E9-9658-BD47D9B82DB8}" srcOrd="0" destOrd="0" presId="urn:microsoft.com/office/officeart/2005/8/layout/process1"/>
    <dgm:cxn modelId="{F44DE581-5D7E-4000-9603-2F4B0A2423D8}" type="presParOf" srcId="{E52B1A23-D117-4A6E-99D9-7AAB5A697742}" destId="{EA4458A7-34E3-4554-AA33-DACC2410F753}" srcOrd="2" destOrd="0" presId="urn:microsoft.com/office/officeart/2005/8/layout/process1"/>
    <dgm:cxn modelId="{0FC7EFDF-7C81-4C47-95A3-232C16AADC88}" type="presParOf" srcId="{E52B1A23-D117-4A6E-99D9-7AAB5A697742}" destId="{B2CC9FA1-7505-40E8-B667-3F50013B4D35}" srcOrd="3" destOrd="0" presId="urn:microsoft.com/office/officeart/2005/8/layout/process1"/>
    <dgm:cxn modelId="{2B34F61A-35AE-468F-B154-FBCC74D623E8}" type="presParOf" srcId="{B2CC9FA1-7505-40E8-B667-3F50013B4D35}" destId="{3E28D738-9215-4C06-B44C-E6E09F4864BF}" srcOrd="0" destOrd="0" presId="urn:microsoft.com/office/officeart/2005/8/layout/process1"/>
    <dgm:cxn modelId="{F5E66F7F-FB6A-4C1C-B339-4763DFB7AE4B}" type="presParOf" srcId="{E52B1A23-D117-4A6E-99D9-7AAB5A697742}" destId="{055CAA53-B207-418A-85B5-9C72AAE68724}" srcOrd="4" destOrd="0" presId="urn:microsoft.com/office/officeart/2005/8/layout/process1"/>
    <dgm:cxn modelId="{B8C9BB68-6749-4632-8349-87A698A2DC8E}" type="presParOf" srcId="{E52B1A23-D117-4A6E-99D9-7AAB5A697742}" destId="{AD1B5045-CA4D-4FE0-8252-8BC0D44EC41A}" srcOrd="5" destOrd="0" presId="urn:microsoft.com/office/officeart/2005/8/layout/process1"/>
    <dgm:cxn modelId="{3F9BE088-6D6E-4399-ADBD-84E134AC103F}" type="presParOf" srcId="{AD1B5045-CA4D-4FE0-8252-8BC0D44EC41A}" destId="{04C8B9A2-7E1C-4EC5-9AAF-958BAF79B95E}" srcOrd="0" destOrd="0" presId="urn:microsoft.com/office/officeart/2005/8/layout/process1"/>
    <dgm:cxn modelId="{3C9D9559-E260-450D-BD3C-167D864C4BAC}" type="presParOf" srcId="{E52B1A23-D117-4A6E-99D9-7AAB5A697742}" destId="{FC55E909-B1C7-46A3-8DB3-BD008886D032}"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BF460-A7D2-4DBD-BFD1-B33FD789F0CC}">
      <dsp:nvSpPr>
        <dsp:cNvPr id="0" name=""/>
        <dsp:cNvSpPr/>
      </dsp:nvSpPr>
      <dsp:spPr>
        <a:xfrm>
          <a:off x="6337350" y="1034552"/>
          <a:ext cx="1508071" cy="275543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i="0" kern="1200" dirty="0"/>
            <a:t>1- السكرتارية العامة</a:t>
          </a:r>
          <a:endParaRPr lang="en-US" sz="2400" b="1" i="0" kern="1200" dirty="0"/>
        </a:p>
      </dsp:txBody>
      <dsp:txXfrm>
        <a:off x="6381520" y="1078722"/>
        <a:ext cx="1419731" cy="2667091"/>
      </dsp:txXfrm>
    </dsp:sp>
    <dsp:sp modelId="{C58233D7-79C5-4D9C-8015-E999411BA8BA}">
      <dsp:nvSpPr>
        <dsp:cNvPr id="0" name=""/>
        <dsp:cNvSpPr/>
      </dsp:nvSpPr>
      <dsp:spPr>
        <a:xfrm rot="10800000">
          <a:off x="5866832" y="2225267"/>
          <a:ext cx="319711" cy="37400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1" i="0" kern="1200"/>
        </a:p>
      </dsp:txBody>
      <dsp:txXfrm rot="10800000">
        <a:off x="5962745" y="2300067"/>
        <a:ext cx="223798" cy="224401"/>
      </dsp:txXfrm>
    </dsp:sp>
    <dsp:sp modelId="{EA4458A7-34E3-4554-AA33-DACC2410F753}">
      <dsp:nvSpPr>
        <dsp:cNvPr id="0" name=""/>
        <dsp:cNvSpPr/>
      </dsp:nvSpPr>
      <dsp:spPr>
        <a:xfrm>
          <a:off x="4226050" y="1034552"/>
          <a:ext cx="1508071" cy="2755431"/>
        </a:xfrm>
        <a:prstGeom prst="roundRect">
          <a:avLst>
            <a:gd name="adj" fmla="val 1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i="0" kern="1200" dirty="0"/>
            <a:t>2- السكرتارية الخاصة</a:t>
          </a:r>
          <a:endParaRPr lang="en-US" sz="2400" b="1" i="0" kern="1200" dirty="0"/>
        </a:p>
      </dsp:txBody>
      <dsp:txXfrm>
        <a:off x="4270220" y="1078722"/>
        <a:ext cx="1419731" cy="2667091"/>
      </dsp:txXfrm>
    </dsp:sp>
    <dsp:sp modelId="{B2CC9FA1-7505-40E8-B667-3F50013B4D35}">
      <dsp:nvSpPr>
        <dsp:cNvPr id="0" name=""/>
        <dsp:cNvSpPr/>
      </dsp:nvSpPr>
      <dsp:spPr>
        <a:xfrm rot="10800000">
          <a:off x="3755531" y="2225267"/>
          <a:ext cx="319711" cy="374001"/>
        </a:xfrm>
        <a:prstGeom prst="rightArrow">
          <a:avLst>
            <a:gd name="adj1" fmla="val 60000"/>
            <a:gd name="adj2" fmla="val 50000"/>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1" i="0" kern="1200"/>
        </a:p>
      </dsp:txBody>
      <dsp:txXfrm rot="10800000">
        <a:off x="3851444" y="2300067"/>
        <a:ext cx="223798" cy="224401"/>
      </dsp:txXfrm>
    </dsp:sp>
    <dsp:sp modelId="{055CAA53-B207-418A-85B5-9C72AAE68724}">
      <dsp:nvSpPr>
        <dsp:cNvPr id="0" name=""/>
        <dsp:cNvSpPr/>
      </dsp:nvSpPr>
      <dsp:spPr>
        <a:xfrm>
          <a:off x="2114749" y="1034552"/>
          <a:ext cx="1508071" cy="2755431"/>
        </a:xfrm>
        <a:prstGeom prst="roundRect">
          <a:avLst>
            <a:gd name="adj" fmla="val 1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i="0" kern="1200" dirty="0"/>
            <a:t>3- السكرتارية المتخصصة</a:t>
          </a:r>
          <a:endParaRPr lang="en-US" sz="2400" b="1" i="0" kern="1200" dirty="0"/>
        </a:p>
      </dsp:txBody>
      <dsp:txXfrm>
        <a:off x="2158919" y="1078722"/>
        <a:ext cx="1419731" cy="2667091"/>
      </dsp:txXfrm>
    </dsp:sp>
    <dsp:sp modelId="{AD1B5045-CA4D-4FE0-8252-8BC0D44EC41A}">
      <dsp:nvSpPr>
        <dsp:cNvPr id="0" name=""/>
        <dsp:cNvSpPr/>
      </dsp:nvSpPr>
      <dsp:spPr>
        <a:xfrm rot="10800000">
          <a:off x="1644231" y="2225267"/>
          <a:ext cx="319711" cy="374001"/>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1" i="0" kern="1200"/>
        </a:p>
      </dsp:txBody>
      <dsp:txXfrm rot="10800000">
        <a:off x="1740144" y="2300067"/>
        <a:ext cx="223798" cy="224401"/>
      </dsp:txXfrm>
    </dsp:sp>
    <dsp:sp modelId="{FC55E909-B1C7-46A3-8DB3-BD008886D032}">
      <dsp:nvSpPr>
        <dsp:cNvPr id="0" name=""/>
        <dsp:cNvSpPr/>
      </dsp:nvSpPr>
      <dsp:spPr>
        <a:xfrm>
          <a:off x="3449" y="1034552"/>
          <a:ext cx="1508071" cy="2755431"/>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EG" sz="2400" b="1" i="0" kern="1200" dirty="0"/>
            <a:t>4- السكرتارية التنفيذية</a:t>
          </a:r>
          <a:endParaRPr lang="en-US" sz="2400" b="1" i="0" kern="1200" dirty="0"/>
        </a:p>
      </dsp:txBody>
      <dsp:txXfrm>
        <a:off x="47619" y="1078722"/>
        <a:ext cx="1419731" cy="266709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4677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8713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6495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1350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9547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5943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5331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3458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4295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2926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065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6627254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22.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7.sv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7.svg"/><Relationship Id="rId9"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7.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7.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7.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7.svg"/><Relationship Id="rId9"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32.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3.jpeg"/><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0860" y="-1020860"/>
            <a:ext cx="710228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144003" y="233679"/>
            <a:ext cx="4888222" cy="5048556"/>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EA788"/>
            </a:solidFill>
          </p:spPr>
        </p:sp>
      </p:grpSp>
      <p:sp>
        <p:nvSpPr>
          <p:cNvPr id="6" name="Freeform 6"/>
          <p:cNvSpPr/>
          <p:nvPr/>
        </p:nvSpPr>
        <p:spPr>
          <a:xfrm rot="-1059828">
            <a:off x="-612437" y="1773009"/>
            <a:ext cx="5639927" cy="5090523"/>
          </a:xfrm>
          <a:custGeom>
            <a:avLst/>
            <a:gdLst/>
            <a:ahLst/>
            <a:cxnLst/>
            <a:rect l="l" t="t" r="r" b="b"/>
            <a:pathLst>
              <a:path w="11279853" h="10181045">
                <a:moveTo>
                  <a:pt x="0" y="0"/>
                </a:moveTo>
                <a:lnTo>
                  <a:pt x="11279852" y="0"/>
                </a:lnTo>
                <a:lnTo>
                  <a:pt x="11279852" y="10181045"/>
                </a:lnTo>
                <a:lnTo>
                  <a:pt x="0" y="10181045"/>
                </a:lnTo>
                <a:lnTo>
                  <a:pt x="0" y="0"/>
                </a:lnTo>
                <a:close/>
              </a:path>
            </a:pathLst>
          </a:custGeom>
          <a:blipFill>
            <a:blip r:embed="rId4">
              <a:extLst>
                <a:ext uri="{96DAC541-7B7A-43D3-8B79-37D633B846F1}">
                  <asvg:svgBlip xmlns:asvg="http://schemas.microsoft.com/office/drawing/2016/SVG/main" r:embed="rId5"/>
                </a:ext>
              </a:extLst>
            </a:blip>
            <a:stretch>
              <a:fillRect l="-118688"/>
            </a:stretch>
          </a:blipFill>
        </p:spPr>
      </p:sp>
      <p:grpSp>
        <p:nvGrpSpPr>
          <p:cNvPr id="7" name="Group 7"/>
          <p:cNvGrpSpPr/>
          <p:nvPr/>
        </p:nvGrpSpPr>
        <p:grpSpPr>
          <a:xfrm>
            <a:off x="3830723" y="542655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10" name="Group 10"/>
          <p:cNvGrpSpPr/>
          <p:nvPr/>
        </p:nvGrpSpPr>
        <p:grpSpPr>
          <a:xfrm>
            <a:off x="-720609" y="136642"/>
            <a:ext cx="1441217" cy="144121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2" name="TextBox 12"/>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15" name="Freeform 15"/>
          <p:cNvSpPr/>
          <p:nvPr/>
        </p:nvSpPr>
        <p:spPr>
          <a:xfrm rot="-1059828">
            <a:off x="-1108794" y="253034"/>
            <a:ext cx="3246287" cy="1568621"/>
          </a:xfrm>
          <a:custGeom>
            <a:avLst/>
            <a:gdLst/>
            <a:ahLst/>
            <a:cxnLst/>
            <a:rect l="l" t="t" r="r" b="b"/>
            <a:pathLst>
              <a:path w="6492574" h="3137242">
                <a:moveTo>
                  <a:pt x="0" y="0"/>
                </a:moveTo>
                <a:lnTo>
                  <a:pt x="6492574" y="0"/>
                </a:lnTo>
                <a:lnTo>
                  <a:pt x="6492574" y="3137242"/>
                </a:lnTo>
                <a:lnTo>
                  <a:pt x="0" y="3137242"/>
                </a:lnTo>
                <a:lnTo>
                  <a:pt x="0" y="0"/>
                </a:lnTo>
                <a:close/>
              </a:path>
            </a:pathLst>
          </a:custGeom>
          <a:blipFill>
            <a:blip r:embed="rId6">
              <a:extLst>
                <a:ext uri="{96DAC541-7B7A-43D3-8B79-37D633B846F1}">
                  <asvg:svgBlip xmlns:asvg="http://schemas.microsoft.com/office/drawing/2016/SVG/main" r:embed="rId7"/>
                </a:ext>
              </a:extLst>
            </a:blip>
            <a:stretch>
              <a:fillRect l="-17076"/>
            </a:stretch>
          </a:blipFill>
        </p:spPr>
      </p:sp>
      <p:sp>
        <p:nvSpPr>
          <p:cNvPr id="16" name="Freeform 16"/>
          <p:cNvSpPr/>
          <p:nvPr/>
        </p:nvSpPr>
        <p:spPr>
          <a:xfrm rot="9551778">
            <a:off x="7885198" y="5008306"/>
            <a:ext cx="3246287" cy="1568621"/>
          </a:xfrm>
          <a:custGeom>
            <a:avLst/>
            <a:gdLst/>
            <a:ahLst/>
            <a:cxnLst/>
            <a:rect l="l" t="t" r="r" b="b"/>
            <a:pathLst>
              <a:path w="6492574" h="3137242">
                <a:moveTo>
                  <a:pt x="0" y="0"/>
                </a:moveTo>
                <a:lnTo>
                  <a:pt x="6492573" y="0"/>
                </a:lnTo>
                <a:lnTo>
                  <a:pt x="6492573"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17076"/>
            </a:stretch>
          </a:blipFill>
        </p:spPr>
      </p:sp>
      <p:sp>
        <p:nvSpPr>
          <p:cNvPr id="17" name="مربع نص 16">
            <a:extLst>
              <a:ext uri="{FF2B5EF4-FFF2-40B4-BE49-F238E27FC236}">
                <a16:creationId xmlns:a16="http://schemas.microsoft.com/office/drawing/2014/main" id="{2A2E17D1-CBBA-13EF-3D86-D8A1C6C55858}"/>
              </a:ext>
            </a:extLst>
          </p:cNvPr>
          <p:cNvSpPr txBox="1"/>
          <p:nvPr/>
        </p:nvSpPr>
        <p:spPr>
          <a:xfrm>
            <a:off x="933341" y="2666952"/>
            <a:ext cx="3672408" cy="1107996"/>
          </a:xfrm>
          <a:prstGeom prst="rect">
            <a:avLst/>
          </a:prstGeom>
          <a:noFill/>
        </p:spPr>
        <p:txBody>
          <a:bodyPr wrap="square" rtlCol="0">
            <a:spAutoFit/>
          </a:bodyPr>
          <a:lstStyle/>
          <a:p>
            <a:pPr algn="ctr"/>
            <a:r>
              <a:rPr lang="ar-EG" sz="6600" b="1" dirty="0">
                <a:solidFill>
                  <a:schemeClr val="accent4">
                    <a:lumMod val="50000"/>
                  </a:schemeClr>
                </a:solidFill>
                <a:latin typeface="Traditional Arabic" panose="02020603050405020304" pitchFamily="18" charset="-78"/>
                <a:cs typeface="Traditional Arabic" panose="02020603050405020304" pitchFamily="18" charset="-78"/>
              </a:rPr>
              <a:t>الفصل الثامن</a:t>
            </a:r>
            <a:endParaRPr lang="en-US" sz="6600" b="1" dirty="0">
              <a:solidFill>
                <a:schemeClr val="accent4">
                  <a:lumMod val="50000"/>
                </a:schemeClr>
              </a:solidFill>
              <a:latin typeface="Traditional Arabic" panose="02020603050405020304" pitchFamily="18" charset="-78"/>
              <a:cs typeface="Traditional Arabic" panose="02020603050405020304" pitchFamily="18" charset="-78"/>
            </a:endParaRPr>
          </a:p>
        </p:txBody>
      </p:sp>
      <p:sp>
        <p:nvSpPr>
          <p:cNvPr id="18" name="مربع نص 17">
            <a:extLst>
              <a:ext uri="{FF2B5EF4-FFF2-40B4-BE49-F238E27FC236}">
                <a16:creationId xmlns:a16="http://schemas.microsoft.com/office/drawing/2014/main" id="{ACE09E78-99BF-6880-BB8A-8DA40C34537E}"/>
              </a:ext>
            </a:extLst>
          </p:cNvPr>
          <p:cNvSpPr txBox="1"/>
          <p:nvPr/>
        </p:nvSpPr>
        <p:spPr>
          <a:xfrm>
            <a:off x="-1335334" y="4269814"/>
            <a:ext cx="7956260" cy="1446550"/>
          </a:xfrm>
          <a:prstGeom prst="rect">
            <a:avLst/>
          </a:prstGeom>
          <a:noFill/>
        </p:spPr>
        <p:txBody>
          <a:bodyPr wrap="square" rtlCol="0">
            <a:spAutoFit/>
          </a:bodyPr>
          <a:lstStyle/>
          <a:p>
            <a:pPr algn="ctr"/>
            <a:r>
              <a:rPr lang="ar-EG" sz="4400" b="1" dirty="0">
                <a:solidFill>
                  <a:srgbClr val="C00000"/>
                </a:solidFill>
                <a:latin typeface="Traditional Arabic" panose="02020603050405020304" pitchFamily="18" charset="-78"/>
                <a:cs typeface="Traditional Arabic" panose="02020603050405020304" pitchFamily="18" charset="-78"/>
              </a:rPr>
              <a:t>مهارة</a:t>
            </a:r>
          </a:p>
          <a:p>
            <a:pPr algn="ctr"/>
            <a:r>
              <a:rPr lang="ar-EG" sz="4400" b="1" dirty="0">
                <a:solidFill>
                  <a:srgbClr val="C00000"/>
                </a:solidFill>
                <a:latin typeface="Traditional Arabic" panose="02020603050405020304" pitchFamily="18" charset="-78"/>
                <a:cs typeface="Traditional Arabic" panose="02020603050405020304" pitchFamily="18" charset="-78"/>
              </a:rPr>
              <a:t> السكرتارية</a:t>
            </a:r>
            <a:endParaRPr lang="en-US" sz="3600" b="1" dirty="0">
              <a:solidFill>
                <a:srgbClr val="C0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8619" y="-1028619"/>
            <a:ext cx="708676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208717" y="853960"/>
            <a:ext cx="5498400" cy="5678747"/>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CDBE8C"/>
            </a:solidFill>
          </p:spPr>
        </p:sp>
      </p:grpSp>
      <p:grpSp>
        <p:nvGrpSpPr>
          <p:cNvPr id="6" name="Group 6"/>
          <p:cNvGrpSpPr/>
          <p:nvPr/>
        </p:nvGrpSpPr>
        <p:grpSpPr>
          <a:xfrm>
            <a:off x="-720609" y="990399"/>
            <a:ext cx="1441217" cy="144121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8" name="TextBox 8"/>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11" name="Freeform 11"/>
          <p:cNvSpPr/>
          <p:nvPr/>
        </p:nvSpPr>
        <p:spPr>
          <a:xfrm rot="-1059828">
            <a:off x="-668072" y="460433"/>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2" name="Freeform 12"/>
          <p:cNvSpPr/>
          <p:nvPr/>
        </p:nvSpPr>
        <p:spPr>
          <a:xfrm rot="9531374">
            <a:off x="7866441" y="5216440"/>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3" name="مربع نص 12">
            <a:extLst>
              <a:ext uri="{FF2B5EF4-FFF2-40B4-BE49-F238E27FC236}">
                <a16:creationId xmlns:a16="http://schemas.microsoft.com/office/drawing/2014/main" id="{4EE35C93-AE08-E8AE-957E-26C85AF77D6C}"/>
              </a:ext>
            </a:extLst>
          </p:cNvPr>
          <p:cNvSpPr txBox="1"/>
          <p:nvPr/>
        </p:nvSpPr>
        <p:spPr>
          <a:xfrm rot="21037216">
            <a:off x="727479" y="2705820"/>
            <a:ext cx="3456384" cy="2123658"/>
          </a:xfrm>
          <a:prstGeom prst="rect">
            <a:avLst/>
          </a:prstGeom>
          <a:noFill/>
        </p:spPr>
        <p:txBody>
          <a:bodyPr wrap="square" rtlCol="0">
            <a:spAutoFit/>
          </a:bodyPr>
          <a:lstStyle/>
          <a:p>
            <a:pPr algn="ctr"/>
            <a:r>
              <a:rPr lang="ar-EG" sz="4400" b="1" dirty="0">
                <a:solidFill>
                  <a:srgbClr val="747D5D"/>
                </a:solidFill>
                <a:latin typeface="Traditional Arabic" panose="02020603050405020304" pitchFamily="18" charset="-78"/>
                <a:cs typeface="Traditional Arabic" panose="02020603050405020304" pitchFamily="18" charset="-78"/>
              </a:rPr>
              <a:t>1-8</a:t>
            </a:r>
          </a:p>
          <a:p>
            <a:pPr algn="ctr"/>
            <a:r>
              <a:rPr lang="ar-EG" sz="4400" b="1" dirty="0">
                <a:solidFill>
                  <a:srgbClr val="747D5D"/>
                </a:solidFill>
                <a:latin typeface="Traditional Arabic" panose="02020603050405020304" pitchFamily="18" charset="-78"/>
                <a:cs typeface="Traditional Arabic" panose="02020603050405020304" pitchFamily="18" charset="-78"/>
              </a:rPr>
              <a:t>السكرتارية </a:t>
            </a:r>
          </a:p>
          <a:p>
            <a:pPr algn="ctr"/>
            <a:r>
              <a:rPr lang="ar-EG" sz="4400" b="1" dirty="0">
                <a:solidFill>
                  <a:srgbClr val="747D5D"/>
                </a:solidFill>
                <a:latin typeface="Traditional Arabic" panose="02020603050405020304" pitchFamily="18" charset="-78"/>
                <a:cs typeface="Traditional Arabic" panose="02020603050405020304" pitchFamily="18" charset="-78"/>
              </a:rPr>
              <a:t>(المفهوم ، الأهمية)</a:t>
            </a:r>
            <a:endParaRPr lang="en-US" sz="4400" b="1" dirty="0">
              <a:solidFill>
                <a:srgbClr val="747D5D"/>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072704" y="827133"/>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072704" y="2608169"/>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090292" y="4624393"/>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938793" y="804721"/>
            <a:ext cx="4807737" cy="523220"/>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 التعرف مفهوم السكرتارية، وأهميتها.</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689202" y="2608169"/>
            <a:ext cx="5040560" cy="954107"/>
          </a:xfrm>
          <a:prstGeom prst="rect">
            <a:avLst/>
          </a:prstGeom>
          <a:noFill/>
        </p:spPr>
        <p:txBody>
          <a:bodyPr wrap="square">
            <a:spAutoFit/>
          </a:bodyPr>
          <a:lstStyle/>
          <a:p>
            <a:pPr marL="285750" indent="-28575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السكرتارية - أهمية السكرتارية - أنواع السكرتارية.</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547664" y="4077072"/>
            <a:ext cx="4179377" cy="2246769"/>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التعرف على مفهوم السكرتارية.</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توضيح أهمية السكرتارية.</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3. تعداد أنواع السكرتارية.</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547664" y="1052736"/>
            <a:ext cx="6606480" cy="4524315"/>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accent6">
                    <a:lumMod val="50000"/>
                  </a:schemeClr>
                </a:solidFill>
                <a:effectLst/>
                <a:latin typeface="Traditional Arabic" panose="02020603050405020304" pitchFamily="18" charset="-78"/>
                <a:cs typeface="Traditional Arabic" panose="02020603050405020304" pitchFamily="18" charset="-78"/>
              </a:rPr>
              <a:t>تعد أعمال السكرتارية من المهن الفنية والإدارية، وتعد الجهاز المنظم لمكاتبات الإدارة الصادرة منها والواردة إليها وهي بمثابة الساعد الأيمن للمدير والمسؤولين في إنجاز وأداء أعمالهم، كما أنها تمد كافة الإدارات والأقسام بالخدمات والمعلومات في المجالات الفنية والمكتبية؛ حتى يتمكنوا من إنجاز أعمالهم بيسر في أقل وقت وأدنى تكلفة، بالإضافة إلى القيام ببعض الأعمال الروتينية بهدف تخفيف الأعباء عنها </a:t>
            </a:r>
            <a:r>
              <a:rPr lang="ar-EG" sz="3200" b="1" i="0" u="none" strike="noStrike" dirty="0">
                <a:solidFill>
                  <a:srgbClr val="C00000"/>
                </a:solidFill>
                <a:effectLst/>
                <a:latin typeface="Traditional Arabic" panose="02020603050405020304" pitchFamily="18" charset="-78"/>
                <a:cs typeface="Traditional Arabic" panose="02020603050405020304" pitchFamily="18" charset="-78"/>
              </a:rPr>
              <a:t>، وسنتعرف في هذا الموضوع على مفهوم السكرتارية، وأهميتها وأنواعها وما صفات السكرتير الناجح؟</a:t>
            </a:r>
            <a:endParaRPr lang="ar-EG" sz="3200" b="1" dirty="0">
              <a:solidFill>
                <a:srgbClr val="C0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82030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a:off x="4036521" y="1786364"/>
            <a:ext cx="2433955" cy="4867909"/>
            <a:chOff x="0" y="0"/>
            <a:chExt cx="3175000" cy="6350000"/>
          </a:xfrm>
        </p:grpSpPr>
        <p:sp>
          <p:nvSpPr>
            <p:cNvPr id="4" name="Freeform 4"/>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p:cNvGrpSpPr>
            <a:grpSpLocks noChangeAspect="1"/>
          </p:cNvGrpSpPr>
          <p:nvPr/>
        </p:nvGrpSpPr>
        <p:grpSpPr>
          <a:xfrm>
            <a:off x="4093236" y="1872069"/>
            <a:ext cx="2320524" cy="4641047"/>
            <a:chOff x="0" y="0"/>
            <a:chExt cx="3175000" cy="6350000"/>
          </a:xfrm>
        </p:grpSpPr>
        <p:sp>
          <p:nvSpPr>
            <p:cNvPr id="7" name="Freeform 7"/>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p:cNvGrpSpPr>
            <a:grpSpLocks noChangeAspect="1"/>
          </p:cNvGrpSpPr>
          <p:nvPr/>
        </p:nvGrpSpPr>
        <p:grpSpPr>
          <a:xfrm>
            <a:off x="6560832" y="8424"/>
            <a:ext cx="2433955" cy="4867909"/>
            <a:chOff x="0" y="0"/>
            <a:chExt cx="3175000" cy="6350000"/>
          </a:xfrm>
        </p:grpSpPr>
        <p:sp>
          <p:nvSpPr>
            <p:cNvPr id="10" name="Freeform 10"/>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p:cNvGrpSpPr>
            <a:grpSpLocks noChangeAspect="1"/>
          </p:cNvGrpSpPr>
          <p:nvPr/>
        </p:nvGrpSpPr>
        <p:grpSpPr>
          <a:xfrm>
            <a:off x="6617548" y="159955"/>
            <a:ext cx="2320524" cy="4641047"/>
            <a:chOff x="0" y="0"/>
            <a:chExt cx="3175000" cy="6350000"/>
          </a:xfrm>
        </p:grpSpPr>
        <p:sp>
          <p:nvSpPr>
            <p:cNvPr id="13" name="Freeform 13"/>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p:cNvGrpSpPr/>
          <p:nvPr/>
        </p:nvGrpSpPr>
        <p:grpSpPr>
          <a:xfrm>
            <a:off x="8232600" y="5213056"/>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21" name="مربع نص 20">
            <a:extLst>
              <a:ext uri="{FF2B5EF4-FFF2-40B4-BE49-F238E27FC236}">
                <a16:creationId xmlns:a16="http://schemas.microsoft.com/office/drawing/2014/main" id="{9E988653-139E-E8D5-5B24-54145B79E1D7}"/>
              </a:ext>
            </a:extLst>
          </p:cNvPr>
          <p:cNvSpPr txBox="1"/>
          <p:nvPr/>
        </p:nvSpPr>
        <p:spPr>
          <a:xfrm>
            <a:off x="68591" y="977242"/>
            <a:ext cx="3672408" cy="3592175"/>
          </a:xfrm>
          <a:prstGeom prst="ellipse">
            <a:avLst/>
          </a:prstGeom>
          <a:noFill/>
          <a:ln>
            <a:noFill/>
          </a:ln>
        </p:spPr>
        <p:txBody>
          <a:bodyPr wrap="square">
            <a:spAutoFit/>
          </a:bodyPr>
          <a:lstStyle/>
          <a:p>
            <a:pPr algn="ctr"/>
            <a:r>
              <a:rPr lang="ar-EG" sz="32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التعرف على مفهوم السكرتارية.</a:t>
            </a:r>
            <a:endParaRPr lang="ar-EG" sz="48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p:cNvGrpSpPr/>
          <p:nvPr/>
        </p:nvGrpSpPr>
        <p:grpSpPr>
          <a:xfrm>
            <a:off x="-720609" y="427049"/>
            <a:ext cx="1441217" cy="14412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8" name="Group 8"/>
          <p:cNvGrpSpPr/>
          <p:nvPr/>
        </p:nvGrpSpPr>
        <p:grpSpPr>
          <a:xfrm>
            <a:off x="3851391" y="-1561857"/>
            <a:ext cx="1441217" cy="144121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11" name="Group 11"/>
          <p:cNvGrpSpPr/>
          <p:nvPr/>
        </p:nvGrpSpPr>
        <p:grpSpPr>
          <a:xfrm>
            <a:off x="720608" y="3582618"/>
            <a:ext cx="5066686" cy="1453468"/>
            <a:chOff x="0" y="0"/>
            <a:chExt cx="8787838" cy="2220810"/>
          </a:xfrm>
        </p:grpSpPr>
        <p:sp>
          <p:nvSpPr>
            <p:cNvPr id="12" name="Freeform 12"/>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p:cNvGrpSpPr/>
          <p:nvPr/>
        </p:nvGrpSpPr>
        <p:grpSpPr>
          <a:xfrm>
            <a:off x="559548" y="3591423"/>
            <a:ext cx="865285" cy="865285"/>
            <a:chOff x="0" y="0"/>
            <a:chExt cx="2307426" cy="2307426"/>
          </a:xfrm>
        </p:grpSpPr>
        <p:sp>
          <p:nvSpPr>
            <p:cNvPr id="18" name="Freeform 18"/>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6A87955E-6B0F-830D-545E-60B78658A17F}"/>
              </a:ext>
            </a:extLst>
          </p:cNvPr>
          <p:cNvSpPr txBox="1"/>
          <p:nvPr/>
        </p:nvSpPr>
        <p:spPr>
          <a:xfrm>
            <a:off x="1034766" y="3705671"/>
            <a:ext cx="4752528" cy="1107996"/>
          </a:xfrm>
          <a:prstGeom prst="rect">
            <a:avLst/>
          </a:prstGeom>
          <a:noFill/>
        </p:spPr>
        <p:txBody>
          <a:bodyPr wrap="square" rtlCol="0">
            <a:spAutoFit/>
          </a:bodyPr>
          <a:lstStyle/>
          <a:p>
            <a:pPr algn="ctr"/>
            <a:r>
              <a:rPr lang="ar-EG" sz="66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rPr>
              <a:t>مفهوم السكرتارية</a:t>
            </a:r>
            <a:endParaRPr lang="ar-EG" sz="496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75656" y="857783"/>
            <a:ext cx="6984776" cy="5142433"/>
          </a:xfrm>
          <a:prstGeom prst="rect">
            <a:avLst/>
          </a:prstGeom>
          <a:noFill/>
        </p:spPr>
        <p:txBody>
          <a:bodyPr wrap="square">
            <a:spAutoFit/>
          </a:bodyPr>
          <a:lstStyle/>
          <a:p>
            <a:pPr algn="r" rtl="1">
              <a:spcBef>
                <a:spcPts val="0"/>
              </a:spcBef>
              <a:spcAft>
                <a:spcPts val="500"/>
              </a:spcAft>
            </a:pPr>
            <a:r>
              <a:rPr lang="ar-EG" sz="3600" b="1" i="0" u="none" strike="noStrike" dirty="0">
                <a:solidFill>
                  <a:srgbClr val="753900"/>
                </a:solidFill>
                <a:effectLst/>
                <a:latin typeface="Traditional Arabic" panose="02020603050405020304" pitchFamily="18" charset="-78"/>
                <a:cs typeface="Traditional Arabic" panose="02020603050405020304" pitchFamily="18" charset="-78"/>
              </a:rPr>
              <a:t>وردت كلمة سكرتارية في كثير من المراجع العربية تعريفاً للكلمة الإنجليزية </a:t>
            </a:r>
            <a:r>
              <a:rPr lang="en-US" sz="3600" b="1" i="0" u="none" strike="noStrike" dirty="0">
                <a:solidFill>
                  <a:srgbClr val="753900"/>
                </a:solidFill>
                <a:effectLst/>
                <a:latin typeface="Traditional Arabic" panose="02020603050405020304" pitchFamily="18" charset="-78"/>
                <a:cs typeface="Traditional Arabic" panose="02020603050405020304" pitchFamily="18" charset="-78"/>
              </a:rPr>
              <a:t>Secretarial </a:t>
            </a:r>
            <a:r>
              <a:rPr lang="ar-EG" sz="3600" b="1" i="0" u="none" strike="noStrike" dirty="0">
                <a:solidFill>
                  <a:srgbClr val="753900"/>
                </a:solidFill>
                <a:effectLst/>
                <a:latin typeface="Traditional Arabic" panose="02020603050405020304" pitchFamily="18" charset="-78"/>
                <a:cs typeface="Traditional Arabic" panose="02020603050405020304" pitchFamily="18" charset="-78"/>
              </a:rPr>
              <a:t>ومعناها "أمانة الأسرار" أو "حفظ الأسرار"، ومن ثم فالكلمة العربية الفصحى لكلمة سكرتير</a:t>
            </a:r>
            <a:r>
              <a:rPr lang="en-US" sz="3600" b="1" i="0" u="none" strike="noStrike" dirty="0">
                <a:solidFill>
                  <a:srgbClr val="753900"/>
                </a:solidFill>
                <a:effectLst/>
                <a:latin typeface="Traditional Arabic" panose="02020603050405020304" pitchFamily="18" charset="-78"/>
                <a:cs typeface="Traditional Arabic" panose="02020603050405020304" pitchFamily="18" charset="-78"/>
              </a:rPr>
              <a:t>Secretary </a:t>
            </a:r>
            <a:r>
              <a:rPr lang="ar-EG" sz="3600" b="1" i="0" u="none" strike="noStrike" dirty="0">
                <a:solidFill>
                  <a:srgbClr val="753900"/>
                </a:solidFill>
                <a:effectLst/>
                <a:latin typeface="Traditional Arabic" panose="02020603050405020304" pitchFamily="18" charset="-78"/>
                <a:cs typeface="Traditional Arabic" panose="02020603050405020304" pitchFamily="18" charset="-78"/>
              </a:rPr>
              <a:t>أمين أسرار "، والاستخدام الدارج لهذا التقسيم التنظيمي داخل المنظمات هي (السكرتارية)، وتعرف على أنها:</a:t>
            </a:r>
            <a:endParaRPr lang="ar-EG" sz="3600" b="1" dirty="0">
              <a:effectLst/>
              <a:latin typeface="Traditional Arabic" panose="02020603050405020304" pitchFamily="18" charset="-78"/>
              <a:cs typeface="Traditional Arabic" panose="02020603050405020304" pitchFamily="18" charset="-78"/>
            </a:endParaRPr>
          </a:p>
          <a:p>
            <a:pPr algn="r" rtl="1">
              <a:spcBef>
                <a:spcPts val="0"/>
              </a:spcBef>
              <a:spcAft>
                <a:spcPts val="500"/>
              </a:spcAft>
            </a:pPr>
            <a:r>
              <a:rPr lang="ar-EG" sz="3600" b="1" i="0" u="none" strike="noStrike" dirty="0">
                <a:solidFill>
                  <a:srgbClr val="C00000"/>
                </a:solidFill>
                <a:effectLst/>
                <a:latin typeface="Traditional Arabic" panose="02020603050405020304" pitchFamily="18" charset="-78"/>
                <a:cs typeface="Traditional Arabic" panose="02020603050405020304" pitchFamily="18" charset="-78"/>
              </a:rPr>
              <a:t>مجموعة الأعمال المساندة لإدارات المنظمة في مجال الأعمال المكتبية، ومعالجة الاتصالات واستقبال الزائرين، وتنظيم</a:t>
            </a:r>
            <a:r>
              <a:rPr lang="ar-EG" sz="3600" b="1" dirty="0">
                <a:solidFill>
                  <a:srgbClr val="C00000"/>
                </a:solidFill>
                <a:latin typeface="Traditional Arabic" panose="02020603050405020304" pitchFamily="18" charset="-78"/>
                <a:cs typeface="Traditional Arabic" panose="02020603050405020304" pitchFamily="18" charset="-78"/>
              </a:rPr>
              <a:t> </a:t>
            </a:r>
            <a:r>
              <a:rPr lang="ar-EG" sz="3600" b="1" i="0" u="none" strike="noStrike" dirty="0">
                <a:solidFill>
                  <a:srgbClr val="C00000"/>
                </a:solidFill>
                <a:effectLst/>
                <a:latin typeface="Traditional Arabic" panose="02020603050405020304" pitchFamily="18" charset="-78"/>
                <a:cs typeface="Traditional Arabic" panose="02020603050405020304" pitchFamily="18" charset="-78"/>
              </a:rPr>
              <a:t>الاجتماعات</a:t>
            </a:r>
            <a:r>
              <a:rPr lang="ar-EG" sz="3600" b="1" i="0" u="none" strike="noStrike" dirty="0">
                <a:solidFill>
                  <a:srgbClr val="8E7200"/>
                </a:solidFill>
                <a:effectLst/>
                <a:latin typeface="Traditional Arabic" panose="02020603050405020304" pitchFamily="18" charset="-78"/>
                <a:cs typeface="Traditional Arabic" panose="02020603050405020304" pitchFamily="18" charset="-78"/>
              </a:rPr>
              <a:t>.</a:t>
            </a:r>
            <a:endParaRPr lang="ar-EG" sz="36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7334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619672" y="1556792"/>
            <a:ext cx="6984776" cy="4031873"/>
          </a:xfrm>
          <a:prstGeom prst="rect">
            <a:avLst/>
          </a:prstGeom>
          <a:noFill/>
        </p:spPr>
        <p:txBody>
          <a:bodyPr wrap="square">
            <a:spAutoFit/>
          </a:bodyPr>
          <a:lstStyle/>
          <a:p>
            <a:pPr>
              <a:spcAft>
                <a:spcPts val="500"/>
              </a:spcAft>
            </a:pPr>
            <a:r>
              <a:rPr lang="ar-EG" sz="3600" b="1" dirty="0"/>
              <a:t>وتتطلب هذه الوظيفة الإلمام بالعلم والفن معا، وكونها علم لأنها تحتاج من السكرتير الإلمام التام بالإجراءات والأسس التي ترتكز عليها هذه الوظيفة خصوصًا التنظيم والقواعد المعمول بها في جهة العمل، أما وصفها بالفن لوجوب تحلي السكرتير بالذكاء وسرعة البديهة واللباقة في التعامل مع الآخرين وتحليه بالأخلاق وحسن التصرف في المواضيع المهمة والعاجلة</a:t>
            </a:r>
            <a:endParaRPr lang="ar-EG" sz="4800" b="1" dirty="0">
              <a:effectLst/>
            </a:endParaRPr>
          </a:p>
        </p:txBody>
      </p:sp>
    </p:spTree>
    <p:extLst>
      <p:ext uri="{BB962C8B-B14F-4D97-AF65-F5344CB8AC3E}">
        <p14:creationId xmlns:p14="http://schemas.microsoft.com/office/powerpoint/2010/main" val="285759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14350"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algn="ctr">
                <a:lnSpc>
                  <a:spcPts val="1200"/>
                </a:lnSpc>
              </a:pPr>
              <a:endParaRPr sz="900"/>
            </a:p>
          </p:txBody>
        </p:sp>
      </p:grpSp>
      <p:grpSp>
        <p:nvGrpSpPr>
          <p:cNvPr id="12" name="Group 12"/>
          <p:cNvGrpSpPr/>
          <p:nvPr/>
        </p:nvGrpSpPr>
        <p:grpSpPr>
          <a:xfrm>
            <a:off x="5630472" y="955756"/>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4F83AF8B-4E52-7BB7-C739-741DFDA583EB}"/>
              </a:ext>
            </a:extLst>
          </p:cNvPr>
          <p:cNvSpPr txBox="1"/>
          <p:nvPr/>
        </p:nvSpPr>
        <p:spPr>
          <a:xfrm>
            <a:off x="3828115" y="2896885"/>
            <a:ext cx="5120640" cy="1446550"/>
          </a:xfrm>
          <a:prstGeom prst="rect">
            <a:avLst/>
          </a:prstGeom>
          <a:noFill/>
        </p:spPr>
        <p:txBody>
          <a:bodyPr wrap="square">
            <a:spAutoFit/>
          </a:bodyPr>
          <a:lstStyle/>
          <a:p>
            <a:pPr algn="ctr" rtl="1">
              <a:spcBef>
                <a:spcPts val="0"/>
              </a:spcBef>
              <a:spcAft>
                <a:spcPts val="500"/>
              </a:spcAft>
            </a:pPr>
            <a:r>
              <a:rPr lang="ar-EG" sz="4400" b="1" i="0" u="none" strike="noStrike" dirty="0">
                <a:solidFill>
                  <a:schemeClr val="bg1"/>
                </a:solidFill>
                <a:effectLst/>
                <a:latin typeface="Arial" panose="020B0604020202020204" pitchFamily="34" charset="0"/>
              </a:rPr>
              <a:t> من تعريفات السكرتير التي تبين مهام من يقوم بهذه الوظيفة:</a:t>
            </a:r>
            <a:endParaRPr lang="ar-EG" sz="4400" b="1" dirty="0">
              <a:solidFill>
                <a:schemeClr val="bg1"/>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C1FC6BD-DAC1-FFC4-DB47-5EA75FC4F725}"/>
              </a:ext>
            </a:extLst>
          </p:cNvPr>
          <p:cNvSpPr txBox="1"/>
          <p:nvPr/>
        </p:nvSpPr>
        <p:spPr>
          <a:xfrm>
            <a:off x="1619672" y="1228397"/>
            <a:ext cx="6318448" cy="5016758"/>
          </a:xfrm>
          <a:prstGeom prst="rect">
            <a:avLst/>
          </a:prstGeom>
          <a:noFill/>
          <a:ln>
            <a:noFill/>
          </a:ln>
          <a:effectLst>
            <a:glow rad="2286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ar-EG" sz="3200" b="1" i="0" u="none" strike="noStrike" dirty="0">
                <a:solidFill>
                  <a:srgbClr val="2F2700"/>
                </a:solidFill>
                <a:effectLst/>
                <a:latin typeface="Arial" panose="020B0604020202020204" pitchFamily="34" charset="0"/>
              </a:rPr>
              <a:t>الموظف الذي يتولى القيام بمهام الأعمال المكتبية والإدارية المساندة للرئيس؛ مثل حفظ الملفات والمعلومات وأرشفتها، وترتيب المواعيد والاجتماعات، واستقبال الزوار والمراجعين، ومعالجة الاتصالات وأعمال المكاتبات.</a:t>
            </a:r>
          </a:p>
          <a:p>
            <a:pPr marL="285750" indent="-285750">
              <a:buFont typeface="Arial" panose="020B0604020202020204" pitchFamily="34" charset="0"/>
              <a:buChar char="•"/>
            </a:pPr>
            <a:r>
              <a:rPr lang="ar-EG" sz="3200" b="1" i="0" u="none" strike="noStrike" dirty="0">
                <a:solidFill>
                  <a:schemeClr val="accent5">
                    <a:lumMod val="50000"/>
                  </a:schemeClr>
                </a:solidFill>
                <a:effectLst/>
                <a:latin typeface="Arial" panose="020B0604020202020204" pitchFamily="34" charset="0"/>
              </a:rPr>
              <a:t> مساعد إداري يتمتع بصفات شخصية مميزة، وإتقان مهارات إدارية متخصصة تُظهر قدرته على تحمل المسؤولية دون إشراف مباشر، ولديه القدرة على حسن التصرف والمبادرة لاتخاذ قرارات في حدود الصلاحيات الممنوحة له.</a:t>
            </a:r>
            <a:endParaRPr lang="en-US" sz="3200" b="1" dirty="0">
              <a:solidFill>
                <a:schemeClr val="accent5">
                  <a:lumMod val="50000"/>
                </a:schemeClr>
              </a:solidFill>
            </a:endParaRPr>
          </a:p>
        </p:txBody>
      </p:sp>
    </p:spTree>
    <p:extLst>
      <p:ext uri="{BB962C8B-B14F-4D97-AF65-F5344CB8AC3E}">
        <p14:creationId xmlns:p14="http://schemas.microsoft.com/office/powerpoint/2010/main" val="241920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normalizeH="0" baseline="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uLnTx/>
                <a:uFillTx/>
                <a:latin typeface="Traditional Arabic" panose="02020603050405020304" pitchFamily="18" charset="-78"/>
                <a:cs typeface="Traditional Arabic" panose="02020603050405020304" pitchFamily="18" charset="-78"/>
              </a:rPr>
              <a:t>النشاط التطبيقي</a:t>
            </a:r>
            <a:endParaRPr kumimoji="0" lang="en-US" sz="6000" b="1" i="0" u="none" strike="noStrike" kern="1200" normalizeH="0" baseline="0" noProof="0" dirty="0">
              <a:ln w="13462">
                <a:solidFill>
                  <a:schemeClr val="bg1"/>
                </a:solidFill>
                <a:prstDash val="solid"/>
              </a:ln>
              <a:solidFill>
                <a:schemeClr val="tx1">
                  <a:lumMod val="85000"/>
                  <a:lumOff val="15000"/>
                </a:schemeClr>
              </a:solidFill>
              <a:effectLst>
                <a:outerShdw dist="38100" dir="2700000" algn="bl" rotWithShape="0">
                  <a:schemeClr val="accent5"/>
                </a:outerShdw>
              </a:effectLst>
              <a:uLnTx/>
              <a:uFillTx/>
              <a:latin typeface="Traditional Arabic" panose="02020603050405020304" pitchFamily="18" charset="-78"/>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763688" y="1265634"/>
            <a:ext cx="6246440" cy="4326731"/>
          </a:xfrm>
          <a:prstGeom prst="verticalScroll">
            <a:avLst/>
          </a:prstGeom>
          <a:noFill/>
          <a:ln>
            <a:noFill/>
          </a:ln>
        </p:spPr>
        <p:txBody>
          <a:bodyPr wrap="square">
            <a:spAutoFit/>
          </a:bodyPr>
          <a:lstStyle/>
          <a:p>
            <a:pPr algn="ctr" rtl="1">
              <a:spcBef>
                <a:spcPts val="0"/>
              </a:spcBef>
              <a:spcAft>
                <a:spcPts val="500"/>
              </a:spcAft>
            </a:pPr>
            <a:r>
              <a:rPr lang="ar-EG" sz="3600" b="1" i="0" u="none" strike="noStrike" dirty="0">
                <a:solidFill>
                  <a:schemeClr val="accent5">
                    <a:lumMod val="50000"/>
                  </a:schemeClr>
                </a:solidFill>
                <a:effectLst/>
                <a:latin typeface="Arial" panose="020B0604020202020204" pitchFamily="34" charset="0"/>
              </a:rPr>
              <a:t>من خلال مفهوم السكرتير في اللغة العربية أمينًا للأسرار، وتعريفات مفهوم السكرتير والسكرتارية ومهامها، بالتعاون مع زملائك بين مدى ارتباط سرية الأعمال بالأدوار التي يقوم بها السكرتير وتجعله محل ثقة مديره في العمل.</a:t>
            </a:r>
            <a:endParaRPr lang="ar-EG" sz="3600" b="1" dirty="0">
              <a:solidFill>
                <a:schemeClr val="accent5">
                  <a:lumMod val="50000"/>
                </a:schemeClr>
              </a:solidFill>
              <a:effectLst/>
            </a:endParaRPr>
          </a:p>
        </p:txBody>
      </p:sp>
    </p:spTree>
    <p:extLst>
      <p:ext uri="{BB962C8B-B14F-4D97-AF65-F5344CB8AC3E}">
        <p14:creationId xmlns:p14="http://schemas.microsoft.com/office/powerpoint/2010/main" val="16056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39E90757-8435-4F5E-7021-B7893EB21413}"/>
              </a:ext>
            </a:extLst>
          </p:cNvPr>
          <p:cNvSpPr txBox="1"/>
          <p:nvPr/>
        </p:nvSpPr>
        <p:spPr>
          <a:xfrm>
            <a:off x="1691680" y="836712"/>
            <a:ext cx="6797546" cy="5509200"/>
          </a:xfrm>
          <a:prstGeom prst="rect">
            <a:avLst/>
          </a:prstGeom>
          <a:noFill/>
        </p:spPr>
        <p:txBody>
          <a:bodyPr wrap="square">
            <a:spAutoFit/>
          </a:bodyPr>
          <a:lstStyle/>
          <a:p>
            <a:pPr algn="ctr"/>
            <a:r>
              <a:rPr lang="ar-EG" sz="3200" b="1" dirty="0">
                <a:solidFill>
                  <a:srgbClr val="481918"/>
                </a:solidFill>
              </a:rPr>
              <a:t>سرية الأعمال تعتبر عنصرا حاسما في العديد من المنظمات، وينبغي أن يلتزم السكرتير بهذا المبدأ ويتعامل مع المعلومات السرية بحذر واحترام يتأثر ارتباط سرية الأعمال بدور السكرتير بعدة عوامل، بما في ذلك :</a:t>
            </a:r>
          </a:p>
          <a:p>
            <a:pPr algn="ctr"/>
            <a:r>
              <a:rPr lang="ar-EG" sz="3200" b="1" dirty="0">
                <a:solidFill>
                  <a:srgbClr val="481918"/>
                </a:solidFill>
              </a:rPr>
              <a:t>الوصول إلى المعلومات الحساسة - الثقة والاحترام السرية والسلامة - الامتثال للسياسات والقوانين. يعتبر السكرتير محورًا مهنا في المحافظة على سرية الأعمال، حيث ينبغي عليه أن يكون مدركا لأهمية السرية وأن يتعامل مع المعلومات السرية بحذر واحترام. يجب على السكرتير أن يكون محل ثقة المدير وأن يلتزم بسياسات</a:t>
            </a:r>
          </a:p>
          <a:p>
            <a:pPr algn="ctr"/>
            <a:r>
              <a:rPr lang="ar-EG" sz="3200" b="1" dirty="0">
                <a:solidFill>
                  <a:srgbClr val="481918"/>
                </a:solidFill>
              </a:rPr>
              <a:t>السرية المعمول بها في المنظمة.</a:t>
            </a:r>
          </a:p>
        </p:txBody>
      </p:sp>
    </p:spTree>
    <p:extLst>
      <p:ext uri="{BB962C8B-B14F-4D97-AF65-F5344CB8AC3E}">
        <p14:creationId xmlns:p14="http://schemas.microsoft.com/office/powerpoint/2010/main" val="354240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3E681-6CE7-5FF4-E5E4-C9BB8E00A1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A0D7C9-0622-0367-09E5-F3EB7E92AA53}"/>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0CF98288-CC1E-C33B-91AB-786CD19EF198}"/>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D986313A-1392-6EA3-9516-B61226023499}"/>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2DAF9D87-8460-9239-C8AC-01F371AD1C1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7D7A978E-0F14-DC95-AAC6-56E509F901BB}"/>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52BA57E5-E2B4-4F89-2A79-8F441306660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E30B920D-385A-8613-E164-3DB4F0FCC18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DB87A9F8-DA55-2773-BDAF-8F6EA0E453AF}"/>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6A889D76-B47D-A11E-43D0-375D2CE118C3}"/>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F063CC45-E55E-F3CC-5D78-52A9E82B20DF}"/>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8AD82AD8-1FBD-2700-E61C-A9D9C1456EC5}"/>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C9AEAA2D-C275-0B28-A34A-D674FF2BA16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21D3902F-2464-A28E-5758-FADC66FDC89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CFFD7D5C-E9C2-F508-760C-3CF9E32A9B0C}"/>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72E9F084-846D-0938-B913-59D3770AB320}"/>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FC8FA2E7-42F1-BE6C-D4DC-54C5DF2D34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C1C8329A-D8DB-525C-B55C-0753A9CF618D}"/>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F887A54E-D2C4-0D30-27D1-DFCEE29C1515}"/>
              </a:ext>
            </a:extLst>
          </p:cNvPr>
          <p:cNvSpPr txBox="1"/>
          <p:nvPr/>
        </p:nvSpPr>
        <p:spPr>
          <a:xfrm>
            <a:off x="68591" y="977242"/>
            <a:ext cx="3672408" cy="4890552"/>
          </a:xfrm>
          <a:prstGeom prst="ellipse">
            <a:avLst/>
          </a:prstGeom>
          <a:noFill/>
          <a:ln>
            <a:noFill/>
          </a:ln>
        </p:spPr>
        <p:txBody>
          <a:bodyPr wrap="square">
            <a:spAutoFit/>
          </a:bodyPr>
          <a:lstStyle/>
          <a:p>
            <a:pPr algn="ctr"/>
            <a:r>
              <a:rPr lang="ar-EG" sz="4400" b="1" dirty="0">
                <a:solidFill>
                  <a:srgbClr val="0070C0"/>
                </a:solidFill>
                <a:latin typeface="Traditional Arabic" panose="02020603050405020304" pitchFamily="18" charset="-78"/>
                <a:cs typeface="Traditional Arabic" panose="02020603050405020304" pitchFamily="18" charset="-78"/>
              </a:rPr>
              <a:t>الهدف الثاني </a:t>
            </a:r>
          </a:p>
          <a:p>
            <a:pPr algn="ctr"/>
            <a:r>
              <a:rPr lang="ar-EG" sz="4400" b="1" dirty="0">
                <a:latin typeface="Traditional Arabic" panose="02020603050405020304" pitchFamily="18" charset="-78"/>
                <a:cs typeface="Traditional Arabic" panose="02020603050405020304" pitchFamily="18" charset="-78"/>
              </a:rPr>
              <a:t>أن يكون الطلبة قادرين على توضيح أهمية السكرتارية.</a:t>
            </a:r>
            <a:endParaRPr lang="ar-EG" sz="6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2510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DC26-56AB-31FE-A7E4-AC7CAE8DFC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AC2E91-ED15-3F3F-3554-432EA01554E3}"/>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E9A8B934-34A0-1117-84FC-341628776FA2}"/>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A55BA4F0-20BB-5961-563A-2F30C52C8D28}"/>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4163B5B8-C1BE-30B3-6DD8-D24C606F16AB}"/>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B36061F9-E7D0-E033-7081-F141234174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7717D2AA-8FE6-1CB7-3568-50218A13306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6FF8CFCB-7ABE-0CB4-21F8-D40963440C60}"/>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7AE0DFFB-7590-61BD-71E3-7527D12380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7DEDD342-1E65-E2DF-BD6F-6EC21A58BEE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65499AF5-29D5-1827-90C8-6C17283875E6}"/>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E49F5363-ED4B-B2D2-A2B2-E6CC0240A00D}"/>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E9B3402B-7FB3-E3C0-8AA9-BC3A52046B96}"/>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1387FC61-2212-6276-F7CA-0A8D0393A7AB}"/>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2F824354-2617-E545-C829-D459BDE87FB7}"/>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501E6C39-E88E-B43C-BF34-D1D6EA04C3B0}"/>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BD9D04F2-EE0E-5389-DFCA-82F00DA9B01B}"/>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5D648082-48AB-32F2-44F3-35360E6D5534}"/>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F9B355DC-A86F-4F04-5730-DD4037FD657E}"/>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5FEFB2FB-39BB-D69B-86D6-E8C8582B8B46}"/>
              </a:ext>
            </a:extLst>
          </p:cNvPr>
          <p:cNvSpPr txBox="1"/>
          <p:nvPr/>
        </p:nvSpPr>
        <p:spPr>
          <a:xfrm>
            <a:off x="1034766" y="3705671"/>
            <a:ext cx="475252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solidFill>
                  <a:prstClr val="black"/>
                </a:solidFill>
                <a:effectLst>
                  <a:outerShdw blurRad="38100" dist="19050" dir="2700000" algn="tl" rotWithShape="0">
                    <a:prstClr val="black">
                      <a:lumMod val="50000"/>
                      <a:alpha val="40000"/>
                    </a:prstClr>
                  </a:outerShdw>
                </a:effectLst>
                <a:uLnTx/>
                <a:uFillTx/>
                <a:latin typeface="Traditional Arabic" panose="02020603050405020304" pitchFamily="18" charset="-78"/>
                <a:ea typeface="+mn-ea"/>
                <a:cs typeface="Traditional Arabic" panose="02020603050405020304" pitchFamily="18" charset="-78"/>
              </a:rPr>
              <a:t>أهمية السكرتارية</a:t>
            </a:r>
            <a:endParaRPr kumimoji="0" lang="ar-EG" sz="49600" b="1" i="0" u="none" strike="noStrike" kern="1200" cap="none" spc="0" normalizeH="0" baseline="0" noProof="0" dirty="0">
              <a:ln/>
              <a:solidFill>
                <a:prstClr val="black"/>
              </a:solidFill>
              <a:effectLst>
                <a:outerShdw blurRad="38100" dist="19050" dir="2700000" algn="tl" rotWithShape="0">
                  <a:prstClr val="black">
                    <a:lumMod val="50000"/>
                    <a:alpha val="40000"/>
                  </a:prstClr>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7337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331640" y="1556792"/>
            <a:ext cx="6984776" cy="4216539"/>
          </a:xfrm>
          <a:prstGeom prst="rect">
            <a:avLst/>
          </a:prstGeom>
          <a:noFill/>
        </p:spPr>
        <p:txBody>
          <a:bodyPr wrap="square">
            <a:spAutoFit/>
          </a:bodyPr>
          <a:lstStyle/>
          <a:p>
            <a:r>
              <a:rPr lang="ar-EG" sz="3200" b="1" dirty="0"/>
              <a:t>شهدت أعمال السكرتارية مع ازدهار عصر تقنيات المعلومات تطورًا كبيرًا سواء من حيث التعامل مع الملفات، أو من حيث النشاطات المتعلقة بالاتصال والتواصل التي واكبت تغيرات العمل الإداري الحديث ومتطلباته، وأصبحت ركيزة أساسية في هياكل التنظيم الإداري يصعب الاستغناء عنها، وقد ازدادت أهمية السكرتارية لما للعمل المكتبي من دور مهم في أعماله المنظمات</a:t>
            </a:r>
            <a:r>
              <a:rPr lang="ar-EG" sz="4400" b="1" dirty="0"/>
              <a:t> </a:t>
            </a:r>
            <a:r>
              <a:rPr lang="ar-EG" sz="3200" b="1" dirty="0"/>
              <a:t>بمختلف نشاطاتها.</a:t>
            </a:r>
            <a:endParaRPr lang="ar-EG" sz="4400" b="1" dirty="0"/>
          </a:p>
        </p:txBody>
      </p:sp>
    </p:spTree>
    <p:extLst>
      <p:ext uri="{BB962C8B-B14F-4D97-AF65-F5344CB8AC3E}">
        <p14:creationId xmlns:p14="http://schemas.microsoft.com/office/powerpoint/2010/main" val="244343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3851920" y="791774"/>
            <a:ext cx="5292080" cy="584775"/>
          </a:xfrm>
          <a:prstGeom prst="rect">
            <a:avLst/>
          </a:prstGeom>
          <a:solidFill>
            <a:schemeClr val="accent2">
              <a:lumMod val="20000"/>
              <a:lumOff val="80000"/>
            </a:schemeClr>
          </a:solidFill>
        </p:spPr>
        <p:txBody>
          <a:bodyPr wrap="square">
            <a:spAutoFit/>
          </a:bodyPr>
          <a:lstStyle/>
          <a:p>
            <a:r>
              <a:rPr lang="ar-EG" sz="3200" b="1" dirty="0"/>
              <a:t>تتمثل هذه الأهمية في الآتي:</a:t>
            </a:r>
            <a:endParaRPr lang="ar-EG" sz="4400" b="1" dirty="0"/>
          </a:p>
        </p:txBody>
      </p:sp>
      <p:sp>
        <p:nvSpPr>
          <p:cNvPr id="2" name="مستطيل: زوايا مستديرة 1">
            <a:extLst>
              <a:ext uri="{FF2B5EF4-FFF2-40B4-BE49-F238E27FC236}">
                <a16:creationId xmlns:a16="http://schemas.microsoft.com/office/drawing/2014/main" id="{25E8BC40-5960-C12C-7712-47AA3656EBEC}"/>
              </a:ext>
            </a:extLst>
          </p:cNvPr>
          <p:cNvSpPr/>
          <p:nvPr/>
        </p:nvSpPr>
        <p:spPr>
          <a:xfrm>
            <a:off x="4319464" y="1520565"/>
            <a:ext cx="4824536" cy="165618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1- رفع الأعباء عن الرؤساء بأداء الأعمال المكتبية.</a:t>
            </a:r>
            <a:endParaRPr lang="en-US" sz="3200" b="1" dirty="0">
              <a:solidFill>
                <a:schemeClr val="tx1"/>
              </a:solidFill>
            </a:endParaRPr>
          </a:p>
        </p:txBody>
      </p:sp>
      <p:sp>
        <p:nvSpPr>
          <p:cNvPr id="4" name="مستطيل: زوايا مستديرة 3">
            <a:extLst>
              <a:ext uri="{FF2B5EF4-FFF2-40B4-BE49-F238E27FC236}">
                <a16:creationId xmlns:a16="http://schemas.microsoft.com/office/drawing/2014/main" id="{7CE6FE5F-464C-55FE-A2A6-0672B70EED11}"/>
              </a:ext>
            </a:extLst>
          </p:cNvPr>
          <p:cNvSpPr/>
          <p:nvPr/>
        </p:nvSpPr>
        <p:spPr>
          <a:xfrm>
            <a:off x="1511152" y="3464781"/>
            <a:ext cx="4824536" cy="2808312"/>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2- إمداد الرؤساء بالمعلومات والبيانات التي تساعدهم على اتخاذ القرارات الصحيحة في الوقت المناسب</a:t>
            </a:r>
            <a:endParaRPr lang="en-US" sz="3200" b="1" dirty="0">
              <a:solidFill>
                <a:schemeClr val="tx1"/>
              </a:solidFill>
            </a:endParaRPr>
          </a:p>
        </p:txBody>
      </p:sp>
    </p:spTree>
    <p:extLst>
      <p:ext uri="{BB962C8B-B14F-4D97-AF65-F5344CB8AC3E}">
        <p14:creationId xmlns:p14="http://schemas.microsoft.com/office/powerpoint/2010/main" val="368015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4103440" y="887960"/>
            <a:ext cx="5040560" cy="584775"/>
          </a:xfrm>
          <a:prstGeom prst="rect">
            <a:avLst/>
          </a:prstGeom>
          <a:solidFill>
            <a:schemeClr val="accent2">
              <a:lumMod val="20000"/>
              <a:lumOff val="80000"/>
            </a:schemeClr>
          </a:solidFill>
        </p:spPr>
        <p:txBody>
          <a:bodyPr wrap="square">
            <a:spAutoFit/>
          </a:bodyPr>
          <a:lstStyle/>
          <a:p>
            <a:r>
              <a:rPr lang="ar-EG" sz="3200" b="1" dirty="0"/>
              <a:t>تتمثل هذه الأهمية في الآتي:</a:t>
            </a:r>
            <a:endParaRPr lang="ar-EG" sz="4400" b="1" dirty="0"/>
          </a:p>
        </p:txBody>
      </p:sp>
      <p:sp>
        <p:nvSpPr>
          <p:cNvPr id="2" name="مستطيل: زوايا مستديرة 1">
            <a:extLst>
              <a:ext uri="{FF2B5EF4-FFF2-40B4-BE49-F238E27FC236}">
                <a16:creationId xmlns:a16="http://schemas.microsoft.com/office/drawing/2014/main" id="{25E8BC40-5960-C12C-7712-47AA3656EBEC}"/>
              </a:ext>
            </a:extLst>
          </p:cNvPr>
          <p:cNvSpPr/>
          <p:nvPr/>
        </p:nvSpPr>
        <p:spPr>
          <a:xfrm>
            <a:off x="5327576" y="2276872"/>
            <a:ext cx="3600400" cy="1656184"/>
          </a:xfrm>
          <a:prstGeom prst="roundRect">
            <a:avLst/>
          </a:prstGeom>
          <a:solidFill>
            <a:srgbClr val="F6E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3-تأمين كافة الاتصالات للجهات المعنية داخل المؤسسة وخارجها</a:t>
            </a:r>
            <a:endParaRPr lang="en-US" sz="3200" b="1" dirty="0">
              <a:solidFill>
                <a:schemeClr val="tx1"/>
              </a:solidFill>
            </a:endParaRPr>
          </a:p>
        </p:txBody>
      </p:sp>
      <p:sp>
        <p:nvSpPr>
          <p:cNvPr id="4" name="مستطيل: زوايا مستديرة 3">
            <a:extLst>
              <a:ext uri="{FF2B5EF4-FFF2-40B4-BE49-F238E27FC236}">
                <a16:creationId xmlns:a16="http://schemas.microsoft.com/office/drawing/2014/main" id="{7CE6FE5F-464C-55FE-A2A6-0672B70EED11}"/>
              </a:ext>
            </a:extLst>
          </p:cNvPr>
          <p:cNvSpPr/>
          <p:nvPr/>
        </p:nvSpPr>
        <p:spPr>
          <a:xfrm>
            <a:off x="2267744" y="4293096"/>
            <a:ext cx="3600400" cy="1944216"/>
          </a:xfrm>
          <a:prstGeom prst="roundRect">
            <a:avLst/>
          </a:prstGeom>
          <a:solidFill>
            <a:srgbClr val="F6E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200" b="1" dirty="0">
                <a:solidFill>
                  <a:schemeClr val="tx1"/>
                </a:solidFill>
              </a:rPr>
              <a:t>4- العمل على انسياب العمل المكتبي وتدفقه.</a:t>
            </a:r>
            <a:endParaRPr lang="en-US" sz="3200" b="1" dirty="0">
              <a:solidFill>
                <a:schemeClr val="tx1"/>
              </a:solidFill>
            </a:endParaRPr>
          </a:p>
        </p:txBody>
      </p:sp>
    </p:spTree>
    <p:extLst>
      <p:ext uri="{BB962C8B-B14F-4D97-AF65-F5344CB8AC3E}">
        <p14:creationId xmlns:p14="http://schemas.microsoft.com/office/powerpoint/2010/main" val="53353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5335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0CE02F23-6783-9860-1523-7FA3158F541B}"/>
              </a:ext>
            </a:extLst>
          </p:cNvPr>
          <p:cNvSpPr/>
          <p:nvPr/>
        </p:nvSpPr>
        <p:spPr>
          <a:xfrm>
            <a:off x="1619672" y="1293559"/>
            <a:ext cx="7047656" cy="4270881"/>
          </a:xfrm>
          <a:custGeom>
            <a:avLst/>
            <a:gdLst/>
            <a:ahLst/>
            <a:cxnLst/>
            <a:rect l="l" t="t" r="r" b="b"/>
            <a:pathLst>
              <a:path w="12156032" h="3069398">
                <a:moveTo>
                  <a:pt x="0" y="0"/>
                </a:moveTo>
                <a:lnTo>
                  <a:pt x="12156032" y="0"/>
                </a:lnTo>
                <a:lnTo>
                  <a:pt x="12156032" y="3069398"/>
                </a:lnTo>
                <a:lnTo>
                  <a:pt x="0" y="30693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393E002C-8956-A3DB-5E91-A89CF888B08B}"/>
              </a:ext>
            </a:extLst>
          </p:cNvPr>
          <p:cNvSpPr txBox="1"/>
          <p:nvPr/>
        </p:nvSpPr>
        <p:spPr>
          <a:xfrm>
            <a:off x="2195736" y="2348880"/>
            <a:ext cx="6246440" cy="2370296"/>
          </a:xfrm>
          <a:prstGeom prst="verticalScroll">
            <a:avLst/>
          </a:prstGeom>
          <a:noFill/>
          <a:ln>
            <a:noFill/>
          </a:ln>
        </p:spPr>
        <p:txBody>
          <a:bodyPr wrap="square">
            <a:spAutoFit/>
          </a:bodyPr>
          <a:lstStyle/>
          <a:p>
            <a:pPr algn="ctr"/>
            <a:r>
              <a:rPr lang="ar-EG" sz="4000" b="1" dirty="0"/>
              <a:t>بالنقاش مع زملائك ما أهمية الأدوار والأعمال التي يقوم بها السكرتير في مدرستك؟</a:t>
            </a:r>
            <a:endParaRPr lang="ar-EG" sz="6000" b="1" dirty="0"/>
          </a:p>
        </p:txBody>
      </p:sp>
    </p:spTree>
    <p:extLst>
      <p:ext uri="{BB962C8B-B14F-4D97-AF65-F5344CB8AC3E}">
        <p14:creationId xmlns:p14="http://schemas.microsoft.com/office/powerpoint/2010/main" val="41234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D0896-A051-5C87-1636-D0113251A2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070B26-E58D-308E-070F-BE0DBCC6D267}"/>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55E106C5-F68A-9F8F-650D-B2F0F65EF3A9}"/>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633C950D-99BA-9D5B-03C0-3BDEB1C47404}"/>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932E3066-4DBC-1CC4-D90E-B98123FB0AD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43513593-6538-3A9B-7031-F2A78EEEFF54}"/>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94EA4E7F-C991-B964-B1D5-84C51E1C723A}"/>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57A3908C-8585-8065-A10D-3299527BA107}"/>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20A4FCB4-90D9-6303-CCE1-A55DC4FF7733}"/>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EB001C69-3A54-0E5B-EFF7-86119D4F4365}"/>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F3DBC328-C92A-07C4-584A-93F7A9FD776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C9E3C1FF-639D-D202-042B-6C5AC01F51E6}"/>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E4D6C306-16D1-AECA-4485-135ADBB3C4DA}"/>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65EEDA5C-912C-1BCE-FD0C-CF1D075833D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7C7C4EC2-E4AC-A6AB-12F4-8786A5B7D84C}"/>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2B02E0DA-48F6-13FD-C455-B0602786E663}"/>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90B530EA-795B-EEEE-8190-8E815A4871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42378C0F-B7A9-51E0-CDDF-1DDAD0A5860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072E06C7-2BA7-51BB-24D9-C6FEE300F2A7}"/>
              </a:ext>
            </a:extLst>
          </p:cNvPr>
          <p:cNvSpPr txBox="1"/>
          <p:nvPr/>
        </p:nvSpPr>
        <p:spPr>
          <a:xfrm>
            <a:off x="68591" y="977242"/>
            <a:ext cx="3672408" cy="5842695"/>
          </a:xfrm>
          <a:prstGeom prst="ellipse">
            <a:avLst/>
          </a:prstGeom>
          <a:noFill/>
          <a:ln>
            <a:noFill/>
          </a:ln>
        </p:spPr>
        <p:txBody>
          <a:bodyPr wrap="square">
            <a:spAutoFit/>
          </a:bodyPr>
          <a:lstStyle/>
          <a:p>
            <a:pPr lvl="0" algn="ctr">
              <a:defRPr/>
            </a:pPr>
            <a:r>
              <a:rPr lang="ar-EG" sz="4400" b="1" dirty="0">
                <a:solidFill>
                  <a:srgbClr val="0070C0"/>
                </a:solidFill>
                <a:latin typeface="Traditional Arabic" panose="02020603050405020304" pitchFamily="18" charset="-78"/>
                <a:cs typeface="Traditional Arabic" panose="02020603050405020304" pitchFamily="18" charset="-78"/>
              </a:rPr>
              <a:t>الهدف الثالث </a:t>
            </a:r>
          </a:p>
          <a:p>
            <a:pPr algn="ctr"/>
            <a:r>
              <a:rPr lang="ar-EG" sz="4400" b="1" dirty="0">
                <a:latin typeface="Traditional Arabic" panose="02020603050405020304" pitchFamily="18" charset="-78"/>
                <a:cs typeface="Traditional Arabic" panose="02020603050405020304" pitchFamily="18" charset="-78"/>
              </a:rPr>
              <a:t> أن يكون الطلبة قادرين على تعداد أنواع السكرتارية.</a:t>
            </a:r>
            <a:endParaRPr lang="ar-EG" sz="44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6707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91A4-BB32-D7D6-50C5-AF5D7932DE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8E60C0-2583-DE57-725C-6FD4B2FC5CE8}"/>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854D3B02-56A5-5776-4E25-73CC90DEF174}"/>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486AD87E-5E11-3380-CF11-182EEFD73CEA}"/>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C0F7BD6F-6A0D-A4C5-FADE-5B3840F32C3C}"/>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9D93345B-F981-B1E9-DC1B-317FDECE8A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CE905DD1-8EB4-0CDA-0AD4-42821DB0CA1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C98E1ACE-DCBA-DC30-E024-FFCCF2B7A0D9}"/>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DC9434CB-947D-E00C-753B-E5B83EED35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D3894391-26D4-C3C6-35B6-78C786D0352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29D1AC69-156A-F5FA-1E3F-7C64E66152C9}"/>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6D81F288-F686-AC6F-D369-14EA568F90CC}"/>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15BD6905-E2D2-2191-2790-6E0E433E794A}"/>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F94937EC-9C70-FF86-23A7-F4E1B56CBF4E}"/>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BBD963F5-624E-E86F-3B8E-6AC315CD4D60}"/>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5C4E30F8-33DA-AC81-C461-F6C414D635E1}"/>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9495E001-41B5-A797-E870-75A836DD1A35}"/>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FB201E64-0988-FC46-EF37-F87F41CD2A1D}"/>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14B015F6-8F8E-4962-65FC-35891F852B65}"/>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6406D336-CF23-24B9-80A8-58B2DB4538AD}"/>
              </a:ext>
            </a:extLst>
          </p:cNvPr>
          <p:cNvSpPr txBox="1"/>
          <p:nvPr/>
        </p:nvSpPr>
        <p:spPr>
          <a:xfrm>
            <a:off x="1034766" y="3705671"/>
            <a:ext cx="475252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solidFill>
                  <a:prstClr val="black"/>
                </a:solidFill>
                <a:effectLst>
                  <a:outerShdw blurRad="38100" dist="19050" dir="2700000" algn="tl" rotWithShape="0">
                    <a:prstClr val="black">
                      <a:lumMod val="50000"/>
                      <a:alpha val="40000"/>
                    </a:prstClr>
                  </a:outerShdw>
                </a:effectLst>
                <a:uLnTx/>
                <a:uFillTx/>
                <a:latin typeface="Traditional Arabic" panose="02020603050405020304" pitchFamily="18" charset="-78"/>
                <a:ea typeface="+mn-ea"/>
                <a:cs typeface="Traditional Arabic" panose="02020603050405020304" pitchFamily="18" charset="-78"/>
              </a:rPr>
              <a:t>أنواع السكرتارية</a:t>
            </a:r>
            <a:endParaRPr kumimoji="0" lang="ar-EG" sz="49600" b="1" i="0" u="none" strike="noStrike" kern="1200" cap="none" spc="0" normalizeH="0" baseline="0" noProof="0" dirty="0">
              <a:ln/>
              <a:solidFill>
                <a:prstClr val="black"/>
              </a:solidFill>
              <a:effectLst>
                <a:outerShdw blurRad="38100" dist="19050" dir="2700000" algn="tl" rotWithShape="0">
                  <a:prstClr val="black">
                    <a:lumMod val="50000"/>
                    <a:alpha val="40000"/>
                  </a:prstClr>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28491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2181050" y="692696"/>
            <a:ext cx="6984776" cy="954107"/>
          </a:xfrm>
          <a:prstGeom prst="rect">
            <a:avLst/>
          </a:prstGeom>
          <a:solidFill>
            <a:schemeClr val="accent2">
              <a:lumMod val="20000"/>
              <a:lumOff val="80000"/>
            </a:schemeClr>
          </a:solidFill>
        </p:spPr>
        <p:txBody>
          <a:bodyPr wrap="square">
            <a:spAutoFit/>
          </a:bodyPr>
          <a:lstStyle/>
          <a:p>
            <a:r>
              <a:rPr lang="ar-EG" sz="2800" b="1" dirty="0"/>
              <a:t>يمكن تقسيم أنواع السكرتارية وفق الجهة التي تقدم لها هذه الوظيفة إلى أربعة أنواع هي:</a:t>
            </a:r>
            <a:endParaRPr lang="ar-EG" sz="4400" b="1" dirty="0"/>
          </a:p>
        </p:txBody>
      </p:sp>
      <p:graphicFrame>
        <p:nvGraphicFramePr>
          <p:cNvPr id="8" name="رسم تخطيطي 7">
            <a:extLst>
              <a:ext uri="{FF2B5EF4-FFF2-40B4-BE49-F238E27FC236}">
                <a16:creationId xmlns:a16="http://schemas.microsoft.com/office/drawing/2014/main" id="{0B7C3C10-5D6F-318E-1598-4D3D276A334E}"/>
              </a:ext>
            </a:extLst>
          </p:cNvPr>
          <p:cNvGraphicFramePr/>
          <p:nvPr>
            <p:extLst>
              <p:ext uri="{D42A27DB-BD31-4B8C-83A1-F6EECF244321}">
                <p14:modId xmlns:p14="http://schemas.microsoft.com/office/powerpoint/2010/main" val="4149728781"/>
              </p:ext>
            </p:extLst>
          </p:nvPr>
        </p:nvGraphicFramePr>
        <p:xfrm>
          <a:off x="1136934" y="1484784"/>
          <a:ext cx="784887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157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8">
                                            <p:graphicEl>
                                              <a:dgm id="{4F5BF460-A7D2-4DBD-BFD1-B33FD789F0CC}"/>
                                            </p:graphicEl>
                                          </p:spTgt>
                                        </p:tgtEl>
                                        <p:attrNameLst>
                                          <p:attrName>style.visibility</p:attrName>
                                        </p:attrNameLst>
                                      </p:cBhvr>
                                      <p:to>
                                        <p:strVal val="visible"/>
                                      </p:to>
                                    </p:set>
                                    <p:anim calcmode="lin" valueType="num">
                                      <p:cBhvr>
                                        <p:cTn id="13" dur="500" fill="hold"/>
                                        <p:tgtEl>
                                          <p:spTgt spid="8">
                                            <p:graphicEl>
                                              <a:dgm id="{4F5BF460-A7D2-4DBD-BFD1-B33FD789F0CC}"/>
                                            </p:graphicEl>
                                          </p:spTgt>
                                        </p:tgtEl>
                                        <p:attrNameLst>
                                          <p:attrName>ppt_w</p:attrName>
                                        </p:attrNameLst>
                                      </p:cBhvr>
                                      <p:tavLst>
                                        <p:tav tm="0">
                                          <p:val>
                                            <p:fltVal val="0"/>
                                          </p:val>
                                        </p:tav>
                                        <p:tav tm="100000">
                                          <p:val>
                                            <p:strVal val="#ppt_w"/>
                                          </p:val>
                                        </p:tav>
                                      </p:tavLst>
                                    </p:anim>
                                    <p:anim calcmode="lin" valueType="num">
                                      <p:cBhvr>
                                        <p:cTn id="14" dur="500" fill="hold"/>
                                        <p:tgtEl>
                                          <p:spTgt spid="8">
                                            <p:graphicEl>
                                              <a:dgm id="{4F5BF460-A7D2-4DBD-BFD1-B33FD789F0CC}"/>
                                            </p:graphicEl>
                                          </p:spTgt>
                                        </p:tgtEl>
                                        <p:attrNameLst>
                                          <p:attrName>ppt_h</p:attrName>
                                        </p:attrNameLst>
                                      </p:cBhvr>
                                      <p:tavLst>
                                        <p:tav tm="0">
                                          <p:val>
                                            <p:fltVal val="0"/>
                                          </p:val>
                                        </p:tav>
                                        <p:tav tm="100000">
                                          <p:val>
                                            <p:strVal val="#ppt_h"/>
                                          </p:val>
                                        </p:tav>
                                      </p:tavLst>
                                    </p:anim>
                                    <p:animEffect transition="in" filter="fade">
                                      <p:cBhvr>
                                        <p:cTn id="15" dur="500"/>
                                        <p:tgtEl>
                                          <p:spTgt spid="8">
                                            <p:graphicEl>
                                              <a:dgm id="{4F5BF460-A7D2-4DBD-BFD1-B33FD789F0C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graphicEl>
                                              <a:dgm id="{C58233D7-79C5-4D9C-8015-E999411BA8BA}"/>
                                            </p:graphicEl>
                                          </p:spTgt>
                                        </p:tgtEl>
                                        <p:attrNameLst>
                                          <p:attrName>style.visibility</p:attrName>
                                        </p:attrNameLst>
                                      </p:cBhvr>
                                      <p:to>
                                        <p:strVal val="visible"/>
                                      </p:to>
                                    </p:set>
                                    <p:anim calcmode="lin" valueType="num">
                                      <p:cBhvr>
                                        <p:cTn id="20" dur="500" fill="hold"/>
                                        <p:tgtEl>
                                          <p:spTgt spid="8">
                                            <p:graphicEl>
                                              <a:dgm id="{C58233D7-79C5-4D9C-8015-E999411BA8BA}"/>
                                            </p:graphicEl>
                                          </p:spTgt>
                                        </p:tgtEl>
                                        <p:attrNameLst>
                                          <p:attrName>ppt_w</p:attrName>
                                        </p:attrNameLst>
                                      </p:cBhvr>
                                      <p:tavLst>
                                        <p:tav tm="0">
                                          <p:val>
                                            <p:fltVal val="0"/>
                                          </p:val>
                                        </p:tav>
                                        <p:tav tm="100000">
                                          <p:val>
                                            <p:strVal val="#ppt_w"/>
                                          </p:val>
                                        </p:tav>
                                      </p:tavLst>
                                    </p:anim>
                                    <p:anim calcmode="lin" valueType="num">
                                      <p:cBhvr>
                                        <p:cTn id="21" dur="500" fill="hold"/>
                                        <p:tgtEl>
                                          <p:spTgt spid="8">
                                            <p:graphicEl>
                                              <a:dgm id="{C58233D7-79C5-4D9C-8015-E999411BA8BA}"/>
                                            </p:graphicEl>
                                          </p:spTgt>
                                        </p:tgtEl>
                                        <p:attrNameLst>
                                          <p:attrName>ppt_h</p:attrName>
                                        </p:attrNameLst>
                                      </p:cBhvr>
                                      <p:tavLst>
                                        <p:tav tm="0">
                                          <p:val>
                                            <p:fltVal val="0"/>
                                          </p:val>
                                        </p:tav>
                                        <p:tav tm="100000">
                                          <p:val>
                                            <p:strVal val="#ppt_h"/>
                                          </p:val>
                                        </p:tav>
                                      </p:tavLst>
                                    </p:anim>
                                    <p:animEffect transition="in" filter="fade">
                                      <p:cBhvr>
                                        <p:cTn id="22" dur="500"/>
                                        <p:tgtEl>
                                          <p:spTgt spid="8">
                                            <p:graphicEl>
                                              <a:dgm id="{C58233D7-79C5-4D9C-8015-E999411BA8BA}"/>
                                            </p:graphicEl>
                                          </p:spTgt>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graphicEl>
                                              <a:dgm id="{EA4458A7-34E3-4554-AA33-DACC2410F753}"/>
                                            </p:graphicEl>
                                          </p:spTgt>
                                        </p:tgtEl>
                                        <p:attrNameLst>
                                          <p:attrName>style.visibility</p:attrName>
                                        </p:attrNameLst>
                                      </p:cBhvr>
                                      <p:to>
                                        <p:strVal val="visible"/>
                                      </p:to>
                                    </p:set>
                                    <p:anim calcmode="lin" valueType="num">
                                      <p:cBhvr>
                                        <p:cTn id="25" dur="500" fill="hold"/>
                                        <p:tgtEl>
                                          <p:spTgt spid="8">
                                            <p:graphicEl>
                                              <a:dgm id="{EA4458A7-34E3-4554-AA33-DACC2410F753}"/>
                                            </p:graphicEl>
                                          </p:spTgt>
                                        </p:tgtEl>
                                        <p:attrNameLst>
                                          <p:attrName>ppt_w</p:attrName>
                                        </p:attrNameLst>
                                      </p:cBhvr>
                                      <p:tavLst>
                                        <p:tav tm="0">
                                          <p:val>
                                            <p:fltVal val="0"/>
                                          </p:val>
                                        </p:tav>
                                        <p:tav tm="100000">
                                          <p:val>
                                            <p:strVal val="#ppt_w"/>
                                          </p:val>
                                        </p:tav>
                                      </p:tavLst>
                                    </p:anim>
                                    <p:anim calcmode="lin" valueType="num">
                                      <p:cBhvr>
                                        <p:cTn id="26" dur="500" fill="hold"/>
                                        <p:tgtEl>
                                          <p:spTgt spid="8">
                                            <p:graphicEl>
                                              <a:dgm id="{EA4458A7-34E3-4554-AA33-DACC2410F753}"/>
                                            </p:graphicEl>
                                          </p:spTgt>
                                        </p:tgtEl>
                                        <p:attrNameLst>
                                          <p:attrName>ppt_h</p:attrName>
                                        </p:attrNameLst>
                                      </p:cBhvr>
                                      <p:tavLst>
                                        <p:tav tm="0">
                                          <p:val>
                                            <p:fltVal val="0"/>
                                          </p:val>
                                        </p:tav>
                                        <p:tav tm="100000">
                                          <p:val>
                                            <p:strVal val="#ppt_h"/>
                                          </p:val>
                                        </p:tav>
                                      </p:tavLst>
                                    </p:anim>
                                    <p:animEffect transition="in" filter="fade">
                                      <p:cBhvr>
                                        <p:cTn id="27" dur="500"/>
                                        <p:tgtEl>
                                          <p:spTgt spid="8">
                                            <p:graphicEl>
                                              <a:dgm id="{EA4458A7-34E3-4554-AA33-DACC2410F75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8">
                                            <p:graphicEl>
                                              <a:dgm id="{B2CC9FA1-7505-40E8-B667-3F50013B4D35}"/>
                                            </p:graphicEl>
                                          </p:spTgt>
                                        </p:tgtEl>
                                        <p:attrNameLst>
                                          <p:attrName>style.visibility</p:attrName>
                                        </p:attrNameLst>
                                      </p:cBhvr>
                                      <p:to>
                                        <p:strVal val="visible"/>
                                      </p:to>
                                    </p:set>
                                    <p:anim calcmode="lin" valueType="num">
                                      <p:cBhvr>
                                        <p:cTn id="32" dur="500" fill="hold"/>
                                        <p:tgtEl>
                                          <p:spTgt spid="8">
                                            <p:graphicEl>
                                              <a:dgm id="{B2CC9FA1-7505-40E8-B667-3F50013B4D35}"/>
                                            </p:graphicEl>
                                          </p:spTgt>
                                        </p:tgtEl>
                                        <p:attrNameLst>
                                          <p:attrName>ppt_w</p:attrName>
                                        </p:attrNameLst>
                                      </p:cBhvr>
                                      <p:tavLst>
                                        <p:tav tm="0">
                                          <p:val>
                                            <p:fltVal val="0"/>
                                          </p:val>
                                        </p:tav>
                                        <p:tav tm="100000">
                                          <p:val>
                                            <p:strVal val="#ppt_w"/>
                                          </p:val>
                                        </p:tav>
                                      </p:tavLst>
                                    </p:anim>
                                    <p:anim calcmode="lin" valueType="num">
                                      <p:cBhvr>
                                        <p:cTn id="33" dur="500" fill="hold"/>
                                        <p:tgtEl>
                                          <p:spTgt spid="8">
                                            <p:graphicEl>
                                              <a:dgm id="{B2CC9FA1-7505-40E8-B667-3F50013B4D35}"/>
                                            </p:graphicEl>
                                          </p:spTgt>
                                        </p:tgtEl>
                                        <p:attrNameLst>
                                          <p:attrName>ppt_h</p:attrName>
                                        </p:attrNameLst>
                                      </p:cBhvr>
                                      <p:tavLst>
                                        <p:tav tm="0">
                                          <p:val>
                                            <p:fltVal val="0"/>
                                          </p:val>
                                        </p:tav>
                                        <p:tav tm="100000">
                                          <p:val>
                                            <p:strVal val="#ppt_h"/>
                                          </p:val>
                                        </p:tav>
                                      </p:tavLst>
                                    </p:anim>
                                    <p:animEffect transition="in" filter="fade">
                                      <p:cBhvr>
                                        <p:cTn id="34" dur="500"/>
                                        <p:tgtEl>
                                          <p:spTgt spid="8">
                                            <p:graphicEl>
                                              <a:dgm id="{B2CC9FA1-7505-40E8-B667-3F50013B4D35}"/>
                                            </p:graphicEl>
                                          </p:spTgt>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graphicEl>
                                              <a:dgm id="{055CAA53-B207-418A-85B5-9C72AAE68724}"/>
                                            </p:graphicEl>
                                          </p:spTgt>
                                        </p:tgtEl>
                                        <p:attrNameLst>
                                          <p:attrName>style.visibility</p:attrName>
                                        </p:attrNameLst>
                                      </p:cBhvr>
                                      <p:to>
                                        <p:strVal val="visible"/>
                                      </p:to>
                                    </p:set>
                                    <p:anim calcmode="lin" valueType="num">
                                      <p:cBhvr>
                                        <p:cTn id="37" dur="500" fill="hold"/>
                                        <p:tgtEl>
                                          <p:spTgt spid="8">
                                            <p:graphicEl>
                                              <a:dgm id="{055CAA53-B207-418A-85B5-9C72AAE68724}"/>
                                            </p:graphicEl>
                                          </p:spTgt>
                                        </p:tgtEl>
                                        <p:attrNameLst>
                                          <p:attrName>ppt_w</p:attrName>
                                        </p:attrNameLst>
                                      </p:cBhvr>
                                      <p:tavLst>
                                        <p:tav tm="0">
                                          <p:val>
                                            <p:fltVal val="0"/>
                                          </p:val>
                                        </p:tav>
                                        <p:tav tm="100000">
                                          <p:val>
                                            <p:strVal val="#ppt_w"/>
                                          </p:val>
                                        </p:tav>
                                      </p:tavLst>
                                    </p:anim>
                                    <p:anim calcmode="lin" valueType="num">
                                      <p:cBhvr>
                                        <p:cTn id="38" dur="500" fill="hold"/>
                                        <p:tgtEl>
                                          <p:spTgt spid="8">
                                            <p:graphicEl>
                                              <a:dgm id="{055CAA53-B207-418A-85B5-9C72AAE68724}"/>
                                            </p:graphicEl>
                                          </p:spTgt>
                                        </p:tgtEl>
                                        <p:attrNameLst>
                                          <p:attrName>ppt_h</p:attrName>
                                        </p:attrNameLst>
                                      </p:cBhvr>
                                      <p:tavLst>
                                        <p:tav tm="0">
                                          <p:val>
                                            <p:fltVal val="0"/>
                                          </p:val>
                                        </p:tav>
                                        <p:tav tm="100000">
                                          <p:val>
                                            <p:strVal val="#ppt_h"/>
                                          </p:val>
                                        </p:tav>
                                      </p:tavLst>
                                    </p:anim>
                                    <p:animEffect transition="in" filter="fade">
                                      <p:cBhvr>
                                        <p:cTn id="39" dur="500"/>
                                        <p:tgtEl>
                                          <p:spTgt spid="8">
                                            <p:graphicEl>
                                              <a:dgm id="{055CAA53-B207-418A-85B5-9C72AAE6872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AD1B5045-CA4D-4FE0-8252-8BC0D44EC41A}"/>
                                            </p:graphicEl>
                                          </p:spTgt>
                                        </p:tgtEl>
                                        <p:attrNameLst>
                                          <p:attrName>style.visibility</p:attrName>
                                        </p:attrNameLst>
                                      </p:cBhvr>
                                      <p:to>
                                        <p:strVal val="visible"/>
                                      </p:to>
                                    </p:set>
                                    <p:anim calcmode="lin" valueType="num">
                                      <p:cBhvr>
                                        <p:cTn id="44" dur="500" fill="hold"/>
                                        <p:tgtEl>
                                          <p:spTgt spid="8">
                                            <p:graphicEl>
                                              <a:dgm id="{AD1B5045-CA4D-4FE0-8252-8BC0D44EC41A}"/>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AD1B5045-CA4D-4FE0-8252-8BC0D44EC41A}"/>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AD1B5045-CA4D-4FE0-8252-8BC0D44EC41A}"/>
                                            </p:graphicEl>
                                          </p:spTgt>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
                                            <p:graphicEl>
                                              <a:dgm id="{FC55E909-B1C7-46A3-8DB3-BD008886D032}"/>
                                            </p:graphicEl>
                                          </p:spTgt>
                                        </p:tgtEl>
                                        <p:attrNameLst>
                                          <p:attrName>style.visibility</p:attrName>
                                        </p:attrNameLst>
                                      </p:cBhvr>
                                      <p:to>
                                        <p:strVal val="visible"/>
                                      </p:to>
                                    </p:set>
                                    <p:anim calcmode="lin" valueType="num">
                                      <p:cBhvr>
                                        <p:cTn id="49" dur="500" fill="hold"/>
                                        <p:tgtEl>
                                          <p:spTgt spid="8">
                                            <p:graphicEl>
                                              <a:dgm id="{FC55E909-B1C7-46A3-8DB3-BD008886D032}"/>
                                            </p:graphicEl>
                                          </p:spTgt>
                                        </p:tgtEl>
                                        <p:attrNameLst>
                                          <p:attrName>ppt_w</p:attrName>
                                        </p:attrNameLst>
                                      </p:cBhvr>
                                      <p:tavLst>
                                        <p:tav tm="0">
                                          <p:val>
                                            <p:fltVal val="0"/>
                                          </p:val>
                                        </p:tav>
                                        <p:tav tm="100000">
                                          <p:val>
                                            <p:strVal val="#ppt_w"/>
                                          </p:val>
                                        </p:tav>
                                      </p:tavLst>
                                    </p:anim>
                                    <p:anim calcmode="lin" valueType="num">
                                      <p:cBhvr>
                                        <p:cTn id="50" dur="500" fill="hold"/>
                                        <p:tgtEl>
                                          <p:spTgt spid="8">
                                            <p:graphicEl>
                                              <a:dgm id="{FC55E909-B1C7-46A3-8DB3-BD008886D032}"/>
                                            </p:graphicEl>
                                          </p:spTgt>
                                        </p:tgtEl>
                                        <p:attrNameLst>
                                          <p:attrName>ppt_h</p:attrName>
                                        </p:attrNameLst>
                                      </p:cBhvr>
                                      <p:tavLst>
                                        <p:tav tm="0">
                                          <p:val>
                                            <p:fltVal val="0"/>
                                          </p:val>
                                        </p:tav>
                                        <p:tav tm="100000">
                                          <p:val>
                                            <p:strVal val="#ppt_h"/>
                                          </p:val>
                                        </p:tav>
                                      </p:tavLst>
                                    </p:anim>
                                    <p:animEffect transition="in" filter="fade">
                                      <p:cBhvr>
                                        <p:cTn id="51" dur="500"/>
                                        <p:tgtEl>
                                          <p:spTgt spid="8">
                                            <p:graphicEl>
                                              <a:dgm id="{FC55E909-B1C7-46A3-8DB3-BD008886D03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8"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827584" y="-1143000"/>
            <a:ext cx="748883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rot="-163039">
            <a:off x="252936" y="5273808"/>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476987" y="157619"/>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7" name="Freeform 7"/>
          <p:cNvSpPr/>
          <p:nvPr/>
        </p:nvSpPr>
        <p:spPr>
          <a:xfrm>
            <a:off x="239869" y="1416774"/>
            <a:ext cx="4476147" cy="2252658"/>
          </a:xfrm>
          <a:custGeom>
            <a:avLst/>
            <a:gdLst/>
            <a:ahLst/>
            <a:cxnLst/>
            <a:rect l="l" t="t" r="r" b="b"/>
            <a:pathLst>
              <a:path w="7529179" h="3107498">
                <a:moveTo>
                  <a:pt x="0" y="0"/>
                </a:moveTo>
                <a:lnTo>
                  <a:pt x="7529179" y="0"/>
                </a:lnTo>
                <a:lnTo>
                  <a:pt x="7529179" y="3107498"/>
                </a:lnTo>
                <a:lnTo>
                  <a:pt x="0" y="31074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rot="-316261">
            <a:off x="-2296561" y="5353065"/>
            <a:ext cx="3764590" cy="1505836"/>
            <a:chOff x="0" y="0"/>
            <a:chExt cx="6350000" cy="2540000"/>
          </a:xfrm>
        </p:grpSpPr>
        <p:sp>
          <p:nvSpPr>
            <p:cNvPr id="9" name="Freeform 9"/>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grpSp>
        <p:nvGrpSpPr>
          <p:cNvPr id="10" name="Group 10"/>
          <p:cNvGrpSpPr/>
          <p:nvPr/>
        </p:nvGrpSpPr>
        <p:grpSpPr>
          <a:xfrm>
            <a:off x="402783" y="1685828"/>
            <a:ext cx="4705722" cy="1983604"/>
            <a:chOff x="0" y="0"/>
            <a:chExt cx="6350000" cy="2540000"/>
          </a:xfrm>
        </p:grpSpPr>
        <p:sp>
          <p:nvSpPr>
            <p:cNvPr id="11" name="Freeform 11"/>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7"/>
              <a:stretch>
                <a:fillRect t="-29843" b="-29843"/>
              </a:stretch>
            </a:blipFill>
          </p:spPr>
        </p:sp>
      </p:grpSp>
      <p:grpSp>
        <p:nvGrpSpPr>
          <p:cNvPr id="21" name="Group 21"/>
          <p:cNvGrpSpPr/>
          <p:nvPr/>
        </p:nvGrpSpPr>
        <p:grpSpPr>
          <a:xfrm rot="20641811">
            <a:off x="3768035" y="3089359"/>
            <a:ext cx="4063719" cy="2054029"/>
            <a:chOff x="0" y="0"/>
            <a:chExt cx="6350000" cy="2540000"/>
          </a:xfrm>
        </p:grpSpPr>
        <p:sp>
          <p:nvSpPr>
            <p:cNvPr id="22" name="Freeform 22"/>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9EA788"/>
            </a:solidFill>
            <a:ln w="12700">
              <a:solidFill>
                <a:srgbClr val="000000"/>
              </a:solidFill>
            </a:ln>
          </p:spPr>
        </p:sp>
      </p:grpSp>
      <p:sp>
        <p:nvSpPr>
          <p:cNvPr id="23" name="مربع نص 22">
            <a:extLst>
              <a:ext uri="{FF2B5EF4-FFF2-40B4-BE49-F238E27FC236}">
                <a16:creationId xmlns:a16="http://schemas.microsoft.com/office/drawing/2014/main" id="{A3FB0776-4A6A-7E1E-9DBC-52F2F613BFD7}"/>
              </a:ext>
            </a:extLst>
          </p:cNvPr>
          <p:cNvSpPr txBox="1"/>
          <p:nvPr/>
        </p:nvSpPr>
        <p:spPr>
          <a:xfrm rot="20531221">
            <a:off x="3406980" y="3754328"/>
            <a:ext cx="4752528"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أولًا : السكرتارية العامة</a:t>
            </a:r>
            <a:endParaRPr lang="en-US" sz="40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18D5BD04-8AF2-6FE0-BD76-2BE68B5D8A3B}"/>
              </a:ext>
            </a:extLst>
          </p:cNvPr>
          <p:cNvSpPr txBox="1"/>
          <p:nvPr/>
        </p:nvSpPr>
        <p:spPr>
          <a:xfrm>
            <a:off x="2195736" y="2276872"/>
            <a:ext cx="5868144" cy="2800767"/>
          </a:xfrm>
          <a:prstGeom prst="rect">
            <a:avLst/>
          </a:prstGeom>
          <a:noFill/>
        </p:spPr>
        <p:txBody>
          <a:bodyPr wrap="square">
            <a:spAutoFit/>
          </a:bodyPr>
          <a:lstStyle/>
          <a:p>
            <a:pPr algn="r" rtl="1">
              <a:spcBef>
                <a:spcPts val="0"/>
              </a:spcBef>
              <a:spcAft>
                <a:spcPts val="500"/>
              </a:spcAft>
            </a:pPr>
            <a:r>
              <a:rPr lang="ar-EG" sz="4400" b="1" i="0" u="none" strike="noStrike" dirty="0">
                <a:solidFill>
                  <a:schemeClr val="accent4">
                    <a:lumMod val="50000"/>
                  </a:schemeClr>
                </a:solidFill>
                <a:effectLst/>
                <a:latin typeface="Arial" panose="020B0604020202020204" pitchFamily="34" charset="0"/>
              </a:rPr>
              <a:t>هي الإدارة التي تختص بتقديم الخدمات باستمرار؛ مثل تنظيم الاتصالات الكتابية، وحفظها واسترجاعها، ومعالجة المكالمات</a:t>
            </a:r>
            <a:r>
              <a:rPr lang="ar-EG" sz="4400" b="1" dirty="0">
                <a:solidFill>
                  <a:schemeClr val="accent4">
                    <a:lumMod val="50000"/>
                  </a:schemeClr>
                </a:solidFill>
              </a:rPr>
              <a:t> </a:t>
            </a:r>
            <a:r>
              <a:rPr lang="ar-EG" sz="4400" b="1" i="0" u="none" strike="noStrike" dirty="0">
                <a:solidFill>
                  <a:schemeClr val="accent4">
                    <a:lumMod val="50000"/>
                  </a:schemeClr>
                </a:solidFill>
                <a:effectLst/>
                <a:latin typeface="Arial" panose="020B0604020202020204" pitchFamily="34" charset="0"/>
              </a:rPr>
              <a:t>الهاتفية والتصوير والنسخ.</a:t>
            </a:r>
            <a:endParaRPr lang="ar-EG" sz="4400" b="1" dirty="0">
              <a:solidFill>
                <a:schemeClr val="accent4">
                  <a:lumMod val="50000"/>
                </a:schemeClr>
              </a:solidFill>
              <a:effectLst/>
            </a:endParaRPr>
          </a:p>
        </p:txBody>
      </p:sp>
    </p:spTree>
    <p:extLst>
      <p:ext uri="{BB962C8B-B14F-4D97-AF65-F5344CB8AC3E}">
        <p14:creationId xmlns:p14="http://schemas.microsoft.com/office/powerpoint/2010/main" val="356973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604F4-DDFE-73D2-FCE9-E7A1DE3CFC0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F06B30-BD9F-6FAF-5060-BF7DE64435D4}"/>
              </a:ext>
            </a:extLst>
          </p:cNvPr>
          <p:cNvSpPr/>
          <p:nvPr/>
        </p:nvSpPr>
        <p:spPr>
          <a:xfrm rot="-5400000">
            <a:off x="827584" y="-1143000"/>
            <a:ext cx="748883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20C63D2F-9852-A228-7E7B-FB6416E1354B}"/>
              </a:ext>
            </a:extLst>
          </p:cNvPr>
          <p:cNvSpPr/>
          <p:nvPr/>
        </p:nvSpPr>
        <p:spPr>
          <a:xfrm rot="-163039">
            <a:off x="252936" y="5273808"/>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CB556DD2-2095-6FBA-4B78-FE718937419B}"/>
              </a:ext>
            </a:extLst>
          </p:cNvPr>
          <p:cNvGrpSpPr/>
          <p:nvPr/>
        </p:nvGrpSpPr>
        <p:grpSpPr>
          <a:xfrm>
            <a:off x="7476987" y="157619"/>
            <a:ext cx="1441217" cy="1441217"/>
            <a:chOff x="0" y="0"/>
            <a:chExt cx="812800" cy="812800"/>
          </a:xfrm>
        </p:grpSpPr>
        <p:sp>
          <p:nvSpPr>
            <p:cNvPr id="5" name="Freeform 5">
              <a:extLst>
                <a:ext uri="{FF2B5EF4-FFF2-40B4-BE49-F238E27FC236}">
                  <a16:creationId xmlns:a16="http://schemas.microsoft.com/office/drawing/2014/main" id="{794B7937-7304-13C6-6EE7-FF238B2351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a:extLst>
                <a:ext uri="{FF2B5EF4-FFF2-40B4-BE49-F238E27FC236}">
                  <a16:creationId xmlns:a16="http://schemas.microsoft.com/office/drawing/2014/main" id="{7F307307-29E2-5FBA-7691-4FD5ED59C9C4}"/>
                </a:ext>
              </a:extLst>
            </p:cNvPr>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7" name="Freeform 7">
            <a:extLst>
              <a:ext uri="{FF2B5EF4-FFF2-40B4-BE49-F238E27FC236}">
                <a16:creationId xmlns:a16="http://schemas.microsoft.com/office/drawing/2014/main" id="{28538AE3-F8E6-96F0-3AC4-8AB2E2D576B6}"/>
              </a:ext>
            </a:extLst>
          </p:cNvPr>
          <p:cNvSpPr/>
          <p:nvPr/>
        </p:nvSpPr>
        <p:spPr>
          <a:xfrm>
            <a:off x="239869" y="1416774"/>
            <a:ext cx="4476147" cy="2252658"/>
          </a:xfrm>
          <a:custGeom>
            <a:avLst/>
            <a:gdLst/>
            <a:ahLst/>
            <a:cxnLst/>
            <a:rect l="l" t="t" r="r" b="b"/>
            <a:pathLst>
              <a:path w="7529179" h="3107498">
                <a:moveTo>
                  <a:pt x="0" y="0"/>
                </a:moveTo>
                <a:lnTo>
                  <a:pt x="7529179" y="0"/>
                </a:lnTo>
                <a:lnTo>
                  <a:pt x="7529179" y="3107498"/>
                </a:lnTo>
                <a:lnTo>
                  <a:pt x="0" y="31074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a:extLst>
              <a:ext uri="{FF2B5EF4-FFF2-40B4-BE49-F238E27FC236}">
                <a16:creationId xmlns:a16="http://schemas.microsoft.com/office/drawing/2014/main" id="{26733414-E5DF-3EEE-C6FF-81AC5A490816}"/>
              </a:ext>
            </a:extLst>
          </p:cNvPr>
          <p:cNvGrpSpPr/>
          <p:nvPr/>
        </p:nvGrpSpPr>
        <p:grpSpPr>
          <a:xfrm rot="-316261">
            <a:off x="-2296561" y="5353065"/>
            <a:ext cx="3764590" cy="1505836"/>
            <a:chOff x="0" y="0"/>
            <a:chExt cx="6350000" cy="2540000"/>
          </a:xfrm>
        </p:grpSpPr>
        <p:sp>
          <p:nvSpPr>
            <p:cNvPr id="9" name="Freeform 9">
              <a:extLst>
                <a:ext uri="{FF2B5EF4-FFF2-40B4-BE49-F238E27FC236}">
                  <a16:creationId xmlns:a16="http://schemas.microsoft.com/office/drawing/2014/main" id="{1481D74F-7559-BFF4-EB30-D6AE4D7CC8CD}"/>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grpSp>
        <p:nvGrpSpPr>
          <p:cNvPr id="10" name="Group 10">
            <a:extLst>
              <a:ext uri="{FF2B5EF4-FFF2-40B4-BE49-F238E27FC236}">
                <a16:creationId xmlns:a16="http://schemas.microsoft.com/office/drawing/2014/main" id="{BACDDE80-CE87-D8C1-1D02-BA9FBFCE3E5E}"/>
              </a:ext>
            </a:extLst>
          </p:cNvPr>
          <p:cNvGrpSpPr/>
          <p:nvPr/>
        </p:nvGrpSpPr>
        <p:grpSpPr>
          <a:xfrm>
            <a:off x="402783" y="1685828"/>
            <a:ext cx="4705722" cy="1983604"/>
            <a:chOff x="0" y="0"/>
            <a:chExt cx="6350000" cy="2540000"/>
          </a:xfrm>
        </p:grpSpPr>
        <p:sp>
          <p:nvSpPr>
            <p:cNvPr id="11" name="Freeform 11">
              <a:extLst>
                <a:ext uri="{FF2B5EF4-FFF2-40B4-BE49-F238E27FC236}">
                  <a16:creationId xmlns:a16="http://schemas.microsoft.com/office/drawing/2014/main" id="{C578C5CF-427B-8CF4-0402-103521AC9B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7"/>
              <a:stretch>
                <a:fillRect t="-29843" b="-29843"/>
              </a:stretch>
            </a:blipFill>
          </p:spPr>
        </p:sp>
      </p:grpSp>
      <p:grpSp>
        <p:nvGrpSpPr>
          <p:cNvPr id="21" name="Group 21">
            <a:extLst>
              <a:ext uri="{FF2B5EF4-FFF2-40B4-BE49-F238E27FC236}">
                <a16:creationId xmlns:a16="http://schemas.microsoft.com/office/drawing/2014/main" id="{FF2FF096-01BF-8B93-2528-5C70651A9E31}"/>
              </a:ext>
            </a:extLst>
          </p:cNvPr>
          <p:cNvGrpSpPr/>
          <p:nvPr/>
        </p:nvGrpSpPr>
        <p:grpSpPr>
          <a:xfrm rot="20641811">
            <a:off x="3768035" y="3089359"/>
            <a:ext cx="4063719" cy="2054029"/>
            <a:chOff x="0" y="0"/>
            <a:chExt cx="6350000" cy="2540000"/>
          </a:xfrm>
        </p:grpSpPr>
        <p:sp>
          <p:nvSpPr>
            <p:cNvPr id="22" name="Freeform 22">
              <a:extLst>
                <a:ext uri="{FF2B5EF4-FFF2-40B4-BE49-F238E27FC236}">
                  <a16:creationId xmlns:a16="http://schemas.microsoft.com/office/drawing/2014/main" id="{43EF63AE-91FE-16ED-BE61-0C9B9E2B0C81}"/>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9EA788"/>
            </a:solidFill>
            <a:ln w="12700">
              <a:solidFill>
                <a:srgbClr val="000000"/>
              </a:solidFill>
            </a:ln>
          </p:spPr>
        </p:sp>
      </p:grpSp>
      <p:sp>
        <p:nvSpPr>
          <p:cNvPr id="23" name="مربع نص 22">
            <a:extLst>
              <a:ext uri="{FF2B5EF4-FFF2-40B4-BE49-F238E27FC236}">
                <a16:creationId xmlns:a16="http://schemas.microsoft.com/office/drawing/2014/main" id="{36B729D5-CE40-D810-AFD6-AE31A76C1527}"/>
              </a:ext>
            </a:extLst>
          </p:cNvPr>
          <p:cNvSpPr txBox="1"/>
          <p:nvPr/>
        </p:nvSpPr>
        <p:spPr>
          <a:xfrm rot="20531221">
            <a:off x="3406980" y="3754328"/>
            <a:ext cx="4752528"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ثانيًا: السكرتارية الخاصة:</a:t>
            </a:r>
            <a:endParaRPr lang="en-US"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9708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18D5BD04-8AF2-6FE0-BD76-2BE68B5D8A3B}"/>
              </a:ext>
            </a:extLst>
          </p:cNvPr>
          <p:cNvSpPr txBox="1"/>
          <p:nvPr/>
        </p:nvSpPr>
        <p:spPr>
          <a:xfrm>
            <a:off x="2267744" y="2348880"/>
            <a:ext cx="5868144" cy="2554545"/>
          </a:xfrm>
          <a:prstGeom prst="rect">
            <a:avLst/>
          </a:prstGeom>
          <a:noFill/>
        </p:spPr>
        <p:txBody>
          <a:bodyPr wrap="square">
            <a:spAutoFit/>
          </a:bodyPr>
          <a:lstStyle/>
          <a:p>
            <a:r>
              <a:rPr lang="ar-EG" sz="4000" b="1" dirty="0">
                <a:solidFill>
                  <a:schemeClr val="accent4">
                    <a:lumMod val="50000"/>
                  </a:schemeClr>
                </a:solidFill>
              </a:rPr>
              <a:t>تتمثل في العاملين الذين يقدمون الخدمات المكتبية لرئيس معين؛ مثل تلخيص المقالات وتنظيم المقابلات، واستقبال الزائرين والإعداد للاجتماعات.</a:t>
            </a:r>
          </a:p>
        </p:txBody>
      </p:sp>
    </p:spTree>
    <p:extLst>
      <p:ext uri="{BB962C8B-B14F-4D97-AF65-F5344CB8AC3E}">
        <p14:creationId xmlns:p14="http://schemas.microsoft.com/office/powerpoint/2010/main" val="98975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0D287-37D4-69AF-F965-D32A1FD912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B1414D-DBC7-EDA1-FC94-34EDC8ABCC0C}"/>
              </a:ext>
            </a:extLst>
          </p:cNvPr>
          <p:cNvSpPr/>
          <p:nvPr/>
        </p:nvSpPr>
        <p:spPr>
          <a:xfrm rot="-5400000">
            <a:off x="827584" y="-1143000"/>
            <a:ext cx="748883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57631494-3C90-11F1-1A0F-C89D0C207009}"/>
              </a:ext>
            </a:extLst>
          </p:cNvPr>
          <p:cNvSpPr/>
          <p:nvPr/>
        </p:nvSpPr>
        <p:spPr>
          <a:xfrm rot="-163039">
            <a:off x="252936" y="5273808"/>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6B528BD4-46CA-883F-F714-8CB8F189E41C}"/>
              </a:ext>
            </a:extLst>
          </p:cNvPr>
          <p:cNvGrpSpPr/>
          <p:nvPr/>
        </p:nvGrpSpPr>
        <p:grpSpPr>
          <a:xfrm>
            <a:off x="7476987" y="157619"/>
            <a:ext cx="1441217" cy="1441217"/>
            <a:chOff x="0" y="0"/>
            <a:chExt cx="812800" cy="812800"/>
          </a:xfrm>
        </p:grpSpPr>
        <p:sp>
          <p:nvSpPr>
            <p:cNvPr id="5" name="Freeform 5">
              <a:extLst>
                <a:ext uri="{FF2B5EF4-FFF2-40B4-BE49-F238E27FC236}">
                  <a16:creationId xmlns:a16="http://schemas.microsoft.com/office/drawing/2014/main" id="{1F93D395-7FCC-1FAE-D536-DEEA766DA8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a:extLst>
                <a:ext uri="{FF2B5EF4-FFF2-40B4-BE49-F238E27FC236}">
                  <a16:creationId xmlns:a16="http://schemas.microsoft.com/office/drawing/2014/main" id="{D08ED2DC-CEDA-3256-7F16-2A2580B879C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a:extLst>
              <a:ext uri="{FF2B5EF4-FFF2-40B4-BE49-F238E27FC236}">
                <a16:creationId xmlns:a16="http://schemas.microsoft.com/office/drawing/2014/main" id="{19AAF14A-404C-26CD-2E98-3C41A6209BDA}"/>
              </a:ext>
            </a:extLst>
          </p:cNvPr>
          <p:cNvSpPr/>
          <p:nvPr/>
        </p:nvSpPr>
        <p:spPr>
          <a:xfrm>
            <a:off x="239869" y="1416774"/>
            <a:ext cx="4476147" cy="2252658"/>
          </a:xfrm>
          <a:custGeom>
            <a:avLst/>
            <a:gdLst/>
            <a:ahLst/>
            <a:cxnLst/>
            <a:rect l="l" t="t" r="r" b="b"/>
            <a:pathLst>
              <a:path w="7529179" h="3107498">
                <a:moveTo>
                  <a:pt x="0" y="0"/>
                </a:moveTo>
                <a:lnTo>
                  <a:pt x="7529179" y="0"/>
                </a:lnTo>
                <a:lnTo>
                  <a:pt x="7529179" y="3107498"/>
                </a:lnTo>
                <a:lnTo>
                  <a:pt x="0" y="31074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a:extLst>
              <a:ext uri="{FF2B5EF4-FFF2-40B4-BE49-F238E27FC236}">
                <a16:creationId xmlns:a16="http://schemas.microsoft.com/office/drawing/2014/main" id="{3E1EF050-4B9B-27DD-7D25-FE43EB85C81A}"/>
              </a:ext>
            </a:extLst>
          </p:cNvPr>
          <p:cNvGrpSpPr/>
          <p:nvPr/>
        </p:nvGrpSpPr>
        <p:grpSpPr>
          <a:xfrm rot="-316261">
            <a:off x="-2296561" y="5353065"/>
            <a:ext cx="3764590" cy="1505836"/>
            <a:chOff x="0" y="0"/>
            <a:chExt cx="6350000" cy="2540000"/>
          </a:xfrm>
        </p:grpSpPr>
        <p:sp>
          <p:nvSpPr>
            <p:cNvPr id="9" name="Freeform 9">
              <a:extLst>
                <a:ext uri="{FF2B5EF4-FFF2-40B4-BE49-F238E27FC236}">
                  <a16:creationId xmlns:a16="http://schemas.microsoft.com/office/drawing/2014/main" id="{5BA03CF3-C5D1-DA20-CD7F-BF93CC15EBFE}"/>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grpSp>
        <p:nvGrpSpPr>
          <p:cNvPr id="10" name="Group 10">
            <a:extLst>
              <a:ext uri="{FF2B5EF4-FFF2-40B4-BE49-F238E27FC236}">
                <a16:creationId xmlns:a16="http://schemas.microsoft.com/office/drawing/2014/main" id="{1899E9A7-1BA4-9491-B3F7-9AA10B6F734C}"/>
              </a:ext>
            </a:extLst>
          </p:cNvPr>
          <p:cNvGrpSpPr/>
          <p:nvPr/>
        </p:nvGrpSpPr>
        <p:grpSpPr>
          <a:xfrm>
            <a:off x="402783" y="1685828"/>
            <a:ext cx="4705722" cy="1983604"/>
            <a:chOff x="0" y="0"/>
            <a:chExt cx="6350000" cy="2540000"/>
          </a:xfrm>
        </p:grpSpPr>
        <p:sp>
          <p:nvSpPr>
            <p:cNvPr id="11" name="Freeform 11">
              <a:extLst>
                <a:ext uri="{FF2B5EF4-FFF2-40B4-BE49-F238E27FC236}">
                  <a16:creationId xmlns:a16="http://schemas.microsoft.com/office/drawing/2014/main" id="{1925D27E-0274-8D04-05C7-4CE3E177C9E8}"/>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7"/>
              <a:stretch>
                <a:fillRect t="-29843" b="-29843"/>
              </a:stretch>
            </a:blipFill>
          </p:spPr>
        </p:sp>
      </p:grpSp>
      <p:grpSp>
        <p:nvGrpSpPr>
          <p:cNvPr id="21" name="Group 21">
            <a:extLst>
              <a:ext uri="{FF2B5EF4-FFF2-40B4-BE49-F238E27FC236}">
                <a16:creationId xmlns:a16="http://schemas.microsoft.com/office/drawing/2014/main" id="{68752352-02E0-4A90-D727-8152DD8E644D}"/>
              </a:ext>
            </a:extLst>
          </p:cNvPr>
          <p:cNvGrpSpPr/>
          <p:nvPr/>
        </p:nvGrpSpPr>
        <p:grpSpPr>
          <a:xfrm rot="20641811">
            <a:off x="3768035" y="3089359"/>
            <a:ext cx="4063719" cy="2054029"/>
            <a:chOff x="0" y="0"/>
            <a:chExt cx="6350000" cy="2540000"/>
          </a:xfrm>
        </p:grpSpPr>
        <p:sp>
          <p:nvSpPr>
            <p:cNvPr id="22" name="Freeform 22">
              <a:extLst>
                <a:ext uri="{FF2B5EF4-FFF2-40B4-BE49-F238E27FC236}">
                  <a16:creationId xmlns:a16="http://schemas.microsoft.com/office/drawing/2014/main" id="{7709D63A-8396-3CB6-BEEA-39FFB1E8D0B8}"/>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9EA788"/>
            </a:solidFill>
            <a:ln w="12700">
              <a:solidFill>
                <a:srgbClr val="000000"/>
              </a:solidFill>
            </a:ln>
          </p:spPr>
        </p:sp>
      </p:grpSp>
      <p:sp>
        <p:nvSpPr>
          <p:cNvPr id="23" name="مربع نص 22">
            <a:extLst>
              <a:ext uri="{FF2B5EF4-FFF2-40B4-BE49-F238E27FC236}">
                <a16:creationId xmlns:a16="http://schemas.microsoft.com/office/drawing/2014/main" id="{C6C07950-91D2-999A-26C7-024C1AA7F718}"/>
              </a:ext>
            </a:extLst>
          </p:cNvPr>
          <p:cNvSpPr txBox="1"/>
          <p:nvPr/>
        </p:nvSpPr>
        <p:spPr>
          <a:xfrm rot="20531221">
            <a:off x="3406980" y="3754327"/>
            <a:ext cx="4752528"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ثالثا: السكرتارية المتخصصة:</a:t>
            </a:r>
            <a:endParaRPr lang="ar-EG" sz="7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44183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18D5BD04-8AF2-6FE0-BD76-2BE68B5D8A3B}"/>
              </a:ext>
            </a:extLst>
          </p:cNvPr>
          <p:cNvSpPr txBox="1"/>
          <p:nvPr/>
        </p:nvSpPr>
        <p:spPr>
          <a:xfrm>
            <a:off x="1835696" y="2060848"/>
            <a:ext cx="5868144" cy="3477875"/>
          </a:xfrm>
          <a:prstGeom prst="rect">
            <a:avLst/>
          </a:prstGeom>
          <a:noFill/>
        </p:spPr>
        <p:txBody>
          <a:bodyPr wrap="square">
            <a:spAutoFit/>
          </a:bodyPr>
          <a:lstStyle/>
          <a:p>
            <a:r>
              <a:rPr lang="ar-EG" sz="4400" b="1" dirty="0">
                <a:solidFill>
                  <a:schemeClr val="accent4">
                    <a:lumMod val="50000"/>
                  </a:schemeClr>
                </a:solidFill>
              </a:rPr>
              <a:t>تتمثل في الوحدات الإدارية التي تقدم الخدمات التي يطلبها المديرون في المجالات المتخصصة التي تحتاج إلى تحليل ودراسات معينة؛ كالنواحي الهندسية والطبية، والقانونية.</a:t>
            </a:r>
            <a:endParaRPr lang="ar-EG" sz="6600" b="1" dirty="0">
              <a:solidFill>
                <a:schemeClr val="accent4">
                  <a:lumMod val="50000"/>
                </a:schemeClr>
              </a:solidFill>
            </a:endParaRPr>
          </a:p>
        </p:txBody>
      </p:sp>
    </p:spTree>
    <p:extLst>
      <p:ext uri="{BB962C8B-B14F-4D97-AF65-F5344CB8AC3E}">
        <p14:creationId xmlns:p14="http://schemas.microsoft.com/office/powerpoint/2010/main" val="222301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4A5D1-BE40-CC18-5D79-57EDF9EE3C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E9960D-5A56-5B80-22CA-C40B15BD0DE0}"/>
              </a:ext>
            </a:extLst>
          </p:cNvPr>
          <p:cNvSpPr/>
          <p:nvPr/>
        </p:nvSpPr>
        <p:spPr>
          <a:xfrm rot="-5400000">
            <a:off x="827584" y="-1143000"/>
            <a:ext cx="748883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05DB7216-7965-4507-2ABF-BBDA0964E644}"/>
              </a:ext>
            </a:extLst>
          </p:cNvPr>
          <p:cNvSpPr/>
          <p:nvPr/>
        </p:nvSpPr>
        <p:spPr>
          <a:xfrm rot="-163039">
            <a:off x="252936" y="5273808"/>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ABB9204A-C9C6-D4BE-496F-F87C98836CAE}"/>
              </a:ext>
            </a:extLst>
          </p:cNvPr>
          <p:cNvGrpSpPr/>
          <p:nvPr/>
        </p:nvGrpSpPr>
        <p:grpSpPr>
          <a:xfrm>
            <a:off x="7476987" y="157619"/>
            <a:ext cx="1441217" cy="1441217"/>
            <a:chOff x="0" y="0"/>
            <a:chExt cx="812800" cy="812800"/>
          </a:xfrm>
        </p:grpSpPr>
        <p:sp>
          <p:nvSpPr>
            <p:cNvPr id="5" name="Freeform 5">
              <a:extLst>
                <a:ext uri="{FF2B5EF4-FFF2-40B4-BE49-F238E27FC236}">
                  <a16:creationId xmlns:a16="http://schemas.microsoft.com/office/drawing/2014/main" id="{8D23AFD6-59AA-B5B1-102C-10B6EE9DF3A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a:extLst>
                <a:ext uri="{FF2B5EF4-FFF2-40B4-BE49-F238E27FC236}">
                  <a16:creationId xmlns:a16="http://schemas.microsoft.com/office/drawing/2014/main" id="{572470D9-D1F0-9603-5585-7B94AD3A9F9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a:extLst>
              <a:ext uri="{FF2B5EF4-FFF2-40B4-BE49-F238E27FC236}">
                <a16:creationId xmlns:a16="http://schemas.microsoft.com/office/drawing/2014/main" id="{BCB4F9BC-E009-0336-FC59-EE8C1CF9B3B8}"/>
              </a:ext>
            </a:extLst>
          </p:cNvPr>
          <p:cNvSpPr/>
          <p:nvPr/>
        </p:nvSpPr>
        <p:spPr>
          <a:xfrm>
            <a:off x="239869" y="1416774"/>
            <a:ext cx="4476147" cy="2252658"/>
          </a:xfrm>
          <a:custGeom>
            <a:avLst/>
            <a:gdLst/>
            <a:ahLst/>
            <a:cxnLst/>
            <a:rect l="l" t="t" r="r" b="b"/>
            <a:pathLst>
              <a:path w="7529179" h="3107498">
                <a:moveTo>
                  <a:pt x="0" y="0"/>
                </a:moveTo>
                <a:lnTo>
                  <a:pt x="7529179" y="0"/>
                </a:lnTo>
                <a:lnTo>
                  <a:pt x="7529179" y="3107498"/>
                </a:lnTo>
                <a:lnTo>
                  <a:pt x="0" y="31074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a:extLst>
              <a:ext uri="{FF2B5EF4-FFF2-40B4-BE49-F238E27FC236}">
                <a16:creationId xmlns:a16="http://schemas.microsoft.com/office/drawing/2014/main" id="{F09B4473-C132-4740-81EE-4236C1E3FFA2}"/>
              </a:ext>
            </a:extLst>
          </p:cNvPr>
          <p:cNvGrpSpPr/>
          <p:nvPr/>
        </p:nvGrpSpPr>
        <p:grpSpPr>
          <a:xfrm rot="-316261">
            <a:off x="-2296561" y="5353065"/>
            <a:ext cx="3764590" cy="1505836"/>
            <a:chOff x="0" y="0"/>
            <a:chExt cx="6350000" cy="2540000"/>
          </a:xfrm>
        </p:grpSpPr>
        <p:sp>
          <p:nvSpPr>
            <p:cNvPr id="9" name="Freeform 9">
              <a:extLst>
                <a:ext uri="{FF2B5EF4-FFF2-40B4-BE49-F238E27FC236}">
                  <a16:creationId xmlns:a16="http://schemas.microsoft.com/office/drawing/2014/main" id="{10064E69-EDA2-BB44-B318-6E959920ED83}"/>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grpSp>
        <p:nvGrpSpPr>
          <p:cNvPr id="10" name="Group 10">
            <a:extLst>
              <a:ext uri="{FF2B5EF4-FFF2-40B4-BE49-F238E27FC236}">
                <a16:creationId xmlns:a16="http://schemas.microsoft.com/office/drawing/2014/main" id="{3309BF91-7B66-B565-391E-443BF4D57508}"/>
              </a:ext>
            </a:extLst>
          </p:cNvPr>
          <p:cNvGrpSpPr/>
          <p:nvPr/>
        </p:nvGrpSpPr>
        <p:grpSpPr>
          <a:xfrm>
            <a:off x="402783" y="1685828"/>
            <a:ext cx="4705722" cy="1983604"/>
            <a:chOff x="0" y="0"/>
            <a:chExt cx="6350000" cy="2540000"/>
          </a:xfrm>
        </p:grpSpPr>
        <p:sp>
          <p:nvSpPr>
            <p:cNvPr id="11" name="Freeform 11">
              <a:extLst>
                <a:ext uri="{FF2B5EF4-FFF2-40B4-BE49-F238E27FC236}">
                  <a16:creationId xmlns:a16="http://schemas.microsoft.com/office/drawing/2014/main" id="{C9054113-F03F-3BA7-AF97-9FDE6FD7BB7A}"/>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7"/>
              <a:stretch>
                <a:fillRect t="-29843" b="-29843"/>
              </a:stretch>
            </a:blipFill>
          </p:spPr>
        </p:sp>
      </p:grpSp>
      <p:grpSp>
        <p:nvGrpSpPr>
          <p:cNvPr id="21" name="Group 21">
            <a:extLst>
              <a:ext uri="{FF2B5EF4-FFF2-40B4-BE49-F238E27FC236}">
                <a16:creationId xmlns:a16="http://schemas.microsoft.com/office/drawing/2014/main" id="{4E7A1EE8-4F16-4E7B-2FBF-2E9A63EEF118}"/>
              </a:ext>
            </a:extLst>
          </p:cNvPr>
          <p:cNvGrpSpPr/>
          <p:nvPr/>
        </p:nvGrpSpPr>
        <p:grpSpPr>
          <a:xfrm rot="20641811">
            <a:off x="3768035" y="3089359"/>
            <a:ext cx="4063719" cy="2054029"/>
            <a:chOff x="0" y="0"/>
            <a:chExt cx="6350000" cy="2540000"/>
          </a:xfrm>
        </p:grpSpPr>
        <p:sp>
          <p:nvSpPr>
            <p:cNvPr id="22" name="Freeform 22">
              <a:extLst>
                <a:ext uri="{FF2B5EF4-FFF2-40B4-BE49-F238E27FC236}">
                  <a16:creationId xmlns:a16="http://schemas.microsoft.com/office/drawing/2014/main" id="{50838969-355D-6311-B1D1-86DD875EFDAA}"/>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9EA788"/>
            </a:solidFill>
            <a:ln w="12700">
              <a:solidFill>
                <a:srgbClr val="000000"/>
              </a:solidFill>
            </a:ln>
          </p:spPr>
        </p:sp>
      </p:grpSp>
      <p:sp>
        <p:nvSpPr>
          <p:cNvPr id="23" name="مربع نص 22">
            <a:extLst>
              <a:ext uri="{FF2B5EF4-FFF2-40B4-BE49-F238E27FC236}">
                <a16:creationId xmlns:a16="http://schemas.microsoft.com/office/drawing/2014/main" id="{E8F3959C-4742-E2B2-7246-32F06B84E6EA}"/>
              </a:ext>
            </a:extLst>
          </p:cNvPr>
          <p:cNvSpPr txBox="1"/>
          <p:nvPr/>
        </p:nvSpPr>
        <p:spPr>
          <a:xfrm rot="20531221">
            <a:off x="3406980" y="3754327"/>
            <a:ext cx="4752528" cy="707886"/>
          </a:xfrm>
          <a:prstGeom prst="rect">
            <a:avLst/>
          </a:prstGeom>
          <a:noFill/>
        </p:spPr>
        <p:txBody>
          <a:bodyPr wrap="square" rtlCol="0">
            <a:spAutoFit/>
          </a:bodyPr>
          <a:lstStyle/>
          <a:p>
            <a:pPr algn="ctr"/>
            <a:r>
              <a:rPr lang="ar-EG" sz="4000" b="1" dirty="0">
                <a:latin typeface="Traditional Arabic" panose="02020603050405020304" pitchFamily="18" charset="-78"/>
                <a:cs typeface="Traditional Arabic" panose="02020603050405020304" pitchFamily="18" charset="-78"/>
              </a:rPr>
              <a:t>رابعا: السكرتارية التنفيذية</a:t>
            </a:r>
            <a:endParaRPr lang="ar-EG" sz="6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98155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18D5BD04-8AF2-6FE0-BD76-2BE68B5D8A3B}"/>
              </a:ext>
            </a:extLst>
          </p:cNvPr>
          <p:cNvSpPr txBox="1"/>
          <p:nvPr/>
        </p:nvSpPr>
        <p:spPr>
          <a:xfrm>
            <a:off x="1979712" y="1772816"/>
            <a:ext cx="5868144" cy="4154984"/>
          </a:xfrm>
          <a:prstGeom prst="rect">
            <a:avLst/>
          </a:prstGeom>
          <a:noFill/>
        </p:spPr>
        <p:txBody>
          <a:bodyPr wrap="square">
            <a:spAutoFit/>
          </a:bodyPr>
          <a:lstStyle/>
          <a:p>
            <a:r>
              <a:rPr lang="ar-EG" sz="4400" b="1" dirty="0">
                <a:solidFill>
                  <a:schemeClr val="accent4">
                    <a:lumMod val="50000"/>
                  </a:schemeClr>
                </a:solidFill>
              </a:rPr>
              <a:t>هي ذلك الجهاز من العاملين لتنظيم العمل الإداري في مكاتب المديرين والرؤساء ومساعدتهم في إنجاز وأداء أعمالهم، وهي من الوظائف المهمة والأساسية في الهيكل الإداري للمنظمات.</a:t>
            </a:r>
            <a:endParaRPr lang="ar-EG" sz="6600" b="1" dirty="0">
              <a:solidFill>
                <a:schemeClr val="accent4">
                  <a:lumMod val="50000"/>
                </a:schemeClr>
              </a:solidFill>
            </a:endParaRPr>
          </a:p>
        </p:txBody>
      </p:sp>
    </p:spTree>
    <p:extLst>
      <p:ext uri="{BB962C8B-B14F-4D97-AF65-F5344CB8AC3E}">
        <p14:creationId xmlns:p14="http://schemas.microsoft.com/office/powerpoint/2010/main" val="249546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B8F84-EA6B-9DD6-1251-5C6213A94A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BBCD177-3237-C149-4FA5-C2E94F99167B}"/>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B10DB1AA-CF4A-0FC5-E3C0-9A8FCDF3CBE7}"/>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A1A289BB-D527-0D9A-111B-60F2F773997B}"/>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439AAD8C-ABA6-EB91-DF70-808D10A5DE85}"/>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E34D0A46-C21B-E8F3-39B6-D67A3365794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F7C9E0E-CCD0-2AC0-5516-F123C403303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0039A94-C1CC-3433-2BD1-6931707BA49D}"/>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9B48FE1A-7B33-6607-6F52-CBE563D10CD2}"/>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52C10840-1435-23BC-B938-0B95E2E36C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EE502CC0-C640-3BAE-6286-9779C6CBDFC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B0E239A3-DAA4-F24A-0B60-043D53F91767}"/>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6FE8EA1E-897D-3399-F7CE-6BE56F54702C}"/>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6CD29799-BE01-B819-F7C4-932CCDBBEB2F}"/>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3E2796B2-FD76-C998-1A6B-68CF673EF26F}"/>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136AD465-E7F9-7673-E7E4-A5FAA116C86F}"/>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E0EB0C3B-6CE3-5CEF-0788-5D075519C8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37968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979712" y="1844824"/>
            <a:ext cx="6246440" cy="3875246"/>
          </a:xfrm>
          <a:prstGeom prst="verticalScroll">
            <a:avLst/>
          </a:prstGeom>
          <a:noFill/>
          <a:ln>
            <a:noFill/>
          </a:ln>
        </p:spPr>
        <p:txBody>
          <a:bodyPr wrap="square">
            <a:spAutoFit/>
          </a:bodyPr>
          <a:lstStyle/>
          <a:p>
            <a:pPr algn="ctr"/>
            <a:r>
              <a:rPr lang="ar-EG" sz="4000" b="1" dirty="0"/>
              <a:t>من خلال البحث في مصادر المعلومات عن الهياكل التنظيمية لأحد المنظمات، ما الوحدة الإدارية التي تقوم بمهام السكرتارية المتخصصة.</a:t>
            </a:r>
          </a:p>
        </p:txBody>
      </p:sp>
    </p:spTree>
    <p:extLst>
      <p:ext uri="{BB962C8B-B14F-4D97-AF65-F5344CB8AC3E}">
        <p14:creationId xmlns:p14="http://schemas.microsoft.com/office/powerpoint/2010/main" val="253758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2888203-17D9-E1D5-E44D-4F0B452B5207}"/>
              </a:ext>
            </a:extLst>
          </p:cNvPr>
          <p:cNvSpPr txBox="1"/>
          <p:nvPr/>
        </p:nvSpPr>
        <p:spPr>
          <a:xfrm>
            <a:off x="1547664" y="1443841"/>
            <a:ext cx="6797546" cy="4524315"/>
          </a:xfrm>
          <a:prstGeom prst="rect">
            <a:avLst/>
          </a:prstGeom>
          <a:noFill/>
        </p:spPr>
        <p:txBody>
          <a:bodyPr wrap="square">
            <a:spAutoFit/>
          </a:bodyPr>
          <a:lstStyle/>
          <a:p>
            <a:r>
              <a:rPr lang="ar-EG" sz="3200" b="1" dirty="0">
                <a:solidFill>
                  <a:srgbClr val="C00000"/>
                </a:solidFill>
              </a:rPr>
              <a:t>-إدارة السكرتارية: قد يكون هناك قسم أو وحدة خاصة مسؤولة عن إدارة السكرتارية وتنسيق المهام الإدارية والتنفيذية تشمل مهام هذا القسم ترتيب المواعيد، وتنظيم الاجتماعات، وإدارة المراسلات، وإعداد التقارير وتنظيم السفر والإقامة، وإدارة الملفات الإدارية والوثائق.</a:t>
            </a:r>
          </a:p>
          <a:p>
            <a:r>
              <a:rPr lang="ar-EG" sz="3200" b="1" dirty="0">
                <a:solidFill>
                  <a:srgbClr val="C00000"/>
                </a:solidFill>
              </a:rPr>
              <a:t>- إدارة العلاقات العامة: في بعض المنظمات يتم تكليف إدارة العلاقات العامة بمهام سكر نارية متخصصة، مثل إعداد الخطابات الرسمية، وترتيب الاجتماعات العامة، وإدارة الاتصالات مع الجهات الخارجية.</a:t>
            </a:r>
          </a:p>
        </p:txBody>
      </p:sp>
    </p:spTree>
    <p:extLst>
      <p:ext uri="{BB962C8B-B14F-4D97-AF65-F5344CB8AC3E}">
        <p14:creationId xmlns:p14="http://schemas.microsoft.com/office/powerpoint/2010/main" val="3518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16511" y="-1054074"/>
            <a:ext cx="7310978"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577894"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788702"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607" b="-2260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4591986" y="4219189"/>
            <a:ext cx="1052833" cy="576187"/>
          </a:xfrm>
          <a:custGeom>
            <a:avLst/>
            <a:gdLst/>
            <a:ahLst/>
            <a:cxnLst/>
            <a:rect l="l" t="t" r="r" b="b"/>
            <a:pathLst>
              <a:path w="2105666" h="1152374">
                <a:moveTo>
                  <a:pt x="0" y="0"/>
                </a:moveTo>
                <a:lnTo>
                  <a:pt x="2105666" y="0"/>
                </a:lnTo>
                <a:lnTo>
                  <a:pt x="2105666" y="1152373"/>
                </a:lnTo>
                <a:lnTo>
                  <a:pt x="0" y="11523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12" name="Group 12"/>
          <p:cNvGrpSpPr/>
          <p:nvPr/>
        </p:nvGrpSpPr>
        <p:grpSpPr>
          <a:xfrm>
            <a:off x="-331889" y="1114983"/>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8" name="مربع نص 17">
            <a:extLst>
              <a:ext uri="{FF2B5EF4-FFF2-40B4-BE49-F238E27FC236}">
                <a16:creationId xmlns:a16="http://schemas.microsoft.com/office/drawing/2014/main" id="{F3120587-B8DF-3820-AC3E-CFF1F533C7E8}"/>
              </a:ext>
            </a:extLst>
          </p:cNvPr>
          <p:cNvSpPr txBox="1"/>
          <p:nvPr/>
        </p:nvSpPr>
        <p:spPr>
          <a:xfrm>
            <a:off x="365813" y="223293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lang="ar-EG" sz="8800" b="1" dirty="0">
                <a:ln w="13462">
                  <a:solidFill>
                    <a:prstClr val="white"/>
                  </a:solidFill>
                  <a:prstDash val="solid"/>
                </a:ln>
                <a:solidFill>
                  <a:prstClr val="black">
                    <a:lumMod val="85000"/>
                    <a:lumOff val="15000"/>
                  </a:prstClr>
                </a:solidFill>
                <a:effectLst>
                  <a:outerShdw dist="38100" dir="2700000" algn="bl" rotWithShape="0">
                    <a:srgbClr val="5B9BD5"/>
                  </a:outerShdw>
                </a:effectLst>
                <a:latin typeface="Traditional Arabic" panose="02020603050405020304" pitchFamily="18" charset="-78"/>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979712" y="1916832"/>
            <a:ext cx="6246440" cy="3499009"/>
          </a:xfrm>
          <a:prstGeom prst="verticalScroll">
            <a:avLst/>
          </a:prstGeom>
          <a:noFill/>
          <a:ln>
            <a:noFill/>
          </a:ln>
        </p:spPr>
        <p:txBody>
          <a:bodyPr wrap="square">
            <a:spAutoFit/>
          </a:bodyPr>
          <a:lstStyle/>
          <a:p>
            <a:pPr algn="ctr"/>
            <a:r>
              <a:rPr lang="ar-EG" sz="3600" b="1" dirty="0"/>
              <a:t>قم بزيارة سكرتيرا في إحدى المنظمات، وحدد نوع السكرتارية، والمهام التي يقوم بها، ثم قدم ما</a:t>
            </a:r>
            <a:endParaRPr lang="ar-EG" sz="6600" b="1" dirty="0"/>
          </a:p>
          <a:p>
            <a:pPr algn="ctr"/>
            <a:r>
              <a:rPr lang="ar-EG" sz="3600" b="1" dirty="0"/>
              <a:t>توصلت إليه في عرضًا تقديميا وأعرضه على زملائك.</a:t>
            </a:r>
            <a:endParaRPr lang="ar-EG" sz="6600" b="1" dirty="0"/>
          </a:p>
        </p:txBody>
      </p:sp>
    </p:spTree>
    <p:extLst>
      <p:ext uri="{BB962C8B-B14F-4D97-AF65-F5344CB8AC3E}">
        <p14:creationId xmlns:p14="http://schemas.microsoft.com/office/powerpoint/2010/main" val="37470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31743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532" r="-6532"/>
            </a:stretch>
          </a:blipFill>
        </p:spPr>
      </p:sp>
      <p:sp>
        <p:nvSpPr>
          <p:cNvPr id="3" name="Freeform 3"/>
          <p:cNvSpPr/>
          <p:nvPr/>
        </p:nvSpPr>
        <p:spPr>
          <a:xfrm rot="9551778">
            <a:off x="7800544" y="4987721"/>
            <a:ext cx="1848134" cy="1568621"/>
          </a:xfrm>
          <a:custGeom>
            <a:avLst/>
            <a:gdLst/>
            <a:ahLst/>
            <a:cxnLst/>
            <a:rect l="l" t="t" r="r" b="b"/>
            <a:pathLst>
              <a:path w="3696267" h="3137242">
                <a:moveTo>
                  <a:pt x="0" y="0"/>
                </a:moveTo>
                <a:lnTo>
                  <a:pt x="3696267" y="0"/>
                </a:lnTo>
                <a:lnTo>
                  <a:pt x="3696267" y="3137242"/>
                </a:lnTo>
                <a:lnTo>
                  <a:pt x="0" y="3137242"/>
                </a:lnTo>
                <a:lnTo>
                  <a:pt x="0" y="0"/>
                </a:lnTo>
                <a:close/>
              </a:path>
            </a:pathLst>
          </a:custGeom>
          <a:blipFill>
            <a:blip r:embed="rId3">
              <a:extLst>
                <a:ext uri="{96DAC541-7B7A-43D3-8B79-37D633B846F1}">
                  <asvg:svgBlip xmlns:asvg="http://schemas.microsoft.com/office/drawing/2016/SVG/main" r:embed="rId4"/>
                </a:ext>
              </a:extLst>
            </a:blip>
            <a:stretch>
              <a:fillRect l="-105646"/>
            </a:stretch>
          </a:blipFill>
        </p:spPr>
      </p:sp>
      <p:grpSp>
        <p:nvGrpSpPr>
          <p:cNvPr id="4" name="Group 4"/>
          <p:cNvGrpSpPr/>
          <p:nvPr/>
        </p:nvGrpSpPr>
        <p:grpSpPr>
          <a:xfrm>
            <a:off x="3275559" y="5486400"/>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7" name="Group 7"/>
          <p:cNvGrpSpPr/>
          <p:nvPr/>
        </p:nvGrpSpPr>
        <p:grpSpPr>
          <a:xfrm>
            <a:off x="-720609" y="107780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10" name="Freeform 10"/>
          <p:cNvSpPr/>
          <p:nvPr/>
        </p:nvSpPr>
        <p:spPr>
          <a:xfrm rot="-1059828">
            <a:off x="-643600" y="578340"/>
            <a:ext cx="2759331" cy="2079858"/>
          </a:xfrm>
          <a:custGeom>
            <a:avLst/>
            <a:gdLst/>
            <a:ahLst/>
            <a:cxnLst/>
            <a:rect l="l" t="t" r="r" b="b"/>
            <a:pathLst>
              <a:path w="5518661" h="4159716">
                <a:moveTo>
                  <a:pt x="0" y="0"/>
                </a:moveTo>
                <a:lnTo>
                  <a:pt x="5518660" y="0"/>
                </a:lnTo>
                <a:lnTo>
                  <a:pt x="5518660" y="4159716"/>
                </a:lnTo>
                <a:lnTo>
                  <a:pt x="0" y="4159716"/>
                </a:lnTo>
                <a:lnTo>
                  <a:pt x="0" y="0"/>
                </a:lnTo>
                <a:close/>
              </a:path>
            </a:pathLst>
          </a:custGeom>
          <a:blipFill>
            <a:blip r:embed="rId5">
              <a:extLst>
                <a:ext uri="{96DAC541-7B7A-43D3-8B79-37D633B846F1}">
                  <asvg:svgBlip xmlns:asvg="http://schemas.microsoft.com/office/drawing/2016/SVG/main" r:embed="rId6"/>
                </a:ext>
              </a:extLst>
            </a:blip>
            <a:stretch>
              <a:fillRect l="-82627"/>
            </a:stretch>
          </a:blipFill>
        </p:spPr>
      </p:sp>
      <p:sp>
        <p:nvSpPr>
          <p:cNvPr id="11" name="Freeform 11"/>
          <p:cNvSpPr/>
          <p:nvPr/>
        </p:nvSpPr>
        <p:spPr>
          <a:xfrm>
            <a:off x="514350"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rot="-5400000">
            <a:off x="3384647" y="4964394"/>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rot="-1059828">
            <a:off x="-148048" y="2455514"/>
            <a:ext cx="5639927" cy="5090523"/>
          </a:xfrm>
          <a:custGeom>
            <a:avLst/>
            <a:gdLst/>
            <a:ahLst/>
            <a:cxnLst/>
            <a:rect l="l" t="t" r="r" b="b"/>
            <a:pathLst>
              <a:path w="11279853" h="10181045">
                <a:moveTo>
                  <a:pt x="0" y="0"/>
                </a:moveTo>
                <a:lnTo>
                  <a:pt x="11279853" y="0"/>
                </a:lnTo>
                <a:lnTo>
                  <a:pt x="11279853" y="10181045"/>
                </a:lnTo>
                <a:lnTo>
                  <a:pt x="0" y="10181045"/>
                </a:lnTo>
                <a:lnTo>
                  <a:pt x="0" y="0"/>
                </a:lnTo>
                <a:close/>
              </a:path>
            </a:pathLst>
          </a:custGeom>
          <a:blipFill>
            <a:blip r:embed="rId3">
              <a:extLst>
                <a:ext uri="{96DAC541-7B7A-43D3-8B79-37D633B846F1}">
                  <asvg:svgBlip xmlns:asvg="http://schemas.microsoft.com/office/drawing/2016/SVG/main" r:embed="rId4"/>
                </a:ext>
              </a:extLst>
            </a:blip>
            <a:stretch>
              <a:fillRect l="-118688"/>
            </a:stretch>
          </a:blipFill>
        </p:spPr>
      </p:sp>
      <p:grpSp>
        <p:nvGrpSpPr>
          <p:cNvPr id="16" name="Group 16"/>
          <p:cNvGrpSpPr/>
          <p:nvPr/>
        </p:nvGrpSpPr>
        <p:grpSpPr>
          <a:xfrm>
            <a:off x="7188433" y="5603633"/>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grpSp>
        <p:nvGrpSpPr>
          <p:cNvPr id="19" name="Group 19"/>
          <p:cNvGrpSpPr/>
          <p:nvPr/>
        </p:nvGrpSpPr>
        <p:grpSpPr>
          <a:xfrm>
            <a:off x="3478548" y="1371600"/>
            <a:ext cx="1441217" cy="14412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21" name="TextBox 21"/>
            <p:cNvSpPr txBox="1"/>
            <p:nvPr/>
          </p:nvSpPr>
          <p:spPr>
            <a:xfrm>
              <a:off x="76200" y="19050"/>
              <a:ext cx="660400" cy="717550"/>
            </a:xfrm>
            <a:prstGeom prst="rect">
              <a:avLst/>
            </a:prstGeom>
          </p:spPr>
          <p:txBody>
            <a:bodyPr lIns="25400" tIns="25400" rIns="25400" bIns="25400" rtlCol="0" anchor="ctr"/>
            <a:lstStyle/>
            <a:p>
              <a:pPr algn="ctr" defTabSz="457200" rtl="0">
                <a:lnSpc>
                  <a:spcPts val="1200"/>
                </a:lnSpc>
              </a:pPr>
              <a:endParaRPr sz="900">
                <a:solidFill>
                  <a:prstClr val="black"/>
                </a:solidFill>
                <a:latin typeface="Calibri"/>
              </a:endParaRPr>
            </a:p>
          </p:txBody>
        </p:sp>
      </p:grpSp>
      <p:sp>
        <p:nvSpPr>
          <p:cNvPr id="22" name="مربع نص 21">
            <a:extLst>
              <a:ext uri="{FF2B5EF4-FFF2-40B4-BE49-F238E27FC236}">
                <a16:creationId xmlns:a16="http://schemas.microsoft.com/office/drawing/2014/main" id="{B1E424CC-E8DC-1C8D-687A-09D021802D79}"/>
              </a:ext>
            </a:extLst>
          </p:cNvPr>
          <p:cNvSpPr txBox="1"/>
          <p:nvPr/>
        </p:nvSpPr>
        <p:spPr>
          <a:xfrm>
            <a:off x="179512" y="3836258"/>
            <a:ext cx="5328592" cy="1446550"/>
          </a:xfrm>
          <a:prstGeom prst="rect">
            <a:avLst/>
          </a:prstGeom>
          <a:noFill/>
        </p:spPr>
        <p:txBody>
          <a:bodyPr wrap="square" rtlCol="0">
            <a:spAutoFit/>
          </a:bodyPr>
          <a:lstStyle/>
          <a:p>
            <a:pPr algn="ctr"/>
            <a:r>
              <a:rPr lang="ar-EG" sz="8800" b="1" dirty="0">
                <a:solidFill>
                  <a:schemeClr val="bg1"/>
                </a:solidFill>
                <a:latin typeface="Traditional Arabic" panose="02020603050405020304" pitchFamily="18" charset="-78"/>
                <a:cs typeface="Traditional Arabic" panose="02020603050405020304" pitchFamily="18" charset="-78"/>
              </a:rPr>
              <a:t>التقويم</a:t>
            </a:r>
            <a:endParaRPr lang="en-US" sz="88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E514DFB2-1472-23AE-4D65-5444F0D6D9B7}"/>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441936A6-2324-B39E-55B9-D1B64EBC29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87045D3-6750-1A5F-AA57-248258638485}"/>
              </a:ext>
            </a:extLst>
          </p:cNvPr>
          <p:cNvSpPr txBox="1"/>
          <p:nvPr/>
        </p:nvSpPr>
        <p:spPr>
          <a:xfrm rot="21207699">
            <a:off x="2840266" y="2801683"/>
            <a:ext cx="4248472" cy="1569660"/>
          </a:xfrm>
          <a:prstGeom prst="rect">
            <a:avLst/>
          </a:prstGeom>
          <a:noFill/>
        </p:spPr>
        <p:txBody>
          <a:bodyPr wrap="square" rtlCol="0">
            <a:spAutoFit/>
          </a:bodyPr>
          <a:lstStyle/>
          <a:p>
            <a:pPr algn="ctr"/>
            <a:r>
              <a:rPr lang="ar-EG" sz="4800" b="1" dirty="0"/>
              <a:t>أجب عن الأسئلة الآتية:</a:t>
            </a:r>
            <a:endParaRPr lang="en-US" sz="4800" b="1" dirty="0"/>
          </a:p>
        </p:txBody>
      </p:sp>
    </p:spTree>
    <p:extLst>
      <p:ext uri="{BB962C8B-B14F-4D97-AF65-F5344CB8AC3E}">
        <p14:creationId xmlns:p14="http://schemas.microsoft.com/office/powerpoint/2010/main" val="320515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403648" y="836712"/>
            <a:ext cx="7560840" cy="707886"/>
          </a:xfrm>
          <a:prstGeom prst="rect">
            <a:avLst/>
          </a:prstGeom>
          <a:solidFill>
            <a:schemeClr val="accent2">
              <a:lumMod val="20000"/>
              <a:lumOff val="80000"/>
            </a:schemeClr>
          </a:solidFill>
        </p:spPr>
        <p:txBody>
          <a:bodyPr wrap="square">
            <a:spAutoFit/>
          </a:bodyPr>
          <a:lstStyle/>
          <a:p>
            <a:r>
              <a:rPr lang="ar-EG" sz="4000" b="1" dirty="0"/>
              <a:t>هل السكرتارية مهمة؟ وضح ذلك.</a:t>
            </a:r>
            <a:endParaRPr lang="ar-EG" sz="6600" dirty="0"/>
          </a:p>
        </p:txBody>
      </p:sp>
      <p:sp>
        <p:nvSpPr>
          <p:cNvPr id="2" name="مربع نص 1">
            <a:extLst>
              <a:ext uri="{FF2B5EF4-FFF2-40B4-BE49-F238E27FC236}">
                <a16:creationId xmlns:a16="http://schemas.microsoft.com/office/drawing/2014/main" id="{3E97B249-5B39-9DA5-BA95-DDC02046061D}"/>
              </a:ext>
            </a:extLst>
          </p:cNvPr>
          <p:cNvSpPr txBox="1"/>
          <p:nvPr/>
        </p:nvSpPr>
        <p:spPr>
          <a:xfrm>
            <a:off x="2006842" y="2060848"/>
            <a:ext cx="6354452" cy="4031873"/>
          </a:xfrm>
          <a:prstGeom prst="rect">
            <a:avLst/>
          </a:prstGeom>
          <a:noFill/>
        </p:spPr>
        <p:txBody>
          <a:bodyPr wrap="square">
            <a:spAutoFit/>
          </a:bodyPr>
          <a:lstStyle/>
          <a:p>
            <a:r>
              <a:rPr lang="ar-EG" sz="3200" b="1" dirty="0">
                <a:solidFill>
                  <a:srgbClr val="C00000"/>
                </a:solidFill>
              </a:rPr>
              <a:t>١- رفع الأعباء عن الرؤساء بأداء الأعمال المكتبية.</a:t>
            </a:r>
          </a:p>
          <a:p>
            <a:r>
              <a:rPr lang="ar-EG" sz="3200" b="1" dirty="0">
                <a:solidFill>
                  <a:srgbClr val="C00000"/>
                </a:solidFill>
              </a:rPr>
              <a:t>٢- إمداد الرؤساء بالمعلومات والبيانات التي تساعدهم في اتخاذ القرار</a:t>
            </a:r>
          </a:p>
          <a:p>
            <a:r>
              <a:rPr lang="ar-EG" sz="3200" b="1" dirty="0">
                <a:solidFill>
                  <a:srgbClr val="C00000"/>
                </a:solidFill>
              </a:rPr>
              <a:t>الصحيح. </a:t>
            </a:r>
          </a:p>
          <a:p>
            <a:r>
              <a:rPr lang="ar-EG" sz="3200" b="1" dirty="0">
                <a:solidFill>
                  <a:srgbClr val="C00000"/>
                </a:solidFill>
              </a:rPr>
              <a:t>٣- تأمين كافية الاتصالات للجهات المعنية داخل وخارج المؤسسة.</a:t>
            </a:r>
          </a:p>
          <a:p>
            <a:r>
              <a:rPr lang="ar-EG" sz="3200" b="1" dirty="0">
                <a:solidFill>
                  <a:srgbClr val="C00000"/>
                </a:solidFill>
              </a:rPr>
              <a:t> ٤- العمل على انسياب العمل المكتبي وتدفقه.</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2177988" y="548680"/>
            <a:ext cx="6354452" cy="707886"/>
          </a:xfrm>
          <a:prstGeom prst="rect">
            <a:avLst/>
          </a:prstGeom>
          <a:solidFill>
            <a:schemeClr val="accent2">
              <a:lumMod val="20000"/>
              <a:lumOff val="80000"/>
            </a:schemeClr>
          </a:solidFill>
        </p:spPr>
        <p:txBody>
          <a:bodyPr wrap="square">
            <a:spAutoFit/>
          </a:bodyPr>
          <a:lstStyle/>
          <a:p>
            <a:r>
              <a:rPr lang="ar-EG" sz="4000" b="1" dirty="0"/>
              <a:t>اذكر أنواع السكرتارية.</a:t>
            </a:r>
            <a:endParaRPr lang="ar-EG" sz="6600" b="1" dirty="0"/>
          </a:p>
        </p:txBody>
      </p:sp>
      <p:sp>
        <p:nvSpPr>
          <p:cNvPr id="2" name="مربع نص 1">
            <a:extLst>
              <a:ext uri="{FF2B5EF4-FFF2-40B4-BE49-F238E27FC236}">
                <a16:creationId xmlns:a16="http://schemas.microsoft.com/office/drawing/2014/main" id="{D9A5456B-2DE6-A49B-09E0-CB7DFA523D8F}"/>
              </a:ext>
            </a:extLst>
          </p:cNvPr>
          <p:cNvSpPr txBox="1"/>
          <p:nvPr/>
        </p:nvSpPr>
        <p:spPr>
          <a:xfrm>
            <a:off x="1574794" y="1772816"/>
            <a:ext cx="6354452" cy="2492990"/>
          </a:xfrm>
          <a:prstGeom prst="rect">
            <a:avLst/>
          </a:prstGeom>
          <a:noFill/>
        </p:spPr>
        <p:txBody>
          <a:bodyPr wrap="square">
            <a:spAutoFit/>
          </a:bodyPr>
          <a:lstStyle/>
          <a:p>
            <a:br>
              <a:rPr lang="ar-EG" sz="4400" b="1" dirty="0">
                <a:solidFill>
                  <a:srgbClr val="C00000"/>
                </a:solidFill>
              </a:rPr>
            </a:br>
            <a:r>
              <a:rPr lang="ar-EG" sz="2800" b="1" dirty="0">
                <a:solidFill>
                  <a:srgbClr val="C00000"/>
                </a:solidFill>
              </a:rPr>
              <a:t>١- السكرتارية العامة.</a:t>
            </a:r>
            <a:endParaRPr lang="ar-EG" sz="4400" b="1" dirty="0">
              <a:solidFill>
                <a:srgbClr val="C00000"/>
              </a:solidFill>
            </a:endParaRPr>
          </a:p>
          <a:p>
            <a:r>
              <a:rPr lang="ar-EG" sz="2800" b="1" dirty="0">
                <a:solidFill>
                  <a:srgbClr val="C00000"/>
                </a:solidFill>
              </a:rPr>
              <a:t>2- السكرتارية الخاصة.</a:t>
            </a:r>
          </a:p>
          <a:p>
            <a:r>
              <a:rPr lang="ar-EG" sz="2800" b="1" dirty="0">
                <a:solidFill>
                  <a:srgbClr val="C00000"/>
                </a:solidFill>
              </a:rPr>
              <a:t>3- السكرتارية المتخصصة.</a:t>
            </a:r>
            <a:endParaRPr lang="ar-EG" sz="4400" b="1" dirty="0">
              <a:solidFill>
                <a:srgbClr val="C00000"/>
              </a:solidFill>
            </a:endParaRPr>
          </a:p>
          <a:p>
            <a:r>
              <a:rPr lang="ar-EG" sz="2800" b="1" dirty="0">
                <a:solidFill>
                  <a:srgbClr val="C00000"/>
                </a:solidFill>
              </a:rPr>
              <a:t>4- السكرتارية التنفيذية.</a:t>
            </a:r>
            <a:endParaRPr lang="ar-EG" sz="4400" b="1" dirty="0">
              <a:solidFill>
                <a:srgbClr val="C00000"/>
              </a:solidFill>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5D9F1-99EE-847F-A948-FE3014E2112B}"/>
            </a:ext>
          </a:extLst>
        </p:cNvPr>
        <p:cNvGrpSpPr/>
        <p:nvPr/>
      </p:nvGrpSpPr>
      <p:grpSpPr>
        <a:xfrm>
          <a:off x="0" y="0"/>
          <a:ext cx="0" cy="0"/>
          <a:chOff x="0" y="0"/>
          <a:chExt cx="0" cy="0"/>
        </a:xfrm>
      </p:grpSpPr>
      <p:grpSp>
        <p:nvGrpSpPr>
          <p:cNvPr id="2" name="Group 8">
            <a:extLst>
              <a:ext uri="{FF2B5EF4-FFF2-40B4-BE49-F238E27FC236}">
                <a16:creationId xmlns:a16="http://schemas.microsoft.com/office/drawing/2014/main" id="{A2A56E9F-4B8F-26CF-966C-216E501E757F}"/>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EFB73C2D-9349-0CC5-BEBB-214A19B23D6D}"/>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0DDC8086-4E87-4C7E-0EC2-7F6DD068C2A2}"/>
              </a:ext>
            </a:extLst>
          </p:cNvPr>
          <p:cNvSpPr txBox="1"/>
          <p:nvPr/>
        </p:nvSpPr>
        <p:spPr>
          <a:xfrm rot="21207699">
            <a:off x="2839024" y="2502949"/>
            <a:ext cx="4630207" cy="2123658"/>
          </a:xfrm>
          <a:prstGeom prst="rect">
            <a:avLst/>
          </a:prstGeom>
          <a:noFill/>
        </p:spPr>
        <p:txBody>
          <a:bodyPr wrap="square" rtlCol="0">
            <a:spAutoFit/>
          </a:bodyPr>
          <a:lstStyle/>
          <a:p>
            <a:pPr algn="ctr"/>
            <a:r>
              <a:rPr lang="ar-EG" sz="4400" b="1" dirty="0"/>
              <a:t>ضع علامة</a:t>
            </a:r>
            <a:r>
              <a:rPr lang="ar-EG" sz="4400" b="1" dirty="0">
                <a:sym typeface="Wingdings" panose="05000000000000000000" pitchFamily="2" charset="2"/>
              </a:rPr>
              <a:t> أمام الجملة الصحيحة وعلامة   أمام الجملة الغير صحيحة لما يأتي:</a:t>
            </a:r>
            <a:endParaRPr lang="en-US" sz="4400" b="1" dirty="0"/>
          </a:p>
        </p:txBody>
      </p:sp>
    </p:spTree>
    <p:extLst>
      <p:ext uri="{BB962C8B-B14F-4D97-AF65-F5344CB8AC3E}">
        <p14:creationId xmlns:p14="http://schemas.microsoft.com/office/powerpoint/2010/main" val="4066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1619672" y="1916832"/>
            <a:ext cx="7128792" cy="2062103"/>
          </a:xfrm>
          <a:prstGeom prst="rect">
            <a:avLst/>
          </a:prstGeom>
          <a:noFill/>
        </p:spPr>
        <p:txBody>
          <a:bodyPr wrap="square">
            <a:spAutoFit/>
          </a:bodyPr>
          <a:lstStyle/>
          <a:p>
            <a:pPr algn="ctr"/>
            <a:r>
              <a:rPr lang="ar-EG" sz="3200" b="1" dirty="0"/>
              <a:t>السكرتارية المتخصصة تتمثل في العاملين الذين يقدمون الخدمات المكتبية لرئيس معين.</a:t>
            </a:r>
          </a:p>
          <a:p>
            <a:pPr algn="ctr"/>
            <a:r>
              <a:rPr lang="ar-EG" sz="3200" b="1" dirty="0"/>
              <a:t>  (           )</a:t>
            </a:r>
          </a:p>
          <a:p>
            <a:pPr algn="ctr"/>
            <a:endParaRPr lang="ar-EG" sz="3200" b="1" dirty="0"/>
          </a:p>
        </p:txBody>
      </p:sp>
      <p:sp>
        <p:nvSpPr>
          <p:cNvPr id="3" name="مربع نص 2">
            <a:extLst>
              <a:ext uri="{FF2B5EF4-FFF2-40B4-BE49-F238E27FC236}">
                <a16:creationId xmlns:a16="http://schemas.microsoft.com/office/drawing/2014/main" id="{6950F2E0-87B8-0EC9-AED9-935DA260093C}"/>
              </a:ext>
            </a:extLst>
          </p:cNvPr>
          <p:cNvSpPr txBox="1"/>
          <p:nvPr/>
        </p:nvSpPr>
        <p:spPr>
          <a:xfrm>
            <a:off x="1446862" y="4134798"/>
            <a:ext cx="7128792" cy="2062103"/>
          </a:xfrm>
          <a:prstGeom prst="rect">
            <a:avLst/>
          </a:prstGeom>
          <a:noFill/>
        </p:spPr>
        <p:txBody>
          <a:bodyPr wrap="square">
            <a:spAutoFit/>
          </a:bodyPr>
          <a:lstStyle/>
          <a:p>
            <a:pPr algn="ctr"/>
            <a:r>
              <a:rPr lang="ar-EG" sz="3200" b="1" dirty="0"/>
              <a:t>من المهارات العملية للسكرتير هي التحصيل العلمي في مجال السكرتارية.  </a:t>
            </a:r>
          </a:p>
          <a:p>
            <a:pPr algn="ctr"/>
            <a:r>
              <a:rPr lang="ar-EG" sz="3200" b="1" dirty="0"/>
              <a:t>(           )</a:t>
            </a:r>
          </a:p>
          <a:p>
            <a:pPr algn="ctr"/>
            <a:endParaRPr lang="ar-EG" sz="3200" b="1" dirty="0"/>
          </a:p>
        </p:txBody>
      </p:sp>
      <p:sp>
        <p:nvSpPr>
          <p:cNvPr id="5" name="مربع نص 4">
            <a:extLst>
              <a:ext uri="{FF2B5EF4-FFF2-40B4-BE49-F238E27FC236}">
                <a16:creationId xmlns:a16="http://schemas.microsoft.com/office/drawing/2014/main" id="{E8B3A59A-A987-899B-8AD5-1E743B3904F2}"/>
              </a:ext>
            </a:extLst>
          </p:cNvPr>
          <p:cNvSpPr txBox="1"/>
          <p:nvPr/>
        </p:nvSpPr>
        <p:spPr>
          <a:xfrm>
            <a:off x="4644007" y="2947883"/>
            <a:ext cx="1074377" cy="584775"/>
          </a:xfrm>
          <a:prstGeom prst="rect">
            <a:avLst/>
          </a:prstGeom>
          <a:noFill/>
        </p:spPr>
        <p:txBody>
          <a:bodyPr wrap="square" rtlCol="1">
            <a:spAutoFit/>
          </a:bodyPr>
          <a:lstStyle/>
          <a:p>
            <a:r>
              <a:rPr lang="ar-EG" sz="3200" b="1" dirty="0">
                <a:solidFill>
                  <a:srgbClr val="C00000"/>
                </a:solidFill>
              </a:rPr>
              <a:t>×</a:t>
            </a:r>
          </a:p>
        </p:txBody>
      </p:sp>
      <p:sp>
        <p:nvSpPr>
          <p:cNvPr id="7" name="مربع نص 6">
            <a:extLst>
              <a:ext uri="{FF2B5EF4-FFF2-40B4-BE49-F238E27FC236}">
                <a16:creationId xmlns:a16="http://schemas.microsoft.com/office/drawing/2014/main" id="{69653C33-E246-2C50-3D46-F1EA094CFCD2}"/>
              </a:ext>
            </a:extLst>
          </p:cNvPr>
          <p:cNvSpPr txBox="1"/>
          <p:nvPr/>
        </p:nvSpPr>
        <p:spPr>
          <a:xfrm>
            <a:off x="4589224" y="5193829"/>
            <a:ext cx="1074377" cy="584775"/>
          </a:xfrm>
          <a:prstGeom prst="rect">
            <a:avLst/>
          </a:prstGeom>
          <a:noFill/>
        </p:spPr>
        <p:txBody>
          <a:bodyPr wrap="square" rtlCol="1">
            <a:spAutoFit/>
          </a:bodyPr>
          <a:lstStyle/>
          <a:p>
            <a:r>
              <a:rPr lang="ar-EG" sz="3200" b="1" dirty="0">
                <a:solidFill>
                  <a:srgbClr val="00B050"/>
                </a:solidFill>
              </a:rPr>
              <a:t>√</a:t>
            </a:r>
          </a:p>
        </p:txBody>
      </p:sp>
    </p:spTree>
    <p:extLst>
      <p:ext uri="{BB962C8B-B14F-4D97-AF65-F5344CB8AC3E}">
        <p14:creationId xmlns:p14="http://schemas.microsoft.com/office/powerpoint/2010/main" val="29137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80">
                                          <p:stCondLst>
                                            <p:cond delay="0"/>
                                          </p:stCondLst>
                                        </p:cTn>
                                        <p:tgtEl>
                                          <p:spTgt spid="7"/>
                                        </p:tgtEl>
                                      </p:cBhvr>
                                    </p:animEffect>
                                    <p:anim calcmode="lin" valueType="num">
                                      <p:cBhvr>
                                        <p:cTn id="3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1" dur="26">
                                          <p:stCondLst>
                                            <p:cond delay="650"/>
                                          </p:stCondLst>
                                        </p:cTn>
                                        <p:tgtEl>
                                          <p:spTgt spid="7"/>
                                        </p:tgtEl>
                                      </p:cBhvr>
                                      <p:to x="100000" y="60000"/>
                                    </p:animScale>
                                    <p:animScale>
                                      <p:cBhvr>
                                        <p:cTn id="42" dur="166" decel="50000">
                                          <p:stCondLst>
                                            <p:cond delay="676"/>
                                          </p:stCondLst>
                                        </p:cTn>
                                        <p:tgtEl>
                                          <p:spTgt spid="7"/>
                                        </p:tgtEl>
                                      </p:cBhvr>
                                      <p:to x="100000" y="100000"/>
                                    </p:animScale>
                                    <p:animScale>
                                      <p:cBhvr>
                                        <p:cTn id="43" dur="26">
                                          <p:stCondLst>
                                            <p:cond delay="1312"/>
                                          </p:stCondLst>
                                        </p:cTn>
                                        <p:tgtEl>
                                          <p:spTgt spid="7"/>
                                        </p:tgtEl>
                                      </p:cBhvr>
                                      <p:to x="100000" y="80000"/>
                                    </p:animScale>
                                    <p:animScale>
                                      <p:cBhvr>
                                        <p:cTn id="44" dur="166" decel="50000">
                                          <p:stCondLst>
                                            <p:cond delay="1338"/>
                                          </p:stCondLst>
                                        </p:cTn>
                                        <p:tgtEl>
                                          <p:spTgt spid="7"/>
                                        </p:tgtEl>
                                      </p:cBhvr>
                                      <p:to x="100000" y="100000"/>
                                    </p:animScale>
                                    <p:animScale>
                                      <p:cBhvr>
                                        <p:cTn id="45" dur="26">
                                          <p:stCondLst>
                                            <p:cond delay="1642"/>
                                          </p:stCondLst>
                                        </p:cTn>
                                        <p:tgtEl>
                                          <p:spTgt spid="7"/>
                                        </p:tgtEl>
                                      </p:cBhvr>
                                      <p:to x="100000" y="90000"/>
                                    </p:animScale>
                                    <p:animScale>
                                      <p:cBhvr>
                                        <p:cTn id="46" dur="166" decel="50000">
                                          <p:stCondLst>
                                            <p:cond delay="1668"/>
                                          </p:stCondLst>
                                        </p:cTn>
                                        <p:tgtEl>
                                          <p:spTgt spid="7"/>
                                        </p:tgtEl>
                                      </p:cBhvr>
                                      <p:to x="100000" y="100000"/>
                                    </p:animScale>
                                    <p:animScale>
                                      <p:cBhvr>
                                        <p:cTn id="47" dur="26">
                                          <p:stCondLst>
                                            <p:cond delay="1808"/>
                                          </p:stCondLst>
                                        </p:cTn>
                                        <p:tgtEl>
                                          <p:spTgt spid="7"/>
                                        </p:tgtEl>
                                      </p:cBhvr>
                                      <p:to x="100000" y="95000"/>
                                    </p:animScale>
                                    <p:animScale>
                                      <p:cBhvr>
                                        <p:cTn id="4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1014814" y="2050198"/>
            <a:ext cx="8122483" cy="2062103"/>
          </a:xfrm>
          <a:prstGeom prst="rect">
            <a:avLst/>
          </a:prstGeom>
          <a:noFill/>
        </p:spPr>
        <p:txBody>
          <a:bodyPr wrap="square">
            <a:spAutoFit/>
          </a:bodyPr>
          <a:lstStyle/>
          <a:p>
            <a:pPr algn="ctr"/>
            <a:r>
              <a:rPr lang="ar-EG" sz="3200" b="1" dirty="0"/>
              <a:t> تسهل السكرتارية العمل على الرؤساء، وتساعدهم على أداء أعمالهم والقيام بمهام العمل المختلفة. </a:t>
            </a:r>
          </a:p>
          <a:p>
            <a:pPr algn="ctr"/>
            <a:r>
              <a:rPr lang="ar-EG" sz="3200" b="1" dirty="0"/>
              <a:t> (           )</a:t>
            </a:r>
          </a:p>
          <a:p>
            <a:pPr algn="ctr"/>
            <a:endParaRPr lang="ar-EG" sz="3200" b="1" dirty="0"/>
          </a:p>
        </p:txBody>
      </p:sp>
      <p:sp>
        <p:nvSpPr>
          <p:cNvPr id="3" name="مربع نص 2">
            <a:extLst>
              <a:ext uri="{FF2B5EF4-FFF2-40B4-BE49-F238E27FC236}">
                <a16:creationId xmlns:a16="http://schemas.microsoft.com/office/drawing/2014/main" id="{CBC44A1A-E5E4-7390-B84D-E6263C8EAD14}"/>
              </a:ext>
            </a:extLst>
          </p:cNvPr>
          <p:cNvSpPr txBox="1"/>
          <p:nvPr/>
        </p:nvSpPr>
        <p:spPr>
          <a:xfrm>
            <a:off x="3851920" y="3081250"/>
            <a:ext cx="1224136" cy="584775"/>
          </a:xfrm>
          <a:prstGeom prst="rect">
            <a:avLst/>
          </a:prstGeom>
          <a:noFill/>
        </p:spPr>
        <p:txBody>
          <a:bodyPr wrap="square" rtlCol="1">
            <a:spAutoFit/>
          </a:bodyPr>
          <a:lstStyle/>
          <a:p>
            <a:r>
              <a:rPr lang="ar-EG" sz="3200" b="1" dirty="0">
                <a:solidFill>
                  <a:srgbClr val="00B050"/>
                </a:solidFill>
              </a:rPr>
              <a:t>√</a:t>
            </a:r>
          </a:p>
        </p:txBody>
      </p:sp>
    </p:spTree>
    <p:extLst>
      <p:ext uri="{BB962C8B-B14F-4D97-AF65-F5344CB8AC3E}">
        <p14:creationId xmlns:p14="http://schemas.microsoft.com/office/powerpoint/2010/main" val="38508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6730</TotalTime>
  <Words>1048</Words>
  <Application>Microsoft Office PowerPoint</Application>
  <PresentationFormat>On-screen Show (4:3)</PresentationFormat>
  <Paragraphs>89</Paragraphs>
  <Slides>43</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43</vt:i4>
      </vt:variant>
    </vt:vector>
  </HeadingPairs>
  <TitlesOfParts>
    <vt:vector size="49" baseType="lpstr">
      <vt:lpstr>Arial</vt:lpstr>
      <vt:lpstr>Calibri</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288</cp:revision>
  <dcterms:created xsi:type="dcterms:W3CDTF">2020-12-01T14:21:27Z</dcterms:created>
  <dcterms:modified xsi:type="dcterms:W3CDTF">2025-11-30T05:07:38Z</dcterms:modified>
</cp:coreProperties>
</file>