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20" r:id="rId2"/>
  </p:sldMasterIdLst>
  <p:sldIdLst>
    <p:sldId id="256" r:id="rId3"/>
    <p:sldId id="501" r:id="rId4"/>
    <p:sldId id="423" r:id="rId5"/>
    <p:sldId id="476" r:id="rId6"/>
    <p:sldId id="258" r:id="rId7"/>
    <p:sldId id="259" r:id="rId8"/>
    <p:sldId id="479" r:id="rId9"/>
    <p:sldId id="480" r:id="rId10"/>
    <p:sldId id="481" r:id="rId11"/>
    <p:sldId id="482" r:id="rId12"/>
    <p:sldId id="261" r:id="rId13"/>
    <p:sldId id="483" r:id="rId14"/>
    <p:sldId id="502" r:id="rId15"/>
    <p:sldId id="503" r:id="rId16"/>
    <p:sldId id="486" r:id="rId17"/>
    <p:sldId id="487" r:id="rId18"/>
    <p:sldId id="488" r:id="rId19"/>
    <p:sldId id="504" r:id="rId20"/>
    <p:sldId id="490" r:id="rId21"/>
    <p:sldId id="498" r:id="rId22"/>
    <p:sldId id="505" r:id="rId23"/>
    <p:sldId id="492" r:id="rId24"/>
    <p:sldId id="499" r:id="rId25"/>
    <p:sldId id="500" r:id="rId26"/>
    <p:sldId id="264" r:id="rId27"/>
    <p:sldId id="493" r:id="rId28"/>
    <p:sldId id="494" r:id="rId29"/>
    <p:sldId id="495" r:id="rId30"/>
    <p:sldId id="506" r:id="rId31"/>
    <p:sldId id="496" r:id="rId32"/>
    <p:sldId id="497" r:id="rId3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BEF8"/>
    <a:srgbClr val="F4C146"/>
    <a:srgbClr val="2475D7"/>
    <a:srgbClr val="E8BC43"/>
    <a:srgbClr val="990000"/>
    <a:srgbClr val="2B3481"/>
    <a:srgbClr val="77FFDA"/>
    <a:srgbClr val="087E85"/>
    <a:srgbClr val="E4D6E6"/>
    <a:srgbClr val="AF9C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07/05/1447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3649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4014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2993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6326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342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1093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4969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0084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488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5556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242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07/05/1447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10/28/2025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2090583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38377" y="953536"/>
            <a:ext cx="8536129" cy="5027646"/>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5" name="Freeform 5"/>
          <p:cNvSpPr/>
          <p:nvPr/>
        </p:nvSpPr>
        <p:spPr>
          <a:xfrm>
            <a:off x="1876795" y="2312969"/>
            <a:ext cx="5459292" cy="2777415"/>
          </a:xfrm>
          <a:custGeom>
            <a:avLst/>
            <a:gdLst/>
            <a:ahLst/>
            <a:cxnLst/>
            <a:rect l="l" t="t" r="r" b="b"/>
            <a:pathLst>
              <a:path w="10918584" h="5554830">
                <a:moveTo>
                  <a:pt x="0" y="0"/>
                </a:moveTo>
                <a:lnTo>
                  <a:pt x="10918584" y="0"/>
                </a:lnTo>
                <a:lnTo>
                  <a:pt x="10918584" y="5554830"/>
                </a:lnTo>
                <a:lnTo>
                  <a:pt x="0" y="5554830"/>
                </a:lnTo>
                <a:lnTo>
                  <a:pt x="0" y="0"/>
                </a:lnTo>
                <a:close/>
              </a:path>
            </a:pathLst>
          </a:custGeom>
          <a:blipFill>
            <a:blip r:embed="rId2"/>
            <a:stretch>
              <a:fillRect/>
            </a:stretch>
          </a:blipFill>
        </p:spPr>
      </p:sp>
      <p:grpSp>
        <p:nvGrpSpPr>
          <p:cNvPr id="17" name="Group 17"/>
          <p:cNvGrpSpPr/>
          <p:nvPr/>
        </p:nvGrpSpPr>
        <p:grpSpPr>
          <a:xfrm>
            <a:off x="337433" y="953535"/>
            <a:ext cx="8536129" cy="310516"/>
            <a:chOff x="0" y="0"/>
            <a:chExt cx="4496397" cy="163564"/>
          </a:xfrm>
        </p:grpSpPr>
        <p:sp>
          <p:nvSpPr>
            <p:cNvPr id="18" name="Freeform 18"/>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20" name="Group 20"/>
          <p:cNvGrpSpPr/>
          <p:nvPr/>
        </p:nvGrpSpPr>
        <p:grpSpPr>
          <a:xfrm>
            <a:off x="338377" y="5671169"/>
            <a:ext cx="8536129" cy="310516"/>
            <a:chOff x="0" y="0"/>
            <a:chExt cx="4496397" cy="163564"/>
          </a:xfrm>
        </p:grpSpPr>
        <p:sp>
          <p:nvSpPr>
            <p:cNvPr id="21" name="Freeform 21"/>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22" name="TextBox 22"/>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3" name="Freeform 23"/>
          <p:cNvSpPr/>
          <p:nvPr/>
        </p:nvSpPr>
        <p:spPr>
          <a:xfrm>
            <a:off x="-870092" y="9755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4" name="Freeform 24"/>
          <p:cNvSpPr/>
          <p:nvPr/>
        </p:nvSpPr>
        <p:spPr>
          <a:xfrm>
            <a:off x="7093416" y="50903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5" name="Freeform 25"/>
          <p:cNvSpPr/>
          <p:nvPr/>
        </p:nvSpPr>
        <p:spPr>
          <a:xfrm>
            <a:off x="7452320" y="1340768"/>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26" name="Freeform 26"/>
          <p:cNvSpPr/>
          <p:nvPr/>
        </p:nvSpPr>
        <p:spPr>
          <a:xfrm>
            <a:off x="-406689" y="5104230"/>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37" name="Freeform 37"/>
          <p:cNvSpPr/>
          <p:nvPr/>
        </p:nvSpPr>
        <p:spPr>
          <a:xfrm>
            <a:off x="-234340" y="2833146"/>
            <a:ext cx="2425543" cy="1885859"/>
          </a:xfrm>
          <a:custGeom>
            <a:avLst/>
            <a:gdLst/>
            <a:ahLst/>
            <a:cxnLst/>
            <a:rect l="l" t="t" r="r" b="b"/>
            <a:pathLst>
              <a:path w="4851085" h="3771718">
                <a:moveTo>
                  <a:pt x="0" y="0"/>
                </a:moveTo>
                <a:lnTo>
                  <a:pt x="4851085" y="0"/>
                </a:lnTo>
                <a:lnTo>
                  <a:pt x="4851085" y="3771718"/>
                </a:lnTo>
                <a:lnTo>
                  <a:pt x="0" y="3771718"/>
                </a:lnTo>
                <a:lnTo>
                  <a:pt x="0" y="0"/>
                </a:lnTo>
                <a:close/>
              </a:path>
            </a:pathLst>
          </a:custGeom>
          <a:blipFill>
            <a:blip r:embed="rId3"/>
            <a:stretch>
              <a:fillRect/>
            </a:stretch>
          </a:blipFill>
        </p:spPr>
      </p:sp>
      <p:sp>
        <p:nvSpPr>
          <p:cNvPr id="38" name="Freeform 38"/>
          <p:cNvSpPr/>
          <p:nvPr/>
        </p:nvSpPr>
        <p:spPr>
          <a:xfrm flipH="1">
            <a:off x="7605999" y="2984142"/>
            <a:ext cx="2116184" cy="2013020"/>
          </a:xfrm>
          <a:custGeom>
            <a:avLst/>
            <a:gdLst/>
            <a:ahLst/>
            <a:cxnLst/>
            <a:rect l="l" t="t" r="r" b="b"/>
            <a:pathLst>
              <a:path w="4232368" h="4026040">
                <a:moveTo>
                  <a:pt x="4232368" y="0"/>
                </a:moveTo>
                <a:lnTo>
                  <a:pt x="0" y="0"/>
                </a:lnTo>
                <a:lnTo>
                  <a:pt x="0" y="4026041"/>
                </a:lnTo>
                <a:lnTo>
                  <a:pt x="4232368" y="4026041"/>
                </a:lnTo>
                <a:lnTo>
                  <a:pt x="4232368" y="0"/>
                </a:lnTo>
                <a:close/>
              </a:path>
            </a:pathLst>
          </a:custGeom>
          <a:blipFill>
            <a:blip r:embed="rId4"/>
            <a:stretch>
              <a:fillRect/>
            </a:stretch>
          </a:blipFill>
        </p:spPr>
      </p:sp>
      <p:grpSp>
        <p:nvGrpSpPr>
          <p:cNvPr id="39" name="Group 39"/>
          <p:cNvGrpSpPr/>
          <p:nvPr/>
        </p:nvGrpSpPr>
        <p:grpSpPr>
          <a:xfrm>
            <a:off x="3275856" y="1255407"/>
            <a:ext cx="2890207" cy="972200"/>
            <a:chOff x="0" y="0"/>
            <a:chExt cx="1276267" cy="163564"/>
          </a:xfrm>
        </p:grpSpPr>
        <p:sp>
          <p:nvSpPr>
            <p:cNvPr id="40" name="Freeform 40"/>
            <p:cNvSpPr/>
            <p:nvPr/>
          </p:nvSpPr>
          <p:spPr>
            <a:xfrm>
              <a:off x="0" y="0"/>
              <a:ext cx="1276267" cy="163564"/>
            </a:xfrm>
            <a:custGeom>
              <a:avLst/>
              <a:gdLst/>
              <a:ahLst/>
              <a:cxnLst/>
              <a:rect l="l" t="t" r="r" b="b"/>
              <a:pathLst>
                <a:path w="1276267" h="163564">
                  <a:moveTo>
                    <a:pt x="81480" y="0"/>
                  </a:moveTo>
                  <a:lnTo>
                    <a:pt x="1194787" y="0"/>
                  </a:lnTo>
                  <a:cubicBezTo>
                    <a:pt x="1216397" y="0"/>
                    <a:pt x="1237122" y="8584"/>
                    <a:pt x="1252402" y="23865"/>
                  </a:cubicBezTo>
                  <a:cubicBezTo>
                    <a:pt x="1267683" y="39145"/>
                    <a:pt x="1276267" y="59870"/>
                    <a:pt x="1276267" y="81480"/>
                  </a:cubicBezTo>
                  <a:lnTo>
                    <a:pt x="1276267" y="82084"/>
                  </a:lnTo>
                  <a:cubicBezTo>
                    <a:pt x="1276267" y="103694"/>
                    <a:pt x="1267683" y="124419"/>
                    <a:pt x="1252402" y="139699"/>
                  </a:cubicBezTo>
                  <a:cubicBezTo>
                    <a:pt x="1237122" y="154980"/>
                    <a:pt x="1216397" y="163564"/>
                    <a:pt x="1194787" y="163564"/>
                  </a:cubicBezTo>
                  <a:lnTo>
                    <a:pt x="81480" y="163564"/>
                  </a:lnTo>
                  <a:cubicBezTo>
                    <a:pt x="59870" y="163564"/>
                    <a:pt x="39145" y="154980"/>
                    <a:pt x="23865" y="139699"/>
                  </a:cubicBezTo>
                  <a:cubicBezTo>
                    <a:pt x="8584" y="124419"/>
                    <a:pt x="0" y="103694"/>
                    <a:pt x="0" y="82084"/>
                  </a:cubicBezTo>
                  <a:lnTo>
                    <a:pt x="0" y="81480"/>
                  </a:lnTo>
                  <a:cubicBezTo>
                    <a:pt x="0" y="59870"/>
                    <a:pt x="8584" y="39145"/>
                    <a:pt x="23865" y="23865"/>
                  </a:cubicBezTo>
                  <a:cubicBezTo>
                    <a:pt x="39145" y="8584"/>
                    <a:pt x="59870" y="0"/>
                    <a:pt x="81480" y="0"/>
                  </a:cubicBezTo>
                  <a:close/>
                </a:path>
              </a:pathLst>
            </a:custGeom>
            <a:solidFill>
              <a:srgbClr val="000000">
                <a:alpha val="0"/>
              </a:srgbClr>
            </a:solidFill>
            <a:ln w="28575" cap="rnd">
              <a:solidFill>
                <a:srgbClr val="FFFFFF"/>
              </a:solidFill>
              <a:prstDash val="solid"/>
              <a:round/>
            </a:ln>
          </p:spPr>
        </p:sp>
        <p:sp>
          <p:nvSpPr>
            <p:cNvPr id="41" name="TextBox 41"/>
            <p:cNvSpPr txBox="1"/>
            <p:nvPr/>
          </p:nvSpPr>
          <p:spPr>
            <a:xfrm>
              <a:off x="0" y="-38100"/>
              <a:ext cx="127626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43" name="مربع نص 42">
            <a:extLst>
              <a:ext uri="{FF2B5EF4-FFF2-40B4-BE49-F238E27FC236}">
                <a16:creationId xmlns:a16="http://schemas.microsoft.com/office/drawing/2014/main" id="{739AF69E-877D-4E09-FDCC-24D2548D241B}"/>
              </a:ext>
            </a:extLst>
          </p:cNvPr>
          <p:cNvSpPr txBox="1"/>
          <p:nvPr/>
        </p:nvSpPr>
        <p:spPr>
          <a:xfrm>
            <a:off x="2353745" y="1304529"/>
            <a:ext cx="4565850" cy="923330"/>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الفصل </a:t>
            </a:r>
            <a:r>
              <a:rPr lang="ar-EG" sz="4400" b="1" dirty="0">
                <a:solidFill>
                  <a:schemeClr val="bg1"/>
                </a:solidFill>
                <a:latin typeface="Traditional Arabic" panose="02020603050405020304" pitchFamily="18" charset="-78"/>
                <a:cs typeface="Traditional Arabic" panose="02020603050405020304" pitchFamily="18" charset="-78"/>
              </a:rPr>
              <a:t>السادس</a:t>
            </a:r>
            <a:endParaRPr lang="en-US" sz="4400" b="1" dirty="0">
              <a:solidFill>
                <a:schemeClr val="bg1"/>
              </a:solidFill>
              <a:latin typeface="Traditional Arabic" panose="02020603050405020304" pitchFamily="18" charset="-78"/>
              <a:cs typeface="Traditional Arabic" panose="02020603050405020304" pitchFamily="18" charset="-78"/>
            </a:endParaRPr>
          </a:p>
        </p:txBody>
      </p:sp>
      <p:sp>
        <p:nvSpPr>
          <p:cNvPr id="44" name="مربع نص 43">
            <a:extLst>
              <a:ext uri="{FF2B5EF4-FFF2-40B4-BE49-F238E27FC236}">
                <a16:creationId xmlns:a16="http://schemas.microsoft.com/office/drawing/2014/main" id="{CB8A712A-D1CA-3D7F-7348-8D49A8EDC37F}"/>
              </a:ext>
            </a:extLst>
          </p:cNvPr>
          <p:cNvSpPr txBox="1"/>
          <p:nvPr/>
        </p:nvSpPr>
        <p:spPr>
          <a:xfrm>
            <a:off x="2004204" y="3255562"/>
            <a:ext cx="5105489" cy="923330"/>
          </a:xfrm>
          <a:prstGeom prst="rect">
            <a:avLst/>
          </a:prstGeom>
          <a:noFill/>
        </p:spPr>
        <p:txBody>
          <a:bodyPr wrap="square" rtlCol="0">
            <a:spAutoFit/>
          </a:bodyPr>
          <a:lstStyle/>
          <a:p>
            <a:pPr algn="ctr"/>
            <a:r>
              <a:rPr lang="ar-EG" sz="5400" b="1" dirty="0">
                <a:solidFill>
                  <a:schemeClr val="accent5">
                    <a:lumMod val="50000"/>
                  </a:schemeClr>
                </a:solidFill>
                <a:latin typeface="Traditional Arabic" panose="02020603050405020304" pitchFamily="18" charset="-78"/>
                <a:cs typeface="Traditional Arabic" panose="02020603050405020304" pitchFamily="18" charset="-78"/>
              </a:rPr>
              <a:t>مهارة التواصل</a:t>
            </a:r>
            <a:endParaRPr lang="en-US" sz="4400" b="1" dirty="0">
              <a:solidFill>
                <a:schemeClr val="accent5">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1000" fill="hold"/>
                                        <p:tgtEl>
                                          <p:spTgt spid="44"/>
                                        </p:tgtEl>
                                        <p:attrNameLst>
                                          <p:attrName>ppt_w</p:attrName>
                                        </p:attrNameLst>
                                      </p:cBhvr>
                                      <p:tavLst>
                                        <p:tav tm="0">
                                          <p:val>
                                            <p:fltVal val="0"/>
                                          </p:val>
                                        </p:tav>
                                        <p:tav tm="100000">
                                          <p:val>
                                            <p:strVal val="#ppt_w"/>
                                          </p:val>
                                        </p:tav>
                                      </p:tavLst>
                                    </p:anim>
                                    <p:anim calcmode="lin" valueType="num">
                                      <p:cBhvr>
                                        <p:cTn id="16" dur="1000" fill="hold"/>
                                        <p:tgtEl>
                                          <p:spTgt spid="44"/>
                                        </p:tgtEl>
                                        <p:attrNameLst>
                                          <p:attrName>ppt_h</p:attrName>
                                        </p:attrNameLst>
                                      </p:cBhvr>
                                      <p:tavLst>
                                        <p:tav tm="0">
                                          <p:val>
                                            <p:fltVal val="0"/>
                                          </p:val>
                                        </p:tav>
                                        <p:tav tm="100000">
                                          <p:val>
                                            <p:strVal val="#ppt_h"/>
                                          </p:val>
                                        </p:tav>
                                      </p:tavLst>
                                    </p:anim>
                                    <p:anim calcmode="lin" valueType="num">
                                      <p:cBhvr>
                                        <p:cTn id="17" dur="1000" fill="hold"/>
                                        <p:tgtEl>
                                          <p:spTgt spid="44"/>
                                        </p:tgtEl>
                                        <p:attrNameLst>
                                          <p:attrName>style.rotation</p:attrName>
                                        </p:attrNameLst>
                                      </p:cBhvr>
                                      <p:tavLst>
                                        <p:tav tm="0">
                                          <p:val>
                                            <p:fltVal val="90"/>
                                          </p:val>
                                        </p:tav>
                                        <p:tav tm="100000">
                                          <p:val>
                                            <p:fltVal val="0"/>
                                          </p:val>
                                        </p:tav>
                                      </p:tavLst>
                                    </p:anim>
                                    <p:animEffect transition="in" filter="fade">
                                      <p:cBhvr>
                                        <p:cTn id="18"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0" name="Freeform 20"/>
          <p:cNvSpPr/>
          <p:nvPr/>
        </p:nvSpPr>
        <p:spPr>
          <a:xfrm>
            <a:off x="911345" y="2118757"/>
            <a:ext cx="867688" cy="688728"/>
          </a:xfrm>
          <a:custGeom>
            <a:avLst/>
            <a:gdLst/>
            <a:ahLst/>
            <a:cxnLst/>
            <a:rect l="l" t="t" r="r" b="b"/>
            <a:pathLst>
              <a:path w="1735376" h="1377455">
                <a:moveTo>
                  <a:pt x="0" y="0"/>
                </a:moveTo>
                <a:lnTo>
                  <a:pt x="1735376" y="0"/>
                </a:lnTo>
                <a:lnTo>
                  <a:pt x="1735376" y="1377455"/>
                </a:lnTo>
                <a:lnTo>
                  <a:pt x="0" y="1377455"/>
                </a:lnTo>
                <a:lnTo>
                  <a:pt x="0" y="0"/>
                </a:lnTo>
                <a:close/>
              </a:path>
            </a:pathLst>
          </a:custGeom>
          <a:blipFill>
            <a:blip r:embed="rId2"/>
            <a:stretch>
              <a:fillRect/>
            </a:stretch>
          </a:blipFill>
        </p:spPr>
      </p:sp>
      <p:sp>
        <p:nvSpPr>
          <p:cNvPr id="21" name="Freeform 21"/>
          <p:cNvSpPr/>
          <p:nvPr/>
        </p:nvSpPr>
        <p:spPr>
          <a:xfrm flipH="1">
            <a:off x="7365327" y="2118757"/>
            <a:ext cx="867688" cy="688728"/>
          </a:xfrm>
          <a:custGeom>
            <a:avLst/>
            <a:gdLst/>
            <a:ahLst/>
            <a:cxnLst/>
            <a:rect l="l" t="t" r="r" b="b"/>
            <a:pathLst>
              <a:path w="1735376" h="1377455">
                <a:moveTo>
                  <a:pt x="1735376" y="0"/>
                </a:moveTo>
                <a:lnTo>
                  <a:pt x="0" y="0"/>
                </a:lnTo>
                <a:lnTo>
                  <a:pt x="0" y="1377455"/>
                </a:lnTo>
                <a:lnTo>
                  <a:pt x="1735376" y="1377455"/>
                </a:lnTo>
                <a:lnTo>
                  <a:pt x="1735376" y="0"/>
                </a:lnTo>
                <a:close/>
              </a:path>
            </a:pathLst>
          </a:custGeom>
          <a:blipFill>
            <a:blip r:embed="rId2"/>
            <a:stretch>
              <a:fillRect/>
            </a:stretch>
          </a:blipFill>
        </p:spPr>
      </p:sp>
      <p:sp>
        <p:nvSpPr>
          <p:cNvPr id="30" name="Freeform 30"/>
          <p:cNvSpPr/>
          <p:nvPr/>
        </p:nvSpPr>
        <p:spPr>
          <a:xfrm>
            <a:off x="2267744" y="2316595"/>
            <a:ext cx="4935096" cy="1132648"/>
          </a:xfrm>
          <a:custGeom>
            <a:avLst/>
            <a:gdLst/>
            <a:ahLst/>
            <a:cxnLst/>
            <a:rect l="l" t="t" r="r" b="b"/>
            <a:pathLst>
              <a:path w="5093320" h="1341241">
                <a:moveTo>
                  <a:pt x="0" y="0"/>
                </a:moveTo>
                <a:lnTo>
                  <a:pt x="5093320" y="0"/>
                </a:lnTo>
                <a:lnTo>
                  <a:pt x="5093320" y="1341241"/>
                </a:lnTo>
                <a:lnTo>
                  <a:pt x="0" y="1341241"/>
                </a:lnTo>
                <a:lnTo>
                  <a:pt x="0" y="0"/>
                </a:lnTo>
                <a:close/>
              </a:path>
            </a:pathLst>
          </a:custGeom>
          <a:blipFill>
            <a:blip r:embed="rId3"/>
            <a:stretch>
              <a:fillRect/>
            </a:stretch>
          </a:blipFill>
        </p:spPr>
      </p:sp>
      <p:sp>
        <p:nvSpPr>
          <p:cNvPr id="44" name="مربع نص 43">
            <a:extLst>
              <a:ext uri="{FF2B5EF4-FFF2-40B4-BE49-F238E27FC236}">
                <a16:creationId xmlns:a16="http://schemas.microsoft.com/office/drawing/2014/main" id="{97797464-AD39-FABF-C504-09BADB3D764E}"/>
              </a:ext>
            </a:extLst>
          </p:cNvPr>
          <p:cNvSpPr txBox="1"/>
          <p:nvPr/>
        </p:nvSpPr>
        <p:spPr>
          <a:xfrm>
            <a:off x="1317155" y="2463121"/>
            <a:ext cx="6918915" cy="2585323"/>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1-6</a:t>
            </a:r>
          </a:p>
          <a:p>
            <a:pPr algn="ctr"/>
            <a:r>
              <a:rPr lang="ar-EG" sz="5400" b="1" dirty="0">
                <a:solidFill>
                  <a:schemeClr val="bg1"/>
                </a:solidFill>
                <a:latin typeface="Traditional Arabic" panose="02020603050405020304" pitchFamily="18" charset="-78"/>
                <a:cs typeface="Traditional Arabic" panose="02020603050405020304" pitchFamily="18" charset="-78"/>
              </a:rPr>
              <a:t>الاتصال</a:t>
            </a:r>
          </a:p>
          <a:p>
            <a:pPr algn="ctr"/>
            <a:r>
              <a:rPr lang="ar-EG" sz="5400" b="1" dirty="0">
                <a:solidFill>
                  <a:schemeClr val="bg1"/>
                </a:solidFill>
                <a:latin typeface="Traditional Arabic" panose="02020603050405020304" pitchFamily="18" charset="-78"/>
                <a:cs typeface="Traditional Arabic" panose="02020603050405020304" pitchFamily="18" charset="-78"/>
              </a:rPr>
              <a:t>(المفهوم – الأهمية)</a:t>
            </a:r>
            <a:endParaRPr lang="en-US" sz="54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wheel(1)">
                                      <p:cBhvr>
                                        <p:cTn id="7" dur="2000"/>
                                        <p:tgtEl>
                                          <p:spTgt spid="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4">
                                            <p:txEl>
                                              <p:pRg st="1" end="1"/>
                                            </p:txEl>
                                          </p:spTgt>
                                        </p:tgtEl>
                                        <p:attrNameLst>
                                          <p:attrName>style.visibility</p:attrName>
                                        </p:attrNameLst>
                                      </p:cBhvr>
                                      <p:to>
                                        <p:strVal val="visible"/>
                                      </p:to>
                                    </p:set>
                                    <p:animEffect transition="in" filter="wheel(1)">
                                      <p:cBhvr>
                                        <p:cTn id="12" dur="2000"/>
                                        <p:tgtEl>
                                          <p:spTgt spid="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4">
                                            <p:txEl>
                                              <p:pRg st="2" end="2"/>
                                            </p:txEl>
                                          </p:spTgt>
                                        </p:tgtEl>
                                        <p:attrNameLst>
                                          <p:attrName>style.visibility</p:attrName>
                                        </p:attrNameLst>
                                      </p:cBhvr>
                                      <p:to>
                                        <p:strVal val="visible"/>
                                      </p:to>
                                    </p:set>
                                    <p:animEffect transition="in" filter="wheel(1)">
                                      <p:cBhvr>
                                        <p:cTn id="17" dur="20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274492" y="783868"/>
            <a:ext cx="2808312" cy="576064"/>
          </a:xfrm>
          <a:prstGeom prst="rect">
            <a:avLst/>
          </a:prstGeom>
          <a:solidFill>
            <a:schemeClr val="tx2">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1">
                    <a:lumMod val="50000"/>
                  </a:schemeClr>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accent1">
                  <a:lumMod val="50000"/>
                </a:schemeClr>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274492" y="2564904"/>
            <a:ext cx="2808312" cy="576064"/>
          </a:xfrm>
          <a:prstGeom prst="rect">
            <a:avLst/>
          </a:prstGeom>
          <a:solidFill>
            <a:schemeClr val="tx2">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1">
                    <a:lumMod val="50000"/>
                  </a:schemeClr>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accent1">
                  <a:lumMod val="50000"/>
                </a:schemeClr>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292080" y="4581128"/>
            <a:ext cx="2808312" cy="576064"/>
          </a:xfrm>
          <a:prstGeom prst="rect">
            <a:avLst/>
          </a:prstGeom>
          <a:solidFill>
            <a:schemeClr val="tx2">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1">
                    <a:lumMod val="50000"/>
                  </a:schemeClr>
                </a:solidFill>
                <a:latin typeface="Traditional Arabic" panose="02020603050405020304" pitchFamily="18" charset="-78"/>
                <a:cs typeface="Traditional Arabic" panose="02020603050405020304" pitchFamily="18" charset="-78"/>
              </a:rPr>
              <a:t>الأهداف</a:t>
            </a:r>
            <a:endParaRPr lang="en-US" sz="3600" b="1" dirty="0">
              <a:solidFill>
                <a:schemeClr val="accent1">
                  <a:lumMod val="50000"/>
                </a:schemeClr>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40581" y="761456"/>
            <a:ext cx="4807737"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 التعرف على مفهوم الاتصال وأهميته</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317862" y="2206605"/>
            <a:ext cx="5043474" cy="646331"/>
          </a:xfrm>
          <a:prstGeom prst="rect">
            <a:avLst/>
          </a:prstGeom>
          <a:noFill/>
        </p:spPr>
        <p:txBody>
          <a:bodyPr wrap="square">
            <a:spAutoFit/>
          </a:bodyPr>
          <a:lstStyle/>
          <a:p>
            <a:r>
              <a:rPr lang="ar-EG" sz="3600" b="1" dirty="0">
                <a:latin typeface="Traditional Arabic" panose="02020603050405020304" pitchFamily="18" charset="-78"/>
                <a:cs typeface="Traditional Arabic" panose="02020603050405020304" pitchFamily="18" charset="-78"/>
              </a:rPr>
              <a:t>مفهوم الاتصال – أهمية الاتصال</a:t>
            </a:r>
            <a:endParaRPr lang="ar-EG" sz="5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22712" y="4126140"/>
            <a:ext cx="5043473" cy="2062103"/>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3200" b="1" dirty="0">
                <a:latin typeface="Traditional Arabic" panose="02020603050405020304" pitchFamily="18" charset="-78"/>
                <a:cs typeface="Traditional Arabic" panose="02020603050405020304" pitchFamily="18" charset="-78"/>
              </a:rPr>
              <a:t>1. التعرف على مفهوم الاتصال.</a:t>
            </a:r>
          </a:p>
          <a:p>
            <a:r>
              <a:rPr lang="ar-EG" sz="3200" b="1" dirty="0">
                <a:latin typeface="Traditional Arabic" panose="02020603050405020304" pitchFamily="18" charset="-78"/>
                <a:cs typeface="Traditional Arabic" panose="02020603050405020304" pitchFamily="18" charset="-78"/>
              </a:rPr>
              <a:t>2. شرح أهمية الاتصال.</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683568" y="692696"/>
            <a:ext cx="6552728" cy="5144998"/>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r" rtl="1">
              <a:spcBef>
                <a:spcPts val="0"/>
              </a:spcBef>
              <a:spcAft>
                <a:spcPts val="500"/>
              </a:spcAft>
            </a:pPr>
            <a:r>
              <a:rPr lang="ar-EG" sz="3200" b="1" i="0" u="none" strike="noStrike" dirty="0">
                <a:solidFill>
                  <a:schemeClr val="tx1"/>
                </a:solidFill>
                <a:effectLst/>
                <a:latin typeface="Traditional Arabic" panose="02020603050405020304" pitchFamily="18" charset="-78"/>
                <a:cs typeface="Traditional Arabic" panose="02020603050405020304" pitchFamily="18" charset="-78"/>
              </a:rPr>
              <a:t>يُعد الاتصال أول عمل يقوم به الإنسان في حياته، فالمولود الصغير حينما يخرج من بطن أمه إلى عالم آخر وبيئة مختلفة، فإنه يعبر عن تأثره بصرخته البريئة المألوفة، ومنذ ذلك الوقت يظل هذا الإنسان في اتصال دائم بالبيئة التي حوله.</a:t>
            </a:r>
            <a:endParaRPr lang="ar-EG" sz="3200" b="1" dirty="0">
              <a:solidFill>
                <a:schemeClr val="tx1"/>
              </a:solidFill>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strike="noStrike" dirty="0">
                <a:solidFill>
                  <a:schemeClr val="tx1"/>
                </a:solidFill>
                <a:effectLst/>
                <a:latin typeface="Traditional Arabic" panose="02020603050405020304" pitchFamily="18" charset="-78"/>
                <a:cs typeface="Traditional Arabic" panose="02020603050405020304" pitchFamily="18" charset="-78"/>
              </a:rPr>
              <a:t>والاتصال ظاهرة اجتماعية تحدث بين الأفراد والمجموعات بغرض تحقيق العلاقات وتبادل الآراء والأفكار، ومادام الإنسان يعيش في وسط اجتماعي فليس له غنى عن الاتصال بالآخرين؛ للتعبير عن حاجاته ورغباته.</a:t>
            </a:r>
            <a:endParaRPr lang="ar-EG" sz="3200" b="1" dirty="0">
              <a:solidFill>
                <a:schemeClr val="tx1"/>
              </a:solidFill>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200" b="1" i="0" u="none" strike="noStrike" dirty="0">
                <a:solidFill>
                  <a:schemeClr val="tx1"/>
                </a:solidFill>
                <a:effectLst/>
                <a:latin typeface="Traditional Arabic" panose="02020603050405020304" pitchFamily="18" charset="-78"/>
                <a:cs typeface="Traditional Arabic" panose="02020603050405020304" pitchFamily="18" charset="-78"/>
              </a:rPr>
              <a:t>وفي هذا الفصل سنتعرف على ماهية الاتصال وعناصره ووسائله وأنواعه وطرق ومبادئ الاتصال</a:t>
            </a:r>
            <a:endParaRPr lang="ar-EG" sz="3200" b="1" dirty="0">
              <a:solidFill>
                <a:schemeClr val="tx1"/>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1720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4" name="Group 14"/>
          <p:cNvGrpSpPr/>
          <p:nvPr/>
        </p:nvGrpSpPr>
        <p:grpSpPr>
          <a:xfrm>
            <a:off x="514350" y="2868144"/>
            <a:ext cx="3111528" cy="2272254"/>
            <a:chOff x="0" y="0"/>
            <a:chExt cx="1638994" cy="1196908"/>
          </a:xfrm>
        </p:grpSpPr>
        <p:sp>
          <p:nvSpPr>
            <p:cNvPr id="15" name="Freeform 15"/>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p:cNvSpPr txBox="1"/>
            <p:nvPr/>
          </p:nvSpPr>
          <p:spPr>
            <a:xfrm>
              <a:off x="0" y="-38100"/>
              <a:ext cx="1638994" cy="1235008"/>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3" name="Freeform 23"/>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p:cNvGrpSpPr/>
          <p:nvPr/>
        </p:nvGrpSpPr>
        <p:grpSpPr>
          <a:xfrm>
            <a:off x="634236" y="2441855"/>
            <a:ext cx="2711183" cy="456189"/>
            <a:chOff x="0" y="0"/>
            <a:chExt cx="1428113" cy="240297"/>
          </a:xfrm>
        </p:grpSpPr>
        <p:sp>
          <p:nvSpPr>
            <p:cNvPr id="30" name="Freeform 30"/>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p:cNvSpPr txBox="1"/>
            <p:nvPr/>
          </p:nvSpPr>
          <p:spPr>
            <a:xfrm>
              <a:off x="0" y="-38100"/>
              <a:ext cx="1428113" cy="278397"/>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33" name="مربع نص 32">
            <a:extLst>
              <a:ext uri="{FF2B5EF4-FFF2-40B4-BE49-F238E27FC236}">
                <a16:creationId xmlns:a16="http://schemas.microsoft.com/office/drawing/2014/main" id="{4B390725-FFE1-B1AD-4E9A-3C4699EF536D}"/>
              </a:ext>
            </a:extLst>
          </p:cNvPr>
          <p:cNvSpPr txBox="1"/>
          <p:nvPr/>
        </p:nvSpPr>
        <p:spPr>
          <a:xfrm>
            <a:off x="627335" y="2414741"/>
            <a:ext cx="2825922" cy="2682786"/>
          </a:xfrm>
          <a:prstGeom prst="rect">
            <a:avLst/>
          </a:prstGeom>
          <a:noFill/>
        </p:spPr>
        <p:txBody>
          <a:bodyPr wrap="square">
            <a:spAutoFit/>
          </a:bodyPr>
          <a:lstStyle/>
          <a:p>
            <a:pPr algn="ctr" rtl="1">
              <a:spcBef>
                <a:spcPts val="0"/>
              </a:spcBef>
              <a:spcAft>
                <a:spcPts val="500"/>
              </a:spcAft>
            </a:pPr>
            <a:r>
              <a:rPr lang="ar-EG" sz="3200" b="1" i="0" u="none" strike="noStrike" dirty="0">
                <a:solidFill>
                  <a:srgbClr val="00B050"/>
                </a:solidFill>
                <a:effectLst/>
                <a:latin typeface="Traditional Arabic" panose="02020603050405020304" pitchFamily="18" charset="-78"/>
                <a:cs typeface="Traditional Arabic" panose="02020603050405020304" pitchFamily="18" charset="-78"/>
              </a:rPr>
              <a:t>الهدف الأول</a:t>
            </a:r>
          </a:p>
          <a:p>
            <a:pPr algn="ctr" rtl="1">
              <a:spcBef>
                <a:spcPts val="0"/>
              </a:spcBef>
              <a:spcAft>
                <a:spcPts val="500"/>
              </a:spcAft>
            </a:pPr>
            <a:r>
              <a:rPr lang="ar-EG" sz="3200" b="1" i="0" u="none" strike="noStrike" dirty="0">
                <a:solidFill>
                  <a:srgbClr val="00B050"/>
                </a:solidFill>
                <a:effectLst/>
                <a:latin typeface="Traditional Arabic" panose="02020603050405020304" pitchFamily="18" charset="-78"/>
                <a:cs typeface="Traditional Arabic" panose="02020603050405020304" pitchFamily="18" charset="-78"/>
              </a:rPr>
              <a:t> </a:t>
            </a:r>
          </a:p>
          <a:p>
            <a:pPr algn="ctr" rtl="1">
              <a:spcBef>
                <a:spcPts val="0"/>
              </a:spcBef>
              <a:spcAft>
                <a:spcPts val="500"/>
              </a:spcAft>
            </a:pPr>
            <a:r>
              <a:rPr lang="ar-EG" sz="3200" b="1" i="0" u="none" strike="noStrike" dirty="0">
                <a:solidFill>
                  <a:srgbClr val="5B3900"/>
                </a:solidFill>
                <a:effectLst/>
                <a:latin typeface="Traditional Arabic" panose="02020603050405020304" pitchFamily="18" charset="-78"/>
                <a:cs typeface="Traditional Arabic" panose="02020603050405020304" pitchFamily="18" charset="-78"/>
              </a:rPr>
              <a:t>أن يكون الطلبة قادرين على التعرف على مفهوم الاتصال.</a:t>
            </a:r>
            <a:endParaRPr lang="ar-EG" sz="3200" b="1" dirty="0">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24" name="Group 24"/>
          <p:cNvGrpSpPr/>
          <p:nvPr/>
        </p:nvGrpSpPr>
        <p:grpSpPr>
          <a:xfrm>
            <a:off x="487048" y="2898710"/>
            <a:ext cx="8115300" cy="2272254"/>
            <a:chOff x="0" y="0"/>
            <a:chExt cx="4274726" cy="1196908"/>
          </a:xfrm>
        </p:grpSpPr>
        <p:sp>
          <p:nvSpPr>
            <p:cNvPr id="25" name="Freeform 25"/>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p:cNvSpPr txBox="1"/>
            <p:nvPr/>
          </p:nvSpPr>
          <p:spPr>
            <a:xfrm>
              <a:off x="0" y="-38100"/>
              <a:ext cx="4274726" cy="1235008"/>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27" name="Group 27"/>
          <p:cNvGrpSpPr/>
          <p:nvPr/>
        </p:nvGrpSpPr>
        <p:grpSpPr>
          <a:xfrm>
            <a:off x="514350" y="2868144"/>
            <a:ext cx="3538355" cy="2272254"/>
            <a:chOff x="0" y="0"/>
            <a:chExt cx="1863825" cy="1196908"/>
          </a:xfrm>
        </p:grpSpPr>
        <p:sp>
          <p:nvSpPr>
            <p:cNvPr id="28" name="Freeform 28"/>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p:cNvSpPr txBox="1"/>
            <p:nvPr/>
          </p:nvSpPr>
          <p:spPr>
            <a:xfrm>
              <a:off x="0" y="-38100"/>
              <a:ext cx="1863825" cy="1235008"/>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30" name="Group 30"/>
          <p:cNvGrpSpPr/>
          <p:nvPr/>
        </p:nvGrpSpPr>
        <p:grpSpPr>
          <a:xfrm>
            <a:off x="1146882" y="2868144"/>
            <a:ext cx="2906203" cy="2272254"/>
            <a:chOff x="0" y="0"/>
            <a:chExt cx="1530840" cy="1196908"/>
          </a:xfrm>
        </p:grpSpPr>
        <p:sp>
          <p:nvSpPr>
            <p:cNvPr id="31" name="Freeform 31"/>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p:cNvSpPr txBox="1"/>
            <p:nvPr/>
          </p:nvSpPr>
          <p:spPr>
            <a:xfrm>
              <a:off x="0" y="-38100"/>
              <a:ext cx="1530840" cy="1235008"/>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33" name="Freeform 33"/>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p:cNvGrpSpPr/>
          <p:nvPr/>
        </p:nvGrpSpPr>
        <p:grpSpPr>
          <a:xfrm>
            <a:off x="5537291" y="4293096"/>
            <a:ext cx="2438570" cy="72008"/>
            <a:chOff x="0" y="0"/>
            <a:chExt cx="735332" cy="155003"/>
          </a:xfrm>
        </p:grpSpPr>
        <p:sp>
          <p:nvSpPr>
            <p:cNvPr id="38" name="Freeform 38"/>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p:cNvSpPr txBox="1"/>
            <p:nvPr/>
          </p:nvSpPr>
          <p:spPr>
            <a:xfrm>
              <a:off x="0" y="-38100"/>
              <a:ext cx="735332" cy="19310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51" name="مربع نص 50">
            <a:extLst>
              <a:ext uri="{FF2B5EF4-FFF2-40B4-BE49-F238E27FC236}">
                <a16:creationId xmlns:a16="http://schemas.microsoft.com/office/drawing/2014/main" id="{69E8316D-843C-F0DD-0FF9-3017E87092ED}"/>
              </a:ext>
            </a:extLst>
          </p:cNvPr>
          <p:cNvSpPr txBox="1"/>
          <p:nvPr/>
        </p:nvSpPr>
        <p:spPr>
          <a:xfrm>
            <a:off x="3508445" y="3143486"/>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EG" sz="5400" b="1" dirty="0">
                <a:solidFill>
                  <a:srgbClr val="002060"/>
                </a:solidFill>
                <a:latin typeface="Traditional Arabic" panose="02020603050405020304" pitchFamily="18" charset="-78"/>
                <a:ea typeface="Harmattan" panose="01000503000000020003" pitchFamily="2" charset="-78"/>
                <a:cs typeface="Traditional Arabic" panose="02020603050405020304" pitchFamily="18" charset="-78"/>
              </a:rPr>
              <a:t>تعريف الاتصال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B869118-E36C-7F09-E2C6-B9CEA6ECF1B0}"/>
              </a:ext>
            </a:extLst>
          </p:cNvPr>
          <p:cNvSpPr txBox="1"/>
          <p:nvPr/>
        </p:nvSpPr>
        <p:spPr>
          <a:xfrm>
            <a:off x="1115616" y="1412776"/>
            <a:ext cx="6246440" cy="4529445"/>
          </a:xfrm>
          <a:prstGeom prst="rect">
            <a:avLst/>
          </a:prstGeom>
          <a:noFill/>
        </p:spPr>
        <p:txBody>
          <a:bodyPr wrap="square">
            <a:spAutoFit/>
          </a:bodyPr>
          <a:lstStyle/>
          <a:p>
            <a:pPr algn="r" rtl="1">
              <a:spcBef>
                <a:spcPts val="0"/>
              </a:spcBef>
              <a:spcAft>
                <a:spcPts val="500"/>
              </a:spcAft>
            </a:pPr>
            <a:r>
              <a:rPr lang="ar-EG" sz="4000" b="1" i="0" u="none" strike="noStrike" dirty="0">
                <a:effectLst/>
                <a:latin typeface="Traditional Arabic" panose="02020603050405020304" pitchFamily="18" charset="-78"/>
                <a:cs typeface="Traditional Arabic" panose="02020603050405020304" pitchFamily="18" charset="-78"/>
              </a:rPr>
              <a:t>قدم عدد من العلماء تعريفات متعددة للاتصال؛ منها:</a:t>
            </a:r>
            <a:endParaRPr lang="ar-EG" sz="4000" b="1" dirty="0">
              <a:effectLst/>
              <a:latin typeface="Traditional Arabic" panose="02020603050405020304" pitchFamily="18" charset="-78"/>
              <a:cs typeface="Traditional Arabic" panose="02020603050405020304" pitchFamily="18" charset="-78"/>
            </a:endParaRPr>
          </a:p>
          <a:p>
            <a:pPr marL="457200" indent="-457200" algn="r" rtl="1">
              <a:spcBef>
                <a:spcPts val="0"/>
              </a:spcBef>
              <a:spcAft>
                <a:spcPts val="500"/>
              </a:spcAft>
              <a:buFont typeface="Wingdings" panose="05000000000000000000" pitchFamily="2" charset="2"/>
              <a:buChar char="§"/>
            </a:pPr>
            <a:r>
              <a:rPr lang="ar-EG" sz="4000" b="1" u="none" strike="noStrike" dirty="0">
                <a:solidFill>
                  <a:srgbClr val="C00000"/>
                </a:solidFill>
                <a:effectLst/>
                <a:latin typeface="Traditional Arabic" panose="02020603050405020304" pitchFamily="18" charset="-78"/>
                <a:cs typeface="Traditional Arabic" panose="02020603050405020304" pitchFamily="18" charset="-78"/>
              </a:rPr>
              <a:t>الاتصال هو أي سلوك يؤدي إلى تبادل المعلومات.</a:t>
            </a:r>
            <a:endParaRPr lang="ar-EG" sz="4000" b="1" dirty="0">
              <a:solidFill>
                <a:srgbClr val="C00000"/>
              </a:solidFill>
              <a:effectLst/>
              <a:latin typeface="Traditional Arabic" panose="02020603050405020304" pitchFamily="18" charset="-78"/>
              <a:cs typeface="Traditional Arabic" panose="02020603050405020304" pitchFamily="18" charset="-78"/>
            </a:endParaRPr>
          </a:p>
          <a:p>
            <a:pPr marL="457200" indent="-457200" algn="r" rtl="1">
              <a:spcBef>
                <a:spcPts val="0"/>
              </a:spcBef>
              <a:spcAft>
                <a:spcPts val="500"/>
              </a:spcAft>
              <a:buFont typeface="Wingdings" panose="05000000000000000000" pitchFamily="2" charset="2"/>
              <a:buChar char="§"/>
            </a:pPr>
            <a:r>
              <a:rPr lang="ar-EG" sz="4000" b="1" u="none" strike="noStrike" dirty="0">
                <a:solidFill>
                  <a:srgbClr val="C00000"/>
                </a:solidFill>
                <a:effectLst/>
                <a:latin typeface="Traditional Arabic" panose="02020603050405020304" pitchFamily="18" charset="-78"/>
                <a:cs typeface="Traditional Arabic" panose="02020603050405020304" pitchFamily="18" charset="-78"/>
              </a:rPr>
              <a:t>الاتصال هو عملية نقل المعلومات من شخص إلى آخر بهدف إيجاد نوع من التفاهم المتبادل بينهما.</a:t>
            </a:r>
            <a:endParaRPr lang="ar-EG" sz="4000" b="1" dirty="0">
              <a:solidFill>
                <a:srgbClr val="C0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94057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902E4A4-06FC-7164-CB56-83B47654838F}"/>
              </a:ext>
            </a:extLst>
          </p:cNvPr>
          <p:cNvSpPr txBox="1"/>
          <p:nvPr/>
        </p:nvSpPr>
        <p:spPr>
          <a:xfrm>
            <a:off x="3203848" y="2421198"/>
            <a:ext cx="5580112" cy="584775"/>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ويتضمن مفهوم الاتصال خصائص أساسية هي:</a:t>
            </a:r>
            <a:endParaRPr lang="ar-EG" sz="3200" b="0" dirty="0">
              <a:effectLst/>
            </a:endParaRPr>
          </a:p>
        </p:txBody>
      </p:sp>
      <p:sp>
        <p:nvSpPr>
          <p:cNvPr id="7" name="مربع نص 6">
            <a:extLst>
              <a:ext uri="{FF2B5EF4-FFF2-40B4-BE49-F238E27FC236}">
                <a16:creationId xmlns:a16="http://schemas.microsoft.com/office/drawing/2014/main" id="{2025315D-6DBB-C66E-DA97-95DC58CECB8F}"/>
              </a:ext>
            </a:extLst>
          </p:cNvPr>
          <p:cNvSpPr txBox="1"/>
          <p:nvPr/>
        </p:nvSpPr>
        <p:spPr>
          <a:xfrm>
            <a:off x="2195736" y="3573016"/>
            <a:ext cx="5454352" cy="2062103"/>
          </a:xfrm>
          <a:prstGeom prst="rect">
            <a:avLst/>
          </a:prstGeom>
          <a:noFill/>
        </p:spPr>
        <p:txBody>
          <a:bodyPr wrap="square">
            <a:spAutoFit/>
          </a:bodyPr>
          <a:lstStyle/>
          <a:p>
            <a:r>
              <a:rPr lang="ar-EG" sz="3200" b="1" dirty="0"/>
              <a:t>أن يكون هناك عدة أطراف لعملية الاتصال-أو طرفين على الأقل- لتحدث عملية الاتصال، ويسمى الأول (المرسل) ويسمى الآخر (المستقبل)</a:t>
            </a:r>
            <a:endParaRPr lang="en-US" sz="3200" b="1" dirty="0"/>
          </a:p>
        </p:txBody>
      </p:sp>
    </p:spTree>
    <p:extLst>
      <p:ext uri="{BB962C8B-B14F-4D97-AF65-F5344CB8AC3E}">
        <p14:creationId xmlns:p14="http://schemas.microsoft.com/office/powerpoint/2010/main" val="317278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902E4A4-06FC-7164-CB56-83B47654838F}"/>
              </a:ext>
            </a:extLst>
          </p:cNvPr>
          <p:cNvSpPr txBox="1"/>
          <p:nvPr/>
        </p:nvSpPr>
        <p:spPr>
          <a:xfrm>
            <a:off x="1403648" y="2556193"/>
            <a:ext cx="7380312" cy="584775"/>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ويتضمن مفهوم الاتصال خصائص أساسية هي:</a:t>
            </a:r>
            <a:endParaRPr lang="ar-EG" sz="3200" b="0" dirty="0">
              <a:effectLst/>
            </a:endParaRPr>
          </a:p>
        </p:txBody>
      </p:sp>
      <p:sp>
        <p:nvSpPr>
          <p:cNvPr id="7" name="مربع نص 6">
            <a:extLst>
              <a:ext uri="{FF2B5EF4-FFF2-40B4-BE49-F238E27FC236}">
                <a16:creationId xmlns:a16="http://schemas.microsoft.com/office/drawing/2014/main" id="{2025315D-6DBB-C66E-DA97-95DC58CECB8F}"/>
              </a:ext>
            </a:extLst>
          </p:cNvPr>
          <p:cNvSpPr txBox="1"/>
          <p:nvPr/>
        </p:nvSpPr>
        <p:spPr>
          <a:xfrm>
            <a:off x="2286000" y="3717032"/>
            <a:ext cx="4572000" cy="2308324"/>
          </a:xfrm>
          <a:prstGeom prst="rect">
            <a:avLst/>
          </a:prstGeom>
          <a:noFill/>
        </p:spPr>
        <p:txBody>
          <a:bodyPr wrap="square">
            <a:spAutoFit/>
          </a:bodyPr>
          <a:lstStyle/>
          <a:p>
            <a:pPr algn="ctr"/>
            <a:r>
              <a:rPr lang="ar-EG" sz="3600" b="1" dirty="0"/>
              <a:t>أن يحدث الاتصال بأسلوب معين أو فعل معين سواء كان لفظيًا أم غير لفظي أو يكون شفهيًا أو كتابيًا </a:t>
            </a:r>
            <a:endParaRPr lang="en-US" sz="3600" b="1" dirty="0"/>
          </a:p>
        </p:txBody>
      </p:sp>
    </p:spTree>
    <p:extLst>
      <p:ext uri="{BB962C8B-B14F-4D97-AF65-F5344CB8AC3E}">
        <p14:creationId xmlns:p14="http://schemas.microsoft.com/office/powerpoint/2010/main" val="174700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902E4A4-06FC-7164-CB56-83B47654838F}"/>
              </a:ext>
            </a:extLst>
          </p:cNvPr>
          <p:cNvSpPr txBox="1"/>
          <p:nvPr/>
        </p:nvSpPr>
        <p:spPr>
          <a:xfrm>
            <a:off x="3491880" y="2484185"/>
            <a:ext cx="5292080" cy="584775"/>
          </a:xfrm>
          <a:prstGeom prst="rect">
            <a:avLst/>
          </a:prstGeom>
          <a:solidFill>
            <a:schemeClr val="accent5">
              <a:lumMod val="20000"/>
              <a:lumOff val="80000"/>
            </a:schemeClr>
          </a:solidFill>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ويتضمن مفهوم الاتصال خصائص أساسية هي:</a:t>
            </a:r>
            <a:endParaRPr lang="ar-EG" sz="3200" b="0" dirty="0">
              <a:effectLst/>
            </a:endParaRPr>
          </a:p>
        </p:txBody>
      </p:sp>
      <p:sp>
        <p:nvSpPr>
          <p:cNvPr id="7" name="مربع نص 6">
            <a:extLst>
              <a:ext uri="{FF2B5EF4-FFF2-40B4-BE49-F238E27FC236}">
                <a16:creationId xmlns:a16="http://schemas.microsoft.com/office/drawing/2014/main" id="{2025315D-6DBB-C66E-DA97-95DC58CECB8F}"/>
              </a:ext>
            </a:extLst>
          </p:cNvPr>
          <p:cNvSpPr txBox="1"/>
          <p:nvPr/>
        </p:nvSpPr>
        <p:spPr>
          <a:xfrm>
            <a:off x="2591780" y="3789040"/>
            <a:ext cx="4572000" cy="1323439"/>
          </a:xfrm>
          <a:prstGeom prst="rect">
            <a:avLst/>
          </a:prstGeom>
          <a:noFill/>
        </p:spPr>
        <p:txBody>
          <a:bodyPr wrap="square">
            <a:spAutoFit/>
          </a:bodyPr>
          <a:lstStyle/>
          <a:p>
            <a:pPr algn="ctr"/>
            <a:r>
              <a:rPr lang="ar-EG" sz="4000" b="1" dirty="0"/>
              <a:t>أن يكون للاتصال هدف بوصفه أداة لا يحدث دون تحقيقه</a:t>
            </a:r>
            <a:endParaRPr lang="en-US" sz="4000" b="1" dirty="0"/>
          </a:p>
        </p:txBody>
      </p:sp>
    </p:spTree>
    <p:extLst>
      <p:ext uri="{BB962C8B-B14F-4D97-AF65-F5344CB8AC3E}">
        <p14:creationId xmlns:p14="http://schemas.microsoft.com/office/powerpoint/2010/main" val="304053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0" name="Freeform 20"/>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p:cNvGrpSpPr/>
          <p:nvPr/>
        </p:nvGrpSpPr>
        <p:grpSpPr>
          <a:xfrm>
            <a:off x="3938919" y="2068452"/>
            <a:ext cx="4590528" cy="2721096"/>
            <a:chOff x="0" y="0"/>
            <a:chExt cx="743881" cy="606907"/>
          </a:xfrm>
          <a:solidFill>
            <a:srgbClr val="40BEF8"/>
          </a:solidFill>
        </p:grpSpPr>
        <p:sp>
          <p:nvSpPr>
            <p:cNvPr id="26" name="Freeform 26"/>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p:cNvSpPr txBox="1"/>
            <p:nvPr/>
          </p:nvSpPr>
          <p:spPr>
            <a:xfrm>
              <a:off x="0" y="-38100"/>
              <a:ext cx="743881" cy="645007"/>
            </a:xfrm>
            <a:prstGeom prst="rect">
              <a:avLst/>
            </a:prstGeom>
            <a:grpFill/>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47" name="مربع نص 46">
            <a:extLst>
              <a:ext uri="{FF2B5EF4-FFF2-40B4-BE49-F238E27FC236}">
                <a16:creationId xmlns:a16="http://schemas.microsoft.com/office/drawing/2014/main" id="{CC6BC5F9-4003-B30E-B77D-0A2ED19E0B39}"/>
              </a:ext>
            </a:extLst>
          </p:cNvPr>
          <p:cNvSpPr txBox="1"/>
          <p:nvPr/>
        </p:nvSpPr>
        <p:spPr>
          <a:xfrm>
            <a:off x="3938919" y="2852936"/>
            <a:ext cx="4464496" cy="769441"/>
          </a:xfrm>
          <a:prstGeom prst="rect">
            <a:avLst/>
          </a:prstGeom>
          <a:noFill/>
        </p:spPr>
        <p:txBody>
          <a:bodyPr wrap="square" rtlCol="0">
            <a:spAutoFit/>
          </a:bodyPr>
          <a:lstStyle/>
          <a:p>
            <a:pPr algn="ctr"/>
            <a:r>
              <a:rPr lang="ar-EG" sz="4400" b="1" dirty="0">
                <a:solidFill>
                  <a:srgbClr val="002060"/>
                </a:solidFill>
                <a:latin typeface="Traditional Arabic" panose="02020603050405020304" pitchFamily="18" charset="-78"/>
                <a:cs typeface="Traditional Arabic" panose="02020603050405020304" pitchFamily="18" charset="-78"/>
              </a:rPr>
              <a:t>النشاط التطبيقي</a:t>
            </a:r>
            <a:endParaRPr lang="en-US" sz="4400" b="1" dirty="0">
              <a:solidFill>
                <a:srgbClr val="00206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619672" y="1231666"/>
            <a:ext cx="5427476" cy="1077218"/>
          </a:xfrm>
          <a:prstGeom prst="rect">
            <a:avLst/>
          </a:prstGeom>
          <a:noFill/>
          <a:ln>
            <a:noFill/>
          </a:ln>
          <a:effectLst/>
        </p:spPr>
        <p:txBody>
          <a:bodyPr wrap="square">
            <a:spAutoFit/>
          </a:bodyPr>
          <a:lstStyle/>
          <a:p>
            <a:pPr algn="r" rtl="1">
              <a:spcBef>
                <a:spcPts val="0"/>
              </a:spcBef>
              <a:spcAft>
                <a:spcPts val="500"/>
              </a:spcAft>
            </a:pPr>
            <a:r>
              <a:rPr lang="ar-EG" sz="3200" b="1" i="0" u="none" strike="noStrike" dirty="0">
                <a:solidFill>
                  <a:srgbClr val="5C4100"/>
                </a:solidFill>
                <a:effectLst/>
                <a:latin typeface="Arial" panose="020B0604020202020204" pitchFamily="34" charset="0"/>
              </a:rPr>
              <a:t>اذكر بعض الأمثلة لعمليات الاتصال في الحياة الشخصية والمجالات المهنية المختلفة:</a:t>
            </a:r>
            <a:endParaRPr lang="ar-EG" sz="3200" b="1" dirty="0">
              <a:effectLst/>
            </a:endParaRPr>
          </a:p>
        </p:txBody>
      </p:sp>
      <p:graphicFrame>
        <p:nvGraphicFramePr>
          <p:cNvPr id="4" name="جدول 4">
            <a:extLst>
              <a:ext uri="{FF2B5EF4-FFF2-40B4-BE49-F238E27FC236}">
                <a16:creationId xmlns:a16="http://schemas.microsoft.com/office/drawing/2014/main" id="{01FF194B-E1E0-EFA4-79F7-5EB785E87107}"/>
              </a:ext>
            </a:extLst>
          </p:cNvPr>
          <p:cNvGraphicFramePr>
            <a:graphicFrameLocks noGrp="1"/>
          </p:cNvGraphicFramePr>
          <p:nvPr>
            <p:extLst>
              <p:ext uri="{D42A27DB-BD31-4B8C-83A1-F6EECF244321}">
                <p14:modId xmlns:p14="http://schemas.microsoft.com/office/powerpoint/2010/main" val="2846541067"/>
              </p:ext>
            </p:extLst>
          </p:nvPr>
        </p:nvGraphicFramePr>
        <p:xfrm>
          <a:off x="731912" y="2636912"/>
          <a:ext cx="7680176" cy="3184130"/>
        </p:xfrm>
        <a:graphic>
          <a:graphicData uri="http://schemas.openxmlformats.org/drawingml/2006/table">
            <a:tbl>
              <a:tblPr firstRow="1" bandRow="1">
                <a:tableStyleId>{5C22544A-7EE6-4342-B048-85BDC9FD1C3A}</a:tableStyleId>
              </a:tblPr>
              <a:tblGrid>
                <a:gridCol w="3840088">
                  <a:extLst>
                    <a:ext uri="{9D8B030D-6E8A-4147-A177-3AD203B41FA5}">
                      <a16:colId xmlns:a16="http://schemas.microsoft.com/office/drawing/2014/main" val="1019787608"/>
                    </a:ext>
                  </a:extLst>
                </a:gridCol>
                <a:gridCol w="3840088">
                  <a:extLst>
                    <a:ext uri="{9D8B030D-6E8A-4147-A177-3AD203B41FA5}">
                      <a16:colId xmlns:a16="http://schemas.microsoft.com/office/drawing/2014/main" val="972025673"/>
                    </a:ext>
                  </a:extLst>
                </a:gridCol>
              </a:tblGrid>
              <a:tr h="636826">
                <a:tc>
                  <a:txBody>
                    <a:bodyPr/>
                    <a:lstStyle/>
                    <a:p>
                      <a:pPr algn="ctr"/>
                      <a:r>
                        <a:rPr lang="ar-EG" sz="2400" b="1" dirty="0"/>
                        <a:t>المثال</a:t>
                      </a:r>
                      <a:endParaRPr lang="en-US" sz="2400" b="1" dirty="0"/>
                    </a:p>
                  </a:txBody>
                  <a:tcPr/>
                </a:tc>
                <a:tc>
                  <a:txBody>
                    <a:bodyPr/>
                    <a:lstStyle/>
                    <a:p>
                      <a:pPr algn="ctr"/>
                      <a:r>
                        <a:rPr lang="ar-EG" sz="2400" b="1" dirty="0"/>
                        <a:t>عملية الاتصال</a:t>
                      </a:r>
                      <a:endParaRPr lang="en-US" sz="2400" b="1" dirty="0"/>
                    </a:p>
                  </a:txBody>
                  <a:tcPr/>
                </a:tc>
                <a:extLst>
                  <a:ext uri="{0D108BD9-81ED-4DB2-BD59-A6C34878D82A}">
                    <a16:rowId xmlns:a16="http://schemas.microsoft.com/office/drawing/2014/main" val="1808082288"/>
                  </a:ext>
                </a:extLst>
              </a:tr>
              <a:tr h="636826">
                <a:tc>
                  <a:txBody>
                    <a:bodyPr/>
                    <a:lstStyle/>
                    <a:p>
                      <a:pPr algn="ctr"/>
                      <a:endParaRPr lang="en-US" sz="2400" b="1" dirty="0"/>
                    </a:p>
                  </a:txBody>
                  <a:tcPr/>
                </a:tc>
                <a:tc>
                  <a:txBody>
                    <a:bodyPr/>
                    <a:lstStyle/>
                    <a:p>
                      <a:pPr algn="ctr"/>
                      <a:r>
                        <a:rPr lang="ar-EG" sz="2400" b="1" dirty="0"/>
                        <a:t>عملية اتصال في المنزل</a:t>
                      </a:r>
                      <a:endParaRPr lang="en-US" sz="2400" b="1" dirty="0"/>
                    </a:p>
                  </a:txBody>
                  <a:tcPr/>
                </a:tc>
                <a:extLst>
                  <a:ext uri="{0D108BD9-81ED-4DB2-BD59-A6C34878D82A}">
                    <a16:rowId xmlns:a16="http://schemas.microsoft.com/office/drawing/2014/main" val="2622512588"/>
                  </a:ext>
                </a:extLst>
              </a:tr>
              <a:tr h="636826">
                <a:tc>
                  <a:txBody>
                    <a:bodyPr/>
                    <a:lstStyle/>
                    <a:p>
                      <a:pPr algn="ctr"/>
                      <a:endParaRPr lang="en-US" sz="2400" b="1"/>
                    </a:p>
                  </a:txBody>
                  <a:tcPr/>
                </a:tc>
                <a:tc>
                  <a:txBody>
                    <a:bodyPr/>
                    <a:lstStyle/>
                    <a:p>
                      <a:pPr algn="ctr"/>
                      <a:r>
                        <a:rPr lang="ar-EG" sz="2400" b="1" dirty="0"/>
                        <a:t>عملية اتصال في المدرسة</a:t>
                      </a:r>
                      <a:endParaRPr lang="en-US" sz="2400" b="1" dirty="0"/>
                    </a:p>
                  </a:txBody>
                  <a:tcPr/>
                </a:tc>
                <a:extLst>
                  <a:ext uri="{0D108BD9-81ED-4DB2-BD59-A6C34878D82A}">
                    <a16:rowId xmlns:a16="http://schemas.microsoft.com/office/drawing/2014/main" val="2514973793"/>
                  </a:ext>
                </a:extLst>
              </a:tr>
              <a:tr h="636826">
                <a:tc>
                  <a:txBody>
                    <a:bodyPr/>
                    <a:lstStyle/>
                    <a:p>
                      <a:pPr algn="ctr"/>
                      <a:endParaRPr lang="en-US" sz="2400" b="1"/>
                    </a:p>
                  </a:txBody>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lang="ar-EG" sz="2400" b="1" dirty="0"/>
                        <a:t>عملية اتصال في إحدى الشركات</a:t>
                      </a:r>
                      <a:endParaRPr lang="en-US" sz="2400" b="1" dirty="0"/>
                    </a:p>
                  </a:txBody>
                  <a:tcPr/>
                </a:tc>
                <a:extLst>
                  <a:ext uri="{0D108BD9-81ED-4DB2-BD59-A6C34878D82A}">
                    <a16:rowId xmlns:a16="http://schemas.microsoft.com/office/drawing/2014/main" val="2990666566"/>
                  </a:ext>
                </a:extLst>
              </a:tr>
              <a:tr h="636826">
                <a:tc>
                  <a:txBody>
                    <a:bodyPr/>
                    <a:lstStyle/>
                    <a:p>
                      <a:pPr algn="ctr"/>
                      <a:endParaRPr lang="en-US" sz="2400" b="1"/>
                    </a:p>
                  </a:txBody>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lang="ar-EG" sz="2400" b="1" dirty="0"/>
                        <a:t>عملية اتصال بين الدول</a:t>
                      </a:r>
                      <a:endParaRPr lang="en-US" sz="2400" b="1" dirty="0"/>
                    </a:p>
                  </a:txBody>
                  <a:tcPr/>
                </a:tc>
                <a:extLst>
                  <a:ext uri="{0D108BD9-81ED-4DB2-BD59-A6C34878D82A}">
                    <a16:rowId xmlns:a16="http://schemas.microsoft.com/office/drawing/2014/main" val="3617011397"/>
                  </a:ext>
                </a:extLst>
              </a:tr>
            </a:tbl>
          </a:graphicData>
        </a:graphic>
      </p:graphicFrame>
      <p:sp>
        <p:nvSpPr>
          <p:cNvPr id="2" name="مربع نص 1">
            <a:extLst>
              <a:ext uri="{FF2B5EF4-FFF2-40B4-BE49-F238E27FC236}">
                <a16:creationId xmlns:a16="http://schemas.microsoft.com/office/drawing/2014/main" id="{ACD3545B-E780-53C4-BA41-0E51A33AF4C9}"/>
              </a:ext>
            </a:extLst>
          </p:cNvPr>
          <p:cNvSpPr txBox="1"/>
          <p:nvPr/>
        </p:nvSpPr>
        <p:spPr>
          <a:xfrm>
            <a:off x="1259632" y="3292777"/>
            <a:ext cx="2880320" cy="461665"/>
          </a:xfrm>
          <a:prstGeom prst="rect">
            <a:avLst/>
          </a:prstGeom>
          <a:noFill/>
        </p:spPr>
        <p:txBody>
          <a:bodyPr wrap="square" rtlCol="1">
            <a:spAutoFit/>
          </a:bodyPr>
          <a:lstStyle/>
          <a:p>
            <a:r>
              <a:rPr lang="ar-EG" sz="2400" b="1" dirty="0">
                <a:solidFill>
                  <a:srgbClr val="FF0000"/>
                </a:solidFill>
              </a:rPr>
              <a:t>تواصل الام مع الابناء</a:t>
            </a:r>
          </a:p>
        </p:txBody>
      </p:sp>
      <p:sp>
        <p:nvSpPr>
          <p:cNvPr id="5" name="مربع نص 4">
            <a:extLst>
              <a:ext uri="{FF2B5EF4-FFF2-40B4-BE49-F238E27FC236}">
                <a16:creationId xmlns:a16="http://schemas.microsoft.com/office/drawing/2014/main" id="{DFBC528D-8841-7706-F5D5-F0C793E7401E}"/>
              </a:ext>
            </a:extLst>
          </p:cNvPr>
          <p:cNvSpPr txBox="1"/>
          <p:nvPr/>
        </p:nvSpPr>
        <p:spPr>
          <a:xfrm>
            <a:off x="1259632" y="3983241"/>
            <a:ext cx="2880320" cy="461665"/>
          </a:xfrm>
          <a:prstGeom prst="rect">
            <a:avLst/>
          </a:prstGeom>
          <a:noFill/>
        </p:spPr>
        <p:txBody>
          <a:bodyPr wrap="square" rtlCol="1">
            <a:spAutoFit/>
          </a:bodyPr>
          <a:lstStyle/>
          <a:p>
            <a:r>
              <a:rPr lang="ar-EG" sz="2400" b="1" dirty="0">
                <a:solidFill>
                  <a:srgbClr val="FF0000"/>
                </a:solidFill>
              </a:rPr>
              <a:t>تواصل المدرس مع الطلاب</a:t>
            </a:r>
          </a:p>
        </p:txBody>
      </p:sp>
      <p:sp>
        <p:nvSpPr>
          <p:cNvPr id="6" name="مربع نص 5">
            <a:extLst>
              <a:ext uri="{FF2B5EF4-FFF2-40B4-BE49-F238E27FC236}">
                <a16:creationId xmlns:a16="http://schemas.microsoft.com/office/drawing/2014/main" id="{EBEDB75F-2DE5-D604-D577-6CD8D18ABA53}"/>
              </a:ext>
            </a:extLst>
          </p:cNvPr>
          <p:cNvSpPr txBox="1"/>
          <p:nvPr/>
        </p:nvSpPr>
        <p:spPr>
          <a:xfrm>
            <a:off x="539552" y="4444713"/>
            <a:ext cx="4032448" cy="830997"/>
          </a:xfrm>
          <a:prstGeom prst="rect">
            <a:avLst/>
          </a:prstGeom>
          <a:noFill/>
        </p:spPr>
        <p:txBody>
          <a:bodyPr wrap="square" rtlCol="1">
            <a:spAutoFit/>
          </a:bodyPr>
          <a:lstStyle/>
          <a:p>
            <a:r>
              <a:rPr lang="ar-EG" sz="2400" b="1" dirty="0">
                <a:solidFill>
                  <a:srgbClr val="FF0000"/>
                </a:solidFill>
              </a:rPr>
              <a:t>تواصل المدير مع العاملين واعطائهم الاوامر</a:t>
            </a:r>
          </a:p>
        </p:txBody>
      </p:sp>
      <p:sp>
        <p:nvSpPr>
          <p:cNvPr id="7" name="مربع نص 6">
            <a:extLst>
              <a:ext uri="{FF2B5EF4-FFF2-40B4-BE49-F238E27FC236}">
                <a16:creationId xmlns:a16="http://schemas.microsoft.com/office/drawing/2014/main" id="{E8B585BF-382E-86C5-35EE-756F52183597}"/>
              </a:ext>
            </a:extLst>
          </p:cNvPr>
          <p:cNvSpPr txBox="1"/>
          <p:nvPr/>
        </p:nvSpPr>
        <p:spPr>
          <a:xfrm>
            <a:off x="957199" y="5100770"/>
            <a:ext cx="3614801" cy="830997"/>
          </a:xfrm>
          <a:prstGeom prst="rect">
            <a:avLst/>
          </a:prstGeom>
          <a:noFill/>
        </p:spPr>
        <p:txBody>
          <a:bodyPr wrap="square" rtlCol="1">
            <a:spAutoFit/>
          </a:bodyPr>
          <a:lstStyle/>
          <a:p>
            <a:r>
              <a:rPr lang="ar-EG" sz="2400" b="1" dirty="0">
                <a:solidFill>
                  <a:srgbClr val="FF0000"/>
                </a:solidFill>
              </a:rPr>
              <a:t>تواصل الدول مع بعضها عن طريق السفراء</a:t>
            </a:r>
          </a:p>
        </p:txBody>
      </p:sp>
    </p:spTree>
    <p:extLst>
      <p:ext uri="{BB962C8B-B14F-4D97-AF65-F5344CB8AC3E}">
        <p14:creationId xmlns:p14="http://schemas.microsoft.com/office/powerpoint/2010/main" val="17802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5FDBA64-D393-311C-B416-0A5C4FA2549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23CB79B-725F-35F8-86AD-869BD160DF7F}"/>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153B04D4-D1B6-ABBB-A40D-65F05AB5282C}"/>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4AB20D4F-462E-9D0F-FB03-CB1A68F12CF5}"/>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73EAA619-4C92-D3C9-6483-2BB67CD664DC}"/>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A9EC0E9D-855C-D909-7791-DB685DCD247D}"/>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0755B342-EA5E-D57E-2EBF-E44E48767C28}"/>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935747E8-DE0B-F04C-C5E4-D082D61B7F0F}"/>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974C0BC6-A62C-4855-ABFA-45F1E10D35B0}"/>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8B00DF9C-7C80-6D69-8E91-8ADD32F690EA}"/>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D3D759B9-C01D-6D65-9A03-6837F362797E}"/>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94F5767C-49B8-CBB6-86D5-01402794ECCE}"/>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1BB65365-147F-95DA-7AED-DB7C935B2ED0}"/>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a:extLst>
              <a:ext uri="{FF2B5EF4-FFF2-40B4-BE49-F238E27FC236}">
                <a16:creationId xmlns:a16="http://schemas.microsoft.com/office/drawing/2014/main" id="{5D239EB8-D6D8-3C7F-F1B1-266E1C868821}"/>
              </a:ext>
            </a:extLst>
          </p:cNvPr>
          <p:cNvGrpSpPr/>
          <p:nvPr/>
        </p:nvGrpSpPr>
        <p:grpSpPr>
          <a:xfrm>
            <a:off x="514350" y="2868144"/>
            <a:ext cx="3111528" cy="2272254"/>
            <a:chOff x="0" y="0"/>
            <a:chExt cx="1638994" cy="1196908"/>
          </a:xfrm>
        </p:grpSpPr>
        <p:sp>
          <p:nvSpPr>
            <p:cNvPr id="15" name="Freeform 15">
              <a:extLst>
                <a:ext uri="{FF2B5EF4-FFF2-40B4-BE49-F238E27FC236}">
                  <a16:creationId xmlns:a16="http://schemas.microsoft.com/office/drawing/2014/main" id="{BAC9A0D2-C79D-41C9-D3E1-E151B1A2A68A}"/>
                </a:ext>
              </a:extLst>
            </p:cNvPr>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a:extLst>
                <a:ext uri="{FF2B5EF4-FFF2-40B4-BE49-F238E27FC236}">
                  <a16:creationId xmlns:a16="http://schemas.microsoft.com/office/drawing/2014/main" id="{32B878EB-4002-7E2A-8977-4A6B51A8371E}"/>
                </a:ext>
              </a:extLst>
            </p:cNvPr>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a:extLst>
              <a:ext uri="{FF2B5EF4-FFF2-40B4-BE49-F238E27FC236}">
                <a16:creationId xmlns:a16="http://schemas.microsoft.com/office/drawing/2014/main" id="{40DFA626-5338-3474-992B-0B9C1D069BCD}"/>
              </a:ext>
            </a:extLst>
          </p:cNvPr>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a:extLst>
              <a:ext uri="{FF2B5EF4-FFF2-40B4-BE49-F238E27FC236}">
                <a16:creationId xmlns:a16="http://schemas.microsoft.com/office/drawing/2014/main" id="{65AA8639-63ED-0AFB-43B8-0A9AE4782880}"/>
              </a:ext>
            </a:extLst>
          </p:cNvPr>
          <p:cNvGrpSpPr/>
          <p:nvPr/>
        </p:nvGrpSpPr>
        <p:grpSpPr>
          <a:xfrm>
            <a:off x="634236" y="2441855"/>
            <a:ext cx="2711183" cy="456189"/>
            <a:chOff x="0" y="0"/>
            <a:chExt cx="1428113" cy="240297"/>
          </a:xfrm>
        </p:grpSpPr>
        <p:sp>
          <p:nvSpPr>
            <p:cNvPr id="30" name="Freeform 30">
              <a:extLst>
                <a:ext uri="{FF2B5EF4-FFF2-40B4-BE49-F238E27FC236}">
                  <a16:creationId xmlns:a16="http://schemas.microsoft.com/office/drawing/2014/main" id="{8D6E5703-EB4D-C4BA-DCB3-D5DB9C41C44C}"/>
                </a:ext>
              </a:extLst>
            </p:cNvPr>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a:extLst>
                <a:ext uri="{FF2B5EF4-FFF2-40B4-BE49-F238E27FC236}">
                  <a16:creationId xmlns:a16="http://schemas.microsoft.com/office/drawing/2014/main" id="{B7918ACB-62FD-EA26-CD9C-FF2D0B7CCFAA}"/>
                </a:ext>
              </a:extLst>
            </p:cNvPr>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222BC996-7714-05D6-9DC3-2DFE3743A518}"/>
              </a:ext>
            </a:extLst>
          </p:cNvPr>
          <p:cNvSpPr txBox="1"/>
          <p:nvPr/>
        </p:nvSpPr>
        <p:spPr>
          <a:xfrm>
            <a:off x="627335" y="2414741"/>
            <a:ext cx="2825922" cy="2126223"/>
          </a:xfrm>
          <a:prstGeom prst="rect">
            <a:avLst/>
          </a:prstGeom>
          <a:noFill/>
        </p:spPr>
        <p:txBody>
          <a:bodyPr wrap="square">
            <a:spAutoFit/>
          </a:bodyPr>
          <a:lstStyle/>
          <a:p>
            <a:pPr lvl="0" algn="ctr">
              <a:spcAft>
                <a:spcPts val="500"/>
              </a:spcAft>
              <a:defRPr/>
            </a:pPr>
            <a:r>
              <a:rPr lang="ar-EG" sz="3200" b="1" dirty="0">
                <a:solidFill>
                  <a:srgbClr val="00B050"/>
                </a:solidFill>
                <a:latin typeface="Traditional Arabic" panose="02020603050405020304" pitchFamily="18" charset="-78"/>
                <a:cs typeface="Traditional Arabic" panose="02020603050405020304" pitchFamily="18" charset="-78"/>
              </a:rPr>
              <a:t>الهدف الثاني</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شرح أهمية الاتصال.</a:t>
            </a:r>
            <a:endParaRPr lang="ar-EG"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5497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4E368833-450E-D959-D359-DB9BC6C9EB6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2487A1-8857-7FAD-3389-D86BBFC6076F}"/>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9C5275E8-F1B0-6BA8-5A3E-133AB8F4E09A}"/>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66045106-C4D8-09D2-2A94-CD3A0673419E}"/>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754D8A0-1DC8-E0D8-C90E-B596117E4660}"/>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BBEA0811-54A4-80FD-77DE-EA389099925F}"/>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292D4121-B263-ADB3-6692-6B8C58A0B87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BA9975FD-D2A0-CC85-5B80-8C5DB83A0C29}"/>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D180BF03-DAF2-AE97-54F4-A68BB2791340}"/>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F28E530A-EB0E-4238-EE90-8554A2D99A46}"/>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8B9AEC06-6F9C-BE17-8164-E3AEDBD11346}"/>
              </a:ext>
            </a:extLst>
          </p:cNvPr>
          <p:cNvGrpSpPr/>
          <p:nvPr/>
        </p:nvGrpSpPr>
        <p:grpSpPr>
          <a:xfrm>
            <a:off x="487048" y="2898710"/>
            <a:ext cx="8115300" cy="2272254"/>
            <a:chOff x="0" y="0"/>
            <a:chExt cx="4274726" cy="1196908"/>
          </a:xfrm>
        </p:grpSpPr>
        <p:sp>
          <p:nvSpPr>
            <p:cNvPr id="25" name="Freeform 25">
              <a:extLst>
                <a:ext uri="{FF2B5EF4-FFF2-40B4-BE49-F238E27FC236}">
                  <a16:creationId xmlns:a16="http://schemas.microsoft.com/office/drawing/2014/main" id="{2EA22109-F533-DCC1-98C4-80B2FD887F9B}"/>
                </a:ext>
              </a:extLst>
            </p:cNvPr>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a:extLst>
                <a:ext uri="{FF2B5EF4-FFF2-40B4-BE49-F238E27FC236}">
                  <a16:creationId xmlns:a16="http://schemas.microsoft.com/office/drawing/2014/main" id="{14D3554C-C87F-9686-F043-F1EAC80A631A}"/>
                </a:ext>
              </a:extLst>
            </p:cNvPr>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E9A785F0-F516-D22C-78B9-6CA35C2BD22E}"/>
              </a:ext>
            </a:extLst>
          </p:cNvPr>
          <p:cNvGrpSpPr/>
          <p:nvPr/>
        </p:nvGrpSpPr>
        <p:grpSpPr>
          <a:xfrm>
            <a:off x="514350" y="2868144"/>
            <a:ext cx="3538355" cy="2272254"/>
            <a:chOff x="0" y="0"/>
            <a:chExt cx="1863825" cy="1196908"/>
          </a:xfrm>
        </p:grpSpPr>
        <p:sp>
          <p:nvSpPr>
            <p:cNvPr id="28" name="Freeform 28">
              <a:extLst>
                <a:ext uri="{FF2B5EF4-FFF2-40B4-BE49-F238E27FC236}">
                  <a16:creationId xmlns:a16="http://schemas.microsoft.com/office/drawing/2014/main" id="{6A9AEFD8-F5B4-542C-6538-2CC6AF96CC8E}"/>
                </a:ext>
              </a:extLst>
            </p:cNvPr>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a:extLst>
                <a:ext uri="{FF2B5EF4-FFF2-40B4-BE49-F238E27FC236}">
                  <a16:creationId xmlns:a16="http://schemas.microsoft.com/office/drawing/2014/main" id="{B9E57ECA-3427-2827-8B0E-5610218FE108}"/>
                </a:ext>
              </a:extLst>
            </p:cNvPr>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230ABAC8-CB96-EC40-F032-33BDBD5994FC}"/>
              </a:ext>
            </a:extLst>
          </p:cNvPr>
          <p:cNvGrpSpPr/>
          <p:nvPr/>
        </p:nvGrpSpPr>
        <p:grpSpPr>
          <a:xfrm>
            <a:off x="1146882" y="2868144"/>
            <a:ext cx="2906203" cy="2272254"/>
            <a:chOff x="0" y="0"/>
            <a:chExt cx="1530840" cy="1196908"/>
          </a:xfrm>
        </p:grpSpPr>
        <p:sp>
          <p:nvSpPr>
            <p:cNvPr id="31" name="Freeform 31">
              <a:extLst>
                <a:ext uri="{FF2B5EF4-FFF2-40B4-BE49-F238E27FC236}">
                  <a16:creationId xmlns:a16="http://schemas.microsoft.com/office/drawing/2014/main" id="{2BB5B8CF-1F0E-983E-62B4-E964B2E1CB98}"/>
                </a:ext>
              </a:extLst>
            </p:cNvPr>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a:extLst>
                <a:ext uri="{FF2B5EF4-FFF2-40B4-BE49-F238E27FC236}">
                  <a16:creationId xmlns:a16="http://schemas.microsoft.com/office/drawing/2014/main" id="{1674128F-2282-7C8E-550F-192733DACCB0}"/>
                </a:ext>
              </a:extLst>
            </p:cNvPr>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a:extLst>
              <a:ext uri="{FF2B5EF4-FFF2-40B4-BE49-F238E27FC236}">
                <a16:creationId xmlns:a16="http://schemas.microsoft.com/office/drawing/2014/main" id="{53C1B93B-EB09-6F66-7B38-15EF48B301C5}"/>
              </a:ext>
            </a:extLst>
          </p:cNvPr>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a:extLst>
              <a:ext uri="{FF2B5EF4-FFF2-40B4-BE49-F238E27FC236}">
                <a16:creationId xmlns:a16="http://schemas.microsoft.com/office/drawing/2014/main" id="{9A43AA3B-5DCD-9F86-5828-9E5723FC8D2D}"/>
              </a:ext>
            </a:extLst>
          </p:cNvPr>
          <p:cNvGrpSpPr/>
          <p:nvPr/>
        </p:nvGrpSpPr>
        <p:grpSpPr>
          <a:xfrm>
            <a:off x="5537291" y="4293096"/>
            <a:ext cx="2438570" cy="72008"/>
            <a:chOff x="0" y="0"/>
            <a:chExt cx="735332" cy="155003"/>
          </a:xfrm>
        </p:grpSpPr>
        <p:sp>
          <p:nvSpPr>
            <p:cNvPr id="38" name="Freeform 38">
              <a:extLst>
                <a:ext uri="{FF2B5EF4-FFF2-40B4-BE49-F238E27FC236}">
                  <a16:creationId xmlns:a16="http://schemas.microsoft.com/office/drawing/2014/main" id="{AD0A817C-BE5C-53D6-AA30-7C76B981A8A6}"/>
                </a:ext>
              </a:extLst>
            </p:cNvPr>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a:extLst>
                <a:ext uri="{FF2B5EF4-FFF2-40B4-BE49-F238E27FC236}">
                  <a16:creationId xmlns:a16="http://schemas.microsoft.com/office/drawing/2014/main" id="{2A6DC34D-65A6-6ECD-C4BE-E524FD54F7D6}"/>
                </a:ext>
              </a:extLst>
            </p:cNvPr>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مربع نص 7">
            <a:extLst>
              <a:ext uri="{FF2B5EF4-FFF2-40B4-BE49-F238E27FC236}">
                <a16:creationId xmlns:a16="http://schemas.microsoft.com/office/drawing/2014/main" id="{B19EA5BC-335E-F41A-F795-C7E395560C30}"/>
              </a:ext>
            </a:extLst>
          </p:cNvPr>
          <p:cNvSpPr txBox="1"/>
          <p:nvPr/>
        </p:nvSpPr>
        <p:spPr>
          <a:xfrm>
            <a:off x="3508445" y="3111507"/>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002060"/>
                </a:solidFill>
                <a:effectLst/>
                <a:uLnTx/>
                <a:uFillTx/>
                <a:latin typeface="Traditional Arabic" panose="02020603050405020304" pitchFamily="18" charset="-78"/>
                <a:ea typeface="Harmattan" panose="01000503000000020003" pitchFamily="2" charset="-78"/>
                <a:cs typeface="Traditional Arabic" panose="02020603050405020304" pitchFamily="18" charset="-78"/>
              </a:rPr>
              <a:t>أهمية الاتصال</a:t>
            </a:r>
          </a:p>
        </p:txBody>
      </p:sp>
    </p:spTree>
    <p:extLst>
      <p:ext uri="{BB962C8B-B14F-4D97-AF65-F5344CB8AC3E}">
        <p14:creationId xmlns:p14="http://schemas.microsoft.com/office/powerpoint/2010/main" val="420560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8"/>
                                        </p:tgtEl>
                                        <p:attrNameLst>
                                          <p:attrName>style.color</p:attrName>
                                        </p:attrNameLst>
                                      </p:cBhvr>
                                      <p:by>
                                        <p:hsl h="7200000" s="0" l="0"/>
                                      </p:by>
                                    </p:animClr>
                                    <p:animClr clrSpc="hsl" dir="cw">
                                      <p:cBhvr>
                                        <p:cTn id="7" dur="500" fill="hold"/>
                                        <p:tgtEl>
                                          <p:spTgt spid="8"/>
                                        </p:tgtEl>
                                        <p:attrNameLst>
                                          <p:attrName>fillcolor</p:attrName>
                                        </p:attrNameLst>
                                      </p:cBhvr>
                                      <p:by>
                                        <p:hsl h="7200000" s="0" l="0"/>
                                      </p:by>
                                    </p:animClr>
                                    <p:animClr clrSpc="hsl" dir="cw">
                                      <p:cBhvr>
                                        <p:cTn id="8" dur="500" fill="hold"/>
                                        <p:tgtEl>
                                          <p:spTgt spid="8"/>
                                        </p:tgtEl>
                                        <p:attrNameLst>
                                          <p:attrName>stroke.color</p:attrName>
                                        </p:attrNameLst>
                                      </p:cBhvr>
                                      <p:by>
                                        <p:hsl h="7200000" s="0" l="0"/>
                                      </p:by>
                                    </p:animClr>
                                    <p:set>
                                      <p:cBhvr>
                                        <p:cTn id="9" dur="5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1E3691-ED7E-9077-4BC7-8FE64CB154F3}"/>
              </a:ext>
            </a:extLst>
          </p:cNvPr>
          <p:cNvSpPr txBox="1"/>
          <p:nvPr/>
        </p:nvSpPr>
        <p:spPr>
          <a:xfrm>
            <a:off x="1115616" y="1124744"/>
            <a:ext cx="5724636" cy="5206554"/>
          </a:xfrm>
          <a:prstGeom prst="rect">
            <a:avLst/>
          </a:prstGeom>
          <a:noFill/>
        </p:spPr>
        <p:txBody>
          <a:bodyPr wrap="square">
            <a:spAutoFit/>
          </a:bodyPr>
          <a:lstStyle/>
          <a:p>
            <a:pPr algn="r" rtl="1">
              <a:spcBef>
                <a:spcPts val="0"/>
              </a:spcBef>
              <a:spcAft>
                <a:spcPts val="500"/>
              </a:spcAft>
            </a:pPr>
            <a:r>
              <a:rPr lang="ar-EG" sz="3600" b="1" i="0" u="none" strike="noStrike" dirty="0">
                <a:solidFill>
                  <a:schemeClr val="bg1"/>
                </a:solidFill>
                <a:effectLst/>
                <a:latin typeface="Arial" panose="020B0604020202020204" pitchFamily="34" charset="0"/>
              </a:rPr>
              <a:t>يحقق الاتصال مزايا متعددة للأفراد والمنشآت يمكن توضيحها فيما يأتي:</a:t>
            </a:r>
          </a:p>
          <a:p>
            <a:pPr marL="742950" indent="-742950" algn="r" rtl="1">
              <a:spcBef>
                <a:spcPts val="0"/>
              </a:spcBef>
              <a:spcAft>
                <a:spcPts val="500"/>
              </a:spcAft>
              <a:buFont typeface="+mj-lt"/>
              <a:buAutoNum type="arabicPeriod"/>
            </a:pPr>
            <a:r>
              <a:rPr lang="ar-EG" sz="3600" i="0" u="none" strike="noStrike" dirty="0">
                <a:solidFill>
                  <a:srgbClr val="3F6B00"/>
                </a:solidFill>
                <a:effectLst/>
                <a:latin typeface="Arial" panose="020B0604020202020204" pitchFamily="34" charset="0"/>
              </a:rPr>
              <a:t> </a:t>
            </a:r>
            <a:r>
              <a:rPr lang="ar-EG" sz="3600" b="1" i="0" u="none" strike="noStrike" dirty="0">
                <a:solidFill>
                  <a:srgbClr val="C00000"/>
                </a:solidFill>
                <a:effectLst/>
                <a:latin typeface="Arial" panose="020B0604020202020204" pitchFamily="34" charset="0"/>
              </a:rPr>
              <a:t>يساعد الأفراد على فهم طبيعة الأعمال والمهام التي يقومون بها، وإدراكها.</a:t>
            </a:r>
            <a:endParaRPr lang="ar-EG" sz="3600" b="1" dirty="0">
              <a:solidFill>
                <a:srgbClr val="C00000"/>
              </a:solidFill>
            </a:endParaRPr>
          </a:p>
          <a:p>
            <a:pPr marL="742950" indent="-742950" algn="r" rtl="1">
              <a:spcBef>
                <a:spcPts val="0"/>
              </a:spcBef>
              <a:spcAft>
                <a:spcPts val="500"/>
              </a:spcAft>
              <a:buFont typeface="+mj-lt"/>
              <a:buAutoNum type="arabicPeriod"/>
            </a:pPr>
            <a:r>
              <a:rPr lang="ar-EG" sz="3600" b="1" i="0" u="none" strike="noStrike" dirty="0">
                <a:solidFill>
                  <a:srgbClr val="002060"/>
                </a:solidFill>
                <a:effectLst/>
                <a:latin typeface="Arial" panose="020B0604020202020204" pitchFamily="34" charset="0"/>
              </a:rPr>
              <a:t>يسهم في تنمية العلاقات الإنسانية داخل المنظمة، وخلق التعاون المشترك بين الأفراد كل في مجال تخصصه</a:t>
            </a:r>
            <a:br>
              <a:rPr lang="ar-EG" sz="3600" b="1" dirty="0">
                <a:solidFill>
                  <a:srgbClr val="002060"/>
                </a:solidFill>
              </a:rPr>
            </a:br>
            <a:endParaRPr lang="en-US" sz="3600" b="1" dirty="0">
              <a:solidFill>
                <a:srgbClr val="002060"/>
              </a:solidFill>
            </a:endParaRPr>
          </a:p>
        </p:txBody>
      </p:sp>
    </p:spTree>
    <p:extLst>
      <p:ext uri="{BB962C8B-B14F-4D97-AF65-F5344CB8AC3E}">
        <p14:creationId xmlns:p14="http://schemas.microsoft.com/office/powerpoint/2010/main" val="101038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1E3691-ED7E-9077-4BC7-8FE64CB154F3}"/>
              </a:ext>
            </a:extLst>
          </p:cNvPr>
          <p:cNvSpPr txBox="1"/>
          <p:nvPr/>
        </p:nvSpPr>
        <p:spPr>
          <a:xfrm>
            <a:off x="1079612" y="1988840"/>
            <a:ext cx="6984776" cy="3539430"/>
          </a:xfrm>
          <a:prstGeom prst="rect">
            <a:avLst/>
          </a:prstGeom>
          <a:noFill/>
        </p:spPr>
        <p:txBody>
          <a:bodyPr wrap="square">
            <a:spAutoFit/>
          </a:bodyPr>
          <a:lstStyle/>
          <a:p>
            <a:r>
              <a:rPr lang="ar-EG" sz="3200" b="1" dirty="0">
                <a:solidFill>
                  <a:srgbClr val="002060"/>
                </a:solidFill>
              </a:rPr>
              <a:t>3- يساعد على معرفة معوقات العمل، هل هي نابعة من التنظيم نفسه ؟ أم من الأفراد؟ لأن تحديد مصدرها يساعد على إيجاد الحلول المناسبة لها.</a:t>
            </a:r>
          </a:p>
          <a:p>
            <a:r>
              <a:rPr lang="ar-EG" sz="3200" b="1" dirty="0">
                <a:solidFill>
                  <a:srgbClr val="002060"/>
                </a:solidFill>
              </a:rPr>
              <a:t>4- تعد عملية الاتصال همزة الوصل بين المدير ومراكز الأداء؛ فعلى سبيل المثال اتخاذ القرارات أو رسم سياسة من السياسات يتطلب وجود نظام اتصالات بين المدير ومراكز المعلومات في المنظمة، وبينه وبين مرؤوسيه؛ لتنفيذ هذه السياسات والأوامر.</a:t>
            </a:r>
          </a:p>
        </p:txBody>
      </p:sp>
    </p:spTree>
    <p:extLst>
      <p:ext uri="{BB962C8B-B14F-4D97-AF65-F5344CB8AC3E}">
        <p14:creationId xmlns:p14="http://schemas.microsoft.com/office/powerpoint/2010/main" val="329728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1E3691-ED7E-9077-4BC7-8FE64CB154F3}"/>
              </a:ext>
            </a:extLst>
          </p:cNvPr>
          <p:cNvSpPr txBox="1"/>
          <p:nvPr/>
        </p:nvSpPr>
        <p:spPr>
          <a:xfrm>
            <a:off x="1079612" y="1102722"/>
            <a:ext cx="6984776" cy="4524315"/>
          </a:xfrm>
          <a:prstGeom prst="rect">
            <a:avLst/>
          </a:prstGeom>
          <a:noFill/>
        </p:spPr>
        <p:txBody>
          <a:bodyPr wrap="square">
            <a:spAutoFit/>
          </a:bodyPr>
          <a:lstStyle/>
          <a:p>
            <a:r>
              <a:rPr lang="ar-EG" sz="3200" b="1" dirty="0">
                <a:solidFill>
                  <a:srgbClr val="002060"/>
                </a:solidFill>
              </a:rPr>
              <a:t> 5. يساعد على تحديد دور كل فرد في المنشأة، ومكانه في التنظيم، وإجراءات العمل ومن ثم يسهل عليه الاتصال بالأفراد والمجموعات الأخرى.</a:t>
            </a:r>
          </a:p>
          <a:p>
            <a:r>
              <a:rPr lang="ar-EG" sz="3200" b="1" dirty="0">
                <a:solidFill>
                  <a:srgbClr val="7030A0"/>
                </a:solidFill>
              </a:rPr>
              <a:t>6. إن الاتصال هو الوسيلة الأساسية لتوحيد الجهود المختلفة في التنظيم وتنسيقها، وهو وسيلة لإحداث التغيير في السلوك.</a:t>
            </a:r>
          </a:p>
          <a:p>
            <a:r>
              <a:rPr lang="ar-EG" sz="3200" b="1" dirty="0">
                <a:solidFill>
                  <a:srgbClr val="087E85"/>
                </a:solidFill>
              </a:rPr>
              <a:t>7. تمثل الاتصالات جزءًا كبيرًا من أعمال المديرين اليومية، حيث يقضون ما يقارب (75) من أوقاتهم في الاتصالات الإدارية.</a:t>
            </a:r>
          </a:p>
        </p:txBody>
      </p:sp>
    </p:spTree>
    <p:extLst>
      <p:ext uri="{BB962C8B-B14F-4D97-AF65-F5344CB8AC3E}">
        <p14:creationId xmlns:p14="http://schemas.microsoft.com/office/powerpoint/2010/main" val="159747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7723824-D408-F32E-4689-6C3DDA3A2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EA89F-9098-6297-DCF0-9ECBB4D25624}"/>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8877EF28-52EA-B869-CDB1-543AC45B2AFD}"/>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216B55B4-7DF0-9ED2-F3AA-A20CDAC42F19}"/>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6AA677C-31CD-314A-960E-33FB1BDF9926}"/>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FA942F8-40E9-8479-522C-5F6FC06BB5F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E3CF97B7-A28E-8EA4-C91D-68A3BEB390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07B48C0-A4BB-6371-0567-D7F08EBB8C9A}"/>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1E5BA0BE-B3BD-4656-E788-10382D4F0FC7}"/>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3751443B-D744-7FF3-2C8F-7C8365F6E51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8FD93730-F938-8FEE-3FF4-5865F3B446B3}"/>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A58107AA-DEAD-BF00-F674-086B82273F95}"/>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12B2DC44-B7B3-5F2E-C866-DBD99ACDE2B1}"/>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E54FE7BD-2AC8-0A37-3E61-D2D4AA760646}"/>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CA9AEEEA-26E9-72CA-D254-BC3EBFF829B9}"/>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94229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376772" y="2132856"/>
            <a:ext cx="6390456" cy="3416320"/>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ar-EG" sz="3600" b="1" dirty="0"/>
              <a:t>نورة تعمل سكرتيرة لسارة التي تعمل مديرة للإدارة المالية، أبلغت سارة نورة بأن تنسق اجتماعًا لكافة رؤساء الأقسام في الإدارة، جاء موعد الاجتماع ولم يحضر إلا نصف العدد، سألت سارة نورة عن سبب ضعف الحضور في الاجتماع برأيك ما أسباب ضعف الحضور؟ وكيف تعالج؟</a:t>
            </a:r>
            <a:endParaRPr lang="ar-EG" sz="5400" b="1" dirty="0"/>
          </a:p>
        </p:txBody>
      </p:sp>
    </p:spTree>
    <p:extLst>
      <p:ext uri="{BB962C8B-B14F-4D97-AF65-F5344CB8AC3E}">
        <p14:creationId xmlns:p14="http://schemas.microsoft.com/office/powerpoint/2010/main" val="357532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5553C72-2174-8FBC-2004-99BB2246187A}"/>
              </a:ext>
            </a:extLst>
          </p:cNvPr>
          <p:cNvSpPr txBox="1"/>
          <p:nvPr/>
        </p:nvSpPr>
        <p:spPr>
          <a:xfrm>
            <a:off x="827584" y="2060848"/>
            <a:ext cx="7812360" cy="3970318"/>
          </a:xfrm>
          <a:prstGeom prst="rect">
            <a:avLst/>
          </a:prstGeom>
          <a:noFill/>
        </p:spPr>
        <p:txBody>
          <a:bodyPr wrap="square" rtlCol="1">
            <a:spAutoFit/>
          </a:bodyPr>
          <a:lstStyle/>
          <a:p>
            <a:pPr algn="ctr"/>
            <a:r>
              <a:rPr lang="ar-EG" sz="3600" b="1" dirty="0">
                <a:solidFill>
                  <a:srgbClr val="002060"/>
                </a:solidFill>
              </a:rPr>
              <a:t>ذلك يدل على أن الاتصال لم يكون فعال مما أدى إلى عدم حضور نصف الأشخاص </a:t>
            </a:r>
          </a:p>
          <a:p>
            <a:pPr algn="ctr"/>
            <a:r>
              <a:rPr lang="ar-EG" sz="3600" b="1" dirty="0">
                <a:solidFill>
                  <a:srgbClr val="002060"/>
                </a:solidFill>
              </a:rPr>
              <a:t>-كيف نعالج: أن يحدث الاتصال يجب ان يحدث بشكل فعال بحيث يتناسب مع جميع الاشخاص وان تتأكد السكرتارية بأنه تم الاتصال بشكل فعال مع كافة الاشخاص المدعوين الى الاجتماع. وان والتأكد من ان الجميع قد فهم بان هناك اجتماع والتأكيد على اهميه هذا الاجتماع وحضوره.</a:t>
            </a:r>
          </a:p>
        </p:txBody>
      </p:sp>
    </p:spTree>
    <p:extLst>
      <p:ext uri="{BB962C8B-B14F-4D97-AF65-F5344CB8AC3E}">
        <p14:creationId xmlns:p14="http://schemas.microsoft.com/office/powerpoint/2010/main" val="316020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DB84571B-A8F8-6B7A-7A7C-9FC7568EE34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7284C05-0BDC-080E-251C-9757B64BFF23}"/>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BBE12702-DC9D-3E9D-DA67-BE9C52D0C72A}"/>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AECDBAE7-E0FF-0F08-50BD-2D88E1DB8D4B}"/>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940FB331-2E2C-B75A-6B2E-8EB5F610D497}"/>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3431F1F0-3FB3-0590-36E0-D07070E04226}"/>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5238560E-C2AD-E3D0-DCE4-39E5AA97C406}"/>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18CDE0C4-C655-8A5F-70D5-93D1A841FD79}"/>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48DCA4AA-A4C8-D968-C6D1-0C9821CBEAE3}"/>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2B6DC8FC-7E05-D5C3-3B1E-C1928A2694F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B4F08EA6-2237-D56D-F08E-172C7546590B}"/>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9BA7A1A8-4140-A94F-6461-16F4D51AA9FC}"/>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F447DF12-ED40-C300-68AE-7827CA9AFA2C}"/>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1026479C-8764-F15A-500D-ABF149D87D8E}"/>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D56C6493-7A07-6644-5ECE-860CE2383580}"/>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75508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547664" y="2060848"/>
            <a:ext cx="6390456" cy="3477875"/>
          </a:xfrm>
          <a:prstGeom prst="rect">
            <a:avLst/>
          </a:prstGeom>
          <a:noFill/>
          <a:ln>
            <a:noFill/>
          </a:ln>
          <a:effectLst/>
        </p:spPr>
        <p:txBody>
          <a:bodyPr wrap="square">
            <a:spAutoFit/>
          </a:bodyPr>
          <a:lstStyle/>
          <a:p>
            <a:r>
              <a:rPr lang="ar-EG" sz="4400" b="1" dirty="0"/>
              <a:t>تحتاج بعض المدارس إلى تحسين اتصالاتها مع بعض الأسر والمنظمات المختلفة، اكتب تقريرا عن هذه الحالة، موضحا أسباب تدني الاتصال وطرق التحسين للاتصالات مع الأسر والمنظمات.</a:t>
            </a:r>
            <a:endParaRPr lang="ar-EG" sz="6600" b="1" dirty="0"/>
          </a:p>
        </p:txBody>
      </p:sp>
    </p:spTree>
    <p:extLst>
      <p:ext uri="{BB962C8B-B14F-4D97-AF65-F5344CB8AC3E}">
        <p14:creationId xmlns:p14="http://schemas.microsoft.com/office/powerpoint/2010/main" val="253414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59D8FEA-81E1-1228-EDF3-4BF1F9307140}"/>
              </a:ext>
            </a:extLst>
          </p:cNvPr>
          <p:cNvSpPr txBox="1"/>
          <p:nvPr/>
        </p:nvSpPr>
        <p:spPr>
          <a:xfrm>
            <a:off x="719572" y="1916832"/>
            <a:ext cx="7704856" cy="3785652"/>
          </a:xfrm>
          <a:prstGeom prst="rect">
            <a:avLst/>
          </a:prstGeom>
          <a:noFill/>
        </p:spPr>
        <p:txBody>
          <a:bodyPr wrap="square" rtlCol="1">
            <a:spAutoFit/>
          </a:bodyPr>
          <a:lstStyle/>
          <a:p>
            <a:pPr algn="ctr"/>
            <a:r>
              <a:rPr lang="ar-EG" sz="4000" b="1" dirty="0">
                <a:solidFill>
                  <a:srgbClr val="002060"/>
                </a:solidFill>
              </a:rPr>
              <a:t>تعتبر الاتصالات الفعالة والمؤثرة بين المدارس والأسر والمنظمات الخارجية أمرا حاسما في توفير بيئة تعليمية ناجحة ومثمرة. ومع ذلك، يواجه العديد من المدارس تحديات في تحسين جودة الاتصالات مع هذه الجهات الأخرى. يهدف هذا التقرير إلى تحليل أسباب تدني الاتصال وتقديم بعض التوصيات التحسين الوضع.</a:t>
            </a:r>
          </a:p>
        </p:txBody>
      </p:sp>
    </p:spTree>
    <p:extLst>
      <p:ext uri="{BB962C8B-B14F-4D97-AF65-F5344CB8AC3E}">
        <p14:creationId xmlns:p14="http://schemas.microsoft.com/office/powerpoint/2010/main" val="109637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59D8FEA-81E1-1228-EDF3-4BF1F9307140}"/>
              </a:ext>
            </a:extLst>
          </p:cNvPr>
          <p:cNvSpPr txBox="1"/>
          <p:nvPr/>
        </p:nvSpPr>
        <p:spPr>
          <a:xfrm>
            <a:off x="-252536" y="797510"/>
            <a:ext cx="7704856" cy="5262979"/>
          </a:xfrm>
          <a:prstGeom prst="rect">
            <a:avLst/>
          </a:prstGeom>
          <a:noFill/>
        </p:spPr>
        <p:txBody>
          <a:bodyPr wrap="square" rtlCol="1">
            <a:spAutoFit/>
          </a:bodyPr>
          <a:lstStyle/>
          <a:p>
            <a:r>
              <a:rPr lang="ar-EG" sz="2800" b="1" dirty="0">
                <a:solidFill>
                  <a:srgbClr val="002060"/>
                </a:solidFill>
              </a:rPr>
              <a:t>-1 اسباب تدني الاتصال: </a:t>
            </a:r>
          </a:p>
          <a:p>
            <a:r>
              <a:rPr lang="ar-EG" sz="2800" b="1" dirty="0">
                <a:solidFill>
                  <a:srgbClr val="002060"/>
                </a:solidFill>
              </a:rPr>
              <a:t>أ. نقص الاتصال المنتظم.</a:t>
            </a:r>
          </a:p>
          <a:p>
            <a:r>
              <a:rPr lang="ar-EG" sz="2800" b="1" dirty="0">
                <a:solidFill>
                  <a:srgbClr val="002060"/>
                </a:solidFill>
              </a:rPr>
              <a:t> ب. قلة الاستخدام الفعال للتكنولوجيا.</a:t>
            </a:r>
          </a:p>
          <a:p>
            <a:r>
              <a:rPr lang="ar-EG" sz="2800" b="1" dirty="0">
                <a:solidFill>
                  <a:srgbClr val="002060"/>
                </a:solidFill>
              </a:rPr>
              <a:t> ج. عدم وجود استراتيجية واضحة.</a:t>
            </a:r>
          </a:p>
          <a:p>
            <a:r>
              <a:rPr lang="ar-EG" sz="2800" b="1" dirty="0">
                <a:solidFill>
                  <a:srgbClr val="002060"/>
                </a:solidFill>
              </a:rPr>
              <a:t>2- طرق تحسين الاتصال</a:t>
            </a:r>
          </a:p>
          <a:p>
            <a:r>
              <a:rPr lang="ar-EG" sz="2800" b="1" dirty="0">
                <a:solidFill>
                  <a:srgbClr val="002060"/>
                </a:solidFill>
              </a:rPr>
              <a:t> أ إنشاء جدول زمني منتظم: ينبغي على المدارس وضع جدول زمني منتظم للاتصال مع الأمر والمنظمات</a:t>
            </a:r>
          </a:p>
          <a:p>
            <a:r>
              <a:rPr lang="ar-EG" sz="2800" b="1" dirty="0">
                <a:solidFill>
                  <a:srgbClr val="002060"/>
                </a:solidFill>
              </a:rPr>
              <a:t> ب. استخدام التكنولوجيا بشكل فعال: يجب على المدارس الاستفادة من التكنولوجيا المتاحة.</a:t>
            </a:r>
          </a:p>
          <a:p>
            <a:r>
              <a:rPr lang="ar-EG" sz="2800" b="1" dirty="0">
                <a:solidFill>
                  <a:srgbClr val="002060"/>
                </a:solidFill>
              </a:rPr>
              <a:t> ج. وضع استراتيجية واضحة ينبغي على المدارس وضع استراتيجية واضحة للاتصال</a:t>
            </a:r>
          </a:p>
          <a:p>
            <a:r>
              <a:rPr lang="ar-EG" sz="2800" b="1" dirty="0">
                <a:solidFill>
                  <a:srgbClr val="002060"/>
                </a:solidFill>
              </a:rPr>
              <a:t>مع الأسر والمنظمات</a:t>
            </a:r>
          </a:p>
        </p:txBody>
      </p:sp>
    </p:spTree>
    <p:extLst>
      <p:ext uri="{BB962C8B-B14F-4D97-AF65-F5344CB8AC3E}">
        <p14:creationId xmlns:p14="http://schemas.microsoft.com/office/powerpoint/2010/main" val="293167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7" name="Group 17"/>
          <p:cNvGrpSpPr/>
          <p:nvPr/>
        </p:nvGrpSpPr>
        <p:grpSpPr>
          <a:xfrm>
            <a:off x="303936" y="5397988"/>
            <a:ext cx="525902" cy="310516"/>
            <a:chOff x="0" y="0"/>
            <a:chExt cx="277018" cy="163564"/>
          </a:xfrm>
        </p:grpSpPr>
        <p:sp>
          <p:nvSpPr>
            <p:cNvPr id="18" name="Freeform 18"/>
            <p:cNvSpPr/>
            <p:nvPr/>
          </p:nvSpPr>
          <p:spPr>
            <a:xfrm>
              <a:off x="0" y="0"/>
              <a:ext cx="277018" cy="163564"/>
            </a:xfrm>
            <a:custGeom>
              <a:avLst/>
              <a:gdLst/>
              <a:ahLst/>
              <a:cxnLst/>
              <a:rect l="l" t="t" r="r" b="b"/>
              <a:pathLst>
                <a:path w="277018" h="163564">
                  <a:moveTo>
                    <a:pt x="81782" y="0"/>
                  </a:moveTo>
                  <a:lnTo>
                    <a:pt x="195236" y="0"/>
                  </a:lnTo>
                  <a:cubicBezTo>
                    <a:pt x="240403" y="0"/>
                    <a:pt x="277018" y="36615"/>
                    <a:pt x="277018" y="81782"/>
                  </a:cubicBezTo>
                  <a:lnTo>
                    <a:pt x="277018" y="81782"/>
                  </a:lnTo>
                  <a:cubicBezTo>
                    <a:pt x="277018" y="126949"/>
                    <a:pt x="240403" y="163564"/>
                    <a:pt x="195236"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277018"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0" name="Freeform 20"/>
          <p:cNvSpPr/>
          <p:nvPr/>
        </p:nvSpPr>
        <p:spPr>
          <a:xfrm>
            <a:off x="5187519" y="1722994"/>
            <a:ext cx="3442131" cy="3412013"/>
          </a:xfrm>
          <a:custGeom>
            <a:avLst/>
            <a:gdLst/>
            <a:ahLst/>
            <a:cxnLst/>
            <a:rect l="l" t="t" r="r" b="b"/>
            <a:pathLst>
              <a:path w="6884262" h="6824025">
                <a:moveTo>
                  <a:pt x="0" y="0"/>
                </a:moveTo>
                <a:lnTo>
                  <a:pt x="6884262" y="0"/>
                </a:lnTo>
                <a:lnTo>
                  <a:pt x="6884262" y="6824024"/>
                </a:lnTo>
                <a:lnTo>
                  <a:pt x="0" y="6824024"/>
                </a:lnTo>
                <a:lnTo>
                  <a:pt x="0" y="0"/>
                </a:lnTo>
                <a:close/>
              </a:path>
            </a:pathLst>
          </a:custGeom>
          <a:blipFill>
            <a:blip r:embed="rId2"/>
            <a:stretch>
              <a:fillRect/>
            </a:stretch>
          </a:blipFill>
        </p:spPr>
      </p:sp>
      <p:sp>
        <p:nvSpPr>
          <p:cNvPr id="23" name="TextBox 23"/>
          <p:cNvSpPr txBox="1"/>
          <p:nvPr/>
        </p:nvSpPr>
        <p:spPr>
          <a:xfrm>
            <a:off x="435411" y="5449770"/>
            <a:ext cx="262951" cy="163891"/>
          </a:xfrm>
          <a:prstGeom prst="rect">
            <a:avLst/>
          </a:prstGeom>
        </p:spPr>
        <p:txBody>
          <a:bodyPr lIns="0" tIns="0" rIns="0" bIns="0" rtlCol="0" anchor="t">
            <a:spAutoFit/>
          </a:bodyPr>
          <a:lstStyle/>
          <a:p>
            <a:pPr algn="ctr" defTabSz="457200" rtl="0">
              <a:lnSpc>
                <a:spcPts val="1400"/>
              </a:lnSpc>
              <a:spcBef>
                <a:spcPct val="0"/>
              </a:spcBef>
            </a:pPr>
            <a:r>
              <a:rPr lang="en-US" sz="1000">
                <a:solidFill>
                  <a:srgbClr val="FFFFFF"/>
                </a:solidFill>
                <a:latin typeface="Cy Grotesk Key"/>
                <a:ea typeface="Cy Grotesk Key"/>
                <a:cs typeface="Cy Grotesk Key"/>
                <a:sym typeface="Cy Grotesk Key"/>
              </a:rPr>
              <a:t>08</a:t>
            </a:r>
          </a:p>
        </p:txBody>
      </p:sp>
      <p:grpSp>
        <p:nvGrpSpPr>
          <p:cNvPr id="30" name="Group 30"/>
          <p:cNvGrpSpPr/>
          <p:nvPr/>
        </p:nvGrpSpPr>
        <p:grpSpPr>
          <a:xfrm>
            <a:off x="383877" y="2487540"/>
            <a:ext cx="4737734" cy="2178924"/>
            <a:chOff x="0" y="0"/>
            <a:chExt cx="1616683" cy="240297"/>
          </a:xfrm>
        </p:grpSpPr>
        <p:sp>
          <p:nvSpPr>
            <p:cNvPr id="31" name="Freeform 31"/>
            <p:cNvSpPr/>
            <p:nvPr/>
          </p:nvSpPr>
          <p:spPr>
            <a:xfrm>
              <a:off x="0" y="0"/>
              <a:ext cx="1616683" cy="240297"/>
            </a:xfrm>
            <a:custGeom>
              <a:avLst/>
              <a:gdLst/>
              <a:ahLst/>
              <a:cxnLst/>
              <a:rect l="l" t="t" r="r" b="b"/>
              <a:pathLst>
                <a:path w="1616683" h="240297">
                  <a:moveTo>
                    <a:pt x="31531" y="0"/>
                  </a:moveTo>
                  <a:lnTo>
                    <a:pt x="1585153" y="0"/>
                  </a:lnTo>
                  <a:cubicBezTo>
                    <a:pt x="1593515" y="0"/>
                    <a:pt x="1601535" y="3322"/>
                    <a:pt x="1607448" y="9235"/>
                  </a:cubicBezTo>
                  <a:cubicBezTo>
                    <a:pt x="1613362" y="15148"/>
                    <a:pt x="1616683" y="23168"/>
                    <a:pt x="1616683" y="31531"/>
                  </a:cubicBezTo>
                  <a:lnTo>
                    <a:pt x="1616683" y="208766"/>
                  </a:lnTo>
                  <a:cubicBezTo>
                    <a:pt x="1616683" y="226180"/>
                    <a:pt x="1602567" y="240297"/>
                    <a:pt x="1585153" y="240297"/>
                  </a:cubicBezTo>
                  <a:lnTo>
                    <a:pt x="31531" y="240297"/>
                  </a:lnTo>
                  <a:cubicBezTo>
                    <a:pt x="14117" y="240297"/>
                    <a:pt x="0" y="226180"/>
                    <a:pt x="0" y="208766"/>
                  </a:cubicBezTo>
                  <a:lnTo>
                    <a:pt x="0" y="31531"/>
                  </a:lnTo>
                  <a:cubicBezTo>
                    <a:pt x="0" y="14117"/>
                    <a:pt x="14117" y="0"/>
                    <a:pt x="31531" y="0"/>
                  </a:cubicBezTo>
                  <a:close/>
                </a:path>
              </a:pathLst>
            </a:custGeom>
            <a:solidFill>
              <a:srgbClr val="FFFFFF"/>
            </a:solidFill>
            <a:ln w="28575" cap="rnd">
              <a:solidFill>
                <a:srgbClr val="E75675"/>
              </a:solidFill>
              <a:prstDash val="solid"/>
              <a:round/>
            </a:ln>
          </p:spPr>
        </p:sp>
        <p:sp>
          <p:nvSpPr>
            <p:cNvPr id="32" name="TextBox 32"/>
            <p:cNvSpPr txBox="1"/>
            <p:nvPr/>
          </p:nvSpPr>
          <p:spPr>
            <a:xfrm>
              <a:off x="0" y="-38100"/>
              <a:ext cx="1616683" cy="278397"/>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34" name="مربع نص 33">
            <a:extLst>
              <a:ext uri="{FF2B5EF4-FFF2-40B4-BE49-F238E27FC236}">
                <a16:creationId xmlns:a16="http://schemas.microsoft.com/office/drawing/2014/main" id="{7F38295F-20C3-5B83-712F-F853182D74EA}"/>
              </a:ext>
            </a:extLst>
          </p:cNvPr>
          <p:cNvSpPr txBox="1"/>
          <p:nvPr/>
        </p:nvSpPr>
        <p:spPr>
          <a:xfrm>
            <a:off x="109952" y="2527389"/>
            <a:ext cx="5328592" cy="2215991"/>
          </a:xfrm>
          <a:prstGeom prst="rect">
            <a:avLst/>
          </a:prstGeom>
          <a:noFill/>
        </p:spPr>
        <p:txBody>
          <a:bodyPr wrap="square" rtlCol="0">
            <a:spAutoFit/>
          </a:bodyPr>
          <a:lstStyle/>
          <a:p>
            <a:pPr algn="ctr"/>
            <a:r>
              <a:rPr lang="ar-EG" sz="13800" b="1" dirty="0">
                <a:solidFill>
                  <a:schemeClr val="accent4">
                    <a:lumMod val="50000"/>
                  </a:schemeClr>
                </a:solidFill>
                <a:latin typeface="Traditional Arabic" panose="02020603050405020304" pitchFamily="18" charset="-78"/>
                <a:cs typeface="Traditional Arabic" panose="02020603050405020304" pitchFamily="18" charset="-78"/>
              </a:rPr>
              <a:t>التقويم</a:t>
            </a:r>
            <a:endParaRPr lang="en-US" sz="13800" b="1" dirty="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DEF3502E-6371-39D4-02F1-D15A0447923E}"/>
              </a:ext>
            </a:extLst>
          </p:cNvPr>
          <p:cNvSpPr/>
          <p:nvPr/>
        </p:nvSpPr>
        <p:spPr>
          <a:xfrm>
            <a:off x="1943233" y="1891842"/>
            <a:ext cx="5257534" cy="2674770"/>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996952"/>
            <a:ext cx="4248472" cy="1569660"/>
          </a:xfrm>
          <a:prstGeom prst="rect">
            <a:avLst/>
          </a:prstGeom>
          <a:noFill/>
        </p:spPr>
        <p:txBody>
          <a:bodyPr wrap="square" rtlCol="0">
            <a:spAutoFit/>
          </a:bodyPr>
          <a:lstStyle/>
          <a:p>
            <a:pPr algn="ctr"/>
            <a:r>
              <a:rPr lang="ar-EG" sz="4800" b="1" dirty="0"/>
              <a:t>أجب عن الأسئلة الآتية:</a:t>
            </a:r>
            <a:endParaRPr lang="en-US" sz="4800" b="1" dirty="0"/>
          </a:p>
        </p:txBody>
      </p:sp>
    </p:spTree>
    <p:extLst>
      <p:ext uri="{BB962C8B-B14F-4D97-AF65-F5344CB8AC3E}">
        <p14:creationId xmlns:p14="http://schemas.microsoft.com/office/powerpoint/2010/main" val="320515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339752" y="2204864"/>
            <a:ext cx="6048672" cy="1200329"/>
          </a:xfrm>
          <a:prstGeom prst="rect">
            <a:avLst/>
          </a:prstGeom>
          <a:solidFill>
            <a:srgbClr val="77FFDA"/>
          </a:solidFill>
        </p:spPr>
        <p:txBody>
          <a:bodyPr wrap="square">
            <a:spAutoFit/>
          </a:bodyPr>
          <a:lstStyle/>
          <a:p>
            <a:pPr algn="r" rtl="1">
              <a:spcBef>
                <a:spcPts val="0"/>
              </a:spcBef>
              <a:spcAft>
                <a:spcPts val="500"/>
              </a:spcAft>
            </a:pPr>
            <a:r>
              <a:rPr lang="ar-EG" sz="3600" b="1" i="0" u="none" strike="noStrike" dirty="0">
                <a:solidFill>
                  <a:srgbClr val="2B3481"/>
                </a:solidFill>
                <a:effectLst/>
                <a:latin typeface="Times New Roman" panose="02020603050405020304" pitchFamily="18" charset="0"/>
              </a:rPr>
              <a:t>اكتب مفهوما للاتصال بأسلوبك مراعيا العناصر الرئيسة التي يتكون منها.</a:t>
            </a:r>
            <a:endParaRPr lang="ar-EG" sz="3600" b="1" dirty="0">
              <a:solidFill>
                <a:srgbClr val="2B3481"/>
              </a:solidFill>
              <a:effectLst/>
            </a:endParaRPr>
          </a:p>
        </p:txBody>
      </p:sp>
      <p:sp>
        <p:nvSpPr>
          <p:cNvPr id="2" name="مربع نص 1">
            <a:extLst>
              <a:ext uri="{FF2B5EF4-FFF2-40B4-BE49-F238E27FC236}">
                <a16:creationId xmlns:a16="http://schemas.microsoft.com/office/drawing/2014/main" id="{9AA13E8C-E66E-9940-2B32-CAA3A931F1E6}"/>
              </a:ext>
            </a:extLst>
          </p:cNvPr>
          <p:cNvSpPr txBox="1"/>
          <p:nvPr/>
        </p:nvSpPr>
        <p:spPr>
          <a:xfrm>
            <a:off x="1331640" y="4128174"/>
            <a:ext cx="5472608" cy="1754326"/>
          </a:xfrm>
          <a:prstGeom prst="rect">
            <a:avLst/>
          </a:prstGeom>
          <a:noFill/>
        </p:spPr>
        <p:txBody>
          <a:bodyPr wrap="square" rtlCol="1">
            <a:spAutoFit/>
          </a:bodyPr>
          <a:lstStyle/>
          <a:p>
            <a:pPr algn="ctr"/>
            <a:r>
              <a:rPr lang="ar-EG" sz="3600" b="1" dirty="0"/>
              <a:t>الاتصال هو عملية نقل المعلومات من شخص إلى آخر بهدف إيجاد نوع التفاهم المتبادل بينهما</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483768" y="980728"/>
            <a:ext cx="5760640" cy="707886"/>
          </a:xfrm>
          <a:prstGeom prst="rect">
            <a:avLst/>
          </a:prstGeom>
          <a:solidFill>
            <a:srgbClr val="77FFDA"/>
          </a:solidFill>
        </p:spPr>
        <p:txBody>
          <a:bodyPr wrap="square">
            <a:spAutoFit/>
          </a:bodyPr>
          <a:lstStyle/>
          <a:p>
            <a:pPr algn="r" rtl="1">
              <a:spcBef>
                <a:spcPts val="0"/>
              </a:spcBef>
              <a:spcAft>
                <a:spcPts val="500"/>
              </a:spcAft>
            </a:pPr>
            <a:r>
              <a:rPr lang="ar-EG" sz="4000" b="1" i="0" u="none" strike="noStrike" dirty="0">
                <a:solidFill>
                  <a:srgbClr val="2B3481"/>
                </a:solidFill>
                <a:effectLst/>
                <a:latin typeface="Arial" panose="020B0604020202020204" pitchFamily="34" charset="0"/>
              </a:rPr>
              <a:t>وضح أهمية الاتصال في العمل.</a:t>
            </a:r>
            <a:endParaRPr lang="ar-EG" sz="5400" b="1" dirty="0">
              <a:solidFill>
                <a:srgbClr val="2B3481"/>
              </a:solidFill>
              <a:effectLst/>
            </a:endParaRPr>
          </a:p>
        </p:txBody>
      </p:sp>
      <p:sp>
        <p:nvSpPr>
          <p:cNvPr id="2" name="مربع نص 1">
            <a:extLst>
              <a:ext uri="{FF2B5EF4-FFF2-40B4-BE49-F238E27FC236}">
                <a16:creationId xmlns:a16="http://schemas.microsoft.com/office/drawing/2014/main" id="{26D39FF4-646E-DD5E-02FE-0CC752AA5AD1}"/>
              </a:ext>
            </a:extLst>
          </p:cNvPr>
          <p:cNvSpPr txBox="1"/>
          <p:nvPr/>
        </p:nvSpPr>
        <p:spPr>
          <a:xfrm>
            <a:off x="1115616" y="2060848"/>
            <a:ext cx="6696744" cy="3970318"/>
          </a:xfrm>
          <a:prstGeom prst="rect">
            <a:avLst/>
          </a:prstGeom>
          <a:noFill/>
        </p:spPr>
        <p:txBody>
          <a:bodyPr wrap="square" rtlCol="1">
            <a:spAutoFit/>
          </a:bodyPr>
          <a:lstStyle/>
          <a:p>
            <a:pPr marL="342900" indent="-342900">
              <a:buFont typeface="Arial" panose="020B0604020202020204" pitchFamily="34" charset="0"/>
              <a:buChar char="•"/>
            </a:pPr>
            <a:r>
              <a:rPr lang="ar-EG" sz="2800" b="1" dirty="0"/>
              <a:t>يساعد على معرفة معوقات العمل، هل هي نابعة من التنظيم نفسه ؟ أم من الأفراد؟ لأن تحديد مصدرها يساعد على إيجاد الحلول المناسبة لها، عد عملية الاتصال همزة الوصل بين المدير ومراكز الأداء، يساعد على تحديد دور كل فرد في المنشأة. وسكانه في التنظيم. وإجراءات العمل ومن ثم يسهل عليه الاتصال، الاتصال هو الوسيلة الأساسية لتوحيد الجهود المختلفة في التنظيم وتنسيقها تمثل الاتصالات جزءا كبيرا من أعمال المديرين اليومية، حيث يقضون ما يقارب (756) من أوقاتهم في الاتصالات الإدارية.</a:t>
            </a:r>
          </a:p>
        </p:txBody>
      </p:sp>
    </p:spTree>
    <p:extLst>
      <p:ext uri="{BB962C8B-B14F-4D97-AF65-F5344CB8AC3E}">
        <p14:creationId xmlns:p14="http://schemas.microsoft.com/office/powerpoint/2010/main" val="120734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1000"/>
                                        <p:tgtEl>
                                          <p:spTgt spid="2">
                                            <p:txEl>
                                              <p:pRg st="0" end="0"/>
                                            </p:txEl>
                                          </p:spTgt>
                                        </p:tgtEl>
                                      </p:cBhvr>
                                    </p:animEffect>
                                    <p:anim calcmode="lin" valueType="num">
                                      <p:cBhvr>
                                        <p:cTn id="1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D5CD5-C94A-930F-3FAB-1B8275CF138E}"/>
            </a:ext>
          </a:extLst>
        </p:cNvPr>
        <p:cNvGrpSpPr/>
        <p:nvPr/>
      </p:nvGrpSpPr>
      <p:grpSpPr>
        <a:xfrm>
          <a:off x="0" y="0"/>
          <a:ext cx="0" cy="0"/>
          <a:chOff x="0" y="0"/>
          <a:chExt cx="0" cy="0"/>
        </a:xfrm>
      </p:grpSpPr>
      <p:sp>
        <p:nvSpPr>
          <p:cNvPr id="4" name="Freeform 15">
            <a:extLst>
              <a:ext uri="{FF2B5EF4-FFF2-40B4-BE49-F238E27FC236}">
                <a16:creationId xmlns:a16="http://schemas.microsoft.com/office/drawing/2014/main" id="{ED955770-D681-6096-4337-1DD30DFB6D7A}"/>
              </a:ext>
            </a:extLst>
          </p:cNvPr>
          <p:cNvSpPr/>
          <p:nvPr/>
        </p:nvSpPr>
        <p:spPr>
          <a:xfrm>
            <a:off x="1943233" y="1891842"/>
            <a:ext cx="5257534" cy="2674770"/>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D4CD8237-0B49-3070-A55D-60FB6748A706}"/>
              </a:ext>
            </a:extLst>
          </p:cNvPr>
          <p:cNvSpPr txBox="1"/>
          <p:nvPr/>
        </p:nvSpPr>
        <p:spPr>
          <a:xfrm>
            <a:off x="2447764" y="2612109"/>
            <a:ext cx="4248472" cy="1633781"/>
          </a:xfrm>
          <a:prstGeom prst="rect">
            <a:avLst/>
          </a:prstGeom>
          <a:noFill/>
        </p:spPr>
        <p:txBody>
          <a:bodyPr wrap="square" rtlCol="0">
            <a:spAutoFit/>
          </a:bodyPr>
          <a:lstStyle/>
          <a:p>
            <a:pPr algn="ctr">
              <a:spcAft>
                <a:spcPts val="500"/>
              </a:spcAft>
            </a:pPr>
            <a:r>
              <a:rPr lang="ar-EG" sz="3200" b="1" dirty="0">
                <a:solidFill>
                  <a:srgbClr val="2B3481"/>
                </a:solidFill>
                <a:latin typeface="Arial" panose="020B0604020202020204" pitchFamily="34" charset="0"/>
              </a:rPr>
              <a:t>اختر الإجابة الصحيحة وضعها في مكانها المناسب </a:t>
            </a:r>
          </a:p>
          <a:p>
            <a:pPr algn="ctr">
              <a:spcAft>
                <a:spcPts val="500"/>
              </a:spcAft>
            </a:pPr>
            <a:r>
              <a:rPr lang="ar-EG" sz="3200" b="1" dirty="0">
                <a:solidFill>
                  <a:srgbClr val="FF0000"/>
                </a:solidFill>
                <a:latin typeface="Arial" panose="020B0604020202020204" pitchFamily="34" charset="0"/>
              </a:rPr>
              <a:t>(التخطيط التنظيم، التوجيه الرقابة).</a:t>
            </a:r>
            <a:endParaRPr lang="ar-EG" sz="5400" b="1" dirty="0">
              <a:solidFill>
                <a:srgbClr val="FF0000"/>
              </a:solidFill>
            </a:endParaRPr>
          </a:p>
        </p:txBody>
      </p:sp>
    </p:spTree>
    <p:extLst>
      <p:ext uri="{BB962C8B-B14F-4D97-AF65-F5344CB8AC3E}">
        <p14:creationId xmlns:p14="http://schemas.microsoft.com/office/powerpoint/2010/main" val="48532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71B6FE7D-267D-C630-C6B1-26F11F9B3F44}"/>
              </a:ext>
            </a:extLst>
          </p:cNvPr>
          <p:cNvSpPr txBox="1"/>
          <p:nvPr/>
        </p:nvSpPr>
        <p:spPr>
          <a:xfrm>
            <a:off x="971600" y="2636912"/>
            <a:ext cx="7470576" cy="954107"/>
          </a:xfrm>
          <a:prstGeom prst="rect">
            <a:avLst/>
          </a:prstGeom>
          <a:solidFill>
            <a:schemeClr val="bg1"/>
          </a:solidFill>
        </p:spPr>
        <p:txBody>
          <a:bodyPr wrap="square">
            <a:spAutoFit/>
          </a:bodyPr>
          <a:lstStyle/>
          <a:p>
            <a:pPr marL="457200" indent="-457200">
              <a:buFont typeface="Arial" panose="020B0604020202020204" pitchFamily="34" charset="0"/>
              <a:buChar char="•"/>
            </a:pPr>
            <a:r>
              <a:rPr lang="ar-EG" sz="2800" b="1" i="0" u="none" strike="noStrike" dirty="0">
                <a:solidFill>
                  <a:srgbClr val="723B00"/>
                </a:solidFill>
                <a:effectLst/>
                <a:latin typeface="Arial" panose="020B0604020202020204" pitchFamily="34" charset="0"/>
              </a:rPr>
              <a:t>يتحقق نظام الاتصال في جمع البيانات والمعلومات التي تساعد في </a:t>
            </a:r>
            <a:r>
              <a:rPr lang="ar-EG" sz="2800" b="1" dirty="0">
                <a:solidFill>
                  <a:srgbClr val="723B00"/>
                </a:solidFill>
                <a:latin typeface="Arial" panose="020B0604020202020204" pitchFamily="34" charset="0"/>
              </a:rPr>
              <a:t> التنبؤ.................................</a:t>
            </a:r>
            <a:endParaRPr lang="en-US" sz="2800" b="1" dirty="0"/>
          </a:p>
        </p:txBody>
      </p:sp>
      <p:sp>
        <p:nvSpPr>
          <p:cNvPr id="5" name="مربع نص 4">
            <a:extLst>
              <a:ext uri="{FF2B5EF4-FFF2-40B4-BE49-F238E27FC236}">
                <a16:creationId xmlns:a16="http://schemas.microsoft.com/office/drawing/2014/main" id="{97DC327D-B065-340F-C282-9CD514CE9B2C}"/>
              </a:ext>
            </a:extLst>
          </p:cNvPr>
          <p:cNvSpPr txBox="1"/>
          <p:nvPr/>
        </p:nvSpPr>
        <p:spPr>
          <a:xfrm>
            <a:off x="971600" y="4410110"/>
            <a:ext cx="7470576" cy="954107"/>
          </a:xfrm>
          <a:prstGeom prst="rect">
            <a:avLst/>
          </a:prstGeom>
          <a:solidFill>
            <a:schemeClr val="bg1"/>
          </a:solidFill>
        </p:spPr>
        <p:txBody>
          <a:bodyPr wrap="square">
            <a:spAutoFit/>
          </a:bodyPr>
          <a:lstStyle/>
          <a:p>
            <a:pPr marL="457200" indent="-457200">
              <a:buFont typeface="Arial" panose="020B0604020202020204" pitchFamily="34" charset="0"/>
              <a:buChar char="•"/>
            </a:pPr>
            <a:r>
              <a:rPr lang="ar-EG" sz="2800" b="1" dirty="0">
                <a:solidFill>
                  <a:srgbClr val="990000"/>
                </a:solidFill>
              </a:rPr>
              <a:t>يتحقق نظام الاتصال في تقسيم العمل وتوزيعه وتحديد الصلاحيات والمسؤوليات من خلال....................</a:t>
            </a:r>
            <a:endParaRPr lang="en-US" sz="4000" b="1" dirty="0">
              <a:solidFill>
                <a:srgbClr val="990000"/>
              </a:solidFill>
            </a:endParaRPr>
          </a:p>
        </p:txBody>
      </p:sp>
      <p:sp>
        <p:nvSpPr>
          <p:cNvPr id="2" name="مربع نص 1">
            <a:extLst>
              <a:ext uri="{FF2B5EF4-FFF2-40B4-BE49-F238E27FC236}">
                <a16:creationId xmlns:a16="http://schemas.microsoft.com/office/drawing/2014/main" id="{BA151583-DFAD-23AF-8D30-85C43F4668C2}"/>
              </a:ext>
            </a:extLst>
          </p:cNvPr>
          <p:cNvSpPr txBox="1"/>
          <p:nvPr/>
        </p:nvSpPr>
        <p:spPr>
          <a:xfrm>
            <a:off x="3059832" y="3081065"/>
            <a:ext cx="2394520" cy="584775"/>
          </a:xfrm>
          <a:prstGeom prst="rect">
            <a:avLst/>
          </a:prstGeom>
          <a:noFill/>
        </p:spPr>
        <p:txBody>
          <a:bodyPr wrap="square" rtlCol="1">
            <a:spAutoFit/>
          </a:bodyPr>
          <a:lstStyle/>
          <a:p>
            <a:pPr algn="ctr"/>
            <a:r>
              <a:rPr lang="ar-EG" sz="3200" b="1" dirty="0">
                <a:solidFill>
                  <a:srgbClr val="FF0000"/>
                </a:solidFill>
              </a:rPr>
              <a:t>التخطيط</a:t>
            </a:r>
          </a:p>
        </p:txBody>
      </p:sp>
      <p:sp>
        <p:nvSpPr>
          <p:cNvPr id="6" name="مربع نص 5">
            <a:extLst>
              <a:ext uri="{FF2B5EF4-FFF2-40B4-BE49-F238E27FC236}">
                <a16:creationId xmlns:a16="http://schemas.microsoft.com/office/drawing/2014/main" id="{67665632-0E16-83C2-830F-BF4E84549DDC}"/>
              </a:ext>
            </a:extLst>
          </p:cNvPr>
          <p:cNvSpPr txBox="1"/>
          <p:nvPr/>
        </p:nvSpPr>
        <p:spPr>
          <a:xfrm>
            <a:off x="1688414" y="4713540"/>
            <a:ext cx="2394520" cy="584775"/>
          </a:xfrm>
          <a:prstGeom prst="rect">
            <a:avLst/>
          </a:prstGeom>
          <a:noFill/>
        </p:spPr>
        <p:txBody>
          <a:bodyPr wrap="square" rtlCol="1">
            <a:spAutoFit/>
          </a:bodyPr>
          <a:lstStyle/>
          <a:p>
            <a:pPr algn="ctr"/>
            <a:r>
              <a:rPr lang="ar-EG" sz="3200" b="1" dirty="0">
                <a:solidFill>
                  <a:srgbClr val="FF0000"/>
                </a:solidFill>
              </a:rPr>
              <a:t>التنظيم</a:t>
            </a:r>
          </a:p>
        </p:txBody>
      </p:sp>
    </p:spTree>
    <p:extLst>
      <p:ext uri="{BB962C8B-B14F-4D97-AF65-F5344CB8AC3E}">
        <p14:creationId xmlns:p14="http://schemas.microsoft.com/office/powerpoint/2010/main" val="367584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71B6FE7D-267D-C630-C6B1-26F11F9B3F44}"/>
              </a:ext>
            </a:extLst>
          </p:cNvPr>
          <p:cNvSpPr txBox="1"/>
          <p:nvPr/>
        </p:nvSpPr>
        <p:spPr>
          <a:xfrm>
            <a:off x="971600" y="2276872"/>
            <a:ext cx="7470576" cy="1569660"/>
          </a:xfrm>
          <a:prstGeom prst="rect">
            <a:avLst/>
          </a:prstGeom>
          <a:solidFill>
            <a:schemeClr val="bg1"/>
          </a:solidFill>
        </p:spPr>
        <p:txBody>
          <a:bodyPr wrap="square">
            <a:spAutoFit/>
          </a:bodyPr>
          <a:lstStyle/>
          <a:p>
            <a:pPr marL="457200" indent="-457200">
              <a:buFont typeface="Arial" panose="020B0604020202020204" pitchFamily="34" charset="0"/>
              <a:buChar char="•"/>
            </a:pPr>
            <a:r>
              <a:rPr lang="ar-EG" sz="3200" b="1" dirty="0">
                <a:solidFill>
                  <a:srgbClr val="990000"/>
                </a:solidFill>
              </a:rPr>
              <a:t>يتحقق نظام الاتصال في التأثير على الآخرين وترغيبهم في العمل للوصول إلى الأهداف من خلال............</a:t>
            </a:r>
            <a:endParaRPr lang="ar-EG" sz="4400" b="1" dirty="0">
              <a:solidFill>
                <a:srgbClr val="990000"/>
              </a:solidFill>
            </a:endParaRPr>
          </a:p>
        </p:txBody>
      </p:sp>
      <p:sp>
        <p:nvSpPr>
          <p:cNvPr id="5" name="مربع نص 4">
            <a:extLst>
              <a:ext uri="{FF2B5EF4-FFF2-40B4-BE49-F238E27FC236}">
                <a16:creationId xmlns:a16="http://schemas.microsoft.com/office/drawing/2014/main" id="{97DC327D-B065-340F-C282-9CD514CE9B2C}"/>
              </a:ext>
            </a:extLst>
          </p:cNvPr>
          <p:cNvSpPr txBox="1"/>
          <p:nvPr/>
        </p:nvSpPr>
        <p:spPr>
          <a:xfrm>
            <a:off x="971600" y="4276715"/>
            <a:ext cx="7470576" cy="1569660"/>
          </a:xfrm>
          <a:prstGeom prst="rect">
            <a:avLst/>
          </a:prstGeom>
          <a:solidFill>
            <a:schemeClr val="bg1"/>
          </a:solidFill>
        </p:spPr>
        <p:txBody>
          <a:bodyPr wrap="square">
            <a:spAutoFit/>
          </a:bodyPr>
          <a:lstStyle/>
          <a:p>
            <a:pPr marL="457200" indent="-457200">
              <a:buFont typeface="Arial" panose="020B0604020202020204" pitchFamily="34" charset="0"/>
              <a:buChar char="•"/>
            </a:pPr>
            <a:r>
              <a:rPr lang="ar-EG" sz="3200" b="1" dirty="0">
                <a:solidFill>
                  <a:srgbClr val="990000"/>
                </a:solidFill>
              </a:rPr>
              <a:t>يتحقق نظام الاتصال في عملية متابعة العاملين وتقييمهم، ومشاهدة نشاطاتهم وملاحظتها من خلال..........</a:t>
            </a:r>
            <a:endParaRPr lang="ar-EG" sz="4400" b="1" dirty="0">
              <a:solidFill>
                <a:srgbClr val="990000"/>
              </a:solidFill>
            </a:endParaRPr>
          </a:p>
        </p:txBody>
      </p:sp>
      <p:sp>
        <p:nvSpPr>
          <p:cNvPr id="2" name="مربع نص 1">
            <a:extLst>
              <a:ext uri="{FF2B5EF4-FFF2-40B4-BE49-F238E27FC236}">
                <a16:creationId xmlns:a16="http://schemas.microsoft.com/office/drawing/2014/main" id="{E96A7DCA-A2E9-741E-52F2-AD5988667B70}"/>
              </a:ext>
            </a:extLst>
          </p:cNvPr>
          <p:cNvSpPr txBox="1"/>
          <p:nvPr/>
        </p:nvSpPr>
        <p:spPr>
          <a:xfrm>
            <a:off x="2663280" y="2688183"/>
            <a:ext cx="2394520" cy="584775"/>
          </a:xfrm>
          <a:prstGeom prst="rect">
            <a:avLst/>
          </a:prstGeom>
          <a:noFill/>
        </p:spPr>
        <p:txBody>
          <a:bodyPr wrap="square" rtlCol="1">
            <a:spAutoFit/>
          </a:bodyPr>
          <a:lstStyle/>
          <a:p>
            <a:pPr algn="ctr"/>
            <a:r>
              <a:rPr lang="ar-EG" sz="3200" b="1" dirty="0">
                <a:solidFill>
                  <a:srgbClr val="FF0000"/>
                </a:solidFill>
              </a:rPr>
              <a:t>التوجيه</a:t>
            </a:r>
          </a:p>
        </p:txBody>
      </p:sp>
      <p:sp>
        <p:nvSpPr>
          <p:cNvPr id="6" name="مربع نص 5">
            <a:extLst>
              <a:ext uri="{FF2B5EF4-FFF2-40B4-BE49-F238E27FC236}">
                <a16:creationId xmlns:a16="http://schemas.microsoft.com/office/drawing/2014/main" id="{938FB630-2CE3-8446-97BC-376F2FF5F24B}"/>
              </a:ext>
            </a:extLst>
          </p:cNvPr>
          <p:cNvSpPr txBox="1"/>
          <p:nvPr/>
        </p:nvSpPr>
        <p:spPr>
          <a:xfrm>
            <a:off x="1691680" y="4769157"/>
            <a:ext cx="2394520" cy="584775"/>
          </a:xfrm>
          <a:prstGeom prst="rect">
            <a:avLst/>
          </a:prstGeom>
          <a:noFill/>
        </p:spPr>
        <p:txBody>
          <a:bodyPr wrap="square" rtlCol="1">
            <a:spAutoFit/>
          </a:bodyPr>
          <a:lstStyle/>
          <a:p>
            <a:pPr algn="ctr"/>
            <a:r>
              <a:rPr lang="ar-EG" sz="3200" b="1" dirty="0">
                <a:solidFill>
                  <a:srgbClr val="FF0000"/>
                </a:solidFill>
              </a:rPr>
              <a:t>الرقابة</a:t>
            </a:r>
          </a:p>
        </p:txBody>
      </p:sp>
    </p:spTree>
    <p:extLst>
      <p:ext uri="{BB962C8B-B14F-4D97-AF65-F5344CB8AC3E}">
        <p14:creationId xmlns:p14="http://schemas.microsoft.com/office/powerpoint/2010/main" val="223068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P spid="6" grpId="0"/>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5903</TotalTime>
  <Words>997</Words>
  <Application>Microsoft Office PowerPoint</Application>
  <PresentationFormat>On-screen Show (4:3)</PresentationFormat>
  <Paragraphs>85</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Cy Grotesk Key</vt:lpstr>
      <vt:lpstr>Times New Roman</vt:lpstr>
      <vt:lpstr>Traditional Arabic</vt:lpstr>
      <vt:lpstr>Wingdings</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272</cp:revision>
  <dcterms:created xsi:type="dcterms:W3CDTF">2020-12-01T14:21:27Z</dcterms:created>
  <dcterms:modified xsi:type="dcterms:W3CDTF">2025-10-28T07:10:42Z</dcterms:modified>
</cp:coreProperties>
</file>