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7" r:id="rId5"/>
    <p:sldId id="423" r:id="rId6"/>
    <p:sldId id="424" r:id="rId7"/>
    <p:sldId id="425" r:id="rId8"/>
    <p:sldId id="260" r:id="rId9"/>
    <p:sldId id="427" r:id="rId10"/>
    <p:sldId id="428" r:id="rId11"/>
    <p:sldId id="429" r:id="rId12"/>
    <p:sldId id="430" r:id="rId13"/>
    <p:sldId id="431" r:id="rId14"/>
    <p:sldId id="433" r:id="rId15"/>
    <p:sldId id="480" r:id="rId16"/>
    <p:sldId id="435" r:id="rId17"/>
    <p:sldId id="436" r:id="rId18"/>
    <p:sldId id="437" r:id="rId19"/>
    <p:sldId id="438" r:id="rId20"/>
    <p:sldId id="439" r:id="rId21"/>
    <p:sldId id="440" r:id="rId22"/>
    <p:sldId id="441" r:id="rId23"/>
    <p:sldId id="442" r:id="rId24"/>
    <p:sldId id="443" r:id="rId25"/>
    <p:sldId id="474" r:id="rId26"/>
    <p:sldId id="475" r:id="rId27"/>
    <p:sldId id="476" r:id="rId28"/>
    <p:sldId id="444" r:id="rId29"/>
    <p:sldId id="445" r:id="rId30"/>
    <p:sldId id="446" r:id="rId31"/>
    <p:sldId id="447" r:id="rId32"/>
    <p:sldId id="262" r:id="rId33"/>
    <p:sldId id="448" r:id="rId34"/>
    <p:sldId id="481" r:id="rId35"/>
    <p:sldId id="449" r:id="rId36"/>
    <p:sldId id="450" r:id="rId37"/>
    <p:sldId id="482" r:id="rId38"/>
    <p:sldId id="451" r:id="rId39"/>
    <p:sldId id="452" r:id="rId40"/>
    <p:sldId id="483" r:id="rId41"/>
    <p:sldId id="454" r:id="rId42"/>
    <p:sldId id="477" r:id="rId43"/>
    <p:sldId id="258" r:id="rId44"/>
    <p:sldId id="456" r:id="rId45"/>
    <p:sldId id="457" r:id="rId46"/>
    <p:sldId id="484" r:id="rId47"/>
    <p:sldId id="458" r:id="rId48"/>
    <p:sldId id="459" r:id="rId49"/>
    <p:sldId id="460" r:id="rId50"/>
    <p:sldId id="479" r:id="rId51"/>
    <p:sldId id="478" r:id="rId52"/>
    <p:sldId id="485" r:id="rId53"/>
    <p:sldId id="461" r:id="rId54"/>
    <p:sldId id="462" r:id="rId5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1918"/>
    <a:srgbClr val="EF53C3"/>
    <a:srgbClr val="F2DDF4"/>
    <a:srgbClr val="05767B"/>
    <a:srgbClr val="99FFCC"/>
    <a:srgbClr val="990000"/>
    <a:srgbClr val="070D1E"/>
    <a:srgbClr val="003E6B"/>
    <a:srgbClr val="AF9C4B"/>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FDA8FF-54A6-48FC-BCB5-CB36A77F3B06}" type="doc">
      <dgm:prSet loTypeId="urn:microsoft.com/office/officeart/2005/8/layout/pyramid2" loCatId="pyramid" qsTypeId="urn:microsoft.com/office/officeart/2005/8/quickstyle/simple1" qsCatId="simple" csTypeId="urn:microsoft.com/office/officeart/2005/8/colors/colorful4" csCatId="colorful" phldr="1"/>
      <dgm:spPr/>
    </dgm:pt>
    <dgm:pt modelId="{2A0C9313-8ECA-483A-AA21-D3479E5B95E6}">
      <dgm:prSet phldrT="[نص]"/>
      <dgm:spPr/>
      <dgm:t>
        <a:bodyPr/>
        <a:lstStyle/>
        <a:p>
          <a:r>
            <a:rPr lang="ar-EG" b="1" dirty="0"/>
            <a:t>الإدارة العليا</a:t>
          </a:r>
          <a:endParaRPr lang="en-US" b="1" dirty="0"/>
        </a:p>
      </dgm:t>
    </dgm:pt>
    <dgm:pt modelId="{9B7E205A-5055-4067-9385-F34A22855A3D}" type="parTrans" cxnId="{B5E776FE-5429-4C3A-BDAC-EA4B4C678911}">
      <dgm:prSet/>
      <dgm:spPr/>
      <dgm:t>
        <a:bodyPr/>
        <a:lstStyle/>
        <a:p>
          <a:endParaRPr lang="en-US" b="1"/>
        </a:p>
      </dgm:t>
    </dgm:pt>
    <dgm:pt modelId="{E62010C8-73D7-45D5-AF8B-0661C5BE2CD5}" type="sibTrans" cxnId="{B5E776FE-5429-4C3A-BDAC-EA4B4C678911}">
      <dgm:prSet/>
      <dgm:spPr/>
      <dgm:t>
        <a:bodyPr/>
        <a:lstStyle/>
        <a:p>
          <a:endParaRPr lang="en-US" b="1"/>
        </a:p>
      </dgm:t>
    </dgm:pt>
    <dgm:pt modelId="{7BE741AF-4A43-4612-BBAA-F0AF60E3A41E}">
      <dgm:prSet phldrT="[نص]"/>
      <dgm:spPr/>
      <dgm:t>
        <a:bodyPr/>
        <a:lstStyle/>
        <a:p>
          <a:r>
            <a:rPr lang="ar-EG" b="1" dirty="0"/>
            <a:t>الإدارة الوسطى</a:t>
          </a:r>
          <a:endParaRPr lang="en-US" b="1" dirty="0"/>
        </a:p>
      </dgm:t>
    </dgm:pt>
    <dgm:pt modelId="{81ACC347-491E-499A-8680-2C875F1A3394}" type="parTrans" cxnId="{52AE88AB-A387-49F3-B78C-2FC5D1C2FD3E}">
      <dgm:prSet/>
      <dgm:spPr/>
      <dgm:t>
        <a:bodyPr/>
        <a:lstStyle/>
        <a:p>
          <a:endParaRPr lang="en-US" b="1"/>
        </a:p>
      </dgm:t>
    </dgm:pt>
    <dgm:pt modelId="{839BC354-3D91-4C10-B822-AEBDBB5E5332}" type="sibTrans" cxnId="{52AE88AB-A387-49F3-B78C-2FC5D1C2FD3E}">
      <dgm:prSet/>
      <dgm:spPr/>
      <dgm:t>
        <a:bodyPr/>
        <a:lstStyle/>
        <a:p>
          <a:endParaRPr lang="en-US" b="1"/>
        </a:p>
      </dgm:t>
    </dgm:pt>
    <dgm:pt modelId="{7577229F-7CF8-45EC-87A8-1C7D305C1BA5}">
      <dgm:prSet phldrT="[نص]"/>
      <dgm:spPr/>
      <dgm:t>
        <a:bodyPr/>
        <a:lstStyle/>
        <a:p>
          <a:r>
            <a:rPr lang="ar-EG" b="1" dirty="0"/>
            <a:t>الإدارة الدنيا</a:t>
          </a:r>
          <a:endParaRPr lang="en-US" b="1" dirty="0"/>
        </a:p>
      </dgm:t>
    </dgm:pt>
    <dgm:pt modelId="{B8A8076F-16AC-4DF2-9116-8A1A48A12C8F}" type="parTrans" cxnId="{2EC3ED1A-8510-4B22-867B-349D78804A58}">
      <dgm:prSet/>
      <dgm:spPr/>
      <dgm:t>
        <a:bodyPr/>
        <a:lstStyle/>
        <a:p>
          <a:endParaRPr lang="en-US" b="1"/>
        </a:p>
      </dgm:t>
    </dgm:pt>
    <dgm:pt modelId="{3FD14496-0CE7-408E-B87D-48B49AA5A2E7}" type="sibTrans" cxnId="{2EC3ED1A-8510-4B22-867B-349D78804A58}">
      <dgm:prSet/>
      <dgm:spPr/>
      <dgm:t>
        <a:bodyPr/>
        <a:lstStyle/>
        <a:p>
          <a:endParaRPr lang="en-US" b="1"/>
        </a:p>
      </dgm:t>
    </dgm:pt>
    <dgm:pt modelId="{48FCEF61-2D3B-4979-BF7E-7423B4D8C2B2}" type="pres">
      <dgm:prSet presAssocID="{1FFDA8FF-54A6-48FC-BCB5-CB36A77F3B06}" presName="compositeShape" presStyleCnt="0">
        <dgm:presLayoutVars>
          <dgm:dir/>
          <dgm:resizeHandles/>
        </dgm:presLayoutVars>
      </dgm:prSet>
      <dgm:spPr/>
    </dgm:pt>
    <dgm:pt modelId="{1427EDB4-497F-4B0C-8EE2-EF957111B4D6}" type="pres">
      <dgm:prSet presAssocID="{1FFDA8FF-54A6-48FC-BCB5-CB36A77F3B06}" presName="pyramid" presStyleLbl="node1" presStyleIdx="0" presStyleCnt="1"/>
      <dgm:spPr/>
    </dgm:pt>
    <dgm:pt modelId="{3ADF380C-324B-4A18-8FAF-B092E187130D}" type="pres">
      <dgm:prSet presAssocID="{1FFDA8FF-54A6-48FC-BCB5-CB36A77F3B06}" presName="theList" presStyleCnt="0"/>
      <dgm:spPr/>
    </dgm:pt>
    <dgm:pt modelId="{49BE378F-4634-48EC-90D8-220404C6EBD0}" type="pres">
      <dgm:prSet presAssocID="{2A0C9313-8ECA-483A-AA21-D3479E5B95E6}" presName="aNode" presStyleLbl="fgAcc1" presStyleIdx="0" presStyleCnt="3">
        <dgm:presLayoutVars>
          <dgm:bulletEnabled val="1"/>
        </dgm:presLayoutVars>
      </dgm:prSet>
      <dgm:spPr/>
    </dgm:pt>
    <dgm:pt modelId="{D3A8CDEB-419F-4DF6-8A3F-4FA4488D0190}" type="pres">
      <dgm:prSet presAssocID="{2A0C9313-8ECA-483A-AA21-D3479E5B95E6}" presName="aSpace" presStyleCnt="0"/>
      <dgm:spPr/>
    </dgm:pt>
    <dgm:pt modelId="{1F78C8B9-42BE-46AD-A004-37EFB6BFFB3D}" type="pres">
      <dgm:prSet presAssocID="{7BE741AF-4A43-4612-BBAA-F0AF60E3A41E}" presName="aNode" presStyleLbl="fgAcc1" presStyleIdx="1" presStyleCnt="3">
        <dgm:presLayoutVars>
          <dgm:bulletEnabled val="1"/>
        </dgm:presLayoutVars>
      </dgm:prSet>
      <dgm:spPr/>
    </dgm:pt>
    <dgm:pt modelId="{4E547E38-6B26-4753-A34F-65A71E4A706B}" type="pres">
      <dgm:prSet presAssocID="{7BE741AF-4A43-4612-BBAA-F0AF60E3A41E}" presName="aSpace" presStyleCnt="0"/>
      <dgm:spPr/>
    </dgm:pt>
    <dgm:pt modelId="{3F4C4AED-E84E-4FF3-B9FE-DF1EF3BDCA3C}" type="pres">
      <dgm:prSet presAssocID="{7577229F-7CF8-45EC-87A8-1C7D305C1BA5}" presName="aNode" presStyleLbl="fgAcc1" presStyleIdx="2" presStyleCnt="3">
        <dgm:presLayoutVars>
          <dgm:bulletEnabled val="1"/>
        </dgm:presLayoutVars>
      </dgm:prSet>
      <dgm:spPr/>
    </dgm:pt>
    <dgm:pt modelId="{C2426718-F745-4B01-9EEF-05E644B3ECB9}" type="pres">
      <dgm:prSet presAssocID="{7577229F-7CF8-45EC-87A8-1C7D305C1BA5}" presName="aSpace" presStyleCnt="0"/>
      <dgm:spPr/>
    </dgm:pt>
  </dgm:ptLst>
  <dgm:cxnLst>
    <dgm:cxn modelId="{2EC3ED1A-8510-4B22-867B-349D78804A58}" srcId="{1FFDA8FF-54A6-48FC-BCB5-CB36A77F3B06}" destId="{7577229F-7CF8-45EC-87A8-1C7D305C1BA5}" srcOrd="2" destOrd="0" parTransId="{B8A8076F-16AC-4DF2-9116-8A1A48A12C8F}" sibTransId="{3FD14496-0CE7-408E-B87D-48B49AA5A2E7}"/>
    <dgm:cxn modelId="{ED73F865-C690-4B49-AF36-9904318B36E8}" type="presOf" srcId="{1FFDA8FF-54A6-48FC-BCB5-CB36A77F3B06}" destId="{48FCEF61-2D3B-4979-BF7E-7423B4D8C2B2}" srcOrd="0" destOrd="0" presId="urn:microsoft.com/office/officeart/2005/8/layout/pyramid2"/>
    <dgm:cxn modelId="{0ABFD358-5C98-4A99-A319-E0007BF21104}" type="presOf" srcId="{7BE741AF-4A43-4612-BBAA-F0AF60E3A41E}" destId="{1F78C8B9-42BE-46AD-A004-37EFB6BFFB3D}" srcOrd="0" destOrd="0" presId="urn:microsoft.com/office/officeart/2005/8/layout/pyramid2"/>
    <dgm:cxn modelId="{491D8F7F-70AB-4EED-9D1B-F2052E9C35FE}" type="presOf" srcId="{2A0C9313-8ECA-483A-AA21-D3479E5B95E6}" destId="{49BE378F-4634-48EC-90D8-220404C6EBD0}" srcOrd="0" destOrd="0" presId="urn:microsoft.com/office/officeart/2005/8/layout/pyramid2"/>
    <dgm:cxn modelId="{52AE88AB-A387-49F3-B78C-2FC5D1C2FD3E}" srcId="{1FFDA8FF-54A6-48FC-BCB5-CB36A77F3B06}" destId="{7BE741AF-4A43-4612-BBAA-F0AF60E3A41E}" srcOrd="1" destOrd="0" parTransId="{81ACC347-491E-499A-8680-2C875F1A3394}" sibTransId="{839BC354-3D91-4C10-B822-AEBDBB5E5332}"/>
    <dgm:cxn modelId="{201A72FB-FE95-4C0A-9BBA-D673AC707D62}" type="presOf" srcId="{7577229F-7CF8-45EC-87A8-1C7D305C1BA5}" destId="{3F4C4AED-E84E-4FF3-B9FE-DF1EF3BDCA3C}" srcOrd="0" destOrd="0" presId="urn:microsoft.com/office/officeart/2005/8/layout/pyramid2"/>
    <dgm:cxn modelId="{B5E776FE-5429-4C3A-BDAC-EA4B4C678911}" srcId="{1FFDA8FF-54A6-48FC-BCB5-CB36A77F3B06}" destId="{2A0C9313-8ECA-483A-AA21-D3479E5B95E6}" srcOrd="0" destOrd="0" parTransId="{9B7E205A-5055-4067-9385-F34A22855A3D}" sibTransId="{E62010C8-73D7-45D5-AF8B-0661C5BE2CD5}"/>
    <dgm:cxn modelId="{81AF9B5B-0378-4990-AE9A-27ABD8D7EEA2}" type="presParOf" srcId="{48FCEF61-2D3B-4979-BF7E-7423B4D8C2B2}" destId="{1427EDB4-497F-4B0C-8EE2-EF957111B4D6}" srcOrd="0" destOrd="0" presId="urn:microsoft.com/office/officeart/2005/8/layout/pyramid2"/>
    <dgm:cxn modelId="{736998EE-5BA9-4B4E-84A2-FB56B008634A}" type="presParOf" srcId="{48FCEF61-2D3B-4979-BF7E-7423B4D8C2B2}" destId="{3ADF380C-324B-4A18-8FAF-B092E187130D}" srcOrd="1" destOrd="0" presId="urn:microsoft.com/office/officeart/2005/8/layout/pyramid2"/>
    <dgm:cxn modelId="{0A8FB766-A0E9-4D48-92F9-A9156147402B}" type="presParOf" srcId="{3ADF380C-324B-4A18-8FAF-B092E187130D}" destId="{49BE378F-4634-48EC-90D8-220404C6EBD0}" srcOrd="0" destOrd="0" presId="urn:microsoft.com/office/officeart/2005/8/layout/pyramid2"/>
    <dgm:cxn modelId="{B9446044-1DDD-4410-BBAD-D9713495A7BF}" type="presParOf" srcId="{3ADF380C-324B-4A18-8FAF-B092E187130D}" destId="{D3A8CDEB-419F-4DF6-8A3F-4FA4488D0190}" srcOrd="1" destOrd="0" presId="urn:microsoft.com/office/officeart/2005/8/layout/pyramid2"/>
    <dgm:cxn modelId="{95EF2D2C-A4F3-4ADD-8274-E70F958900FC}" type="presParOf" srcId="{3ADF380C-324B-4A18-8FAF-B092E187130D}" destId="{1F78C8B9-42BE-46AD-A004-37EFB6BFFB3D}" srcOrd="2" destOrd="0" presId="urn:microsoft.com/office/officeart/2005/8/layout/pyramid2"/>
    <dgm:cxn modelId="{7D081F72-9D3F-48A9-B74F-EAC00321C3E0}" type="presParOf" srcId="{3ADF380C-324B-4A18-8FAF-B092E187130D}" destId="{4E547E38-6B26-4753-A34F-65A71E4A706B}" srcOrd="3" destOrd="0" presId="urn:microsoft.com/office/officeart/2005/8/layout/pyramid2"/>
    <dgm:cxn modelId="{59D91EB8-6662-4E3C-9B94-98244C278755}" type="presParOf" srcId="{3ADF380C-324B-4A18-8FAF-B092E187130D}" destId="{3F4C4AED-E84E-4FF3-B9FE-DF1EF3BDCA3C}" srcOrd="4" destOrd="0" presId="urn:microsoft.com/office/officeart/2005/8/layout/pyramid2"/>
    <dgm:cxn modelId="{A29E8802-C216-4A67-9444-DB3776C5BB76}" type="presParOf" srcId="{3ADF380C-324B-4A18-8FAF-B092E187130D}" destId="{C2426718-F745-4B01-9EEF-05E644B3ECB9}"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7EDB4-497F-4B0C-8EE2-EF957111B4D6}">
      <dsp:nvSpPr>
        <dsp:cNvPr id="0" name=""/>
        <dsp:cNvSpPr/>
      </dsp:nvSpPr>
      <dsp:spPr>
        <a:xfrm>
          <a:off x="711199" y="0"/>
          <a:ext cx="4064000" cy="4064000"/>
        </a:xfrm>
        <a:prstGeom prst="triangl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BE378F-4634-48EC-90D8-220404C6EBD0}">
      <dsp:nvSpPr>
        <dsp:cNvPr id="0" name=""/>
        <dsp:cNvSpPr/>
      </dsp:nvSpPr>
      <dsp:spPr>
        <a:xfrm>
          <a:off x="2743199" y="408582"/>
          <a:ext cx="2641600" cy="962025"/>
        </a:xfrm>
        <a:prstGeom prst="round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ar-EG" sz="3300" b="1" kern="1200" dirty="0"/>
            <a:t>الإدارة العليا</a:t>
          </a:r>
          <a:endParaRPr lang="en-US" sz="3300" b="1" kern="1200" dirty="0"/>
        </a:p>
      </dsp:txBody>
      <dsp:txXfrm>
        <a:off x="2790161" y="455544"/>
        <a:ext cx="2547676" cy="868101"/>
      </dsp:txXfrm>
    </dsp:sp>
    <dsp:sp modelId="{1F78C8B9-42BE-46AD-A004-37EFB6BFFB3D}">
      <dsp:nvSpPr>
        <dsp:cNvPr id="0" name=""/>
        <dsp:cNvSpPr/>
      </dsp:nvSpPr>
      <dsp:spPr>
        <a:xfrm>
          <a:off x="2743199" y="1490860"/>
          <a:ext cx="2641600" cy="962025"/>
        </a:xfrm>
        <a:prstGeom prst="roundRect">
          <a:avLst/>
        </a:prstGeom>
        <a:solidFill>
          <a:schemeClr val="lt1">
            <a:alpha val="90000"/>
            <a:hueOff val="0"/>
            <a:satOff val="0"/>
            <a:lumOff val="0"/>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ar-EG" sz="3300" b="1" kern="1200" dirty="0"/>
            <a:t>الإدارة الوسطى</a:t>
          </a:r>
          <a:endParaRPr lang="en-US" sz="3300" b="1" kern="1200" dirty="0"/>
        </a:p>
      </dsp:txBody>
      <dsp:txXfrm>
        <a:off x="2790161" y="1537822"/>
        <a:ext cx="2547676" cy="868101"/>
      </dsp:txXfrm>
    </dsp:sp>
    <dsp:sp modelId="{3F4C4AED-E84E-4FF3-B9FE-DF1EF3BDCA3C}">
      <dsp:nvSpPr>
        <dsp:cNvPr id="0" name=""/>
        <dsp:cNvSpPr/>
      </dsp:nvSpPr>
      <dsp:spPr>
        <a:xfrm>
          <a:off x="2743199" y="2573139"/>
          <a:ext cx="2641600" cy="962025"/>
        </a:xfrm>
        <a:prstGeom prst="roundRect">
          <a:avLst/>
        </a:prstGeom>
        <a:solidFill>
          <a:schemeClr val="lt1">
            <a:alpha val="90000"/>
            <a:hueOff val="0"/>
            <a:satOff val="0"/>
            <a:lumOff val="0"/>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ar-EG" sz="3300" b="1" kern="1200" dirty="0"/>
            <a:t>الإدارة الدنيا</a:t>
          </a:r>
          <a:endParaRPr lang="en-US" sz="3300" b="1" kern="1200" dirty="0"/>
        </a:p>
      </dsp:txBody>
      <dsp:txXfrm>
        <a:off x="2790161" y="2620101"/>
        <a:ext cx="2547676" cy="86810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3388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75972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380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38545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50094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80927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99195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77663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073336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233737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6123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5621373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3.svg"/><Relationship Id="rId2" Type="http://schemas.openxmlformats.org/officeDocument/2006/relationships/image" Target="../media/image4.png"/><Relationship Id="rId1" Type="http://schemas.openxmlformats.org/officeDocument/2006/relationships/slideLayout" Target="../slideLayouts/slideLayout29.xml"/><Relationship Id="rId6" Type="http://schemas.openxmlformats.org/officeDocument/2006/relationships/image" Target="../media/image12.png"/><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gi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gi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gi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3.svg"/><Relationship Id="rId2" Type="http://schemas.openxmlformats.org/officeDocument/2006/relationships/image" Target="../media/image4.png"/><Relationship Id="rId1" Type="http://schemas.openxmlformats.org/officeDocument/2006/relationships/slideLayout" Target="../slideLayouts/slideLayout29.xml"/><Relationship Id="rId6" Type="http://schemas.openxmlformats.org/officeDocument/2006/relationships/image" Target="../media/image12.png"/><Relationship Id="rId5" Type="http://schemas.openxmlformats.org/officeDocument/2006/relationships/image" Target="../media/image10.sv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6.svg"/><Relationship Id="rId2" Type="http://schemas.openxmlformats.org/officeDocument/2006/relationships/image" Target="../media/image4.png"/><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6.svg"/><Relationship Id="rId2" Type="http://schemas.openxmlformats.org/officeDocument/2006/relationships/image" Target="../media/image4.png"/><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6.svg"/><Relationship Id="rId2" Type="http://schemas.openxmlformats.org/officeDocument/2006/relationships/image" Target="../media/image4.png"/><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9623016">
            <a:off x="-1932156" y="-380621"/>
            <a:ext cx="6146126" cy="7104891"/>
            <a:chOff x="0" y="0"/>
            <a:chExt cx="615228" cy="711200"/>
          </a:xfrm>
        </p:grpSpPr>
        <p:sp>
          <p:nvSpPr>
            <p:cNvPr id="3" name="Freeform 3"/>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4" name="TextBox 4"/>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pPr>
              <a:endParaRPr sz="900">
                <a:solidFill>
                  <a:prstClr val="black"/>
                </a:solidFill>
                <a:latin typeface="Traditional Arabic" panose="02020603050405020304" pitchFamily="18" charset="-78"/>
                <a:cs typeface="Traditional Arabic" panose="02020603050405020304" pitchFamily="18" charset="-78"/>
              </a:endParaRPr>
            </a:p>
          </p:txBody>
        </p:sp>
      </p:grpSp>
      <p:grpSp>
        <p:nvGrpSpPr>
          <p:cNvPr id="6" name="Group 6"/>
          <p:cNvGrpSpPr/>
          <p:nvPr/>
        </p:nvGrpSpPr>
        <p:grpSpPr>
          <a:xfrm>
            <a:off x="-551970" y="4436633"/>
            <a:ext cx="4259873" cy="1564117"/>
            <a:chOff x="0" y="0"/>
            <a:chExt cx="2049676" cy="406400"/>
          </a:xfrm>
        </p:grpSpPr>
        <p:sp>
          <p:nvSpPr>
            <p:cNvPr id="7" name="Freeform 7"/>
            <p:cNvSpPr/>
            <p:nvPr/>
          </p:nvSpPr>
          <p:spPr>
            <a:xfrm>
              <a:off x="0" y="0"/>
              <a:ext cx="2049676" cy="406400"/>
            </a:xfrm>
            <a:custGeom>
              <a:avLst/>
              <a:gdLst/>
              <a:ahLst/>
              <a:cxnLst/>
              <a:rect l="l" t="t" r="r" b="b"/>
              <a:pathLst>
                <a:path w="2049676" h="406400">
                  <a:moveTo>
                    <a:pt x="1846476" y="0"/>
                  </a:moveTo>
                  <a:cubicBezTo>
                    <a:pt x="1958700" y="0"/>
                    <a:pt x="2049676" y="90976"/>
                    <a:pt x="2049676" y="203200"/>
                  </a:cubicBezTo>
                  <a:cubicBezTo>
                    <a:pt x="2049676" y="315424"/>
                    <a:pt x="1958700" y="406400"/>
                    <a:pt x="1846476" y="406400"/>
                  </a:cubicBezTo>
                  <a:lnTo>
                    <a:pt x="203200" y="406400"/>
                  </a:lnTo>
                  <a:cubicBezTo>
                    <a:pt x="90976" y="406400"/>
                    <a:pt x="0" y="315424"/>
                    <a:pt x="0" y="203200"/>
                  </a:cubicBezTo>
                  <a:cubicBezTo>
                    <a:pt x="0" y="90976"/>
                    <a:pt x="90976" y="0"/>
                    <a:pt x="203200" y="0"/>
                  </a:cubicBezTo>
                  <a:close/>
                </a:path>
              </a:pathLst>
            </a:custGeom>
            <a:solidFill>
              <a:srgbClr val="931CBD"/>
            </a:solidFill>
          </p:spPr>
        </p:sp>
        <p:sp>
          <p:nvSpPr>
            <p:cNvPr id="8" name="TextBox 8"/>
            <p:cNvSpPr txBox="1"/>
            <p:nvPr/>
          </p:nvSpPr>
          <p:spPr>
            <a:xfrm>
              <a:off x="0" y="-57150"/>
              <a:ext cx="2049676" cy="463550"/>
            </a:xfrm>
            <a:prstGeom prst="rect">
              <a:avLst/>
            </a:prstGeom>
          </p:spPr>
          <p:txBody>
            <a:bodyPr lIns="25400" tIns="25400" rIns="25400" bIns="25400" rtlCol="0" anchor="ctr"/>
            <a:lstStyle/>
            <a:p>
              <a:pPr algn="ctr" defTabSz="457200" rtl="0">
                <a:lnSpc>
                  <a:spcPts val="1470"/>
                </a:lnSpc>
              </a:pPr>
              <a:endParaRPr sz="900">
                <a:solidFill>
                  <a:prstClr val="black"/>
                </a:solidFill>
                <a:latin typeface="Traditional Arabic" panose="02020603050405020304" pitchFamily="18" charset="-78"/>
                <a:cs typeface="Traditional Arabic" panose="02020603050405020304" pitchFamily="18" charset="-78"/>
              </a:endParaRPr>
            </a:p>
          </p:txBody>
        </p:sp>
      </p:grpSp>
      <p:sp>
        <p:nvSpPr>
          <p:cNvPr id="9" name="Freeform 9"/>
          <p:cNvSpPr/>
          <p:nvPr/>
        </p:nvSpPr>
        <p:spPr>
          <a:xfrm>
            <a:off x="7695743" y="5208158"/>
            <a:ext cx="1448258" cy="792592"/>
          </a:xfrm>
          <a:custGeom>
            <a:avLst/>
            <a:gdLst/>
            <a:ahLst/>
            <a:cxnLst/>
            <a:rect l="l" t="t" r="r" b="b"/>
            <a:pathLst>
              <a:path w="2896515" h="1585184">
                <a:moveTo>
                  <a:pt x="0" y="0"/>
                </a:moveTo>
                <a:lnTo>
                  <a:pt x="2896515" y="0"/>
                </a:lnTo>
                <a:lnTo>
                  <a:pt x="2896515" y="1585184"/>
                </a:lnTo>
                <a:lnTo>
                  <a:pt x="0" y="15851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5381381" y="502275"/>
            <a:ext cx="3674767" cy="692589"/>
            <a:chOff x="0" y="0"/>
            <a:chExt cx="2156295" cy="406400"/>
          </a:xfrm>
        </p:grpSpPr>
        <p:sp>
          <p:nvSpPr>
            <p:cNvPr id="11" name="Freeform 11"/>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2" name="TextBox 12"/>
            <p:cNvSpPr txBox="1"/>
            <p:nvPr/>
          </p:nvSpPr>
          <p:spPr>
            <a:xfrm>
              <a:off x="0" y="-57150"/>
              <a:ext cx="2156295" cy="463550"/>
            </a:xfrm>
            <a:prstGeom prst="rect">
              <a:avLst/>
            </a:prstGeom>
          </p:spPr>
          <p:txBody>
            <a:bodyPr lIns="25400" tIns="25400" rIns="25400" bIns="25400" rtlCol="0" anchor="ctr"/>
            <a:lstStyle/>
            <a:p>
              <a:pPr algn="ctr" defTabSz="457200" rtl="0">
                <a:lnSpc>
                  <a:spcPts val="1470"/>
                </a:lnSpc>
              </a:pPr>
              <a:endParaRPr sz="900">
                <a:solidFill>
                  <a:prstClr val="black"/>
                </a:solidFill>
                <a:latin typeface="Traditional Arabic" panose="02020603050405020304" pitchFamily="18" charset="-78"/>
                <a:cs typeface="Traditional Arabic" panose="02020603050405020304" pitchFamily="18" charset="-78"/>
              </a:endParaRPr>
            </a:p>
          </p:txBody>
        </p:sp>
      </p:grpSp>
      <p:sp>
        <p:nvSpPr>
          <p:cNvPr id="13" name="Freeform 13"/>
          <p:cNvSpPr/>
          <p:nvPr/>
        </p:nvSpPr>
        <p:spPr>
          <a:xfrm>
            <a:off x="5737597" y="2310728"/>
            <a:ext cx="2656059" cy="2125905"/>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4" name="Group 14"/>
          <p:cNvGrpSpPr/>
          <p:nvPr/>
        </p:nvGrpSpPr>
        <p:grpSpPr>
          <a:xfrm rot="-4009884">
            <a:off x="8900810" y="740542"/>
            <a:ext cx="326169" cy="377050"/>
            <a:chOff x="0" y="0"/>
            <a:chExt cx="615228" cy="711200"/>
          </a:xfrm>
        </p:grpSpPr>
        <p:sp>
          <p:nvSpPr>
            <p:cNvPr id="15" name="Freeform 15"/>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6" name="TextBox 16"/>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Traditional Arabic" panose="02020603050405020304" pitchFamily="18" charset="-78"/>
                <a:cs typeface="Traditional Arabic" panose="02020603050405020304" pitchFamily="18" charset="-78"/>
              </a:endParaRPr>
            </a:p>
          </p:txBody>
        </p:sp>
      </p:grpSp>
      <p:sp>
        <p:nvSpPr>
          <p:cNvPr id="17" name="Freeform 17"/>
          <p:cNvSpPr/>
          <p:nvPr/>
        </p:nvSpPr>
        <p:spPr>
          <a:xfrm>
            <a:off x="-83284" y="4843869"/>
            <a:ext cx="616654" cy="578678"/>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2" name="Picture 3">
            <a:extLst>
              <a:ext uri="{FF2B5EF4-FFF2-40B4-BE49-F238E27FC236}">
                <a16:creationId xmlns:a16="http://schemas.microsoft.com/office/drawing/2014/main" id="{DF77761C-2DB1-D5FB-9DB8-F86A2A8B65F8}"/>
              </a:ext>
            </a:extLst>
          </p:cNvPr>
          <p:cNvPicPr>
            <a:picLocks noChangeAspect="1"/>
          </p:cNvPicPr>
          <p:nvPr/>
        </p:nvPicPr>
        <p:blipFill>
          <a:blip r:embed="rId8"/>
          <a:srcRect/>
          <a:stretch>
            <a:fillRect/>
          </a:stretch>
        </p:blipFill>
        <p:spPr>
          <a:xfrm>
            <a:off x="533370" y="502275"/>
            <a:ext cx="3819091" cy="3572179"/>
          </a:xfrm>
          <a:prstGeom prst="rect">
            <a:avLst/>
          </a:prstGeom>
        </p:spPr>
      </p:pic>
      <p:sp>
        <p:nvSpPr>
          <p:cNvPr id="23" name="مربع نص 22">
            <a:extLst>
              <a:ext uri="{FF2B5EF4-FFF2-40B4-BE49-F238E27FC236}">
                <a16:creationId xmlns:a16="http://schemas.microsoft.com/office/drawing/2014/main" id="{0E607496-07FF-23EE-5DAD-902C52890C66}"/>
              </a:ext>
            </a:extLst>
          </p:cNvPr>
          <p:cNvSpPr txBox="1"/>
          <p:nvPr/>
        </p:nvSpPr>
        <p:spPr>
          <a:xfrm>
            <a:off x="5076056" y="534084"/>
            <a:ext cx="4679251" cy="646331"/>
          </a:xfrm>
          <a:prstGeom prst="rect">
            <a:avLst/>
          </a:prstGeom>
          <a:noFill/>
        </p:spPr>
        <p:txBody>
          <a:bodyPr wrap="square" rtlCol="0">
            <a:spAutoFit/>
          </a:bodyPr>
          <a:lstStyle/>
          <a:p>
            <a:pPr algn="ctr"/>
            <a:r>
              <a:rPr lang="ar-EG" sz="3600" b="1" dirty="0">
                <a:ln>
                  <a:solidFill>
                    <a:schemeClr val="tx1"/>
                  </a:solidFill>
                </a:ln>
                <a:solidFill>
                  <a:srgbClr val="002060"/>
                </a:solidFill>
                <a:latin typeface="Traditional Arabic" panose="02020603050405020304" pitchFamily="18" charset="-78"/>
                <a:cs typeface="Traditional Arabic" panose="02020603050405020304" pitchFamily="18" charset="-78"/>
              </a:rPr>
              <a:t>الفصل الأول</a:t>
            </a:r>
            <a:endParaRPr lang="en-US" sz="3600" b="1" dirty="0">
              <a:ln>
                <a:solidFill>
                  <a:schemeClr val="tx1"/>
                </a:solidFill>
              </a:ln>
              <a:solidFill>
                <a:srgbClr val="002060"/>
              </a:solidFill>
              <a:latin typeface="Traditional Arabic" panose="02020603050405020304" pitchFamily="18" charset="-78"/>
              <a:cs typeface="Traditional Arabic" panose="02020603050405020304" pitchFamily="18" charset="-78"/>
            </a:endParaRPr>
          </a:p>
        </p:txBody>
      </p:sp>
      <p:sp>
        <p:nvSpPr>
          <p:cNvPr id="24" name="مربع نص 23">
            <a:extLst>
              <a:ext uri="{FF2B5EF4-FFF2-40B4-BE49-F238E27FC236}">
                <a16:creationId xmlns:a16="http://schemas.microsoft.com/office/drawing/2014/main" id="{7A045CCC-A59B-0B5A-4D58-B8C8E8630458}"/>
              </a:ext>
            </a:extLst>
          </p:cNvPr>
          <p:cNvSpPr txBox="1"/>
          <p:nvPr/>
        </p:nvSpPr>
        <p:spPr>
          <a:xfrm>
            <a:off x="-426382" y="4533043"/>
            <a:ext cx="4679251" cy="1200329"/>
          </a:xfrm>
          <a:prstGeom prst="rect">
            <a:avLst/>
          </a:prstGeom>
          <a:noFill/>
        </p:spPr>
        <p:txBody>
          <a:bodyPr wrap="square" rtlCol="0">
            <a:spAutoFit/>
          </a:bodyPr>
          <a:lstStyle/>
          <a:p>
            <a:pPr algn="ctr"/>
            <a:r>
              <a:rPr lang="ar-EG" sz="3600" b="1" dirty="0">
                <a:ln>
                  <a:solidFill>
                    <a:schemeClr val="bg1"/>
                  </a:solidFill>
                </a:ln>
                <a:solidFill>
                  <a:schemeClr val="bg1"/>
                </a:solidFill>
                <a:latin typeface="Traditional Arabic" panose="02020603050405020304" pitchFamily="18" charset="-78"/>
                <a:cs typeface="Traditional Arabic" panose="02020603050405020304" pitchFamily="18" charset="-78"/>
              </a:rPr>
              <a:t>مدخل إلى</a:t>
            </a:r>
          </a:p>
          <a:p>
            <a:pPr algn="ctr"/>
            <a:r>
              <a:rPr lang="ar-EG" sz="3600" b="1" dirty="0">
                <a:ln>
                  <a:solidFill>
                    <a:schemeClr val="bg1"/>
                  </a:solidFill>
                </a:ln>
                <a:solidFill>
                  <a:schemeClr val="bg1"/>
                </a:solidFill>
                <a:latin typeface="Traditional Arabic" panose="02020603050405020304" pitchFamily="18" charset="-78"/>
                <a:cs typeface="Traditional Arabic" panose="02020603050405020304" pitchFamily="18" charset="-78"/>
              </a:rPr>
              <a:t> المهارات الإدارية</a:t>
            </a:r>
            <a:endParaRPr lang="en-US" sz="3600" b="1" dirty="0">
              <a:ln>
                <a:solidFill>
                  <a:schemeClr val="bg1"/>
                </a:solidFill>
              </a:ln>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595" y="1883119"/>
            <a:ext cx="4235762" cy="4351257"/>
            <a:chOff x="0" y="0"/>
            <a:chExt cx="2231183" cy="2292020"/>
          </a:xfrm>
        </p:grpSpPr>
        <p:sp>
          <p:nvSpPr>
            <p:cNvPr id="3" name="Freeform 3"/>
            <p:cNvSpPr/>
            <p:nvPr/>
          </p:nvSpPr>
          <p:spPr>
            <a:xfrm>
              <a:off x="0" y="0"/>
              <a:ext cx="2231183" cy="2292020"/>
            </a:xfrm>
            <a:custGeom>
              <a:avLst/>
              <a:gdLst/>
              <a:ahLst/>
              <a:cxnLst/>
              <a:rect l="l" t="t" r="r" b="b"/>
              <a:pathLst>
                <a:path w="2231183" h="2292020">
                  <a:moveTo>
                    <a:pt x="31986" y="0"/>
                  </a:moveTo>
                  <a:lnTo>
                    <a:pt x="2199198" y="0"/>
                  </a:lnTo>
                  <a:cubicBezTo>
                    <a:pt x="2216863" y="0"/>
                    <a:pt x="2231183" y="14320"/>
                    <a:pt x="2231183" y="31986"/>
                  </a:cubicBezTo>
                  <a:lnTo>
                    <a:pt x="2231183" y="2260034"/>
                  </a:lnTo>
                  <a:cubicBezTo>
                    <a:pt x="2231183" y="2277699"/>
                    <a:pt x="2216863" y="2292020"/>
                    <a:pt x="2199198" y="2292020"/>
                  </a:cubicBezTo>
                  <a:lnTo>
                    <a:pt x="31986" y="2292020"/>
                  </a:lnTo>
                  <a:cubicBezTo>
                    <a:pt x="14320" y="2292020"/>
                    <a:pt x="0" y="2277699"/>
                    <a:pt x="0" y="2260034"/>
                  </a:cubicBezTo>
                  <a:lnTo>
                    <a:pt x="0" y="31986"/>
                  </a:lnTo>
                  <a:cubicBezTo>
                    <a:pt x="0" y="14320"/>
                    <a:pt x="14320" y="0"/>
                    <a:pt x="31986"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p:cNvSpPr txBox="1"/>
            <p:nvPr/>
          </p:nvSpPr>
          <p:spPr>
            <a:xfrm>
              <a:off x="0" y="-57150"/>
              <a:ext cx="2231183" cy="2349170"/>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Calibri"/>
              </a:endParaRPr>
            </a:p>
          </p:txBody>
        </p:sp>
      </p:grpSp>
      <p:grpSp>
        <p:nvGrpSpPr>
          <p:cNvPr id="5" name="Group 5"/>
          <p:cNvGrpSpPr/>
          <p:nvPr/>
        </p:nvGrpSpPr>
        <p:grpSpPr>
          <a:xfrm rot="-9623016">
            <a:off x="-1932156" y="-380621"/>
            <a:ext cx="6146126" cy="7104891"/>
            <a:chOff x="0" y="0"/>
            <a:chExt cx="615228" cy="711200"/>
          </a:xfrm>
        </p:grpSpPr>
        <p:sp>
          <p:nvSpPr>
            <p:cNvPr id="6" name="Freeform 6"/>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pPr>
              <a:endParaRPr sz="900">
                <a:solidFill>
                  <a:prstClr val="black"/>
                </a:solidFill>
                <a:latin typeface="Calibri"/>
              </a:endParaRPr>
            </a:p>
          </p:txBody>
        </p:sp>
      </p:grpSp>
      <p:grpSp>
        <p:nvGrpSpPr>
          <p:cNvPr id="8" name="Group 8"/>
          <p:cNvGrpSpPr/>
          <p:nvPr/>
        </p:nvGrpSpPr>
        <p:grpSpPr>
          <a:xfrm rot="-4009884">
            <a:off x="8900810" y="740542"/>
            <a:ext cx="326169" cy="377050"/>
            <a:chOff x="0" y="0"/>
            <a:chExt cx="615228" cy="711200"/>
          </a:xfrm>
        </p:grpSpPr>
        <p:sp>
          <p:nvSpPr>
            <p:cNvPr id="9" name="Freeform 9"/>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Calibri"/>
              </a:endParaRPr>
            </a:p>
          </p:txBody>
        </p:sp>
      </p:grpSp>
      <p:grpSp>
        <p:nvGrpSpPr>
          <p:cNvPr id="11" name="Group 11"/>
          <p:cNvGrpSpPr/>
          <p:nvPr/>
        </p:nvGrpSpPr>
        <p:grpSpPr>
          <a:xfrm>
            <a:off x="5128551" y="4770366"/>
            <a:ext cx="3674767" cy="692589"/>
            <a:chOff x="0" y="0"/>
            <a:chExt cx="2156295" cy="406400"/>
          </a:xfrm>
        </p:grpSpPr>
        <p:sp>
          <p:nvSpPr>
            <p:cNvPr id="12" name="Freeform 12"/>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p:cNvSpPr txBox="1"/>
            <p:nvPr/>
          </p:nvSpPr>
          <p:spPr>
            <a:xfrm>
              <a:off x="0" y="-57150"/>
              <a:ext cx="2156295" cy="463550"/>
            </a:xfrm>
            <a:prstGeom prst="rect">
              <a:avLst/>
            </a:prstGeom>
          </p:spPr>
          <p:txBody>
            <a:bodyPr lIns="25400" tIns="25400" rIns="25400" bIns="25400" rtlCol="0" anchor="ctr"/>
            <a:lstStyle/>
            <a:p>
              <a:pPr algn="ctr" defTabSz="457200" rtl="0">
                <a:lnSpc>
                  <a:spcPts val="1470"/>
                </a:lnSpc>
              </a:pPr>
              <a:endParaRPr sz="900">
                <a:solidFill>
                  <a:prstClr val="black"/>
                </a:solidFill>
                <a:latin typeface="Calibri"/>
              </a:endParaRPr>
            </a:p>
          </p:txBody>
        </p:sp>
      </p:grpSp>
      <p:sp>
        <p:nvSpPr>
          <p:cNvPr id="15" name="Freeform 15"/>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Freeform 16"/>
          <p:cNvSpPr/>
          <p:nvPr/>
        </p:nvSpPr>
        <p:spPr>
          <a:xfrm flipH="1">
            <a:off x="0" y="5305594"/>
            <a:ext cx="697693" cy="695156"/>
          </a:xfrm>
          <a:custGeom>
            <a:avLst/>
            <a:gdLst/>
            <a:ahLst/>
            <a:cxnLst/>
            <a:rect l="l" t="t" r="r" b="b"/>
            <a:pathLst>
              <a:path w="1395386" h="1390312">
                <a:moveTo>
                  <a:pt x="1395386" y="0"/>
                </a:moveTo>
                <a:lnTo>
                  <a:pt x="0" y="0"/>
                </a:lnTo>
                <a:lnTo>
                  <a:pt x="0" y="1390312"/>
                </a:lnTo>
                <a:lnTo>
                  <a:pt x="1395386" y="1390312"/>
                </a:lnTo>
                <a:lnTo>
                  <a:pt x="1395386"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flipH="1">
            <a:off x="691418"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flipH="1">
            <a:off x="1382835"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مربع نص 21">
            <a:extLst>
              <a:ext uri="{FF2B5EF4-FFF2-40B4-BE49-F238E27FC236}">
                <a16:creationId xmlns:a16="http://schemas.microsoft.com/office/drawing/2014/main" id="{3CB23D83-DF45-9C57-FB53-8E473D2F86D1}"/>
              </a:ext>
            </a:extLst>
          </p:cNvPr>
          <p:cNvSpPr txBox="1"/>
          <p:nvPr/>
        </p:nvSpPr>
        <p:spPr>
          <a:xfrm>
            <a:off x="-81180" y="2046635"/>
            <a:ext cx="4548520" cy="3416320"/>
          </a:xfrm>
          <a:prstGeom prst="rect">
            <a:avLst/>
          </a:prstGeom>
          <a:noFill/>
        </p:spPr>
        <p:txBody>
          <a:bodyPr wrap="square" rtlCol="0">
            <a:spAutoFit/>
          </a:bodyPr>
          <a:lstStyle/>
          <a:p>
            <a:pPr algn="ctr"/>
            <a:r>
              <a:rPr lang="ar-EG" sz="5400" b="1" dirty="0">
                <a:solidFill>
                  <a:schemeClr val="accent4">
                    <a:lumMod val="50000"/>
                  </a:schemeClr>
                </a:solidFill>
                <a:latin typeface="Traditional Arabic" panose="02020603050405020304" pitchFamily="18" charset="-78"/>
                <a:cs typeface="Traditional Arabic" panose="02020603050405020304" pitchFamily="18" charset="-78"/>
              </a:rPr>
              <a:t>1-1</a:t>
            </a:r>
          </a:p>
          <a:p>
            <a:pPr algn="ctr"/>
            <a:r>
              <a:rPr lang="ar-EG" sz="5400" b="1" dirty="0">
                <a:solidFill>
                  <a:schemeClr val="accent4">
                    <a:lumMod val="50000"/>
                  </a:schemeClr>
                </a:solidFill>
                <a:latin typeface="Traditional Arabic" panose="02020603050405020304" pitchFamily="18" charset="-78"/>
                <a:cs typeface="Traditional Arabic" panose="02020603050405020304" pitchFamily="18" charset="-78"/>
              </a:rPr>
              <a:t>الإدارة </a:t>
            </a:r>
          </a:p>
          <a:p>
            <a:pPr algn="ctr"/>
            <a:r>
              <a:rPr lang="ar-EG" sz="5400" b="1" dirty="0">
                <a:solidFill>
                  <a:schemeClr val="accent4">
                    <a:lumMod val="50000"/>
                  </a:schemeClr>
                </a:solidFill>
                <a:latin typeface="Traditional Arabic" panose="02020603050405020304" pitchFamily="18" charset="-78"/>
                <a:cs typeface="Traditional Arabic" panose="02020603050405020304" pitchFamily="18" charset="-78"/>
              </a:rPr>
              <a:t>(المفهوم ، الأهمية ، المستويات)</a:t>
            </a:r>
            <a:endParaRPr lang="en-US" sz="5400" b="1" dirty="0">
              <a:solidFill>
                <a:schemeClr val="accent4">
                  <a:lumMod val="50000"/>
                </a:schemeClr>
              </a:solidFill>
              <a:latin typeface="Traditional Arabic" panose="02020603050405020304" pitchFamily="18" charset="-78"/>
              <a:cs typeface="Traditional Arabic" panose="02020603050405020304" pitchFamily="18" charset="-78"/>
            </a:endParaRPr>
          </a:p>
        </p:txBody>
      </p:sp>
      <p:pic>
        <p:nvPicPr>
          <p:cNvPr id="24" name="صورة 23">
            <a:extLst>
              <a:ext uri="{FF2B5EF4-FFF2-40B4-BE49-F238E27FC236}">
                <a16:creationId xmlns:a16="http://schemas.microsoft.com/office/drawing/2014/main" id="{B5FCE743-1AC3-3FA6-F7EE-E9BD2B530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4448" y="2008148"/>
            <a:ext cx="3508336" cy="36450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85732" y="980728"/>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7030A0"/>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68144" y="2996952"/>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7030A0"/>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85732" y="5013176"/>
            <a:ext cx="2808312" cy="576064"/>
          </a:xfrm>
          <a:prstGeom prst="rect">
            <a:avLst/>
          </a:prstGeom>
          <a:solidFill>
            <a:srgbClr val="F2DDF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7030A0"/>
                </a:solidFill>
                <a:latin typeface="Traditional Arabic" panose="02020603050405020304" pitchFamily="18" charset="-78"/>
                <a:cs typeface="Traditional Arabic" panose="02020603050405020304" pitchFamily="18" charset="-78"/>
              </a:rPr>
              <a:t>الأهداف</a:t>
            </a:r>
            <a:endParaRPr lang="en-US" sz="3600" b="1" dirty="0">
              <a:solidFill>
                <a:srgbClr val="7030A0"/>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020809" y="1268760"/>
            <a:ext cx="4572000" cy="954107"/>
          </a:xfrm>
          <a:prstGeom prst="rect">
            <a:avLst/>
          </a:prstGeom>
          <a:noFill/>
        </p:spPr>
        <p:txBody>
          <a:bodyPr wrap="square">
            <a:spAutoFit/>
          </a:bodyPr>
          <a:lstStyle/>
          <a:p>
            <a:pPr marL="285750" indent="-285750" algn="r" rtl="1">
              <a:spcBef>
                <a:spcPts val="0"/>
              </a:spcBef>
              <a:spcAft>
                <a:spcPts val="500"/>
              </a:spcAft>
              <a:buFont typeface="Wingdings" panose="05000000000000000000" pitchFamily="2" charset="2"/>
              <a:buChar char="Ø"/>
            </a:pPr>
            <a:r>
              <a:rPr lang="ar-EG" sz="2800" b="1" i="0" u="none" strike="noStrike" dirty="0">
                <a:effectLst/>
                <a:latin typeface="Traditional Arabic" panose="02020603050405020304" pitchFamily="18" charset="-78"/>
                <a:cs typeface="Traditional Arabic" panose="02020603050405020304" pitchFamily="18" charset="-78"/>
              </a:rPr>
              <a:t>التعرف على مفهوم الإدارة وأهميتها ومستوياتها.</a:t>
            </a:r>
            <a:endParaRPr lang="ar-EG" sz="2800" b="1" dirty="0">
              <a:effectLst/>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516084" y="3012869"/>
            <a:ext cx="5043474" cy="1077218"/>
          </a:xfrm>
          <a:prstGeom prst="rect">
            <a:avLst/>
          </a:prstGeom>
          <a:noFill/>
        </p:spPr>
        <p:txBody>
          <a:bodyPr wrap="square">
            <a:spAutoFit/>
          </a:bodyPr>
          <a:lstStyle/>
          <a:p>
            <a:pPr marL="285750" indent="-285750" algn="r" rtl="1">
              <a:spcBef>
                <a:spcPts val="0"/>
              </a:spcBef>
              <a:spcAft>
                <a:spcPts val="500"/>
              </a:spcAft>
              <a:buFont typeface="Wingdings" panose="05000000000000000000" pitchFamily="2" charset="2"/>
              <a:buChar char="Ø"/>
            </a:pPr>
            <a:r>
              <a:rPr lang="ar-EG" sz="3200" b="1" i="0" u="none" strike="noStrike" dirty="0">
                <a:effectLst/>
                <a:latin typeface="Traditional Arabic" panose="02020603050405020304" pitchFamily="18" charset="-78"/>
                <a:cs typeface="Traditional Arabic" panose="02020603050405020304" pitchFamily="18" charset="-78"/>
              </a:rPr>
              <a:t> مفهوم الإدارة - أهمية الإدارة - مستويات الإدارة</a:t>
            </a:r>
            <a:endParaRPr lang="ar-EG" sz="4400" b="1" dirty="0">
              <a:effectLst/>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707838" y="4880089"/>
            <a:ext cx="4572000" cy="1513235"/>
          </a:xfrm>
          <a:prstGeom prst="rect">
            <a:avLst/>
          </a:prstGeom>
          <a:noFill/>
        </p:spPr>
        <p:txBody>
          <a:bodyPr wrap="square">
            <a:spAutoFit/>
          </a:bodyPr>
          <a:lstStyle/>
          <a:p>
            <a:pPr algn="r" rtl="1">
              <a:spcBef>
                <a:spcPts val="0"/>
              </a:spcBef>
              <a:spcAft>
                <a:spcPts val="500"/>
              </a:spcAft>
            </a:pPr>
            <a:r>
              <a:rPr lang="ar-EG" sz="2800" b="1" i="0" u="none" strike="noStrike" dirty="0">
                <a:effectLst/>
                <a:latin typeface="Traditional Arabic" panose="02020603050405020304" pitchFamily="18" charset="-78"/>
                <a:cs typeface="Traditional Arabic" panose="02020603050405020304" pitchFamily="18" charset="-78"/>
              </a:rPr>
              <a:t>1. استنتاج مفهوم الإدارة.</a:t>
            </a:r>
            <a:endParaRPr lang="ar-EG" sz="2800" b="1" dirty="0">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2800" b="1" i="0" u="none" strike="noStrike" dirty="0">
                <a:effectLst/>
                <a:latin typeface="Traditional Arabic" panose="02020603050405020304" pitchFamily="18" charset="-78"/>
                <a:cs typeface="Traditional Arabic" panose="02020603050405020304" pitchFamily="18" charset="-78"/>
              </a:rPr>
              <a:t>2. شرح أهمية الإدارة.</a:t>
            </a:r>
            <a:endParaRPr lang="ar-EG" sz="2800" b="1" dirty="0">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2800" b="1" i="0" u="none" strike="noStrike" dirty="0">
                <a:effectLst/>
                <a:latin typeface="Traditional Arabic" panose="02020603050405020304" pitchFamily="18" charset="-78"/>
                <a:cs typeface="Traditional Arabic" panose="02020603050405020304" pitchFamily="18" charset="-78"/>
              </a:rPr>
              <a:t>3 التعرف على مستويات الإدارة.</a:t>
            </a:r>
            <a:endParaRPr lang="ar-EG" sz="2800" b="1" dirty="0">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anim calcmode="lin" valueType="num">
                                      <p:cBhvr>
                                        <p:cTn id="45"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6"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7"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8" dur="1000"/>
                                        <p:tgtEl>
                                          <p:spTgt spid="11">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11">
                                            <p:txEl>
                                              <p:pRg st="2" end="2"/>
                                            </p:txEl>
                                          </p:spTgt>
                                        </p:tgtEl>
                                        <p:attrNameLst>
                                          <p:attrName>style.visibility</p:attrName>
                                        </p:attrNameLst>
                                      </p:cBhvr>
                                      <p:to>
                                        <p:strVal val="visible"/>
                                      </p:to>
                                    </p:set>
                                    <p:anim calcmode="lin" valueType="num">
                                      <p:cBhvr>
                                        <p:cTn id="53"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4"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5"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6"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4E0734B-52C0-94D2-9881-9AAB784D99E5}"/>
              </a:ext>
            </a:extLst>
          </p:cNvPr>
          <p:cNvSpPr txBox="1"/>
          <p:nvPr/>
        </p:nvSpPr>
        <p:spPr>
          <a:xfrm>
            <a:off x="2286000" y="1937875"/>
            <a:ext cx="4572000" cy="523220"/>
          </a:xfrm>
          <a:prstGeom prst="rect">
            <a:avLst/>
          </a:prstGeom>
          <a:noFill/>
        </p:spPr>
        <p:txBody>
          <a:bodyPr wrap="square">
            <a:spAutoFit/>
          </a:bodyPr>
          <a:lstStyle/>
          <a:p>
            <a:pPr algn="r" rtl="1">
              <a:spcBef>
                <a:spcPts val="0"/>
              </a:spcBef>
              <a:spcAft>
                <a:spcPts val="500"/>
              </a:spcAft>
            </a:pPr>
            <a:endParaRPr lang="ar-EG" sz="2800" b="1" dirty="0">
              <a:solidFill>
                <a:srgbClr val="7030A0"/>
              </a:solidFill>
              <a:effectLst/>
            </a:endParaRPr>
          </a:p>
        </p:txBody>
      </p:sp>
      <p:sp>
        <p:nvSpPr>
          <p:cNvPr id="5" name="مربع نص 4">
            <a:extLst>
              <a:ext uri="{FF2B5EF4-FFF2-40B4-BE49-F238E27FC236}">
                <a16:creationId xmlns:a16="http://schemas.microsoft.com/office/drawing/2014/main" id="{71425AC5-F3BB-FCE6-F19A-7B5AB6B99E69}"/>
              </a:ext>
            </a:extLst>
          </p:cNvPr>
          <p:cNvSpPr txBox="1"/>
          <p:nvPr/>
        </p:nvSpPr>
        <p:spPr>
          <a:xfrm>
            <a:off x="1120180" y="1268760"/>
            <a:ext cx="6903640" cy="4588436"/>
          </a:xfrm>
          <a:prstGeom prst="rect">
            <a:avLst/>
          </a:prstGeom>
          <a:noFill/>
          <a:ln>
            <a:noFill/>
          </a:ln>
        </p:spPr>
        <p:txBody>
          <a:bodyPr wrap="square">
            <a:spAutoFit/>
          </a:bodyPr>
          <a:lstStyle/>
          <a:p>
            <a:pPr algn="r" rtl="1">
              <a:spcBef>
                <a:spcPts val="0"/>
              </a:spcBef>
              <a:spcAft>
                <a:spcPts val="500"/>
              </a:spcAft>
            </a:pPr>
            <a:r>
              <a:rPr lang="ar-EG" sz="3600" b="1" i="0" u="none" strike="noStrike" dirty="0">
                <a:solidFill>
                  <a:srgbClr val="7030A0"/>
                </a:solidFill>
                <a:effectLst/>
                <a:latin typeface="Arial" panose="020B0604020202020204" pitchFamily="34" charset="0"/>
              </a:rPr>
              <a:t>تستخدم الإدارة استخدامًا واسعًا في حياتنا اليومية، ومن أجل الوصول إلى فهم عام للمهارات الإدارية لابد من التطرق إلى تعريف الإدارة، والتعرف على أهميتها في الحياة العملية، وهل هي علم كبقية العلوم الأخرى؟ أم مهارة تحتاج إلى التطبيق؟ وما أهم التحديات التي تواجه إدارة المنظمات المعاصرة؟</a:t>
            </a:r>
            <a:endParaRPr lang="ar-EG" sz="3600" b="1" dirty="0">
              <a:solidFill>
                <a:srgbClr val="7030A0"/>
              </a:solidFill>
              <a:effectLst/>
            </a:endParaRPr>
          </a:p>
          <a:p>
            <a:pPr algn="r" rtl="1">
              <a:spcBef>
                <a:spcPts val="0"/>
              </a:spcBef>
              <a:spcAft>
                <a:spcPts val="500"/>
              </a:spcAft>
            </a:pPr>
            <a:r>
              <a:rPr lang="ar-EG" sz="3600" b="1" i="0" u="none" strike="noStrike" dirty="0">
                <a:solidFill>
                  <a:srgbClr val="C00000"/>
                </a:solidFill>
                <a:effectLst/>
                <a:latin typeface="Arial" panose="020B0604020202020204" pitchFamily="34" charset="0"/>
              </a:rPr>
              <a:t>وفي هذا الموضوع سنتعرف على مفهوم الإدارة، وأهميتها، ومستوياتها.</a:t>
            </a:r>
            <a:endParaRPr lang="ar-EG" sz="3600" b="1" dirty="0">
              <a:solidFill>
                <a:srgbClr val="C00000"/>
              </a:solidFill>
              <a:effectLst/>
            </a:endParaRPr>
          </a:p>
        </p:txBody>
      </p:sp>
    </p:spTree>
    <p:extLst>
      <p:ext uri="{BB962C8B-B14F-4D97-AF65-F5344CB8AC3E}">
        <p14:creationId xmlns:p14="http://schemas.microsoft.com/office/powerpoint/2010/main" val="291117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0">
            <a:extLst>
              <a:ext uri="{FF2B5EF4-FFF2-40B4-BE49-F238E27FC236}">
                <a16:creationId xmlns:a16="http://schemas.microsoft.com/office/drawing/2014/main" id="{FA4EFF2B-7864-8A66-2151-14562F21BDD6}"/>
              </a:ext>
            </a:extLst>
          </p:cNvPr>
          <p:cNvSpPr/>
          <p:nvPr/>
        </p:nvSpPr>
        <p:spPr>
          <a:xfrm>
            <a:off x="1475656" y="994193"/>
            <a:ext cx="5660402" cy="4869613"/>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CBC92320-363C-68D2-899C-B3D50E129EA5}"/>
              </a:ext>
            </a:extLst>
          </p:cNvPr>
          <p:cNvSpPr txBox="1"/>
          <p:nvPr/>
        </p:nvSpPr>
        <p:spPr>
          <a:xfrm>
            <a:off x="2361641" y="2367170"/>
            <a:ext cx="3888432" cy="2123658"/>
          </a:xfrm>
          <a:prstGeom prst="rect">
            <a:avLst/>
          </a:prstGeom>
          <a:noFill/>
        </p:spPr>
        <p:txBody>
          <a:bodyPr wrap="square">
            <a:spAutoFit/>
          </a:bodyPr>
          <a:lstStyle/>
          <a:p>
            <a:pPr algn="ctr" rtl="1">
              <a:spcBef>
                <a:spcPts val="0"/>
              </a:spcBef>
              <a:spcAft>
                <a:spcPts val="500"/>
              </a:spcAft>
            </a:pPr>
            <a:r>
              <a:rPr lang="ar-EG" sz="4400" b="1" i="0" u="none" strike="noStrike" dirty="0">
                <a:solidFill>
                  <a:srgbClr val="002060"/>
                </a:solidFill>
                <a:effectLst/>
                <a:latin typeface="Arial" panose="020B0604020202020204" pitchFamily="34" charset="0"/>
              </a:rPr>
              <a:t>الهدف الأول : </a:t>
            </a:r>
            <a:r>
              <a:rPr lang="ar-EG" sz="4400" b="1" i="0" u="none" strike="noStrike" dirty="0">
                <a:solidFill>
                  <a:srgbClr val="0070C0"/>
                </a:solidFill>
                <a:effectLst/>
                <a:latin typeface="Arial" panose="020B0604020202020204" pitchFamily="34" charset="0"/>
              </a:rPr>
              <a:t>أن يكون الطلبة قادرين على استنتاج مفهوم الإدارة.</a:t>
            </a:r>
            <a:endParaRPr lang="en-US" sz="4400" b="1" dirty="0">
              <a:solidFill>
                <a:srgbClr val="0070C0"/>
              </a:solidFill>
            </a:endParaRPr>
          </a:p>
        </p:txBody>
      </p:sp>
    </p:spTree>
    <p:extLst>
      <p:ext uri="{BB962C8B-B14F-4D97-AF65-F5344CB8AC3E}">
        <p14:creationId xmlns:p14="http://schemas.microsoft.com/office/powerpoint/2010/main" val="232653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595" y="1883119"/>
            <a:ext cx="4834142" cy="4351257"/>
            <a:chOff x="0" y="0"/>
            <a:chExt cx="2546379" cy="2292020"/>
          </a:xfrm>
        </p:grpSpPr>
        <p:sp>
          <p:nvSpPr>
            <p:cNvPr id="3" name="Freeform 3"/>
            <p:cNvSpPr/>
            <p:nvPr/>
          </p:nvSpPr>
          <p:spPr>
            <a:xfrm>
              <a:off x="0" y="0"/>
              <a:ext cx="2546379" cy="2292020"/>
            </a:xfrm>
            <a:custGeom>
              <a:avLst/>
              <a:gdLst/>
              <a:ahLst/>
              <a:cxnLst/>
              <a:rect l="l" t="t" r="r" b="b"/>
              <a:pathLst>
                <a:path w="2546379" h="2292020">
                  <a:moveTo>
                    <a:pt x="28026" y="0"/>
                  </a:moveTo>
                  <a:lnTo>
                    <a:pt x="2518353" y="0"/>
                  </a:lnTo>
                  <a:cubicBezTo>
                    <a:pt x="2525786" y="0"/>
                    <a:pt x="2532915" y="2953"/>
                    <a:pt x="2538170" y="8209"/>
                  </a:cubicBezTo>
                  <a:cubicBezTo>
                    <a:pt x="2543427" y="13465"/>
                    <a:pt x="2546379" y="20593"/>
                    <a:pt x="2546379" y="28026"/>
                  </a:cubicBezTo>
                  <a:lnTo>
                    <a:pt x="2546379" y="2263993"/>
                  </a:lnTo>
                  <a:cubicBezTo>
                    <a:pt x="2546379" y="2279472"/>
                    <a:pt x="2533831" y="2292020"/>
                    <a:pt x="2518353" y="2292020"/>
                  </a:cubicBezTo>
                  <a:lnTo>
                    <a:pt x="28026" y="2292020"/>
                  </a:lnTo>
                  <a:cubicBezTo>
                    <a:pt x="20593" y="2292020"/>
                    <a:pt x="13465" y="2289067"/>
                    <a:pt x="8209" y="2283811"/>
                  </a:cubicBezTo>
                  <a:cubicBezTo>
                    <a:pt x="2953" y="2278555"/>
                    <a:pt x="0" y="2271426"/>
                    <a:pt x="0" y="2263993"/>
                  </a:cubicBezTo>
                  <a:lnTo>
                    <a:pt x="0" y="28026"/>
                  </a:lnTo>
                  <a:cubicBezTo>
                    <a:pt x="0" y="20593"/>
                    <a:pt x="2953" y="13465"/>
                    <a:pt x="8209" y="8209"/>
                  </a:cubicBezTo>
                  <a:cubicBezTo>
                    <a:pt x="13465" y="2953"/>
                    <a:pt x="20593" y="0"/>
                    <a:pt x="28026"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p:cNvSpPr txBox="1"/>
            <p:nvPr/>
          </p:nvSpPr>
          <p:spPr>
            <a:xfrm>
              <a:off x="0" y="-57150"/>
              <a:ext cx="2546379" cy="2349170"/>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Calibri"/>
              </a:endParaRPr>
            </a:p>
          </p:txBody>
        </p:sp>
      </p:grpSp>
      <p:grpSp>
        <p:nvGrpSpPr>
          <p:cNvPr id="5" name="Group 5"/>
          <p:cNvGrpSpPr/>
          <p:nvPr/>
        </p:nvGrpSpPr>
        <p:grpSpPr>
          <a:xfrm rot="-9623016">
            <a:off x="-1932156" y="-380621"/>
            <a:ext cx="6146126" cy="7104891"/>
            <a:chOff x="0" y="0"/>
            <a:chExt cx="615228" cy="711200"/>
          </a:xfrm>
        </p:grpSpPr>
        <p:sp>
          <p:nvSpPr>
            <p:cNvPr id="6" name="Freeform 6"/>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pPr>
              <a:endParaRPr sz="900">
                <a:solidFill>
                  <a:prstClr val="black"/>
                </a:solidFill>
                <a:latin typeface="Calibri"/>
              </a:endParaRPr>
            </a:p>
          </p:txBody>
        </p:sp>
      </p:grpSp>
      <p:grpSp>
        <p:nvGrpSpPr>
          <p:cNvPr id="8" name="Group 8"/>
          <p:cNvGrpSpPr/>
          <p:nvPr/>
        </p:nvGrpSpPr>
        <p:grpSpPr>
          <a:xfrm rot="-4009884">
            <a:off x="8900810" y="740542"/>
            <a:ext cx="326169" cy="377050"/>
            <a:chOff x="0" y="0"/>
            <a:chExt cx="615228" cy="711200"/>
          </a:xfrm>
        </p:grpSpPr>
        <p:sp>
          <p:nvSpPr>
            <p:cNvPr id="9" name="Freeform 9"/>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Calibri"/>
              </a:endParaRPr>
            </a:p>
          </p:txBody>
        </p:sp>
      </p:grpSp>
      <p:grpSp>
        <p:nvGrpSpPr>
          <p:cNvPr id="11" name="Group 11"/>
          <p:cNvGrpSpPr/>
          <p:nvPr/>
        </p:nvGrpSpPr>
        <p:grpSpPr>
          <a:xfrm>
            <a:off x="5228244" y="510956"/>
            <a:ext cx="3674767" cy="692589"/>
            <a:chOff x="0" y="0"/>
            <a:chExt cx="2156295" cy="406400"/>
          </a:xfrm>
        </p:grpSpPr>
        <p:sp>
          <p:nvSpPr>
            <p:cNvPr id="12" name="Freeform 12"/>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p:cNvSpPr txBox="1"/>
            <p:nvPr/>
          </p:nvSpPr>
          <p:spPr>
            <a:xfrm>
              <a:off x="0" y="-57150"/>
              <a:ext cx="2156295" cy="463550"/>
            </a:xfrm>
            <a:prstGeom prst="rect">
              <a:avLst/>
            </a:prstGeom>
          </p:spPr>
          <p:txBody>
            <a:bodyPr lIns="25400" tIns="25400" rIns="25400" bIns="25400" rtlCol="0" anchor="ctr"/>
            <a:lstStyle/>
            <a:p>
              <a:pPr algn="ctr" defTabSz="457200" rtl="0">
                <a:lnSpc>
                  <a:spcPts val="1470"/>
                </a:lnSpc>
              </a:pPr>
              <a:endParaRPr sz="900">
                <a:solidFill>
                  <a:prstClr val="black"/>
                </a:solidFill>
                <a:latin typeface="Calibri"/>
              </a:endParaRPr>
            </a:p>
          </p:txBody>
        </p:sp>
      </p:grpSp>
      <p:sp>
        <p:nvSpPr>
          <p:cNvPr id="14" name="Freeform 14"/>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flipH="1">
            <a:off x="0" y="5305594"/>
            <a:ext cx="697693" cy="695156"/>
          </a:xfrm>
          <a:custGeom>
            <a:avLst/>
            <a:gdLst/>
            <a:ahLst/>
            <a:cxnLst/>
            <a:rect l="l" t="t" r="r" b="b"/>
            <a:pathLst>
              <a:path w="1395386" h="1390312">
                <a:moveTo>
                  <a:pt x="1395386" y="0"/>
                </a:moveTo>
                <a:lnTo>
                  <a:pt x="0" y="0"/>
                </a:lnTo>
                <a:lnTo>
                  <a:pt x="0" y="1390312"/>
                </a:lnTo>
                <a:lnTo>
                  <a:pt x="1395386" y="1390312"/>
                </a:lnTo>
                <a:lnTo>
                  <a:pt x="1395386"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flipH="1">
            <a:off x="691418"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p:cNvSpPr/>
          <p:nvPr/>
        </p:nvSpPr>
        <p:spPr>
          <a:xfrm flipH="1">
            <a:off x="1382835"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a:off x="5228244" y="2180611"/>
            <a:ext cx="3267638" cy="2875522"/>
          </a:xfrm>
          <a:custGeom>
            <a:avLst/>
            <a:gdLst/>
            <a:ahLst/>
            <a:cxnLst/>
            <a:rect l="l" t="t" r="r" b="b"/>
            <a:pathLst>
              <a:path w="6535276" h="5751043">
                <a:moveTo>
                  <a:pt x="0" y="0"/>
                </a:moveTo>
                <a:lnTo>
                  <a:pt x="6535276" y="0"/>
                </a:lnTo>
                <a:lnTo>
                  <a:pt x="6535276" y="5751043"/>
                </a:lnTo>
                <a:lnTo>
                  <a:pt x="0" y="5751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22" name="Group 22"/>
          <p:cNvGrpSpPr/>
          <p:nvPr/>
        </p:nvGrpSpPr>
        <p:grpSpPr>
          <a:xfrm>
            <a:off x="5037101" y="4802810"/>
            <a:ext cx="3458781" cy="468377"/>
            <a:chOff x="0" y="0"/>
            <a:chExt cx="2618913" cy="354645"/>
          </a:xfrm>
        </p:grpSpPr>
        <p:sp>
          <p:nvSpPr>
            <p:cNvPr id="23" name="Freeform 23"/>
            <p:cNvSpPr/>
            <p:nvPr/>
          </p:nvSpPr>
          <p:spPr>
            <a:xfrm>
              <a:off x="0" y="0"/>
              <a:ext cx="2618913" cy="354645"/>
            </a:xfrm>
            <a:custGeom>
              <a:avLst/>
              <a:gdLst/>
              <a:ahLst/>
              <a:cxnLst/>
              <a:rect l="l" t="t" r="r" b="b"/>
              <a:pathLst>
                <a:path w="2618913" h="354645">
                  <a:moveTo>
                    <a:pt x="1309456" y="0"/>
                  </a:moveTo>
                  <a:cubicBezTo>
                    <a:pt x="586264" y="0"/>
                    <a:pt x="0" y="79390"/>
                    <a:pt x="0" y="177322"/>
                  </a:cubicBezTo>
                  <a:cubicBezTo>
                    <a:pt x="0" y="275255"/>
                    <a:pt x="586264" y="354645"/>
                    <a:pt x="1309456" y="354645"/>
                  </a:cubicBezTo>
                  <a:cubicBezTo>
                    <a:pt x="2032649" y="354645"/>
                    <a:pt x="2618913" y="275255"/>
                    <a:pt x="2618913" y="177322"/>
                  </a:cubicBezTo>
                  <a:cubicBezTo>
                    <a:pt x="2618913" y="79390"/>
                    <a:pt x="2032649" y="0"/>
                    <a:pt x="1309456" y="0"/>
                  </a:cubicBezTo>
                  <a:close/>
                </a:path>
              </a:pathLst>
            </a:custGeom>
            <a:gradFill rotWithShape="1">
              <a:gsLst>
                <a:gs pos="0">
                  <a:srgbClr val="931CBD">
                    <a:alpha val="10000"/>
                  </a:srgbClr>
                </a:gs>
                <a:gs pos="100000">
                  <a:srgbClr val="FF5DC4">
                    <a:alpha val="10000"/>
                  </a:srgbClr>
                </a:gs>
              </a:gsLst>
              <a:lin ang="0"/>
            </a:gradFill>
            <a:ln cap="sq">
              <a:noFill/>
              <a:prstDash val="solid"/>
              <a:miter/>
            </a:ln>
          </p:spPr>
        </p:sp>
        <p:sp>
          <p:nvSpPr>
            <p:cNvPr id="24" name="TextBox 24"/>
            <p:cNvSpPr txBox="1"/>
            <p:nvPr/>
          </p:nvSpPr>
          <p:spPr>
            <a:xfrm>
              <a:off x="245523" y="-23902"/>
              <a:ext cx="2127867" cy="345299"/>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Calibri"/>
              </a:endParaRPr>
            </a:p>
          </p:txBody>
        </p:sp>
      </p:grpSp>
      <p:sp>
        <p:nvSpPr>
          <p:cNvPr id="25" name="مربع نص 24">
            <a:extLst>
              <a:ext uri="{FF2B5EF4-FFF2-40B4-BE49-F238E27FC236}">
                <a16:creationId xmlns:a16="http://schemas.microsoft.com/office/drawing/2014/main" id="{DC0C4A93-CA0B-8692-7C21-3BD00712BF7A}"/>
              </a:ext>
            </a:extLst>
          </p:cNvPr>
          <p:cNvSpPr txBox="1"/>
          <p:nvPr/>
        </p:nvSpPr>
        <p:spPr>
          <a:xfrm>
            <a:off x="666344" y="2324717"/>
            <a:ext cx="3384376" cy="2554545"/>
          </a:xfrm>
          <a:prstGeom prst="rect">
            <a:avLst/>
          </a:prstGeom>
          <a:noFill/>
        </p:spPr>
        <p:txBody>
          <a:bodyPr wrap="square" rtlCol="0">
            <a:spAutoFit/>
          </a:bodyPr>
          <a:lstStyle/>
          <a:p>
            <a:pPr algn="ctr"/>
            <a:r>
              <a:rPr lang="ar-EG" sz="8000" b="1" dirty="0">
                <a:solidFill>
                  <a:srgbClr val="7030A0"/>
                </a:solidFill>
                <a:latin typeface="Traditional Arabic" panose="02020603050405020304" pitchFamily="18" charset="-78"/>
                <a:cs typeface="Traditional Arabic" panose="02020603050405020304" pitchFamily="18" charset="-78"/>
              </a:rPr>
              <a:t>تعريف الإدارة:</a:t>
            </a:r>
            <a:endParaRPr lang="en-US" sz="8000" b="1" dirty="0">
              <a:solidFill>
                <a:srgbClr val="7030A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750230E-E870-FCB8-EE26-42BDC47D35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1456" y="3573016"/>
            <a:ext cx="4221088" cy="4221088"/>
          </a:xfrm>
          <a:prstGeom prst="rect">
            <a:avLst/>
          </a:prstGeom>
        </p:spPr>
      </p:pic>
      <p:sp>
        <p:nvSpPr>
          <p:cNvPr id="5" name="مربع نص 4">
            <a:extLst>
              <a:ext uri="{FF2B5EF4-FFF2-40B4-BE49-F238E27FC236}">
                <a16:creationId xmlns:a16="http://schemas.microsoft.com/office/drawing/2014/main" id="{0F069C85-C639-578E-D789-101DA3ED9273}"/>
              </a:ext>
            </a:extLst>
          </p:cNvPr>
          <p:cNvSpPr txBox="1"/>
          <p:nvPr/>
        </p:nvSpPr>
        <p:spPr>
          <a:xfrm>
            <a:off x="755576" y="659108"/>
            <a:ext cx="7560840" cy="4285789"/>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Arial" panose="020B0604020202020204" pitchFamily="34" charset="0"/>
              </a:rPr>
              <a:t>تعددت التعريفات التي وضعها المتخصصون في مفهوم الإدارة؛ نورد منها ما يأتي: </a:t>
            </a:r>
          </a:p>
          <a:p>
            <a:pPr marL="285750" indent="-285750" algn="r" rtl="1">
              <a:spcBef>
                <a:spcPts val="0"/>
              </a:spcBef>
              <a:spcAft>
                <a:spcPts val="500"/>
              </a:spcAft>
              <a:buFont typeface="Arial" panose="020B0604020202020204" pitchFamily="34" charset="0"/>
              <a:buChar char="•"/>
            </a:pPr>
            <a:r>
              <a:rPr lang="ar-EG" sz="2800" b="1" i="0" u="none" strike="noStrike" dirty="0">
                <a:solidFill>
                  <a:srgbClr val="7030A0"/>
                </a:solidFill>
                <a:effectLst/>
                <a:latin typeface="Arial" panose="020B0604020202020204" pitchFamily="34" charset="0"/>
              </a:rPr>
              <a:t>أن تعرف بالضبط ماذا تريد؟ ثم تتأكد من أن الأفراد يؤدونه بأحسن طريقة ممكنة، وأرخصها.</a:t>
            </a:r>
            <a:endParaRPr lang="ar-EG" sz="2800" b="1" dirty="0">
              <a:solidFill>
                <a:srgbClr val="7030A0"/>
              </a:solidFill>
              <a:effectLst/>
            </a:endParaRPr>
          </a:p>
          <a:p>
            <a:pPr marL="285750" indent="-285750" algn="r" rtl="1">
              <a:spcBef>
                <a:spcPts val="0"/>
              </a:spcBef>
              <a:spcAft>
                <a:spcPts val="500"/>
              </a:spcAft>
              <a:buFont typeface="Arial" panose="020B0604020202020204" pitchFamily="34" charset="0"/>
              <a:buChar char="•"/>
            </a:pPr>
            <a:r>
              <a:rPr lang="ar-EG" sz="2800" b="1" i="0" u="none" strike="noStrike" dirty="0">
                <a:solidFill>
                  <a:srgbClr val="7030A0"/>
                </a:solidFill>
                <a:effectLst/>
                <a:latin typeface="Arial" panose="020B0604020202020204" pitchFamily="34" charset="0"/>
              </a:rPr>
              <a:t>استغلال الموارد المتاحة عن طريق تنظيم الجهود الجماعية، وتنسيقها تنسيقا يحقق الأهداف المحددة بكفاءة وفاعلية.</a:t>
            </a:r>
            <a:endParaRPr lang="ar-EG" sz="2800" b="1" dirty="0">
              <a:solidFill>
                <a:srgbClr val="7030A0"/>
              </a:solidFill>
              <a:effectLst/>
            </a:endParaRPr>
          </a:p>
          <a:p>
            <a:pPr marL="285750" indent="-285750" algn="r" rtl="1">
              <a:spcBef>
                <a:spcPts val="0"/>
              </a:spcBef>
              <a:spcAft>
                <a:spcPts val="500"/>
              </a:spcAft>
              <a:buFont typeface="Arial" panose="020B0604020202020204" pitchFamily="34" charset="0"/>
              <a:buChar char="•"/>
            </a:pPr>
            <a:r>
              <a:rPr lang="ar-EG" sz="2800" b="1" i="0" u="none" strike="noStrike" dirty="0">
                <a:solidFill>
                  <a:srgbClr val="7030A0"/>
                </a:solidFill>
                <a:effectLst/>
                <a:latin typeface="Times New Roman" panose="02020603050405020304" pitchFamily="18" charset="0"/>
              </a:rPr>
              <a:t>النشاط الخاص بقيادة الجهود البشرية وتوجيهها وتخطيط عناصر الإنتاج الأخرى وتنظيمها، وتحقيق الرقابة عليها بقصد الوصول إلى الأهداف التي تسعى إليها المنظمة.</a:t>
            </a:r>
            <a:endParaRPr lang="ar-EG" sz="2800" b="1" dirty="0">
              <a:solidFill>
                <a:srgbClr val="7030A0"/>
              </a:solidFill>
              <a:effectLst/>
            </a:endParaRPr>
          </a:p>
        </p:txBody>
      </p:sp>
    </p:spTree>
    <p:extLst>
      <p:ext uri="{BB962C8B-B14F-4D97-AF65-F5344CB8AC3E}">
        <p14:creationId xmlns:p14="http://schemas.microsoft.com/office/powerpoint/2010/main" val="65020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DD68BE93-4816-245E-DA55-7E188E59E56D}"/>
              </a:ext>
            </a:extLst>
          </p:cNvPr>
          <p:cNvSpPr/>
          <p:nvPr/>
        </p:nvSpPr>
        <p:spPr>
          <a:xfrm>
            <a:off x="1979712" y="1628800"/>
            <a:ext cx="5544616" cy="4104456"/>
          </a:xfrm>
          <a:custGeom>
            <a:avLst/>
            <a:gdLst/>
            <a:ahLst/>
            <a:cxnLst/>
            <a:rect l="l" t="t" r="r" b="b"/>
            <a:pathLst>
              <a:path w="5546912" h="4114800">
                <a:moveTo>
                  <a:pt x="0" y="0"/>
                </a:moveTo>
                <a:lnTo>
                  <a:pt x="5546911" y="0"/>
                </a:lnTo>
                <a:lnTo>
                  <a:pt x="55469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40CD61C9-B28D-49C1-80C7-6DF3B12D7978}"/>
              </a:ext>
            </a:extLst>
          </p:cNvPr>
          <p:cNvSpPr txBox="1"/>
          <p:nvPr/>
        </p:nvSpPr>
        <p:spPr>
          <a:xfrm>
            <a:off x="3131840" y="2151727"/>
            <a:ext cx="3384376" cy="2554545"/>
          </a:xfrm>
          <a:prstGeom prst="rect">
            <a:avLst/>
          </a:prstGeom>
          <a:noFill/>
        </p:spPr>
        <p:txBody>
          <a:bodyPr wrap="square" rtlCol="0">
            <a:spAutoFit/>
          </a:bodyPr>
          <a:lstStyle/>
          <a:p>
            <a:pPr algn="ctr"/>
            <a:r>
              <a:rPr lang="ar-EG" sz="8000" b="1" dirty="0"/>
              <a:t>النشاط التطبيقي</a:t>
            </a:r>
            <a:endParaRPr lang="en-US" sz="8000" b="1" dirty="0"/>
          </a:p>
        </p:txBody>
      </p:sp>
    </p:spTree>
    <p:extLst>
      <p:ext uri="{BB962C8B-B14F-4D97-AF65-F5344CB8AC3E}">
        <p14:creationId xmlns:p14="http://schemas.microsoft.com/office/powerpoint/2010/main" val="238779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60DA6B40-25A0-96DD-01CE-1C44989589F0}"/>
              </a:ext>
            </a:extLst>
          </p:cNvPr>
          <p:cNvPicPr>
            <a:picLocks noChangeAspect="1"/>
          </p:cNvPicPr>
          <p:nvPr/>
        </p:nvPicPr>
        <p:blipFill>
          <a:blip r:embed="rId2"/>
          <a:srcRect/>
          <a:stretch>
            <a:fillRect/>
          </a:stretch>
        </p:blipFill>
        <p:spPr>
          <a:xfrm>
            <a:off x="1329018" y="836712"/>
            <a:ext cx="7704855" cy="1144300"/>
          </a:xfrm>
          <a:prstGeom prst="rect">
            <a:avLst/>
          </a:prstGeom>
        </p:spPr>
      </p:pic>
      <p:sp>
        <p:nvSpPr>
          <p:cNvPr id="3" name="مربع نص 2">
            <a:extLst>
              <a:ext uri="{FF2B5EF4-FFF2-40B4-BE49-F238E27FC236}">
                <a16:creationId xmlns:a16="http://schemas.microsoft.com/office/drawing/2014/main" id="{B25FD2B0-57C0-FF79-5C12-8A81CF02A03B}"/>
              </a:ext>
            </a:extLst>
          </p:cNvPr>
          <p:cNvSpPr txBox="1"/>
          <p:nvPr/>
        </p:nvSpPr>
        <p:spPr>
          <a:xfrm>
            <a:off x="1115616" y="1054919"/>
            <a:ext cx="7704856" cy="707886"/>
          </a:xfrm>
          <a:prstGeom prst="rect">
            <a:avLst/>
          </a:prstGeom>
          <a:noFill/>
          <a:ln>
            <a:noFill/>
          </a:ln>
        </p:spPr>
        <p:txBody>
          <a:bodyPr wrap="square">
            <a:spAutoFit/>
          </a:bodyPr>
          <a:lstStyle/>
          <a:p>
            <a:pPr algn="r" rtl="1">
              <a:spcBef>
                <a:spcPts val="0"/>
              </a:spcBef>
              <a:spcAft>
                <a:spcPts val="500"/>
              </a:spcAft>
            </a:pPr>
            <a:r>
              <a:rPr lang="ar-EG" sz="4000" b="1" i="0" u="none" strike="noStrike" dirty="0">
                <a:solidFill>
                  <a:srgbClr val="7030A0"/>
                </a:solidFill>
                <a:effectLst/>
                <a:latin typeface="Arial" panose="020B0604020202020204" pitchFamily="34" charset="0"/>
              </a:rPr>
              <a:t> هل لك أن تتخيل وضع المدرسة لو لم يكن لها إدارة؟</a:t>
            </a:r>
            <a:endParaRPr lang="ar-EG" sz="4000" b="0" dirty="0">
              <a:solidFill>
                <a:srgbClr val="7030A0"/>
              </a:solidFill>
              <a:effectLst/>
            </a:endParaRPr>
          </a:p>
        </p:txBody>
      </p:sp>
      <p:pic>
        <p:nvPicPr>
          <p:cNvPr id="5" name="صورة 4">
            <a:extLst>
              <a:ext uri="{FF2B5EF4-FFF2-40B4-BE49-F238E27FC236}">
                <a16:creationId xmlns:a16="http://schemas.microsoft.com/office/drawing/2014/main" id="{E8464C4B-D426-E6D7-A2DC-30DA89BDAE7F}"/>
              </a:ext>
            </a:extLst>
          </p:cNvPr>
          <p:cNvPicPr>
            <a:picLocks noChangeAspect="1"/>
          </p:cNvPicPr>
          <p:nvPr/>
        </p:nvPicPr>
        <p:blipFill>
          <a:blip r:embed="rId3"/>
          <a:stretch>
            <a:fillRect/>
          </a:stretch>
        </p:blipFill>
        <p:spPr>
          <a:xfrm>
            <a:off x="3063131" y="2047224"/>
            <a:ext cx="3233762" cy="2193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مربع نص 1">
            <a:extLst>
              <a:ext uri="{FF2B5EF4-FFF2-40B4-BE49-F238E27FC236}">
                <a16:creationId xmlns:a16="http://schemas.microsoft.com/office/drawing/2014/main" id="{A476FB36-F828-BDC9-3C67-27859156F7CD}"/>
              </a:ext>
            </a:extLst>
          </p:cNvPr>
          <p:cNvSpPr txBox="1"/>
          <p:nvPr/>
        </p:nvSpPr>
        <p:spPr>
          <a:xfrm>
            <a:off x="1115616" y="4581128"/>
            <a:ext cx="7128792" cy="1569660"/>
          </a:xfrm>
          <a:prstGeom prst="rect">
            <a:avLst/>
          </a:prstGeom>
          <a:noFill/>
        </p:spPr>
        <p:txBody>
          <a:bodyPr wrap="square" rtlCol="1">
            <a:spAutoFit/>
          </a:bodyPr>
          <a:lstStyle/>
          <a:p>
            <a:r>
              <a:rPr lang="ar-EG" sz="3200" b="1" dirty="0">
                <a:solidFill>
                  <a:srgbClr val="FF0000"/>
                </a:solidFill>
              </a:rPr>
              <a:t>إذا لم يكن إدارة في المدرسة ، فإن وضعها سيكون غير منظم وقد يكون له تأثير سلبي على العملية التعليمية والبيئة المدرسية</a:t>
            </a:r>
          </a:p>
        </p:txBody>
      </p:sp>
    </p:spTree>
    <p:extLst>
      <p:ext uri="{BB962C8B-B14F-4D97-AF65-F5344CB8AC3E}">
        <p14:creationId xmlns:p14="http://schemas.microsoft.com/office/powerpoint/2010/main" val="106662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heel(1)">
                                      <p:cBhvr>
                                        <p:cTn id="15"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37E52A64-6485-83F8-FA1F-C3131927A026}"/>
              </a:ext>
            </a:extLst>
          </p:cNvPr>
          <p:cNvPicPr>
            <a:picLocks noChangeAspect="1"/>
          </p:cNvPicPr>
          <p:nvPr/>
        </p:nvPicPr>
        <p:blipFill>
          <a:blip r:embed="rId2"/>
          <a:srcRect/>
          <a:stretch>
            <a:fillRect/>
          </a:stretch>
        </p:blipFill>
        <p:spPr>
          <a:xfrm>
            <a:off x="1331640" y="627504"/>
            <a:ext cx="7704855" cy="1144300"/>
          </a:xfrm>
          <a:prstGeom prst="rect">
            <a:avLst/>
          </a:prstGeom>
        </p:spPr>
      </p:pic>
      <p:sp>
        <p:nvSpPr>
          <p:cNvPr id="3" name="مربع نص 2">
            <a:extLst>
              <a:ext uri="{FF2B5EF4-FFF2-40B4-BE49-F238E27FC236}">
                <a16:creationId xmlns:a16="http://schemas.microsoft.com/office/drawing/2014/main" id="{B25FD2B0-57C0-FF79-5C12-8A81CF02A03B}"/>
              </a:ext>
            </a:extLst>
          </p:cNvPr>
          <p:cNvSpPr txBox="1"/>
          <p:nvPr/>
        </p:nvSpPr>
        <p:spPr>
          <a:xfrm>
            <a:off x="2483768" y="863097"/>
            <a:ext cx="5760640" cy="646331"/>
          </a:xfrm>
          <a:prstGeom prst="rect">
            <a:avLst/>
          </a:prstGeom>
          <a:noFill/>
          <a:ln>
            <a:noFill/>
          </a:ln>
        </p:spPr>
        <p:txBody>
          <a:bodyPr wrap="square">
            <a:spAutoFit/>
          </a:bodyPr>
          <a:lstStyle/>
          <a:p>
            <a:r>
              <a:rPr lang="ar-EG" sz="3600" b="1" dirty="0">
                <a:solidFill>
                  <a:srgbClr val="7030A0"/>
                </a:solidFill>
              </a:rPr>
              <a:t>اكتب ما يمكن أن تكون عليه المدرسة.</a:t>
            </a:r>
            <a:endParaRPr lang="ar-EG" sz="5400" b="1" dirty="0">
              <a:solidFill>
                <a:srgbClr val="7030A0"/>
              </a:solidFill>
            </a:endParaRPr>
          </a:p>
        </p:txBody>
      </p:sp>
      <p:pic>
        <p:nvPicPr>
          <p:cNvPr id="5" name="صورة 4">
            <a:extLst>
              <a:ext uri="{FF2B5EF4-FFF2-40B4-BE49-F238E27FC236}">
                <a16:creationId xmlns:a16="http://schemas.microsoft.com/office/drawing/2014/main" id="{E8464C4B-D426-E6D7-A2DC-30DA89BDAE7F}"/>
              </a:ext>
            </a:extLst>
          </p:cNvPr>
          <p:cNvPicPr>
            <a:picLocks noChangeAspect="1"/>
          </p:cNvPicPr>
          <p:nvPr/>
        </p:nvPicPr>
        <p:blipFill>
          <a:blip r:embed="rId3"/>
          <a:stretch>
            <a:fillRect/>
          </a:stretch>
        </p:blipFill>
        <p:spPr>
          <a:xfrm>
            <a:off x="2868662" y="1916832"/>
            <a:ext cx="3406675" cy="23109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مربع نص 1">
            <a:extLst>
              <a:ext uri="{FF2B5EF4-FFF2-40B4-BE49-F238E27FC236}">
                <a16:creationId xmlns:a16="http://schemas.microsoft.com/office/drawing/2014/main" id="{BA4B8D77-001C-23D2-5B93-23D4980D331F}"/>
              </a:ext>
            </a:extLst>
          </p:cNvPr>
          <p:cNvSpPr txBox="1"/>
          <p:nvPr/>
        </p:nvSpPr>
        <p:spPr>
          <a:xfrm>
            <a:off x="1115616" y="4581128"/>
            <a:ext cx="7128792" cy="1077218"/>
          </a:xfrm>
          <a:prstGeom prst="rect">
            <a:avLst/>
          </a:prstGeom>
          <a:noFill/>
        </p:spPr>
        <p:txBody>
          <a:bodyPr wrap="square" rtlCol="1">
            <a:spAutoFit/>
          </a:bodyPr>
          <a:lstStyle/>
          <a:p>
            <a:r>
              <a:rPr lang="ar-EG" sz="3200" b="1" dirty="0">
                <a:solidFill>
                  <a:srgbClr val="FF0000"/>
                </a:solidFill>
              </a:rPr>
              <a:t>مليئة بالشغب والعبث وانعدام القوانين  وذلك لعدم وجود إدارة تدير المدرسة</a:t>
            </a:r>
          </a:p>
        </p:txBody>
      </p:sp>
    </p:spTree>
    <p:extLst>
      <p:ext uri="{BB962C8B-B14F-4D97-AF65-F5344CB8AC3E}">
        <p14:creationId xmlns:p14="http://schemas.microsoft.com/office/powerpoint/2010/main" val="53150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heel(1)">
                                      <p:cBhvr>
                                        <p:cTn id="15"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A35695DF-147E-4958-50A2-BC3D4A6EFBE1}"/>
              </a:ext>
            </a:extLst>
          </p:cNvPr>
          <p:cNvPicPr>
            <a:picLocks noChangeAspect="1"/>
          </p:cNvPicPr>
          <p:nvPr/>
        </p:nvPicPr>
        <p:blipFill>
          <a:blip r:embed="rId2"/>
          <a:srcRect/>
          <a:stretch>
            <a:fillRect/>
          </a:stretch>
        </p:blipFill>
        <p:spPr>
          <a:xfrm>
            <a:off x="1331640" y="627504"/>
            <a:ext cx="7704855" cy="1144300"/>
          </a:xfrm>
          <a:prstGeom prst="rect">
            <a:avLst/>
          </a:prstGeom>
        </p:spPr>
      </p:pic>
      <p:sp>
        <p:nvSpPr>
          <p:cNvPr id="3" name="مربع نص 2">
            <a:extLst>
              <a:ext uri="{FF2B5EF4-FFF2-40B4-BE49-F238E27FC236}">
                <a16:creationId xmlns:a16="http://schemas.microsoft.com/office/drawing/2014/main" id="{B25FD2B0-57C0-FF79-5C12-8A81CF02A03B}"/>
              </a:ext>
            </a:extLst>
          </p:cNvPr>
          <p:cNvSpPr txBox="1"/>
          <p:nvPr/>
        </p:nvSpPr>
        <p:spPr>
          <a:xfrm>
            <a:off x="2483768" y="855796"/>
            <a:ext cx="6120680" cy="646331"/>
          </a:xfrm>
          <a:prstGeom prst="rect">
            <a:avLst/>
          </a:prstGeom>
          <a:noFill/>
          <a:ln>
            <a:noFill/>
          </a:ln>
        </p:spPr>
        <p:txBody>
          <a:bodyPr wrap="square">
            <a:spAutoFit/>
          </a:bodyPr>
          <a:lstStyle/>
          <a:p>
            <a:pPr algn="ctr"/>
            <a:r>
              <a:rPr lang="ar-EG" sz="3600" b="1" dirty="0">
                <a:solidFill>
                  <a:srgbClr val="7030A0"/>
                </a:solidFill>
              </a:rPr>
              <a:t>ما الأعمال التي تقوم بها إدارة المدرسة؟</a:t>
            </a:r>
            <a:endParaRPr lang="ar-EG" sz="6000" b="1" dirty="0">
              <a:solidFill>
                <a:srgbClr val="7030A0"/>
              </a:solidFill>
            </a:endParaRPr>
          </a:p>
        </p:txBody>
      </p:sp>
      <p:pic>
        <p:nvPicPr>
          <p:cNvPr id="5" name="صورة 4">
            <a:extLst>
              <a:ext uri="{FF2B5EF4-FFF2-40B4-BE49-F238E27FC236}">
                <a16:creationId xmlns:a16="http://schemas.microsoft.com/office/drawing/2014/main" id="{E8464C4B-D426-E6D7-A2DC-30DA89BDAE7F}"/>
              </a:ext>
            </a:extLst>
          </p:cNvPr>
          <p:cNvPicPr>
            <a:picLocks noChangeAspect="1"/>
          </p:cNvPicPr>
          <p:nvPr/>
        </p:nvPicPr>
        <p:blipFill>
          <a:blip r:embed="rId3"/>
          <a:stretch>
            <a:fillRect/>
          </a:stretch>
        </p:blipFill>
        <p:spPr>
          <a:xfrm>
            <a:off x="2868662" y="2020985"/>
            <a:ext cx="3406675" cy="23109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مربع نص 1">
            <a:extLst>
              <a:ext uri="{FF2B5EF4-FFF2-40B4-BE49-F238E27FC236}">
                <a16:creationId xmlns:a16="http://schemas.microsoft.com/office/drawing/2014/main" id="{3586AAE2-69F0-9142-25C6-BDD7C50A3E8F}"/>
              </a:ext>
            </a:extLst>
          </p:cNvPr>
          <p:cNvSpPr txBox="1"/>
          <p:nvPr/>
        </p:nvSpPr>
        <p:spPr>
          <a:xfrm>
            <a:off x="1115616" y="4797152"/>
            <a:ext cx="7128792" cy="1077218"/>
          </a:xfrm>
          <a:prstGeom prst="rect">
            <a:avLst/>
          </a:prstGeom>
          <a:noFill/>
        </p:spPr>
        <p:txBody>
          <a:bodyPr wrap="square" rtlCol="1">
            <a:spAutoFit/>
          </a:bodyPr>
          <a:lstStyle/>
          <a:p>
            <a:r>
              <a:rPr lang="ar-EG" sz="3200" b="1" dirty="0">
                <a:solidFill>
                  <a:srgbClr val="FF0000"/>
                </a:solidFill>
              </a:rPr>
              <a:t>التخطيط والتنظيم واتخاذ القرارات ، وضع المنهج ، تحديد الأهداف العام ، الاهتمام بجودة.</a:t>
            </a:r>
          </a:p>
        </p:txBody>
      </p:sp>
    </p:spTree>
    <p:extLst>
      <p:ext uri="{BB962C8B-B14F-4D97-AF65-F5344CB8AC3E}">
        <p14:creationId xmlns:p14="http://schemas.microsoft.com/office/powerpoint/2010/main" val="356171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heel(1)">
                                      <p:cBhvr>
                                        <p:cTn id="15"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0">
            <a:extLst>
              <a:ext uri="{FF2B5EF4-FFF2-40B4-BE49-F238E27FC236}">
                <a16:creationId xmlns:a16="http://schemas.microsoft.com/office/drawing/2014/main" id="{F1A6B694-1B53-1D3A-8F95-08C14C72956E}"/>
              </a:ext>
            </a:extLst>
          </p:cNvPr>
          <p:cNvSpPr/>
          <p:nvPr/>
        </p:nvSpPr>
        <p:spPr>
          <a:xfrm>
            <a:off x="1475656" y="994193"/>
            <a:ext cx="5660402" cy="4869613"/>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CBC92320-363C-68D2-899C-B3D50E129EA5}"/>
              </a:ext>
            </a:extLst>
          </p:cNvPr>
          <p:cNvSpPr txBox="1"/>
          <p:nvPr/>
        </p:nvSpPr>
        <p:spPr>
          <a:xfrm>
            <a:off x="2771800" y="2492896"/>
            <a:ext cx="2808312" cy="1569660"/>
          </a:xfrm>
          <a:prstGeom prst="rect">
            <a:avLst/>
          </a:prstGeom>
          <a:noFill/>
        </p:spPr>
        <p:txBody>
          <a:bodyPr wrap="square">
            <a:spAutoFit/>
          </a:bodyPr>
          <a:lstStyle/>
          <a:p>
            <a:r>
              <a:rPr lang="ar-EG" sz="3200" b="1" dirty="0"/>
              <a:t>الهدف الثاني: </a:t>
            </a:r>
            <a:r>
              <a:rPr lang="ar-EG" sz="3200" b="1" dirty="0">
                <a:solidFill>
                  <a:srgbClr val="C00000"/>
                </a:solidFill>
              </a:rPr>
              <a:t>أن يكون الطلبة قادرين على شرح أهمية الإدارة.</a:t>
            </a:r>
            <a:endParaRPr lang="ar-EG" sz="4400" dirty="0">
              <a:solidFill>
                <a:srgbClr val="C00000"/>
              </a:solidFill>
            </a:endParaRPr>
          </a:p>
        </p:txBody>
      </p:sp>
    </p:spTree>
    <p:extLst>
      <p:ext uri="{BB962C8B-B14F-4D97-AF65-F5344CB8AC3E}">
        <p14:creationId xmlns:p14="http://schemas.microsoft.com/office/powerpoint/2010/main" val="396519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7F912-06E7-6EC0-11FC-CBEBA61506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7C512B4-EC48-4FFF-63C2-A33C34173A7B}"/>
              </a:ext>
            </a:extLst>
          </p:cNvPr>
          <p:cNvGrpSpPr/>
          <p:nvPr/>
        </p:nvGrpSpPr>
        <p:grpSpPr>
          <a:xfrm>
            <a:off x="-149595" y="1883119"/>
            <a:ext cx="4834142" cy="4351257"/>
            <a:chOff x="0" y="0"/>
            <a:chExt cx="2546379" cy="2292020"/>
          </a:xfrm>
        </p:grpSpPr>
        <p:sp>
          <p:nvSpPr>
            <p:cNvPr id="3" name="Freeform 3">
              <a:extLst>
                <a:ext uri="{FF2B5EF4-FFF2-40B4-BE49-F238E27FC236}">
                  <a16:creationId xmlns:a16="http://schemas.microsoft.com/office/drawing/2014/main" id="{B8F02DF0-6D9D-DA0B-8DBD-BB42DC8350DD}"/>
                </a:ext>
              </a:extLst>
            </p:cNvPr>
            <p:cNvSpPr/>
            <p:nvPr/>
          </p:nvSpPr>
          <p:spPr>
            <a:xfrm>
              <a:off x="0" y="0"/>
              <a:ext cx="2546379" cy="2292020"/>
            </a:xfrm>
            <a:custGeom>
              <a:avLst/>
              <a:gdLst/>
              <a:ahLst/>
              <a:cxnLst/>
              <a:rect l="l" t="t" r="r" b="b"/>
              <a:pathLst>
                <a:path w="2546379" h="2292020">
                  <a:moveTo>
                    <a:pt x="28026" y="0"/>
                  </a:moveTo>
                  <a:lnTo>
                    <a:pt x="2518353" y="0"/>
                  </a:lnTo>
                  <a:cubicBezTo>
                    <a:pt x="2525786" y="0"/>
                    <a:pt x="2532915" y="2953"/>
                    <a:pt x="2538170" y="8209"/>
                  </a:cubicBezTo>
                  <a:cubicBezTo>
                    <a:pt x="2543427" y="13465"/>
                    <a:pt x="2546379" y="20593"/>
                    <a:pt x="2546379" y="28026"/>
                  </a:cubicBezTo>
                  <a:lnTo>
                    <a:pt x="2546379" y="2263993"/>
                  </a:lnTo>
                  <a:cubicBezTo>
                    <a:pt x="2546379" y="2279472"/>
                    <a:pt x="2533831" y="2292020"/>
                    <a:pt x="2518353" y="2292020"/>
                  </a:cubicBezTo>
                  <a:lnTo>
                    <a:pt x="28026" y="2292020"/>
                  </a:lnTo>
                  <a:cubicBezTo>
                    <a:pt x="20593" y="2292020"/>
                    <a:pt x="13465" y="2289067"/>
                    <a:pt x="8209" y="2283811"/>
                  </a:cubicBezTo>
                  <a:cubicBezTo>
                    <a:pt x="2953" y="2278555"/>
                    <a:pt x="0" y="2271426"/>
                    <a:pt x="0" y="2263993"/>
                  </a:cubicBezTo>
                  <a:lnTo>
                    <a:pt x="0" y="28026"/>
                  </a:lnTo>
                  <a:cubicBezTo>
                    <a:pt x="0" y="20593"/>
                    <a:pt x="2953" y="13465"/>
                    <a:pt x="8209" y="8209"/>
                  </a:cubicBezTo>
                  <a:cubicBezTo>
                    <a:pt x="13465" y="2953"/>
                    <a:pt x="20593" y="0"/>
                    <a:pt x="28026"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a:extLst>
                <a:ext uri="{FF2B5EF4-FFF2-40B4-BE49-F238E27FC236}">
                  <a16:creationId xmlns:a16="http://schemas.microsoft.com/office/drawing/2014/main" id="{E748CD87-F9FA-F409-A154-964413DA7B90}"/>
                </a:ext>
              </a:extLst>
            </p:cNvPr>
            <p:cNvSpPr txBox="1"/>
            <p:nvPr/>
          </p:nvSpPr>
          <p:spPr>
            <a:xfrm>
              <a:off x="0" y="-57150"/>
              <a:ext cx="2546379" cy="234917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6DB94865-5C9B-872F-0C65-0FD3C7C3590A}"/>
              </a:ext>
            </a:extLst>
          </p:cNvPr>
          <p:cNvGrpSpPr/>
          <p:nvPr/>
        </p:nvGrpSpPr>
        <p:grpSpPr>
          <a:xfrm rot="-9623016">
            <a:off x="-1932156" y="-380621"/>
            <a:ext cx="6146126" cy="7104891"/>
            <a:chOff x="0" y="0"/>
            <a:chExt cx="615228" cy="711200"/>
          </a:xfrm>
        </p:grpSpPr>
        <p:sp>
          <p:nvSpPr>
            <p:cNvPr id="6" name="Freeform 6">
              <a:extLst>
                <a:ext uri="{FF2B5EF4-FFF2-40B4-BE49-F238E27FC236}">
                  <a16:creationId xmlns:a16="http://schemas.microsoft.com/office/drawing/2014/main" id="{15B8CBE2-43F4-7DDC-DB38-75DEC21B13C5}"/>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a:extLst>
                <a:ext uri="{FF2B5EF4-FFF2-40B4-BE49-F238E27FC236}">
                  <a16:creationId xmlns:a16="http://schemas.microsoft.com/office/drawing/2014/main" id="{50BB7A8B-0711-B912-046C-078BA173B5FD}"/>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D3BA9997-47E8-A5DE-F903-B3EF61108497}"/>
              </a:ext>
            </a:extLst>
          </p:cNvPr>
          <p:cNvGrpSpPr/>
          <p:nvPr/>
        </p:nvGrpSpPr>
        <p:grpSpPr>
          <a:xfrm rot="-4009884">
            <a:off x="8900810" y="740542"/>
            <a:ext cx="326169" cy="377050"/>
            <a:chOff x="0" y="0"/>
            <a:chExt cx="615228" cy="711200"/>
          </a:xfrm>
        </p:grpSpPr>
        <p:sp>
          <p:nvSpPr>
            <p:cNvPr id="9" name="Freeform 9">
              <a:extLst>
                <a:ext uri="{FF2B5EF4-FFF2-40B4-BE49-F238E27FC236}">
                  <a16:creationId xmlns:a16="http://schemas.microsoft.com/office/drawing/2014/main" id="{8FEDAF11-192B-2519-84F0-F39A0FD6B806}"/>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a:extLst>
                <a:ext uri="{FF2B5EF4-FFF2-40B4-BE49-F238E27FC236}">
                  <a16:creationId xmlns:a16="http://schemas.microsoft.com/office/drawing/2014/main" id="{25B95AEA-E19F-C9D6-59E1-56A2DB255838}"/>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AC5D15C3-A00C-659A-957A-F895BD98E2C8}"/>
              </a:ext>
            </a:extLst>
          </p:cNvPr>
          <p:cNvGrpSpPr/>
          <p:nvPr/>
        </p:nvGrpSpPr>
        <p:grpSpPr>
          <a:xfrm>
            <a:off x="5228244" y="510956"/>
            <a:ext cx="3674767" cy="692589"/>
            <a:chOff x="0" y="0"/>
            <a:chExt cx="2156295" cy="406400"/>
          </a:xfrm>
        </p:grpSpPr>
        <p:sp>
          <p:nvSpPr>
            <p:cNvPr id="12" name="Freeform 12">
              <a:extLst>
                <a:ext uri="{FF2B5EF4-FFF2-40B4-BE49-F238E27FC236}">
                  <a16:creationId xmlns:a16="http://schemas.microsoft.com/office/drawing/2014/main" id="{CAD54B64-1CCF-FA7B-EB8A-87BE4590944F}"/>
                </a:ext>
              </a:extLst>
            </p:cNvPr>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a:extLst>
                <a:ext uri="{FF2B5EF4-FFF2-40B4-BE49-F238E27FC236}">
                  <a16:creationId xmlns:a16="http://schemas.microsoft.com/office/drawing/2014/main" id="{DB942876-6CDA-A81A-B2A3-39B489B0901B}"/>
                </a:ext>
              </a:extLst>
            </p:cNvPr>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6932B7A5-7FEE-9DFC-DFA1-1E0B374801F8}"/>
              </a:ext>
            </a:extLst>
          </p:cNvPr>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a:extLst>
              <a:ext uri="{FF2B5EF4-FFF2-40B4-BE49-F238E27FC236}">
                <a16:creationId xmlns:a16="http://schemas.microsoft.com/office/drawing/2014/main" id="{14ADA5A4-FD63-8924-3A92-AF66F4593688}"/>
              </a:ext>
            </a:extLst>
          </p:cNvPr>
          <p:cNvSpPr/>
          <p:nvPr/>
        </p:nvSpPr>
        <p:spPr>
          <a:xfrm flipH="1">
            <a:off x="0" y="5305594"/>
            <a:ext cx="697693" cy="695156"/>
          </a:xfrm>
          <a:custGeom>
            <a:avLst/>
            <a:gdLst/>
            <a:ahLst/>
            <a:cxnLst/>
            <a:rect l="l" t="t" r="r" b="b"/>
            <a:pathLst>
              <a:path w="1395386" h="1390312">
                <a:moveTo>
                  <a:pt x="1395386" y="0"/>
                </a:moveTo>
                <a:lnTo>
                  <a:pt x="0" y="0"/>
                </a:lnTo>
                <a:lnTo>
                  <a:pt x="0" y="1390312"/>
                </a:lnTo>
                <a:lnTo>
                  <a:pt x="1395386" y="1390312"/>
                </a:lnTo>
                <a:lnTo>
                  <a:pt x="1395386"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a:extLst>
              <a:ext uri="{FF2B5EF4-FFF2-40B4-BE49-F238E27FC236}">
                <a16:creationId xmlns:a16="http://schemas.microsoft.com/office/drawing/2014/main" id="{0705020B-BE8B-3BAA-EB0D-029CC02B501B}"/>
              </a:ext>
            </a:extLst>
          </p:cNvPr>
          <p:cNvSpPr/>
          <p:nvPr/>
        </p:nvSpPr>
        <p:spPr>
          <a:xfrm flipH="1">
            <a:off x="691418"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a:extLst>
              <a:ext uri="{FF2B5EF4-FFF2-40B4-BE49-F238E27FC236}">
                <a16:creationId xmlns:a16="http://schemas.microsoft.com/office/drawing/2014/main" id="{6D3E61A9-5DF2-3040-5F39-08359CE67C05}"/>
              </a:ext>
            </a:extLst>
          </p:cNvPr>
          <p:cNvSpPr/>
          <p:nvPr/>
        </p:nvSpPr>
        <p:spPr>
          <a:xfrm flipH="1">
            <a:off x="1382835" y="5305594"/>
            <a:ext cx="697693" cy="695156"/>
          </a:xfrm>
          <a:custGeom>
            <a:avLst/>
            <a:gdLst/>
            <a:ahLst/>
            <a:cxnLst/>
            <a:rect l="l" t="t" r="r" b="b"/>
            <a:pathLst>
              <a:path w="1395386" h="1390312">
                <a:moveTo>
                  <a:pt x="1395387" y="0"/>
                </a:moveTo>
                <a:lnTo>
                  <a:pt x="0" y="0"/>
                </a:lnTo>
                <a:lnTo>
                  <a:pt x="0" y="1390312"/>
                </a:lnTo>
                <a:lnTo>
                  <a:pt x="1395387" y="1390312"/>
                </a:lnTo>
                <a:lnTo>
                  <a:pt x="139538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a:extLst>
              <a:ext uri="{FF2B5EF4-FFF2-40B4-BE49-F238E27FC236}">
                <a16:creationId xmlns:a16="http://schemas.microsoft.com/office/drawing/2014/main" id="{8F274B38-4050-849D-AFE7-5B92DDF3DEA5}"/>
              </a:ext>
            </a:extLst>
          </p:cNvPr>
          <p:cNvSpPr/>
          <p:nvPr/>
        </p:nvSpPr>
        <p:spPr>
          <a:xfrm>
            <a:off x="5228244" y="2180611"/>
            <a:ext cx="3267638" cy="2875522"/>
          </a:xfrm>
          <a:custGeom>
            <a:avLst/>
            <a:gdLst/>
            <a:ahLst/>
            <a:cxnLst/>
            <a:rect l="l" t="t" r="r" b="b"/>
            <a:pathLst>
              <a:path w="6535276" h="5751043">
                <a:moveTo>
                  <a:pt x="0" y="0"/>
                </a:moveTo>
                <a:lnTo>
                  <a:pt x="6535276" y="0"/>
                </a:lnTo>
                <a:lnTo>
                  <a:pt x="6535276" y="5751043"/>
                </a:lnTo>
                <a:lnTo>
                  <a:pt x="0" y="5751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22" name="Group 22">
            <a:extLst>
              <a:ext uri="{FF2B5EF4-FFF2-40B4-BE49-F238E27FC236}">
                <a16:creationId xmlns:a16="http://schemas.microsoft.com/office/drawing/2014/main" id="{430F8918-5C16-09A6-17E5-5711CD567DE5}"/>
              </a:ext>
            </a:extLst>
          </p:cNvPr>
          <p:cNvGrpSpPr/>
          <p:nvPr/>
        </p:nvGrpSpPr>
        <p:grpSpPr>
          <a:xfrm>
            <a:off x="5037101" y="4802810"/>
            <a:ext cx="3458781" cy="468377"/>
            <a:chOff x="0" y="0"/>
            <a:chExt cx="2618913" cy="354645"/>
          </a:xfrm>
        </p:grpSpPr>
        <p:sp>
          <p:nvSpPr>
            <p:cNvPr id="23" name="Freeform 23">
              <a:extLst>
                <a:ext uri="{FF2B5EF4-FFF2-40B4-BE49-F238E27FC236}">
                  <a16:creationId xmlns:a16="http://schemas.microsoft.com/office/drawing/2014/main" id="{2B0F9CCC-A7D0-BA40-9FC9-38D84CA95047}"/>
                </a:ext>
              </a:extLst>
            </p:cNvPr>
            <p:cNvSpPr/>
            <p:nvPr/>
          </p:nvSpPr>
          <p:spPr>
            <a:xfrm>
              <a:off x="0" y="0"/>
              <a:ext cx="2618913" cy="354645"/>
            </a:xfrm>
            <a:custGeom>
              <a:avLst/>
              <a:gdLst/>
              <a:ahLst/>
              <a:cxnLst/>
              <a:rect l="l" t="t" r="r" b="b"/>
              <a:pathLst>
                <a:path w="2618913" h="354645">
                  <a:moveTo>
                    <a:pt x="1309456" y="0"/>
                  </a:moveTo>
                  <a:cubicBezTo>
                    <a:pt x="586264" y="0"/>
                    <a:pt x="0" y="79390"/>
                    <a:pt x="0" y="177322"/>
                  </a:cubicBezTo>
                  <a:cubicBezTo>
                    <a:pt x="0" y="275255"/>
                    <a:pt x="586264" y="354645"/>
                    <a:pt x="1309456" y="354645"/>
                  </a:cubicBezTo>
                  <a:cubicBezTo>
                    <a:pt x="2032649" y="354645"/>
                    <a:pt x="2618913" y="275255"/>
                    <a:pt x="2618913" y="177322"/>
                  </a:cubicBezTo>
                  <a:cubicBezTo>
                    <a:pt x="2618913" y="79390"/>
                    <a:pt x="2032649" y="0"/>
                    <a:pt x="1309456" y="0"/>
                  </a:cubicBezTo>
                  <a:close/>
                </a:path>
              </a:pathLst>
            </a:custGeom>
            <a:gradFill rotWithShape="1">
              <a:gsLst>
                <a:gs pos="0">
                  <a:srgbClr val="931CBD">
                    <a:alpha val="10000"/>
                  </a:srgbClr>
                </a:gs>
                <a:gs pos="100000">
                  <a:srgbClr val="FF5DC4">
                    <a:alpha val="10000"/>
                  </a:srgbClr>
                </a:gs>
              </a:gsLst>
              <a:lin ang="0"/>
            </a:gradFill>
            <a:ln cap="sq">
              <a:noFill/>
              <a:prstDash val="solid"/>
              <a:miter/>
            </a:ln>
          </p:spPr>
        </p:sp>
        <p:sp>
          <p:nvSpPr>
            <p:cNvPr id="24" name="TextBox 24">
              <a:extLst>
                <a:ext uri="{FF2B5EF4-FFF2-40B4-BE49-F238E27FC236}">
                  <a16:creationId xmlns:a16="http://schemas.microsoft.com/office/drawing/2014/main" id="{3481C733-9097-FC38-FCF0-C1BA71CACF61}"/>
                </a:ext>
              </a:extLst>
            </p:cNvPr>
            <p:cNvSpPr txBox="1"/>
            <p:nvPr/>
          </p:nvSpPr>
          <p:spPr>
            <a:xfrm>
              <a:off x="245523" y="-23902"/>
              <a:ext cx="2127867" cy="345299"/>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مربع نص 24">
            <a:extLst>
              <a:ext uri="{FF2B5EF4-FFF2-40B4-BE49-F238E27FC236}">
                <a16:creationId xmlns:a16="http://schemas.microsoft.com/office/drawing/2014/main" id="{16EA4835-7FC4-07C3-E199-634CD8C9D2FA}"/>
              </a:ext>
            </a:extLst>
          </p:cNvPr>
          <p:cNvSpPr txBox="1"/>
          <p:nvPr/>
        </p:nvSpPr>
        <p:spPr>
          <a:xfrm>
            <a:off x="666344" y="2324717"/>
            <a:ext cx="3384376"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rPr>
              <a:t>أهمية الإدارة:</a:t>
            </a:r>
            <a:endParaRPr kumimoji="0" lang="en-US" sz="8000" b="1" i="0" u="none" strike="noStrike" kern="1200" cap="none" spc="0" normalizeH="0" baseline="0" noProof="0" dirty="0">
              <a:ln>
                <a:noFill/>
              </a:ln>
              <a:solidFill>
                <a:srgbClr val="7030A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6155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3AC41FF-EA55-A4AF-AE45-EFD386C62D36}"/>
              </a:ext>
            </a:extLst>
          </p:cNvPr>
          <p:cNvSpPr txBox="1"/>
          <p:nvPr/>
        </p:nvSpPr>
        <p:spPr>
          <a:xfrm>
            <a:off x="980728" y="765450"/>
            <a:ext cx="7182544" cy="5509200"/>
          </a:xfrm>
          <a:prstGeom prst="rect">
            <a:avLst/>
          </a:prstGeom>
          <a:noFill/>
          <a:ln>
            <a:noFill/>
          </a:ln>
        </p:spPr>
        <p:txBody>
          <a:bodyPr wrap="square">
            <a:spAutoFit/>
          </a:bodyPr>
          <a:lstStyle/>
          <a:p>
            <a:pPr algn="r" rtl="1">
              <a:spcBef>
                <a:spcPts val="0"/>
              </a:spcBef>
              <a:spcAft>
                <a:spcPts val="500"/>
              </a:spcAft>
            </a:pPr>
            <a:r>
              <a:rPr lang="ar-EG" sz="3200" b="1" i="0" u="none" strike="noStrike" dirty="0">
                <a:solidFill>
                  <a:srgbClr val="002060"/>
                </a:solidFill>
                <a:effectLst/>
                <a:latin typeface="Arial" panose="020B0604020202020204" pitchFamily="34" charset="0"/>
              </a:rPr>
              <a:t>تمثل الإدارة أهم الوسائل التي يمكن أن يستثمرها الفرد كما تستثمرها المنظمة والدولة من أجل تحقيق أسباب الرخاء والأمن والتقدم؛ فعن طريق الإدارة يتحدد مستوى التعليم والأمن والعدل والرعاية الصحية والرعاية الاجتماعية، والزراعة، والصناعة، والإسكان والاتصالات والمواصلات، وكافة أوجه النشاطات والخدمات التي يحتاج إليها الفرد والمجتمع. لقد زادت أهمية الإدارة في وقتنا الراهن بسبب التغيرات الاجتماعية والاقتصادية والتقنية التي تركت أثرها على جميع المجتمعات؛ لأنه دون وجود إدارة ذات كفاءة عالية فإننا لن نستطيع أن نعمل على تحديد أهدافنا، ولا أن نرسم المسارات التي يمكن أن نصل من خلالها إلى تحقيق هذه الأهداف.</a:t>
            </a:r>
            <a:endParaRPr lang="ar-EG" sz="3200" b="1" dirty="0">
              <a:solidFill>
                <a:srgbClr val="002060"/>
              </a:solidFill>
              <a:effectLst/>
            </a:endParaRPr>
          </a:p>
        </p:txBody>
      </p:sp>
    </p:spTree>
    <p:extLst>
      <p:ext uri="{BB962C8B-B14F-4D97-AF65-F5344CB8AC3E}">
        <p14:creationId xmlns:p14="http://schemas.microsoft.com/office/powerpoint/2010/main" val="35846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EDA7D4F-0D58-C6CC-E647-53234E5D8C3A}"/>
              </a:ext>
            </a:extLst>
          </p:cNvPr>
          <p:cNvSpPr txBox="1"/>
          <p:nvPr/>
        </p:nvSpPr>
        <p:spPr>
          <a:xfrm>
            <a:off x="1187624" y="1052736"/>
            <a:ext cx="7272808" cy="6043791"/>
          </a:xfrm>
          <a:prstGeom prst="cloud">
            <a:avLst/>
          </a:prstGeom>
          <a:noFill/>
          <a:ln>
            <a:noFill/>
          </a:ln>
        </p:spPr>
        <p:txBody>
          <a:bodyPr wrap="square">
            <a:spAutoFit/>
          </a:bodyPr>
          <a:lstStyle/>
          <a:p>
            <a:pPr algn="r" rtl="1">
              <a:spcBef>
                <a:spcPts val="0"/>
              </a:spcBef>
              <a:spcAft>
                <a:spcPts val="500"/>
              </a:spcAft>
            </a:pPr>
            <a:r>
              <a:rPr lang="ar-EG" sz="3600" b="1" i="0" u="none" strike="noStrike" dirty="0">
                <a:solidFill>
                  <a:srgbClr val="7030A0"/>
                </a:solidFill>
                <a:effectLst/>
                <a:latin typeface="Arial" panose="020B0604020202020204" pitchFamily="34" charset="0"/>
              </a:rPr>
              <a:t>مما سبق يمكن أن نخلص إلى أن الإدارة تمثل عنصرًا مهما في حياة الفرد والمنظمة والمجتمع. ويمكن القول بأن هناك عدداً من العوامل أسهمت في زيادة أهمية الإدارة؛ ومن أبرزها ما يأتي:</a:t>
            </a:r>
            <a:br>
              <a:rPr lang="ar-EG" sz="3600" b="1" dirty="0">
                <a:solidFill>
                  <a:srgbClr val="7030A0"/>
                </a:solidFill>
              </a:rPr>
            </a:br>
            <a:endParaRPr lang="en-US" sz="3600" b="1" dirty="0">
              <a:solidFill>
                <a:srgbClr val="7030A0"/>
              </a:solidFill>
            </a:endParaRPr>
          </a:p>
        </p:txBody>
      </p:sp>
    </p:spTree>
    <p:extLst>
      <p:ext uri="{BB962C8B-B14F-4D97-AF65-F5344CB8AC3E}">
        <p14:creationId xmlns:p14="http://schemas.microsoft.com/office/powerpoint/2010/main" val="321617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A64E82EC-5120-8C97-0421-40AD7E679305}"/>
              </a:ext>
            </a:extLst>
          </p:cNvPr>
          <p:cNvSpPr/>
          <p:nvPr/>
        </p:nvSpPr>
        <p:spPr>
          <a:xfrm>
            <a:off x="1187624" y="1830558"/>
            <a:ext cx="7265381" cy="3895328"/>
          </a:xfrm>
          <a:custGeom>
            <a:avLst/>
            <a:gdLst/>
            <a:ahLst/>
            <a:cxnLst/>
            <a:rect l="l" t="t" r="r" b="b"/>
            <a:pathLst>
              <a:path w="6231973" h="3388635">
                <a:moveTo>
                  <a:pt x="0" y="0"/>
                </a:moveTo>
                <a:lnTo>
                  <a:pt x="6231972" y="0"/>
                </a:lnTo>
                <a:lnTo>
                  <a:pt x="6231972" y="3388635"/>
                </a:lnTo>
                <a:lnTo>
                  <a:pt x="0" y="33886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3B447EEA-074F-75D8-C39E-4B93CE923389}"/>
              </a:ext>
            </a:extLst>
          </p:cNvPr>
          <p:cNvSpPr txBox="1"/>
          <p:nvPr/>
        </p:nvSpPr>
        <p:spPr>
          <a:xfrm>
            <a:off x="1763688" y="2410232"/>
            <a:ext cx="5454352" cy="2554545"/>
          </a:xfrm>
          <a:prstGeom prst="rect">
            <a:avLst/>
          </a:prstGeom>
          <a:noFill/>
        </p:spPr>
        <p:txBody>
          <a:bodyPr wrap="square">
            <a:spAutoFit/>
          </a:bodyPr>
          <a:lstStyle/>
          <a:p>
            <a:pPr algn="r" rtl="1">
              <a:spcBef>
                <a:spcPts val="0"/>
              </a:spcBef>
              <a:spcAft>
                <a:spcPts val="500"/>
              </a:spcAft>
            </a:pPr>
            <a:r>
              <a:rPr lang="ar-EG" sz="3200" b="1" i="0" u="none" strike="noStrike" dirty="0">
                <a:solidFill>
                  <a:schemeClr val="bg1"/>
                </a:solidFill>
                <a:effectLst/>
                <a:latin typeface="Times New Roman" panose="02020603050405020304" pitchFamily="18" charset="0"/>
              </a:rPr>
              <a:t>الإدارة وسيلة المجتمع لتحقيق أهدافه، وتلبية </a:t>
            </a:r>
            <a:r>
              <a:rPr lang="ar-EG" sz="3200" b="1" dirty="0">
                <a:solidFill>
                  <a:schemeClr val="bg1"/>
                </a:solidFill>
              </a:rPr>
              <a:t>لتحقيـق أهدافـه، وتلبية احتياجـات أفراده؛ وذلك مــن خــال ممارســة المهــارات الإداريــة لتحديــد أولويــات هــذه الاحتياجــات، واســتثمار المــوارد المتاحــة فيــهش</a:t>
            </a:r>
            <a:endParaRPr lang="ar-EG" sz="3200" b="1" dirty="0">
              <a:solidFill>
                <a:schemeClr val="bg1"/>
              </a:solidFill>
              <a:effectLst/>
            </a:endParaRPr>
          </a:p>
        </p:txBody>
      </p:sp>
      <p:sp>
        <p:nvSpPr>
          <p:cNvPr id="6" name="مربع نص 5">
            <a:extLst>
              <a:ext uri="{FF2B5EF4-FFF2-40B4-BE49-F238E27FC236}">
                <a16:creationId xmlns:a16="http://schemas.microsoft.com/office/drawing/2014/main" id="{2A716A0C-FF0E-88DB-83FB-2C3C8C130B2C}"/>
              </a:ext>
            </a:extLst>
          </p:cNvPr>
          <p:cNvSpPr txBox="1"/>
          <p:nvPr/>
        </p:nvSpPr>
        <p:spPr>
          <a:xfrm>
            <a:off x="7452320" y="1356735"/>
            <a:ext cx="1440160" cy="923330"/>
          </a:xfrm>
          <a:prstGeom prst="rect">
            <a:avLst/>
          </a:prstGeom>
          <a:noFill/>
        </p:spPr>
        <p:txBody>
          <a:bodyPr wrap="square" rtlCol="0">
            <a:spAutoFit/>
          </a:bodyPr>
          <a:lstStyle/>
          <a:p>
            <a:pPr algn="ctr"/>
            <a:r>
              <a:rPr lang="ar-EG" sz="5400" dirty="0">
                <a:solidFill>
                  <a:srgbClr val="7030A0"/>
                </a:solidFill>
              </a:rPr>
              <a:t>1</a:t>
            </a:r>
            <a:endParaRPr lang="en-US" sz="5400" dirty="0">
              <a:solidFill>
                <a:srgbClr val="7030A0"/>
              </a:solidFill>
            </a:endParaRPr>
          </a:p>
        </p:txBody>
      </p:sp>
    </p:spTree>
    <p:extLst>
      <p:ext uri="{BB962C8B-B14F-4D97-AF65-F5344CB8AC3E}">
        <p14:creationId xmlns:p14="http://schemas.microsoft.com/office/powerpoint/2010/main" val="392141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EDCC5F23-3049-D41E-BD9E-1FBA827A5A2E}"/>
              </a:ext>
            </a:extLst>
          </p:cNvPr>
          <p:cNvSpPr/>
          <p:nvPr/>
        </p:nvSpPr>
        <p:spPr>
          <a:xfrm>
            <a:off x="1187624" y="1830558"/>
            <a:ext cx="7265381" cy="3895328"/>
          </a:xfrm>
          <a:custGeom>
            <a:avLst/>
            <a:gdLst/>
            <a:ahLst/>
            <a:cxnLst/>
            <a:rect l="l" t="t" r="r" b="b"/>
            <a:pathLst>
              <a:path w="6231973" h="3388635">
                <a:moveTo>
                  <a:pt x="0" y="0"/>
                </a:moveTo>
                <a:lnTo>
                  <a:pt x="6231972" y="0"/>
                </a:lnTo>
                <a:lnTo>
                  <a:pt x="6231972" y="3388635"/>
                </a:lnTo>
                <a:lnTo>
                  <a:pt x="0" y="33886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3B447EEA-074F-75D8-C39E-4B93CE923389}"/>
              </a:ext>
            </a:extLst>
          </p:cNvPr>
          <p:cNvSpPr txBox="1"/>
          <p:nvPr/>
        </p:nvSpPr>
        <p:spPr>
          <a:xfrm>
            <a:off x="1691680" y="2780928"/>
            <a:ext cx="5454352" cy="2062103"/>
          </a:xfrm>
          <a:prstGeom prst="rect">
            <a:avLst/>
          </a:prstGeom>
          <a:noFill/>
        </p:spPr>
        <p:txBody>
          <a:bodyPr wrap="square">
            <a:spAutoFit/>
          </a:bodyPr>
          <a:lstStyle/>
          <a:p>
            <a:pPr>
              <a:spcAft>
                <a:spcPts val="500"/>
              </a:spcAft>
            </a:pPr>
            <a:r>
              <a:rPr lang="ar-EG" sz="3200" b="1" dirty="0">
                <a:solidFill>
                  <a:schemeClr val="bg1"/>
                </a:solidFill>
              </a:rPr>
              <a:t>ازديـاد عـدد المنظمـات الإداريـة، وكبـر حجمهـا، وتنـوع أعمالهـا فـرض أهميـة الإدارة مـن حيـث حاجـة هـذه المنظمـات إلى التخصصات الإدارية المختلفـة.</a:t>
            </a:r>
            <a:endParaRPr lang="ar-EG" sz="3200" b="1" dirty="0">
              <a:solidFill>
                <a:schemeClr val="bg1"/>
              </a:solidFill>
              <a:effectLst/>
            </a:endParaRPr>
          </a:p>
        </p:txBody>
      </p:sp>
      <p:sp>
        <p:nvSpPr>
          <p:cNvPr id="6" name="مربع نص 5">
            <a:extLst>
              <a:ext uri="{FF2B5EF4-FFF2-40B4-BE49-F238E27FC236}">
                <a16:creationId xmlns:a16="http://schemas.microsoft.com/office/drawing/2014/main" id="{2A716A0C-FF0E-88DB-83FB-2C3C8C130B2C}"/>
              </a:ext>
            </a:extLst>
          </p:cNvPr>
          <p:cNvSpPr txBox="1"/>
          <p:nvPr/>
        </p:nvSpPr>
        <p:spPr>
          <a:xfrm>
            <a:off x="7699094" y="1199186"/>
            <a:ext cx="1440160" cy="707886"/>
          </a:xfrm>
          <a:prstGeom prst="rect">
            <a:avLst/>
          </a:prstGeom>
          <a:noFill/>
        </p:spPr>
        <p:txBody>
          <a:bodyPr wrap="square" rtlCol="0">
            <a:spAutoFit/>
          </a:bodyPr>
          <a:lstStyle/>
          <a:p>
            <a:pPr algn="ctr"/>
            <a:r>
              <a:rPr lang="ar-EG" sz="4000" dirty="0">
                <a:solidFill>
                  <a:srgbClr val="7030A0"/>
                </a:solidFill>
              </a:rPr>
              <a:t>2</a:t>
            </a:r>
            <a:endParaRPr lang="en-US" sz="4000" dirty="0">
              <a:solidFill>
                <a:srgbClr val="7030A0"/>
              </a:solidFill>
            </a:endParaRPr>
          </a:p>
        </p:txBody>
      </p:sp>
    </p:spTree>
    <p:extLst>
      <p:ext uri="{BB962C8B-B14F-4D97-AF65-F5344CB8AC3E}">
        <p14:creationId xmlns:p14="http://schemas.microsoft.com/office/powerpoint/2010/main" val="130209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C79D0D6F-DB3A-7CE1-9DEE-5C65ED4459BD}"/>
              </a:ext>
            </a:extLst>
          </p:cNvPr>
          <p:cNvSpPr/>
          <p:nvPr/>
        </p:nvSpPr>
        <p:spPr>
          <a:xfrm>
            <a:off x="1187624" y="1830558"/>
            <a:ext cx="7265381" cy="3895328"/>
          </a:xfrm>
          <a:custGeom>
            <a:avLst/>
            <a:gdLst/>
            <a:ahLst/>
            <a:cxnLst/>
            <a:rect l="l" t="t" r="r" b="b"/>
            <a:pathLst>
              <a:path w="6231973" h="3388635">
                <a:moveTo>
                  <a:pt x="0" y="0"/>
                </a:moveTo>
                <a:lnTo>
                  <a:pt x="6231972" y="0"/>
                </a:lnTo>
                <a:lnTo>
                  <a:pt x="6231972" y="3388635"/>
                </a:lnTo>
                <a:lnTo>
                  <a:pt x="0" y="33886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3B447EEA-074F-75D8-C39E-4B93CE923389}"/>
              </a:ext>
            </a:extLst>
          </p:cNvPr>
          <p:cNvSpPr txBox="1"/>
          <p:nvPr/>
        </p:nvSpPr>
        <p:spPr>
          <a:xfrm>
            <a:off x="1781944" y="2500949"/>
            <a:ext cx="5454352" cy="2554545"/>
          </a:xfrm>
          <a:prstGeom prst="rect">
            <a:avLst/>
          </a:prstGeom>
          <a:noFill/>
        </p:spPr>
        <p:txBody>
          <a:bodyPr wrap="square">
            <a:spAutoFit/>
          </a:bodyPr>
          <a:lstStyle/>
          <a:p>
            <a:pPr>
              <a:spcAft>
                <a:spcPts val="500"/>
              </a:spcAft>
            </a:pPr>
            <a:r>
              <a:rPr lang="ar-EG" sz="3200" b="1" dirty="0">
                <a:solidFill>
                  <a:schemeClr val="bg1"/>
                </a:solidFill>
              </a:rPr>
              <a:t>الفصــل بيــن منظمــات الأعمــال ومالكهــا؛ ممــا دفـع مـاك أغلـب هـذه المنظمــات إلــى إســناد إدارتهــا إلــى أفــراد مختصيــن فــي الإدارة؛ ممــا يزيــد مــن أهميــة الإدارة، والأعـداد الـازم لمــن يقومــون عليهــا.</a:t>
            </a:r>
            <a:endParaRPr lang="ar-EG" sz="3200" b="1" dirty="0">
              <a:solidFill>
                <a:schemeClr val="bg1"/>
              </a:solidFill>
              <a:effectLst/>
            </a:endParaRPr>
          </a:p>
        </p:txBody>
      </p:sp>
      <p:sp>
        <p:nvSpPr>
          <p:cNvPr id="6" name="مربع نص 5">
            <a:extLst>
              <a:ext uri="{FF2B5EF4-FFF2-40B4-BE49-F238E27FC236}">
                <a16:creationId xmlns:a16="http://schemas.microsoft.com/office/drawing/2014/main" id="{2A716A0C-FF0E-88DB-83FB-2C3C8C130B2C}"/>
              </a:ext>
            </a:extLst>
          </p:cNvPr>
          <p:cNvSpPr txBox="1"/>
          <p:nvPr/>
        </p:nvSpPr>
        <p:spPr>
          <a:xfrm>
            <a:off x="7236296" y="1538170"/>
            <a:ext cx="1440160" cy="707886"/>
          </a:xfrm>
          <a:prstGeom prst="rect">
            <a:avLst/>
          </a:prstGeom>
          <a:noFill/>
        </p:spPr>
        <p:txBody>
          <a:bodyPr wrap="square" rtlCol="0">
            <a:spAutoFit/>
          </a:bodyPr>
          <a:lstStyle/>
          <a:p>
            <a:pPr algn="ctr"/>
            <a:r>
              <a:rPr lang="ar-EG" sz="4000" dirty="0">
                <a:solidFill>
                  <a:srgbClr val="7030A0"/>
                </a:solidFill>
              </a:rPr>
              <a:t>3</a:t>
            </a:r>
            <a:endParaRPr lang="en-US" sz="4000" dirty="0">
              <a:solidFill>
                <a:srgbClr val="7030A0"/>
              </a:solidFill>
            </a:endParaRPr>
          </a:p>
        </p:txBody>
      </p:sp>
    </p:spTree>
    <p:extLst>
      <p:ext uri="{BB962C8B-B14F-4D97-AF65-F5344CB8AC3E}">
        <p14:creationId xmlns:p14="http://schemas.microsoft.com/office/powerpoint/2010/main" val="151126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1EE3CE21-6C2F-536B-FE0C-685D474E04BD}"/>
              </a:ext>
            </a:extLst>
          </p:cNvPr>
          <p:cNvSpPr/>
          <p:nvPr/>
        </p:nvSpPr>
        <p:spPr>
          <a:xfrm>
            <a:off x="1187624" y="1830558"/>
            <a:ext cx="7265381" cy="3895328"/>
          </a:xfrm>
          <a:custGeom>
            <a:avLst/>
            <a:gdLst/>
            <a:ahLst/>
            <a:cxnLst/>
            <a:rect l="l" t="t" r="r" b="b"/>
            <a:pathLst>
              <a:path w="6231973" h="3388635">
                <a:moveTo>
                  <a:pt x="0" y="0"/>
                </a:moveTo>
                <a:lnTo>
                  <a:pt x="6231972" y="0"/>
                </a:lnTo>
                <a:lnTo>
                  <a:pt x="6231972" y="3388635"/>
                </a:lnTo>
                <a:lnTo>
                  <a:pt x="0" y="3388635"/>
                </a:lnTo>
                <a:lnTo>
                  <a:pt x="0" y="0"/>
                </a:lnTo>
                <a:close/>
              </a:path>
            </a:pathLst>
          </a:custGeom>
          <a:blipFill>
            <a:blip r:embed="rId2"/>
            <a:stretch>
              <a:fillRect/>
            </a:stretch>
          </a:blipFill>
        </p:spPr>
      </p:sp>
      <p:sp>
        <p:nvSpPr>
          <p:cNvPr id="5" name="مربع نص 4">
            <a:extLst>
              <a:ext uri="{FF2B5EF4-FFF2-40B4-BE49-F238E27FC236}">
                <a16:creationId xmlns:a16="http://schemas.microsoft.com/office/drawing/2014/main" id="{3B447EEA-074F-75D8-C39E-4B93CE923389}"/>
              </a:ext>
            </a:extLst>
          </p:cNvPr>
          <p:cNvSpPr txBox="1"/>
          <p:nvPr/>
        </p:nvSpPr>
        <p:spPr>
          <a:xfrm>
            <a:off x="1691680" y="2500949"/>
            <a:ext cx="5454352" cy="2554545"/>
          </a:xfrm>
          <a:prstGeom prst="rect">
            <a:avLst/>
          </a:prstGeom>
          <a:noFill/>
        </p:spPr>
        <p:txBody>
          <a:bodyPr wrap="square">
            <a:spAutoFit/>
          </a:bodyPr>
          <a:lstStyle/>
          <a:p>
            <a:pPr>
              <a:spcAft>
                <a:spcPts val="500"/>
              </a:spcAft>
            </a:pPr>
            <a:r>
              <a:rPr lang="ar-EG" sz="3200" b="1" dirty="0">
                <a:solidFill>
                  <a:schemeClr val="bg1"/>
                </a:solidFill>
              </a:rPr>
              <a:t>المنافســة الشــديدة فــي الأسـواق العالميـة؛ الأمر الـذي يتطلـب التجديـد والابتــكار؛ مــن خــال الإدارة الجيــدة لطــرق الإنتاج والتسـويق؛ لذلك ازدادت المنافســة بيــن الشــركات علــى اجتيــاح الأســواق العالميــة</a:t>
            </a:r>
            <a:endParaRPr lang="ar-EG" sz="3200" b="1" dirty="0">
              <a:solidFill>
                <a:schemeClr val="bg1"/>
              </a:solidFill>
              <a:effectLst/>
            </a:endParaRPr>
          </a:p>
        </p:txBody>
      </p:sp>
      <p:sp>
        <p:nvSpPr>
          <p:cNvPr id="6" name="مربع نص 5">
            <a:extLst>
              <a:ext uri="{FF2B5EF4-FFF2-40B4-BE49-F238E27FC236}">
                <a16:creationId xmlns:a16="http://schemas.microsoft.com/office/drawing/2014/main" id="{2A716A0C-FF0E-88DB-83FB-2C3C8C130B2C}"/>
              </a:ext>
            </a:extLst>
          </p:cNvPr>
          <p:cNvSpPr txBox="1"/>
          <p:nvPr/>
        </p:nvSpPr>
        <p:spPr>
          <a:xfrm>
            <a:off x="7452320" y="1538170"/>
            <a:ext cx="1440160" cy="769441"/>
          </a:xfrm>
          <a:prstGeom prst="rect">
            <a:avLst/>
          </a:prstGeom>
          <a:noFill/>
        </p:spPr>
        <p:txBody>
          <a:bodyPr wrap="square" rtlCol="0">
            <a:spAutoFit/>
          </a:bodyPr>
          <a:lstStyle/>
          <a:p>
            <a:pPr algn="ctr"/>
            <a:r>
              <a:rPr lang="ar-EG" sz="4400" dirty="0">
                <a:solidFill>
                  <a:srgbClr val="7030A0"/>
                </a:solidFill>
              </a:rPr>
              <a:t>4</a:t>
            </a:r>
            <a:endParaRPr lang="en-US" sz="4400" dirty="0">
              <a:solidFill>
                <a:srgbClr val="7030A0"/>
              </a:solidFill>
            </a:endParaRPr>
          </a:p>
        </p:txBody>
      </p:sp>
    </p:spTree>
    <p:extLst>
      <p:ext uri="{BB962C8B-B14F-4D97-AF65-F5344CB8AC3E}">
        <p14:creationId xmlns:p14="http://schemas.microsoft.com/office/powerpoint/2010/main" val="308033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9EEEF9D-558C-2874-0185-76182A847842}"/>
              </a:ext>
            </a:extLst>
          </p:cNvPr>
          <p:cNvSpPr txBox="1"/>
          <p:nvPr/>
        </p:nvSpPr>
        <p:spPr>
          <a:xfrm>
            <a:off x="755576" y="908720"/>
            <a:ext cx="7155668" cy="5275838"/>
          </a:xfrm>
          <a:prstGeom prst="horizontalScroll">
            <a:avLst/>
          </a:prstGeom>
          <a:noFill/>
          <a:ln>
            <a:noFill/>
          </a:ln>
          <a:effectLst>
            <a:glow rad="228600">
              <a:schemeClr val="accent6">
                <a:satMod val="175000"/>
                <a:alpha val="40000"/>
              </a:schemeClr>
            </a:glow>
          </a:effectLst>
        </p:spPr>
        <p:txBody>
          <a:bodyPr wrap="square">
            <a:spAutoFit/>
          </a:bodyPr>
          <a:lstStyle/>
          <a:p>
            <a:pPr algn="r" rtl="1">
              <a:spcBef>
                <a:spcPts val="0"/>
              </a:spcBef>
              <a:spcAft>
                <a:spcPts val="500"/>
              </a:spcAft>
            </a:pPr>
            <a:r>
              <a:rPr lang="ar-EG" sz="3600" b="1" i="0" u="none" strike="noStrike" dirty="0">
                <a:solidFill>
                  <a:srgbClr val="3E6500"/>
                </a:solidFill>
                <a:effectLst/>
                <a:latin typeface="Times New Roman" panose="02020603050405020304" pitchFamily="18" charset="0"/>
              </a:rPr>
              <a:t>رغبة الأفراد في الوصول إلى مراكز اجتماعية وقيادية متميزة؛ هذه الرغبة في تحسين المستقبل الوظيفي للأفراد دفعت الكثير منهم إلى الاتجاه لدراسة الإدارة من أجل تنمية معارفهم ومهاراتهم الإدارية بما يمكنهم من التعامل مع مشاكل تقديم الخدمات، والإنتاج والتسويق والتمويل وإدارة الأفراد في المنظمات التي يعملون بها.</a:t>
            </a:r>
            <a:endParaRPr lang="ar-EG" sz="3600" b="1" dirty="0">
              <a:effectLst/>
            </a:endParaRPr>
          </a:p>
        </p:txBody>
      </p:sp>
    </p:spTree>
    <p:extLst>
      <p:ext uri="{BB962C8B-B14F-4D97-AF65-F5344CB8AC3E}">
        <p14:creationId xmlns:p14="http://schemas.microsoft.com/office/powerpoint/2010/main" val="2290454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EDBD6539-9681-783C-61B5-FF9B4A9AD39C}"/>
              </a:ext>
            </a:extLst>
          </p:cNvPr>
          <p:cNvSpPr/>
          <p:nvPr/>
        </p:nvSpPr>
        <p:spPr>
          <a:xfrm>
            <a:off x="1979712" y="1628800"/>
            <a:ext cx="5544616" cy="4104456"/>
          </a:xfrm>
          <a:custGeom>
            <a:avLst/>
            <a:gdLst/>
            <a:ahLst/>
            <a:cxnLst/>
            <a:rect l="l" t="t" r="r" b="b"/>
            <a:pathLst>
              <a:path w="5546912" h="4114800">
                <a:moveTo>
                  <a:pt x="0" y="0"/>
                </a:moveTo>
                <a:lnTo>
                  <a:pt x="5546911" y="0"/>
                </a:lnTo>
                <a:lnTo>
                  <a:pt x="55469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40CD61C9-B28D-49C1-80C7-6DF3B12D7978}"/>
              </a:ext>
            </a:extLst>
          </p:cNvPr>
          <p:cNvSpPr txBox="1"/>
          <p:nvPr/>
        </p:nvSpPr>
        <p:spPr>
          <a:xfrm>
            <a:off x="3059832" y="1988840"/>
            <a:ext cx="3384376" cy="2554545"/>
          </a:xfrm>
          <a:prstGeom prst="rect">
            <a:avLst/>
          </a:prstGeom>
          <a:noFill/>
        </p:spPr>
        <p:txBody>
          <a:bodyPr wrap="square" rtlCol="0">
            <a:spAutoFit/>
          </a:bodyPr>
          <a:lstStyle/>
          <a:p>
            <a:pPr algn="ctr"/>
            <a:r>
              <a:rPr lang="ar-EG" sz="8000" b="1" dirty="0"/>
              <a:t>النشاط التطبيقي</a:t>
            </a:r>
            <a:endParaRPr lang="en-US" sz="8000" b="1" dirty="0"/>
          </a:p>
        </p:txBody>
      </p:sp>
    </p:spTree>
    <p:extLst>
      <p:ext uri="{BB962C8B-B14F-4D97-AF65-F5344CB8AC3E}">
        <p14:creationId xmlns:p14="http://schemas.microsoft.com/office/powerpoint/2010/main" val="225763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25FD2B0-57C0-FF79-5C12-8A81CF02A03B}"/>
              </a:ext>
            </a:extLst>
          </p:cNvPr>
          <p:cNvSpPr txBox="1"/>
          <p:nvPr/>
        </p:nvSpPr>
        <p:spPr>
          <a:xfrm>
            <a:off x="2022750" y="1412776"/>
            <a:ext cx="5400600" cy="1569660"/>
          </a:xfrm>
          <a:prstGeom prst="rect">
            <a:avLst/>
          </a:prstGeom>
          <a:solidFill>
            <a:srgbClr val="7030A0"/>
          </a:solidFill>
        </p:spPr>
        <p:txBody>
          <a:bodyPr wrap="square">
            <a:spAutoFit/>
          </a:bodyPr>
          <a:lstStyle/>
          <a:p>
            <a:r>
              <a:rPr lang="ar-EG" sz="3200" b="1" dirty="0">
                <a:solidFill>
                  <a:schemeClr val="bg1"/>
                </a:solidFill>
              </a:rPr>
              <a:t>من خلال العوامل السابقة التي توضح أهمية الإدارة بين أهمية الإدارة ودورها في حياتنا في ضوء المجالات الآتية:</a:t>
            </a:r>
          </a:p>
        </p:txBody>
      </p:sp>
      <p:pic>
        <p:nvPicPr>
          <p:cNvPr id="4" name="صورة 3">
            <a:extLst>
              <a:ext uri="{FF2B5EF4-FFF2-40B4-BE49-F238E27FC236}">
                <a16:creationId xmlns:a16="http://schemas.microsoft.com/office/drawing/2014/main" id="{2AC94955-3E3C-6819-05A2-1A7B4ED2EACC}"/>
              </a:ext>
            </a:extLst>
          </p:cNvPr>
          <p:cNvPicPr>
            <a:picLocks noChangeAspect="1"/>
          </p:cNvPicPr>
          <p:nvPr/>
        </p:nvPicPr>
        <p:blipFill>
          <a:blip r:embed="rId2">
            <a:clrChange>
              <a:clrFrom>
                <a:srgbClr val="E6E7E9"/>
              </a:clrFrom>
              <a:clrTo>
                <a:srgbClr val="E6E7E9">
                  <a:alpha val="0"/>
                </a:srgbClr>
              </a:clrTo>
            </a:clrChange>
          </a:blip>
          <a:stretch>
            <a:fillRect/>
          </a:stretch>
        </p:blipFill>
        <p:spPr>
          <a:xfrm>
            <a:off x="654598" y="3212976"/>
            <a:ext cx="7834803" cy="1931268"/>
          </a:xfrm>
          <a:prstGeom prst="rect">
            <a:avLst/>
          </a:prstGeom>
        </p:spPr>
      </p:pic>
    </p:spTree>
    <p:extLst>
      <p:ext uri="{BB962C8B-B14F-4D97-AF65-F5344CB8AC3E}">
        <p14:creationId xmlns:p14="http://schemas.microsoft.com/office/powerpoint/2010/main" val="26225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E147E51-6DA6-2A04-6D1E-85962193D1A9}"/>
              </a:ext>
            </a:extLst>
          </p:cNvPr>
          <p:cNvSpPr txBox="1"/>
          <p:nvPr/>
        </p:nvSpPr>
        <p:spPr>
          <a:xfrm>
            <a:off x="1259632" y="1196752"/>
            <a:ext cx="6246440" cy="5080878"/>
          </a:xfrm>
          <a:prstGeom prst="rect">
            <a:avLst/>
          </a:prstGeom>
          <a:noFill/>
        </p:spPr>
        <p:txBody>
          <a:bodyPr wrap="square">
            <a:spAutoFit/>
          </a:bodyPr>
          <a:lstStyle/>
          <a:p>
            <a:pPr algn="r" rtl="1">
              <a:spcBef>
                <a:spcPts val="0"/>
              </a:spcBef>
              <a:spcAft>
                <a:spcPts val="500"/>
              </a:spcAft>
            </a:pPr>
            <a:r>
              <a:rPr lang="ar-EG" sz="3200" b="1" i="0" u="none" strike="noStrike" dirty="0">
                <a:solidFill>
                  <a:schemeClr val="accent6">
                    <a:lumMod val="50000"/>
                  </a:schemeClr>
                </a:solidFill>
                <a:effectLst/>
                <a:latin typeface="Times New Roman" panose="02020603050405020304" pitchFamily="18" charset="0"/>
              </a:rPr>
              <a:t>- وزارة الصحة</a:t>
            </a:r>
            <a:endParaRPr lang="ar-EG" sz="3200" b="1" dirty="0">
              <a:solidFill>
                <a:schemeClr val="accent6">
                  <a:lumMod val="50000"/>
                </a:schemeClr>
              </a:solidFill>
              <a:effectLst/>
            </a:endParaRPr>
          </a:p>
          <a:p>
            <a:pPr algn="r" rtl="1">
              <a:spcBef>
                <a:spcPts val="0"/>
              </a:spcBef>
              <a:spcAft>
                <a:spcPts val="500"/>
              </a:spcAft>
            </a:pPr>
            <a:r>
              <a:rPr lang="ar-EG" sz="3200" b="1" i="0" u="none" strike="noStrike" dirty="0">
                <a:solidFill>
                  <a:srgbClr val="FF0000"/>
                </a:solidFill>
                <a:effectLst/>
                <a:latin typeface="Times New Roman" panose="02020603050405020304" pitchFamily="18" charset="0"/>
              </a:rPr>
              <a:t>الأهمية تخطيط وتنظيم الخدمات الصحية ضمان الجودة والسلامة، إدارة الميزانية والموارد المالية توجيه السياسات واتخاذ القرارات يعتبر الدور الإداري في وزارة الصحة حاسما لتوفير خدمات صحية عالية الجودة وآمنة للمجتمع. يساعد النهج الإداري الفعال على تحسين التنظيم والتخطيط والتنسيق والمتابعة وضمان تقديم الرعاية الصحية الملائمة للمرضى.</a:t>
            </a:r>
            <a:endParaRPr lang="ar-EG" sz="3200" b="1" dirty="0">
              <a:solidFill>
                <a:srgbClr val="FF0000"/>
              </a:solidFill>
              <a:effectLst/>
            </a:endParaRPr>
          </a:p>
        </p:txBody>
      </p:sp>
    </p:spTree>
    <p:extLst>
      <p:ext uri="{BB962C8B-B14F-4D97-AF65-F5344CB8AC3E}">
        <p14:creationId xmlns:p14="http://schemas.microsoft.com/office/powerpoint/2010/main" val="63270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E147E51-6DA6-2A04-6D1E-85962193D1A9}"/>
              </a:ext>
            </a:extLst>
          </p:cNvPr>
          <p:cNvSpPr txBox="1"/>
          <p:nvPr/>
        </p:nvSpPr>
        <p:spPr>
          <a:xfrm>
            <a:off x="1259632" y="888561"/>
            <a:ext cx="6246440" cy="5016758"/>
          </a:xfrm>
          <a:prstGeom prst="rect">
            <a:avLst/>
          </a:prstGeom>
          <a:noFill/>
        </p:spPr>
        <p:txBody>
          <a:bodyPr wrap="square">
            <a:spAutoFit/>
          </a:bodyPr>
          <a:lstStyle/>
          <a:p>
            <a:pPr marL="457200" indent="-457200">
              <a:buFontTx/>
              <a:buChar char="-"/>
            </a:pPr>
            <a:r>
              <a:rPr lang="ar-EG" sz="3200" b="1" dirty="0">
                <a:solidFill>
                  <a:schemeClr val="accent6">
                    <a:lumMod val="50000"/>
                  </a:schemeClr>
                </a:solidFill>
              </a:rPr>
              <a:t>وزارة التعليم </a:t>
            </a:r>
          </a:p>
          <a:p>
            <a:r>
              <a:rPr lang="ar-EG" sz="3200" b="1" dirty="0">
                <a:solidFill>
                  <a:srgbClr val="FF0000"/>
                </a:solidFill>
              </a:rPr>
              <a:t>تخطيط وتنظيم النظام التعليمي، تطوير المناهج والمعايير الرعاية والمتابعة، وجيه السياسات واتخاذ القرارات تعزيز التعاون والشراكات تلعب الإدارة دورا حاسما في تحقيق التطور والتطوير في نظام التعليم.</a:t>
            </a:r>
          </a:p>
          <a:p>
            <a:r>
              <a:rPr lang="ar-EG" sz="3200" b="1" dirty="0">
                <a:solidFill>
                  <a:srgbClr val="FF0000"/>
                </a:solidFill>
              </a:rPr>
              <a:t>تساهم في تحسين جودة التعلم، وتعزز الكفاءة والفاعلية في العملية التعليمية. كما تساهم في توفير بيئة تعليمية محفزة وملائمة لنمو وتطوير الطلاب.</a:t>
            </a:r>
          </a:p>
        </p:txBody>
      </p:sp>
    </p:spTree>
    <p:extLst>
      <p:ext uri="{BB962C8B-B14F-4D97-AF65-F5344CB8AC3E}">
        <p14:creationId xmlns:p14="http://schemas.microsoft.com/office/powerpoint/2010/main" val="25860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E147E51-6DA6-2A04-6D1E-85962193D1A9}"/>
              </a:ext>
            </a:extLst>
          </p:cNvPr>
          <p:cNvSpPr txBox="1"/>
          <p:nvPr/>
        </p:nvSpPr>
        <p:spPr>
          <a:xfrm>
            <a:off x="1259632" y="888561"/>
            <a:ext cx="6246440" cy="4524315"/>
          </a:xfrm>
          <a:prstGeom prst="rect">
            <a:avLst/>
          </a:prstGeom>
          <a:noFill/>
        </p:spPr>
        <p:txBody>
          <a:bodyPr wrap="square">
            <a:spAutoFit/>
          </a:bodyPr>
          <a:lstStyle/>
          <a:p>
            <a:r>
              <a:rPr lang="ar-EG" sz="3200" b="1" dirty="0">
                <a:solidFill>
                  <a:srgbClr val="05767B"/>
                </a:solidFill>
              </a:rPr>
              <a:t>- وزارة التجارة</a:t>
            </a:r>
          </a:p>
          <a:p>
            <a:r>
              <a:rPr lang="ar-EG" sz="3200" b="1" dirty="0">
                <a:solidFill>
                  <a:srgbClr val="FF0000"/>
                </a:solidFill>
              </a:rPr>
              <a:t>(وضع السياسات والإجراءات تنظيم السوق وحماية المستهلك، تعزيز التجارة الدولية تنمية القطاعات الاقتصادية، مكافحة الغش والتزوير تلعب الإدارة دورا حاسما في تحقيق التنمية الاقتصادية وتعزيز النشاط التجاري في وزارة التجارة. تعمل على تنظيم السوق وحماية المستهلكين وتعزيز التجارة الدولية وتنمية القطاعات الاقتصادية المختلفة.</a:t>
            </a:r>
            <a:endParaRPr lang="ar-EG" sz="3200" dirty="0">
              <a:solidFill>
                <a:srgbClr val="FF0000"/>
              </a:solidFill>
            </a:endParaRPr>
          </a:p>
        </p:txBody>
      </p:sp>
    </p:spTree>
    <p:extLst>
      <p:ext uri="{BB962C8B-B14F-4D97-AF65-F5344CB8AC3E}">
        <p14:creationId xmlns:p14="http://schemas.microsoft.com/office/powerpoint/2010/main" val="157487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0">
            <a:extLst>
              <a:ext uri="{FF2B5EF4-FFF2-40B4-BE49-F238E27FC236}">
                <a16:creationId xmlns:a16="http://schemas.microsoft.com/office/drawing/2014/main" id="{FFAAB45E-E823-177C-D175-4E72FCA2203A}"/>
              </a:ext>
            </a:extLst>
          </p:cNvPr>
          <p:cNvSpPr/>
          <p:nvPr/>
        </p:nvSpPr>
        <p:spPr>
          <a:xfrm>
            <a:off x="1475656" y="994193"/>
            <a:ext cx="5660402" cy="4869613"/>
          </a:xfrm>
          <a:custGeom>
            <a:avLst/>
            <a:gdLst/>
            <a:ahLst/>
            <a:cxnLst/>
            <a:rect l="l" t="t" r="r" b="b"/>
            <a:pathLst>
              <a:path w="736644" h="736644">
                <a:moveTo>
                  <a:pt x="0" y="0"/>
                </a:moveTo>
                <a:lnTo>
                  <a:pt x="736644" y="0"/>
                </a:lnTo>
                <a:lnTo>
                  <a:pt x="736644" y="736644"/>
                </a:lnTo>
                <a:lnTo>
                  <a:pt x="0" y="7366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CBC92320-363C-68D2-899C-B3D50E129EA5}"/>
              </a:ext>
            </a:extLst>
          </p:cNvPr>
          <p:cNvSpPr txBox="1"/>
          <p:nvPr/>
        </p:nvSpPr>
        <p:spPr>
          <a:xfrm>
            <a:off x="2843808" y="2397947"/>
            <a:ext cx="2700300" cy="2062103"/>
          </a:xfrm>
          <a:prstGeom prst="rect">
            <a:avLst/>
          </a:prstGeom>
          <a:noFill/>
        </p:spPr>
        <p:txBody>
          <a:bodyPr wrap="square">
            <a:spAutoFit/>
          </a:bodyPr>
          <a:lstStyle/>
          <a:p>
            <a:pPr lvl="0"/>
            <a:r>
              <a:rPr lang="ar-EG" sz="3200" b="1" dirty="0">
                <a:solidFill>
                  <a:srgbClr val="C00000"/>
                </a:solidFill>
              </a:rPr>
              <a:t>الهدف الثالث: </a:t>
            </a:r>
            <a:r>
              <a:rPr lang="ar-EG" sz="3200" b="1" dirty="0"/>
              <a:t>- أن يكون الطلبة قادرين على التعرف على مستويات الإدارة.</a:t>
            </a:r>
            <a:endParaRPr kumimoji="0" lang="ar-EG" sz="6600" b="1" i="0" u="none" strike="noStrike" kern="1200" cap="none" spc="0" normalizeH="0" baseline="0" noProof="0" dirty="0">
              <a:ln>
                <a:noFill/>
              </a:ln>
              <a:solidFill>
                <a:srgbClr val="C00000"/>
              </a:solidFill>
              <a:effectLst/>
              <a:uLnTx/>
              <a:uFillTx/>
              <a:latin typeface="Calibri" panose="020F0502020204030204"/>
              <a:cs typeface="Arial" panose="020B0604020202020204" pitchFamily="34" charset="0"/>
            </a:endParaRPr>
          </a:p>
        </p:txBody>
      </p:sp>
    </p:spTree>
    <p:extLst>
      <p:ext uri="{BB962C8B-B14F-4D97-AF65-F5344CB8AC3E}">
        <p14:creationId xmlns:p14="http://schemas.microsoft.com/office/powerpoint/2010/main" val="369192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40CD61C9-B28D-49C1-80C7-6DF3B12D7978}"/>
              </a:ext>
            </a:extLst>
          </p:cNvPr>
          <p:cNvSpPr txBox="1"/>
          <p:nvPr/>
        </p:nvSpPr>
        <p:spPr>
          <a:xfrm>
            <a:off x="2627784" y="1134252"/>
            <a:ext cx="3888432"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black"/>
                </a:solidFill>
                <a:effectLst/>
                <a:uLnTx/>
                <a:uFillTx/>
                <a:latin typeface="+mj-lt"/>
                <a:cs typeface="Arial" panose="020B0604020202020204" pitchFamily="34" charset="0"/>
              </a:rPr>
              <a:t>المدير</a:t>
            </a:r>
            <a:r>
              <a:rPr kumimoji="0" lang="ar-EG" sz="8000" b="1" i="0" u="none" strike="noStrike" kern="1200" cap="none" spc="0" normalizeH="0" noProof="0" dirty="0">
                <a:ln>
                  <a:noFill/>
                </a:ln>
                <a:solidFill>
                  <a:prstClr val="black"/>
                </a:solidFill>
                <a:effectLst/>
                <a:uLnTx/>
                <a:uFillTx/>
                <a:latin typeface="+mj-lt"/>
                <a:cs typeface="Arial" panose="020B0604020202020204" pitchFamily="34" charset="0"/>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lang="en-US" sz="8000" b="1" noProof="0" dirty="0">
                <a:solidFill>
                  <a:prstClr val="black"/>
                </a:solidFill>
                <a:latin typeface="+mj-lt"/>
                <a:cs typeface="Arial" panose="020B0604020202020204" pitchFamily="34" charset="0"/>
              </a:rPr>
              <a:t>Manger</a:t>
            </a:r>
            <a:endParaRPr kumimoji="0" lang="en-US" sz="8000" b="1" i="0" u="none" strike="noStrike" kern="1200" cap="none" spc="0" normalizeH="0" baseline="0" noProof="0" dirty="0">
              <a:ln>
                <a:noFill/>
              </a:ln>
              <a:solidFill>
                <a:prstClr val="black"/>
              </a:solidFill>
              <a:effectLst/>
              <a:uLnTx/>
              <a:uFillTx/>
              <a:latin typeface="+mj-lt"/>
            </a:endParaRPr>
          </a:p>
        </p:txBody>
      </p:sp>
      <p:sp>
        <p:nvSpPr>
          <p:cNvPr id="2" name="Freeform 18">
            <a:extLst>
              <a:ext uri="{FF2B5EF4-FFF2-40B4-BE49-F238E27FC236}">
                <a16:creationId xmlns:a16="http://schemas.microsoft.com/office/drawing/2014/main" id="{DEF611A4-FC25-2799-A237-0C64209B1F84}"/>
              </a:ext>
            </a:extLst>
          </p:cNvPr>
          <p:cNvSpPr/>
          <p:nvPr/>
        </p:nvSpPr>
        <p:spPr>
          <a:xfrm>
            <a:off x="1259632" y="3717032"/>
            <a:ext cx="6320159" cy="4619462"/>
          </a:xfrm>
          <a:custGeom>
            <a:avLst/>
            <a:gdLst/>
            <a:ahLst/>
            <a:cxnLst/>
            <a:rect l="l" t="t" r="r" b="b"/>
            <a:pathLst>
              <a:path w="6320159" h="4619462">
                <a:moveTo>
                  <a:pt x="0" y="0"/>
                </a:moveTo>
                <a:lnTo>
                  <a:pt x="6320159" y="0"/>
                </a:lnTo>
                <a:lnTo>
                  <a:pt x="6320159" y="4619462"/>
                </a:lnTo>
                <a:lnTo>
                  <a:pt x="0" y="46194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extLst>
      <p:ext uri="{BB962C8B-B14F-4D97-AF65-F5344CB8AC3E}">
        <p14:creationId xmlns:p14="http://schemas.microsoft.com/office/powerpoint/2010/main" val="428345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D43A7F4-E3E8-3D70-40D5-35523445B6C2}"/>
              </a:ext>
            </a:extLst>
          </p:cNvPr>
          <p:cNvSpPr txBox="1"/>
          <p:nvPr/>
        </p:nvSpPr>
        <p:spPr>
          <a:xfrm>
            <a:off x="845840" y="1412776"/>
            <a:ext cx="7452320" cy="4588436"/>
          </a:xfrm>
          <a:prstGeom prst="rect">
            <a:avLst/>
          </a:prstGeom>
          <a:noFill/>
          <a:ln>
            <a:noFill/>
          </a:ln>
        </p:spPr>
        <p:txBody>
          <a:bodyPr wrap="square">
            <a:spAutoFit/>
          </a:bodyPr>
          <a:lstStyle/>
          <a:p>
            <a:pPr algn="r" rtl="1">
              <a:spcBef>
                <a:spcPts val="0"/>
              </a:spcBef>
              <a:spcAft>
                <a:spcPts val="500"/>
              </a:spcAft>
            </a:pPr>
            <a:r>
              <a:rPr lang="ar-EG" sz="3600" b="1" i="0" u="none" strike="noStrike" dirty="0">
                <a:solidFill>
                  <a:srgbClr val="662D00"/>
                </a:solidFill>
                <a:effectLst/>
                <a:latin typeface="Arial" panose="020B0604020202020204" pitchFamily="34" charset="0"/>
              </a:rPr>
              <a:t>هو الفرد الذي ينجز عملا معينا من خلال مرؤوسيه بغض النظر عن مستواه الإداري؛ حيث يقوم بوظائف التخطيط والتنظيم وتوجيه الآخرين والإشراف عليهم، والرقابة، وذلك بحكم منصبه؛ لتحقيق الأهداف المحددة.</a:t>
            </a:r>
            <a:endParaRPr lang="ar-EG" sz="3600" b="1" dirty="0">
              <a:effectLst/>
            </a:endParaRPr>
          </a:p>
          <a:p>
            <a:pPr algn="r" rtl="1">
              <a:spcBef>
                <a:spcPts val="0"/>
              </a:spcBef>
              <a:spcAft>
                <a:spcPts val="500"/>
              </a:spcAft>
            </a:pPr>
            <a:r>
              <a:rPr lang="ar-EG" sz="3600" b="1" i="0" u="none" strike="noStrike" dirty="0">
                <a:solidFill>
                  <a:srgbClr val="252000"/>
                </a:solidFill>
                <a:effectLst/>
                <a:latin typeface="Arial" panose="020B0604020202020204" pitchFamily="34" charset="0"/>
              </a:rPr>
              <a:t>وتختلف المستويات الإدارية من منظمة الأخرى، فكلما زاد حجم المنظمة وطاقتها الإنتاجية وعدد العاملين فيها زادت المستويات الإدارية؛ حيث تقسم المستويات الإدارية إلى ثلاثة مستويات.</a:t>
            </a:r>
            <a:endParaRPr lang="ar-EG" sz="3600" b="1" dirty="0">
              <a:effectLst/>
            </a:endParaRPr>
          </a:p>
        </p:txBody>
      </p:sp>
    </p:spTree>
    <p:extLst>
      <p:ext uri="{BB962C8B-B14F-4D97-AF65-F5344CB8AC3E}">
        <p14:creationId xmlns:p14="http://schemas.microsoft.com/office/powerpoint/2010/main" val="227247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798C3BE4-86D8-EF3D-71CB-A22568F80565}"/>
              </a:ext>
            </a:extLst>
          </p:cNvPr>
          <p:cNvGraphicFramePr/>
          <p:nvPr>
            <p:extLst>
              <p:ext uri="{D42A27DB-BD31-4B8C-83A1-F6EECF244321}">
                <p14:modId xmlns:p14="http://schemas.microsoft.com/office/powerpoint/2010/main" val="3876580231"/>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949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1"/>
          <p:cNvGrpSpPr/>
          <p:nvPr/>
        </p:nvGrpSpPr>
        <p:grpSpPr>
          <a:xfrm rot="-9623016">
            <a:off x="-1932156" y="-380621"/>
            <a:ext cx="6146126" cy="7104891"/>
            <a:chOff x="0" y="0"/>
            <a:chExt cx="615228" cy="711200"/>
          </a:xfrm>
        </p:grpSpPr>
        <p:sp>
          <p:nvSpPr>
            <p:cNvPr id="22" name="Freeform 22"/>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23" name="TextBox 23"/>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pPr>
              <a:endParaRPr sz="900">
                <a:solidFill>
                  <a:prstClr val="black"/>
                </a:solidFill>
                <a:latin typeface="Calibri"/>
              </a:endParaRPr>
            </a:p>
          </p:txBody>
        </p:sp>
      </p:grpSp>
      <p:grpSp>
        <p:nvGrpSpPr>
          <p:cNvPr id="24" name="Group 24"/>
          <p:cNvGrpSpPr/>
          <p:nvPr/>
        </p:nvGrpSpPr>
        <p:grpSpPr>
          <a:xfrm rot="-10800000">
            <a:off x="5473203" y="3109291"/>
            <a:ext cx="2270760" cy="1793656"/>
            <a:chOff x="0" y="0"/>
            <a:chExt cx="767433" cy="697530"/>
          </a:xfrm>
        </p:grpSpPr>
        <p:sp>
          <p:nvSpPr>
            <p:cNvPr id="25" name="Freeform 25"/>
            <p:cNvSpPr/>
            <p:nvPr/>
          </p:nvSpPr>
          <p:spPr>
            <a:xfrm>
              <a:off x="0" y="0"/>
              <a:ext cx="767433" cy="697530"/>
            </a:xfrm>
            <a:custGeom>
              <a:avLst/>
              <a:gdLst/>
              <a:ahLst/>
              <a:cxnLst/>
              <a:rect l="l" t="t" r="r" b="b"/>
              <a:pathLst>
                <a:path w="767433" h="697530">
                  <a:moveTo>
                    <a:pt x="0" y="0"/>
                  </a:moveTo>
                  <a:lnTo>
                    <a:pt x="767433" y="0"/>
                  </a:lnTo>
                  <a:lnTo>
                    <a:pt x="767433" y="697530"/>
                  </a:lnTo>
                  <a:lnTo>
                    <a:pt x="0" y="697530"/>
                  </a:lnTo>
                  <a:close/>
                </a:path>
              </a:pathLst>
            </a:custGeom>
            <a:gradFill rotWithShape="1">
              <a:gsLst>
                <a:gs pos="0">
                  <a:srgbClr val="931CBD">
                    <a:alpha val="70000"/>
                  </a:srgbClr>
                </a:gs>
                <a:gs pos="100000">
                  <a:srgbClr val="FF5DC4">
                    <a:alpha val="70000"/>
                  </a:srgbClr>
                </a:gs>
              </a:gsLst>
              <a:lin ang="0"/>
            </a:gradFill>
          </p:spPr>
        </p:sp>
        <p:sp>
          <p:nvSpPr>
            <p:cNvPr id="26" name="TextBox 26"/>
            <p:cNvSpPr txBox="1"/>
            <p:nvPr/>
          </p:nvSpPr>
          <p:spPr>
            <a:xfrm>
              <a:off x="0" y="-47625"/>
              <a:ext cx="767433" cy="745155"/>
            </a:xfrm>
            <a:prstGeom prst="rect">
              <a:avLst/>
            </a:prstGeom>
          </p:spPr>
          <p:txBody>
            <a:bodyPr lIns="25400" tIns="25400" rIns="25400" bIns="25400" rtlCol="0" anchor="ctr"/>
            <a:lstStyle/>
            <a:p>
              <a:pPr algn="ctr" defTabSz="457200" rtl="0">
                <a:lnSpc>
                  <a:spcPts val="1120"/>
                </a:lnSpc>
              </a:pPr>
              <a:endParaRPr sz="900">
                <a:solidFill>
                  <a:prstClr val="black"/>
                </a:solidFill>
                <a:latin typeface="Calibri"/>
              </a:endParaRPr>
            </a:p>
          </p:txBody>
        </p:sp>
      </p:grpSp>
      <p:grpSp>
        <p:nvGrpSpPr>
          <p:cNvPr id="27" name="Group 27"/>
          <p:cNvGrpSpPr/>
          <p:nvPr/>
        </p:nvGrpSpPr>
        <p:grpSpPr>
          <a:xfrm rot="-10800000">
            <a:off x="1438511" y="3109291"/>
            <a:ext cx="6266975" cy="1793656"/>
            <a:chOff x="0" y="0"/>
            <a:chExt cx="2118007" cy="697530"/>
          </a:xfrm>
        </p:grpSpPr>
        <p:sp>
          <p:nvSpPr>
            <p:cNvPr id="28" name="Freeform 28"/>
            <p:cNvSpPr/>
            <p:nvPr/>
          </p:nvSpPr>
          <p:spPr>
            <a:xfrm>
              <a:off x="0" y="0"/>
              <a:ext cx="2118007" cy="697530"/>
            </a:xfrm>
            <a:custGeom>
              <a:avLst/>
              <a:gdLst/>
              <a:ahLst/>
              <a:cxnLst/>
              <a:rect l="l" t="t" r="r" b="b"/>
              <a:pathLst>
                <a:path w="2118007" h="697530">
                  <a:moveTo>
                    <a:pt x="0" y="0"/>
                  </a:moveTo>
                  <a:lnTo>
                    <a:pt x="2118007" y="0"/>
                  </a:lnTo>
                  <a:lnTo>
                    <a:pt x="2118007" y="697530"/>
                  </a:lnTo>
                  <a:lnTo>
                    <a:pt x="0" y="697530"/>
                  </a:lnTo>
                  <a:close/>
                </a:path>
              </a:pathLst>
            </a:custGeom>
            <a:gradFill rotWithShape="1">
              <a:gsLst>
                <a:gs pos="0">
                  <a:srgbClr val="931CBD">
                    <a:alpha val="15000"/>
                  </a:srgbClr>
                </a:gs>
                <a:gs pos="100000">
                  <a:srgbClr val="FF5DC4">
                    <a:alpha val="15000"/>
                  </a:srgbClr>
                </a:gs>
              </a:gsLst>
              <a:path path="circle">
                <a:fillToRect r="100000" b="100000"/>
              </a:path>
              <a:tileRect l="-100000" t="-100000"/>
            </a:gradFill>
            <a:ln w="66675" cap="sq">
              <a:solidFill>
                <a:srgbClr val="FF8CED">
                  <a:alpha val="14902"/>
                </a:srgbClr>
              </a:solidFill>
              <a:prstDash val="solid"/>
              <a:miter/>
            </a:ln>
          </p:spPr>
        </p:sp>
        <p:sp>
          <p:nvSpPr>
            <p:cNvPr id="29" name="TextBox 29"/>
            <p:cNvSpPr txBox="1"/>
            <p:nvPr/>
          </p:nvSpPr>
          <p:spPr>
            <a:xfrm>
              <a:off x="0" y="-47625"/>
              <a:ext cx="2118007" cy="745155"/>
            </a:xfrm>
            <a:prstGeom prst="rect">
              <a:avLst/>
            </a:prstGeom>
          </p:spPr>
          <p:txBody>
            <a:bodyPr lIns="25400" tIns="25400" rIns="25400" bIns="25400" rtlCol="0" anchor="ctr"/>
            <a:lstStyle/>
            <a:p>
              <a:pPr algn="ctr" defTabSz="457200" rtl="0">
                <a:lnSpc>
                  <a:spcPts val="1120"/>
                </a:lnSpc>
              </a:pPr>
              <a:endParaRPr sz="900">
                <a:solidFill>
                  <a:prstClr val="black"/>
                </a:solidFill>
                <a:latin typeface="Calibri"/>
              </a:endParaRPr>
            </a:p>
          </p:txBody>
        </p:sp>
      </p:grpSp>
      <p:grpSp>
        <p:nvGrpSpPr>
          <p:cNvPr id="30" name="Group 30"/>
          <p:cNvGrpSpPr/>
          <p:nvPr/>
        </p:nvGrpSpPr>
        <p:grpSpPr>
          <a:xfrm>
            <a:off x="4912046" y="3109291"/>
            <a:ext cx="2361474" cy="1793656"/>
            <a:chOff x="0" y="0"/>
            <a:chExt cx="407264" cy="355948"/>
          </a:xfrm>
        </p:grpSpPr>
        <p:sp>
          <p:nvSpPr>
            <p:cNvPr id="31" name="Freeform 31"/>
            <p:cNvSpPr/>
            <p:nvPr/>
          </p:nvSpPr>
          <p:spPr>
            <a:xfrm>
              <a:off x="0" y="0"/>
              <a:ext cx="407264" cy="355948"/>
            </a:xfrm>
            <a:custGeom>
              <a:avLst/>
              <a:gdLst/>
              <a:ahLst/>
              <a:cxnLst/>
              <a:rect l="l" t="t" r="r" b="b"/>
              <a:pathLst>
                <a:path w="407264" h="355948">
                  <a:moveTo>
                    <a:pt x="203200" y="0"/>
                  </a:moveTo>
                  <a:lnTo>
                    <a:pt x="407264" y="0"/>
                  </a:lnTo>
                  <a:lnTo>
                    <a:pt x="204064" y="355948"/>
                  </a:lnTo>
                  <a:lnTo>
                    <a:pt x="0" y="355948"/>
                  </a:lnTo>
                  <a:lnTo>
                    <a:pt x="203200" y="0"/>
                  </a:lnTo>
                  <a:close/>
                </a:path>
              </a:pathLst>
            </a:custGeom>
            <a:gradFill rotWithShape="1">
              <a:gsLst>
                <a:gs pos="0">
                  <a:srgbClr val="931CBD">
                    <a:alpha val="100000"/>
                  </a:srgbClr>
                </a:gs>
                <a:gs pos="100000">
                  <a:srgbClr val="FF5DC4">
                    <a:alpha val="100000"/>
                  </a:srgbClr>
                </a:gs>
              </a:gsLst>
              <a:path path="circle">
                <a:fillToRect r="100000" b="100000"/>
              </a:path>
              <a:tileRect l="-100000" t="-100000"/>
            </a:gradFill>
          </p:spPr>
        </p:sp>
        <p:sp>
          <p:nvSpPr>
            <p:cNvPr id="32" name="TextBox 32"/>
            <p:cNvSpPr txBox="1"/>
            <p:nvPr/>
          </p:nvSpPr>
          <p:spPr>
            <a:xfrm>
              <a:off x="101600" y="-47625"/>
              <a:ext cx="204064" cy="403573"/>
            </a:xfrm>
            <a:prstGeom prst="rect">
              <a:avLst/>
            </a:prstGeom>
          </p:spPr>
          <p:txBody>
            <a:bodyPr lIns="30969" tIns="30969" rIns="30969" bIns="30969" rtlCol="0" anchor="ctr"/>
            <a:lstStyle/>
            <a:p>
              <a:pPr algn="ctr" defTabSz="457200" rtl="0">
                <a:lnSpc>
                  <a:spcPts val="1120"/>
                </a:lnSpc>
              </a:pPr>
              <a:endParaRPr sz="900">
                <a:solidFill>
                  <a:prstClr val="black"/>
                </a:solidFill>
                <a:latin typeface="Calibri"/>
              </a:endParaRPr>
            </a:p>
          </p:txBody>
        </p:sp>
      </p:grpSp>
      <p:grpSp>
        <p:nvGrpSpPr>
          <p:cNvPr id="33" name="Group 33"/>
          <p:cNvGrpSpPr/>
          <p:nvPr/>
        </p:nvGrpSpPr>
        <p:grpSpPr>
          <a:xfrm rot="-10800000">
            <a:off x="5475078" y="3111444"/>
            <a:ext cx="1176794" cy="894859"/>
            <a:chOff x="0" y="0"/>
            <a:chExt cx="812800" cy="711200"/>
          </a:xfrm>
        </p:grpSpPr>
        <p:sp>
          <p:nvSpPr>
            <p:cNvPr id="34" name="Freeform 3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5" name="TextBox 35"/>
            <p:cNvSpPr txBox="1"/>
            <p:nvPr/>
          </p:nvSpPr>
          <p:spPr>
            <a:xfrm>
              <a:off x="127000" y="282575"/>
              <a:ext cx="558800" cy="377825"/>
            </a:xfrm>
            <a:prstGeom prst="rect">
              <a:avLst/>
            </a:prstGeom>
          </p:spPr>
          <p:txBody>
            <a:bodyPr lIns="30969" tIns="30969" rIns="30969" bIns="30969" rtlCol="0" anchor="ctr"/>
            <a:lstStyle/>
            <a:p>
              <a:pPr algn="ctr" defTabSz="457200" rtl="0">
                <a:lnSpc>
                  <a:spcPts val="1120"/>
                </a:lnSpc>
              </a:pPr>
              <a:endParaRPr sz="900">
                <a:solidFill>
                  <a:prstClr val="black"/>
                </a:solidFill>
                <a:latin typeface="Calibri"/>
              </a:endParaRPr>
            </a:p>
          </p:txBody>
        </p:sp>
      </p:grpSp>
      <p:grpSp>
        <p:nvGrpSpPr>
          <p:cNvPr id="36" name="Group 36"/>
          <p:cNvGrpSpPr/>
          <p:nvPr/>
        </p:nvGrpSpPr>
        <p:grpSpPr>
          <a:xfrm rot="-10800000">
            <a:off x="4372229" y="3109290"/>
            <a:ext cx="1176794" cy="894859"/>
            <a:chOff x="0" y="0"/>
            <a:chExt cx="812800" cy="711200"/>
          </a:xfrm>
        </p:grpSpPr>
        <p:sp>
          <p:nvSpPr>
            <p:cNvPr id="37" name="Freeform 37"/>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8" name="TextBox 38"/>
            <p:cNvSpPr txBox="1"/>
            <p:nvPr/>
          </p:nvSpPr>
          <p:spPr>
            <a:xfrm>
              <a:off x="127000" y="282575"/>
              <a:ext cx="558800" cy="377825"/>
            </a:xfrm>
            <a:prstGeom prst="rect">
              <a:avLst/>
            </a:prstGeom>
          </p:spPr>
          <p:txBody>
            <a:bodyPr lIns="30969" tIns="30969" rIns="30969" bIns="30969" rtlCol="0" anchor="ctr"/>
            <a:lstStyle/>
            <a:p>
              <a:pPr algn="ctr" defTabSz="457200" rtl="0">
                <a:lnSpc>
                  <a:spcPts val="1120"/>
                </a:lnSpc>
              </a:pPr>
              <a:endParaRPr sz="900">
                <a:solidFill>
                  <a:prstClr val="black"/>
                </a:solidFill>
                <a:latin typeface="Calibri"/>
              </a:endParaRPr>
            </a:p>
          </p:txBody>
        </p:sp>
      </p:grpSp>
      <p:grpSp>
        <p:nvGrpSpPr>
          <p:cNvPr id="69" name="Group 69"/>
          <p:cNvGrpSpPr/>
          <p:nvPr/>
        </p:nvGrpSpPr>
        <p:grpSpPr>
          <a:xfrm>
            <a:off x="5572350" y="346438"/>
            <a:ext cx="3674767" cy="692589"/>
            <a:chOff x="0" y="0"/>
            <a:chExt cx="2156295" cy="406400"/>
          </a:xfrm>
        </p:grpSpPr>
        <p:sp>
          <p:nvSpPr>
            <p:cNvPr id="70" name="Freeform 70"/>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71" name="TextBox 71"/>
            <p:cNvSpPr txBox="1"/>
            <p:nvPr/>
          </p:nvSpPr>
          <p:spPr>
            <a:xfrm>
              <a:off x="0" y="-57150"/>
              <a:ext cx="2156295" cy="463550"/>
            </a:xfrm>
            <a:prstGeom prst="rect">
              <a:avLst/>
            </a:prstGeom>
          </p:spPr>
          <p:txBody>
            <a:bodyPr lIns="25400" tIns="25400" rIns="25400" bIns="25400" rtlCol="0" anchor="ctr"/>
            <a:lstStyle/>
            <a:p>
              <a:pPr algn="ctr" defTabSz="457200" rtl="0">
                <a:lnSpc>
                  <a:spcPts val="1470"/>
                </a:lnSpc>
              </a:pPr>
              <a:endParaRPr sz="900">
                <a:solidFill>
                  <a:prstClr val="black"/>
                </a:solidFill>
                <a:latin typeface="Calibri"/>
              </a:endParaRPr>
            </a:p>
          </p:txBody>
        </p:sp>
      </p:grpSp>
      <p:sp>
        <p:nvSpPr>
          <p:cNvPr id="72" name="Freeform 72"/>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3" name="Freeform 73"/>
          <p:cNvSpPr/>
          <p:nvPr/>
        </p:nvSpPr>
        <p:spPr>
          <a:xfrm>
            <a:off x="-39073" y="2092064"/>
            <a:ext cx="1441908" cy="469276"/>
          </a:xfrm>
          <a:custGeom>
            <a:avLst/>
            <a:gdLst/>
            <a:ahLst/>
            <a:cxnLst/>
            <a:rect l="l" t="t" r="r" b="b"/>
            <a:pathLst>
              <a:path w="2883816" h="938551">
                <a:moveTo>
                  <a:pt x="0" y="0"/>
                </a:moveTo>
                <a:lnTo>
                  <a:pt x="2883816" y="0"/>
                </a:lnTo>
                <a:lnTo>
                  <a:pt x="2883816" y="938551"/>
                </a:lnTo>
                <a:lnTo>
                  <a:pt x="0" y="9385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5" name="Freeform 75"/>
          <p:cNvSpPr/>
          <p:nvPr/>
        </p:nvSpPr>
        <p:spPr>
          <a:xfrm flipH="1">
            <a:off x="5850390" y="3386517"/>
            <a:ext cx="1135381" cy="986704"/>
          </a:xfrm>
          <a:custGeom>
            <a:avLst/>
            <a:gdLst/>
            <a:ahLst/>
            <a:cxnLst/>
            <a:rect l="l" t="t" r="r" b="b"/>
            <a:pathLst>
              <a:path w="1079203" h="1079203">
                <a:moveTo>
                  <a:pt x="1079203" y="0"/>
                </a:moveTo>
                <a:lnTo>
                  <a:pt x="0" y="0"/>
                </a:lnTo>
                <a:lnTo>
                  <a:pt x="0" y="1079203"/>
                </a:lnTo>
                <a:lnTo>
                  <a:pt x="1079203" y="1079203"/>
                </a:lnTo>
                <a:lnTo>
                  <a:pt x="1079203"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8" name="مربع نص 87">
            <a:extLst>
              <a:ext uri="{FF2B5EF4-FFF2-40B4-BE49-F238E27FC236}">
                <a16:creationId xmlns:a16="http://schemas.microsoft.com/office/drawing/2014/main" id="{F7885259-A8A0-1DF6-0F95-D1A996A9C55A}"/>
              </a:ext>
            </a:extLst>
          </p:cNvPr>
          <p:cNvSpPr txBox="1"/>
          <p:nvPr/>
        </p:nvSpPr>
        <p:spPr>
          <a:xfrm>
            <a:off x="1111364" y="3364630"/>
            <a:ext cx="4129768" cy="1449115"/>
          </a:xfrm>
          <a:prstGeom prst="rect">
            <a:avLst/>
          </a:prstGeom>
          <a:noFill/>
        </p:spPr>
        <p:txBody>
          <a:bodyPr wrap="square">
            <a:spAutoFit/>
          </a:bodyPr>
          <a:lstStyle/>
          <a:p>
            <a:pPr algn="ctr" rtl="1">
              <a:spcBef>
                <a:spcPts val="0"/>
              </a:spcBef>
              <a:spcAft>
                <a:spcPts val="500"/>
              </a:spcAft>
            </a:pPr>
            <a:r>
              <a:rPr lang="ar-EG" sz="2800" b="1" i="0" u="none" strike="noStrike" dirty="0">
                <a:effectLst/>
                <a:latin typeface="Traditional Arabic" panose="02020603050405020304" pitchFamily="18" charset="-78"/>
                <a:cs typeface="Traditional Arabic" panose="02020603050405020304" pitchFamily="18" charset="-78"/>
              </a:rPr>
              <a:t>أولاً: مستوى الإدارة العليا</a:t>
            </a:r>
          </a:p>
          <a:p>
            <a:pPr algn="ctr" rtl="1">
              <a:spcBef>
                <a:spcPts val="0"/>
              </a:spcBef>
              <a:spcAft>
                <a:spcPts val="500"/>
              </a:spcAft>
            </a:pPr>
            <a:r>
              <a:rPr lang="ar-EG" sz="2800" b="1" i="0" u="none" strike="noStrike" dirty="0">
                <a:effectLst/>
                <a:latin typeface="Traditional Arabic" panose="02020603050405020304" pitchFamily="18" charset="-78"/>
                <a:cs typeface="Traditional Arabic" panose="02020603050405020304" pitchFamily="18" charset="-78"/>
              </a:rPr>
              <a:t> </a:t>
            </a:r>
            <a:r>
              <a:rPr lang="en-US" sz="2800" b="1" i="0" u="none" strike="noStrike" dirty="0">
                <a:effectLst/>
                <a:latin typeface="Traditional Arabic" panose="02020603050405020304" pitchFamily="18" charset="-78"/>
                <a:cs typeface="Traditional Arabic" panose="02020603050405020304" pitchFamily="18" charset="-78"/>
              </a:rPr>
              <a:t>Top- Level Management:</a:t>
            </a:r>
            <a:endParaRPr lang="en-US" sz="2800" b="1" dirty="0">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heel(1)">
                                      <p:cBhvr>
                                        <p:cTn id="7" dur="2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F8F55D4A-4B11-6927-30F7-D7C02C969D18}"/>
              </a:ext>
            </a:extLst>
          </p:cNvPr>
          <p:cNvSpPr txBox="1"/>
          <p:nvPr/>
        </p:nvSpPr>
        <p:spPr>
          <a:xfrm>
            <a:off x="539552" y="1628800"/>
            <a:ext cx="7848872" cy="4226798"/>
          </a:xfrm>
          <a:prstGeom prst="rect">
            <a:avLst/>
          </a:prstGeom>
          <a:noFill/>
        </p:spPr>
        <p:txBody>
          <a:bodyPr wrap="square">
            <a:spAutoFit/>
          </a:bodyPr>
          <a:lstStyle/>
          <a:p>
            <a:pPr algn="r" rtl="1">
              <a:spcBef>
                <a:spcPts val="0"/>
              </a:spcBef>
              <a:spcAft>
                <a:spcPts val="500"/>
              </a:spcAft>
            </a:pPr>
            <a:r>
              <a:rPr lang="ar-EG" sz="2800" b="1" i="0" u="none" strike="noStrike" dirty="0">
                <a:solidFill>
                  <a:srgbClr val="7030A0"/>
                </a:solidFill>
                <a:effectLst/>
                <a:latin typeface="Arial" panose="020B0604020202020204" pitchFamily="34" charset="0"/>
              </a:rPr>
              <a:t>يوجد هذا المستوى في قمة الهرم التنظيمي للمنظمة، ويحتله مديرو الإدارة العليا كالمدير العام والمدير التنفيذي، ونائب</a:t>
            </a:r>
            <a:r>
              <a:rPr lang="ar-EG" sz="2800" b="1" dirty="0">
                <a:solidFill>
                  <a:srgbClr val="7030A0"/>
                </a:solidFill>
              </a:rPr>
              <a:t> </a:t>
            </a:r>
            <a:r>
              <a:rPr lang="ar-EG" sz="2800" b="1" i="0" u="none" strike="noStrike" dirty="0">
                <a:solidFill>
                  <a:srgbClr val="7030A0"/>
                </a:solidFill>
                <a:effectLst/>
                <a:latin typeface="Arial" panose="020B0604020202020204" pitchFamily="34" charset="0"/>
              </a:rPr>
              <a:t>المدير العام، وفيما يأتي بعض مسؤوليات هذا المستوى:</a:t>
            </a:r>
            <a:endParaRPr lang="ar-EG" sz="2800" b="1" dirty="0">
              <a:solidFill>
                <a:srgbClr val="7030A0"/>
              </a:solidFill>
              <a:effectLst/>
            </a:endParaRPr>
          </a:p>
          <a:p>
            <a:pPr marL="342900" indent="-342900" algn="r" rtl="1">
              <a:spcBef>
                <a:spcPts val="0"/>
              </a:spcBef>
              <a:spcAft>
                <a:spcPts val="500"/>
              </a:spcAft>
              <a:buFont typeface="+mj-lt"/>
              <a:buAutoNum type="arabicPeriod"/>
            </a:pPr>
            <a:r>
              <a:rPr lang="ar-EG" sz="2800" b="1" i="0" u="none" strike="noStrike" dirty="0">
                <a:solidFill>
                  <a:srgbClr val="C00000"/>
                </a:solidFill>
                <a:effectLst/>
                <a:latin typeface="Arial" panose="020B0604020202020204" pitchFamily="34" charset="0"/>
              </a:rPr>
              <a:t>رسم السياسات والاستراتيجيات وتحديد الأهداف الشاملة للمنظمة.</a:t>
            </a:r>
            <a:endParaRPr lang="ar-EG" sz="2800" b="1" dirty="0">
              <a:solidFill>
                <a:srgbClr val="C00000"/>
              </a:solidFill>
              <a:effectLst/>
            </a:endParaRPr>
          </a:p>
          <a:p>
            <a:pPr marL="342900" indent="-342900" algn="r" rtl="1">
              <a:spcBef>
                <a:spcPts val="0"/>
              </a:spcBef>
              <a:spcAft>
                <a:spcPts val="500"/>
              </a:spcAft>
              <a:buFont typeface="+mj-lt"/>
              <a:buAutoNum type="arabicPeriod"/>
            </a:pPr>
            <a:r>
              <a:rPr lang="ar-EG" sz="2800" b="1" i="0" u="none" strike="noStrike" dirty="0">
                <a:solidFill>
                  <a:srgbClr val="C00000"/>
                </a:solidFill>
                <a:effectLst/>
                <a:latin typeface="Arial" panose="020B0604020202020204" pitchFamily="34" charset="0"/>
              </a:rPr>
              <a:t> توجيه عملية التفاعل بين المنظمة والبيئة المحيطة بها.</a:t>
            </a:r>
            <a:endParaRPr lang="ar-EG" sz="2800" b="1" dirty="0">
              <a:solidFill>
                <a:srgbClr val="C00000"/>
              </a:solidFill>
              <a:effectLst/>
            </a:endParaRPr>
          </a:p>
          <a:p>
            <a:pPr marL="342900" indent="-342900" algn="r" rtl="1">
              <a:spcBef>
                <a:spcPts val="0"/>
              </a:spcBef>
              <a:spcAft>
                <a:spcPts val="500"/>
              </a:spcAft>
              <a:buFont typeface="+mj-lt"/>
              <a:buAutoNum type="arabicPeriod"/>
            </a:pPr>
            <a:r>
              <a:rPr lang="ar-EG" sz="2800" b="1" i="0" u="none" strike="noStrike" dirty="0">
                <a:solidFill>
                  <a:srgbClr val="C00000"/>
                </a:solidFill>
                <a:effectLst/>
                <a:latin typeface="Arial" panose="020B0604020202020204" pitchFamily="34" charset="0"/>
              </a:rPr>
              <a:t>وضع الخطط المستقبلية الكفيلة بتحقيق الأهداف المحددة.</a:t>
            </a:r>
            <a:endParaRPr lang="ar-EG" sz="2800" b="1" dirty="0">
              <a:solidFill>
                <a:srgbClr val="C00000"/>
              </a:solidFill>
              <a:effectLst/>
            </a:endParaRPr>
          </a:p>
          <a:p>
            <a:pPr marL="342900" indent="-342900" algn="r" rtl="1">
              <a:spcBef>
                <a:spcPts val="0"/>
              </a:spcBef>
              <a:spcAft>
                <a:spcPts val="500"/>
              </a:spcAft>
              <a:buFont typeface="+mj-lt"/>
              <a:buAutoNum type="arabicPeriod"/>
            </a:pPr>
            <a:r>
              <a:rPr lang="ar-EG" sz="2800" b="1" i="0" u="none" strike="noStrike" dirty="0">
                <a:solidFill>
                  <a:srgbClr val="C00000"/>
                </a:solidFill>
                <a:effectLst/>
                <a:latin typeface="Arial" panose="020B0604020202020204" pitchFamily="34" charset="0"/>
              </a:rPr>
              <a:t>وضع الهيكل التنظيمي للمنظمة، وتحديد المستويات الإدارية، وتوزيع المراكز الوظيفية.</a:t>
            </a:r>
            <a:endParaRPr lang="ar-EG" sz="2800" b="1" dirty="0">
              <a:solidFill>
                <a:srgbClr val="C00000"/>
              </a:solidFill>
              <a:effectLst/>
            </a:endParaRPr>
          </a:p>
        </p:txBody>
      </p:sp>
    </p:spTree>
    <p:extLst>
      <p:ext uri="{BB962C8B-B14F-4D97-AF65-F5344CB8AC3E}">
        <p14:creationId xmlns:p14="http://schemas.microsoft.com/office/powerpoint/2010/main" val="34872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3A4B2-F874-78CB-8585-96AB894CFB15}"/>
            </a:ext>
          </a:extLst>
        </p:cNvPr>
        <p:cNvGrpSpPr/>
        <p:nvPr/>
      </p:nvGrpSpPr>
      <p:grpSpPr>
        <a:xfrm>
          <a:off x="0" y="0"/>
          <a:ext cx="0" cy="0"/>
          <a:chOff x="0" y="0"/>
          <a:chExt cx="0" cy="0"/>
        </a:xfrm>
      </p:grpSpPr>
      <p:grpSp>
        <p:nvGrpSpPr>
          <p:cNvPr id="21" name="Group 21">
            <a:extLst>
              <a:ext uri="{FF2B5EF4-FFF2-40B4-BE49-F238E27FC236}">
                <a16:creationId xmlns:a16="http://schemas.microsoft.com/office/drawing/2014/main" id="{A4B06E65-BFB8-C72D-BA48-3E33005E5DFB}"/>
              </a:ext>
            </a:extLst>
          </p:cNvPr>
          <p:cNvGrpSpPr/>
          <p:nvPr/>
        </p:nvGrpSpPr>
        <p:grpSpPr>
          <a:xfrm rot="-9623016">
            <a:off x="-1932156" y="-380621"/>
            <a:ext cx="6146126" cy="7104891"/>
            <a:chOff x="0" y="0"/>
            <a:chExt cx="615228" cy="711200"/>
          </a:xfrm>
        </p:grpSpPr>
        <p:sp>
          <p:nvSpPr>
            <p:cNvPr id="22" name="Freeform 22">
              <a:extLst>
                <a:ext uri="{FF2B5EF4-FFF2-40B4-BE49-F238E27FC236}">
                  <a16:creationId xmlns:a16="http://schemas.microsoft.com/office/drawing/2014/main" id="{C4D0415A-33B6-E166-E6CE-CB65A8013CC0}"/>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23" name="TextBox 23">
              <a:extLst>
                <a:ext uri="{FF2B5EF4-FFF2-40B4-BE49-F238E27FC236}">
                  <a16:creationId xmlns:a16="http://schemas.microsoft.com/office/drawing/2014/main" id="{E88CF5FD-9270-563A-E046-76659071ADCC}"/>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05519BB9-239F-7F6C-7B9B-B28F20FDB0A9}"/>
              </a:ext>
            </a:extLst>
          </p:cNvPr>
          <p:cNvGrpSpPr/>
          <p:nvPr/>
        </p:nvGrpSpPr>
        <p:grpSpPr>
          <a:xfrm rot="-10800000">
            <a:off x="5473203" y="3109291"/>
            <a:ext cx="2270760" cy="1793656"/>
            <a:chOff x="0" y="0"/>
            <a:chExt cx="767433" cy="697530"/>
          </a:xfrm>
        </p:grpSpPr>
        <p:sp>
          <p:nvSpPr>
            <p:cNvPr id="25" name="Freeform 25">
              <a:extLst>
                <a:ext uri="{FF2B5EF4-FFF2-40B4-BE49-F238E27FC236}">
                  <a16:creationId xmlns:a16="http://schemas.microsoft.com/office/drawing/2014/main" id="{F5499702-1216-E6E1-6010-BD84B735FD6E}"/>
                </a:ext>
              </a:extLst>
            </p:cNvPr>
            <p:cNvSpPr/>
            <p:nvPr/>
          </p:nvSpPr>
          <p:spPr>
            <a:xfrm>
              <a:off x="0" y="0"/>
              <a:ext cx="767433" cy="697530"/>
            </a:xfrm>
            <a:custGeom>
              <a:avLst/>
              <a:gdLst/>
              <a:ahLst/>
              <a:cxnLst/>
              <a:rect l="l" t="t" r="r" b="b"/>
              <a:pathLst>
                <a:path w="767433" h="697530">
                  <a:moveTo>
                    <a:pt x="0" y="0"/>
                  </a:moveTo>
                  <a:lnTo>
                    <a:pt x="767433" y="0"/>
                  </a:lnTo>
                  <a:lnTo>
                    <a:pt x="767433" y="697530"/>
                  </a:lnTo>
                  <a:lnTo>
                    <a:pt x="0" y="697530"/>
                  </a:lnTo>
                  <a:close/>
                </a:path>
              </a:pathLst>
            </a:custGeom>
            <a:gradFill rotWithShape="1">
              <a:gsLst>
                <a:gs pos="0">
                  <a:srgbClr val="931CBD">
                    <a:alpha val="70000"/>
                  </a:srgbClr>
                </a:gs>
                <a:gs pos="100000">
                  <a:srgbClr val="FF5DC4">
                    <a:alpha val="70000"/>
                  </a:srgbClr>
                </a:gs>
              </a:gsLst>
              <a:lin ang="0"/>
            </a:gradFill>
          </p:spPr>
        </p:sp>
        <p:sp>
          <p:nvSpPr>
            <p:cNvPr id="26" name="TextBox 26">
              <a:extLst>
                <a:ext uri="{FF2B5EF4-FFF2-40B4-BE49-F238E27FC236}">
                  <a16:creationId xmlns:a16="http://schemas.microsoft.com/office/drawing/2014/main" id="{F1C82CDC-34DF-5610-2B03-7DA920F5987B}"/>
                </a:ext>
              </a:extLst>
            </p:cNvPr>
            <p:cNvSpPr txBox="1"/>
            <p:nvPr/>
          </p:nvSpPr>
          <p:spPr>
            <a:xfrm>
              <a:off x="0" y="-47625"/>
              <a:ext cx="767433"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449E9358-E50A-40E4-96C6-7CF7713604B2}"/>
              </a:ext>
            </a:extLst>
          </p:cNvPr>
          <p:cNvGrpSpPr/>
          <p:nvPr/>
        </p:nvGrpSpPr>
        <p:grpSpPr>
          <a:xfrm rot="-10800000">
            <a:off x="1438511" y="3109291"/>
            <a:ext cx="6266975" cy="1793656"/>
            <a:chOff x="0" y="0"/>
            <a:chExt cx="2118007" cy="697530"/>
          </a:xfrm>
        </p:grpSpPr>
        <p:sp>
          <p:nvSpPr>
            <p:cNvPr id="28" name="Freeform 28">
              <a:extLst>
                <a:ext uri="{FF2B5EF4-FFF2-40B4-BE49-F238E27FC236}">
                  <a16:creationId xmlns:a16="http://schemas.microsoft.com/office/drawing/2014/main" id="{1950C7D1-2E5C-881B-0975-C9CDF9B696A9}"/>
                </a:ext>
              </a:extLst>
            </p:cNvPr>
            <p:cNvSpPr/>
            <p:nvPr/>
          </p:nvSpPr>
          <p:spPr>
            <a:xfrm>
              <a:off x="0" y="0"/>
              <a:ext cx="2118007" cy="697530"/>
            </a:xfrm>
            <a:custGeom>
              <a:avLst/>
              <a:gdLst/>
              <a:ahLst/>
              <a:cxnLst/>
              <a:rect l="l" t="t" r="r" b="b"/>
              <a:pathLst>
                <a:path w="2118007" h="697530">
                  <a:moveTo>
                    <a:pt x="0" y="0"/>
                  </a:moveTo>
                  <a:lnTo>
                    <a:pt x="2118007" y="0"/>
                  </a:lnTo>
                  <a:lnTo>
                    <a:pt x="2118007" y="697530"/>
                  </a:lnTo>
                  <a:lnTo>
                    <a:pt x="0" y="697530"/>
                  </a:lnTo>
                  <a:close/>
                </a:path>
              </a:pathLst>
            </a:custGeom>
            <a:gradFill rotWithShape="1">
              <a:gsLst>
                <a:gs pos="0">
                  <a:srgbClr val="931CBD">
                    <a:alpha val="15000"/>
                  </a:srgbClr>
                </a:gs>
                <a:gs pos="100000">
                  <a:srgbClr val="FF5DC4">
                    <a:alpha val="15000"/>
                  </a:srgbClr>
                </a:gs>
              </a:gsLst>
              <a:path path="circle">
                <a:fillToRect r="100000" b="100000"/>
              </a:path>
              <a:tileRect l="-100000" t="-100000"/>
            </a:gradFill>
            <a:ln w="66675" cap="sq">
              <a:solidFill>
                <a:srgbClr val="FF8CED">
                  <a:alpha val="14902"/>
                </a:srgbClr>
              </a:solidFill>
              <a:prstDash val="solid"/>
              <a:miter/>
            </a:ln>
          </p:spPr>
        </p:sp>
        <p:sp>
          <p:nvSpPr>
            <p:cNvPr id="29" name="TextBox 29">
              <a:extLst>
                <a:ext uri="{FF2B5EF4-FFF2-40B4-BE49-F238E27FC236}">
                  <a16:creationId xmlns:a16="http://schemas.microsoft.com/office/drawing/2014/main" id="{6A662884-CFDB-0CF7-2EA7-8C6DD26CB72B}"/>
                </a:ext>
              </a:extLst>
            </p:cNvPr>
            <p:cNvSpPr txBox="1"/>
            <p:nvPr/>
          </p:nvSpPr>
          <p:spPr>
            <a:xfrm>
              <a:off x="0" y="-47625"/>
              <a:ext cx="2118007"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6B4EC9C6-AA27-E011-D79D-E95369EE2432}"/>
              </a:ext>
            </a:extLst>
          </p:cNvPr>
          <p:cNvGrpSpPr/>
          <p:nvPr/>
        </p:nvGrpSpPr>
        <p:grpSpPr>
          <a:xfrm>
            <a:off x="4912046" y="3109291"/>
            <a:ext cx="2361474" cy="1793656"/>
            <a:chOff x="0" y="0"/>
            <a:chExt cx="407264" cy="355948"/>
          </a:xfrm>
        </p:grpSpPr>
        <p:sp>
          <p:nvSpPr>
            <p:cNvPr id="31" name="Freeform 31">
              <a:extLst>
                <a:ext uri="{FF2B5EF4-FFF2-40B4-BE49-F238E27FC236}">
                  <a16:creationId xmlns:a16="http://schemas.microsoft.com/office/drawing/2014/main" id="{AF0FCC02-9AFD-C923-172A-BF3456CEB252}"/>
                </a:ext>
              </a:extLst>
            </p:cNvPr>
            <p:cNvSpPr/>
            <p:nvPr/>
          </p:nvSpPr>
          <p:spPr>
            <a:xfrm>
              <a:off x="0" y="0"/>
              <a:ext cx="407264" cy="355948"/>
            </a:xfrm>
            <a:custGeom>
              <a:avLst/>
              <a:gdLst/>
              <a:ahLst/>
              <a:cxnLst/>
              <a:rect l="l" t="t" r="r" b="b"/>
              <a:pathLst>
                <a:path w="407264" h="355948">
                  <a:moveTo>
                    <a:pt x="203200" y="0"/>
                  </a:moveTo>
                  <a:lnTo>
                    <a:pt x="407264" y="0"/>
                  </a:lnTo>
                  <a:lnTo>
                    <a:pt x="204064" y="355948"/>
                  </a:lnTo>
                  <a:lnTo>
                    <a:pt x="0" y="355948"/>
                  </a:lnTo>
                  <a:lnTo>
                    <a:pt x="203200" y="0"/>
                  </a:lnTo>
                  <a:close/>
                </a:path>
              </a:pathLst>
            </a:custGeom>
            <a:gradFill rotWithShape="1">
              <a:gsLst>
                <a:gs pos="0">
                  <a:srgbClr val="931CBD">
                    <a:alpha val="100000"/>
                  </a:srgbClr>
                </a:gs>
                <a:gs pos="100000">
                  <a:srgbClr val="FF5DC4">
                    <a:alpha val="100000"/>
                  </a:srgbClr>
                </a:gs>
              </a:gsLst>
              <a:path path="circle">
                <a:fillToRect r="100000" b="100000"/>
              </a:path>
              <a:tileRect l="-100000" t="-100000"/>
            </a:gradFill>
          </p:spPr>
        </p:sp>
        <p:sp>
          <p:nvSpPr>
            <p:cNvPr id="32" name="TextBox 32">
              <a:extLst>
                <a:ext uri="{FF2B5EF4-FFF2-40B4-BE49-F238E27FC236}">
                  <a16:creationId xmlns:a16="http://schemas.microsoft.com/office/drawing/2014/main" id="{AF6E48DE-684D-C7FA-4627-D94FCC067F06}"/>
                </a:ext>
              </a:extLst>
            </p:cNvPr>
            <p:cNvSpPr txBox="1"/>
            <p:nvPr/>
          </p:nvSpPr>
          <p:spPr>
            <a:xfrm>
              <a:off x="101600" y="-47625"/>
              <a:ext cx="204064" cy="403573"/>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a:extLst>
              <a:ext uri="{FF2B5EF4-FFF2-40B4-BE49-F238E27FC236}">
                <a16:creationId xmlns:a16="http://schemas.microsoft.com/office/drawing/2014/main" id="{DEA17BE9-37D7-F2E9-8380-E51A4EC9CDF1}"/>
              </a:ext>
            </a:extLst>
          </p:cNvPr>
          <p:cNvGrpSpPr/>
          <p:nvPr/>
        </p:nvGrpSpPr>
        <p:grpSpPr>
          <a:xfrm rot="-10800000">
            <a:off x="5475078" y="3111444"/>
            <a:ext cx="1176794" cy="894859"/>
            <a:chOff x="0" y="0"/>
            <a:chExt cx="812800" cy="711200"/>
          </a:xfrm>
        </p:grpSpPr>
        <p:sp>
          <p:nvSpPr>
            <p:cNvPr id="34" name="Freeform 34">
              <a:extLst>
                <a:ext uri="{FF2B5EF4-FFF2-40B4-BE49-F238E27FC236}">
                  <a16:creationId xmlns:a16="http://schemas.microsoft.com/office/drawing/2014/main" id="{58A8D9F8-DF8A-C3A2-E61F-0DE04FB04042}"/>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5" name="TextBox 35">
              <a:extLst>
                <a:ext uri="{FF2B5EF4-FFF2-40B4-BE49-F238E27FC236}">
                  <a16:creationId xmlns:a16="http://schemas.microsoft.com/office/drawing/2014/main" id="{DB1CBD04-90F6-ECB3-D149-7A2B71856647}"/>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a:extLst>
              <a:ext uri="{FF2B5EF4-FFF2-40B4-BE49-F238E27FC236}">
                <a16:creationId xmlns:a16="http://schemas.microsoft.com/office/drawing/2014/main" id="{78478B1C-5DA2-7F13-0E31-607F0742A352}"/>
              </a:ext>
            </a:extLst>
          </p:cNvPr>
          <p:cNvGrpSpPr/>
          <p:nvPr/>
        </p:nvGrpSpPr>
        <p:grpSpPr>
          <a:xfrm rot="-10800000">
            <a:off x="4372229" y="3109290"/>
            <a:ext cx="1176794" cy="894859"/>
            <a:chOff x="0" y="0"/>
            <a:chExt cx="812800" cy="711200"/>
          </a:xfrm>
        </p:grpSpPr>
        <p:sp>
          <p:nvSpPr>
            <p:cNvPr id="37" name="Freeform 37">
              <a:extLst>
                <a:ext uri="{FF2B5EF4-FFF2-40B4-BE49-F238E27FC236}">
                  <a16:creationId xmlns:a16="http://schemas.microsoft.com/office/drawing/2014/main" id="{5D52D71F-A2C5-0FEA-D81C-56A82B78974A}"/>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8" name="TextBox 38">
              <a:extLst>
                <a:ext uri="{FF2B5EF4-FFF2-40B4-BE49-F238E27FC236}">
                  <a16:creationId xmlns:a16="http://schemas.microsoft.com/office/drawing/2014/main" id="{592F7C53-D25B-1E8F-CE6B-573FDA4CF437}"/>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9" name="Group 69">
            <a:extLst>
              <a:ext uri="{FF2B5EF4-FFF2-40B4-BE49-F238E27FC236}">
                <a16:creationId xmlns:a16="http://schemas.microsoft.com/office/drawing/2014/main" id="{B43183BE-94E9-3570-7166-B4BC18A2290B}"/>
              </a:ext>
            </a:extLst>
          </p:cNvPr>
          <p:cNvGrpSpPr/>
          <p:nvPr/>
        </p:nvGrpSpPr>
        <p:grpSpPr>
          <a:xfrm>
            <a:off x="5572350" y="346438"/>
            <a:ext cx="3674767" cy="692589"/>
            <a:chOff x="0" y="0"/>
            <a:chExt cx="2156295" cy="406400"/>
          </a:xfrm>
        </p:grpSpPr>
        <p:sp>
          <p:nvSpPr>
            <p:cNvPr id="70" name="Freeform 70">
              <a:extLst>
                <a:ext uri="{FF2B5EF4-FFF2-40B4-BE49-F238E27FC236}">
                  <a16:creationId xmlns:a16="http://schemas.microsoft.com/office/drawing/2014/main" id="{BB52697E-A570-D4A9-9DE4-9B40D66926DE}"/>
                </a:ext>
              </a:extLst>
            </p:cNvPr>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71" name="TextBox 71">
              <a:extLst>
                <a:ext uri="{FF2B5EF4-FFF2-40B4-BE49-F238E27FC236}">
                  <a16:creationId xmlns:a16="http://schemas.microsoft.com/office/drawing/2014/main" id="{BE119F0A-0CC2-3F05-69B2-773388B44B2B}"/>
                </a:ext>
              </a:extLst>
            </p:cNvPr>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2" name="Freeform 72">
            <a:extLst>
              <a:ext uri="{FF2B5EF4-FFF2-40B4-BE49-F238E27FC236}">
                <a16:creationId xmlns:a16="http://schemas.microsoft.com/office/drawing/2014/main" id="{19EEF812-FC34-1393-3E82-0C585DDABA5D}"/>
              </a:ext>
            </a:extLst>
          </p:cNvPr>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3" name="Freeform 73">
            <a:extLst>
              <a:ext uri="{FF2B5EF4-FFF2-40B4-BE49-F238E27FC236}">
                <a16:creationId xmlns:a16="http://schemas.microsoft.com/office/drawing/2014/main" id="{E19306C2-CB16-E106-B8C7-045F579F9C76}"/>
              </a:ext>
            </a:extLst>
          </p:cNvPr>
          <p:cNvSpPr/>
          <p:nvPr/>
        </p:nvSpPr>
        <p:spPr>
          <a:xfrm>
            <a:off x="-39073" y="2092064"/>
            <a:ext cx="1441908" cy="469276"/>
          </a:xfrm>
          <a:custGeom>
            <a:avLst/>
            <a:gdLst/>
            <a:ahLst/>
            <a:cxnLst/>
            <a:rect l="l" t="t" r="r" b="b"/>
            <a:pathLst>
              <a:path w="2883816" h="938551">
                <a:moveTo>
                  <a:pt x="0" y="0"/>
                </a:moveTo>
                <a:lnTo>
                  <a:pt x="2883816" y="0"/>
                </a:lnTo>
                <a:lnTo>
                  <a:pt x="2883816" y="938551"/>
                </a:lnTo>
                <a:lnTo>
                  <a:pt x="0" y="9385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5" name="Freeform 75">
            <a:extLst>
              <a:ext uri="{FF2B5EF4-FFF2-40B4-BE49-F238E27FC236}">
                <a16:creationId xmlns:a16="http://schemas.microsoft.com/office/drawing/2014/main" id="{57D8B1D4-E9F9-D6CB-218F-20AB51182903}"/>
              </a:ext>
            </a:extLst>
          </p:cNvPr>
          <p:cNvSpPr/>
          <p:nvPr/>
        </p:nvSpPr>
        <p:spPr>
          <a:xfrm flipH="1">
            <a:off x="5850390" y="3386517"/>
            <a:ext cx="1135381" cy="986704"/>
          </a:xfrm>
          <a:custGeom>
            <a:avLst/>
            <a:gdLst/>
            <a:ahLst/>
            <a:cxnLst/>
            <a:rect l="l" t="t" r="r" b="b"/>
            <a:pathLst>
              <a:path w="1079203" h="1079203">
                <a:moveTo>
                  <a:pt x="1079203" y="0"/>
                </a:moveTo>
                <a:lnTo>
                  <a:pt x="0" y="0"/>
                </a:lnTo>
                <a:lnTo>
                  <a:pt x="0" y="1079203"/>
                </a:lnTo>
                <a:lnTo>
                  <a:pt x="1079203" y="1079203"/>
                </a:lnTo>
                <a:lnTo>
                  <a:pt x="1079203"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 name="مربع نص 2">
            <a:extLst>
              <a:ext uri="{FF2B5EF4-FFF2-40B4-BE49-F238E27FC236}">
                <a16:creationId xmlns:a16="http://schemas.microsoft.com/office/drawing/2014/main" id="{FD2F45FD-B4BF-5D4B-06C9-2534A0FD5574}"/>
              </a:ext>
            </a:extLst>
          </p:cNvPr>
          <p:cNvSpPr txBox="1"/>
          <p:nvPr/>
        </p:nvSpPr>
        <p:spPr>
          <a:xfrm>
            <a:off x="1374964" y="3322574"/>
            <a:ext cx="3414603" cy="1569660"/>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ثانياً: مستوى الإدارة الوسطى</a:t>
            </a:r>
          </a:p>
          <a:p>
            <a:pPr algn="ctr"/>
            <a:r>
              <a:rPr lang="en-US" sz="3200" b="1" dirty="0">
                <a:latin typeface="Traditional Arabic" panose="02020603050405020304" pitchFamily="18" charset="-78"/>
                <a:cs typeface="Traditional Arabic" panose="02020603050405020304" pitchFamily="18" charset="-78"/>
              </a:rPr>
              <a:t>Middle-Level Management:</a:t>
            </a:r>
            <a:endParaRPr lang="en-US" sz="4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3265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F8F55D4A-4B11-6927-30F7-D7C02C969D18}"/>
              </a:ext>
            </a:extLst>
          </p:cNvPr>
          <p:cNvSpPr txBox="1"/>
          <p:nvPr/>
        </p:nvSpPr>
        <p:spPr>
          <a:xfrm>
            <a:off x="647564" y="1993287"/>
            <a:ext cx="7848872" cy="4031873"/>
          </a:xfrm>
          <a:prstGeom prst="rect">
            <a:avLst/>
          </a:prstGeom>
          <a:noFill/>
        </p:spPr>
        <p:txBody>
          <a:bodyPr wrap="square">
            <a:spAutoFit/>
          </a:bodyPr>
          <a:lstStyle/>
          <a:p>
            <a:r>
              <a:rPr lang="ar-EG" sz="3600" b="1" dirty="0">
                <a:solidFill>
                  <a:schemeClr val="accent4">
                    <a:lumMod val="50000"/>
                  </a:schemeClr>
                </a:solidFill>
              </a:rPr>
              <a:t>يمثل هذا المستوى أكبر مجموعة من المديرين في المنظمة بأسماء مختلفة مدير العمليات مدير القسم، مدير المصنع، ونحوها، ويختص هذا المستوى بالإشراف على النشاطات الكفيلة بتنفيذ السياسات والاستراتيجيات التي حددتها الإدارة العلياء ويضعونها موضع التطبيق من جانب الإدارة في مستوى الإدارة الدنيا.</a:t>
            </a:r>
          </a:p>
          <a:p>
            <a:r>
              <a:rPr lang="ar-EG" sz="3600" b="1" dirty="0">
                <a:solidFill>
                  <a:schemeClr val="accent4">
                    <a:lumMod val="50000"/>
                  </a:schemeClr>
                </a:solidFill>
              </a:rPr>
              <a:t>وفيما يأتي بعض المسؤوليات التي يعنى بها هذا المستوى من الإدارة:.</a:t>
            </a:r>
          </a:p>
        </p:txBody>
      </p:sp>
    </p:spTree>
    <p:extLst>
      <p:ext uri="{BB962C8B-B14F-4D97-AF65-F5344CB8AC3E}">
        <p14:creationId xmlns:p14="http://schemas.microsoft.com/office/powerpoint/2010/main" val="415049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F8F55D4A-4B11-6927-30F7-D7C02C969D18}"/>
              </a:ext>
            </a:extLst>
          </p:cNvPr>
          <p:cNvSpPr txBox="1"/>
          <p:nvPr/>
        </p:nvSpPr>
        <p:spPr>
          <a:xfrm>
            <a:off x="647564" y="889843"/>
            <a:ext cx="7848872" cy="5078313"/>
          </a:xfrm>
          <a:prstGeom prst="rect">
            <a:avLst/>
          </a:prstGeom>
          <a:noFill/>
        </p:spPr>
        <p:txBody>
          <a:bodyPr wrap="square">
            <a:spAutoFit/>
          </a:bodyPr>
          <a:lstStyle/>
          <a:p>
            <a:pPr marL="514350" indent="-514350">
              <a:buFont typeface="+mj-lt"/>
              <a:buAutoNum type="arabicPeriod"/>
            </a:pPr>
            <a:r>
              <a:rPr lang="ar-EG" sz="3600" b="1" dirty="0">
                <a:solidFill>
                  <a:schemeClr val="accent6">
                    <a:lumMod val="50000"/>
                  </a:schemeClr>
                </a:solidFill>
              </a:rPr>
              <a:t> وضع الخطط الفرعية في ضوء الخطة العامة التي تضعها الإدارة العليا مثل خطة الرواتب، وخطة الإنتاج، وخطة المبيعات وخطة المشتريات، وغيرها.</a:t>
            </a:r>
          </a:p>
          <a:p>
            <a:pPr marL="514350" indent="-514350">
              <a:buFont typeface="+mj-lt"/>
              <a:buAutoNum type="arabicPeriod"/>
            </a:pPr>
            <a:r>
              <a:rPr lang="ar-EG" sz="3600" b="1" dirty="0">
                <a:solidFill>
                  <a:schemeClr val="accent6">
                    <a:lumMod val="50000"/>
                  </a:schemeClr>
                </a:solidFill>
              </a:rPr>
              <a:t> استخدام الهيكل التنظيمي لتحديد السلطة للعاملين في المنظمة، والمسؤولية التي يتحملونها.</a:t>
            </a:r>
          </a:p>
          <a:p>
            <a:pPr marL="514350" indent="-514350">
              <a:buFont typeface="+mj-lt"/>
              <a:buAutoNum type="arabicPeriod"/>
            </a:pPr>
            <a:r>
              <a:rPr lang="ar-EG" sz="3600" b="1" dirty="0">
                <a:solidFill>
                  <a:schemeClr val="accent6">
                    <a:lumMod val="50000"/>
                  </a:schemeClr>
                </a:solidFill>
              </a:rPr>
              <a:t> تحديد معايير الرقابة والأداء في الإدارات والأقسام المختلفة.</a:t>
            </a:r>
          </a:p>
          <a:p>
            <a:pPr marL="514350" indent="-514350">
              <a:buFont typeface="+mj-lt"/>
              <a:buAutoNum type="arabicPeriod"/>
            </a:pPr>
            <a:r>
              <a:rPr lang="ar-EG" sz="3600" b="1" dirty="0">
                <a:solidFill>
                  <a:schemeClr val="accent6">
                    <a:lumMod val="50000"/>
                  </a:schemeClr>
                </a:solidFill>
              </a:rPr>
              <a:t>الإسهام في وضع السياسة والخطة العامة من خلال تقديم البيانات والمعلومات للإدارة العليا</a:t>
            </a:r>
          </a:p>
        </p:txBody>
      </p:sp>
    </p:spTree>
    <p:extLst>
      <p:ext uri="{BB962C8B-B14F-4D97-AF65-F5344CB8AC3E}">
        <p14:creationId xmlns:p14="http://schemas.microsoft.com/office/powerpoint/2010/main" val="7641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1A6B9-F103-18D3-EDBD-A4F777F8D262}"/>
            </a:ext>
          </a:extLst>
        </p:cNvPr>
        <p:cNvGrpSpPr/>
        <p:nvPr/>
      </p:nvGrpSpPr>
      <p:grpSpPr>
        <a:xfrm>
          <a:off x="0" y="0"/>
          <a:ext cx="0" cy="0"/>
          <a:chOff x="0" y="0"/>
          <a:chExt cx="0" cy="0"/>
        </a:xfrm>
      </p:grpSpPr>
      <p:grpSp>
        <p:nvGrpSpPr>
          <p:cNvPr id="21" name="Group 21">
            <a:extLst>
              <a:ext uri="{FF2B5EF4-FFF2-40B4-BE49-F238E27FC236}">
                <a16:creationId xmlns:a16="http://schemas.microsoft.com/office/drawing/2014/main" id="{F752F437-E1DE-B21E-5531-5E34A3EFD6B1}"/>
              </a:ext>
            </a:extLst>
          </p:cNvPr>
          <p:cNvGrpSpPr/>
          <p:nvPr/>
        </p:nvGrpSpPr>
        <p:grpSpPr>
          <a:xfrm rot="-9623016">
            <a:off x="-1932156" y="-380621"/>
            <a:ext cx="6146126" cy="7104891"/>
            <a:chOff x="0" y="0"/>
            <a:chExt cx="615228" cy="711200"/>
          </a:xfrm>
        </p:grpSpPr>
        <p:sp>
          <p:nvSpPr>
            <p:cNvPr id="22" name="Freeform 22">
              <a:extLst>
                <a:ext uri="{FF2B5EF4-FFF2-40B4-BE49-F238E27FC236}">
                  <a16:creationId xmlns:a16="http://schemas.microsoft.com/office/drawing/2014/main" id="{CA773B9B-6F9B-D658-F320-CE38BADA29C0}"/>
                </a:ext>
              </a:extLst>
            </p:cNvPr>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23" name="TextBox 23">
              <a:extLst>
                <a:ext uri="{FF2B5EF4-FFF2-40B4-BE49-F238E27FC236}">
                  <a16:creationId xmlns:a16="http://schemas.microsoft.com/office/drawing/2014/main" id="{4D975943-494E-4FD3-A682-A8268BA79416}"/>
                </a:ext>
              </a:extLst>
            </p:cNvPr>
            <p:cNvSpPr txBox="1"/>
            <p:nvPr/>
          </p:nvSpPr>
          <p:spPr>
            <a:xfrm>
              <a:off x="96129" y="273050"/>
              <a:ext cx="422969" cy="3873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90C63FC2-2E53-58E6-11FC-5DDAC0420C8A}"/>
              </a:ext>
            </a:extLst>
          </p:cNvPr>
          <p:cNvGrpSpPr/>
          <p:nvPr/>
        </p:nvGrpSpPr>
        <p:grpSpPr>
          <a:xfrm rot="-10800000">
            <a:off x="5473203" y="3109291"/>
            <a:ext cx="2270760" cy="1793656"/>
            <a:chOff x="0" y="0"/>
            <a:chExt cx="767433" cy="697530"/>
          </a:xfrm>
        </p:grpSpPr>
        <p:sp>
          <p:nvSpPr>
            <p:cNvPr id="25" name="Freeform 25">
              <a:extLst>
                <a:ext uri="{FF2B5EF4-FFF2-40B4-BE49-F238E27FC236}">
                  <a16:creationId xmlns:a16="http://schemas.microsoft.com/office/drawing/2014/main" id="{473D9227-25E3-83F5-C47D-D4EFC850D662}"/>
                </a:ext>
              </a:extLst>
            </p:cNvPr>
            <p:cNvSpPr/>
            <p:nvPr/>
          </p:nvSpPr>
          <p:spPr>
            <a:xfrm>
              <a:off x="0" y="0"/>
              <a:ext cx="767433" cy="697530"/>
            </a:xfrm>
            <a:custGeom>
              <a:avLst/>
              <a:gdLst/>
              <a:ahLst/>
              <a:cxnLst/>
              <a:rect l="l" t="t" r="r" b="b"/>
              <a:pathLst>
                <a:path w="767433" h="697530">
                  <a:moveTo>
                    <a:pt x="0" y="0"/>
                  </a:moveTo>
                  <a:lnTo>
                    <a:pt x="767433" y="0"/>
                  </a:lnTo>
                  <a:lnTo>
                    <a:pt x="767433" y="697530"/>
                  </a:lnTo>
                  <a:lnTo>
                    <a:pt x="0" y="697530"/>
                  </a:lnTo>
                  <a:close/>
                </a:path>
              </a:pathLst>
            </a:custGeom>
            <a:gradFill rotWithShape="1">
              <a:gsLst>
                <a:gs pos="0">
                  <a:srgbClr val="931CBD">
                    <a:alpha val="70000"/>
                  </a:srgbClr>
                </a:gs>
                <a:gs pos="100000">
                  <a:srgbClr val="FF5DC4">
                    <a:alpha val="70000"/>
                  </a:srgbClr>
                </a:gs>
              </a:gsLst>
              <a:lin ang="0"/>
            </a:gradFill>
          </p:spPr>
        </p:sp>
        <p:sp>
          <p:nvSpPr>
            <p:cNvPr id="26" name="TextBox 26">
              <a:extLst>
                <a:ext uri="{FF2B5EF4-FFF2-40B4-BE49-F238E27FC236}">
                  <a16:creationId xmlns:a16="http://schemas.microsoft.com/office/drawing/2014/main" id="{3023F992-6C3E-CD37-1A2E-BF288DFBBE0E}"/>
                </a:ext>
              </a:extLst>
            </p:cNvPr>
            <p:cNvSpPr txBox="1"/>
            <p:nvPr/>
          </p:nvSpPr>
          <p:spPr>
            <a:xfrm>
              <a:off x="0" y="-47625"/>
              <a:ext cx="767433"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a:extLst>
              <a:ext uri="{FF2B5EF4-FFF2-40B4-BE49-F238E27FC236}">
                <a16:creationId xmlns:a16="http://schemas.microsoft.com/office/drawing/2014/main" id="{6FD9CCB9-C6CA-7784-593D-AA89E62D1FBA}"/>
              </a:ext>
            </a:extLst>
          </p:cNvPr>
          <p:cNvGrpSpPr/>
          <p:nvPr/>
        </p:nvGrpSpPr>
        <p:grpSpPr>
          <a:xfrm rot="-10800000">
            <a:off x="1438511" y="3109291"/>
            <a:ext cx="6266975" cy="1793656"/>
            <a:chOff x="0" y="0"/>
            <a:chExt cx="2118007" cy="697530"/>
          </a:xfrm>
        </p:grpSpPr>
        <p:sp>
          <p:nvSpPr>
            <p:cNvPr id="28" name="Freeform 28">
              <a:extLst>
                <a:ext uri="{FF2B5EF4-FFF2-40B4-BE49-F238E27FC236}">
                  <a16:creationId xmlns:a16="http://schemas.microsoft.com/office/drawing/2014/main" id="{058796BB-100C-CAF4-AD1A-A39884D2554D}"/>
                </a:ext>
              </a:extLst>
            </p:cNvPr>
            <p:cNvSpPr/>
            <p:nvPr/>
          </p:nvSpPr>
          <p:spPr>
            <a:xfrm>
              <a:off x="0" y="0"/>
              <a:ext cx="2118007" cy="697530"/>
            </a:xfrm>
            <a:custGeom>
              <a:avLst/>
              <a:gdLst/>
              <a:ahLst/>
              <a:cxnLst/>
              <a:rect l="l" t="t" r="r" b="b"/>
              <a:pathLst>
                <a:path w="2118007" h="697530">
                  <a:moveTo>
                    <a:pt x="0" y="0"/>
                  </a:moveTo>
                  <a:lnTo>
                    <a:pt x="2118007" y="0"/>
                  </a:lnTo>
                  <a:lnTo>
                    <a:pt x="2118007" y="697530"/>
                  </a:lnTo>
                  <a:lnTo>
                    <a:pt x="0" y="697530"/>
                  </a:lnTo>
                  <a:close/>
                </a:path>
              </a:pathLst>
            </a:custGeom>
            <a:gradFill rotWithShape="1">
              <a:gsLst>
                <a:gs pos="0">
                  <a:srgbClr val="931CBD">
                    <a:alpha val="15000"/>
                  </a:srgbClr>
                </a:gs>
                <a:gs pos="100000">
                  <a:srgbClr val="FF5DC4">
                    <a:alpha val="15000"/>
                  </a:srgbClr>
                </a:gs>
              </a:gsLst>
              <a:path path="circle">
                <a:fillToRect r="100000" b="100000"/>
              </a:path>
              <a:tileRect l="-100000" t="-100000"/>
            </a:gradFill>
            <a:ln w="66675" cap="sq">
              <a:solidFill>
                <a:srgbClr val="FF8CED">
                  <a:alpha val="14902"/>
                </a:srgbClr>
              </a:solidFill>
              <a:prstDash val="solid"/>
              <a:miter/>
            </a:ln>
          </p:spPr>
        </p:sp>
        <p:sp>
          <p:nvSpPr>
            <p:cNvPr id="29" name="TextBox 29">
              <a:extLst>
                <a:ext uri="{FF2B5EF4-FFF2-40B4-BE49-F238E27FC236}">
                  <a16:creationId xmlns:a16="http://schemas.microsoft.com/office/drawing/2014/main" id="{07F1E7CE-BE24-2A58-0F5D-883B29804A2B}"/>
                </a:ext>
              </a:extLst>
            </p:cNvPr>
            <p:cNvSpPr txBox="1"/>
            <p:nvPr/>
          </p:nvSpPr>
          <p:spPr>
            <a:xfrm>
              <a:off x="0" y="-47625"/>
              <a:ext cx="2118007" cy="745155"/>
            </a:xfrm>
            <a:prstGeom prst="rect">
              <a:avLst/>
            </a:prstGeom>
          </p:spPr>
          <p:txBody>
            <a:bodyPr lIns="25400" tIns="25400" rIns="25400" bIns="25400"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a:extLst>
              <a:ext uri="{FF2B5EF4-FFF2-40B4-BE49-F238E27FC236}">
                <a16:creationId xmlns:a16="http://schemas.microsoft.com/office/drawing/2014/main" id="{470924B5-BAF4-5CBF-6752-13AFD128FFBD}"/>
              </a:ext>
            </a:extLst>
          </p:cNvPr>
          <p:cNvGrpSpPr/>
          <p:nvPr/>
        </p:nvGrpSpPr>
        <p:grpSpPr>
          <a:xfrm>
            <a:off x="4912046" y="3109291"/>
            <a:ext cx="2361474" cy="1793656"/>
            <a:chOff x="0" y="0"/>
            <a:chExt cx="407264" cy="355948"/>
          </a:xfrm>
        </p:grpSpPr>
        <p:sp>
          <p:nvSpPr>
            <p:cNvPr id="31" name="Freeform 31">
              <a:extLst>
                <a:ext uri="{FF2B5EF4-FFF2-40B4-BE49-F238E27FC236}">
                  <a16:creationId xmlns:a16="http://schemas.microsoft.com/office/drawing/2014/main" id="{8F433432-D66D-AFEE-02A6-9BF6F8BFD75B}"/>
                </a:ext>
              </a:extLst>
            </p:cNvPr>
            <p:cNvSpPr/>
            <p:nvPr/>
          </p:nvSpPr>
          <p:spPr>
            <a:xfrm>
              <a:off x="0" y="0"/>
              <a:ext cx="407264" cy="355948"/>
            </a:xfrm>
            <a:custGeom>
              <a:avLst/>
              <a:gdLst/>
              <a:ahLst/>
              <a:cxnLst/>
              <a:rect l="l" t="t" r="r" b="b"/>
              <a:pathLst>
                <a:path w="407264" h="355948">
                  <a:moveTo>
                    <a:pt x="203200" y="0"/>
                  </a:moveTo>
                  <a:lnTo>
                    <a:pt x="407264" y="0"/>
                  </a:lnTo>
                  <a:lnTo>
                    <a:pt x="204064" y="355948"/>
                  </a:lnTo>
                  <a:lnTo>
                    <a:pt x="0" y="355948"/>
                  </a:lnTo>
                  <a:lnTo>
                    <a:pt x="203200" y="0"/>
                  </a:lnTo>
                  <a:close/>
                </a:path>
              </a:pathLst>
            </a:custGeom>
            <a:gradFill rotWithShape="1">
              <a:gsLst>
                <a:gs pos="0">
                  <a:srgbClr val="931CBD">
                    <a:alpha val="100000"/>
                  </a:srgbClr>
                </a:gs>
                <a:gs pos="100000">
                  <a:srgbClr val="FF5DC4">
                    <a:alpha val="100000"/>
                  </a:srgbClr>
                </a:gs>
              </a:gsLst>
              <a:path path="circle">
                <a:fillToRect r="100000" b="100000"/>
              </a:path>
              <a:tileRect l="-100000" t="-100000"/>
            </a:gradFill>
          </p:spPr>
        </p:sp>
        <p:sp>
          <p:nvSpPr>
            <p:cNvPr id="32" name="TextBox 32">
              <a:extLst>
                <a:ext uri="{FF2B5EF4-FFF2-40B4-BE49-F238E27FC236}">
                  <a16:creationId xmlns:a16="http://schemas.microsoft.com/office/drawing/2014/main" id="{3C9F3EE8-645D-E97D-A87F-81D318D2C7CF}"/>
                </a:ext>
              </a:extLst>
            </p:cNvPr>
            <p:cNvSpPr txBox="1"/>
            <p:nvPr/>
          </p:nvSpPr>
          <p:spPr>
            <a:xfrm>
              <a:off x="101600" y="-47625"/>
              <a:ext cx="204064" cy="403573"/>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a:extLst>
              <a:ext uri="{FF2B5EF4-FFF2-40B4-BE49-F238E27FC236}">
                <a16:creationId xmlns:a16="http://schemas.microsoft.com/office/drawing/2014/main" id="{0B0C63F7-1AB1-D460-B275-7D6BA2DA4495}"/>
              </a:ext>
            </a:extLst>
          </p:cNvPr>
          <p:cNvGrpSpPr/>
          <p:nvPr/>
        </p:nvGrpSpPr>
        <p:grpSpPr>
          <a:xfrm rot="-10800000">
            <a:off x="5475078" y="3111444"/>
            <a:ext cx="1176794" cy="894859"/>
            <a:chOff x="0" y="0"/>
            <a:chExt cx="812800" cy="711200"/>
          </a:xfrm>
        </p:grpSpPr>
        <p:sp>
          <p:nvSpPr>
            <p:cNvPr id="34" name="Freeform 34">
              <a:extLst>
                <a:ext uri="{FF2B5EF4-FFF2-40B4-BE49-F238E27FC236}">
                  <a16:creationId xmlns:a16="http://schemas.microsoft.com/office/drawing/2014/main" id="{163D6564-111F-3345-AF38-8BC147A2D39D}"/>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5" name="TextBox 35">
              <a:extLst>
                <a:ext uri="{FF2B5EF4-FFF2-40B4-BE49-F238E27FC236}">
                  <a16:creationId xmlns:a16="http://schemas.microsoft.com/office/drawing/2014/main" id="{393D213B-29B3-38B8-CE36-D98AC4A4D679}"/>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a:extLst>
              <a:ext uri="{FF2B5EF4-FFF2-40B4-BE49-F238E27FC236}">
                <a16:creationId xmlns:a16="http://schemas.microsoft.com/office/drawing/2014/main" id="{F034BA6D-AB0B-BB7B-9FED-D249F8B6F7BA}"/>
              </a:ext>
            </a:extLst>
          </p:cNvPr>
          <p:cNvGrpSpPr/>
          <p:nvPr/>
        </p:nvGrpSpPr>
        <p:grpSpPr>
          <a:xfrm rot="-10800000">
            <a:off x="4395556" y="3109290"/>
            <a:ext cx="1176794" cy="894859"/>
            <a:chOff x="0" y="0"/>
            <a:chExt cx="812800" cy="711200"/>
          </a:xfrm>
        </p:grpSpPr>
        <p:sp>
          <p:nvSpPr>
            <p:cNvPr id="37" name="Freeform 37">
              <a:extLst>
                <a:ext uri="{FF2B5EF4-FFF2-40B4-BE49-F238E27FC236}">
                  <a16:creationId xmlns:a16="http://schemas.microsoft.com/office/drawing/2014/main" id="{B4AD74D7-E590-26FB-553C-0876DCB0C33C}"/>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gradFill rotWithShape="1">
              <a:gsLst>
                <a:gs pos="0">
                  <a:srgbClr val="931CBD">
                    <a:alpha val="100000"/>
                  </a:srgbClr>
                </a:gs>
                <a:gs pos="100000">
                  <a:srgbClr val="FF5DC4">
                    <a:alpha val="100000"/>
                  </a:srgbClr>
                </a:gs>
              </a:gsLst>
              <a:lin ang="0"/>
            </a:gradFill>
          </p:spPr>
        </p:sp>
        <p:sp>
          <p:nvSpPr>
            <p:cNvPr id="38" name="TextBox 38">
              <a:extLst>
                <a:ext uri="{FF2B5EF4-FFF2-40B4-BE49-F238E27FC236}">
                  <a16:creationId xmlns:a16="http://schemas.microsoft.com/office/drawing/2014/main" id="{B9AF3BBA-F525-3649-A614-BF6AB0174805}"/>
                </a:ext>
              </a:extLst>
            </p:cNvPr>
            <p:cNvSpPr txBox="1"/>
            <p:nvPr/>
          </p:nvSpPr>
          <p:spPr>
            <a:xfrm>
              <a:off x="127000" y="282575"/>
              <a:ext cx="558800" cy="377825"/>
            </a:xfrm>
            <a:prstGeom prst="rect">
              <a:avLst/>
            </a:prstGeom>
          </p:spPr>
          <p:txBody>
            <a:bodyPr lIns="30969" tIns="30969" rIns="30969" bIns="30969" rtlCol="0" anchor="ctr"/>
            <a:lstStyle/>
            <a:p>
              <a:pPr marL="0" marR="0" lvl="0" indent="0" algn="ctr" defTabSz="457200" rtl="0" eaLnBrk="1" fontAlgn="auto" latinLnBrk="0" hangingPunct="1">
                <a:lnSpc>
                  <a:spcPts val="112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9" name="Group 69">
            <a:extLst>
              <a:ext uri="{FF2B5EF4-FFF2-40B4-BE49-F238E27FC236}">
                <a16:creationId xmlns:a16="http://schemas.microsoft.com/office/drawing/2014/main" id="{AD75FCA3-931C-6CA8-4247-3B082435B3C7}"/>
              </a:ext>
            </a:extLst>
          </p:cNvPr>
          <p:cNvGrpSpPr/>
          <p:nvPr/>
        </p:nvGrpSpPr>
        <p:grpSpPr>
          <a:xfrm>
            <a:off x="5572350" y="346438"/>
            <a:ext cx="3674767" cy="692589"/>
            <a:chOff x="0" y="0"/>
            <a:chExt cx="2156295" cy="406400"/>
          </a:xfrm>
        </p:grpSpPr>
        <p:sp>
          <p:nvSpPr>
            <p:cNvPr id="70" name="Freeform 70">
              <a:extLst>
                <a:ext uri="{FF2B5EF4-FFF2-40B4-BE49-F238E27FC236}">
                  <a16:creationId xmlns:a16="http://schemas.microsoft.com/office/drawing/2014/main" id="{5450E4B6-B467-4FCA-53F4-1B906BFC399E}"/>
                </a:ext>
              </a:extLst>
            </p:cNvPr>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71" name="TextBox 71">
              <a:extLst>
                <a:ext uri="{FF2B5EF4-FFF2-40B4-BE49-F238E27FC236}">
                  <a16:creationId xmlns:a16="http://schemas.microsoft.com/office/drawing/2014/main" id="{56E4A588-6297-C937-6F57-CAE631458268}"/>
                </a:ext>
              </a:extLst>
            </p:cNvPr>
            <p:cNvSpPr txBox="1"/>
            <p:nvPr/>
          </p:nvSpPr>
          <p:spPr>
            <a:xfrm>
              <a:off x="0" y="-57150"/>
              <a:ext cx="2156295" cy="463550"/>
            </a:xfrm>
            <a:prstGeom prst="rect">
              <a:avLst/>
            </a:prstGeom>
          </p:spPr>
          <p:txBody>
            <a:bodyPr lIns="25400" tIns="25400" rIns="25400" bIns="25400" rtlCol="0" anchor="ctr"/>
            <a:lstStyle/>
            <a:p>
              <a:pPr marL="0" marR="0" lvl="0" indent="0" algn="ctr" defTabSz="457200" rtl="0" eaLnBrk="1" fontAlgn="auto" latinLnBrk="0" hangingPunct="1">
                <a:lnSpc>
                  <a:spcPts val="147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2" name="Freeform 72">
            <a:extLst>
              <a:ext uri="{FF2B5EF4-FFF2-40B4-BE49-F238E27FC236}">
                <a16:creationId xmlns:a16="http://schemas.microsoft.com/office/drawing/2014/main" id="{9041CFE1-74BB-5220-D11C-F56D022D6817}"/>
              </a:ext>
            </a:extLst>
          </p:cNvPr>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3" name="Freeform 73">
            <a:extLst>
              <a:ext uri="{FF2B5EF4-FFF2-40B4-BE49-F238E27FC236}">
                <a16:creationId xmlns:a16="http://schemas.microsoft.com/office/drawing/2014/main" id="{6A98FBD6-F498-33FE-9F7B-AE65AD5AF9D8}"/>
              </a:ext>
            </a:extLst>
          </p:cNvPr>
          <p:cNvSpPr/>
          <p:nvPr/>
        </p:nvSpPr>
        <p:spPr>
          <a:xfrm>
            <a:off x="-39073" y="2092064"/>
            <a:ext cx="1441908" cy="469276"/>
          </a:xfrm>
          <a:custGeom>
            <a:avLst/>
            <a:gdLst/>
            <a:ahLst/>
            <a:cxnLst/>
            <a:rect l="l" t="t" r="r" b="b"/>
            <a:pathLst>
              <a:path w="2883816" h="938551">
                <a:moveTo>
                  <a:pt x="0" y="0"/>
                </a:moveTo>
                <a:lnTo>
                  <a:pt x="2883816" y="0"/>
                </a:lnTo>
                <a:lnTo>
                  <a:pt x="2883816" y="938551"/>
                </a:lnTo>
                <a:lnTo>
                  <a:pt x="0" y="9385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5" name="Freeform 75">
            <a:extLst>
              <a:ext uri="{FF2B5EF4-FFF2-40B4-BE49-F238E27FC236}">
                <a16:creationId xmlns:a16="http://schemas.microsoft.com/office/drawing/2014/main" id="{CFB1D482-D460-2E15-24E8-31D2B4B2BC07}"/>
              </a:ext>
            </a:extLst>
          </p:cNvPr>
          <p:cNvSpPr/>
          <p:nvPr/>
        </p:nvSpPr>
        <p:spPr>
          <a:xfrm flipH="1">
            <a:off x="5850390" y="3386517"/>
            <a:ext cx="1135381" cy="986704"/>
          </a:xfrm>
          <a:custGeom>
            <a:avLst/>
            <a:gdLst/>
            <a:ahLst/>
            <a:cxnLst/>
            <a:rect l="l" t="t" r="r" b="b"/>
            <a:pathLst>
              <a:path w="1079203" h="1079203">
                <a:moveTo>
                  <a:pt x="1079203" y="0"/>
                </a:moveTo>
                <a:lnTo>
                  <a:pt x="0" y="0"/>
                </a:lnTo>
                <a:lnTo>
                  <a:pt x="0" y="1079203"/>
                </a:lnTo>
                <a:lnTo>
                  <a:pt x="1079203" y="1079203"/>
                </a:lnTo>
                <a:lnTo>
                  <a:pt x="1079203"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 name="مربع نص 2">
            <a:extLst>
              <a:ext uri="{FF2B5EF4-FFF2-40B4-BE49-F238E27FC236}">
                <a16:creationId xmlns:a16="http://schemas.microsoft.com/office/drawing/2014/main" id="{2331B041-C9E8-50FE-FBBB-EA9CAC52BE02}"/>
              </a:ext>
            </a:extLst>
          </p:cNvPr>
          <p:cNvSpPr txBox="1"/>
          <p:nvPr/>
        </p:nvSpPr>
        <p:spPr>
          <a:xfrm>
            <a:off x="1322829" y="3171824"/>
            <a:ext cx="3414603" cy="1569660"/>
          </a:xfrm>
          <a:prstGeom prst="rect">
            <a:avLst/>
          </a:prstGeom>
          <a:noFill/>
        </p:spPr>
        <p:txBody>
          <a:bodyPr wrap="square">
            <a:spAutoFit/>
          </a:bodyPr>
          <a:lstStyle/>
          <a:p>
            <a:pPr algn="ctr"/>
            <a:r>
              <a:rPr lang="ar-EG" sz="3200" b="1" dirty="0">
                <a:latin typeface="Traditional Arabic" panose="02020603050405020304" pitchFamily="18" charset="-78"/>
                <a:cs typeface="Traditional Arabic" panose="02020603050405020304" pitchFamily="18" charset="-78"/>
              </a:rPr>
              <a:t>ثالثا: مستوى الإدارة الدنيا</a:t>
            </a:r>
          </a:p>
          <a:p>
            <a:pPr algn="ctr"/>
            <a:r>
              <a:rPr lang="en-US" sz="3200" b="1" dirty="0">
                <a:latin typeface="Traditional Arabic" panose="02020603050405020304" pitchFamily="18" charset="-78"/>
                <a:cs typeface="Traditional Arabic" panose="02020603050405020304" pitchFamily="18" charset="-78"/>
              </a:rPr>
              <a:t>Lower-Level Management:</a:t>
            </a:r>
            <a:endParaRPr lang="en-US" sz="4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52395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F8F55D4A-4B11-6927-30F7-D7C02C969D18}"/>
              </a:ext>
            </a:extLst>
          </p:cNvPr>
          <p:cNvSpPr txBox="1"/>
          <p:nvPr/>
        </p:nvSpPr>
        <p:spPr>
          <a:xfrm>
            <a:off x="647564" y="2276872"/>
            <a:ext cx="7848872" cy="3416320"/>
          </a:xfrm>
          <a:prstGeom prst="rect">
            <a:avLst/>
          </a:prstGeom>
          <a:noFill/>
        </p:spPr>
        <p:txBody>
          <a:bodyPr wrap="square">
            <a:spAutoFit/>
          </a:bodyPr>
          <a:lstStyle/>
          <a:p>
            <a:r>
              <a:rPr lang="ar-EG" sz="3600" b="1" dirty="0">
                <a:solidFill>
                  <a:schemeClr val="accent6">
                    <a:lumMod val="50000"/>
                  </a:schemeClr>
                </a:solidFill>
              </a:rPr>
              <a:t>يطلق على هذا المستوى اسم الإدارة المباشرة، أو الإدارة الإشرافية، أو خط الإشراف الأول، ويمثل المستوى الأدنى أو القاعدة للهرم التنظيمي. ويطلق على المديرين في هذا المستوى اسم المشرفين: إذ يشرفون مباشرة على العمال التشغيليين معظم الوقت داخل ورش العمل. وعموما فإن هذا المستوى يقوم بما يأتي:</a:t>
            </a:r>
          </a:p>
        </p:txBody>
      </p:sp>
    </p:spTree>
    <p:extLst>
      <p:ext uri="{BB962C8B-B14F-4D97-AF65-F5344CB8AC3E}">
        <p14:creationId xmlns:p14="http://schemas.microsoft.com/office/powerpoint/2010/main" val="136934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F8F55D4A-4B11-6927-30F7-D7C02C969D18}"/>
              </a:ext>
            </a:extLst>
          </p:cNvPr>
          <p:cNvSpPr txBox="1"/>
          <p:nvPr/>
        </p:nvSpPr>
        <p:spPr>
          <a:xfrm>
            <a:off x="647564" y="2276872"/>
            <a:ext cx="7848872" cy="3046988"/>
          </a:xfrm>
          <a:prstGeom prst="rect">
            <a:avLst/>
          </a:prstGeom>
          <a:noFill/>
        </p:spPr>
        <p:txBody>
          <a:bodyPr wrap="square">
            <a:spAutoFit/>
          </a:bodyPr>
          <a:lstStyle/>
          <a:p>
            <a:pPr marL="342900" indent="-342900">
              <a:buFont typeface="+mj-lt"/>
              <a:buAutoNum type="arabicPeriod"/>
            </a:pPr>
            <a:r>
              <a:rPr lang="ar-EG" sz="3200" b="1" dirty="0">
                <a:solidFill>
                  <a:srgbClr val="C00000"/>
                </a:solidFill>
              </a:rPr>
              <a:t> الإشراف العام على مستوى تنفيذ الخطط والبرامج والأنشطة.</a:t>
            </a:r>
          </a:p>
          <a:p>
            <a:pPr marL="342900" indent="-342900">
              <a:buFont typeface="+mj-lt"/>
              <a:buAutoNum type="arabicPeriod"/>
            </a:pPr>
            <a:r>
              <a:rPr lang="ar-EG" sz="3200" b="1" dirty="0">
                <a:solidFill>
                  <a:srgbClr val="C00000"/>
                </a:solidFill>
              </a:rPr>
              <a:t> تقويم أداء العاملين للأنشطة، والعمل على تصحيح الأخطاء المكتشفة مباشرة.</a:t>
            </a:r>
          </a:p>
          <a:p>
            <a:pPr marL="342900" indent="-342900">
              <a:buFont typeface="+mj-lt"/>
              <a:buAutoNum type="arabicPeriod"/>
            </a:pPr>
            <a:r>
              <a:rPr lang="ar-EG" sz="3200" b="1" dirty="0">
                <a:solidFill>
                  <a:srgbClr val="C00000"/>
                </a:solidFill>
              </a:rPr>
              <a:t> إرشاد العاملين من خلال خريطة تنظيمية مبين عليها موقع كل مستوى إداري بالنسبة للآخر.</a:t>
            </a:r>
          </a:p>
        </p:txBody>
      </p:sp>
    </p:spTree>
    <p:extLst>
      <p:ext uri="{BB962C8B-B14F-4D97-AF65-F5344CB8AC3E}">
        <p14:creationId xmlns:p14="http://schemas.microsoft.com/office/powerpoint/2010/main" val="178211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5F22CB9-5D98-F3E7-FF7C-7CB27522D052}"/>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2BC2FD90-FBAA-B9B6-8C17-DE1B69354220}"/>
              </a:ext>
            </a:extLst>
          </p:cNvPr>
          <p:cNvSpPr/>
          <p:nvPr/>
        </p:nvSpPr>
        <p:spPr>
          <a:xfrm>
            <a:off x="1979712" y="1628800"/>
            <a:ext cx="5544616" cy="4104456"/>
          </a:xfrm>
          <a:custGeom>
            <a:avLst/>
            <a:gdLst/>
            <a:ahLst/>
            <a:cxnLst/>
            <a:rect l="l" t="t" r="r" b="b"/>
            <a:pathLst>
              <a:path w="5546912" h="4114800">
                <a:moveTo>
                  <a:pt x="0" y="0"/>
                </a:moveTo>
                <a:lnTo>
                  <a:pt x="5546911" y="0"/>
                </a:lnTo>
                <a:lnTo>
                  <a:pt x="55469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F7019CC6-2E57-8EAA-4EF6-4DD7C90F6550}"/>
              </a:ext>
            </a:extLst>
          </p:cNvPr>
          <p:cNvSpPr txBox="1"/>
          <p:nvPr/>
        </p:nvSpPr>
        <p:spPr>
          <a:xfrm>
            <a:off x="3059832" y="1988840"/>
            <a:ext cx="3384376"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black"/>
                </a:solidFill>
                <a:effectLst/>
                <a:uLnTx/>
                <a:uFillTx/>
                <a:latin typeface="Traditional Arabic"/>
                <a:ea typeface="+mn-ea"/>
                <a:cs typeface="Traditional Arabic"/>
              </a:rPr>
              <a:t>النشاط التطبيقي</a:t>
            </a:r>
            <a:endParaRPr kumimoji="0" lang="en-US" sz="80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35027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25FD2B0-57C0-FF79-5C12-8A81CF02A03B}"/>
              </a:ext>
            </a:extLst>
          </p:cNvPr>
          <p:cNvSpPr txBox="1"/>
          <p:nvPr/>
        </p:nvSpPr>
        <p:spPr>
          <a:xfrm>
            <a:off x="1277634" y="2924944"/>
            <a:ext cx="6588732" cy="2308324"/>
          </a:xfrm>
          <a:prstGeom prst="rect">
            <a:avLst/>
          </a:prstGeom>
          <a:noFill/>
          <a:ln>
            <a:noFill/>
          </a:ln>
        </p:spPr>
        <p:txBody>
          <a:bodyPr wrap="square">
            <a:spAutoFit/>
          </a:bodyPr>
          <a:lstStyle/>
          <a:p>
            <a:pPr algn="ctr"/>
            <a:r>
              <a:rPr lang="ar-EG" sz="4800" b="1" dirty="0"/>
              <a:t>ابحث في مصادر التعلم عن الهيكل التنظيمي لوزارة التعليم وحدد المستويات الإدارية، ودور كل مستوى.</a:t>
            </a:r>
            <a:endParaRPr lang="ar-EG" sz="7200" b="1" dirty="0"/>
          </a:p>
        </p:txBody>
      </p:sp>
      <p:pic>
        <p:nvPicPr>
          <p:cNvPr id="2" name="Picture 6">
            <a:extLst>
              <a:ext uri="{FF2B5EF4-FFF2-40B4-BE49-F238E27FC236}">
                <a16:creationId xmlns:a16="http://schemas.microsoft.com/office/drawing/2014/main" id="{67FC8C26-8728-75EF-361C-E23651CD0CDE}"/>
              </a:ext>
            </a:extLst>
          </p:cNvPr>
          <p:cNvPicPr>
            <a:picLocks noChangeAspect="1"/>
          </p:cNvPicPr>
          <p:nvPr/>
        </p:nvPicPr>
        <p:blipFill>
          <a:blip r:embed="rId2"/>
          <a:srcRect/>
          <a:stretch>
            <a:fillRect/>
          </a:stretch>
        </p:blipFill>
        <p:spPr>
          <a:xfrm>
            <a:off x="2843808" y="473416"/>
            <a:ext cx="4099500" cy="2451528"/>
          </a:xfrm>
          <a:prstGeom prst="rect">
            <a:avLst/>
          </a:prstGeom>
        </p:spPr>
      </p:pic>
    </p:spTree>
    <p:extLst>
      <p:ext uri="{BB962C8B-B14F-4D97-AF65-F5344CB8AC3E}">
        <p14:creationId xmlns:p14="http://schemas.microsoft.com/office/powerpoint/2010/main" val="298936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5173E606-AA15-ED99-9AD9-928283EEA243}"/>
              </a:ext>
            </a:extLst>
          </p:cNvPr>
          <p:cNvPicPr>
            <a:picLocks noChangeAspect="1"/>
          </p:cNvPicPr>
          <p:nvPr/>
        </p:nvPicPr>
        <p:blipFill>
          <a:blip r:embed="rId2"/>
          <a:stretch>
            <a:fillRect/>
          </a:stretch>
        </p:blipFill>
        <p:spPr>
          <a:xfrm>
            <a:off x="574784" y="1114065"/>
            <a:ext cx="7994432" cy="4629869"/>
          </a:xfrm>
          <a:prstGeom prst="rect">
            <a:avLst/>
          </a:prstGeom>
        </p:spPr>
      </p:pic>
    </p:spTree>
    <p:extLst>
      <p:ext uri="{BB962C8B-B14F-4D97-AF65-F5344CB8AC3E}">
        <p14:creationId xmlns:p14="http://schemas.microsoft.com/office/powerpoint/2010/main" val="383368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595" y="1883119"/>
            <a:ext cx="9450973" cy="3271705"/>
            <a:chOff x="0" y="0"/>
            <a:chExt cx="4978290" cy="1723367"/>
          </a:xfrm>
        </p:grpSpPr>
        <p:sp>
          <p:nvSpPr>
            <p:cNvPr id="3" name="Freeform 3"/>
            <p:cNvSpPr/>
            <p:nvPr/>
          </p:nvSpPr>
          <p:spPr>
            <a:xfrm>
              <a:off x="0" y="0"/>
              <a:ext cx="4978290" cy="1723367"/>
            </a:xfrm>
            <a:custGeom>
              <a:avLst/>
              <a:gdLst/>
              <a:ahLst/>
              <a:cxnLst/>
              <a:rect l="l" t="t" r="r" b="b"/>
              <a:pathLst>
                <a:path w="4978290" h="1723367">
                  <a:moveTo>
                    <a:pt x="14335" y="0"/>
                  </a:moveTo>
                  <a:lnTo>
                    <a:pt x="4963955" y="0"/>
                  </a:lnTo>
                  <a:cubicBezTo>
                    <a:pt x="4967757" y="0"/>
                    <a:pt x="4971403" y="1510"/>
                    <a:pt x="4974092" y="4199"/>
                  </a:cubicBezTo>
                  <a:cubicBezTo>
                    <a:pt x="4976780" y="6887"/>
                    <a:pt x="4978290" y="10533"/>
                    <a:pt x="4978290" y="14335"/>
                  </a:cubicBezTo>
                  <a:lnTo>
                    <a:pt x="4978290" y="1709032"/>
                  </a:lnTo>
                  <a:cubicBezTo>
                    <a:pt x="4978290" y="1712833"/>
                    <a:pt x="4976780" y="1716480"/>
                    <a:pt x="4974092" y="1719168"/>
                  </a:cubicBezTo>
                  <a:cubicBezTo>
                    <a:pt x="4971403" y="1721857"/>
                    <a:pt x="4967757" y="1723367"/>
                    <a:pt x="4963955" y="1723367"/>
                  </a:cubicBezTo>
                  <a:lnTo>
                    <a:pt x="14335" y="1723367"/>
                  </a:lnTo>
                  <a:cubicBezTo>
                    <a:pt x="10533" y="1723367"/>
                    <a:pt x="6887" y="1721857"/>
                    <a:pt x="4199" y="1719168"/>
                  </a:cubicBezTo>
                  <a:cubicBezTo>
                    <a:pt x="1510" y="1716480"/>
                    <a:pt x="0" y="1712833"/>
                    <a:pt x="0" y="1709032"/>
                  </a:cubicBezTo>
                  <a:lnTo>
                    <a:pt x="0" y="14335"/>
                  </a:lnTo>
                  <a:cubicBezTo>
                    <a:pt x="0" y="10533"/>
                    <a:pt x="1510" y="6887"/>
                    <a:pt x="4199" y="4199"/>
                  </a:cubicBezTo>
                  <a:cubicBezTo>
                    <a:pt x="6887" y="1510"/>
                    <a:pt x="10533" y="0"/>
                    <a:pt x="14335" y="0"/>
                  </a:cubicBezTo>
                  <a:close/>
                </a:path>
              </a:pathLst>
            </a:custGeom>
            <a:gradFill rotWithShape="1">
              <a:gsLst>
                <a:gs pos="0">
                  <a:srgbClr val="931CBD">
                    <a:alpha val="10000"/>
                  </a:srgbClr>
                </a:gs>
                <a:gs pos="100000">
                  <a:srgbClr val="FF5DC4">
                    <a:alpha val="10000"/>
                  </a:srgbClr>
                </a:gs>
              </a:gsLst>
              <a:lin ang="0"/>
            </a:gradFill>
            <a:ln cap="rnd">
              <a:noFill/>
              <a:prstDash val="solid"/>
              <a:round/>
            </a:ln>
          </p:spPr>
        </p:sp>
        <p:sp>
          <p:nvSpPr>
            <p:cNvPr id="4" name="TextBox 4"/>
            <p:cNvSpPr txBox="1"/>
            <p:nvPr/>
          </p:nvSpPr>
          <p:spPr>
            <a:xfrm>
              <a:off x="0" y="-57150"/>
              <a:ext cx="4978290" cy="1780517"/>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Calibri"/>
              </a:endParaRPr>
            </a:p>
          </p:txBody>
        </p:sp>
      </p:grpSp>
      <p:grpSp>
        <p:nvGrpSpPr>
          <p:cNvPr id="5" name="Group 5"/>
          <p:cNvGrpSpPr/>
          <p:nvPr/>
        </p:nvGrpSpPr>
        <p:grpSpPr>
          <a:xfrm rot="-9623016">
            <a:off x="-1932156" y="-380621"/>
            <a:ext cx="6146126" cy="7104891"/>
            <a:chOff x="0" y="0"/>
            <a:chExt cx="615228" cy="711200"/>
          </a:xfrm>
        </p:grpSpPr>
        <p:sp>
          <p:nvSpPr>
            <p:cNvPr id="6" name="Freeform 6"/>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p:spPr>
        </p:sp>
        <p:sp>
          <p:nvSpPr>
            <p:cNvPr id="7" name="TextBox 7"/>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pPr>
              <a:endParaRPr sz="900">
                <a:solidFill>
                  <a:prstClr val="black"/>
                </a:solidFill>
                <a:latin typeface="Calibri"/>
              </a:endParaRPr>
            </a:p>
          </p:txBody>
        </p:sp>
      </p:grpSp>
      <p:grpSp>
        <p:nvGrpSpPr>
          <p:cNvPr id="8" name="Group 8"/>
          <p:cNvGrpSpPr/>
          <p:nvPr/>
        </p:nvGrpSpPr>
        <p:grpSpPr>
          <a:xfrm rot="-4009884">
            <a:off x="8900810" y="740542"/>
            <a:ext cx="326169" cy="377050"/>
            <a:chOff x="0" y="0"/>
            <a:chExt cx="615228" cy="711200"/>
          </a:xfrm>
        </p:grpSpPr>
        <p:sp>
          <p:nvSpPr>
            <p:cNvPr id="9" name="Freeform 9"/>
            <p:cNvSpPr/>
            <p:nvPr/>
          </p:nvSpPr>
          <p:spPr>
            <a:xfrm>
              <a:off x="0" y="0"/>
              <a:ext cx="615228" cy="711200"/>
            </a:xfrm>
            <a:custGeom>
              <a:avLst/>
              <a:gdLst/>
              <a:ahLst/>
              <a:cxnLst/>
              <a:rect l="l" t="t" r="r" b="b"/>
              <a:pathLst>
                <a:path w="615228" h="711200">
                  <a:moveTo>
                    <a:pt x="307614" y="0"/>
                  </a:moveTo>
                  <a:lnTo>
                    <a:pt x="615228" y="711200"/>
                  </a:lnTo>
                  <a:lnTo>
                    <a:pt x="0" y="711200"/>
                  </a:lnTo>
                  <a:lnTo>
                    <a:pt x="307614" y="0"/>
                  </a:lnTo>
                  <a:close/>
                </a:path>
              </a:pathLst>
            </a:custGeom>
            <a:gradFill rotWithShape="1">
              <a:gsLst>
                <a:gs pos="0">
                  <a:srgbClr val="931CBD">
                    <a:alpha val="7000"/>
                  </a:srgbClr>
                </a:gs>
                <a:gs pos="100000">
                  <a:srgbClr val="FF5DC4">
                    <a:alpha val="7000"/>
                  </a:srgbClr>
                </a:gs>
              </a:gsLst>
              <a:lin ang="0"/>
            </a:gradFill>
            <a:ln cap="sq">
              <a:noFill/>
              <a:prstDash val="solid"/>
              <a:miter/>
            </a:ln>
          </p:spPr>
        </p:sp>
        <p:sp>
          <p:nvSpPr>
            <p:cNvPr id="10" name="TextBox 10"/>
            <p:cNvSpPr txBox="1"/>
            <p:nvPr/>
          </p:nvSpPr>
          <p:spPr>
            <a:xfrm>
              <a:off x="96129" y="273050"/>
              <a:ext cx="422969" cy="387350"/>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Calibri"/>
              </a:endParaRPr>
            </a:p>
          </p:txBody>
        </p:sp>
      </p:grpSp>
      <p:grpSp>
        <p:nvGrpSpPr>
          <p:cNvPr id="11" name="Group 11"/>
          <p:cNvGrpSpPr/>
          <p:nvPr/>
        </p:nvGrpSpPr>
        <p:grpSpPr>
          <a:xfrm>
            <a:off x="5228244" y="510956"/>
            <a:ext cx="3674767" cy="692589"/>
            <a:chOff x="0" y="0"/>
            <a:chExt cx="2156295" cy="406400"/>
          </a:xfrm>
        </p:grpSpPr>
        <p:sp>
          <p:nvSpPr>
            <p:cNvPr id="12" name="Freeform 12"/>
            <p:cNvSpPr/>
            <p:nvPr/>
          </p:nvSpPr>
          <p:spPr>
            <a:xfrm>
              <a:off x="0" y="0"/>
              <a:ext cx="2156295" cy="406400"/>
            </a:xfrm>
            <a:custGeom>
              <a:avLst/>
              <a:gdLst/>
              <a:ahLst/>
              <a:cxnLst/>
              <a:rect l="l" t="t" r="r" b="b"/>
              <a:pathLst>
                <a:path w="2156295" h="406400">
                  <a:moveTo>
                    <a:pt x="1953095" y="0"/>
                  </a:moveTo>
                  <a:cubicBezTo>
                    <a:pt x="2065319" y="0"/>
                    <a:pt x="2156295" y="90976"/>
                    <a:pt x="2156295" y="203200"/>
                  </a:cubicBezTo>
                  <a:cubicBezTo>
                    <a:pt x="2156295" y="315424"/>
                    <a:pt x="2065319" y="406400"/>
                    <a:pt x="1953095" y="406400"/>
                  </a:cubicBezTo>
                  <a:lnTo>
                    <a:pt x="203200" y="406400"/>
                  </a:lnTo>
                  <a:cubicBezTo>
                    <a:pt x="90976" y="406400"/>
                    <a:pt x="0" y="315424"/>
                    <a:pt x="0" y="203200"/>
                  </a:cubicBezTo>
                  <a:cubicBezTo>
                    <a:pt x="0" y="90976"/>
                    <a:pt x="90976" y="0"/>
                    <a:pt x="203200" y="0"/>
                  </a:cubicBezTo>
                  <a:close/>
                </a:path>
              </a:pathLst>
            </a:custGeom>
            <a:gradFill rotWithShape="1">
              <a:gsLst>
                <a:gs pos="0">
                  <a:srgbClr val="931CBD">
                    <a:alpha val="100000"/>
                  </a:srgbClr>
                </a:gs>
                <a:gs pos="100000">
                  <a:srgbClr val="FF5DC4">
                    <a:alpha val="100000"/>
                  </a:srgbClr>
                </a:gs>
              </a:gsLst>
              <a:lin ang="0"/>
            </a:gradFill>
          </p:spPr>
        </p:sp>
        <p:sp>
          <p:nvSpPr>
            <p:cNvPr id="13" name="TextBox 13"/>
            <p:cNvSpPr txBox="1"/>
            <p:nvPr/>
          </p:nvSpPr>
          <p:spPr>
            <a:xfrm>
              <a:off x="0" y="-57150"/>
              <a:ext cx="2156295" cy="463550"/>
            </a:xfrm>
            <a:prstGeom prst="rect">
              <a:avLst/>
            </a:prstGeom>
          </p:spPr>
          <p:txBody>
            <a:bodyPr lIns="25400" tIns="25400" rIns="25400" bIns="25400" rtlCol="0" anchor="ctr"/>
            <a:lstStyle/>
            <a:p>
              <a:pPr algn="ctr" defTabSz="457200" rtl="0">
                <a:lnSpc>
                  <a:spcPts val="1470"/>
                </a:lnSpc>
              </a:pPr>
              <a:endParaRPr sz="900">
                <a:solidFill>
                  <a:prstClr val="black"/>
                </a:solidFill>
                <a:latin typeface="Calibri"/>
              </a:endParaRPr>
            </a:p>
          </p:txBody>
        </p:sp>
      </p:grpSp>
      <p:sp>
        <p:nvSpPr>
          <p:cNvPr id="14" name="Freeform 14"/>
          <p:cNvSpPr/>
          <p:nvPr/>
        </p:nvSpPr>
        <p:spPr>
          <a:xfrm>
            <a:off x="514350" y="1371600"/>
            <a:ext cx="335062" cy="236076"/>
          </a:xfrm>
          <a:custGeom>
            <a:avLst/>
            <a:gdLst/>
            <a:ahLst/>
            <a:cxnLst/>
            <a:rect l="l" t="t" r="r" b="b"/>
            <a:pathLst>
              <a:path w="670124" h="472151">
                <a:moveTo>
                  <a:pt x="0" y="0"/>
                </a:moveTo>
                <a:lnTo>
                  <a:pt x="670124" y="0"/>
                </a:lnTo>
                <a:lnTo>
                  <a:pt x="670124" y="472151"/>
                </a:lnTo>
                <a:lnTo>
                  <a:pt x="0" y="4721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6" name="Group 16"/>
          <p:cNvGrpSpPr/>
          <p:nvPr/>
        </p:nvGrpSpPr>
        <p:grpSpPr>
          <a:xfrm>
            <a:off x="4572000" y="4121979"/>
            <a:ext cx="4388984" cy="594342"/>
            <a:chOff x="0" y="0"/>
            <a:chExt cx="2618913" cy="354645"/>
          </a:xfrm>
        </p:grpSpPr>
        <p:sp>
          <p:nvSpPr>
            <p:cNvPr id="17" name="Freeform 17"/>
            <p:cNvSpPr/>
            <p:nvPr/>
          </p:nvSpPr>
          <p:spPr>
            <a:xfrm>
              <a:off x="0" y="0"/>
              <a:ext cx="2618913" cy="354645"/>
            </a:xfrm>
            <a:custGeom>
              <a:avLst/>
              <a:gdLst/>
              <a:ahLst/>
              <a:cxnLst/>
              <a:rect l="l" t="t" r="r" b="b"/>
              <a:pathLst>
                <a:path w="2618913" h="354645">
                  <a:moveTo>
                    <a:pt x="1309456" y="0"/>
                  </a:moveTo>
                  <a:cubicBezTo>
                    <a:pt x="586264" y="0"/>
                    <a:pt x="0" y="79390"/>
                    <a:pt x="0" y="177322"/>
                  </a:cubicBezTo>
                  <a:cubicBezTo>
                    <a:pt x="0" y="275255"/>
                    <a:pt x="586264" y="354645"/>
                    <a:pt x="1309456" y="354645"/>
                  </a:cubicBezTo>
                  <a:cubicBezTo>
                    <a:pt x="2032649" y="354645"/>
                    <a:pt x="2618913" y="275255"/>
                    <a:pt x="2618913" y="177322"/>
                  </a:cubicBezTo>
                  <a:cubicBezTo>
                    <a:pt x="2618913" y="79390"/>
                    <a:pt x="2032649" y="0"/>
                    <a:pt x="1309456" y="0"/>
                  </a:cubicBezTo>
                  <a:close/>
                </a:path>
              </a:pathLst>
            </a:custGeom>
            <a:gradFill rotWithShape="1">
              <a:gsLst>
                <a:gs pos="0">
                  <a:srgbClr val="931CBD">
                    <a:alpha val="10000"/>
                  </a:srgbClr>
                </a:gs>
                <a:gs pos="100000">
                  <a:srgbClr val="FF5DC4">
                    <a:alpha val="10000"/>
                  </a:srgbClr>
                </a:gs>
              </a:gsLst>
              <a:lin ang="0"/>
            </a:gradFill>
            <a:ln cap="sq">
              <a:noFill/>
              <a:prstDash val="solid"/>
              <a:miter/>
            </a:ln>
          </p:spPr>
        </p:sp>
        <p:sp>
          <p:nvSpPr>
            <p:cNvPr id="18" name="TextBox 18"/>
            <p:cNvSpPr txBox="1"/>
            <p:nvPr/>
          </p:nvSpPr>
          <p:spPr>
            <a:xfrm>
              <a:off x="245523" y="-23902"/>
              <a:ext cx="2127867" cy="345299"/>
            </a:xfrm>
            <a:prstGeom prst="rect">
              <a:avLst/>
            </a:prstGeom>
          </p:spPr>
          <p:txBody>
            <a:bodyPr lIns="25400" tIns="25400" rIns="25400" bIns="25400" rtlCol="0" anchor="ctr"/>
            <a:lstStyle/>
            <a:p>
              <a:pPr algn="ctr" defTabSz="457200" rtl="0">
                <a:lnSpc>
                  <a:spcPts val="1470"/>
                </a:lnSpc>
                <a:spcBef>
                  <a:spcPct val="0"/>
                </a:spcBef>
              </a:pPr>
              <a:endParaRPr sz="900">
                <a:solidFill>
                  <a:prstClr val="black"/>
                </a:solidFill>
                <a:latin typeface="Calibri"/>
              </a:endParaRPr>
            </a:p>
          </p:txBody>
        </p:sp>
      </p:grpSp>
      <p:sp>
        <p:nvSpPr>
          <p:cNvPr id="19" name="Freeform 19"/>
          <p:cNvSpPr/>
          <p:nvPr/>
        </p:nvSpPr>
        <p:spPr>
          <a:xfrm rot="5400000">
            <a:off x="5674077" y="4820551"/>
            <a:ext cx="725701" cy="2057400"/>
          </a:xfrm>
          <a:custGeom>
            <a:avLst/>
            <a:gdLst/>
            <a:ahLst/>
            <a:cxnLst/>
            <a:rect l="l" t="t" r="r" b="b"/>
            <a:pathLst>
              <a:path w="1451402" h="4114800">
                <a:moveTo>
                  <a:pt x="0" y="0"/>
                </a:moveTo>
                <a:lnTo>
                  <a:pt x="1451403" y="0"/>
                </a:lnTo>
                <a:lnTo>
                  <a:pt x="145140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24" name="صورة 23">
            <a:extLst>
              <a:ext uri="{FF2B5EF4-FFF2-40B4-BE49-F238E27FC236}">
                <a16:creationId xmlns:a16="http://schemas.microsoft.com/office/drawing/2014/main" id="{48A0BCA0-C6C4-1CC9-95C5-23D41E89DF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9365" y="2055040"/>
            <a:ext cx="2679031" cy="2535361"/>
          </a:xfrm>
          <a:prstGeom prst="rect">
            <a:avLst/>
          </a:prstGeom>
        </p:spPr>
      </p:pic>
      <p:sp>
        <p:nvSpPr>
          <p:cNvPr id="25" name="مربع نص 24">
            <a:extLst>
              <a:ext uri="{FF2B5EF4-FFF2-40B4-BE49-F238E27FC236}">
                <a16:creationId xmlns:a16="http://schemas.microsoft.com/office/drawing/2014/main" id="{8BFEDDDB-33EF-6F5C-0BFA-616BC02E8CE7}"/>
              </a:ext>
            </a:extLst>
          </p:cNvPr>
          <p:cNvSpPr txBox="1"/>
          <p:nvPr/>
        </p:nvSpPr>
        <p:spPr>
          <a:xfrm>
            <a:off x="-45431" y="2886827"/>
            <a:ext cx="5594796" cy="1323439"/>
          </a:xfrm>
          <a:prstGeom prst="rect">
            <a:avLst/>
          </a:prstGeom>
          <a:noFill/>
        </p:spPr>
        <p:txBody>
          <a:bodyPr wrap="square" rtlCol="0">
            <a:spAutoFit/>
          </a:bodyPr>
          <a:lstStyle/>
          <a:p>
            <a:pPr algn="ctr"/>
            <a:r>
              <a:rPr lang="ar-EG" sz="8000" b="1" dirty="0">
                <a:solidFill>
                  <a:srgbClr val="EF53C3"/>
                </a:solidFill>
                <a:latin typeface="Traditional Arabic" panose="02020603050405020304" pitchFamily="18" charset="-78"/>
                <a:cs typeface="Traditional Arabic" panose="02020603050405020304" pitchFamily="18" charset="-78"/>
              </a:rPr>
              <a:t>نشاطات مقترحة</a:t>
            </a:r>
            <a:endParaRPr lang="en-US" sz="8000" b="1" dirty="0">
              <a:solidFill>
                <a:srgbClr val="EF53C3"/>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25FD2B0-57C0-FF79-5C12-8A81CF02A03B}"/>
              </a:ext>
            </a:extLst>
          </p:cNvPr>
          <p:cNvSpPr txBox="1"/>
          <p:nvPr/>
        </p:nvSpPr>
        <p:spPr>
          <a:xfrm>
            <a:off x="1871700" y="1997839"/>
            <a:ext cx="5400600" cy="3170099"/>
          </a:xfrm>
          <a:prstGeom prst="rect">
            <a:avLst/>
          </a:prstGeom>
          <a:noFill/>
          <a:ln>
            <a:noFill/>
          </a:ln>
        </p:spPr>
        <p:txBody>
          <a:bodyPr wrap="square">
            <a:spAutoFit/>
          </a:bodyPr>
          <a:lstStyle/>
          <a:p>
            <a:pPr algn="ctr"/>
            <a:r>
              <a:rPr lang="ar-EG" sz="4000" b="1" dirty="0">
                <a:solidFill>
                  <a:srgbClr val="7030A0"/>
                </a:solidFill>
              </a:rPr>
              <a:t>بعد زيارتك لإحدى المنظمات الإدارية اكتب تقريرا عن عما لاحظته عن المستويات الإدارية، وأسماء</a:t>
            </a:r>
            <a:endParaRPr lang="ar-EG" sz="6600" b="1" dirty="0">
              <a:solidFill>
                <a:srgbClr val="7030A0"/>
              </a:solidFill>
            </a:endParaRPr>
          </a:p>
          <a:p>
            <a:pPr algn="ctr"/>
            <a:r>
              <a:rPr lang="ar-EG" sz="4000" b="1" dirty="0">
                <a:solidFill>
                  <a:srgbClr val="7030A0"/>
                </a:solidFill>
              </a:rPr>
              <a:t>الإدارات والأقسام والمسؤوليات المنوطة بها.</a:t>
            </a:r>
            <a:endParaRPr lang="ar-EG" sz="6600" b="1" dirty="0">
              <a:solidFill>
                <a:srgbClr val="7030A0"/>
              </a:solidFill>
            </a:endParaRPr>
          </a:p>
        </p:txBody>
      </p:sp>
    </p:spTree>
    <p:extLst>
      <p:ext uri="{BB962C8B-B14F-4D97-AF65-F5344CB8AC3E}">
        <p14:creationId xmlns:p14="http://schemas.microsoft.com/office/powerpoint/2010/main" val="229041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422D30B2-C1FE-0D19-8908-55070F10E508}"/>
              </a:ext>
            </a:extLst>
          </p:cNvPr>
          <p:cNvSpPr txBox="1"/>
          <p:nvPr/>
        </p:nvSpPr>
        <p:spPr>
          <a:xfrm>
            <a:off x="2915816" y="4437112"/>
            <a:ext cx="2952328" cy="1323439"/>
          </a:xfrm>
          <a:prstGeom prst="rect">
            <a:avLst/>
          </a:prstGeom>
          <a:solidFill>
            <a:schemeClr val="tx1"/>
          </a:solidFill>
        </p:spPr>
        <p:txBody>
          <a:bodyPr wrap="square" rtlCol="0">
            <a:spAutoFit/>
          </a:bodyPr>
          <a:lstStyle/>
          <a:p>
            <a:pPr algn="ctr"/>
            <a:r>
              <a:rPr lang="ar-EG" sz="8000" b="1" dirty="0">
                <a:solidFill>
                  <a:schemeClr val="bg1"/>
                </a:solidFill>
              </a:rPr>
              <a:t>التقويم</a:t>
            </a:r>
            <a:endParaRPr lang="en-US" sz="8000" b="1" dirty="0">
              <a:solidFill>
                <a:schemeClr val="bg1"/>
              </a:solidFill>
            </a:endParaRPr>
          </a:p>
        </p:txBody>
      </p:sp>
      <p:sp>
        <p:nvSpPr>
          <p:cNvPr id="3" name="Freeform 14">
            <a:extLst>
              <a:ext uri="{FF2B5EF4-FFF2-40B4-BE49-F238E27FC236}">
                <a16:creationId xmlns:a16="http://schemas.microsoft.com/office/drawing/2014/main" id="{8E0E004D-51F7-0E4C-08AD-655A7E0D94DE}"/>
              </a:ext>
            </a:extLst>
          </p:cNvPr>
          <p:cNvSpPr/>
          <p:nvPr/>
        </p:nvSpPr>
        <p:spPr>
          <a:xfrm>
            <a:off x="1259632" y="1484784"/>
            <a:ext cx="6786466" cy="2952328"/>
          </a:xfrm>
          <a:custGeom>
            <a:avLst/>
            <a:gdLst/>
            <a:ahLst/>
            <a:cxnLst/>
            <a:rect l="l" t="t" r="r" b="b"/>
            <a:pathLst>
              <a:path w="6786466" h="7347551">
                <a:moveTo>
                  <a:pt x="0" y="0"/>
                </a:moveTo>
                <a:lnTo>
                  <a:pt x="6786466" y="0"/>
                </a:lnTo>
                <a:lnTo>
                  <a:pt x="6786466" y="7347551"/>
                </a:lnTo>
                <a:lnTo>
                  <a:pt x="0" y="7347551"/>
                </a:lnTo>
                <a:lnTo>
                  <a:pt x="0" y="0"/>
                </a:lnTo>
                <a:close/>
              </a:path>
            </a:pathLst>
          </a:custGeom>
          <a:blipFill>
            <a:blip r:embed="rId2">
              <a:extLst>
                <a:ext uri="{96DAC541-7B7A-43D3-8B79-37D633B846F1}">
                  <asvg:svgBlip xmlns:asvg="http://schemas.microsoft.com/office/drawing/2016/SVG/main" r:embed="rId3"/>
                </a:ext>
              </a:extLst>
            </a:blip>
            <a:stretch>
              <a:fillRect b="-148873"/>
            </a:stretch>
          </a:blipFill>
        </p:spPr>
      </p:sp>
    </p:spTree>
    <p:extLst>
      <p:ext uri="{BB962C8B-B14F-4D97-AF65-F5344CB8AC3E}">
        <p14:creationId xmlns:p14="http://schemas.microsoft.com/office/powerpoint/2010/main" val="414225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B909B664-7820-1128-1FCC-6315C2E4F376}"/>
              </a:ext>
            </a:extLst>
          </p:cNvPr>
          <p:cNvSpPr/>
          <p:nvPr/>
        </p:nvSpPr>
        <p:spPr>
          <a:xfrm>
            <a:off x="1979712" y="1229308"/>
            <a:ext cx="5422033" cy="4399384"/>
          </a:xfrm>
          <a:custGeom>
            <a:avLst/>
            <a:gdLst/>
            <a:ahLst/>
            <a:cxnLst/>
            <a:rect l="l" t="t" r="r" b="b"/>
            <a:pathLst>
              <a:path w="4980091" h="4114800">
                <a:moveTo>
                  <a:pt x="0" y="0"/>
                </a:moveTo>
                <a:lnTo>
                  <a:pt x="4980091" y="0"/>
                </a:lnTo>
                <a:lnTo>
                  <a:pt x="498009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ستطيل: زوايا علوية مقصوصة 2">
            <a:extLst>
              <a:ext uri="{FF2B5EF4-FFF2-40B4-BE49-F238E27FC236}">
                <a16:creationId xmlns:a16="http://schemas.microsoft.com/office/drawing/2014/main" id="{B55BF176-10B5-D350-2C1E-05AD529B5D96}"/>
              </a:ext>
            </a:extLst>
          </p:cNvPr>
          <p:cNvSpPr/>
          <p:nvPr/>
        </p:nvSpPr>
        <p:spPr>
          <a:xfrm>
            <a:off x="3419872" y="2852936"/>
            <a:ext cx="2304256" cy="936104"/>
          </a:xfrm>
          <a:prstGeom prst="snip2Same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4400" b="1" dirty="0">
                <a:solidFill>
                  <a:srgbClr val="481918"/>
                </a:solidFill>
                <a:latin typeface="Traditional Arabic" panose="02020603050405020304" pitchFamily="18" charset="-78"/>
                <a:cs typeface="Traditional Arabic" panose="02020603050405020304" pitchFamily="18" charset="-78"/>
              </a:rPr>
              <a:t>أجب عن الأسئلة الآتية:</a:t>
            </a:r>
            <a:endParaRPr lang="en-US" sz="4400" b="1" dirty="0">
              <a:solidFill>
                <a:srgbClr val="481918"/>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677079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4CDE91CB-6927-8DDF-8AB5-9028A53C82FE}"/>
              </a:ext>
            </a:extLst>
          </p:cNvPr>
          <p:cNvSpPr/>
          <p:nvPr/>
        </p:nvSpPr>
        <p:spPr>
          <a:xfrm>
            <a:off x="1619672" y="1422547"/>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331640" y="1642346"/>
            <a:ext cx="7099951" cy="769441"/>
          </a:xfrm>
          <a:prstGeom prst="rect">
            <a:avLst/>
          </a:prstGeom>
          <a:noFill/>
          <a:ln>
            <a:noFill/>
          </a:ln>
        </p:spPr>
        <p:txBody>
          <a:bodyPr wrap="square">
            <a:spAutoFit/>
          </a:bodyPr>
          <a:lstStyle/>
          <a:p>
            <a:pPr marL="571500" indent="-571500" algn="r" rtl="1">
              <a:spcBef>
                <a:spcPts val="0"/>
              </a:spcBef>
              <a:spcAft>
                <a:spcPts val="500"/>
              </a:spcAft>
              <a:buFont typeface="Arial" panose="020B0604020202020204" pitchFamily="34" charset="0"/>
              <a:buChar char="•"/>
            </a:pPr>
            <a:r>
              <a:rPr lang="ar-EG" sz="4400" b="1" i="0" u="none" strike="noStrike" dirty="0">
                <a:solidFill>
                  <a:schemeClr val="accent2">
                    <a:lumMod val="50000"/>
                  </a:schemeClr>
                </a:solidFill>
                <a:effectLst/>
                <a:latin typeface="Times New Roman" panose="02020603050405020304" pitchFamily="18" charset="0"/>
              </a:rPr>
              <a:t>من وجهة نظرك اذكر تعريف الإدارة.</a:t>
            </a:r>
            <a:endParaRPr lang="ar-EG" sz="4400" b="1" dirty="0">
              <a:solidFill>
                <a:schemeClr val="accent2">
                  <a:lumMod val="50000"/>
                </a:schemeClr>
              </a:solidFill>
              <a:effectLst/>
            </a:endParaRPr>
          </a:p>
        </p:txBody>
      </p:sp>
      <p:sp>
        <p:nvSpPr>
          <p:cNvPr id="5" name="مربع نص 4">
            <a:extLst>
              <a:ext uri="{FF2B5EF4-FFF2-40B4-BE49-F238E27FC236}">
                <a16:creationId xmlns:a16="http://schemas.microsoft.com/office/drawing/2014/main" id="{4247E88F-080E-DE65-C0BE-F2BA468AA127}"/>
              </a:ext>
            </a:extLst>
          </p:cNvPr>
          <p:cNvSpPr txBox="1"/>
          <p:nvPr/>
        </p:nvSpPr>
        <p:spPr>
          <a:xfrm>
            <a:off x="2152569" y="3345269"/>
            <a:ext cx="4572000" cy="2554545"/>
          </a:xfrm>
          <a:prstGeom prst="rect">
            <a:avLst/>
          </a:prstGeom>
          <a:noFill/>
          <a:ln>
            <a:noFill/>
          </a:ln>
        </p:spPr>
        <p:txBody>
          <a:bodyPr wrap="square">
            <a:spAutoFit/>
          </a:bodyPr>
          <a:lstStyle/>
          <a:p>
            <a:pPr algn="r" rtl="1">
              <a:spcBef>
                <a:spcPts val="0"/>
              </a:spcBef>
              <a:spcAft>
                <a:spcPts val="500"/>
              </a:spcAft>
            </a:pPr>
            <a:r>
              <a:rPr lang="ar-EG" sz="4000" b="1" i="0" u="none" strike="noStrike" dirty="0">
                <a:solidFill>
                  <a:srgbClr val="C00000"/>
                </a:solidFill>
                <a:effectLst/>
                <a:latin typeface="Times New Roman" panose="02020603050405020304" pitchFamily="18" charset="0"/>
              </a:rPr>
              <a:t>استغلال الموارد المتاحة عن طريق تنظيم الجهود الجماعية وتنسيقها تنسيقا يحقق الأهداف بكفاءة وفاعلية.</a:t>
            </a:r>
            <a:endParaRPr lang="ar-EG" sz="4000" b="0" dirty="0">
              <a:solidFill>
                <a:srgbClr val="C00000"/>
              </a:solidFill>
              <a:effectLst/>
            </a:endParaRPr>
          </a:p>
        </p:txBody>
      </p:sp>
    </p:spTree>
    <p:extLst>
      <p:ext uri="{BB962C8B-B14F-4D97-AF65-F5344CB8AC3E}">
        <p14:creationId xmlns:p14="http://schemas.microsoft.com/office/powerpoint/2010/main" val="70837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id="{9B27C99F-0D52-30F6-A233-B4BBF05CD04B}"/>
              </a:ext>
            </a:extLst>
          </p:cNvPr>
          <p:cNvSpPr/>
          <p:nvPr/>
        </p:nvSpPr>
        <p:spPr>
          <a:xfrm>
            <a:off x="1619672" y="1422547"/>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678555" y="1758293"/>
            <a:ext cx="7099951" cy="584775"/>
          </a:xfrm>
          <a:prstGeom prst="rect">
            <a:avLst/>
          </a:prstGeom>
          <a:noFill/>
        </p:spPr>
        <p:txBody>
          <a:bodyPr wrap="square">
            <a:spAutoFit/>
          </a:bodyPr>
          <a:lstStyle/>
          <a:p>
            <a:pPr marL="285750" indent="-285750">
              <a:buFont typeface="Arial" panose="020B0604020202020204" pitchFamily="34" charset="0"/>
              <a:buChar char="•"/>
            </a:pPr>
            <a:r>
              <a:rPr lang="ar-EG" sz="3200" b="1" dirty="0">
                <a:solidFill>
                  <a:schemeClr val="accent2">
                    <a:lumMod val="50000"/>
                  </a:schemeClr>
                </a:solidFill>
              </a:rPr>
              <a:t>بين أهمية الإدارة على مستوى الفرد.</a:t>
            </a:r>
            <a:endParaRPr lang="ar-EG" sz="5400" dirty="0">
              <a:solidFill>
                <a:schemeClr val="accent2">
                  <a:lumMod val="50000"/>
                </a:schemeClr>
              </a:solidFill>
            </a:endParaRPr>
          </a:p>
        </p:txBody>
      </p:sp>
      <p:sp>
        <p:nvSpPr>
          <p:cNvPr id="3" name="مربع نص 2">
            <a:extLst>
              <a:ext uri="{FF2B5EF4-FFF2-40B4-BE49-F238E27FC236}">
                <a16:creationId xmlns:a16="http://schemas.microsoft.com/office/drawing/2014/main" id="{68126700-14B2-73F5-1686-4AD714352BF6}"/>
              </a:ext>
            </a:extLst>
          </p:cNvPr>
          <p:cNvSpPr txBox="1"/>
          <p:nvPr/>
        </p:nvSpPr>
        <p:spPr>
          <a:xfrm>
            <a:off x="1331640" y="2745218"/>
            <a:ext cx="6678488" cy="3539430"/>
          </a:xfrm>
          <a:prstGeom prst="rect">
            <a:avLst/>
          </a:prstGeom>
          <a:noFill/>
        </p:spPr>
        <p:txBody>
          <a:bodyPr wrap="square">
            <a:spAutoFit/>
          </a:bodyPr>
          <a:lstStyle/>
          <a:p>
            <a:r>
              <a:rPr lang="ar-EG" sz="3200" b="1" dirty="0">
                <a:solidFill>
                  <a:srgbClr val="C00000"/>
                </a:solidFill>
              </a:rPr>
              <a:t>الإدارة من أهم الوسائل التي يمكن أن يستثمرها الفرد من أجل تحقيق أسباب الرخاء والأمن والتقدم فعن طريق الإدارة يتحدد مستوى التعليم والأمن والعدل والرعاية الصحية والرعاية الاجتماعية والزراعة والصناعة والإسكان والاتصالات والمواصلات وكافة أوجه النشاطات والخدمات التي يحتاج إليها الفرد والمجتمع.</a:t>
            </a:r>
          </a:p>
        </p:txBody>
      </p:sp>
    </p:spTree>
    <p:extLst>
      <p:ext uri="{BB962C8B-B14F-4D97-AF65-F5344CB8AC3E}">
        <p14:creationId xmlns:p14="http://schemas.microsoft.com/office/powerpoint/2010/main" val="15809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800A4367-7A5D-728C-E009-C4F222347D7C}"/>
              </a:ext>
            </a:extLst>
          </p:cNvPr>
          <p:cNvSpPr/>
          <p:nvPr/>
        </p:nvSpPr>
        <p:spPr>
          <a:xfrm>
            <a:off x="1816727" y="556029"/>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464987" y="824117"/>
            <a:ext cx="7099951" cy="1077218"/>
          </a:xfrm>
          <a:prstGeom prst="rect">
            <a:avLst/>
          </a:prstGeom>
          <a:noFill/>
        </p:spPr>
        <p:txBody>
          <a:bodyPr wrap="square">
            <a:spAutoFit/>
          </a:bodyPr>
          <a:lstStyle/>
          <a:p>
            <a:r>
              <a:rPr lang="ar-EG" sz="3200" b="1" dirty="0">
                <a:solidFill>
                  <a:schemeClr val="accent2">
                    <a:lumMod val="50000"/>
                  </a:schemeClr>
                </a:solidFill>
              </a:rPr>
              <a:t>عدد المستويات الإدارية، موضحًا دور كل مستوى منها.</a:t>
            </a:r>
            <a:endParaRPr lang="ar-EG" sz="4800" b="1" dirty="0">
              <a:solidFill>
                <a:schemeClr val="accent2">
                  <a:lumMod val="50000"/>
                </a:schemeClr>
              </a:solidFill>
            </a:endParaRPr>
          </a:p>
        </p:txBody>
      </p:sp>
      <p:sp>
        <p:nvSpPr>
          <p:cNvPr id="5" name="مربع نص 4">
            <a:extLst>
              <a:ext uri="{FF2B5EF4-FFF2-40B4-BE49-F238E27FC236}">
                <a16:creationId xmlns:a16="http://schemas.microsoft.com/office/drawing/2014/main" id="{E1C086B0-41B7-7BA7-9304-AA255E280357}"/>
              </a:ext>
            </a:extLst>
          </p:cNvPr>
          <p:cNvSpPr txBox="1"/>
          <p:nvPr/>
        </p:nvSpPr>
        <p:spPr>
          <a:xfrm>
            <a:off x="1259632" y="1916832"/>
            <a:ext cx="6408712" cy="4844916"/>
          </a:xfrm>
          <a:prstGeom prst="rect">
            <a:avLst/>
          </a:prstGeom>
          <a:noFill/>
        </p:spPr>
        <p:txBody>
          <a:bodyPr wrap="square">
            <a:spAutoFit/>
          </a:bodyPr>
          <a:lstStyle/>
          <a:p>
            <a:pPr>
              <a:spcAft>
                <a:spcPts val="500"/>
              </a:spcAft>
            </a:pPr>
            <a:r>
              <a:rPr lang="ar-EG" sz="3200" b="1" dirty="0">
                <a:solidFill>
                  <a:srgbClr val="C00000"/>
                </a:solidFill>
                <a:latin typeface="Times New Roman" panose="02020603050405020304" pitchFamily="18" charset="0"/>
              </a:rPr>
              <a:t>مستوى الإدارة العليا:</a:t>
            </a:r>
          </a:p>
          <a:p>
            <a:pPr marL="457200" indent="-457200">
              <a:spcAft>
                <a:spcPts val="500"/>
              </a:spcAft>
              <a:buFontTx/>
              <a:buChar char="-"/>
            </a:pPr>
            <a:r>
              <a:rPr lang="ar-EG" sz="3200" b="1" dirty="0">
                <a:solidFill>
                  <a:srgbClr val="C00000"/>
                </a:solidFill>
                <a:latin typeface="Times New Roman" panose="02020603050405020304" pitchFamily="18" charset="0"/>
              </a:rPr>
              <a:t>1-رسم السياسات والاستراتيجيات وتحديد الأهداف الشاملة للمنظمة.</a:t>
            </a:r>
          </a:p>
          <a:p>
            <a:pPr marL="457200" indent="-457200">
              <a:spcAft>
                <a:spcPts val="500"/>
              </a:spcAft>
              <a:buFontTx/>
              <a:buChar char="-"/>
            </a:pPr>
            <a:r>
              <a:rPr lang="ar-EG" sz="3200" b="1" dirty="0">
                <a:solidFill>
                  <a:srgbClr val="C00000"/>
                </a:solidFill>
                <a:latin typeface="Times New Roman" panose="02020603050405020304" pitchFamily="18" charset="0"/>
              </a:rPr>
              <a:t>2- توجيه عملية التفاعل بين المنظمة والبيئة المحيطة بها.</a:t>
            </a:r>
          </a:p>
          <a:p>
            <a:pPr>
              <a:spcAft>
                <a:spcPts val="500"/>
              </a:spcAft>
            </a:pPr>
            <a:r>
              <a:rPr lang="ar-EG" sz="3200" b="1" dirty="0">
                <a:solidFill>
                  <a:srgbClr val="C00000"/>
                </a:solidFill>
                <a:latin typeface="Times New Roman" panose="02020603050405020304" pitchFamily="18" charset="0"/>
              </a:rPr>
              <a:t>3- وضع الخطط المستقبلية الكفيلة بتحقيق الأهداف المحددة.</a:t>
            </a:r>
          </a:p>
          <a:p>
            <a:pPr>
              <a:spcAft>
                <a:spcPts val="500"/>
              </a:spcAft>
            </a:pPr>
            <a:r>
              <a:rPr lang="ar-EG" sz="3200" b="1" dirty="0">
                <a:solidFill>
                  <a:srgbClr val="C00000"/>
                </a:solidFill>
                <a:latin typeface="Times New Roman" panose="02020603050405020304" pitchFamily="18" charset="0"/>
              </a:rPr>
              <a:t>-4 وضع الهيكل التنظيمي للمنظمة، وتحديد المستويات الإدارية وتوزيع المراكز الوظيفية.</a:t>
            </a:r>
          </a:p>
        </p:txBody>
      </p:sp>
    </p:spTree>
    <p:extLst>
      <p:ext uri="{BB962C8B-B14F-4D97-AF65-F5344CB8AC3E}">
        <p14:creationId xmlns:p14="http://schemas.microsoft.com/office/powerpoint/2010/main" val="249828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Effect transition="in" filter="fade">
                                      <p:cBhvr>
                                        <p:cTn id="33" dur="1000"/>
                                        <p:tgtEl>
                                          <p:spTgt spid="5">
                                            <p:txEl>
                                              <p:pRg st="3" end="3"/>
                                            </p:txEl>
                                          </p:spTgt>
                                        </p:tgtEl>
                                      </p:cBhvr>
                                    </p:animEffect>
                                    <p:anim calcmode="lin" valueType="num">
                                      <p:cBhvr>
                                        <p:cTn id="3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Effect transition="in" filter="fade">
                                      <p:cBhvr>
                                        <p:cTn id="40" dur="1000"/>
                                        <p:tgtEl>
                                          <p:spTgt spid="5">
                                            <p:txEl>
                                              <p:pRg st="4" end="4"/>
                                            </p:txEl>
                                          </p:spTgt>
                                        </p:tgtEl>
                                      </p:cBhvr>
                                    </p:animEffect>
                                    <p:anim calcmode="lin" valueType="num">
                                      <p:cBhvr>
                                        <p:cTn id="41"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CB75125A-8E13-C209-2206-3615E7E8ECF3}"/>
              </a:ext>
            </a:extLst>
          </p:cNvPr>
          <p:cNvSpPr/>
          <p:nvPr/>
        </p:nvSpPr>
        <p:spPr>
          <a:xfrm>
            <a:off x="1814577" y="764704"/>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441661" y="1079606"/>
            <a:ext cx="7099951" cy="1077218"/>
          </a:xfrm>
          <a:prstGeom prst="rect">
            <a:avLst/>
          </a:prstGeom>
          <a:noFill/>
        </p:spPr>
        <p:txBody>
          <a:bodyPr wrap="square">
            <a:spAutoFit/>
          </a:bodyPr>
          <a:lstStyle/>
          <a:p>
            <a:r>
              <a:rPr lang="ar-EG" sz="3200" b="1" dirty="0">
                <a:solidFill>
                  <a:schemeClr val="accent2">
                    <a:lumMod val="50000"/>
                  </a:schemeClr>
                </a:solidFill>
              </a:rPr>
              <a:t>عدد المستويات الإدارية، موضحًا دور كل مستوى منها.</a:t>
            </a:r>
            <a:endParaRPr lang="ar-EG" sz="4800" b="1" dirty="0">
              <a:solidFill>
                <a:schemeClr val="accent2">
                  <a:lumMod val="50000"/>
                </a:schemeClr>
              </a:solidFill>
            </a:endParaRPr>
          </a:p>
        </p:txBody>
      </p:sp>
      <p:sp>
        <p:nvSpPr>
          <p:cNvPr id="5" name="مربع نص 4">
            <a:extLst>
              <a:ext uri="{FF2B5EF4-FFF2-40B4-BE49-F238E27FC236}">
                <a16:creationId xmlns:a16="http://schemas.microsoft.com/office/drawing/2014/main" id="{E1C086B0-41B7-7BA7-9304-AA255E280357}"/>
              </a:ext>
            </a:extLst>
          </p:cNvPr>
          <p:cNvSpPr txBox="1"/>
          <p:nvPr/>
        </p:nvSpPr>
        <p:spPr>
          <a:xfrm>
            <a:off x="769996" y="1973744"/>
            <a:ext cx="7604007" cy="4288353"/>
          </a:xfrm>
          <a:prstGeom prst="rect">
            <a:avLst/>
          </a:prstGeom>
          <a:noFill/>
        </p:spPr>
        <p:txBody>
          <a:bodyPr wrap="square">
            <a:spAutoFit/>
          </a:bodyPr>
          <a:lstStyle/>
          <a:p>
            <a:pPr>
              <a:spcAft>
                <a:spcPts val="500"/>
              </a:spcAft>
            </a:pPr>
            <a:r>
              <a:rPr lang="ar-EG" sz="3200" b="1" dirty="0">
                <a:solidFill>
                  <a:srgbClr val="C00000"/>
                </a:solidFill>
                <a:latin typeface="Times New Roman" panose="02020603050405020304" pitchFamily="18" charset="0"/>
              </a:rPr>
              <a:t>مستوى الإدارة الوسطى:</a:t>
            </a:r>
          </a:p>
          <a:p>
            <a:pPr>
              <a:spcAft>
                <a:spcPts val="500"/>
              </a:spcAft>
            </a:pPr>
            <a:r>
              <a:rPr lang="ar-EG" sz="3200" b="1" dirty="0">
                <a:solidFill>
                  <a:srgbClr val="C00000"/>
                </a:solidFill>
                <a:latin typeface="Times New Roman" panose="02020603050405020304" pitchFamily="18" charset="0"/>
              </a:rPr>
              <a:t>-1- وضع الخطط الفرعية في ضوء الخطة العامة التي تضعها الإدارة العليا.</a:t>
            </a:r>
          </a:p>
          <a:p>
            <a:pPr>
              <a:spcAft>
                <a:spcPts val="500"/>
              </a:spcAft>
            </a:pPr>
            <a:r>
              <a:rPr lang="ar-EG" sz="3200" b="1" dirty="0">
                <a:solidFill>
                  <a:srgbClr val="C00000"/>
                </a:solidFill>
                <a:latin typeface="Times New Roman" panose="02020603050405020304" pitchFamily="18" charset="0"/>
              </a:rPr>
              <a:t>2 - استخدام الهيكل التنظيمي لتحديد السلطة للعاملين في المنظمة والمسؤولية التي يتحملونها.</a:t>
            </a:r>
          </a:p>
          <a:p>
            <a:pPr>
              <a:spcAft>
                <a:spcPts val="500"/>
              </a:spcAft>
            </a:pPr>
            <a:r>
              <a:rPr lang="ar-EG" sz="3200" b="1" dirty="0">
                <a:solidFill>
                  <a:srgbClr val="C00000"/>
                </a:solidFill>
                <a:latin typeface="Times New Roman" panose="02020603050405020304" pitchFamily="18" charset="0"/>
              </a:rPr>
              <a:t> -3- تحديد معايير الرقابة والأداء في الإدارات والأقسام المختلفة.</a:t>
            </a:r>
          </a:p>
          <a:p>
            <a:pPr>
              <a:spcAft>
                <a:spcPts val="500"/>
              </a:spcAft>
            </a:pPr>
            <a:r>
              <a:rPr lang="ar-EG" sz="3200" b="1" dirty="0">
                <a:solidFill>
                  <a:srgbClr val="C00000"/>
                </a:solidFill>
                <a:latin typeface="Times New Roman" panose="02020603050405020304" pitchFamily="18" charset="0"/>
              </a:rPr>
              <a:t>-4- الإسهام في وضع السياسة والخطط العامة من خلال تقديم البيانات والمعلومات للإدارة العليا.</a:t>
            </a:r>
          </a:p>
        </p:txBody>
      </p:sp>
    </p:spTree>
    <p:extLst>
      <p:ext uri="{BB962C8B-B14F-4D97-AF65-F5344CB8AC3E}">
        <p14:creationId xmlns:p14="http://schemas.microsoft.com/office/powerpoint/2010/main" val="98941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Effect transition="in" filter="fade">
                                      <p:cBhvr>
                                        <p:cTn id="33" dur="1000"/>
                                        <p:tgtEl>
                                          <p:spTgt spid="5">
                                            <p:txEl>
                                              <p:pRg st="3" end="3"/>
                                            </p:txEl>
                                          </p:spTgt>
                                        </p:tgtEl>
                                      </p:cBhvr>
                                    </p:animEffect>
                                    <p:anim calcmode="lin" valueType="num">
                                      <p:cBhvr>
                                        <p:cTn id="3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Effect transition="in" filter="fade">
                                      <p:cBhvr>
                                        <p:cTn id="40" dur="1000"/>
                                        <p:tgtEl>
                                          <p:spTgt spid="5">
                                            <p:txEl>
                                              <p:pRg st="4" end="4"/>
                                            </p:txEl>
                                          </p:spTgt>
                                        </p:tgtEl>
                                      </p:cBhvr>
                                    </p:animEffect>
                                    <p:anim calcmode="lin" valueType="num">
                                      <p:cBhvr>
                                        <p:cTn id="41"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C71D0411-6CBF-70F6-54D8-7EECD0FF4B5B}"/>
              </a:ext>
            </a:extLst>
          </p:cNvPr>
          <p:cNvSpPr/>
          <p:nvPr/>
        </p:nvSpPr>
        <p:spPr>
          <a:xfrm>
            <a:off x="1746753" y="1008786"/>
            <a:ext cx="7327273" cy="1209040"/>
          </a:xfrm>
          <a:custGeom>
            <a:avLst/>
            <a:gdLst/>
            <a:ahLst/>
            <a:cxnLst/>
            <a:rect l="l" t="t" r="r" b="b"/>
            <a:pathLst>
              <a:path w="7315200" h="1813560">
                <a:moveTo>
                  <a:pt x="0" y="0"/>
                </a:moveTo>
                <a:lnTo>
                  <a:pt x="7315200" y="0"/>
                </a:lnTo>
                <a:lnTo>
                  <a:pt x="7315200" y="1813560"/>
                </a:lnTo>
                <a:lnTo>
                  <a:pt x="0" y="1813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1403648" y="1268760"/>
            <a:ext cx="7099951" cy="1077218"/>
          </a:xfrm>
          <a:prstGeom prst="rect">
            <a:avLst/>
          </a:prstGeom>
          <a:noFill/>
        </p:spPr>
        <p:txBody>
          <a:bodyPr wrap="square">
            <a:spAutoFit/>
          </a:bodyPr>
          <a:lstStyle/>
          <a:p>
            <a:r>
              <a:rPr lang="ar-EG" sz="3200" b="1" dirty="0">
                <a:solidFill>
                  <a:schemeClr val="accent2">
                    <a:lumMod val="50000"/>
                  </a:schemeClr>
                </a:solidFill>
              </a:rPr>
              <a:t>عدد المستويات الإدارية، موضحًا دور كل مستوى منها.</a:t>
            </a:r>
            <a:endParaRPr lang="ar-EG" sz="4800" b="1" dirty="0">
              <a:solidFill>
                <a:schemeClr val="accent2">
                  <a:lumMod val="50000"/>
                </a:schemeClr>
              </a:solidFill>
            </a:endParaRPr>
          </a:p>
        </p:txBody>
      </p:sp>
      <p:sp>
        <p:nvSpPr>
          <p:cNvPr id="5" name="مربع نص 4">
            <a:extLst>
              <a:ext uri="{FF2B5EF4-FFF2-40B4-BE49-F238E27FC236}">
                <a16:creationId xmlns:a16="http://schemas.microsoft.com/office/drawing/2014/main" id="{E1C086B0-41B7-7BA7-9304-AA255E280357}"/>
              </a:ext>
            </a:extLst>
          </p:cNvPr>
          <p:cNvSpPr txBox="1"/>
          <p:nvPr/>
        </p:nvSpPr>
        <p:spPr>
          <a:xfrm>
            <a:off x="1187624" y="2151915"/>
            <a:ext cx="6209623" cy="4288353"/>
          </a:xfrm>
          <a:prstGeom prst="rect">
            <a:avLst/>
          </a:prstGeom>
          <a:noFill/>
        </p:spPr>
        <p:txBody>
          <a:bodyPr wrap="square">
            <a:spAutoFit/>
          </a:bodyPr>
          <a:lstStyle/>
          <a:p>
            <a:pPr>
              <a:spcAft>
                <a:spcPts val="500"/>
              </a:spcAft>
            </a:pPr>
            <a:r>
              <a:rPr lang="ar-EG" sz="3200" b="1" dirty="0">
                <a:solidFill>
                  <a:srgbClr val="C00000"/>
                </a:solidFill>
                <a:latin typeface="Times New Roman" panose="02020603050405020304" pitchFamily="18" charset="0"/>
              </a:rPr>
              <a:t> مستوى الإدارة الدنيا</a:t>
            </a:r>
          </a:p>
          <a:p>
            <a:pPr>
              <a:spcAft>
                <a:spcPts val="500"/>
              </a:spcAft>
            </a:pPr>
            <a:r>
              <a:rPr lang="ar-EG" sz="3200" b="1" dirty="0">
                <a:solidFill>
                  <a:srgbClr val="C00000"/>
                </a:solidFill>
                <a:latin typeface="Times New Roman" panose="02020603050405020304" pitchFamily="18" charset="0"/>
              </a:rPr>
              <a:t>1- الاشراف العام على مستوى تنفيذ الخطط والبرامج والأنشطة.</a:t>
            </a:r>
          </a:p>
          <a:p>
            <a:pPr>
              <a:spcAft>
                <a:spcPts val="500"/>
              </a:spcAft>
            </a:pPr>
            <a:r>
              <a:rPr lang="ar-EG" sz="3200" b="1" dirty="0">
                <a:solidFill>
                  <a:srgbClr val="C00000"/>
                </a:solidFill>
                <a:latin typeface="Times New Roman" panose="02020603050405020304" pitchFamily="18" charset="0"/>
              </a:rPr>
              <a:t>-2- تقويم أداء العاملين للأنشطة والعمل على تصحيح الأخطاء المكتشفة مباشرة.</a:t>
            </a:r>
          </a:p>
          <a:p>
            <a:pPr>
              <a:spcAft>
                <a:spcPts val="500"/>
              </a:spcAft>
            </a:pPr>
            <a:r>
              <a:rPr lang="ar-EG" sz="3200" b="1" dirty="0">
                <a:solidFill>
                  <a:srgbClr val="C00000"/>
                </a:solidFill>
                <a:latin typeface="Times New Roman" panose="02020603050405020304" pitchFamily="18" charset="0"/>
              </a:rPr>
              <a:t>-3- ارشاد العاملين من خلال خريطة تنظيمية مبين عليها موقع كل مستوى إداري بالنسبة للآخر.</a:t>
            </a:r>
          </a:p>
        </p:txBody>
      </p:sp>
    </p:spTree>
    <p:extLst>
      <p:ext uri="{BB962C8B-B14F-4D97-AF65-F5344CB8AC3E}">
        <p14:creationId xmlns:p14="http://schemas.microsoft.com/office/powerpoint/2010/main" val="320397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Effect transition="in" filter="fade">
                                      <p:cBhvr>
                                        <p:cTn id="33" dur="1000"/>
                                        <p:tgtEl>
                                          <p:spTgt spid="5">
                                            <p:txEl>
                                              <p:pRg st="3" end="3"/>
                                            </p:txEl>
                                          </p:spTgt>
                                        </p:tgtEl>
                                      </p:cBhvr>
                                    </p:animEffect>
                                    <p:anim calcmode="lin" valueType="num">
                                      <p:cBhvr>
                                        <p:cTn id="3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1E5BD-C38B-45B2-3436-40058FAA2F88}"/>
            </a:ext>
          </a:extLst>
        </p:cNvPr>
        <p:cNvGrpSpPr/>
        <p:nvPr/>
      </p:nvGrpSpPr>
      <p:grpSpPr>
        <a:xfrm>
          <a:off x="0" y="0"/>
          <a:ext cx="0" cy="0"/>
          <a:chOff x="0" y="0"/>
          <a:chExt cx="0" cy="0"/>
        </a:xfrm>
      </p:grpSpPr>
      <p:sp>
        <p:nvSpPr>
          <p:cNvPr id="2" name="Freeform 6">
            <a:extLst>
              <a:ext uri="{FF2B5EF4-FFF2-40B4-BE49-F238E27FC236}">
                <a16:creationId xmlns:a16="http://schemas.microsoft.com/office/drawing/2014/main" id="{DEC0DB9E-A927-446B-3C8D-5C20C8B678C1}"/>
              </a:ext>
            </a:extLst>
          </p:cNvPr>
          <p:cNvSpPr/>
          <p:nvPr/>
        </p:nvSpPr>
        <p:spPr>
          <a:xfrm>
            <a:off x="1979712" y="1229308"/>
            <a:ext cx="5422033" cy="4399384"/>
          </a:xfrm>
          <a:custGeom>
            <a:avLst/>
            <a:gdLst/>
            <a:ahLst/>
            <a:cxnLst/>
            <a:rect l="l" t="t" r="r" b="b"/>
            <a:pathLst>
              <a:path w="4980091" h="4114800">
                <a:moveTo>
                  <a:pt x="0" y="0"/>
                </a:moveTo>
                <a:lnTo>
                  <a:pt x="4980091" y="0"/>
                </a:lnTo>
                <a:lnTo>
                  <a:pt x="498009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ستطيل: زوايا علوية مقصوصة 2">
            <a:extLst>
              <a:ext uri="{FF2B5EF4-FFF2-40B4-BE49-F238E27FC236}">
                <a16:creationId xmlns:a16="http://schemas.microsoft.com/office/drawing/2014/main" id="{B94F8AE0-6297-F173-B95A-64B766406E24}"/>
              </a:ext>
            </a:extLst>
          </p:cNvPr>
          <p:cNvSpPr/>
          <p:nvPr/>
        </p:nvSpPr>
        <p:spPr>
          <a:xfrm>
            <a:off x="3419872" y="2852936"/>
            <a:ext cx="2304256" cy="936104"/>
          </a:xfrm>
          <a:prstGeom prst="snip2Same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rgbClr val="481918"/>
                </a:solidFill>
                <a:latin typeface="Traditional Arabic" panose="02020603050405020304" pitchFamily="18" charset="-78"/>
                <a:cs typeface="Traditional Arabic" panose="02020603050405020304" pitchFamily="18" charset="-78"/>
              </a:rPr>
              <a:t>ضع علامة</a:t>
            </a:r>
            <a:r>
              <a:rPr lang="ar-EG" sz="3200" b="1" dirty="0">
                <a:solidFill>
                  <a:srgbClr val="481918"/>
                </a:solidFill>
                <a:latin typeface="Traditional Arabic" panose="02020603050405020304" pitchFamily="18" charset="-78"/>
                <a:cs typeface="Traditional Arabic" panose="02020603050405020304" pitchFamily="18" charset="-78"/>
                <a:sym typeface="Wingdings" panose="05000000000000000000" pitchFamily="2" charset="2"/>
              </a:rPr>
              <a:t> أمام الجملة الصحيحة وعلامة   أمام الجملة الغير صحيحة لما يأتي:</a:t>
            </a:r>
            <a:endParaRPr lang="en-US" sz="3200" b="1" dirty="0">
              <a:solidFill>
                <a:srgbClr val="481918"/>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6348944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337948" y="1556792"/>
            <a:ext cx="8468103" cy="1569660"/>
          </a:xfrm>
          <a:prstGeom prst="rect">
            <a:avLst/>
          </a:prstGeom>
          <a:noFill/>
        </p:spPr>
        <p:txBody>
          <a:bodyPr wrap="square">
            <a:spAutoFit/>
          </a:bodyPr>
          <a:lstStyle/>
          <a:p>
            <a:pPr algn="ctr"/>
            <a:r>
              <a:rPr lang="ar-EG" sz="3200" b="1" dirty="0"/>
              <a:t>المدير العام من الأمثلة على الإدارة الوسطى.  </a:t>
            </a:r>
          </a:p>
          <a:p>
            <a:pPr algn="ctr"/>
            <a:r>
              <a:rPr lang="ar-EG" sz="3200" b="1" dirty="0"/>
              <a:t>   (           )</a:t>
            </a:r>
          </a:p>
          <a:p>
            <a:pPr algn="ctr"/>
            <a:endParaRPr lang="ar-EG" sz="3200" b="1" dirty="0"/>
          </a:p>
        </p:txBody>
      </p:sp>
      <p:sp>
        <p:nvSpPr>
          <p:cNvPr id="5" name="مربع نص 4">
            <a:extLst>
              <a:ext uri="{FF2B5EF4-FFF2-40B4-BE49-F238E27FC236}">
                <a16:creationId xmlns:a16="http://schemas.microsoft.com/office/drawing/2014/main" id="{324EF550-755A-DC28-4684-94BAE872CD7A}"/>
              </a:ext>
            </a:extLst>
          </p:cNvPr>
          <p:cNvSpPr txBox="1"/>
          <p:nvPr/>
        </p:nvSpPr>
        <p:spPr>
          <a:xfrm>
            <a:off x="795608" y="3264151"/>
            <a:ext cx="7552781" cy="2554545"/>
          </a:xfrm>
          <a:prstGeom prst="rect">
            <a:avLst/>
          </a:prstGeom>
          <a:noFill/>
        </p:spPr>
        <p:txBody>
          <a:bodyPr wrap="square">
            <a:spAutoFit/>
          </a:bodyPr>
          <a:lstStyle/>
          <a:p>
            <a:pPr algn="ctr"/>
            <a:r>
              <a:rPr lang="ar-EG" sz="3200" b="1" dirty="0"/>
              <a:t>تعرف الإدارة بأنها استغلال الموارد المتاحة عن طريق تنظيم الجهود الجماعية وتنسيقها تنسيقا يحقق الأهداف المحددة بكفاية وفاعلية.</a:t>
            </a:r>
          </a:p>
          <a:p>
            <a:pPr algn="ctr"/>
            <a:r>
              <a:rPr lang="ar-EG" sz="3200" b="1" dirty="0"/>
              <a:t>   (           )</a:t>
            </a:r>
          </a:p>
          <a:p>
            <a:pPr algn="ctr"/>
            <a:endParaRPr lang="ar-EG" sz="3200" b="1" dirty="0"/>
          </a:p>
        </p:txBody>
      </p:sp>
      <p:sp>
        <p:nvSpPr>
          <p:cNvPr id="6" name="مربع نص 5">
            <a:extLst>
              <a:ext uri="{FF2B5EF4-FFF2-40B4-BE49-F238E27FC236}">
                <a16:creationId xmlns:a16="http://schemas.microsoft.com/office/drawing/2014/main" id="{9071F4E3-3BD2-2326-F642-25FBF28C4D01}"/>
              </a:ext>
            </a:extLst>
          </p:cNvPr>
          <p:cNvSpPr txBox="1"/>
          <p:nvPr/>
        </p:nvSpPr>
        <p:spPr>
          <a:xfrm>
            <a:off x="3707904" y="2049234"/>
            <a:ext cx="1002886" cy="584775"/>
          </a:xfrm>
          <a:prstGeom prst="rect">
            <a:avLst/>
          </a:prstGeom>
          <a:noFill/>
        </p:spPr>
        <p:txBody>
          <a:bodyPr wrap="square">
            <a:spAutoFit/>
          </a:bodyPr>
          <a:lstStyle/>
          <a:p>
            <a:r>
              <a:rPr lang="ar-EG" sz="3200" b="1" dirty="0">
                <a:solidFill>
                  <a:srgbClr val="C00000"/>
                </a:solidFill>
                <a:sym typeface="Wingdings" panose="05000000000000000000" pitchFamily="2" charset="2"/>
              </a:rPr>
              <a:t></a:t>
            </a:r>
            <a:endParaRPr lang="ar-EG" sz="3200" dirty="0">
              <a:solidFill>
                <a:srgbClr val="C00000"/>
              </a:solidFill>
            </a:endParaRPr>
          </a:p>
        </p:txBody>
      </p:sp>
      <p:sp>
        <p:nvSpPr>
          <p:cNvPr id="7" name="مربع نص 6">
            <a:extLst>
              <a:ext uri="{FF2B5EF4-FFF2-40B4-BE49-F238E27FC236}">
                <a16:creationId xmlns:a16="http://schemas.microsoft.com/office/drawing/2014/main" id="{BDB6D3AB-A6B8-D912-BA03-C94445702E24}"/>
              </a:ext>
            </a:extLst>
          </p:cNvPr>
          <p:cNvSpPr txBox="1"/>
          <p:nvPr/>
        </p:nvSpPr>
        <p:spPr>
          <a:xfrm>
            <a:off x="3569112" y="4941168"/>
            <a:ext cx="1002886" cy="584775"/>
          </a:xfrm>
          <a:prstGeom prst="rect">
            <a:avLst/>
          </a:prstGeom>
          <a:noFill/>
        </p:spPr>
        <p:txBody>
          <a:bodyPr wrap="square">
            <a:spAutoFit/>
          </a:bodyPr>
          <a:lstStyle/>
          <a:p>
            <a:r>
              <a:rPr lang="ar-EG" sz="3200" b="1" dirty="0">
                <a:solidFill>
                  <a:srgbClr val="00B050"/>
                </a:solidFill>
                <a:sym typeface="Wingdings" panose="05000000000000000000" pitchFamily="2" charset="2"/>
              </a:rPr>
              <a:t></a:t>
            </a:r>
            <a:endParaRPr lang="ar-EG" sz="3200" dirty="0">
              <a:solidFill>
                <a:srgbClr val="00B050"/>
              </a:solidFill>
            </a:endParaRPr>
          </a:p>
        </p:txBody>
      </p:sp>
    </p:spTree>
    <p:extLst>
      <p:ext uri="{BB962C8B-B14F-4D97-AF65-F5344CB8AC3E}">
        <p14:creationId xmlns:p14="http://schemas.microsoft.com/office/powerpoint/2010/main" val="230396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337948" y="2636912"/>
            <a:ext cx="8468103" cy="2062103"/>
          </a:xfrm>
          <a:prstGeom prst="rect">
            <a:avLst/>
          </a:prstGeom>
          <a:noFill/>
        </p:spPr>
        <p:txBody>
          <a:bodyPr wrap="square">
            <a:spAutoFit/>
          </a:bodyPr>
          <a:lstStyle/>
          <a:p>
            <a:pPr algn="ctr"/>
            <a:r>
              <a:rPr lang="ar-EG" sz="3200" b="1" dirty="0"/>
              <a:t>المدير هو الفرد الذي ينجز عملا معينا من خلال مرؤوسيه بشرط أن يكون في المستوى الإداري الأعلى.</a:t>
            </a:r>
          </a:p>
          <a:p>
            <a:pPr algn="ctr"/>
            <a:r>
              <a:rPr lang="ar-EG" sz="3200" b="1" dirty="0"/>
              <a:t>  (           )</a:t>
            </a:r>
          </a:p>
          <a:p>
            <a:pPr algn="ctr"/>
            <a:endParaRPr lang="ar-EG" sz="3200" b="1" dirty="0"/>
          </a:p>
        </p:txBody>
      </p:sp>
      <p:sp>
        <p:nvSpPr>
          <p:cNvPr id="3" name="مربع نص 2">
            <a:extLst>
              <a:ext uri="{FF2B5EF4-FFF2-40B4-BE49-F238E27FC236}">
                <a16:creationId xmlns:a16="http://schemas.microsoft.com/office/drawing/2014/main" id="{4C3D3F57-1A16-A6F7-BD84-960614B49605}"/>
              </a:ext>
            </a:extLst>
          </p:cNvPr>
          <p:cNvSpPr txBox="1"/>
          <p:nvPr/>
        </p:nvSpPr>
        <p:spPr>
          <a:xfrm>
            <a:off x="3569113" y="3667963"/>
            <a:ext cx="1002886" cy="584775"/>
          </a:xfrm>
          <a:prstGeom prst="rect">
            <a:avLst/>
          </a:prstGeom>
          <a:noFill/>
        </p:spPr>
        <p:txBody>
          <a:bodyPr wrap="square">
            <a:spAutoFit/>
          </a:bodyPr>
          <a:lstStyle/>
          <a:p>
            <a:r>
              <a:rPr lang="ar-EG" sz="3200" b="1" dirty="0">
                <a:solidFill>
                  <a:srgbClr val="C00000"/>
                </a:solidFill>
                <a:sym typeface="Wingdings" panose="05000000000000000000" pitchFamily="2" charset="2"/>
              </a:rPr>
              <a:t></a:t>
            </a:r>
            <a:endParaRPr lang="ar-EG" sz="3200" dirty="0">
              <a:solidFill>
                <a:srgbClr val="C00000"/>
              </a:solidFill>
            </a:endParaRPr>
          </a:p>
        </p:txBody>
      </p:sp>
    </p:spTree>
    <p:extLst>
      <p:ext uri="{BB962C8B-B14F-4D97-AF65-F5344CB8AC3E}">
        <p14:creationId xmlns:p14="http://schemas.microsoft.com/office/powerpoint/2010/main" val="291374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4360</TotalTime>
  <Words>1552</Words>
  <Application>Microsoft Office PowerPoint</Application>
  <PresentationFormat>On-screen Show (4:3)</PresentationFormat>
  <Paragraphs>118</Paragraphs>
  <Slides>52</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52</vt:i4>
      </vt:variant>
    </vt:vector>
  </HeadingPairs>
  <TitlesOfParts>
    <vt:vector size="61" baseType="lpstr">
      <vt:lpstr>Arial</vt:lpstr>
      <vt:lpstr>Calibri</vt:lpstr>
      <vt:lpstr>Calibri Light</vt:lpstr>
      <vt:lpstr>Times New Roman</vt:lpstr>
      <vt:lpstr>Traditional Arabic</vt:lpstr>
      <vt:lpstr>Wingdings</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253</cp:revision>
  <dcterms:created xsi:type="dcterms:W3CDTF">2020-12-01T14:21:27Z</dcterms:created>
  <dcterms:modified xsi:type="dcterms:W3CDTF">2025-11-13T05:12:44Z</dcterms:modified>
</cp:coreProperties>
</file>