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57" r:id="rId5"/>
    <p:sldId id="423" r:id="rId6"/>
    <p:sldId id="424" r:id="rId7"/>
    <p:sldId id="492" r:id="rId8"/>
    <p:sldId id="493" r:id="rId9"/>
    <p:sldId id="262" r:id="rId10"/>
    <p:sldId id="264" r:id="rId11"/>
    <p:sldId id="427" r:id="rId12"/>
    <p:sldId id="428" r:id="rId13"/>
    <p:sldId id="429" r:id="rId14"/>
    <p:sldId id="494" r:id="rId15"/>
    <p:sldId id="495" r:id="rId16"/>
    <p:sldId id="432" r:id="rId17"/>
    <p:sldId id="496" r:id="rId18"/>
    <p:sldId id="434" r:id="rId19"/>
    <p:sldId id="265" r:id="rId20"/>
    <p:sldId id="436" r:id="rId21"/>
    <p:sldId id="488" r:id="rId22"/>
    <p:sldId id="489" r:id="rId23"/>
    <p:sldId id="490" r:id="rId24"/>
    <p:sldId id="491" r:id="rId25"/>
    <p:sldId id="260" r:id="rId26"/>
    <p:sldId id="487" r:id="rId27"/>
    <p:sldId id="459" r:id="rId28"/>
    <p:sldId id="474" r:id="rId29"/>
    <p:sldId id="497" r:id="rId30"/>
    <p:sldId id="461" r:id="rId31"/>
    <p:sldId id="475" r:id="rId32"/>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BC53"/>
    <a:srgbClr val="ABC339"/>
    <a:srgbClr val="99FFCC"/>
    <a:srgbClr val="481918"/>
    <a:srgbClr val="003E6B"/>
    <a:srgbClr val="E1615D"/>
    <a:srgbClr val="0000CC"/>
    <a:srgbClr val="990000"/>
    <a:srgbClr val="070D1E"/>
    <a:srgbClr val="0576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3887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4045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58069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3127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27354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32465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478667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47021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27054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13732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8176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000260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Layout" Target="../slideLayouts/slideLayout29.xml"/><Relationship Id="rId6" Type="http://schemas.openxmlformats.org/officeDocument/2006/relationships/image" Target="../media/image10.png"/><Relationship Id="rId5" Type="http://schemas.openxmlformats.org/officeDocument/2006/relationships/image" Target="../media/image15.sv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1.svg"/><Relationship Id="rId2"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10.png"/><Relationship Id="rId5" Type="http://schemas.openxmlformats.org/officeDocument/2006/relationships/image" Target="../media/image19.sv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3.svg"/><Relationship Id="rId2" Type="http://schemas.openxmlformats.org/officeDocument/2006/relationships/image" Target="../media/image20.png"/><Relationship Id="rId1" Type="http://schemas.openxmlformats.org/officeDocument/2006/relationships/slideLayout" Target="../slideLayouts/slideLayout29.xml"/><Relationship Id="rId6" Type="http://schemas.openxmlformats.org/officeDocument/2006/relationships/image" Target="../media/image22.png"/><Relationship Id="rId5" Type="http://schemas.openxmlformats.org/officeDocument/2006/relationships/image" Target="../media/image11.sv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1.svg"/><Relationship Id="rId2"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10.png"/><Relationship Id="rId5" Type="http://schemas.openxmlformats.org/officeDocument/2006/relationships/image" Target="../media/image19.sv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3.svg"/><Relationship Id="rId2" Type="http://schemas.openxmlformats.org/officeDocument/2006/relationships/image" Target="../media/image20.png"/><Relationship Id="rId1" Type="http://schemas.openxmlformats.org/officeDocument/2006/relationships/slideLayout" Target="../slideLayouts/slideLayout29.xml"/><Relationship Id="rId6" Type="http://schemas.openxmlformats.org/officeDocument/2006/relationships/image" Target="../media/image22.png"/><Relationship Id="rId5" Type="http://schemas.openxmlformats.org/officeDocument/2006/relationships/image" Target="../media/image11.sv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2.svg"/><Relationship Id="rId7" Type="http://schemas.openxmlformats.org/officeDocument/2006/relationships/image" Target="../media/image11.svg"/><Relationship Id="rId2" Type="http://schemas.openxmlformats.org/officeDocument/2006/relationships/image" Target="../media/image31.png"/><Relationship Id="rId1" Type="http://schemas.openxmlformats.org/officeDocument/2006/relationships/slideLayout" Target="../slideLayouts/slideLayout29.xml"/><Relationship Id="rId6" Type="http://schemas.openxmlformats.org/officeDocument/2006/relationships/image" Target="../media/image10.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23.svg"/></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image" Target="../media/image38.gif"/><Relationship Id="rId3" Type="http://schemas.openxmlformats.org/officeDocument/2006/relationships/image" Target="../media/image11.svg"/><Relationship Id="rId7" Type="http://schemas.openxmlformats.org/officeDocument/2006/relationships/image" Target="../media/image37.svg"/><Relationship Id="rId2" Type="http://schemas.openxmlformats.org/officeDocument/2006/relationships/image" Target="../media/image10.png"/><Relationship Id="rId1" Type="http://schemas.openxmlformats.org/officeDocument/2006/relationships/slideLayout" Target="../slideLayouts/slideLayout29.xml"/><Relationship Id="rId6" Type="http://schemas.openxmlformats.org/officeDocument/2006/relationships/image" Target="../media/image36.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image" Target="../media/image39.gif"/></Relationships>
</file>

<file path=ppt/slides/_rels/slide24.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grpSp>
        <p:nvGrpSpPr>
          <p:cNvPr id="2" name="Group 2"/>
          <p:cNvGrpSpPr/>
          <p:nvPr/>
        </p:nvGrpSpPr>
        <p:grpSpPr>
          <a:xfrm>
            <a:off x="-663389" y="1946400"/>
            <a:ext cx="1683649" cy="1683649"/>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5" name="Group 5"/>
          <p:cNvGrpSpPr/>
          <p:nvPr/>
        </p:nvGrpSpPr>
        <p:grpSpPr>
          <a:xfrm>
            <a:off x="590550" y="1447800"/>
            <a:ext cx="6322931" cy="3557748"/>
            <a:chOff x="0" y="0"/>
            <a:chExt cx="3330597" cy="1874040"/>
          </a:xfrm>
        </p:grpSpPr>
        <p:sp>
          <p:nvSpPr>
            <p:cNvPr id="6" name="Freeform 6"/>
            <p:cNvSpPr/>
            <p:nvPr/>
          </p:nvSpPr>
          <p:spPr>
            <a:xfrm>
              <a:off x="0" y="0"/>
              <a:ext cx="3330597" cy="1874040"/>
            </a:xfrm>
            <a:custGeom>
              <a:avLst/>
              <a:gdLst/>
              <a:ahLst/>
              <a:cxnLst/>
              <a:rect l="l" t="t" r="r" b="b"/>
              <a:pathLst>
                <a:path w="3330597" h="1874040">
                  <a:moveTo>
                    <a:pt x="61221" y="0"/>
                  </a:moveTo>
                  <a:lnTo>
                    <a:pt x="3269376" y="0"/>
                  </a:lnTo>
                  <a:cubicBezTo>
                    <a:pt x="3285613" y="0"/>
                    <a:pt x="3301185" y="6450"/>
                    <a:pt x="3312666" y="17931"/>
                  </a:cubicBezTo>
                  <a:cubicBezTo>
                    <a:pt x="3324147" y="29412"/>
                    <a:pt x="3330597" y="44984"/>
                    <a:pt x="3330597" y="61221"/>
                  </a:cubicBezTo>
                  <a:lnTo>
                    <a:pt x="3330597" y="1812819"/>
                  </a:lnTo>
                  <a:cubicBezTo>
                    <a:pt x="3330597" y="1829056"/>
                    <a:pt x="3324147" y="1844628"/>
                    <a:pt x="3312666" y="1856109"/>
                  </a:cubicBezTo>
                  <a:cubicBezTo>
                    <a:pt x="3301185" y="1867590"/>
                    <a:pt x="3285613" y="1874040"/>
                    <a:pt x="3269376" y="1874040"/>
                  </a:cubicBezTo>
                  <a:lnTo>
                    <a:pt x="61221" y="1874040"/>
                  </a:lnTo>
                  <a:cubicBezTo>
                    <a:pt x="44984" y="1874040"/>
                    <a:pt x="29412" y="1867590"/>
                    <a:pt x="17931" y="1856109"/>
                  </a:cubicBezTo>
                  <a:cubicBezTo>
                    <a:pt x="6450" y="1844628"/>
                    <a:pt x="0" y="1829056"/>
                    <a:pt x="0" y="1812819"/>
                  </a:cubicBezTo>
                  <a:lnTo>
                    <a:pt x="0" y="61221"/>
                  </a:lnTo>
                  <a:cubicBezTo>
                    <a:pt x="0" y="44984"/>
                    <a:pt x="6450" y="29412"/>
                    <a:pt x="17931" y="17931"/>
                  </a:cubicBezTo>
                  <a:cubicBezTo>
                    <a:pt x="29412" y="6450"/>
                    <a:pt x="44984" y="0"/>
                    <a:pt x="61221" y="0"/>
                  </a:cubicBezTo>
                  <a:close/>
                </a:path>
              </a:pathLst>
            </a:custGeom>
            <a:solidFill>
              <a:srgbClr val="553E60"/>
            </a:solidFill>
          </p:spPr>
        </p:sp>
        <p:sp>
          <p:nvSpPr>
            <p:cNvPr id="7" name="TextBox 7"/>
            <p:cNvSpPr txBox="1"/>
            <p:nvPr/>
          </p:nvSpPr>
          <p:spPr>
            <a:xfrm>
              <a:off x="0" y="-38100"/>
              <a:ext cx="3330597" cy="1912140"/>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8" name="Group 8"/>
          <p:cNvGrpSpPr/>
          <p:nvPr/>
        </p:nvGrpSpPr>
        <p:grpSpPr>
          <a:xfrm>
            <a:off x="514350" y="1371600"/>
            <a:ext cx="6322931" cy="3557748"/>
            <a:chOff x="0" y="0"/>
            <a:chExt cx="3330597" cy="1874040"/>
          </a:xfrm>
        </p:grpSpPr>
        <p:sp>
          <p:nvSpPr>
            <p:cNvPr id="9" name="Freeform 9"/>
            <p:cNvSpPr/>
            <p:nvPr/>
          </p:nvSpPr>
          <p:spPr>
            <a:xfrm>
              <a:off x="0" y="0"/>
              <a:ext cx="3330597" cy="1874040"/>
            </a:xfrm>
            <a:custGeom>
              <a:avLst/>
              <a:gdLst/>
              <a:ahLst/>
              <a:cxnLst/>
              <a:rect l="l" t="t" r="r" b="b"/>
              <a:pathLst>
                <a:path w="3330597" h="1874040">
                  <a:moveTo>
                    <a:pt x="61221" y="0"/>
                  </a:moveTo>
                  <a:lnTo>
                    <a:pt x="3269376" y="0"/>
                  </a:lnTo>
                  <a:cubicBezTo>
                    <a:pt x="3285613" y="0"/>
                    <a:pt x="3301185" y="6450"/>
                    <a:pt x="3312666" y="17931"/>
                  </a:cubicBezTo>
                  <a:cubicBezTo>
                    <a:pt x="3324147" y="29412"/>
                    <a:pt x="3330597" y="44984"/>
                    <a:pt x="3330597" y="61221"/>
                  </a:cubicBezTo>
                  <a:lnTo>
                    <a:pt x="3330597" y="1812819"/>
                  </a:lnTo>
                  <a:cubicBezTo>
                    <a:pt x="3330597" y="1829056"/>
                    <a:pt x="3324147" y="1844628"/>
                    <a:pt x="3312666" y="1856109"/>
                  </a:cubicBezTo>
                  <a:cubicBezTo>
                    <a:pt x="3301185" y="1867590"/>
                    <a:pt x="3285613" y="1874040"/>
                    <a:pt x="3269376" y="1874040"/>
                  </a:cubicBezTo>
                  <a:lnTo>
                    <a:pt x="61221" y="1874040"/>
                  </a:lnTo>
                  <a:cubicBezTo>
                    <a:pt x="44984" y="1874040"/>
                    <a:pt x="29412" y="1867590"/>
                    <a:pt x="17931" y="1856109"/>
                  </a:cubicBezTo>
                  <a:cubicBezTo>
                    <a:pt x="6450" y="1844628"/>
                    <a:pt x="0" y="1829056"/>
                    <a:pt x="0" y="1812819"/>
                  </a:cubicBezTo>
                  <a:lnTo>
                    <a:pt x="0" y="61221"/>
                  </a:lnTo>
                  <a:cubicBezTo>
                    <a:pt x="0" y="44984"/>
                    <a:pt x="6450" y="29412"/>
                    <a:pt x="17931" y="17931"/>
                  </a:cubicBezTo>
                  <a:cubicBezTo>
                    <a:pt x="29412" y="6450"/>
                    <a:pt x="44984" y="0"/>
                    <a:pt x="61221" y="0"/>
                  </a:cubicBezTo>
                  <a:close/>
                </a:path>
              </a:pathLst>
            </a:custGeom>
            <a:solidFill>
              <a:srgbClr val="317F54"/>
            </a:solidFill>
          </p:spPr>
        </p:sp>
        <p:sp>
          <p:nvSpPr>
            <p:cNvPr id="10" name="TextBox 10"/>
            <p:cNvSpPr txBox="1"/>
            <p:nvPr/>
          </p:nvSpPr>
          <p:spPr>
            <a:xfrm>
              <a:off x="0" y="-38100"/>
              <a:ext cx="3330597" cy="1912140"/>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11" name="Freeform 11"/>
          <p:cNvSpPr/>
          <p:nvPr/>
        </p:nvSpPr>
        <p:spPr>
          <a:xfrm>
            <a:off x="5269420" y="2070269"/>
            <a:ext cx="3360231" cy="3416131"/>
          </a:xfrm>
          <a:custGeom>
            <a:avLst/>
            <a:gdLst/>
            <a:ahLst/>
            <a:cxnLst/>
            <a:rect l="l" t="t" r="r" b="b"/>
            <a:pathLst>
              <a:path w="6720461" h="6832262">
                <a:moveTo>
                  <a:pt x="0" y="0"/>
                </a:moveTo>
                <a:lnTo>
                  <a:pt x="6720461" y="0"/>
                </a:lnTo>
                <a:lnTo>
                  <a:pt x="6720461" y="6832262"/>
                </a:lnTo>
                <a:lnTo>
                  <a:pt x="0" y="68322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rot="852199">
            <a:off x="7688889" y="1456160"/>
            <a:ext cx="975876" cy="1228219"/>
          </a:xfrm>
          <a:custGeom>
            <a:avLst/>
            <a:gdLst/>
            <a:ahLst/>
            <a:cxnLst/>
            <a:rect l="l" t="t" r="r" b="b"/>
            <a:pathLst>
              <a:path w="1951752" h="2456438">
                <a:moveTo>
                  <a:pt x="0" y="0"/>
                </a:moveTo>
                <a:lnTo>
                  <a:pt x="1951752" y="0"/>
                </a:lnTo>
                <a:lnTo>
                  <a:pt x="1951752" y="2456438"/>
                </a:lnTo>
                <a:lnTo>
                  <a:pt x="0" y="24564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875369">
            <a:off x="4207255" y="314422"/>
            <a:ext cx="1050123" cy="1650194"/>
          </a:xfrm>
          <a:custGeom>
            <a:avLst/>
            <a:gdLst/>
            <a:ahLst/>
            <a:cxnLst/>
            <a:rect l="l" t="t" r="r" b="b"/>
            <a:pathLst>
              <a:path w="2100246" h="3300387">
                <a:moveTo>
                  <a:pt x="0" y="0"/>
                </a:moveTo>
                <a:lnTo>
                  <a:pt x="2100246" y="0"/>
                </a:lnTo>
                <a:lnTo>
                  <a:pt x="2100246" y="3300388"/>
                </a:lnTo>
                <a:lnTo>
                  <a:pt x="0" y="33003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a:off x="1105498" y="5255603"/>
            <a:ext cx="3626819" cy="230798"/>
          </a:xfrm>
          <a:custGeom>
            <a:avLst/>
            <a:gdLst/>
            <a:ahLst/>
            <a:cxnLst/>
            <a:rect l="l" t="t" r="r" b="b"/>
            <a:pathLst>
              <a:path w="7253637" h="461595">
                <a:moveTo>
                  <a:pt x="0" y="0"/>
                </a:moveTo>
                <a:lnTo>
                  <a:pt x="7253636" y="0"/>
                </a:lnTo>
                <a:lnTo>
                  <a:pt x="7253636" y="461595"/>
                </a:lnTo>
                <a:lnTo>
                  <a:pt x="0" y="46159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20" name="Group 20"/>
          <p:cNvGrpSpPr/>
          <p:nvPr/>
        </p:nvGrpSpPr>
        <p:grpSpPr>
          <a:xfrm>
            <a:off x="8800529" y="2564415"/>
            <a:ext cx="1024826" cy="1024826"/>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22" name="TextBox 22"/>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23" name="Freeform 23"/>
          <p:cNvSpPr/>
          <p:nvPr/>
        </p:nvSpPr>
        <p:spPr>
          <a:xfrm rot="-3657843" flipH="1">
            <a:off x="251300" y="4330384"/>
            <a:ext cx="526101" cy="526101"/>
          </a:xfrm>
          <a:custGeom>
            <a:avLst/>
            <a:gdLst/>
            <a:ahLst/>
            <a:cxnLst/>
            <a:rect l="l" t="t" r="r" b="b"/>
            <a:pathLst>
              <a:path w="1052201" h="1052201">
                <a:moveTo>
                  <a:pt x="1052200" y="0"/>
                </a:moveTo>
                <a:lnTo>
                  <a:pt x="0" y="0"/>
                </a:lnTo>
                <a:lnTo>
                  <a:pt x="0" y="1052200"/>
                </a:lnTo>
                <a:lnTo>
                  <a:pt x="1052200" y="1052200"/>
                </a:lnTo>
                <a:lnTo>
                  <a:pt x="105220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4" name="Freeform 24"/>
          <p:cNvSpPr/>
          <p:nvPr/>
        </p:nvSpPr>
        <p:spPr>
          <a:xfrm rot="4611896" flipH="1">
            <a:off x="7146349" y="1262994"/>
            <a:ext cx="369614" cy="369614"/>
          </a:xfrm>
          <a:custGeom>
            <a:avLst/>
            <a:gdLst/>
            <a:ahLst/>
            <a:cxnLst/>
            <a:rect l="l" t="t" r="r" b="b"/>
            <a:pathLst>
              <a:path w="739227" h="739227">
                <a:moveTo>
                  <a:pt x="739227" y="0"/>
                </a:moveTo>
                <a:lnTo>
                  <a:pt x="0" y="0"/>
                </a:lnTo>
                <a:lnTo>
                  <a:pt x="0" y="739226"/>
                </a:lnTo>
                <a:lnTo>
                  <a:pt x="739227" y="739226"/>
                </a:lnTo>
                <a:lnTo>
                  <a:pt x="739227"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5" name="مربع نص 24">
            <a:extLst>
              <a:ext uri="{FF2B5EF4-FFF2-40B4-BE49-F238E27FC236}">
                <a16:creationId xmlns:a16="http://schemas.microsoft.com/office/drawing/2014/main" id="{1D59E328-E95F-0E93-073B-0FDEDE59DF44}"/>
              </a:ext>
            </a:extLst>
          </p:cNvPr>
          <p:cNvSpPr txBox="1"/>
          <p:nvPr/>
        </p:nvSpPr>
        <p:spPr>
          <a:xfrm>
            <a:off x="-49093" y="1943418"/>
            <a:ext cx="5542353" cy="2769989"/>
          </a:xfrm>
          <a:prstGeom prst="rect">
            <a:avLst/>
          </a:prstGeom>
          <a:noFill/>
        </p:spPr>
        <p:txBody>
          <a:bodyPr wrap="square" rtlCol="0">
            <a:spAutoFit/>
          </a:bodyPr>
          <a:lstStyle/>
          <a:p>
            <a:pPr algn="ctr"/>
            <a:r>
              <a:rPr lang="ar-EG" sz="6600" b="1" dirty="0">
                <a:solidFill>
                  <a:srgbClr val="D3BC53"/>
                </a:solidFill>
                <a:latin typeface="Traditional Arabic" panose="02020603050405020304" pitchFamily="18" charset="-78"/>
                <a:cs typeface="Traditional Arabic" panose="02020603050405020304" pitchFamily="18" charset="-78"/>
              </a:rPr>
              <a:t>الفصل الثاني</a:t>
            </a:r>
            <a:endParaRPr lang="ar-EG" sz="5400" b="1" dirty="0">
              <a:solidFill>
                <a:srgbClr val="D3BC53"/>
              </a:solidFill>
              <a:latin typeface="Traditional Arabic" panose="02020603050405020304" pitchFamily="18" charset="-78"/>
              <a:cs typeface="Traditional Arabic" panose="02020603050405020304" pitchFamily="18" charset="-78"/>
            </a:endParaRPr>
          </a:p>
          <a:p>
            <a:pPr algn="ctr"/>
            <a:r>
              <a:rPr lang="ar-EG" sz="5400" b="1" dirty="0">
                <a:solidFill>
                  <a:srgbClr val="ABC339"/>
                </a:solidFill>
                <a:latin typeface="Traditional Arabic" panose="02020603050405020304" pitchFamily="18" charset="-78"/>
                <a:cs typeface="Traditional Arabic" panose="02020603050405020304" pitchFamily="18" charset="-78"/>
              </a:rPr>
              <a:t>مهارة</a:t>
            </a:r>
          </a:p>
          <a:p>
            <a:pPr algn="ctr"/>
            <a:r>
              <a:rPr lang="ar-EG" sz="5400" b="1" dirty="0">
                <a:solidFill>
                  <a:srgbClr val="ABC339"/>
                </a:solidFill>
                <a:latin typeface="Traditional Arabic" panose="02020603050405020304" pitchFamily="18" charset="-78"/>
                <a:cs typeface="Traditional Arabic" panose="02020603050405020304" pitchFamily="18" charset="-78"/>
              </a:rPr>
              <a:t> التخطيط</a:t>
            </a:r>
            <a:endParaRPr lang="en-US" sz="5400" b="1" dirty="0">
              <a:solidFill>
                <a:srgbClr val="ABC339"/>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sp>
        <p:nvSpPr>
          <p:cNvPr id="4" name="Freeform 4"/>
          <p:cNvSpPr/>
          <p:nvPr/>
        </p:nvSpPr>
        <p:spPr>
          <a:xfrm>
            <a:off x="4544431" y="2648703"/>
            <a:ext cx="389172" cy="389172"/>
          </a:xfrm>
          <a:custGeom>
            <a:avLst/>
            <a:gdLst/>
            <a:ahLst/>
            <a:cxnLst/>
            <a:rect l="l" t="t" r="r" b="b"/>
            <a:pathLst>
              <a:path w="778344" h="778344">
                <a:moveTo>
                  <a:pt x="0" y="0"/>
                </a:moveTo>
                <a:lnTo>
                  <a:pt x="778344" y="0"/>
                </a:lnTo>
                <a:lnTo>
                  <a:pt x="778344" y="778344"/>
                </a:lnTo>
                <a:lnTo>
                  <a:pt x="0" y="7783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514350" y="5453063"/>
            <a:ext cx="9061636" cy="1543050"/>
            <a:chOff x="0" y="0"/>
            <a:chExt cx="4773207" cy="812800"/>
          </a:xfrm>
        </p:grpSpPr>
        <p:sp>
          <p:nvSpPr>
            <p:cNvPr id="7" name="Freeform 7"/>
            <p:cNvSpPr/>
            <p:nvPr/>
          </p:nvSpPr>
          <p:spPr>
            <a:xfrm>
              <a:off x="0" y="0"/>
              <a:ext cx="4773207" cy="812800"/>
            </a:xfrm>
            <a:custGeom>
              <a:avLst/>
              <a:gdLst/>
              <a:ahLst/>
              <a:cxnLst/>
              <a:rect l="l" t="t" r="r" b="b"/>
              <a:pathLst>
                <a:path w="4773207" h="812800">
                  <a:moveTo>
                    <a:pt x="34174" y="0"/>
                  </a:moveTo>
                  <a:lnTo>
                    <a:pt x="4739033" y="0"/>
                  </a:lnTo>
                  <a:cubicBezTo>
                    <a:pt x="4757907" y="0"/>
                    <a:pt x="4773207" y="15300"/>
                    <a:pt x="4773207" y="34174"/>
                  </a:cubicBezTo>
                  <a:lnTo>
                    <a:pt x="4773207" y="778625"/>
                  </a:lnTo>
                  <a:cubicBezTo>
                    <a:pt x="4773207" y="797500"/>
                    <a:pt x="4757907" y="812800"/>
                    <a:pt x="4739033" y="812800"/>
                  </a:cubicBezTo>
                  <a:lnTo>
                    <a:pt x="34174" y="812800"/>
                  </a:lnTo>
                  <a:cubicBezTo>
                    <a:pt x="15300" y="812800"/>
                    <a:pt x="0" y="797500"/>
                    <a:pt x="0" y="778625"/>
                  </a:cubicBezTo>
                  <a:lnTo>
                    <a:pt x="0" y="34174"/>
                  </a:lnTo>
                  <a:cubicBezTo>
                    <a:pt x="0" y="15300"/>
                    <a:pt x="15300" y="0"/>
                    <a:pt x="34174" y="0"/>
                  </a:cubicBezTo>
                  <a:close/>
                </a:path>
              </a:pathLst>
            </a:custGeom>
            <a:solidFill>
              <a:srgbClr val="D9BB57"/>
            </a:solidFill>
          </p:spPr>
        </p:sp>
        <p:sp>
          <p:nvSpPr>
            <p:cNvPr id="8" name="TextBox 8"/>
            <p:cNvSpPr txBox="1"/>
            <p:nvPr/>
          </p:nvSpPr>
          <p:spPr>
            <a:xfrm>
              <a:off x="0" y="-38100"/>
              <a:ext cx="4773207" cy="850900"/>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9" name="Group 9"/>
          <p:cNvGrpSpPr/>
          <p:nvPr/>
        </p:nvGrpSpPr>
        <p:grpSpPr>
          <a:xfrm>
            <a:off x="6383511" y="-240541"/>
            <a:ext cx="3567113" cy="356711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1" name="TextBox 11"/>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12" name="Freeform 12"/>
          <p:cNvSpPr/>
          <p:nvPr/>
        </p:nvSpPr>
        <p:spPr>
          <a:xfrm flipH="1">
            <a:off x="7085033" y="1790050"/>
            <a:ext cx="2677330" cy="3663013"/>
          </a:xfrm>
          <a:custGeom>
            <a:avLst/>
            <a:gdLst/>
            <a:ahLst/>
            <a:cxnLst/>
            <a:rect l="l" t="t" r="r" b="b"/>
            <a:pathLst>
              <a:path w="5354659" h="7326026">
                <a:moveTo>
                  <a:pt x="5354659" y="0"/>
                </a:moveTo>
                <a:lnTo>
                  <a:pt x="0" y="0"/>
                </a:lnTo>
                <a:lnTo>
                  <a:pt x="0" y="7326026"/>
                </a:lnTo>
                <a:lnTo>
                  <a:pt x="5354659" y="7326026"/>
                </a:lnTo>
                <a:lnTo>
                  <a:pt x="5354659"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rot="1767937" flipH="1">
            <a:off x="6956564" y="1599927"/>
            <a:ext cx="526101" cy="526101"/>
          </a:xfrm>
          <a:custGeom>
            <a:avLst/>
            <a:gdLst/>
            <a:ahLst/>
            <a:cxnLst/>
            <a:rect l="l" t="t" r="r" b="b"/>
            <a:pathLst>
              <a:path w="1052201" h="1052201">
                <a:moveTo>
                  <a:pt x="1052201" y="0"/>
                </a:moveTo>
                <a:lnTo>
                  <a:pt x="0" y="0"/>
                </a:lnTo>
                <a:lnTo>
                  <a:pt x="0" y="1052200"/>
                </a:lnTo>
                <a:lnTo>
                  <a:pt x="1052201" y="1052200"/>
                </a:lnTo>
                <a:lnTo>
                  <a:pt x="1052201"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9" name="Group 19"/>
          <p:cNvGrpSpPr/>
          <p:nvPr/>
        </p:nvGrpSpPr>
        <p:grpSpPr>
          <a:xfrm>
            <a:off x="-872744" y="3228772"/>
            <a:ext cx="1387094" cy="1387094"/>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21" name="TextBox 21"/>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22" name="مربع نص 21">
            <a:extLst>
              <a:ext uri="{FF2B5EF4-FFF2-40B4-BE49-F238E27FC236}">
                <a16:creationId xmlns:a16="http://schemas.microsoft.com/office/drawing/2014/main" id="{31C72A27-D5A9-A126-1D55-9698C6CF3634}"/>
              </a:ext>
            </a:extLst>
          </p:cNvPr>
          <p:cNvSpPr txBox="1"/>
          <p:nvPr/>
        </p:nvSpPr>
        <p:spPr>
          <a:xfrm>
            <a:off x="23201" y="1556792"/>
            <a:ext cx="4799821" cy="2862322"/>
          </a:xfrm>
          <a:prstGeom prst="rect">
            <a:avLst/>
          </a:prstGeom>
          <a:noFill/>
        </p:spPr>
        <p:txBody>
          <a:bodyPr wrap="square" rtlCol="0">
            <a:spAutoFit/>
          </a:bodyPr>
          <a:lstStyle/>
          <a:p>
            <a:pPr algn="ctr"/>
            <a:r>
              <a:rPr lang="ar-EG" sz="6000" b="1" dirty="0">
                <a:solidFill>
                  <a:schemeClr val="bg1"/>
                </a:solidFill>
                <a:latin typeface="Traditional Arabic" panose="02020603050405020304" pitchFamily="18" charset="-78"/>
                <a:cs typeface="Traditional Arabic" panose="02020603050405020304" pitchFamily="18" charset="-78"/>
              </a:rPr>
              <a:t>1-2</a:t>
            </a:r>
          </a:p>
          <a:p>
            <a:pPr algn="ctr"/>
            <a:r>
              <a:rPr lang="ar-EG" sz="6000" b="1" dirty="0">
                <a:solidFill>
                  <a:schemeClr val="bg1"/>
                </a:solidFill>
                <a:latin typeface="Traditional Arabic" panose="02020603050405020304" pitchFamily="18" charset="-78"/>
                <a:cs typeface="Traditional Arabic" panose="02020603050405020304" pitchFamily="18" charset="-78"/>
              </a:rPr>
              <a:t>التخطيط</a:t>
            </a:r>
          </a:p>
          <a:p>
            <a:pPr algn="ctr"/>
            <a:r>
              <a:rPr lang="ar-EG" sz="6000" b="1" dirty="0">
                <a:solidFill>
                  <a:srgbClr val="003E6B"/>
                </a:solidFill>
                <a:latin typeface="Traditional Arabic" panose="02020603050405020304" pitchFamily="18" charset="-78"/>
                <a:cs typeface="Traditional Arabic" panose="02020603050405020304" pitchFamily="18" charset="-78"/>
              </a:rPr>
              <a:t> </a:t>
            </a:r>
            <a:r>
              <a:rPr lang="ar-EG" sz="6000" b="1" dirty="0">
                <a:solidFill>
                  <a:srgbClr val="FFC000"/>
                </a:solidFill>
                <a:latin typeface="Traditional Arabic" panose="02020603050405020304" pitchFamily="18" charset="-78"/>
                <a:cs typeface="Traditional Arabic" panose="02020603050405020304" pitchFamily="18" charset="-78"/>
              </a:rPr>
              <a:t>(المفهوم، الأهمية)</a:t>
            </a:r>
            <a:endParaRPr lang="en-US" sz="6000" b="1" dirty="0">
              <a:solidFill>
                <a:srgbClr val="FFC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heel(1)">
                                      <p:cBhvr>
                                        <p:cTn id="7" dur="20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wheel(1)">
                                      <p:cBhvr>
                                        <p:cTn id="12" dur="20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animEffect transition="in" filter="wheel(1)">
                                      <p:cBhvr>
                                        <p:cTn id="17" dur="20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noFill/>
          <a:ln>
            <a:solidFill>
              <a:schemeClr val="accent4">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الفكرة المحورية</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noFill/>
          <a:ln>
            <a:solidFill>
              <a:schemeClr val="accent4">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المفاهيم الرئيسية</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noFill/>
          <a:ln>
            <a:solidFill>
              <a:schemeClr val="accent4">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الأهداف</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827584" y="908720"/>
            <a:ext cx="4740955" cy="523220"/>
          </a:xfrm>
          <a:prstGeom prst="rect">
            <a:avLst/>
          </a:prstGeom>
          <a:noFill/>
        </p:spPr>
        <p:txBody>
          <a:bodyPr wrap="square">
            <a:spAutoFit/>
          </a:bodyPr>
          <a:lstStyle/>
          <a:p>
            <a:pPr marL="285750" indent="-285750" algn="r" rtl="1">
              <a:spcBef>
                <a:spcPts val="0"/>
              </a:spcBef>
              <a:spcAft>
                <a:spcPts val="500"/>
              </a:spcAft>
              <a:buFont typeface="Wingdings" panose="05000000000000000000" pitchFamily="2" charset="2"/>
              <a:buChar char="Ø"/>
            </a:pPr>
            <a:r>
              <a:rPr lang="ar-EG" sz="2800" b="1" i="0" u="none" strike="noStrike" dirty="0">
                <a:solidFill>
                  <a:schemeClr val="bg1"/>
                </a:solidFill>
                <a:effectLst/>
                <a:latin typeface="Traditional Arabic" panose="02020603050405020304" pitchFamily="18" charset="-78"/>
                <a:cs typeface="Traditional Arabic" panose="02020603050405020304" pitchFamily="18" charset="-78"/>
              </a:rPr>
              <a:t>التعرف على مفهوم التخطيط وأهميته</a:t>
            </a:r>
            <a:endParaRPr lang="ar-EG" sz="2800" b="1" dirty="0">
              <a:solidFill>
                <a:schemeClr val="bg1"/>
              </a:solidFill>
              <a:effectLst/>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491814" y="2652829"/>
            <a:ext cx="5043474" cy="584775"/>
          </a:xfrm>
          <a:prstGeom prst="rect">
            <a:avLst/>
          </a:prstGeom>
          <a:noFill/>
        </p:spPr>
        <p:txBody>
          <a:bodyPr wrap="square">
            <a:spAutoFit/>
          </a:bodyPr>
          <a:lstStyle/>
          <a:p>
            <a:pPr marL="457200" indent="-457200">
              <a:buFont typeface="Wingdings" panose="05000000000000000000" pitchFamily="2" charset="2"/>
              <a:buChar char="Ø"/>
            </a:pPr>
            <a:r>
              <a:rPr lang="ar-EG" sz="3200" b="1" dirty="0">
                <a:solidFill>
                  <a:schemeClr val="bg1"/>
                </a:solidFill>
                <a:latin typeface="Traditional Arabic" panose="02020603050405020304" pitchFamily="18" charset="-78"/>
                <a:cs typeface="Traditional Arabic" panose="02020603050405020304" pitchFamily="18" charset="-78"/>
              </a:rPr>
              <a:t>مفهوم التخطيط – أهمية التخطيط</a:t>
            </a:r>
            <a:endParaRPr lang="ar-EG" sz="4400" b="1" dirty="0">
              <a:solidFill>
                <a:schemeClr val="bg1"/>
              </a:solidFill>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727551" y="4198148"/>
            <a:ext cx="4572000" cy="2062103"/>
          </a:xfrm>
          <a:prstGeom prst="rect">
            <a:avLst/>
          </a:prstGeom>
          <a:noFill/>
        </p:spPr>
        <p:txBody>
          <a:bodyPr wrap="square">
            <a:spAutoFit/>
          </a:bodyPr>
          <a:lstStyle/>
          <a:p>
            <a:r>
              <a:rPr lang="ar-EG" sz="3200" b="1" dirty="0">
                <a:solidFill>
                  <a:schemeClr val="bg1"/>
                </a:solidFill>
                <a:latin typeface="Traditional Arabic" panose="02020603050405020304" pitchFamily="18" charset="-78"/>
                <a:cs typeface="Traditional Arabic" panose="02020603050405020304" pitchFamily="18" charset="-78"/>
              </a:rPr>
              <a:t> يتوقع بعد نهاية الموضوع أن يكون الطلبة قادرين على: </a:t>
            </a:r>
          </a:p>
          <a:p>
            <a:r>
              <a:rPr lang="ar-EG" sz="3200" b="1" dirty="0">
                <a:solidFill>
                  <a:schemeClr val="bg1"/>
                </a:solidFill>
                <a:latin typeface="Traditional Arabic" panose="02020603050405020304" pitchFamily="18" charset="-78"/>
                <a:cs typeface="Traditional Arabic" panose="02020603050405020304" pitchFamily="18" charset="-78"/>
              </a:rPr>
              <a:t>1. التعرف على مفهوم التخطيط.</a:t>
            </a:r>
          </a:p>
          <a:p>
            <a:r>
              <a:rPr lang="ar-EG" sz="3200" b="1" dirty="0">
                <a:solidFill>
                  <a:schemeClr val="bg1"/>
                </a:solidFill>
                <a:latin typeface="Traditional Arabic" panose="02020603050405020304" pitchFamily="18" charset="-78"/>
                <a:cs typeface="Traditional Arabic" panose="02020603050405020304" pitchFamily="18" charset="-78"/>
              </a:rPr>
              <a:t>2 توضيح أهمية التخطيط.</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683568" y="2564904"/>
            <a:ext cx="7632848" cy="1938992"/>
          </a:xfrm>
          <a:prstGeom prst="rect">
            <a:avLst/>
          </a:prstGeom>
          <a:noFill/>
          <a:ln>
            <a:noFill/>
          </a:ln>
        </p:spPr>
        <p:txBody>
          <a:bodyPr wrap="square">
            <a:spAutoFit/>
          </a:bodyPr>
          <a:lstStyle/>
          <a:p>
            <a:pPr algn="r" rtl="1">
              <a:spcBef>
                <a:spcPts val="0"/>
              </a:spcBef>
              <a:spcAft>
                <a:spcPts val="500"/>
              </a:spcAft>
            </a:pPr>
            <a:r>
              <a:rPr lang="ar-EG" sz="4000" b="1" i="0" u="none" strike="noStrike" dirty="0">
                <a:solidFill>
                  <a:schemeClr val="bg1"/>
                </a:solidFill>
                <a:effectLst/>
                <a:latin typeface="Times New Roman" panose="02020603050405020304" pitchFamily="18" charset="0"/>
              </a:rPr>
              <a:t>بعد أن تعرفنا في الموضوع السابق على مفهوم الإدارة، وأهميتها، وأهم المهارات الإدارية سنتناول بداية من هذا الموضوع بتناول أولى المهارات الإدارية وهي التخطيط.</a:t>
            </a:r>
            <a:endParaRPr lang="ar-EG" sz="4000" b="1" dirty="0">
              <a:solidFill>
                <a:schemeClr val="bg1"/>
              </a:solidFill>
              <a:effectLst/>
            </a:endParaRPr>
          </a:p>
        </p:txBody>
      </p:sp>
    </p:spTree>
    <p:extLst>
      <p:ext uri="{BB962C8B-B14F-4D97-AF65-F5344CB8AC3E}">
        <p14:creationId xmlns:p14="http://schemas.microsoft.com/office/powerpoint/2010/main" val="4061036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7DEA5-3F55-4000-9DB8-773F4E1A165A}"/>
            </a:ext>
          </a:extLst>
        </p:cNvPr>
        <p:cNvGrpSpPr/>
        <p:nvPr/>
      </p:nvGrpSpPr>
      <p:grpSpPr>
        <a:xfrm>
          <a:off x="0" y="0"/>
          <a:ext cx="0" cy="0"/>
          <a:chOff x="0" y="0"/>
          <a:chExt cx="0" cy="0"/>
        </a:xfrm>
      </p:grpSpPr>
      <p:sp>
        <p:nvSpPr>
          <p:cNvPr id="5" name="مربع نص 4">
            <a:extLst>
              <a:ext uri="{FF2B5EF4-FFF2-40B4-BE49-F238E27FC236}">
                <a16:creationId xmlns:a16="http://schemas.microsoft.com/office/drawing/2014/main" id="{ABCB0213-5AB9-4F80-3AEE-9611DB6EDA96}"/>
              </a:ext>
            </a:extLst>
          </p:cNvPr>
          <p:cNvSpPr txBox="1"/>
          <p:nvPr/>
        </p:nvSpPr>
        <p:spPr>
          <a:xfrm>
            <a:off x="539552" y="1196337"/>
            <a:ext cx="8064896" cy="4465325"/>
          </a:xfrm>
          <a:prstGeom prst="rect">
            <a:avLst/>
          </a:prstGeom>
          <a:noFill/>
          <a:ln>
            <a:noFill/>
          </a:ln>
        </p:spPr>
        <p:txBody>
          <a:bodyPr wrap="square">
            <a:spAutoFit/>
          </a:bodyPr>
          <a:lstStyle/>
          <a:p>
            <a:pPr>
              <a:spcAft>
                <a:spcPts val="500"/>
              </a:spcAft>
            </a:pPr>
            <a:endParaRPr lang="ar-EG" sz="4000" b="1" dirty="0">
              <a:solidFill>
                <a:schemeClr val="bg1"/>
              </a:solidFill>
            </a:endParaRPr>
          </a:p>
          <a:p>
            <a:pPr>
              <a:spcAft>
                <a:spcPts val="500"/>
              </a:spcAft>
            </a:pPr>
            <a:r>
              <a:rPr lang="ar-EG" sz="4000" b="1" dirty="0">
                <a:solidFill>
                  <a:schemeClr val="bg1"/>
                </a:solidFill>
                <a:latin typeface="Arial" panose="020B0604020202020204" pitchFamily="34" charset="0"/>
              </a:rPr>
              <a:t>يعد التخطيط أحد أهم أسباب النجاح للأفراد والمنظمات والدول: فمن خلاله يتم وضع الأهداف، وصنع القرارات، والتنبؤ بالمستقبل، وعندما يغيب التخطيط تنجز الأعمال بعشوائية، وتصبح القرارات مجرد تصرفات ارتجالية ينتج عنها تبديد للجهود، وتخبط في مسارات العمل، وانعدام في التنسيق.</a:t>
            </a:r>
            <a:endParaRPr lang="ar-EG" sz="4000" b="1" dirty="0">
              <a:solidFill>
                <a:schemeClr val="bg1"/>
              </a:solidFill>
              <a:effectLst/>
            </a:endParaRPr>
          </a:p>
        </p:txBody>
      </p:sp>
    </p:spTree>
    <p:extLst>
      <p:ext uri="{BB962C8B-B14F-4D97-AF65-F5344CB8AC3E}">
        <p14:creationId xmlns:p14="http://schemas.microsoft.com/office/powerpoint/2010/main" val="3287231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76855-1D93-22C8-DC2D-9AEB93FEE63A}"/>
            </a:ext>
          </a:extLst>
        </p:cNvPr>
        <p:cNvGrpSpPr/>
        <p:nvPr/>
      </p:nvGrpSpPr>
      <p:grpSpPr>
        <a:xfrm>
          <a:off x="0" y="0"/>
          <a:ext cx="0" cy="0"/>
          <a:chOff x="0" y="0"/>
          <a:chExt cx="0" cy="0"/>
        </a:xfrm>
      </p:grpSpPr>
      <p:sp>
        <p:nvSpPr>
          <p:cNvPr id="5" name="مربع نص 4">
            <a:extLst>
              <a:ext uri="{FF2B5EF4-FFF2-40B4-BE49-F238E27FC236}">
                <a16:creationId xmlns:a16="http://schemas.microsoft.com/office/drawing/2014/main" id="{D8EABC62-78DD-D794-0B16-6952E34496DF}"/>
              </a:ext>
            </a:extLst>
          </p:cNvPr>
          <p:cNvSpPr txBox="1"/>
          <p:nvPr/>
        </p:nvSpPr>
        <p:spPr>
          <a:xfrm>
            <a:off x="22151" y="2427444"/>
            <a:ext cx="8064896" cy="2003112"/>
          </a:xfrm>
          <a:prstGeom prst="rect">
            <a:avLst/>
          </a:prstGeom>
          <a:noFill/>
          <a:ln>
            <a:noFill/>
          </a:ln>
        </p:spPr>
        <p:txBody>
          <a:bodyPr wrap="square">
            <a:spAutoFit/>
          </a:bodyPr>
          <a:lstStyle/>
          <a:p>
            <a:pPr>
              <a:spcAft>
                <a:spcPts val="500"/>
              </a:spcAft>
            </a:pPr>
            <a:endParaRPr lang="ar-EG" sz="4000" b="1" dirty="0">
              <a:solidFill>
                <a:schemeClr val="bg1"/>
              </a:solidFill>
            </a:endParaRPr>
          </a:p>
          <a:p>
            <a:pPr>
              <a:spcAft>
                <a:spcPts val="500"/>
              </a:spcAft>
            </a:pPr>
            <a:r>
              <a:rPr lang="ar-EG" sz="4000" b="1" dirty="0">
                <a:solidFill>
                  <a:schemeClr val="bg1"/>
                </a:solidFill>
                <a:latin typeface="Arial" panose="020B0604020202020204" pitchFamily="34" charset="0"/>
              </a:rPr>
              <a:t>وفي هذا الموضوع سنتناول بمشيئة الله أهم المفاهيم الأساسية في موضوع التخطيط.</a:t>
            </a:r>
            <a:endParaRPr lang="ar-EG" sz="4000" b="1" dirty="0">
              <a:solidFill>
                <a:schemeClr val="bg1"/>
              </a:solidFill>
            </a:endParaRPr>
          </a:p>
        </p:txBody>
      </p:sp>
    </p:spTree>
    <p:extLst>
      <p:ext uri="{BB962C8B-B14F-4D97-AF65-F5344CB8AC3E}">
        <p14:creationId xmlns:p14="http://schemas.microsoft.com/office/powerpoint/2010/main" val="366041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grpSp>
        <p:nvGrpSpPr>
          <p:cNvPr id="2" name="Group 2"/>
          <p:cNvGrpSpPr/>
          <p:nvPr/>
        </p:nvGrpSpPr>
        <p:grpSpPr>
          <a:xfrm>
            <a:off x="8629650" y="2825264"/>
            <a:ext cx="1067450" cy="106745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47" name="مجموعة 46">
            <a:extLst>
              <a:ext uri="{FF2B5EF4-FFF2-40B4-BE49-F238E27FC236}">
                <a16:creationId xmlns:a16="http://schemas.microsoft.com/office/drawing/2014/main" id="{AB5BDBD3-5268-40CD-01A4-82FB8B7E037C}"/>
              </a:ext>
            </a:extLst>
          </p:cNvPr>
          <p:cNvGrpSpPr/>
          <p:nvPr/>
        </p:nvGrpSpPr>
        <p:grpSpPr>
          <a:xfrm>
            <a:off x="501305" y="2047010"/>
            <a:ext cx="8228418" cy="2325573"/>
            <a:chOff x="763595" y="2037381"/>
            <a:chExt cx="7464076" cy="2325573"/>
          </a:xfrm>
        </p:grpSpPr>
        <p:grpSp>
          <p:nvGrpSpPr>
            <p:cNvPr id="5" name="Group 5"/>
            <p:cNvGrpSpPr/>
            <p:nvPr/>
          </p:nvGrpSpPr>
          <p:grpSpPr>
            <a:xfrm>
              <a:off x="763595" y="2037381"/>
              <a:ext cx="7464076" cy="2325573"/>
              <a:chOff x="0" y="-38100"/>
              <a:chExt cx="3934282" cy="1225800"/>
            </a:xfrm>
          </p:grpSpPr>
          <p:sp>
            <p:nvSpPr>
              <p:cNvPr id="6" name="Freeform 6"/>
              <p:cNvSpPr/>
              <p:nvPr/>
            </p:nvSpPr>
            <p:spPr>
              <a:xfrm>
                <a:off x="513" y="619157"/>
                <a:ext cx="3933769" cy="568543"/>
              </a:xfrm>
              <a:custGeom>
                <a:avLst/>
                <a:gdLst/>
                <a:ahLst/>
                <a:cxnLst/>
                <a:rect l="l" t="t" r="r" b="b"/>
                <a:pathLst>
                  <a:path w="3933769" h="568543">
                    <a:moveTo>
                      <a:pt x="51868" y="0"/>
                    </a:moveTo>
                    <a:lnTo>
                      <a:pt x="3881901" y="0"/>
                    </a:lnTo>
                    <a:cubicBezTo>
                      <a:pt x="3910547" y="0"/>
                      <a:pt x="3933769" y="23222"/>
                      <a:pt x="3933769" y="51868"/>
                    </a:cubicBezTo>
                    <a:lnTo>
                      <a:pt x="3933769" y="516675"/>
                    </a:lnTo>
                    <a:cubicBezTo>
                      <a:pt x="3933769" y="545321"/>
                      <a:pt x="3910547" y="568543"/>
                      <a:pt x="3881901" y="568543"/>
                    </a:cubicBezTo>
                    <a:lnTo>
                      <a:pt x="51868" y="568543"/>
                    </a:lnTo>
                    <a:cubicBezTo>
                      <a:pt x="23222" y="568543"/>
                      <a:pt x="0" y="545321"/>
                      <a:pt x="0" y="516675"/>
                    </a:cubicBezTo>
                    <a:lnTo>
                      <a:pt x="0" y="51868"/>
                    </a:lnTo>
                    <a:cubicBezTo>
                      <a:pt x="0" y="23222"/>
                      <a:pt x="23222" y="0"/>
                      <a:pt x="51868" y="0"/>
                    </a:cubicBezTo>
                    <a:close/>
                  </a:path>
                </a:pathLst>
              </a:custGeom>
              <a:solidFill>
                <a:srgbClr val="317F54"/>
              </a:solidFill>
            </p:spPr>
          </p:sp>
          <p:sp>
            <p:nvSpPr>
              <p:cNvPr id="7" name="TextBox 7"/>
              <p:cNvSpPr txBox="1"/>
              <p:nvPr/>
            </p:nvSpPr>
            <p:spPr>
              <a:xfrm>
                <a:off x="0" y="-38100"/>
                <a:ext cx="3933769" cy="60664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11" name="Group 11"/>
            <p:cNvGrpSpPr/>
            <p:nvPr/>
          </p:nvGrpSpPr>
          <p:grpSpPr>
            <a:xfrm>
              <a:off x="2844111" y="2350367"/>
              <a:ext cx="3629376" cy="1078633"/>
              <a:chOff x="0" y="0"/>
              <a:chExt cx="1913028" cy="568543"/>
            </a:xfrm>
          </p:grpSpPr>
          <p:sp>
            <p:nvSpPr>
              <p:cNvPr id="12" name="Freeform 12"/>
              <p:cNvSpPr/>
              <p:nvPr/>
            </p:nvSpPr>
            <p:spPr>
              <a:xfrm>
                <a:off x="0" y="0"/>
                <a:ext cx="1913028" cy="568543"/>
              </a:xfrm>
              <a:custGeom>
                <a:avLst/>
                <a:gdLst/>
                <a:ahLst/>
                <a:cxnLst/>
                <a:rect l="l" t="t" r="r" b="b"/>
                <a:pathLst>
                  <a:path w="1913028" h="568543">
                    <a:moveTo>
                      <a:pt x="106656" y="0"/>
                    </a:moveTo>
                    <a:lnTo>
                      <a:pt x="1806372" y="0"/>
                    </a:lnTo>
                    <a:cubicBezTo>
                      <a:pt x="1865276" y="0"/>
                      <a:pt x="1913028" y="47752"/>
                      <a:pt x="1913028" y="106656"/>
                    </a:cubicBezTo>
                    <a:lnTo>
                      <a:pt x="1913028" y="461886"/>
                    </a:lnTo>
                    <a:cubicBezTo>
                      <a:pt x="1913028" y="490173"/>
                      <a:pt x="1901791" y="517302"/>
                      <a:pt x="1881789" y="537304"/>
                    </a:cubicBezTo>
                    <a:cubicBezTo>
                      <a:pt x="1861787" y="557306"/>
                      <a:pt x="1834659" y="568543"/>
                      <a:pt x="1806372" y="568543"/>
                    </a:cubicBezTo>
                    <a:lnTo>
                      <a:pt x="106656" y="568543"/>
                    </a:lnTo>
                    <a:cubicBezTo>
                      <a:pt x="78369" y="568543"/>
                      <a:pt x="51241" y="557306"/>
                      <a:pt x="31239" y="537304"/>
                    </a:cubicBezTo>
                    <a:cubicBezTo>
                      <a:pt x="11237" y="517302"/>
                      <a:pt x="0" y="490173"/>
                      <a:pt x="0" y="461886"/>
                    </a:cubicBezTo>
                    <a:lnTo>
                      <a:pt x="0" y="106656"/>
                    </a:lnTo>
                    <a:cubicBezTo>
                      <a:pt x="0" y="78369"/>
                      <a:pt x="11237" y="51241"/>
                      <a:pt x="31239" y="31239"/>
                    </a:cubicBezTo>
                    <a:cubicBezTo>
                      <a:pt x="51241" y="11237"/>
                      <a:pt x="78369" y="0"/>
                      <a:pt x="106656" y="0"/>
                    </a:cubicBezTo>
                    <a:close/>
                  </a:path>
                </a:pathLst>
              </a:custGeom>
              <a:solidFill>
                <a:srgbClr val="ABC339"/>
              </a:solidFill>
            </p:spPr>
          </p:sp>
          <p:sp>
            <p:nvSpPr>
              <p:cNvPr id="13" name="TextBox 13"/>
              <p:cNvSpPr txBox="1"/>
              <p:nvPr/>
            </p:nvSpPr>
            <p:spPr>
              <a:xfrm>
                <a:off x="0" y="-38100"/>
                <a:ext cx="1913028" cy="60664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grpSp>
        <p:nvGrpSpPr>
          <p:cNvPr id="14" name="Group 14"/>
          <p:cNvGrpSpPr/>
          <p:nvPr/>
        </p:nvGrpSpPr>
        <p:grpSpPr>
          <a:xfrm>
            <a:off x="514350" y="380691"/>
            <a:ext cx="1524310" cy="152431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6" name="TextBox 16"/>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35" name="Freeform 35"/>
          <p:cNvSpPr/>
          <p:nvPr/>
        </p:nvSpPr>
        <p:spPr>
          <a:xfrm rot="-272943">
            <a:off x="726733" y="1244420"/>
            <a:ext cx="1049723" cy="1321161"/>
          </a:xfrm>
          <a:custGeom>
            <a:avLst/>
            <a:gdLst/>
            <a:ahLst/>
            <a:cxnLst/>
            <a:rect l="l" t="t" r="r" b="b"/>
            <a:pathLst>
              <a:path w="2099445" h="2642322">
                <a:moveTo>
                  <a:pt x="0" y="0"/>
                </a:moveTo>
                <a:lnTo>
                  <a:pt x="2099445" y="0"/>
                </a:lnTo>
                <a:lnTo>
                  <a:pt x="2099445" y="2642321"/>
                </a:lnTo>
                <a:lnTo>
                  <a:pt x="0" y="26423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6" name="Freeform 36"/>
          <p:cNvSpPr/>
          <p:nvPr/>
        </p:nvSpPr>
        <p:spPr>
          <a:xfrm rot="664621">
            <a:off x="7926021" y="4622385"/>
            <a:ext cx="959413" cy="1507649"/>
          </a:xfrm>
          <a:custGeom>
            <a:avLst/>
            <a:gdLst/>
            <a:ahLst/>
            <a:cxnLst/>
            <a:rect l="l" t="t" r="r" b="b"/>
            <a:pathLst>
              <a:path w="1918825" h="3015297">
                <a:moveTo>
                  <a:pt x="0" y="0"/>
                </a:moveTo>
                <a:lnTo>
                  <a:pt x="1918825" y="0"/>
                </a:lnTo>
                <a:lnTo>
                  <a:pt x="1918825" y="3015296"/>
                </a:lnTo>
                <a:lnTo>
                  <a:pt x="0" y="30152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2" name="Freeform 42"/>
          <p:cNvSpPr/>
          <p:nvPr/>
        </p:nvSpPr>
        <p:spPr>
          <a:xfrm rot="5191380" flipH="1">
            <a:off x="7712662" y="1735811"/>
            <a:ext cx="570229" cy="570229"/>
          </a:xfrm>
          <a:custGeom>
            <a:avLst/>
            <a:gdLst/>
            <a:ahLst/>
            <a:cxnLst/>
            <a:rect l="l" t="t" r="r" b="b"/>
            <a:pathLst>
              <a:path w="1140458" h="1140458">
                <a:moveTo>
                  <a:pt x="1140459" y="0"/>
                </a:moveTo>
                <a:lnTo>
                  <a:pt x="0" y="0"/>
                </a:lnTo>
                <a:lnTo>
                  <a:pt x="0" y="1140458"/>
                </a:lnTo>
                <a:lnTo>
                  <a:pt x="1140459" y="1140458"/>
                </a:lnTo>
                <a:lnTo>
                  <a:pt x="1140459"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43" name="Group 43"/>
          <p:cNvGrpSpPr/>
          <p:nvPr/>
        </p:nvGrpSpPr>
        <p:grpSpPr>
          <a:xfrm>
            <a:off x="3213274" y="5497725"/>
            <a:ext cx="3209101" cy="3209101"/>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5" name="TextBox 45"/>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46" name="Freeform 46"/>
          <p:cNvSpPr/>
          <p:nvPr/>
        </p:nvSpPr>
        <p:spPr>
          <a:xfrm rot="-4715896" flipH="1">
            <a:off x="408321" y="5130885"/>
            <a:ext cx="490648" cy="490648"/>
          </a:xfrm>
          <a:custGeom>
            <a:avLst/>
            <a:gdLst/>
            <a:ahLst/>
            <a:cxnLst/>
            <a:rect l="l" t="t" r="r" b="b"/>
            <a:pathLst>
              <a:path w="981296" h="981296">
                <a:moveTo>
                  <a:pt x="981296" y="0"/>
                </a:moveTo>
                <a:lnTo>
                  <a:pt x="0" y="0"/>
                </a:lnTo>
                <a:lnTo>
                  <a:pt x="0" y="981296"/>
                </a:lnTo>
                <a:lnTo>
                  <a:pt x="981296" y="981296"/>
                </a:lnTo>
                <a:lnTo>
                  <a:pt x="981296"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8" name="مربع نص 47">
            <a:extLst>
              <a:ext uri="{FF2B5EF4-FFF2-40B4-BE49-F238E27FC236}">
                <a16:creationId xmlns:a16="http://schemas.microsoft.com/office/drawing/2014/main" id="{F49FBFD0-848C-9839-D08A-C3FC7AC1CCE8}"/>
              </a:ext>
            </a:extLst>
          </p:cNvPr>
          <p:cNvSpPr txBox="1"/>
          <p:nvPr/>
        </p:nvSpPr>
        <p:spPr>
          <a:xfrm>
            <a:off x="121598" y="2755556"/>
            <a:ext cx="8869342" cy="1387559"/>
          </a:xfrm>
          <a:prstGeom prst="rect">
            <a:avLst/>
          </a:prstGeom>
          <a:noFill/>
        </p:spPr>
        <p:txBody>
          <a:bodyPr wrap="square">
            <a:spAutoFit/>
          </a:bodyPr>
          <a:lstStyle/>
          <a:p>
            <a:pPr algn="ctr" rtl="1">
              <a:spcBef>
                <a:spcPts val="0"/>
              </a:spcBef>
              <a:spcAft>
                <a:spcPts val="500"/>
              </a:spcAft>
            </a:pPr>
            <a:r>
              <a:rPr lang="ar-EG" sz="4000" b="1" i="0" u="none" strike="noStrike" dirty="0">
                <a:solidFill>
                  <a:srgbClr val="C00000"/>
                </a:solidFill>
                <a:effectLst/>
                <a:latin typeface="Traditional Arabic" panose="02020603050405020304" pitchFamily="18" charset="-78"/>
                <a:cs typeface="Traditional Arabic" panose="02020603050405020304" pitchFamily="18" charset="-78"/>
              </a:rPr>
              <a:t>الهدف الأول:</a:t>
            </a:r>
          </a:p>
          <a:p>
            <a:pPr algn="ctr" rtl="1">
              <a:spcBef>
                <a:spcPts val="0"/>
              </a:spcBef>
              <a:spcAft>
                <a:spcPts val="500"/>
              </a:spcAft>
            </a:pPr>
            <a:r>
              <a:rPr lang="ar-EG" sz="4000" b="1" i="0" u="none" strike="noStrike" dirty="0">
                <a:solidFill>
                  <a:schemeClr val="bg1"/>
                </a:solidFill>
                <a:effectLst/>
                <a:latin typeface="Traditional Arabic" panose="02020603050405020304" pitchFamily="18" charset="-78"/>
                <a:cs typeface="Traditional Arabic" panose="02020603050405020304" pitchFamily="18" charset="-78"/>
              </a:rPr>
              <a:t> أن يكون الطلبة قادرين على التعرف على مفهوم التخطيط.</a:t>
            </a:r>
            <a:endParaRPr lang="ar-EG" sz="4000" b="1" dirty="0">
              <a:solidFill>
                <a:schemeClr val="bg1"/>
              </a:solidFill>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circle(in)">
                                      <p:cBhvr>
                                        <p:cTn id="7" dur="2000"/>
                                        <p:tgtEl>
                                          <p:spTgt spid="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8">
                                            <p:txEl>
                                              <p:pRg st="0" end="0"/>
                                            </p:txEl>
                                          </p:spTgt>
                                        </p:tgtEl>
                                        <p:attrNameLst>
                                          <p:attrName>style.visibility</p:attrName>
                                        </p:attrNameLst>
                                      </p:cBhvr>
                                      <p:to>
                                        <p:strVal val="visible"/>
                                      </p:to>
                                    </p:set>
                                    <p:anim calcmode="lin" valueType="num">
                                      <p:cBhvr additive="base">
                                        <p:cTn id="12"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8">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8">
                                            <p:txEl>
                                              <p:pRg st="1" end="1"/>
                                            </p:txEl>
                                          </p:spTgt>
                                        </p:tgtEl>
                                        <p:attrNameLst>
                                          <p:attrName>style.visibility</p:attrName>
                                        </p:attrNameLst>
                                      </p:cBhvr>
                                      <p:to>
                                        <p:strVal val="visible"/>
                                      </p:to>
                                    </p:set>
                                    <p:anim calcmode="lin" valueType="num">
                                      <p:cBhvr additive="base">
                                        <p:cTn id="16" dur="500" fill="hold"/>
                                        <p:tgtEl>
                                          <p:spTgt spid="48">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4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sp>
        <p:nvSpPr>
          <p:cNvPr id="2" name="Freeform 2"/>
          <p:cNvSpPr/>
          <p:nvPr/>
        </p:nvSpPr>
        <p:spPr>
          <a:xfrm>
            <a:off x="514350" y="2066449"/>
            <a:ext cx="3724699" cy="3419951"/>
          </a:xfrm>
          <a:custGeom>
            <a:avLst/>
            <a:gdLst/>
            <a:ahLst/>
            <a:cxnLst/>
            <a:rect l="l" t="t" r="r" b="b"/>
            <a:pathLst>
              <a:path w="7449398" h="6839902">
                <a:moveTo>
                  <a:pt x="0" y="0"/>
                </a:moveTo>
                <a:lnTo>
                  <a:pt x="7449398" y="0"/>
                </a:lnTo>
                <a:lnTo>
                  <a:pt x="7449398" y="6839902"/>
                </a:lnTo>
                <a:lnTo>
                  <a:pt x="0" y="68399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94186">
            <a:off x="3631482" y="3304172"/>
            <a:ext cx="525790" cy="525790"/>
          </a:xfrm>
          <a:custGeom>
            <a:avLst/>
            <a:gdLst/>
            <a:ahLst/>
            <a:cxnLst/>
            <a:rect l="l" t="t" r="r" b="b"/>
            <a:pathLst>
              <a:path w="1051579" h="1051579">
                <a:moveTo>
                  <a:pt x="0" y="0"/>
                </a:moveTo>
                <a:lnTo>
                  <a:pt x="1051579" y="0"/>
                </a:lnTo>
                <a:lnTo>
                  <a:pt x="1051579" y="1051579"/>
                </a:lnTo>
                <a:lnTo>
                  <a:pt x="0" y="10515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612643">
            <a:off x="2532017" y="1767541"/>
            <a:ext cx="902852" cy="902852"/>
          </a:xfrm>
          <a:custGeom>
            <a:avLst/>
            <a:gdLst/>
            <a:ahLst/>
            <a:cxnLst/>
            <a:rect l="l" t="t" r="r" b="b"/>
            <a:pathLst>
              <a:path w="1805704" h="1805704">
                <a:moveTo>
                  <a:pt x="0" y="0"/>
                </a:moveTo>
                <a:lnTo>
                  <a:pt x="1805705" y="0"/>
                </a:lnTo>
                <a:lnTo>
                  <a:pt x="1805705" y="1805705"/>
                </a:lnTo>
                <a:lnTo>
                  <a:pt x="0" y="18057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8144795" y="572745"/>
            <a:ext cx="1397963" cy="139796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9" name="TextBox 9"/>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Traditional Arabic" panose="02020603050405020304" pitchFamily="18" charset="-78"/>
                <a:cs typeface="Traditional Arabic" panose="02020603050405020304" pitchFamily="18" charset="-78"/>
              </a:endParaRPr>
            </a:p>
          </p:txBody>
        </p:sp>
      </p:grpSp>
      <p:grpSp>
        <p:nvGrpSpPr>
          <p:cNvPr id="10" name="Group 10"/>
          <p:cNvGrpSpPr/>
          <p:nvPr/>
        </p:nvGrpSpPr>
        <p:grpSpPr>
          <a:xfrm>
            <a:off x="4872306" y="5078373"/>
            <a:ext cx="2488545" cy="248854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2" name="TextBox 12"/>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Traditional Arabic" panose="02020603050405020304" pitchFamily="18" charset="-78"/>
                <a:cs typeface="Traditional Arabic" panose="02020603050405020304" pitchFamily="18" charset="-78"/>
              </a:endParaRPr>
            </a:p>
          </p:txBody>
        </p:sp>
      </p:grpSp>
      <p:grpSp>
        <p:nvGrpSpPr>
          <p:cNvPr id="13" name="Group 13"/>
          <p:cNvGrpSpPr/>
          <p:nvPr/>
        </p:nvGrpSpPr>
        <p:grpSpPr>
          <a:xfrm>
            <a:off x="514350" y="4317707"/>
            <a:ext cx="673606" cy="67360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Traditional Arabic" panose="02020603050405020304" pitchFamily="18" charset="-78"/>
                <a:cs typeface="Traditional Arabic" panose="02020603050405020304" pitchFamily="18" charset="-78"/>
              </a:endParaRPr>
            </a:p>
          </p:txBody>
        </p:sp>
      </p:grpSp>
      <p:sp>
        <p:nvSpPr>
          <p:cNvPr id="17" name="مربع نص 16">
            <a:extLst>
              <a:ext uri="{FF2B5EF4-FFF2-40B4-BE49-F238E27FC236}">
                <a16:creationId xmlns:a16="http://schemas.microsoft.com/office/drawing/2014/main" id="{E919E632-CB81-689C-2B6C-6703A8CF23EB}"/>
              </a:ext>
            </a:extLst>
          </p:cNvPr>
          <p:cNvSpPr txBox="1"/>
          <p:nvPr/>
        </p:nvSpPr>
        <p:spPr>
          <a:xfrm>
            <a:off x="5105607" y="3105402"/>
            <a:ext cx="3378078" cy="923330"/>
          </a:xfrm>
          <a:prstGeom prst="rect">
            <a:avLst/>
          </a:prstGeom>
          <a:noFill/>
        </p:spPr>
        <p:txBody>
          <a:bodyPr wrap="square" rtlCol="0">
            <a:spAutoFit/>
          </a:bodyPr>
          <a:lstStyle/>
          <a:p>
            <a:pPr algn="ctr"/>
            <a:r>
              <a:rPr lang="ar-EG" sz="5400" b="1" dirty="0">
                <a:solidFill>
                  <a:schemeClr val="bg1"/>
                </a:solidFill>
                <a:latin typeface="Traditional Arabic" panose="02020603050405020304" pitchFamily="18" charset="-78"/>
                <a:cs typeface="Traditional Arabic" panose="02020603050405020304" pitchFamily="18" charset="-78"/>
              </a:rPr>
              <a:t>تعريف التخطيط</a:t>
            </a:r>
            <a:endParaRPr lang="en-US" sz="54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837C380-19CE-D19B-F3C8-8E16756B8B11}"/>
              </a:ext>
            </a:extLst>
          </p:cNvPr>
          <p:cNvSpPr txBox="1"/>
          <p:nvPr/>
        </p:nvSpPr>
        <p:spPr>
          <a:xfrm>
            <a:off x="1763688" y="735062"/>
            <a:ext cx="6408712" cy="6137493"/>
          </a:xfrm>
          <a:prstGeom prst="cloud">
            <a:avLst/>
          </a:prstGeom>
          <a:noFill/>
          <a:ln>
            <a:noFill/>
          </a:ln>
        </p:spPr>
        <p:txBody>
          <a:bodyPr wrap="square">
            <a:spAutoFit/>
          </a:bodyPr>
          <a:lstStyle/>
          <a:p>
            <a:pPr algn="r" rtl="1">
              <a:spcBef>
                <a:spcPts val="0"/>
              </a:spcBef>
              <a:spcAft>
                <a:spcPts val="500"/>
              </a:spcAft>
            </a:pPr>
            <a:r>
              <a:rPr lang="ar-EG" sz="3200" b="1" i="0" u="none" strike="noStrike" dirty="0">
                <a:solidFill>
                  <a:schemeClr val="bg1"/>
                </a:solidFill>
                <a:effectLst/>
                <a:latin typeface="Arial" panose="020B0604020202020204" pitchFamily="34" charset="0"/>
              </a:rPr>
              <a:t>يُعرف التخطيط على أنه التحديد في الوقت الحاضر لما سيتم عمله في المستقبل. كما يعرف بأنه عملية دراسة وسائل تنظيم وتوجيه الموارد البشرية والمادية، واختيارها التحقيق هدف معين أو بمعنى آخر هو عملية اتخاذ قرارات تؤثر على مستقبل المنظمة.</a:t>
            </a:r>
            <a:endParaRPr lang="ar-EG" sz="3200" b="1" dirty="0">
              <a:solidFill>
                <a:schemeClr val="bg1"/>
              </a:solidFill>
              <a:effectLst/>
            </a:endParaRPr>
          </a:p>
        </p:txBody>
      </p:sp>
      <p:pic>
        <p:nvPicPr>
          <p:cNvPr id="7" name="صورة 6">
            <a:extLst>
              <a:ext uri="{FF2B5EF4-FFF2-40B4-BE49-F238E27FC236}">
                <a16:creationId xmlns:a16="http://schemas.microsoft.com/office/drawing/2014/main" id="{8E9D3374-42A9-D953-C83C-6514FE965577}"/>
              </a:ext>
            </a:extLst>
          </p:cNvPr>
          <p:cNvPicPr>
            <a:picLocks noChangeAspect="1"/>
          </p:cNvPicPr>
          <p:nvPr/>
        </p:nvPicPr>
        <p:blipFill>
          <a:blip r:embed="rId2"/>
          <a:stretch>
            <a:fillRect/>
          </a:stretch>
        </p:blipFill>
        <p:spPr>
          <a:xfrm>
            <a:off x="971600" y="4653136"/>
            <a:ext cx="1810494" cy="11902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2586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42"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6B7FACED-4324-3096-D636-77CC3A4E57B9}"/>
              </a:ext>
            </a:extLst>
          </p:cNvPr>
          <p:cNvSpPr/>
          <p:nvPr/>
        </p:nvSpPr>
        <p:spPr>
          <a:xfrm>
            <a:off x="2570405" y="1607061"/>
            <a:ext cx="4003190" cy="4759424"/>
          </a:xfrm>
          <a:custGeom>
            <a:avLst/>
            <a:gdLst/>
            <a:ahLst/>
            <a:cxnLst/>
            <a:rect l="l" t="t" r="r" b="b"/>
            <a:pathLst>
              <a:path w="3278644" h="4114800">
                <a:moveTo>
                  <a:pt x="0" y="0"/>
                </a:moveTo>
                <a:lnTo>
                  <a:pt x="3278644" y="0"/>
                </a:lnTo>
                <a:lnTo>
                  <a:pt x="32786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874EB6AD-E5FE-B369-3165-FA59B44D1E02}"/>
              </a:ext>
            </a:extLst>
          </p:cNvPr>
          <p:cNvSpPr txBox="1"/>
          <p:nvPr/>
        </p:nvSpPr>
        <p:spPr>
          <a:xfrm>
            <a:off x="3059832" y="3151622"/>
            <a:ext cx="2520280" cy="2123658"/>
          </a:xfrm>
          <a:prstGeom prst="rect">
            <a:avLst/>
          </a:prstGeom>
          <a:noFill/>
        </p:spPr>
        <p:txBody>
          <a:bodyPr wrap="square" rtlCol="0">
            <a:spAutoFit/>
          </a:bodyPr>
          <a:lstStyle/>
          <a:p>
            <a:r>
              <a:rPr lang="ar-EG" sz="6600" b="1" dirty="0"/>
              <a:t>النشاط التطبيقي</a:t>
            </a:r>
            <a:endParaRPr lang="en-US" sz="6600" b="1" dirty="0"/>
          </a:p>
        </p:txBody>
      </p:sp>
    </p:spTree>
    <p:extLst>
      <p:ext uri="{BB962C8B-B14F-4D97-AF65-F5344CB8AC3E}">
        <p14:creationId xmlns:p14="http://schemas.microsoft.com/office/powerpoint/2010/main" val="142559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80A50C5A-15D9-9600-AFB6-97D12F4B344E}"/>
              </a:ext>
            </a:extLst>
          </p:cNvPr>
          <p:cNvSpPr/>
          <p:nvPr/>
        </p:nvSpPr>
        <p:spPr>
          <a:xfrm>
            <a:off x="1364880" y="1062482"/>
            <a:ext cx="6414239" cy="4733035"/>
          </a:xfrm>
          <a:custGeom>
            <a:avLst/>
            <a:gdLst/>
            <a:ahLst/>
            <a:cxnLst/>
            <a:rect l="l" t="t" r="r" b="b"/>
            <a:pathLst>
              <a:path w="4350449" h="4114800">
                <a:moveTo>
                  <a:pt x="0" y="0"/>
                </a:moveTo>
                <a:lnTo>
                  <a:pt x="4350449" y="0"/>
                </a:lnTo>
                <a:lnTo>
                  <a:pt x="435044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174C5951-9669-33F7-A3E2-07BBD7DF887D}"/>
              </a:ext>
            </a:extLst>
          </p:cNvPr>
          <p:cNvSpPr txBox="1"/>
          <p:nvPr/>
        </p:nvSpPr>
        <p:spPr>
          <a:xfrm>
            <a:off x="1979712" y="1904672"/>
            <a:ext cx="5526360" cy="3048655"/>
          </a:xfrm>
          <a:prstGeom prst="snip2DiagRect">
            <a:avLst/>
          </a:prstGeom>
          <a:noFill/>
          <a:ln>
            <a:noFill/>
          </a:ln>
        </p:spPr>
        <p:txBody>
          <a:bodyPr wrap="square">
            <a:spAutoFit/>
          </a:bodyPr>
          <a:lstStyle/>
          <a:p>
            <a:pPr algn="ctr" rtl="1">
              <a:spcBef>
                <a:spcPts val="0"/>
              </a:spcBef>
              <a:spcAft>
                <a:spcPts val="500"/>
              </a:spcAft>
            </a:pPr>
            <a:r>
              <a:rPr lang="ar-EG" sz="4000" b="1" i="0" u="none" strike="noStrike" dirty="0">
                <a:effectLst/>
                <a:latin typeface="Times New Roman" panose="02020603050405020304" pitchFamily="18" charset="0"/>
              </a:rPr>
              <a:t>بمشاركة زملائك نسق لزيارة رائد النشاط في مدرستك للاطلاع على سجل الخطط والبرامج المقرر </a:t>
            </a:r>
            <a:r>
              <a:rPr lang="ar-EG" sz="4000" b="1" i="0" u="none" strike="noStrike" dirty="0">
                <a:effectLst/>
                <a:latin typeface="Arial" panose="020B0604020202020204" pitchFamily="34" charset="0"/>
              </a:rPr>
              <a:t>تنفيذها.</a:t>
            </a:r>
            <a:endParaRPr lang="en-US" sz="4000" b="1" dirty="0"/>
          </a:p>
        </p:txBody>
      </p:sp>
    </p:spTree>
    <p:extLst>
      <p:ext uri="{BB962C8B-B14F-4D97-AF65-F5344CB8AC3E}">
        <p14:creationId xmlns:p14="http://schemas.microsoft.com/office/powerpoint/2010/main" val="279829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a:extLst>
            <a:ext uri="{FF2B5EF4-FFF2-40B4-BE49-F238E27FC236}">
              <a16:creationId xmlns:a16="http://schemas.microsoft.com/office/drawing/2014/main" id="{25829684-BB85-D200-DD62-2BC7654CC6A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866FA21-0A77-1EDA-DA03-0FCFC0298C83}"/>
              </a:ext>
            </a:extLst>
          </p:cNvPr>
          <p:cNvGrpSpPr/>
          <p:nvPr/>
        </p:nvGrpSpPr>
        <p:grpSpPr>
          <a:xfrm>
            <a:off x="8629650" y="2825264"/>
            <a:ext cx="1067450" cy="1067450"/>
            <a:chOff x="0" y="0"/>
            <a:chExt cx="812800" cy="812800"/>
          </a:xfrm>
        </p:grpSpPr>
        <p:sp>
          <p:nvSpPr>
            <p:cNvPr id="3" name="Freeform 3">
              <a:extLst>
                <a:ext uri="{FF2B5EF4-FFF2-40B4-BE49-F238E27FC236}">
                  <a16:creationId xmlns:a16="http://schemas.microsoft.com/office/drawing/2014/main" id="{FDDF0786-43CB-5D74-1EEF-DB0460CD325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a:extLst>
                <a:ext uri="{FF2B5EF4-FFF2-40B4-BE49-F238E27FC236}">
                  <a16:creationId xmlns:a16="http://schemas.microsoft.com/office/drawing/2014/main" id="{A0A893D8-76E9-6E76-0E6A-83ECC7D7C01E}"/>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7" name="مجموعة 46">
            <a:extLst>
              <a:ext uri="{FF2B5EF4-FFF2-40B4-BE49-F238E27FC236}">
                <a16:creationId xmlns:a16="http://schemas.microsoft.com/office/drawing/2014/main" id="{FB743851-A02A-D5B8-9BED-0EF7AD88AB95}"/>
              </a:ext>
            </a:extLst>
          </p:cNvPr>
          <p:cNvGrpSpPr/>
          <p:nvPr/>
        </p:nvGrpSpPr>
        <p:grpSpPr>
          <a:xfrm>
            <a:off x="501305" y="2047010"/>
            <a:ext cx="8228418" cy="2325573"/>
            <a:chOff x="763595" y="2037381"/>
            <a:chExt cx="7464076" cy="2325573"/>
          </a:xfrm>
        </p:grpSpPr>
        <p:grpSp>
          <p:nvGrpSpPr>
            <p:cNvPr id="5" name="Group 5">
              <a:extLst>
                <a:ext uri="{FF2B5EF4-FFF2-40B4-BE49-F238E27FC236}">
                  <a16:creationId xmlns:a16="http://schemas.microsoft.com/office/drawing/2014/main" id="{E632CCB9-BBF3-FF2B-D9EB-EE5D69C8D387}"/>
                </a:ext>
              </a:extLst>
            </p:cNvPr>
            <p:cNvGrpSpPr/>
            <p:nvPr/>
          </p:nvGrpSpPr>
          <p:grpSpPr>
            <a:xfrm>
              <a:off x="763595" y="2037381"/>
              <a:ext cx="7464076" cy="2325573"/>
              <a:chOff x="0" y="-38100"/>
              <a:chExt cx="3934282" cy="1225800"/>
            </a:xfrm>
          </p:grpSpPr>
          <p:sp>
            <p:nvSpPr>
              <p:cNvPr id="6" name="Freeform 6">
                <a:extLst>
                  <a:ext uri="{FF2B5EF4-FFF2-40B4-BE49-F238E27FC236}">
                    <a16:creationId xmlns:a16="http://schemas.microsoft.com/office/drawing/2014/main" id="{41ED0076-356A-03DF-A5D1-0543B5C6D8C1}"/>
                  </a:ext>
                </a:extLst>
              </p:cNvPr>
              <p:cNvSpPr/>
              <p:nvPr/>
            </p:nvSpPr>
            <p:spPr>
              <a:xfrm>
                <a:off x="513" y="619157"/>
                <a:ext cx="3933769" cy="568543"/>
              </a:xfrm>
              <a:custGeom>
                <a:avLst/>
                <a:gdLst/>
                <a:ahLst/>
                <a:cxnLst/>
                <a:rect l="l" t="t" r="r" b="b"/>
                <a:pathLst>
                  <a:path w="3933769" h="568543">
                    <a:moveTo>
                      <a:pt x="51868" y="0"/>
                    </a:moveTo>
                    <a:lnTo>
                      <a:pt x="3881901" y="0"/>
                    </a:lnTo>
                    <a:cubicBezTo>
                      <a:pt x="3910547" y="0"/>
                      <a:pt x="3933769" y="23222"/>
                      <a:pt x="3933769" y="51868"/>
                    </a:cubicBezTo>
                    <a:lnTo>
                      <a:pt x="3933769" y="516675"/>
                    </a:lnTo>
                    <a:cubicBezTo>
                      <a:pt x="3933769" y="545321"/>
                      <a:pt x="3910547" y="568543"/>
                      <a:pt x="3881901" y="568543"/>
                    </a:cubicBezTo>
                    <a:lnTo>
                      <a:pt x="51868" y="568543"/>
                    </a:lnTo>
                    <a:cubicBezTo>
                      <a:pt x="23222" y="568543"/>
                      <a:pt x="0" y="545321"/>
                      <a:pt x="0" y="516675"/>
                    </a:cubicBezTo>
                    <a:lnTo>
                      <a:pt x="0" y="51868"/>
                    </a:lnTo>
                    <a:cubicBezTo>
                      <a:pt x="0" y="23222"/>
                      <a:pt x="23222" y="0"/>
                      <a:pt x="51868" y="0"/>
                    </a:cubicBezTo>
                    <a:close/>
                  </a:path>
                </a:pathLst>
              </a:custGeom>
              <a:solidFill>
                <a:srgbClr val="317F54"/>
              </a:solidFill>
            </p:spPr>
          </p:sp>
          <p:sp>
            <p:nvSpPr>
              <p:cNvPr id="7" name="TextBox 7">
                <a:extLst>
                  <a:ext uri="{FF2B5EF4-FFF2-40B4-BE49-F238E27FC236}">
                    <a16:creationId xmlns:a16="http://schemas.microsoft.com/office/drawing/2014/main" id="{D1C8A680-ADAD-479C-1C34-CFE8FFED7294}"/>
                  </a:ext>
                </a:extLst>
              </p:cNvPr>
              <p:cNvSpPr txBox="1"/>
              <p:nvPr/>
            </p:nvSpPr>
            <p:spPr>
              <a:xfrm>
                <a:off x="0" y="-38100"/>
                <a:ext cx="3933769"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B1F73CAF-D9D8-313B-695A-13962346B105}"/>
                </a:ext>
              </a:extLst>
            </p:cNvPr>
            <p:cNvGrpSpPr/>
            <p:nvPr/>
          </p:nvGrpSpPr>
          <p:grpSpPr>
            <a:xfrm>
              <a:off x="2844111" y="2350367"/>
              <a:ext cx="3629376" cy="1078633"/>
              <a:chOff x="0" y="0"/>
              <a:chExt cx="1913028" cy="568543"/>
            </a:xfrm>
          </p:grpSpPr>
          <p:sp>
            <p:nvSpPr>
              <p:cNvPr id="12" name="Freeform 12">
                <a:extLst>
                  <a:ext uri="{FF2B5EF4-FFF2-40B4-BE49-F238E27FC236}">
                    <a16:creationId xmlns:a16="http://schemas.microsoft.com/office/drawing/2014/main" id="{DD32FF16-437B-F8E1-B6AB-F96678407107}"/>
                  </a:ext>
                </a:extLst>
              </p:cNvPr>
              <p:cNvSpPr/>
              <p:nvPr/>
            </p:nvSpPr>
            <p:spPr>
              <a:xfrm>
                <a:off x="0" y="0"/>
                <a:ext cx="1913028" cy="568543"/>
              </a:xfrm>
              <a:custGeom>
                <a:avLst/>
                <a:gdLst/>
                <a:ahLst/>
                <a:cxnLst/>
                <a:rect l="l" t="t" r="r" b="b"/>
                <a:pathLst>
                  <a:path w="1913028" h="568543">
                    <a:moveTo>
                      <a:pt x="106656" y="0"/>
                    </a:moveTo>
                    <a:lnTo>
                      <a:pt x="1806372" y="0"/>
                    </a:lnTo>
                    <a:cubicBezTo>
                      <a:pt x="1865276" y="0"/>
                      <a:pt x="1913028" y="47752"/>
                      <a:pt x="1913028" y="106656"/>
                    </a:cubicBezTo>
                    <a:lnTo>
                      <a:pt x="1913028" y="461886"/>
                    </a:lnTo>
                    <a:cubicBezTo>
                      <a:pt x="1913028" y="490173"/>
                      <a:pt x="1901791" y="517302"/>
                      <a:pt x="1881789" y="537304"/>
                    </a:cubicBezTo>
                    <a:cubicBezTo>
                      <a:pt x="1861787" y="557306"/>
                      <a:pt x="1834659" y="568543"/>
                      <a:pt x="1806372" y="568543"/>
                    </a:cubicBezTo>
                    <a:lnTo>
                      <a:pt x="106656" y="568543"/>
                    </a:lnTo>
                    <a:cubicBezTo>
                      <a:pt x="78369" y="568543"/>
                      <a:pt x="51241" y="557306"/>
                      <a:pt x="31239" y="537304"/>
                    </a:cubicBezTo>
                    <a:cubicBezTo>
                      <a:pt x="11237" y="517302"/>
                      <a:pt x="0" y="490173"/>
                      <a:pt x="0" y="461886"/>
                    </a:cubicBezTo>
                    <a:lnTo>
                      <a:pt x="0" y="106656"/>
                    </a:lnTo>
                    <a:cubicBezTo>
                      <a:pt x="0" y="78369"/>
                      <a:pt x="11237" y="51241"/>
                      <a:pt x="31239" y="31239"/>
                    </a:cubicBezTo>
                    <a:cubicBezTo>
                      <a:pt x="51241" y="11237"/>
                      <a:pt x="78369" y="0"/>
                      <a:pt x="106656" y="0"/>
                    </a:cubicBezTo>
                    <a:close/>
                  </a:path>
                </a:pathLst>
              </a:custGeom>
              <a:solidFill>
                <a:srgbClr val="ABC339"/>
              </a:solidFill>
            </p:spPr>
          </p:sp>
          <p:sp>
            <p:nvSpPr>
              <p:cNvPr id="13" name="TextBox 13">
                <a:extLst>
                  <a:ext uri="{FF2B5EF4-FFF2-40B4-BE49-F238E27FC236}">
                    <a16:creationId xmlns:a16="http://schemas.microsoft.com/office/drawing/2014/main" id="{A64EFC37-E03A-A14D-45A9-1CF2ABED671B}"/>
                  </a:ext>
                </a:extLst>
              </p:cNvPr>
              <p:cNvSpPr txBox="1"/>
              <p:nvPr/>
            </p:nvSpPr>
            <p:spPr>
              <a:xfrm>
                <a:off x="0" y="-38100"/>
                <a:ext cx="1913028"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4" name="Group 14">
            <a:extLst>
              <a:ext uri="{FF2B5EF4-FFF2-40B4-BE49-F238E27FC236}">
                <a16:creationId xmlns:a16="http://schemas.microsoft.com/office/drawing/2014/main" id="{472682FB-AAB7-3114-C6DF-7EA4733A8551}"/>
              </a:ext>
            </a:extLst>
          </p:cNvPr>
          <p:cNvGrpSpPr/>
          <p:nvPr/>
        </p:nvGrpSpPr>
        <p:grpSpPr>
          <a:xfrm>
            <a:off x="514350" y="380691"/>
            <a:ext cx="1524310" cy="1524310"/>
            <a:chOff x="0" y="0"/>
            <a:chExt cx="812800" cy="812800"/>
          </a:xfrm>
        </p:grpSpPr>
        <p:sp>
          <p:nvSpPr>
            <p:cNvPr id="15" name="Freeform 15">
              <a:extLst>
                <a:ext uri="{FF2B5EF4-FFF2-40B4-BE49-F238E27FC236}">
                  <a16:creationId xmlns:a16="http://schemas.microsoft.com/office/drawing/2014/main" id="{B05E8F17-8BBB-64B6-46D8-E1699E6EAC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6" name="TextBox 16">
              <a:extLst>
                <a:ext uri="{FF2B5EF4-FFF2-40B4-BE49-F238E27FC236}">
                  <a16:creationId xmlns:a16="http://schemas.microsoft.com/office/drawing/2014/main" id="{BC0BD034-DF7D-CCE3-F9AE-EA41D9536391}"/>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35">
            <a:extLst>
              <a:ext uri="{FF2B5EF4-FFF2-40B4-BE49-F238E27FC236}">
                <a16:creationId xmlns:a16="http://schemas.microsoft.com/office/drawing/2014/main" id="{A15D0999-1A3B-5501-2C6F-F9F5825EDD72}"/>
              </a:ext>
            </a:extLst>
          </p:cNvPr>
          <p:cNvSpPr/>
          <p:nvPr/>
        </p:nvSpPr>
        <p:spPr>
          <a:xfrm rot="-272943">
            <a:off x="726733" y="1244420"/>
            <a:ext cx="1049723" cy="1321161"/>
          </a:xfrm>
          <a:custGeom>
            <a:avLst/>
            <a:gdLst/>
            <a:ahLst/>
            <a:cxnLst/>
            <a:rect l="l" t="t" r="r" b="b"/>
            <a:pathLst>
              <a:path w="2099445" h="2642322">
                <a:moveTo>
                  <a:pt x="0" y="0"/>
                </a:moveTo>
                <a:lnTo>
                  <a:pt x="2099445" y="0"/>
                </a:lnTo>
                <a:lnTo>
                  <a:pt x="2099445" y="2642321"/>
                </a:lnTo>
                <a:lnTo>
                  <a:pt x="0" y="26423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6" name="Freeform 36">
            <a:extLst>
              <a:ext uri="{FF2B5EF4-FFF2-40B4-BE49-F238E27FC236}">
                <a16:creationId xmlns:a16="http://schemas.microsoft.com/office/drawing/2014/main" id="{951D685B-CC8E-5EFC-C976-89EC7B2F0630}"/>
              </a:ext>
            </a:extLst>
          </p:cNvPr>
          <p:cNvSpPr/>
          <p:nvPr/>
        </p:nvSpPr>
        <p:spPr>
          <a:xfrm rot="664621">
            <a:off x="7926021" y="4622385"/>
            <a:ext cx="959413" cy="1507649"/>
          </a:xfrm>
          <a:custGeom>
            <a:avLst/>
            <a:gdLst/>
            <a:ahLst/>
            <a:cxnLst/>
            <a:rect l="l" t="t" r="r" b="b"/>
            <a:pathLst>
              <a:path w="1918825" h="3015297">
                <a:moveTo>
                  <a:pt x="0" y="0"/>
                </a:moveTo>
                <a:lnTo>
                  <a:pt x="1918825" y="0"/>
                </a:lnTo>
                <a:lnTo>
                  <a:pt x="1918825" y="3015296"/>
                </a:lnTo>
                <a:lnTo>
                  <a:pt x="0" y="30152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2" name="Freeform 42">
            <a:extLst>
              <a:ext uri="{FF2B5EF4-FFF2-40B4-BE49-F238E27FC236}">
                <a16:creationId xmlns:a16="http://schemas.microsoft.com/office/drawing/2014/main" id="{6E2C148C-CA8F-1244-FF7B-12D552385DFD}"/>
              </a:ext>
            </a:extLst>
          </p:cNvPr>
          <p:cNvSpPr/>
          <p:nvPr/>
        </p:nvSpPr>
        <p:spPr>
          <a:xfrm rot="5191380" flipH="1">
            <a:off x="7712662" y="1735811"/>
            <a:ext cx="570229" cy="570229"/>
          </a:xfrm>
          <a:custGeom>
            <a:avLst/>
            <a:gdLst/>
            <a:ahLst/>
            <a:cxnLst/>
            <a:rect l="l" t="t" r="r" b="b"/>
            <a:pathLst>
              <a:path w="1140458" h="1140458">
                <a:moveTo>
                  <a:pt x="1140459" y="0"/>
                </a:moveTo>
                <a:lnTo>
                  <a:pt x="0" y="0"/>
                </a:lnTo>
                <a:lnTo>
                  <a:pt x="0" y="1140458"/>
                </a:lnTo>
                <a:lnTo>
                  <a:pt x="1140459" y="1140458"/>
                </a:lnTo>
                <a:lnTo>
                  <a:pt x="1140459"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43" name="Group 43">
            <a:extLst>
              <a:ext uri="{FF2B5EF4-FFF2-40B4-BE49-F238E27FC236}">
                <a16:creationId xmlns:a16="http://schemas.microsoft.com/office/drawing/2014/main" id="{B1B1FDA6-E142-B096-6038-F092E8B1EA33}"/>
              </a:ext>
            </a:extLst>
          </p:cNvPr>
          <p:cNvGrpSpPr/>
          <p:nvPr/>
        </p:nvGrpSpPr>
        <p:grpSpPr>
          <a:xfrm>
            <a:off x="3213274" y="5497725"/>
            <a:ext cx="3209101" cy="3209101"/>
            <a:chOff x="0" y="0"/>
            <a:chExt cx="812800" cy="812800"/>
          </a:xfrm>
        </p:grpSpPr>
        <p:sp>
          <p:nvSpPr>
            <p:cNvPr id="44" name="Freeform 44">
              <a:extLst>
                <a:ext uri="{FF2B5EF4-FFF2-40B4-BE49-F238E27FC236}">
                  <a16:creationId xmlns:a16="http://schemas.microsoft.com/office/drawing/2014/main" id="{D22269E2-56AB-9735-407E-64131E6BAD2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5" name="TextBox 45">
              <a:extLst>
                <a:ext uri="{FF2B5EF4-FFF2-40B4-BE49-F238E27FC236}">
                  <a16:creationId xmlns:a16="http://schemas.microsoft.com/office/drawing/2014/main" id="{D52EC63B-8984-1FCB-D962-14879FE01A76}"/>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6" name="Freeform 46">
            <a:extLst>
              <a:ext uri="{FF2B5EF4-FFF2-40B4-BE49-F238E27FC236}">
                <a16:creationId xmlns:a16="http://schemas.microsoft.com/office/drawing/2014/main" id="{B27E5232-ABA7-709F-CF1B-B05D2BF98781}"/>
              </a:ext>
            </a:extLst>
          </p:cNvPr>
          <p:cNvSpPr/>
          <p:nvPr/>
        </p:nvSpPr>
        <p:spPr>
          <a:xfrm rot="-4715896" flipH="1">
            <a:off x="408321" y="5130885"/>
            <a:ext cx="490648" cy="490648"/>
          </a:xfrm>
          <a:custGeom>
            <a:avLst/>
            <a:gdLst/>
            <a:ahLst/>
            <a:cxnLst/>
            <a:rect l="l" t="t" r="r" b="b"/>
            <a:pathLst>
              <a:path w="981296" h="981296">
                <a:moveTo>
                  <a:pt x="981296" y="0"/>
                </a:moveTo>
                <a:lnTo>
                  <a:pt x="0" y="0"/>
                </a:lnTo>
                <a:lnTo>
                  <a:pt x="0" y="981296"/>
                </a:lnTo>
                <a:lnTo>
                  <a:pt x="981296" y="981296"/>
                </a:lnTo>
                <a:lnTo>
                  <a:pt x="981296"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8" name="مربع نص 47">
            <a:extLst>
              <a:ext uri="{FF2B5EF4-FFF2-40B4-BE49-F238E27FC236}">
                <a16:creationId xmlns:a16="http://schemas.microsoft.com/office/drawing/2014/main" id="{1991AADA-F77F-134A-55C5-C8BCE76A2AB9}"/>
              </a:ext>
            </a:extLst>
          </p:cNvPr>
          <p:cNvSpPr txBox="1"/>
          <p:nvPr/>
        </p:nvSpPr>
        <p:spPr>
          <a:xfrm>
            <a:off x="121598" y="2755556"/>
            <a:ext cx="8869342" cy="1323439"/>
          </a:xfrm>
          <a:prstGeom prst="rect">
            <a:avLst/>
          </a:prstGeom>
          <a:noFill/>
        </p:spPr>
        <p:txBody>
          <a:bodyPr wrap="square">
            <a:spAutoFit/>
          </a:bodyPr>
          <a:lstStyle/>
          <a:p>
            <a:pPr algn="ctr"/>
            <a:r>
              <a:rPr lang="ar-EG" sz="4000" b="1" dirty="0">
                <a:solidFill>
                  <a:srgbClr val="C00000"/>
                </a:solidFill>
                <a:latin typeface="Traditional Arabic" panose="02020603050405020304" pitchFamily="18" charset="-78"/>
                <a:cs typeface="Traditional Arabic" panose="02020603050405020304" pitchFamily="18" charset="-78"/>
              </a:rPr>
              <a:t>الهدف الثاني</a:t>
            </a:r>
          </a:p>
          <a:p>
            <a:pPr algn="ctr"/>
            <a:r>
              <a:rPr lang="ar-EG" sz="4000" b="1" dirty="0">
                <a:solidFill>
                  <a:schemeClr val="bg1"/>
                </a:solidFill>
                <a:latin typeface="Traditional Arabic" panose="02020603050405020304" pitchFamily="18" charset="-78"/>
                <a:cs typeface="Traditional Arabic" panose="02020603050405020304" pitchFamily="18" charset="-78"/>
              </a:rPr>
              <a:t> أن يكون الطلبة قادرين على توضيح أهمية التخطيط.</a:t>
            </a:r>
            <a:endParaRPr lang="ar-EG" sz="7200" b="1"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92405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circle(in)">
                                      <p:cBhvr>
                                        <p:cTn id="7" dur="2000"/>
                                        <p:tgtEl>
                                          <p:spTgt spid="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8">
                                            <p:txEl>
                                              <p:pRg st="1" end="1"/>
                                            </p:txEl>
                                          </p:spTgt>
                                        </p:tgtEl>
                                        <p:attrNameLst>
                                          <p:attrName>style.visibility</p:attrName>
                                        </p:attrNameLst>
                                      </p:cBhvr>
                                      <p:to>
                                        <p:strVal val="visible"/>
                                      </p:to>
                                    </p:set>
                                    <p:animEffect transition="in" filter="circle(in)">
                                      <p:cBhvr>
                                        <p:cTn id="12" dur="2000"/>
                                        <p:tgtEl>
                                          <p:spTgt spid="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8">
                                            <p:txEl>
                                              <p:pRg st="0" end="0"/>
                                            </p:txEl>
                                          </p:spTgt>
                                        </p:tgtEl>
                                        <p:attrNameLst>
                                          <p:attrName>style.visibility</p:attrName>
                                        </p:attrNameLst>
                                      </p:cBhvr>
                                      <p:to>
                                        <p:strVal val="visible"/>
                                      </p:to>
                                    </p:set>
                                    <p:anim calcmode="lin" valueType="num">
                                      <p:cBhvr additive="base">
                                        <p:cTn id="17"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8">
                                            <p:txEl>
                                              <p:pRg st="1" end="1"/>
                                            </p:txEl>
                                          </p:spTgt>
                                        </p:tgtEl>
                                        <p:attrNameLst>
                                          <p:attrName>style.visibility</p:attrName>
                                        </p:attrNameLst>
                                      </p:cBhvr>
                                      <p:to>
                                        <p:strVal val="visible"/>
                                      </p:to>
                                    </p:set>
                                    <p:anim calcmode="lin" valueType="num">
                                      <p:cBhvr additive="base">
                                        <p:cTn id="23" dur="500" fill="hold"/>
                                        <p:tgtEl>
                                          <p:spTgt spid="48">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a:extLst>
            <a:ext uri="{FF2B5EF4-FFF2-40B4-BE49-F238E27FC236}">
              <a16:creationId xmlns:a16="http://schemas.microsoft.com/office/drawing/2014/main" id="{473E0892-8039-BA13-2DE0-F58108151FA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3211D70-E6E0-C637-D133-69D128C04CE7}"/>
              </a:ext>
            </a:extLst>
          </p:cNvPr>
          <p:cNvSpPr/>
          <p:nvPr/>
        </p:nvSpPr>
        <p:spPr>
          <a:xfrm>
            <a:off x="514350" y="2066449"/>
            <a:ext cx="3724699" cy="3419951"/>
          </a:xfrm>
          <a:custGeom>
            <a:avLst/>
            <a:gdLst/>
            <a:ahLst/>
            <a:cxnLst/>
            <a:rect l="l" t="t" r="r" b="b"/>
            <a:pathLst>
              <a:path w="7449398" h="6839902">
                <a:moveTo>
                  <a:pt x="0" y="0"/>
                </a:moveTo>
                <a:lnTo>
                  <a:pt x="7449398" y="0"/>
                </a:lnTo>
                <a:lnTo>
                  <a:pt x="7449398" y="6839902"/>
                </a:lnTo>
                <a:lnTo>
                  <a:pt x="0" y="68399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8F4681C8-5D7F-C3D6-98EB-AAAD7BD1D3FC}"/>
              </a:ext>
            </a:extLst>
          </p:cNvPr>
          <p:cNvSpPr/>
          <p:nvPr/>
        </p:nvSpPr>
        <p:spPr>
          <a:xfrm rot="594186">
            <a:off x="3631482" y="3304172"/>
            <a:ext cx="525790" cy="525790"/>
          </a:xfrm>
          <a:custGeom>
            <a:avLst/>
            <a:gdLst/>
            <a:ahLst/>
            <a:cxnLst/>
            <a:rect l="l" t="t" r="r" b="b"/>
            <a:pathLst>
              <a:path w="1051579" h="1051579">
                <a:moveTo>
                  <a:pt x="0" y="0"/>
                </a:moveTo>
                <a:lnTo>
                  <a:pt x="1051579" y="0"/>
                </a:lnTo>
                <a:lnTo>
                  <a:pt x="1051579" y="1051579"/>
                </a:lnTo>
                <a:lnTo>
                  <a:pt x="0" y="10515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B0297D50-B59B-5C8D-B4B1-C2D7C7CF9916}"/>
              </a:ext>
            </a:extLst>
          </p:cNvPr>
          <p:cNvSpPr/>
          <p:nvPr/>
        </p:nvSpPr>
        <p:spPr>
          <a:xfrm rot="1612643">
            <a:off x="2532017" y="1767541"/>
            <a:ext cx="902852" cy="902852"/>
          </a:xfrm>
          <a:custGeom>
            <a:avLst/>
            <a:gdLst/>
            <a:ahLst/>
            <a:cxnLst/>
            <a:rect l="l" t="t" r="r" b="b"/>
            <a:pathLst>
              <a:path w="1805704" h="1805704">
                <a:moveTo>
                  <a:pt x="0" y="0"/>
                </a:moveTo>
                <a:lnTo>
                  <a:pt x="1805705" y="0"/>
                </a:lnTo>
                <a:lnTo>
                  <a:pt x="1805705" y="1805705"/>
                </a:lnTo>
                <a:lnTo>
                  <a:pt x="0" y="18057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a:extLst>
              <a:ext uri="{FF2B5EF4-FFF2-40B4-BE49-F238E27FC236}">
                <a16:creationId xmlns:a16="http://schemas.microsoft.com/office/drawing/2014/main" id="{71E5F532-7315-F4FC-5CA6-63C9037D6163}"/>
              </a:ext>
            </a:extLst>
          </p:cNvPr>
          <p:cNvGrpSpPr/>
          <p:nvPr/>
        </p:nvGrpSpPr>
        <p:grpSpPr>
          <a:xfrm>
            <a:off x="8144795" y="572745"/>
            <a:ext cx="1397963" cy="1397963"/>
            <a:chOff x="0" y="0"/>
            <a:chExt cx="812800" cy="812800"/>
          </a:xfrm>
        </p:grpSpPr>
        <p:sp>
          <p:nvSpPr>
            <p:cNvPr id="8" name="Freeform 8">
              <a:extLst>
                <a:ext uri="{FF2B5EF4-FFF2-40B4-BE49-F238E27FC236}">
                  <a16:creationId xmlns:a16="http://schemas.microsoft.com/office/drawing/2014/main" id="{BEA37073-BFE4-ADCF-7E53-1F6936FFD18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9" name="TextBox 9">
              <a:extLst>
                <a:ext uri="{FF2B5EF4-FFF2-40B4-BE49-F238E27FC236}">
                  <a16:creationId xmlns:a16="http://schemas.microsoft.com/office/drawing/2014/main" id="{7646E749-1F2C-CBB2-F95A-2D21C6005359}"/>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0" name="Group 10">
            <a:extLst>
              <a:ext uri="{FF2B5EF4-FFF2-40B4-BE49-F238E27FC236}">
                <a16:creationId xmlns:a16="http://schemas.microsoft.com/office/drawing/2014/main" id="{AA7DFE88-DBDD-E350-0CDD-8227D3AB679E}"/>
              </a:ext>
            </a:extLst>
          </p:cNvPr>
          <p:cNvGrpSpPr/>
          <p:nvPr/>
        </p:nvGrpSpPr>
        <p:grpSpPr>
          <a:xfrm>
            <a:off x="4872306" y="5078373"/>
            <a:ext cx="2488545" cy="2488545"/>
            <a:chOff x="0" y="0"/>
            <a:chExt cx="812800" cy="812800"/>
          </a:xfrm>
        </p:grpSpPr>
        <p:sp>
          <p:nvSpPr>
            <p:cNvPr id="11" name="Freeform 11">
              <a:extLst>
                <a:ext uri="{FF2B5EF4-FFF2-40B4-BE49-F238E27FC236}">
                  <a16:creationId xmlns:a16="http://schemas.microsoft.com/office/drawing/2014/main" id="{49B016C4-E92C-605B-E575-4C4E1C2F265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2" name="TextBox 12">
              <a:extLst>
                <a:ext uri="{FF2B5EF4-FFF2-40B4-BE49-F238E27FC236}">
                  <a16:creationId xmlns:a16="http://schemas.microsoft.com/office/drawing/2014/main" id="{24B39AFE-BC8A-606A-614A-6788FCF4358E}"/>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3" name="Group 13">
            <a:extLst>
              <a:ext uri="{FF2B5EF4-FFF2-40B4-BE49-F238E27FC236}">
                <a16:creationId xmlns:a16="http://schemas.microsoft.com/office/drawing/2014/main" id="{2A8DB465-5CE2-DF21-61D3-E470F14446EF}"/>
              </a:ext>
            </a:extLst>
          </p:cNvPr>
          <p:cNvGrpSpPr/>
          <p:nvPr/>
        </p:nvGrpSpPr>
        <p:grpSpPr>
          <a:xfrm>
            <a:off x="514350" y="4317707"/>
            <a:ext cx="673606" cy="673606"/>
            <a:chOff x="0" y="0"/>
            <a:chExt cx="812800" cy="812800"/>
          </a:xfrm>
        </p:grpSpPr>
        <p:sp>
          <p:nvSpPr>
            <p:cNvPr id="14" name="Freeform 14">
              <a:extLst>
                <a:ext uri="{FF2B5EF4-FFF2-40B4-BE49-F238E27FC236}">
                  <a16:creationId xmlns:a16="http://schemas.microsoft.com/office/drawing/2014/main" id="{521DCD52-4749-95F0-44F6-C400675925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5" name="TextBox 15">
              <a:extLst>
                <a:ext uri="{FF2B5EF4-FFF2-40B4-BE49-F238E27FC236}">
                  <a16:creationId xmlns:a16="http://schemas.microsoft.com/office/drawing/2014/main" id="{9BEA6A13-9150-2143-F180-AE1052CAA66D}"/>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17" name="مربع نص 16">
            <a:extLst>
              <a:ext uri="{FF2B5EF4-FFF2-40B4-BE49-F238E27FC236}">
                <a16:creationId xmlns:a16="http://schemas.microsoft.com/office/drawing/2014/main" id="{2DD0622B-7D38-BEA3-0F31-E674202C1540}"/>
              </a:ext>
            </a:extLst>
          </p:cNvPr>
          <p:cNvSpPr txBox="1"/>
          <p:nvPr/>
        </p:nvSpPr>
        <p:spPr>
          <a:xfrm>
            <a:off x="5105607" y="3105402"/>
            <a:ext cx="3378078"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أهمية التخطيط</a:t>
            </a:r>
            <a:endParaRPr kumimoji="0" lang="en-US"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669508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9F34C013-3B12-2EBD-2C51-1433F5B243E4}"/>
              </a:ext>
            </a:extLst>
          </p:cNvPr>
          <p:cNvSpPr txBox="1"/>
          <p:nvPr/>
        </p:nvSpPr>
        <p:spPr>
          <a:xfrm>
            <a:off x="1151620" y="1019830"/>
            <a:ext cx="6840760" cy="5431274"/>
          </a:xfrm>
          <a:prstGeom prst="roundRect">
            <a:avLst/>
          </a:prstGeom>
          <a:noFill/>
          <a:ln>
            <a:noFill/>
          </a:ln>
        </p:spPr>
        <p:txBody>
          <a:bodyPr wrap="square">
            <a:spAutoFit/>
          </a:bodyPr>
          <a:lstStyle/>
          <a:p>
            <a:pPr algn="r" rtl="1">
              <a:spcBef>
                <a:spcPts val="0"/>
              </a:spcBef>
              <a:spcAft>
                <a:spcPts val="500"/>
              </a:spcAft>
            </a:pPr>
            <a:r>
              <a:rPr lang="ar-EG" sz="3200" b="1" i="0" u="none" strike="noStrike" dirty="0">
                <a:solidFill>
                  <a:srgbClr val="FFFF00"/>
                </a:solidFill>
                <a:effectLst/>
                <a:latin typeface="Courier New" panose="02070309020205020404" pitchFamily="49" charset="0"/>
              </a:rPr>
              <a:t>من العوامل التي تبين أهمية التخطيط، أنه يسهم بشكل واضح في:</a:t>
            </a:r>
            <a:endParaRPr lang="ar-EG" sz="3200" b="1" dirty="0">
              <a:solidFill>
                <a:srgbClr val="FFFF00"/>
              </a:solidFill>
              <a:effectLst/>
            </a:endParaRPr>
          </a:p>
          <a:p>
            <a:pPr marL="514350" indent="-514350" algn="r" rtl="1">
              <a:spcBef>
                <a:spcPts val="0"/>
              </a:spcBef>
              <a:spcAft>
                <a:spcPts val="500"/>
              </a:spcAft>
              <a:buFont typeface="+mj-lt"/>
              <a:buAutoNum type="arabicPeriod"/>
            </a:pPr>
            <a:r>
              <a:rPr lang="ar-EG" sz="3200" b="1" i="0" u="none" strike="noStrike" dirty="0">
                <a:solidFill>
                  <a:schemeClr val="bg1"/>
                </a:solidFill>
                <a:effectLst/>
                <a:latin typeface="Times New Roman" panose="02020603050405020304" pitchFamily="18" charset="0"/>
              </a:rPr>
              <a:t>تحديد الأهداف وسبل تحقيقها.</a:t>
            </a:r>
            <a:endParaRPr lang="ar-EG" sz="3200" b="1" dirty="0">
              <a:solidFill>
                <a:schemeClr val="bg1"/>
              </a:solidFill>
              <a:effectLst/>
            </a:endParaRPr>
          </a:p>
          <a:p>
            <a:pPr marL="514350" indent="-514350" algn="r" rtl="1">
              <a:spcBef>
                <a:spcPts val="0"/>
              </a:spcBef>
              <a:spcAft>
                <a:spcPts val="500"/>
              </a:spcAft>
              <a:buFont typeface="+mj-lt"/>
              <a:buAutoNum type="arabicPeriod"/>
            </a:pPr>
            <a:r>
              <a:rPr lang="ar-EG" sz="3200" b="1" i="0" u="none" strike="noStrike" dirty="0">
                <a:solidFill>
                  <a:schemeClr val="bg1"/>
                </a:solidFill>
                <a:effectLst/>
                <a:latin typeface="Times New Roman" panose="02020603050405020304" pitchFamily="18" charset="0"/>
              </a:rPr>
              <a:t>زيادة الكفاءة والفاعلية للموارد المتاحة.</a:t>
            </a:r>
            <a:endParaRPr lang="ar-EG" sz="3200" b="1" dirty="0">
              <a:solidFill>
                <a:schemeClr val="bg1"/>
              </a:solidFill>
              <a:effectLst/>
            </a:endParaRPr>
          </a:p>
          <a:p>
            <a:pPr marL="514350" indent="-514350" algn="r" rtl="1">
              <a:spcBef>
                <a:spcPts val="0"/>
              </a:spcBef>
              <a:spcAft>
                <a:spcPts val="500"/>
              </a:spcAft>
              <a:buFont typeface="+mj-lt"/>
              <a:buAutoNum type="arabicPeriod"/>
            </a:pPr>
            <a:r>
              <a:rPr lang="ar-EG" sz="3200" b="1" i="0" u="none" strike="noStrike" dirty="0">
                <a:solidFill>
                  <a:schemeClr val="bg1"/>
                </a:solidFill>
                <a:effectLst/>
                <a:latin typeface="Arial" panose="020B0604020202020204" pitchFamily="34" charset="0"/>
              </a:rPr>
              <a:t>تحقيق الرقابة والمتابعة المستمرة لسير العمل.</a:t>
            </a:r>
            <a:endParaRPr lang="ar-EG" sz="3200" b="1" dirty="0">
              <a:solidFill>
                <a:schemeClr val="bg1"/>
              </a:solidFill>
              <a:effectLst/>
            </a:endParaRPr>
          </a:p>
          <a:p>
            <a:pPr marL="514350" indent="-514350" algn="r" rtl="1">
              <a:spcBef>
                <a:spcPts val="0"/>
              </a:spcBef>
              <a:spcAft>
                <a:spcPts val="500"/>
              </a:spcAft>
              <a:buFont typeface="+mj-lt"/>
              <a:buAutoNum type="arabicPeriod"/>
            </a:pPr>
            <a:r>
              <a:rPr lang="ar-EG" sz="3200" b="1" i="0" u="none" strike="noStrike" dirty="0">
                <a:solidFill>
                  <a:schemeClr val="bg1"/>
                </a:solidFill>
                <a:effectLst/>
                <a:latin typeface="Arial" panose="020B0604020202020204" pitchFamily="34" charset="0"/>
              </a:rPr>
              <a:t>التحديد الدقيق للوقت والتكلفة لكل عملية.</a:t>
            </a:r>
            <a:endParaRPr lang="ar-EG" sz="3200" b="1" dirty="0">
              <a:solidFill>
                <a:schemeClr val="bg1"/>
              </a:solidFill>
              <a:effectLst/>
            </a:endParaRPr>
          </a:p>
          <a:p>
            <a:pPr marL="514350" indent="-514350" algn="r" rtl="1">
              <a:spcBef>
                <a:spcPts val="0"/>
              </a:spcBef>
              <a:spcAft>
                <a:spcPts val="500"/>
              </a:spcAft>
              <a:buFont typeface="+mj-lt"/>
              <a:buAutoNum type="arabicPeriod"/>
            </a:pPr>
            <a:r>
              <a:rPr lang="ar-EG" sz="3200" b="1" i="0" u="none" strike="noStrike" dirty="0">
                <a:solidFill>
                  <a:schemeClr val="bg1"/>
                </a:solidFill>
                <a:effectLst/>
                <a:latin typeface="Times New Roman" panose="02020603050405020304" pitchFamily="18" charset="0"/>
              </a:rPr>
              <a:t>المساعدة في اتخاذ القرارات الصائبة.</a:t>
            </a:r>
            <a:endParaRPr lang="ar-EG" sz="3200" b="1" dirty="0">
              <a:solidFill>
                <a:schemeClr val="bg1"/>
              </a:solidFill>
              <a:effectLst/>
            </a:endParaRPr>
          </a:p>
          <a:p>
            <a:pPr marL="514350" indent="-514350" algn="r" rtl="1">
              <a:spcBef>
                <a:spcPts val="0"/>
              </a:spcBef>
              <a:spcAft>
                <a:spcPts val="500"/>
              </a:spcAft>
              <a:buFont typeface="+mj-lt"/>
              <a:buAutoNum type="arabicPeriod"/>
            </a:pPr>
            <a:r>
              <a:rPr lang="ar-EG" sz="3200" b="1" i="0" u="none" strike="noStrike" dirty="0">
                <a:solidFill>
                  <a:schemeClr val="bg1"/>
                </a:solidFill>
                <a:effectLst/>
                <a:latin typeface="Arial" panose="020B0604020202020204" pitchFamily="34" charset="0"/>
              </a:rPr>
              <a:t>التنبؤ بالمستقبل الذي يعتمد على جمع المعلومات من الماضي والحاضر؛ لتصوّر أحوال المستقبل.</a:t>
            </a:r>
            <a:endParaRPr lang="ar-EG" sz="3200" b="1" dirty="0">
              <a:solidFill>
                <a:schemeClr val="bg1"/>
              </a:solidFill>
              <a:effectLst/>
            </a:endParaRPr>
          </a:p>
        </p:txBody>
      </p:sp>
    </p:spTree>
    <p:extLst>
      <p:ext uri="{BB962C8B-B14F-4D97-AF65-F5344CB8AC3E}">
        <p14:creationId xmlns:p14="http://schemas.microsoft.com/office/powerpoint/2010/main" val="220264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randombar(horizontal)">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randombar(horizontal)">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4FB56-A5A7-32A8-89E1-11621DF03C86}"/>
            </a:ext>
          </a:extLst>
        </p:cNvPr>
        <p:cNvGrpSpPr/>
        <p:nvPr/>
      </p:nvGrpSpPr>
      <p:grpSpPr>
        <a:xfrm>
          <a:off x="0" y="0"/>
          <a:ext cx="0" cy="0"/>
          <a:chOff x="0" y="0"/>
          <a:chExt cx="0" cy="0"/>
        </a:xfrm>
      </p:grpSpPr>
      <p:sp>
        <p:nvSpPr>
          <p:cNvPr id="2" name="Freeform 4">
            <a:extLst>
              <a:ext uri="{FF2B5EF4-FFF2-40B4-BE49-F238E27FC236}">
                <a16:creationId xmlns:a16="http://schemas.microsoft.com/office/drawing/2014/main" id="{D278C5D9-18E9-1345-CAC0-81A5F91BF61E}"/>
              </a:ext>
            </a:extLst>
          </p:cNvPr>
          <p:cNvSpPr/>
          <p:nvPr/>
        </p:nvSpPr>
        <p:spPr>
          <a:xfrm>
            <a:off x="2570405" y="1607061"/>
            <a:ext cx="4003190" cy="4759424"/>
          </a:xfrm>
          <a:custGeom>
            <a:avLst/>
            <a:gdLst/>
            <a:ahLst/>
            <a:cxnLst/>
            <a:rect l="l" t="t" r="r" b="b"/>
            <a:pathLst>
              <a:path w="3278644" h="4114800">
                <a:moveTo>
                  <a:pt x="0" y="0"/>
                </a:moveTo>
                <a:lnTo>
                  <a:pt x="3278644" y="0"/>
                </a:lnTo>
                <a:lnTo>
                  <a:pt x="32786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FED389B6-14EF-F9FA-A7BA-6CCCF2F5978B}"/>
              </a:ext>
            </a:extLst>
          </p:cNvPr>
          <p:cNvSpPr txBox="1"/>
          <p:nvPr/>
        </p:nvSpPr>
        <p:spPr>
          <a:xfrm>
            <a:off x="3059832" y="3151622"/>
            <a:ext cx="2520280" cy="212365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prstClr val="black"/>
                </a:solidFill>
                <a:effectLst/>
                <a:uLnTx/>
                <a:uFillTx/>
                <a:latin typeface="Traditional Arabic"/>
                <a:ea typeface="+mn-ea"/>
                <a:cs typeface="Traditional Arabic"/>
              </a:rPr>
              <a:t>النشاط التطبيقي</a:t>
            </a:r>
            <a:endParaRPr kumimoji="0" lang="en-US" sz="66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346340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9BF814A9-9676-3082-F0CE-BE2681D5E1AF}"/>
              </a:ext>
            </a:extLst>
          </p:cNvPr>
          <p:cNvSpPr/>
          <p:nvPr/>
        </p:nvSpPr>
        <p:spPr>
          <a:xfrm>
            <a:off x="2195736" y="480450"/>
            <a:ext cx="5642012" cy="1712976"/>
          </a:xfrm>
          <a:custGeom>
            <a:avLst/>
            <a:gdLst/>
            <a:ahLst/>
            <a:cxnLst/>
            <a:rect l="l" t="t" r="r" b="b"/>
            <a:pathLst>
              <a:path w="7315200" h="2569464">
                <a:moveTo>
                  <a:pt x="0" y="0"/>
                </a:moveTo>
                <a:lnTo>
                  <a:pt x="7315200" y="0"/>
                </a:lnTo>
                <a:lnTo>
                  <a:pt x="7315200" y="2569464"/>
                </a:lnTo>
                <a:lnTo>
                  <a:pt x="0" y="25694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174C5951-9669-33F7-A3E2-07BBD7DF887D}"/>
              </a:ext>
            </a:extLst>
          </p:cNvPr>
          <p:cNvSpPr txBox="1"/>
          <p:nvPr/>
        </p:nvSpPr>
        <p:spPr>
          <a:xfrm>
            <a:off x="1979712" y="744780"/>
            <a:ext cx="5526360" cy="1432500"/>
          </a:xfrm>
          <a:prstGeom prst="snip2DiagRect">
            <a:avLst/>
          </a:prstGeom>
          <a:noFill/>
          <a:ln>
            <a:noFill/>
          </a:ln>
        </p:spPr>
        <p:txBody>
          <a:bodyPr wrap="square">
            <a:spAutoFit/>
          </a:bodyPr>
          <a:lstStyle/>
          <a:p>
            <a:r>
              <a:rPr lang="ar-EG" sz="3600" b="1" dirty="0"/>
              <a:t>- اذكر بعض الأهداف التي تحتاج فيها للتخطيط في حياتك المستقبلية.</a:t>
            </a:r>
            <a:endParaRPr lang="ar-EG" sz="6600" b="1" dirty="0"/>
          </a:p>
        </p:txBody>
      </p:sp>
      <p:sp>
        <p:nvSpPr>
          <p:cNvPr id="3" name="مربع نص 2">
            <a:extLst>
              <a:ext uri="{FF2B5EF4-FFF2-40B4-BE49-F238E27FC236}">
                <a16:creationId xmlns:a16="http://schemas.microsoft.com/office/drawing/2014/main" id="{98ECEAE8-0892-B4A3-1B4B-5DBB8A570941}"/>
              </a:ext>
            </a:extLst>
          </p:cNvPr>
          <p:cNvSpPr txBox="1"/>
          <p:nvPr/>
        </p:nvSpPr>
        <p:spPr>
          <a:xfrm>
            <a:off x="1520788" y="2636912"/>
            <a:ext cx="6102424" cy="2308324"/>
          </a:xfrm>
          <a:prstGeom prst="rect">
            <a:avLst/>
          </a:prstGeom>
          <a:noFill/>
          <a:ln>
            <a:noFill/>
          </a:ln>
        </p:spPr>
        <p:txBody>
          <a:bodyPr wrap="square">
            <a:spAutoFit/>
          </a:bodyPr>
          <a:lstStyle/>
          <a:p>
            <a:pPr algn="r" rtl="1">
              <a:spcBef>
                <a:spcPts val="0"/>
              </a:spcBef>
              <a:spcAft>
                <a:spcPts val="500"/>
              </a:spcAft>
            </a:pPr>
            <a:r>
              <a:rPr lang="ar-EG" sz="3600" b="1" i="0" u="none" strike="noStrike" dirty="0">
                <a:solidFill>
                  <a:srgbClr val="FFFF00"/>
                </a:solidFill>
                <a:effectLst/>
                <a:latin typeface="Times New Roman" panose="02020603050405020304" pitchFamily="18" charset="0"/>
              </a:rPr>
              <a:t>يعتمد التخطيط على رؤية شخصية واضحة لمستقبلك وأهدافك. يساعدك التخطيط في التنظيم والتحكم في حياتك المستقبلية وزيادة</a:t>
            </a:r>
            <a:r>
              <a:rPr lang="ar-EG" sz="3600" b="1" dirty="0">
                <a:solidFill>
                  <a:srgbClr val="FFFF00"/>
                </a:solidFill>
              </a:rPr>
              <a:t> </a:t>
            </a:r>
            <a:r>
              <a:rPr lang="ar-EG" sz="3600" b="1" i="0" u="none" strike="noStrike" dirty="0">
                <a:solidFill>
                  <a:srgbClr val="FFFF00"/>
                </a:solidFill>
                <a:effectLst/>
                <a:latin typeface="Times New Roman" panose="02020603050405020304" pitchFamily="18" charset="0"/>
              </a:rPr>
              <a:t>فرص النجاح في تحقيق تلك الأهداف.</a:t>
            </a:r>
            <a:endParaRPr lang="ar-EG" sz="3600" b="1" dirty="0">
              <a:solidFill>
                <a:srgbClr val="FFFF00"/>
              </a:solidFill>
              <a:effectLst/>
            </a:endParaRPr>
          </a:p>
        </p:txBody>
      </p:sp>
    </p:spTree>
    <p:extLst>
      <p:ext uri="{BB962C8B-B14F-4D97-AF65-F5344CB8AC3E}">
        <p14:creationId xmlns:p14="http://schemas.microsoft.com/office/powerpoint/2010/main" val="37070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sp>
        <p:nvSpPr>
          <p:cNvPr id="2" name="Freeform 2"/>
          <p:cNvSpPr/>
          <p:nvPr/>
        </p:nvSpPr>
        <p:spPr>
          <a:xfrm>
            <a:off x="6742426" y="2870049"/>
            <a:ext cx="1675084" cy="2632275"/>
          </a:xfrm>
          <a:custGeom>
            <a:avLst/>
            <a:gdLst/>
            <a:ahLst/>
            <a:cxnLst/>
            <a:rect l="l" t="t" r="r" b="b"/>
            <a:pathLst>
              <a:path w="3350168" h="5264550">
                <a:moveTo>
                  <a:pt x="0" y="0"/>
                </a:moveTo>
                <a:lnTo>
                  <a:pt x="3350169" y="0"/>
                </a:lnTo>
                <a:lnTo>
                  <a:pt x="3350169" y="5264550"/>
                </a:lnTo>
                <a:lnTo>
                  <a:pt x="0" y="52645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514350" y="5486400"/>
            <a:ext cx="9032022" cy="1509713"/>
            <a:chOff x="0" y="0"/>
            <a:chExt cx="4757608" cy="795240"/>
          </a:xfrm>
        </p:grpSpPr>
        <p:sp>
          <p:nvSpPr>
            <p:cNvPr id="4" name="Freeform 4"/>
            <p:cNvSpPr/>
            <p:nvPr/>
          </p:nvSpPr>
          <p:spPr>
            <a:xfrm>
              <a:off x="0" y="0"/>
              <a:ext cx="4757608" cy="795239"/>
            </a:xfrm>
            <a:custGeom>
              <a:avLst/>
              <a:gdLst/>
              <a:ahLst/>
              <a:cxnLst/>
              <a:rect l="l" t="t" r="r" b="b"/>
              <a:pathLst>
                <a:path w="4757608" h="795239">
                  <a:moveTo>
                    <a:pt x="34287" y="0"/>
                  </a:moveTo>
                  <a:lnTo>
                    <a:pt x="4723321" y="0"/>
                  </a:lnTo>
                  <a:cubicBezTo>
                    <a:pt x="4732415" y="0"/>
                    <a:pt x="4741136" y="3612"/>
                    <a:pt x="4747566" y="10042"/>
                  </a:cubicBezTo>
                  <a:cubicBezTo>
                    <a:pt x="4753996" y="16472"/>
                    <a:pt x="4757608" y="25193"/>
                    <a:pt x="4757608" y="34287"/>
                  </a:cubicBezTo>
                  <a:lnTo>
                    <a:pt x="4757608" y="760953"/>
                  </a:lnTo>
                  <a:cubicBezTo>
                    <a:pt x="4757608" y="770046"/>
                    <a:pt x="4753996" y="778767"/>
                    <a:pt x="4747566" y="785197"/>
                  </a:cubicBezTo>
                  <a:cubicBezTo>
                    <a:pt x="4741136" y="791627"/>
                    <a:pt x="4732415" y="795239"/>
                    <a:pt x="4723321" y="795239"/>
                  </a:cubicBezTo>
                  <a:lnTo>
                    <a:pt x="34287" y="795239"/>
                  </a:lnTo>
                  <a:cubicBezTo>
                    <a:pt x="15351" y="795239"/>
                    <a:pt x="0" y="779889"/>
                    <a:pt x="0" y="760953"/>
                  </a:cubicBezTo>
                  <a:lnTo>
                    <a:pt x="0" y="34287"/>
                  </a:lnTo>
                  <a:cubicBezTo>
                    <a:pt x="0" y="15351"/>
                    <a:pt x="15351" y="0"/>
                    <a:pt x="34287" y="0"/>
                  </a:cubicBezTo>
                  <a:close/>
                </a:path>
              </a:pathLst>
            </a:custGeom>
            <a:solidFill>
              <a:srgbClr val="D9BB57"/>
            </a:solidFill>
          </p:spPr>
        </p:sp>
        <p:sp>
          <p:nvSpPr>
            <p:cNvPr id="5" name="TextBox 5"/>
            <p:cNvSpPr txBox="1"/>
            <p:nvPr/>
          </p:nvSpPr>
          <p:spPr>
            <a:xfrm>
              <a:off x="0" y="-38100"/>
              <a:ext cx="4757608" cy="833340"/>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6" name="Freeform 6"/>
          <p:cNvSpPr/>
          <p:nvPr/>
        </p:nvSpPr>
        <p:spPr>
          <a:xfrm>
            <a:off x="4379682" y="4465957"/>
            <a:ext cx="1962391" cy="1020443"/>
          </a:xfrm>
          <a:custGeom>
            <a:avLst/>
            <a:gdLst/>
            <a:ahLst/>
            <a:cxnLst/>
            <a:rect l="l" t="t" r="r" b="b"/>
            <a:pathLst>
              <a:path w="3924781" h="2040886">
                <a:moveTo>
                  <a:pt x="0" y="0"/>
                </a:moveTo>
                <a:lnTo>
                  <a:pt x="3924781" y="0"/>
                </a:lnTo>
                <a:lnTo>
                  <a:pt x="3924781" y="2040886"/>
                </a:lnTo>
                <a:lnTo>
                  <a:pt x="0" y="20408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3207076">
            <a:off x="7786864" y="1653520"/>
            <a:ext cx="525790" cy="525790"/>
          </a:xfrm>
          <a:custGeom>
            <a:avLst/>
            <a:gdLst/>
            <a:ahLst/>
            <a:cxnLst/>
            <a:rect l="l" t="t" r="r" b="b"/>
            <a:pathLst>
              <a:path w="1051579" h="1051579">
                <a:moveTo>
                  <a:pt x="0" y="0"/>
                </a:moveTo>
                <a:lnTo>
                  <a:pt x="1051579" y="0"/>
                </a:lnTo>
                <a:lnTo>
                  <a:pt x="1051579" y="1051579"/>
                </a:lnTo>
                <a:lnTo>
                  <a:pt x="0" y="10515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1974195" y="2087756"/>
            <a:ext cx="2488545" cy="248854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0" name="TextBox 10"/>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1" name="Group 11"/>
          <p:cNvGrpSpPr/>
          <p:nvPr/>
        </p:nvGrpSpPr>
        <p:grpSpPr>
          <a:xfrm>
            <a:off x="5472768" y="25155"/>
            <a:ext cx="2024805" cy="202480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3" name="TextBox 13"/>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14" name="Freeform 14"/>
          <p:cNvSpPr/>
          <p:nvPr/>
        </p:nvSpPr>
        <p:spPr>
          <a:xfrm rot="721001">
            <a:off x="6000166" y="1683350"/>
            <a:ext cx="763638" cy="763638"/>
          </a:xfrm>
          <a:custGeom>
            <a:avLst/>
            <a:gdLst/>
            <a:ahLst/>
            <a:cxnLst/>
            <a:rect l="l" t="t" r="r" b="b"/>
            <a:pathLst>
              <a:path w="1527276" h="1527276">
                <a:moveTo>
                  <a:pt x="0" y="0"/>
                </a:moveTo>
                <a:lnTo>
                  <a:pt x="1527276" y="0"/>
                </a:lnTo>
                <a:lnTo>
                  <a:pt x="1527276" y="1527276"/>
                </a:lnTo>
                <a:lnTo>
                  <a:pt x="0" y="15272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29" name="Group 29"/>
          <p:cNvGrpSpPr/>
          <p:nvPr/>
        </p:nvGrpSpPr>
        <p:grpSpPr>
          <a:xfrm>
            <a:off x="3691568" y="2723778"/>
            <a:ext cx="122835" cy="1122600"/>
            <a:chOff x="0" y="0"/>
            <a:chExt cx="64703" cy="591328"/>
          </a:xfrm>
        </p:grpSpPr>
        <p:sp>
          <p:nvSpPr>
            <p:cNvPr id="30" name="Freeform 30"/>
            <p:cNvSpPr/>
            <p:nvPr/>
          </p:nvSpPr>
          <p:spPr>
            <a:xfrm>
              <a:off x="0" y="0"/>
              <a:ext cx="64703" cy="591328"/>
            </a:xfrm>
            <a:custGeom>
              <a:avLst/>
              <a:gdLst/>
              <a:ahLst/>
              <a:cxnLst/>
              <a:rect l="l" t="t" r="r" b="b"/>
              <a:pathLst>
                <a:path w="64703" h="591328">
                  <a:moveTo>
                    <a:pt x="32352" y="0"/>
                  </a:moveTo>
                  <a:lnTo>
                    <a:pt x="32352" y="0"/>
                  </a:lnTo>
                  <a:cubicBezTo>
                    <a:pt x="40932" y="0"/>
                    <a:pt x="49161" y="3408"/>
                    <a:pt x="55228" y="9476"/>
                  </a:cubicBezTo>
                  <a:cubicBezTo>
                    <a:pt x="61295" y="15543"/>
                    <a:pt x="64703" y="23771"/>
                    <a:pt x="64703" y="32352"/>
                  </a:cubicBezTo>
                  <a:lnTo>
                    <a:pt x="64703" y="558977"/>
                  </a:lnTo>
                  <a:cubicBezTo>
                    <a:pt x="64703" y="567557"/>
                    <a:pt x="61295" y="575786"/>
                    <a:pt x="55228" y="581853"/>
                  </a:cubicBezTo>
                  <a:cubicBezTo>
                    <a:pt x="49161" y="587920"/>
                    <a:pt x="40932" y="591328"/>
                    <a:pt x="32352" y="591328"/>
                  </a:cubicBezTo>
                  <a:lnTo>
                    <a:pt x="32352" y="591328"/>
                  </a:lnTo>
                  <a:cubicBezTo>
                    <a:pt x="23771" y="591328"/>
                    <a:pt x="15543" y="587920"/>
                    <a:pt x="9476" y="581853"/>
                  </a:cubicBezTo>
                  <a:cubicBezTo>
                    <a:pt x="3408" y="575786"/>
                    <a:pt x="0" y="567557"/>
                    <a:pt x="0" y="558977"/>
                  </a:cubicBezTo>
                  <a:lnTo>
                    <a:pt x="0" y="32352"/>
                  </a:lnTo>
                  <a:cubicBezTo>
                    <a:pt x="0" y="23771"/>
                    <a:pt x="3408" y="15543"/>
                    <a:pt x="9476" y="9476"/>
                  </a:cubicBezTo>
                  <a:cubicBezTo>
                    <a:pt x="15543" y="3408"/>
                    <a:pt x="23771" y="0"/>
                    <a:pt x="32352" y="0"/>
                  </a:cubicBezTo>
                  <a:close/>
                </a:path>
              </a:pathLst>
            </a:custGeom>
            <a:solidFill>
              <a:srgbClr val="317F54"/>
            </a:solidFill>
          </p:spPr>
        </p:sp>
        <p:sp>
          <p:nvSpPr>
            <p:cNvPr id="31" name="TextBox 31"/>
            <p:cNvSpPr txBox="1"/>
            <p:nvPr/>
          </p:nvSpPr>
          <p:spPr>
            <a:xfrm>
              <a:off x="0" y="-38100"/>
              <a:ext cx="64703" cy="629428"/>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32" name="مربع نص 31">
            <a:extLst>
              <a:ext uri="{FF2B5EF4-FFF2-40B4-BE49-F238E27FC236}">
                <a16:creationId xmlns:a16="http://schemas.microsoft.com/office/drawing/2014/main" id="{58FECAEF-A899-A338-B8E8-7A0DC8D192E2}"/>
              </a:ext>
            </a:extLst>
          </p:cNvPr>
          <p:cNvSpPr txBox="1"/>
          <p:nvPr/>
        </p:nvSpPr>
        <p:spPr>
          <a:xfrm>
            <a:off x="484920" y="2018402"/>
            <a:ext cx="2520280"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chemeClr val="bg1"/>
                </a:solidFill>
                <a:effectLst/>
                <a:uLnTx/>
                <a:uFillTx/>
                <a:latin typeface="Traditional Arabic" panose="02020603050405020304" pitchFamily="18" charset="-78"/>
                <a:cs typeface="Traditional Arabic" panose="02020603050405020304" pitchFamily="18" charset="-78"/>
              </a:rPr>
              <a:t>نشاطات مقترحة</a:t>
            </a:r>
            <a:endParaRPr kumimoji="0" lang="en-US" sz="6600" b="1" i="0" u="none" strike="noStrike" kern="1200" cap="none" spc="0" normalizeH="0" baseline="0" noProof="0" dirty="0">
              <a:ln>
                <a:noFill/>
              </a:ln>
              <a:solidFill>
                <a:schemeClr val="bg1"/>
              </a:solidFill>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90"/>
                                          </p:val>
                                        </p:tav>
                                        <p:tav tm="100000">
                                          <p:val>
                                            <p:fltVal val="0"/>
                                          </p:val>
                                        </p:tav>
                                      </p:tavLst>
                                    </p:anim>
                                    <p:animEffect transition="in" filter="fade">
                                      <p:cBhvr>
                                        <p:cTn id="10"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403648" y="1196752"/>
            <a:ext cx="6579604" cy="1138654"/>
          </a:xfrm>
          <a:prstGeom prst="snip2DiagRect">
            <a:avLst/>
          </a:prstGeom>
          <a:noFill/>
          <a:ln>
            <a:noFill/>
          </a:ln>
        </p:spPr>
        <p:txBody>
          <a:bodyPr wrap="square">
            <a:spAutoFit/>
          </a:bodyPr>
          <a:lstStyle/>
          <a:p>
            <a:r>
              <a:rPr lang="ar-EG" sz="2800" b="1" dirty="0">
                <a:solidFill>
                  <a:srgbClr val="FFFF00"/>
                </a:solidFill>
              </a:rPr>
              <a:t>أوجد خمسة أهداف في رؤية السعودية 2030، واذكر النتائج المتوقع تحقيقها من له تلك الأهداف.</a:t>
            </a:r>
          </a:p>
        </p:txBody>
      </p:sp>
      <p:pic>
        <p:nvPicPr>
          <p:cNvPr id="3" name="صورة 2">
            <a:extLst>
              <a:ext uri="{FF2B5EF4-FFF2-40B4-BE49-F238E27FC236}">
                <a16:creationId xmlns:a16="http://schemas.microsoft.com/office/drawing/2014/main" id="{3C5FB6DD-1BEE-672D-1DA8-0F896702B768}"/>
              </a:ext>
            </a:extLst>
          </p:cNvPr>
          <p:cNvPicPr>
            <a:picLocks noChangeAspect="1"/>
          </p:cNvPicPr>
          <p:nvPr/>
        </p:nvPicPr>
        <p:blipFill>
          <a:blip r:embed="rId2"/>
          <a:stretch>
            <a:fillRect/>
          </a:stretch>
        </p:blipFill>
        <p:spPr>
          <a:xfrm>
            <a:off x="1403648" y="2335406"/>
            <a:ext cx="1331391" cy="737879"/>
          </a:xfrm>
          <a:prstGeom prst="rect">
            <a:avLst/>
          </a:prstGeom>
          <a:noFill/>
          <a:ln w="38100" cap="sq">
            <a:noFill/>
            <a:prstDash val="solid"/>
            <a:miter lim="800000"/>
          </a:ln>
          <a:effectLst>
            <a:outerShdw blurRad="50800" dist="38100" dir="2700000" algn="tl" rotWithShape="0">
              <a:srgbClr val="000000">
                <a:alpha val="43000"/>
              </a:srgbClr>
            </a:outerShdw>
          </a:effectLst>
        </p:spPr>
      </p:pic>
      <p:sp>
        <p:nvSpPr>
          <p:cNvPr id="4" name="مربع نص 3">
            <a:extLst>
              <a:ext uri="{FF2B5EF4-FFF2-40B4-BE49-F238E27FC236}">
                <a16:creationId xmlns:a16="http://schemas.microsoft.com/office/drawing/2014/main" id="{DFE90F58-D29D-F5C9-C781-263FCB8DB09B}"/>
              </a:ext>
            </a:extLst>
          </p:cNvPr>
          <p:cNvSpPr txBox="1"/>
          <p:nvPr/>
        </p:nvSpPr>
        <p:spPr>
          <a:xfrm>
            <a:off x="1403648" y="3474060"/>
            <a:ext cx="6782190" cy="2554545"/>
          </a:xfrm>
          <a:prstGeom prst="rect">
            <a:avLst/>
          </a:prstGeom>
          <a:noFill/>
          <a:ln>
            <a:noFill/>
          </a:ln>
        </p:spPr>
        <p:txBody>
          <a:bodyPr wrap="square">
            <a:spAutoFit/>
          </a:bodyPr>
          <a:lstStyle/>
          <a:p>
            <a:pPr algn="r" rtl="1">
              <a:spcBef>
                <a:spcPts val="0"/>
              </a:spcBef>
              <a:spcAft>
                <a:spcPts val="500"/>
              </a:spcAft>
            </a:pPr>
            <a:r>
              <a:rPr lang="ar-EG" sz="3200" b="1" i="0" u="none" strike="noStrike" dirty="0">
                <a:solidFill>
                  <a:schemeClr val="bg1"/>
                </a:solidFill>
                <a:effectLst/>
                <a:latin typeface="Times New Roman" panose="02020603050405020304" pitchFamily="18" charset="0"/>
              </a:rPr>
              <a:t>- تنويع الاقتصاد: تهدف الرؤية إلى تحقيق تنوع اقتصادي من خلال الاستثمار في القطاعات غير النفطية مثل السياحة والترفيه والتصنيع والتقنية والطاقة المتجددة. من المتوقع زيادة مساهمة هذه القطاعات في الناتج المحلي الإجمالي وتوفير</a:t>
            </a:r>
            <a:r>
              <a:rPr lang="ar-EG" sz="3200" b="1" dirty="0">
                <a:solidFill>
                  <a:schemeClr val="bg1"/>
                </a:solidFill>
              </a:rPr>
              <a:t> </a:t>
            </a:r>
            <a:r>
              <a:rPr lang="ar-EG" sz="3200" b="1" i="0" u="none" strike="noStrike" dirty="0">
                <a:solidFill>
                  <a:schemeClr val="bg1"/>
                </a:solidFill>
                <a:effectLst/>
                <a:latin typeface="Times New Roman" panose="02020603050405020304" pitchFamily="18" charset="0"/>
              </a:rPr>
              <a:t>فرص عمل جديدة. </a:t>
            </a:r>
            <a:endParaRPr lang="ar-EG" sz="3200" b="1" dirty="0">
              <a:solidFill>
                <a:schemeClr val="bg1"/>
              </a:solidFill>
              <a:effectLst/>
            </a:endParaRPr>
          </a:p>
        </p:txBody>
      </p:sp>
    </p:spTree>
    <p:extLst>
      <p:ext uri="{BB962C8B-B14F-4D97-AF65-F5344CB8AC3E}">
        <p14:creationId xmlns:p14="http://schemas.microsoft.com/office/powerpoint/2010/main" val="404105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475656" y="548680"/>
            <a:ext cx="6579604" cy="1138654"/>
          </a:xfrm>
          <a:prstGeom prst="snip2DiagRect">
            <a:avLst/>
          </a:prstGeom>
          <a:noFill/>
          <a:ln>
            <a:noFill/>
          </a:ln>
        </p:spPr>
        <p:txBody>
          <a:bodyPr wrap="square">
            <a:spAutoFit/>
          </a:bodyPr>
          <a:lstStyle/>
          <a:p>
            <a:r>
              <a:rPr lang="ar-EG" sz="2800" b="1" dirty="0">
                <a:solidFill>
                  <a:schemeClr val="bg1"/>
                </a:solidFill>
              </a:rPr>
              <a:t>أوجد خمسة أهداف في رؤية السعودية 2030، واذكر النتائج المتوقع تحقيقها من له تلك الأهداف.</a:t>
            </a:r>
          </a:p>
        </p:txBody>
      </p:sp>
      <p:pic>
        <p:nvPicPr>
          <p:cNvPr id="3" name="صورة 2">
            <a:extLst>
              <a:ext uri="{FF2B5EF4-FFF2-40B4-BE49-F238E27FC236}">
                <a16:creationId xmlns:a16="http://schemas.microsoft.com/office/drawing/2014/main" id="{3C5FB6DD-1BEE-672D-1DA8-0F896702B768}"/>
              </a:ext>
            </a:extLst>
          </p:cNvPr>
          <p:cNvPicPr>
            <a:picLocks noChangeAspect="1"/>
          </p:cNvPicPr>
          <p:nvPr/>
        </p:nvPicPr>
        <p:blipFill>
          <a:blip r:embed="rId2"/>
          <a:stretch>
            <a:fillRect/>
          </a:stretch>
        </p:blipFill>
        <p:spPr>
          <a:xfrm>
            <a:off x="1475656" y="1687334"/>
            <a:ext cx="1331391" cy="737879"/>
          </a:xfrm>
          <a:prstGeom prst="rect">
            <a:avLst/>
          </a:prstGeom>
          <a:noFill/>
          <a:ln w="38100" cap="sq">
            <a:noFill/>
            <a:prstDash val="solid"/>
            <a:miter lim="800000"/>
          </a:ln>
          <a:effectLst>
            <a:outerShdw blurRad="50800" dist="38100" dir="2700000" algn="tl" rotWithShape="0">
              <a:srgbClr val="000000">
                <a:alpha val="43000"/>
              </a:srgbClr>
            </a:outerShdw>
          </a:effectLst>
        </p:spPr>
      </p:pic>
      <p:sp>
        <p:nvSpPr>
          <p:cNvPr id="4" name="مربع نص 3">
            <a:extLst>
              <a:ext uri="{FF2B5EF4-FFF2-40B4-BE49-F238E27FC236}">
                <a16:creationId xmlns:a16="http://schemas.microsoft.com/office/drawing/2014/main" id="{DFE90F58-D29D-F5C9-C781-263FCB8DB09B}"/>
              </a:ext>
            </a:extLst>
          </p:cNvPr>
          <p:cNvSpPr txBox="1"/>
          <p:nvPr/>
        </p:nvSpPr>
        <p:spPr>
          <a:xfrm>
            <a:off x="1822258" y="2796369"/>
            <a:ext cx="5886400" cy="2554545"/>
          </a:xfrm>
          <a:prstGeom prst="rect">
            <a:avLst/>
          </a:prstGeom>
          <a:noFill/>
          <a:ln>
            <a:noFill/>
          </a:ln>
        </p:spPr>
        <p:txBody>
          <a:bodyPr wrap="square">
            <a:spAutoFit/>
          </a:bodyPr>
          <a:lstStyle/>
          <a:p>
            <a:r>
              <a:rPr lang="ar-EG" sz="3200" b="1" dirty="0">
                <a:solidFill>
                  <a:srgbClr val="FFFF00"/>
                </a:solidFill>
              </a:rPr>
              <a:t>- بناء مجتمع متقدم</a:t>
            </a:r>
          </a:p>
          <a:p>
            <a:r>
              <a:rPr lang="ar-EG" sz="3200" b="1" dirty="0">
                <a:solidFill>
                  <a:srgbClr val="FFFF00"/>
                </a:solidFill>
              </a:rPr>
              <a:t>يهدف البرنامج إلى تعزيز جودة حياة المواطنين وتوفير الخدمات العامة عالية الجودة في المجالات الصحية والتعليمية والبنية التحتية والسكن. من المتوقع تحسين معايير الحياة وتوفير بيئة مستدامة ومريحة للمواطنين. </a:t>
            </a:r>
          </a:p>
        </p:txBody>
      </p:sp>
    </p:spTree>
    <p:extLst>
      <p:ext uri="{BB962C8B-B14F-4D97-AF65-F5344CB8AC3E}">
        <p14:creationId xmlns:p14="http://schemas.microsoft.com/office/powerpoint/2010/main" val="273148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475656" y="548680"/>
            <a:ext cx="6579604" cy="1138654"/>
          </a:xfrm>
          <a:prstGeom prst="snip2DiagRect">
            <a:avLst/>
          </a:prstGeom>
          <a:noFill/>
          <a:ln>
            <a:noFill/>
          </a:ln>
        </p:spPr>
        <p:txBody>
          <a:bodyPr wrap="square">
            <a:spAutoFit/>
          </a:bodyPr>
          <a:lstStyle/>
          <a:p>
            <a:r>
              <a:rPr lang="ar-EG" sz="2800" b="1" dirty="0">
                <a:solidFill>
                  <a:srgbClr val="FFFF00"/>
                </a:solidFill>
              </a:rPr>
              <a:t>أوجد خمسة أهداف في رؤية السعودية 2030، واذكر النتائج المتوقع تحقيقها من له تلك الأهداف.</a:t>
            </a:r>
          </a:p>
        </p:txBody>
      </p:sp>
      <p:pic>
        <p:nvPicPr>
          <p:cNvPr id="3" name="صورة 2">
            <a:extLst>
              <a:ext uri="{FF2B5EF4-FFF2-40B4-BE49-F238E27FC236}">
                <a16:creationId xmlns:a16="http://schemas.microsoft.com/office/drawing/2014/main" id="{3C5FB6DD-1BEE-672D-1DA8-0F896702B768}"/>
              </a:ext>
            </a:extLst>
          </p:cNvPr>
          <p:cNvPicPr>
            <a:picLocks noChangeAspect="1"/>
          </p:cNvPicPr>
          <p:nvPr/>
        </p:nvPicPr>
        <p:blipFill>
          <a:blip r:embed="rId2"/>
          <a:stretch>
            <a:fillRect/>
          </a:stretch>
        </p:blipFill>
        <p:spPr>
          <a:xfrm>
            <a:off x="1475656" y="1687334"/>
            <a:ext cx="1331391" cy="737879"/>
          </a:xfrm>
          <a:prstGeom prst="rect">
            <a:avLst/>
          </a:prstGeom>
          <a:noFill/>
          <a:ln w="38100" cap="sq">
            <a:noFill/>
            <a:prstDash val="solid"/>
            <a:miter lim="800000"/>
          </a:ln>
          <a:effectLst>
            <a:outerShdw blurRad="50800" dist="38100" dir="2700000" algn="tl" rotWithShape="0">
              <a:srgbClr val="000000">
                <a:alpha val="43000"/>
              </a:srgbClr>
            </a:outerShdw>
          </a:effectLst>
        </p:spPr>
      </p:pic>
      <p:sp>
        <p:nvSpPr>
          <p:cNvPr id="4" name="مربع نص 3">
            <a:extLst>
              <a:ext uri="{FF2B5EF4-FFF2-40B4-BE49-F238E27FC236}">
                <a16:creationId xmlns:a16="http://schemas.microsoft.com/office/drawing/2014/main" id="{DFE90F58-D29D-F5C9-C781-263FCB8DB09B}"/>
              </a:ext>
            </a:extLst>
          </p:cNvPr>
          <p:cNvSpPr txBox="1"/>
          <p:nvPr/>
        </p:nvSpPr>
        <p:spPr>
          <a:xfrm>
            <a:off x="1822258" y="2425213"/>
            <a:ext cx="5886400" cy="3046988"/>
          </a:xfrm>
          <a:prstGeom prst="rect">
            <a:avLst/>
          </a:prstGeom>
          <a:noFill/>
          <a:ln>
            <a:noFill/>
          </a:ln>
        </p:spPr>
        <p:txBody>
          <a:bodyPr wrap="square">
            <a:spAutoFit/>
          </a:bodyPr>
          <a:lstStyle/>
          <a:p>
            <a:r>
              <a:rPr lang="ar-EG" sz="3200" b="1" dirty="0">
                <a:solidFill>
                  <a:schemeClr val="bg1"/>
                </a:solidFill>
              </a:rPr>
              <a:t>رفع مستوى التعليم</a:t>
            </a:r>
          </a:p>
          <a:p>
            <a:r>
              <a:rPr lang="ar-EG" sz="3200" b="1" dirty="0">
                <a:solidFill>
                  <a:schemeClr val="bg1"/>
                </a:solidFill>
              </a:rPr>
              <a:t> تسعى الرؤية إلى تحسين جودة التعليم وتطوير المهارات والكفاءات الوطنية.</a:t>
            </a:r>
          </a:p>
          <a:p>
            <a:r>
              <a:rPr lang="ar-EG" sz="3200" b="1" dirty="0">
                <a:solidFill>
                  <a:schemeClr val="bg1"/>
                </a:solidFill>
              </a:rPr>
              <a:t>- من المتوقع أن يرتفع مستوى التعليم والتدريب المهني وتوفر فرصا أفضل</a:t>
            </a:r>
          </a:p>
          <a:p>
            <a:r>
              <a:rPr lang="ar-EG" sz="3200" b="1" dirty="0">
                <a:solidFill>
                  <a:schemeClr val="bg1"/>
                </a:solidFill>
              </a:rPr>
              <a:t>للابتكار وريادة الأعمال</a:t>
            </a:r>
          </a:p>
        </p:txBody>
      </p:sp>
    </p:spTree>
    <p:extLst>
      <p:ext uri="{BB962C8B-B14F-4D97-AF65-F5344CB8AC3E}">
        <p14:creationId xmlns:p14="http://schemas.microsoft.com/office/powerpoint/2010/main" val="261085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475656" y="548680"/>
            <a:ext cx="6579604" cy="1138654"/>
          </a:xfrm>
          <a:prstGeom prst="snip2DiagRect">
            <a:avLst/>
          </a:prstGeom>
          <a:noFill/>
          <a:ln>
            <a:noFill/>
          </a:ln>
        </p:spPr>
        <p:txBody>
          <a:bodyPr wrap="square">
            <a:spAutoFit/>
          </a:bodyPr>
          <a:lstStyle/>
          <a:p>
            <a:r>
              <a:rPr lang="ar-EG" sz="2800" b="1" dirty="0">
                <a:solidFill>
                  <a:srgbClr val="FFFF00"/>
                </a:solidFill>
              </a:rPr>
              <a:t>أوجد خمسة أهداف في رؤية السعودية 2030، واذكر النتائج المتوقع تحقيقها من له تلك الأهداف.</a:t>
            </a:r>
          </a:p>
        </p:txBody>
      </p:sp>
      <p:pic>
        <p:nvPicPr>
          <p:cNvPr id="3" name="صورة 2">
            <a:extLst>
              <a:ext uri="{FF2B5EF4-FFF2-40B4-BE49-F238E27FC236}">
                <a16:creationId xmlns:a16="http://schemas.microsoft.com/office/drawing/2014/main" id="{3C5FB6DD-1BEE-672D-1DA8-0F896702B768}"/>
              </a:ext>
            </a:extLst>
          </p:cNvPr>
          <p:cNvPicPr>
            <a:picLocks noChangeAspect="1"/>
          </p:cNvPicPr>
          <p:nvPr/>
        </p:nvPicPr>
        <p:blipFill>
          <a:blip r:embed="rId2"/>
          <a:stretch>
            <a:fillRect/>
          </a:stretch>
        </p:blipFill>
        <p:spPr>
          <a:xfrm>
            <a:off x="1475656" y="1687334"/>
            <a:ext cx="1331391" cy="737879"/>
          </a:xfrm>
          <a:prstGeom prst="rect">
            <a:avLst/>
          </a:prstGeom>
          <a:noFill/>
          <a:ln w="38100" cap="sq">
            <a:noFill/>
            <a:prstDash val="solid"/>
            <a:miter lim="800000"/>
          </a:ln>
          <a:effectLst>
            <a:outerShdw blurRad="50800" dist="38100" dir="2700000" algn="tl" rotWithShape="0">
              <a:srgbClr val="000000">
                <a:alpha val="43000"/>
              </a:srgbClr>
            </a:outerShdw>
          </a:effectLst>
        </p:spPr>
      </p:pic>
      <p:sp>
        <p:nvSpPr>
          <p:cNvPr id="4" name="مربع نص 3">
            <a:extLst>
              <a:ext uri="{FF2B5EF4-FFF2-40B4-BE49-F238E27FC236}">
                <a16:creationId xmlns:a16="http://schemas.microsoft.com/office/drawing/2014/main" id="{DFE90F58-D29D-F5C9-C781-263FCB8DB09B}"/>
              </a:ext>
            </a:extLst>
          </p:cNvPr>
          <p:cNvSpPr txBox="1"/>
          <p:nvPr/>
        </p:nvSpPr>
        <p:spPr>
          <a:xfrm>
            <a:off x="1102178" y="2698972"/>
            <a:ext cx="6953082" cy="2062103"/>
          </a:xfrm>
          <a:prstGeom prst="rect">
            <a:avLst/>
          </a:prstGeom>
          <a:noFill/>
          <a:ln>
            <a:noFill/>
          </a:ln>
        </p:spPr>
        <p:txBody>
          <a:bodyPr wrap="square">
            <a:spAutoFit/>
          </a:bodyPr>
          <a:lstStyle/>
          <a:p>
            <a:r>
              <a:rPr lang="ar-EG" sz="3200" b="1" dirty="0">
                <a:solidFill>
                  <a:schemeClr val="bg1"/>
                </a:solidFill>
              </a:rPr>
              <a:t>- تعزيز الثقافة والتراث</a:t>
            </a:r>
          </a:p>
          <a:p>
            <a:r>
              <a:rPr lang="ar-EG" sz="3200" b="1" dirty="0">
                <a:solidFill>
                  <a:schemeClr val="bg1"/>
                </a:solidFill>
              </a:rPr>
              <a:t>تعمل الرؤية على تعزيز الثقافة والتراث في المملكة وتطوير القطاع الثقافي والفني. من المتوقع تعزيز الوعي الثقافي والتراثي وجذب الاستثمارات في هذا المجال. </a:t>
            </a:r>
          </a:p>
        </p:txBody>
      </p:sp>
    </p:spTree>
    <p:extLst>
      <p:ext uri="{BB962C8B-B14F-4D97-AF65-F5344CB8AC3E}">
        <p14:creationId xmlns:p14="http://schemas.microsoft.com/office/powerpoint/2010/main" val="26576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475656" y="548680"/>
            <a:ext cx="6579604" cy="1138654"/>
          </a:xfrm>
          <a:prstGeom prst="snip2DiagRect">
            <a:avLst/>
          </a:prstGeom>
          <a:noFill/>
          <a:ln>
            <a:noFill/>
          </a:ln>
        </p:spPr>
        <p:txBody>
          <a:bodyPr wrap="square">
            <a:spAutoFit/>
          </a:bodyPr>
          <a:lstStyle/>
          <a:p>
            <a:r>
              <a:rPr lang="ar-EG" sz="2800" b="1" dirty="0">
                <a:solidFill>
                  <a:srgbClr val="FFFF00"/>
                </a:solidFill>
              </a:rPr>
              <a:t>أوجد خمسة أهداف في رؤية السعودية 2030، واذكر النتائج المتوقع تحقيقها من له تلك الأهداف.</a:t>
            </a:r>
          </a:p>
        </p:txBody>
      </p:sp>
      <p:pic>
        <p:nvPicPr>
          <p:cNvPr id="3" name="صورة 2">
            <a:extLst>
              <a:ext uri="{FF2B5EF4-FFF2-40B4-BE49-F238E27FC236}">
                <a16:creationId xmlns:a16="http://schemas.microsoft.com/office/drawing/2014/main" id="{3C5FB6DD-1BEE-672D-1DA8-0F896702B768}"/>
              </a:ext>
            </a:extLst>
          </p:cNvPr>
          <p:cNvPicPr>
            <a:picLocks noChangeAspect="1"/>
          </p:cNvPicPr>
          <p:nvPr/>
        </p:nvPicPr>
        <p:blipFill>
          <a:blip r:embed="rId2"/>
          <a:stretch>
            <a:fillRect/>
          </a:stretch>
        </p:blipFill>
        <p:spPr>
          <a:xfrm>
            <a:off x="1475656" y="1687334"/>
            <a:ext cx="1331391" cy="737879"/>
          </a:xfrm>
          <a:prstGeom prst="rect">
            <a:avLst/>
          </a:prstGeom>
          <a:noFill/>
          <a:ln w="38100" cap="sq">
            <a:noFill/>
            <a:prstDash val="solid"/>
            <a:miter lim="800000"/>
          </a:ln>
          <a:effectLst>
            <a:outerShdw blurRad="50800" dist="38100" dir="2700000" algn="tl" rotWithShape="0">
              <a:srgbClr val="000000">
                <a:alpha val="43000"/>
              </a:srgbClr>
            </a:outerShdw>
          </a:effectLst>
        </p:spPr>
      </p:pic>
      <p:sp>
        <p:nvSpPr>
          <p:cNvPr id="4" name="مربع نص 3">
            <a:extLst>
              <a:ext uri="{FF2B5EF4-FFF2-40B4-BE49-F238E27FC236}">
                <a16:creationId xmlns:a16="http://schemas.microsoft.com/office/drawing/2014/main" id="{DFE90F58-D29D-F5C9-C781-263FCB8DB09B}"/>
              </a:ext>
            </a:extLst>
          </p:cNvPr>
          <p:cNvSpPr txBox="1"/>
          <p:nvPr/>
        </p:nvSpPr>
        <p:spPr>
          <a:xfrm>
            <a:off x="1102178" y="2698972"/>
            <a:ext cx="6953082" cy="1569660"/>
          </a:xfrm>
          <a:prstGeom prst="rect">
            <a:avLst/>
          </a:prstGeom>
          <a:noFill/>
          <a:ln>
            <a:noFill/>
          </a:ln>
        </p:spPr>
        <p:txBody>
          <a:bodyPr wrap="square">
            <a:spAutoFit/>
          </a:bodyPr>
          <a:lstStyle/>
          <a:p>
            <a:r>
              <a:rPr lang="ar-EG" sz="3200" b="1" dirty="0">
                <a:solidFill>
                  <a:schemeClr val="bg1"/>
                </a:solidFill>
              </a:rPr>
              <a:t> تحقيق التوازن البيئي: تسعى الرؤية إلى تحقيق التنمية المستدامة والحفاظ على البيئة. من المتوقع تطبيق معايير بيئية صارمة وتنفيذ مشاريع للطاقة المتجددة وتحسين إدارة الموارد الطبيعية.</a:t>
            </a:r>
            <a:endParaRPr lang="ar-EG" sz="4800" dirty="0">
              <a:solidFill>
                <a:schemeClr val="bg1"/>
              </a:solidFill>
            </a:endParaRPr>
          </a:p>
        </p:txBody>
      </p:sp>
    </p:spTree>
    <p:extLst>
      <p:ext uri="{BB962C8B-B14F-4D97-AF65-F5344CB8AC3E}">
        <p14:creationId xmlns:p14="http://schemas.microsoft.com/office/powerpoint/2010/main" val="267903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grpSp>
        <p:nvGrpSpPr>
          <p:cNvPr id="2" name="Group 2"/>
          <p:cNvGrpSpPr/>
          <p:nvPr/>
        </p:nvGrpSpPr>
        <p:grpSpPr>
          <a:xfrm>
            <a:off x="-681413" y="2679961"/>
            <a:ext cx="1181967" cy="118196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5" name="Freeform 5"/>
          <p:cNvSpPr/>
          <p:nvPr/>
        </p:nvSpPr>
        <p:spPr>
          <a:xfrm rot="3157798">
            <a:off x="8145375" y="4983182"/>
            <a:ext cx="437987" cy="437987"/>
          </a:xfrm>
          <a:custGeom>
            <a:avLst/>
            <a:gdLst/>
            <a:ahLst/>
            <a:cxnLst/>
            <a:rect l="l" t="t" r="r" b="b"/>
            <a:pathLst>
              <a:path w="875973" h="875973">
                <a:moveTo>
                  <a:pt x="0" y="0"/>
                </a:moveTo>
                <a:lnTo>
                  <a:pt x="875973" y="0"/>
                </a:lnTo>
                <a:lnTo>
                  <a:pt x="875973" y="875973"/>
                </a:lnTo>
                <a:lnTo>
                  <a:pt x="0" y="8759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2074776" y="6089886"/>
            <a:ext cx="893303" cy="89330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1" name="TextBox 11"/>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12" name="Freeform 12"/>
          <p:cNvSpPr/>
          <p:nvPr/>
        </p:nvSpPr>
        <p:spPr>
          <a:xfrm rot="1341593" flipH="1">
            <a:off x="623744" y="1996022"/>
            <a:ext cx="490648" cy="490648"/>
          </a:xfrm>
          <a:custGeom>
            <a:avLst/>
            <a:gdLst/>
            <a:ahLst/>
            <a:cxnLst/>
            <a:rect l="l" t="t" r="r" b="b"/>
            <a:pathLst>
              <a:path w="981296" h="981296">
                <a:moveTo>
                  <a:pt x="981296" y="0"/>
                </a:moveTo>
                <a:lnTo>
                  <a:pt x="0" y="0"/>
                </a:lnTo>
                <a:lnTo>
                  <a:pt x="0" y="981296"/>
                </a:lnTo>
                <a:lnTo>
                  <a:pt x="981296" y="981296"/>
                </a:lnTo>
                <a:lnTo>
                  <a:pt x="981296"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3" name="Group 13"/>
          <p:cNvGrpSpPr/>
          <p:nvPr/>
        </p:nvGrpSpPr>
        <p:grpSpPr>
          <a:xfrm>
            <a:off x="5252773" y="5486400"/>
            <a:ext cx="2100276" cy="210027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9" name="Group 19"/>
          <p:cNvGrpSpPr/>
          <p:nvPr/>
        </p:nvGrpSpPr>
        <p:grpSpPr>
          <a:xfrm>
            <a:off x="2483768" y="2679961"/>
            <a:ext cx="4610900" cy="2215252"/>
            <a:chOff x="0" y="0"/>
            <a:chExt cx="1732998" cy="622600"/>
          </a:xfrm>
        </p:grpSpPr>
        <p:sp>
          <p:nvSpPr>
            <p:cNvPr id="20" name="Freeform 20"/>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ABC339"/>
            </a:solidFill>
          </p:spPr>
        </p:sp>
        <p:sp>
          <p:nvSpPr>
            <p:cNvPr id="21" name="TextBox 21"/>
            <p:cNvSpPr txBox="1"/>
            <p:nvPr/>
          </p:nvSpPr>
          <p:spPr>
            <a:xfrm>
              <a:off x="0" y="-38100"/>
              <a:ext cx="1732998" cy="660700"/>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25" name="Freeform 25"/>
          <p:cNvSpPr/>
          <p:nvPr/>
        </p:nvSpPr>
        <p:spPr>
          <a:xfrm rot="-844389">
            <a:off x="908531" y="4541354"/>
            <a:ext cx="573793" cy="901675"/>
          </a:xfrm>
          <a:custGeom>
            <a:avLst/>
            <a:gdLst/>
            <a:ahLst/>
            <a:cxnLst/>
            <a:rect l="l" t="t" r="r" b="b"/>
            <a:pathLst>
              <a:path w="1147586" h="1803350">
                <a:moveTo>
                  <a:pt x="0" y="0"/>
                </a:moveTo>
                <a:lnTo>
                  <a:pt x="1147586" y="0"/>
                </a:lnTo>
                <a:lnTo>
                  <a:pt x="1147586" y="1803350"/>
                </a:lnTo>
                <a:lnTo>
                  <a:pt x="0" y="18033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6" name="Freeform 26"/>
          <p:cNvSpPr/>
          <p:nvPr/>
        </p:nvSpPr>
        <p:spPr>
          <a:xfrm rot="528773">
            <a:off x="6417858" y="2586224"/>
            <a:ext cx="1083174" cy="1823081"/>
          </a:xfrm>
          <a:custGeom>
            <a:avLst/>
            <a:gdLst/>
            <a:ahLst/>
            <a:cxnLst/>
            <a:rect l="l" t="t" r="r" b="b"/>
            <a:pathLst>
              <a:path w="1545742" h="1945442">
                <a:moveTo>
                  <a:pt x="0" y="0"/>
                </a:moveTo>
                <a:lnTo>
                  <a:pt x="1545742" y="0"/>
                </a:lnTo>
                <a:lnTo>
                  <a:pt x="1545742" y="1945442"/>
                </a:lnTo>
                <a:lnTo>
                  <a:pt x="0" y="194544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32" name="Picture 8">
            <a:extLst>
              <a:ext uri="{FF2B5EF4-FFF2-40B4-BE49-F238E27FC236}">
                <a16:creationId xmlns:a16="http://schemas.microsoft.com/office/drawing/2014/main" id="{47D43C87-6AF1-FBD9-7EB1-0F84840ED2A1}"/>
              </a:ext>
            </a:extLst>
          </p:cNvPr>
          <p:cNvPicPr>
            <a:picLocks noChangeAspect="1"/>
          </p:cNvPicPr>
          <p:nvPr/>
        </p:nvPicPr>
        <p:blipFill>
          <a:blip r:embed="rId8"/>
          <a:srcRect/>
          <a:stretch>
            <a:fillRect/>
          </a:stretch>
        </p:blipFill>
        <p:spPr>
          <a:xfrm>
            <a:off x="3820344" y="1643382"/>
            <a:ext cx="2445591" cy="1149428"/>
          </a:xfrm>
          <a:prstGeom prst="rect">
            <a:avLst/>
          </a:prstGeom>
        </p:spPr>
      </p:pic>
      <p:sp>
        <p:nvSpPr>
          <p:cNvPr id="33" name="مربع نص 32">
            <a:extLst>
              <a:ext uri="{FF2B5EF4-FFF2-40B4-BE49-F238E27FC236}">
                <a16:creationId xmlns:a16="http://schemas.microsoft.com/office/drawing/2014/main" id="{0C0A89A7-8280-9F3A-7C09-0297DC751FFA}"/>
              </a:ext>
            </a:extLst>
          </p:cNvPr>
          <p:cNvSpPr txBox="1"/>
          <p:nvPr/>
        </p:nvSpPr>
        <p:spPr>
          <a:xfrm>
            <a:off x="3169591" y="3008505"/>
            <a:ext cx="3096344" cy="1323439"/>
          </a:xfrm>
          <a:prstGeom prst="rect">
            <a:avLst/>
          </a:prstGeom>
          <a:noFill/>
        </p:spPr>
        <p:txBody>
          <a:bodyPr wrap="square" rtlCol="0">
            <a:spAutoFit/>
          </a:bodyPr>
          <a:lstStyle/>
          <a:p>
            <a:pPr algn="ctr"/>
            <a:r>
              <a:rPr lang="ar-EG" sz="8000" b="1" dirty="0">
                <a:solidFill>
                  <a:srgbClr val="FFFF00"/>
                </a:solidFill>
              </a:rPr>
              <a:t>التقويم</a:t>
            </a:r>
            <a:endParaRPr lang="en-US" sz="8000" b="1" dirty="0">
              <a:solidFill>
                <a:srgbClr val="FFFF00"/>
              </a:solidFill>
            </a:endParaRPr>
          </a:p>
        </p:txBody>
      </p:sp>
      <p:pic>
        <p:nvPicPr>
          <p:cNvPr id="34" name="Picture 6">
            <a:extLst>
              <a:ext uri="{FF2B5EF4-FFF2-40B4-BE49-F238E27FC236}">
                <a16:creationId xmlns:a16="http://schemas.microsoft.com/office/drawing/2014/main" id="{39215D92-A5E9-E389-31C6-6CBB67EAD933}"/>
              </a:ext>
            </a:extLst>
          </p:cNvPr>
          <p:cNvPicPr>
            <a:picLocks noChangeAspect="1"/>
          </p:cNvPicPr>
          <p:nvPr/>
        </p:nvPicPr>
        <p:blipFill>
          <a:blip r:embed="rId9"/>
          <a:srcRect/>
          <a:stretch>
            <a:fillRect/>
          </a:stretch>
        </p:blipFill>
        <p:spPr>
          <a:xfrm>
            <a:off x="844328" y="427225"/>
            <a:ext cx="2994734" cy="17908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heel(1)">
                                      <p:cBhvr>
                                        <p:cTn id="7"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F2356863-FF2D-3725-5169-3DB5F85FFAA3}"/>
              </a:ext>
            </a:extLst>
          </p:cNvPr>
          <p:cNvSpPr/>
          <p:nvPr/>
        </p:nvSpPr>
        <p:spPr>
          <a:xfrm>
            <a:off x="1907704" y="1988840"/>
            <a:ext cx="6089303" cy="3528392"/>
          </a:xfrm>
          <a:custGeom>
            <a:avLst/>
            <a:gdLst/>
            <a:ahLst/>
            <a:cxnLst/>
            <a:rect l="l" t="t" r="r" b="b"/>
            <a:pathLst>
              <a:path w="5893594" h="4114800">
                <a:moveTo>
                  <a:pt x="0" y="0"/>
                </a:moveTo>
                <a:lnTo>
                  <a:pt x="5893594" y="0"/>
                </a:lnTo>
                <a:lnTo>
                  <a:pt x="589359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نجمة: 10 نقاط 1">
            <a:extLst>
              <a:ext uri="{FF2B5EF4-FFF2-40B4-BE49-F238E27FC236}">
                <a16:creationId xmlns:a16="http://schemas.microsoft.com/office/drawing/2014/main" id="{5E0367CD-192D-FF26-8534-C36E5EE0035A}"/>
              </a:ext>
            </a:extLst>
          </p:cNvPr>
          <p:cNvSpPr/>
          <p:nvPr/>
        </p:nvSpPr>
        <p:spPr>
          <a:xfrm>
            <a:off x="2699792" y="1412776"/>
            <a:ext cx="4248472" cy="4680520"/>
          </a:xfrm>
          <a:prstGeom prst="star10">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schemeClr val="tx1"/>
                </a:solidFill>
                <a:effectLst/>
                <a:uLnTx/>
                <a:uFillTx/>
                <a:latin typeface="+mj-lt"/>
                <a:ea typeface="+mn-ea"/>
                <a:cs typeface="Arial" panose="020B0604020202020204" pitchFamily="34" charset="0"/>
              </a:rPr>
              <a:t>أجب عن الأسئلة الآتية:</a:t>
            </a:r>
            <a:endParaRPr kumimoji="0" lang="en-US" sz="4000" b="1" i="0" u="none" strike="noStrike" kern="1200" cap="none" spc="0" normalizeH="0" baseline="0" noProof="0" dirty="0">
              <a:ln>
                <a:noFill/>
              </a:ln>
              <a:solidFill>
                <a:schemeClr val="tx1"/>
              </a:solidFill>
              <a:effectLst/>
              <a:uLnTx/>
              <a:uFillTx/>
              <a:latin typeface="+mj-lt"/>
              <a:ea typeface="+mn-ea"/>
            </a:endParaRPr>
          </a:p>
        </p:txBody>
      </p:sp>
    </p:spTree>
    <p:extLst>
      <p:ext uri="{BB962C8B-B14F-4D97-AF65-F5344CB8AC3E}">
        <p14:creationId xmlns:p14="http://schemas.microsoft.com/office/powerpoint/2010/main" val="402542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929A8131-F883-D55E-FE9A-6E9622325830}"/>
              </a:ext>
            </a:extLst>
          </p:cNvPr>
          <p:cNvSpPr/>
          <p:nvPr/>
        </p:nvSpPr>
        <p:spPr>
          <a:xfrm>
            <a:off x="3203848" y="1460099"/>
            <a:ext cx="5227743" cy="1441471"/>
          </a:xfrm>
          <a:custGeom>
            <a:avLst/>
            <a:gdLst/>
            <a:ahLst/>
            <a:cxnLst/>
            <a:rect l="l" t="t" r="r" b="b"/>
            <a:pathLst>
              <a:path w="5740904" h="4114800">
                <a:moveTo>
                  <a:pt x="0" y="0"/>
                </a:moveTo>
                <a:lnTo>
                  <a:pt x="5740904" y="0"/>
                </a:lnTo>
                <a:lnTo>
                  <a:pt x="57409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1115616" y="1916832"/>
            <a:ext cx="7099951" cy="707886"/>
          </a:xfrm>
          <a:prstGeom prst="rect">
            <a:avLst/>
          </a:prstGeom>
          <a:noFill/>
          <a:ln>
            <a:noFill/>
          </a:ln>
        </p:spPr>
        <p:txBody>
          <a:bodyPr wrap="square">
            <a:spAutoFit/>
          </a:bodyPr>
          <a:lstStyle/>
          <a:p>
            <a:r>
              <a:rPr lang="ar-EG" sz="4000" b="1" dirty="0">
                <a:solidFill>
                  <a:srgbClr val="7030A0"/>
                </a:solidFill>
              </a:rPr>
              <a:t>اذكر أبرز عناصر تعريف التخطيط.</a:t>
            </a:r>
          </a:p>
        </p:txBody>
      </p:sp>
      <p:sp>
        <p:nvSpPr>
          <p:cNvPr id="3" name="مربع نص 2">
            <a:extLst>
              <a:ext uri="{FF2B5EF4-FFF2-40B4-BE49-F238E27FC236}">
                <a16:creationId xmlns:a16="http://schemas.microsoft.com/office/drawing/2014/main" id="{7317B9CB-F5AD-336C-9CA5-095C825E2DE1}"/>
              </a:ext>
            </a:extLst>
          </p:cNvPr>
          <p:cNvSpPr txBox="1"/>
          <p:nvPr/>
        </p:nvSpPr>
        <p:spPr>
          <a:xfrm>
            <a:off x="1412776" y="3394447"/>
            <a:ext cx="6318448" cy="1323439"/>
          </a:xfrm>
          <a:prstGeom prst="rect">
            <a:avLst/>
          </a:prstGeom>
          <a:noFill/>
          <a:ln>
            <a:noFill/>
          </a:ln>
        </p:spPr>
        <p:txBody>
          <a:bodyPr wrap="square">
            <a:spAutoFit/>
          </a:bodyPr>
          <a:lstStyle/>
          <a:p>
            <a:pPr algn="r" rtl="1">
              <a:spcBef>
                <a:spcPts val="0"/>
              </a:spcBef>
              <a:spcAft>
                <a:spcPts val="500"/>
              </a:spcAft>
            </a:pPr>
            <a:r>
              <a:rPr lang="ar-EG" sz="4000" b="1" i="0" u="none" strike="noStrike" dirty="0">
                <a:solidFill>
                  <a:srgbClr val="FFFF00"/>
                </a:solidFill>
                <a:effectLst/>
                <a:latin typeface="Times New Roman" panose="02020603050405020304" pitchFamily="18" charset="0"/>
              </a:rPr>
              <a:t>التحليل+ الأهداف + التخطيط + التنفيذ+ المراقبة والتقييم + التعديل والتحسين.  </a:t>
            </a:r>
            <a:endParaRPr lang="ar-EG" sz="4000" b="0" dirty="0">
              <a:solidFill>
                <a:srgbClr val="FFFF00"/>
              </a:solidFill>
              <a:effectLst/>
            </a:endParaRPr>
          </a:p>
        </p:txBody>
      </p:sp>
    </p:spTree>
    <p:extLst>
      <p:ext uri="{BB962C8B-B14F-4D97-AF65-F5344CB8AC3E}">
        <p14:creationId xmlns:p14="http://schemas.microsoft.com/office/powerpoint/2010/main" val="158094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528CF664-3EC4-F26E-FDAB-CA792910C7B9}"/>
              </a:ext>
            </a:extLst>
          </p:cNvPr>
          <p:cNvSpPr/>
          <p:nvPr/>
        </p:nvSpPr>
        <p:spPr>
          <a:xfrm>
            <a:off x="2411760" y="945806"/>
            <a:ext cx="5947823" cy="1441471"/>
          </a:xfrm>
          <a:custGeom>
            <a:avLst/>
            <a:gdLst/>
            <a:ahLst/>
            <a:cxnLst/>
            <a:rect l="l" t="t" r="r" b="b"/>
            <a:pathLst>
              <a:path w="5740904" h="4114800">
                <a:moveTo>
                  <a:pt x="0" y="0"/>
                </a:moveTo>
                <a:lnTo>
                  <a:pt x="5740904" y="0"/>
                </a:lnTo>
                <a:lnTo>
                  <a:pt x="57409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2748251" y="1186948"/>
            <a:ext cx="5184576" cy="1200329"/>
          </a:xfrm>
          <a:prstGeom prst="rect">
            <a:avLst/>
          </a:prstGeom>
          <a:noFill/>
          <a:ln>
            <a:noFill/>
          </a:ln>
        </p:spPr>
        <p:txBody>
          <a:bodyPr wrap="square">
            <a:spAutoFit/>
          </a:bodyPr>
          <a:lstStyle/>
          <a:p>
            <a:pPr algn="ctr"/>
            <a:r>
              <a:rPr lang="ar-EG" sz="3600" b="1" dirty="0">
                <a:solidFill>
                  <a:srgbClr val="7030A0"/>
                </a:solidFill>
              </a:rPr>
              <a:t>وضح أهمية التخطيط في اختيار مسارك الدراسي.</a:t>
            </a:r>
            <a:endParaRPr lang="ar-EG" sz="6000" b="1" dirty="0">
              <a:solidFill>
                <a:srgbClr val="7030A0"/>
              </a:solidFill>
            </a:endParaRPr>
          </a:p>
        </p:txBody>
      </p:sp>
      <p:sp>
        <p:nvSpPr>
          <p:cNvPr id="2" name="مربع نص 1">
            <a:extLst>
              <a:ext uri="{FF2B5EF4-FFF2-40B4-BE49-F238E27FC236}">
                <a16:creationId xmlns:a16="http://schemas.microsoft.com/office/drawing/2014/main" id="{8F616C1E-1A77-303F-B1DA-CE04D6B809AA}"/>
              </a:ext>
            </a:extLst>
          </p:cNvPr>
          <p:cNvSpPr txBox="1"/>
          <p:nvPr/>
        </p:nvSpPr>
        <p:spPr>
          <a:xfrm>
            <a:off x="1614379" y="2636912"/>
            <a:ext cx="6318448" cy="2062103"/>
          </a:xfrm>
          <a:prstGeom prst="rect">
            <a:avLst/>
          </a:prstGeom>
          <a:noFill/>
          <a:ln>
            <a:noFill/>
          </a:ln>
        </p:spPr>
        <p:txBody>
          <a:bodyPr wrap="square">
            <a:spAutoFit/>
          </a:bodyPr>
          <a:lstStyle/>
          <a:p>
            <a:pPr algn="r" rtl="1">
              <a:spcBef>
                <a:spcPts val="0"/>
              </a:spcBef>
              <a:spcAft>
                <a:spcPts val="500"/>
              </a:spcAft>
            </a:pPr>
            <a:r>
              <a:rPr lang="ar-EG" sz="3200" b="1" i="0" u="none" strike="noStrike" dirty="0">
                <a:solidFill>
                  <a:srgbClr val="FFFF00"/>
                </a:solidFill>
                <a:effectLst/>
                <a:latin typeface="Times New Roman" panose="02020603050405020304" pitchFamily="18" charset="0"/>
              </a:rPr>
              <a:t>التخطيط الجيد في اختيار مسارك الدراسي له أهمية كبيرة في تحقيق نجاحك الأكاديمي والمهني، ويساعدك على تحقيق أهدافك واستغلال الفرص المتاحة والاستعداد للمستقبل بثقة.</a:t>
            </a:r>
            <a:endParaRPr lang="ar-EG" sz="4800" b="0" dirty="0">
              <a:solidFill>
                <a:srgbClr val="FFFF00"/>
              </a:solidFill>
              <a:effectLst/>
            </a:endParaRPr>
          </a:p>
        </p:txBody>
      </p:sp>
    </p:spTree>
    <p:extLst>
      <p:ext uri="{BB962C8B-B14F-4D97-AF65-F5344CB8AC3E}">
        <p14:creationId xmlns:p14="http://schemas.microsoft.com/office/powerpoint/2010/main" val="322817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C13FD-8891-1914-4D12-B0A1DF359867}"/>
            </a:ext>
          </a:extLst>
        </p:cNvPr>
        <p:cNvGrpSpPr/>
        <p:nvPr/>
      </p:nvGrpSpPr>
      <p:grpSpPr>
        <a:xfrm>
          <a:off x="0" y="0"/>
          <a:ext cx="0" cy="0"/>
          <a:chOff x="0" y="0"/>
          <a:chExt cx="0" cy="0"/>
        </a:xfrm>
      </p:grpSpPr>
      <p:sp>
        <p:nvSpPr>
          <p:cNvPr id="3" name="Freeform 6">
            <a:extLst>
              <a:ext uri="{FF2B5EF4-FFF2-40B4-BE49-F238E27FC236}">
                <a16:creationId xmlns:a16="http://schemas.microsoft.com/office/drawing/2014/main" id="{2D5EB588-7C2A-3927-40F4-11FEC50FE0D7}"/>
              </a:ext>
            </a:extLst>
          </p:cNvPr>
          <p:cNvSpPr/>
          <p:nvPr/>
        </p:nvSpPr>
        <p:spPr>
          <a:xfrm>
            <a:off x="1907704" y="1988840"/>
            <a:ext cx="6089303" cy="3528392"/>
          </a:xfrm>
          <a:custGeom>
            <a:avLst/>
            <a:gdLst/>
            <a:ahLst/>
            <a:cxnLst/>
            <a:rect l="l" t="t" r="r" b="b"/>
            <a:pathLst>
              <a:path w="5893594" h="4114800">
                <a:moveTo>
                  <a:pt x="0" y="0"/>
                </a:moveTo>
                <a:lnTo>
                  <a:pt x="5893594" y="0"/>
                </a:lnTo>
                <a:lnTo>
                  <a:pt x="589359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نجمة: 10 نقاط 1">
            <a:extLst>
              <a:ext uri="{FF2B5EF4-FFF2-40B4-BE49-F238E27FC236}">
                <a16:creationId xmlns:a16="http://schemas.microsoft.com/office/drawing/2014/main" id="{CA969167-BC8E-AC7F-E11F-6A41CC1AE647}"/>
              </a:ext>
            </a:extLst>
          </p:cNvPr>
          <p:cNvSpPr/>
          <p:nvPr/>
        </p:nvSpPr>
        <p:spPr>
          <a:xfrm>
            <a:off x="2699792" y="1412776"/>
            <a:ext cx="4248472" cy="4680520"/>
          </a:xfrm>
          <a:prstGeom prst="star10">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EG" sz="3200" b="1" dirty="0">
                <a:solidFill>
                  <a:schemeClr val="tx1"/>
                </a:solidFill>
                <a:latin typeface="+mj-lt"/>
                <a:cs typeface="Arial" panose="020B0604020202020204" pitchFamily="34" charset="0"/>
              </a:rPr>
              <a:t>ضع علامة</a:t>
            </a:r>
            <a:r>
              <a:rPr lang="ar-EG" sz="3200" b="1" dirty="0">
                <a:solidFill>
                  <a:schemeClr val="tx1"/>
                </a:solidFill>
                <a:latin typeface="+mj-lt"/>
                <a:cs typeface="Arial" panose="020B0604020202020204" pitchFamily="34" charset="0"/>
                <a:sym typeface="Wingdings" panose="05000000000000000000" pitchFamily="2" charset="2"/>
              </a:rPr>
              <a:t> أمام الجملة الصحيحة وعلامة   أمام الجملة الغير صحيحة لما يأتي:</a:t>
            </a:r>
            <a:endParaRPr lang="en-US" sz="3200" b="1" dirty="0">
              <a:solidFill>
                <a:schemeClr val="tx1"/>
              </a:solidFill>
              <a:latin typeface="+mj-lt"/>
            </a:endParaRPr>
          </a:p>
        </p:txBody>
      </p:sp>
    </p:spTree>
    <p:extLst>
      <p:ext uri="{BB962C8B-B14F-4D97-AF65-F5344CB8AC3E}">
        <p14:creationId xmlns:p14="http://schemas.microsoft.com/office/powerpoint/2010/main" val="246081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337948" y="2060848"/>
            <a:ext cx="8468103" cy="1569660"/>
          </a:xfrm>
          <a:prstGeom prst="rect">
            <a:avLst/>
          </a:prstGeom>
          <a:noFill/>
        </p:spPr>
        <p:txBody>
          <a:bodyPr wrap="square">
            <a:spAutoFit/>
          </a:bodyPr>
          <a:lstStyle/>
          <a:p>
            <a:pPr algn="ctr"/>
            <a:r>
              <a:rPr lang="ar-EG" sz="3200" b="1" dirty="0">
                <a:solidFill>
                  <a:srgbClr val="FFFF00"/>
                </a:solidFill>
              </a:rPr>
              <a:t> كلما كبر حجم المنظمة تقل أهمية التخطيط.</a:t>
            </a:r>
          </a:p>
          <a:p>
            <a:pPr algn="ctr"/>
            <a:r>
              <a:rPr kumimoji="0" lang="ar-EG" sz="3200" b="1" i="0" u="none" strike="noStrike" kern="1200" cap="none" spc="0" normalizeH="0" baseline="0" noProof="0" dirty="0">
                <a:ln>
                  <a:noFill/>
                </a:ln>
                <a:solidFill>
                  <a:srgbClr val="FFFF00"/>
                </a:solidFill>
                <a:effectLst/>
                <a:uLnTx/>
                <a:uFillTx/>
                <a:latin typeface="Calibri" panose="020F0502020204030204"/>
                <a:cs typeface="Arial" panose="020B0604020202020204" pitchFamily="34" charset="0"/>
              </a:rPr>
              <a:t>   (           )</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3200" b="1" i="0" u="none" strike="noStrike" kern="1200" cap="none" spc="0" normalizeH="0" baseline="0" noProof="0" dirty="0">
              <a:ln>
                <a:noFill/>
              </a:ln>
              <a:solidFill>
                <a:srgbClr val="FFFF00"/>
              </a:solidFill>
              <a:effectLst/>
              <a:uLnTx/>
              <a:uFillTx/>
              <a:latin typeface="Calibri" panose="020F0502020204030204"/>
              <a:cs typeface="Arial" panose="020B0604020202020204" pitchFamily="34" charset="0"/>
            </a:endParaRPr>
          </a:p>
        </p:txBody>
      </p:sp>
      <p:sp>
        <p:nvSpPr>
          <p:cNvPr id="5" name="مربع نص 4">
            <a:extLst>
              <a:ext uri="{FF2B5EF4-FFF2-40B4-BE49-F238E27FC236}">
                <a16:creationId xmlns:a16="http://schemas.microsoft.com/office/drawing/2014/main" id="{324EF550-755A-DC28-4684-94BAE872CD7A}"/>
              </a:ext>
            </a:extLst>
          </p:cNvPr>
          <p:cNvSpPr txBox="1"/>
          <p:nvPr/>
        </p:nvSpPr>
        <p:spPr>
          <a:xfrm>
            <a:off x="795608" y="3768207"/>
            <a:ext cx="7552781" cy="2062103"/>
          </a:xfrm>
          <a:prstGeom prst="rect">
            <a:avLst/>
          </a:prstGeom>
          <a:noFill/>
        </p:spPr>
        <p:txBody>
          <a:bodyPr wrap="square">
            <a:spAutoFit/>
          </a:bodyPr>
          <a:lstStyle/>
          <a:p>
            <a:pPr algn="ctr"/>
            <a:r>
              <a:rPr lang="ar-EG" sz="3200" b="1" dirty="0">
                <a:solidFill>
                  <a:srgbClr val="FFFF00"/>
                </a:solidFill>
              </a:rPr>
              <a:t>يُعرف التخطيط على أنه التحديد في الوقت الحاضر لما سيعمل في المستقبل</a:t>
            </a:r>
          </a:p>
          <a:p>
            <a:pPr algn="ctr"/>
            <a:r>
              <a:rPr kumimoji="0" lang="ar-EG" sz="3200" b="1" i="0" u="none" strike="noStrike" kern="1200" cap="none" spc="0" normalizeH="0" baseline="0" noProof="0" dirty="0">
                <a:ln>
                  <a:noFill/>
                </a:ln>
                <a:solidFill>
                  <a:srgbClr val="FFFF00"/>
                </a:solidFill>
                <a:effectLst/>
                <a:uLnTx/>
                <a:uFillTx/>
                <a:latin typeface="Calibri" panose="020F0502020204030204"/>
                <a:cs typeface="Arial" panose="020B0604020202020204" pitchFamily="34" charset="0"/>
              </a:rPr>
              <a:t>   (           )</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3200" b="1" i="0" u="none" strike="noStrike" kern="1200" cap="none" spc="0" normalizeH="0" baseline="0" noProof="0" dirty="0">
              <a:ln>
                <a:noFill/>
              </a:ln>
              <a:solidFill>
                <a:srgbClr val="FFFF00"/>
              </a:solidFill>
              <a:effectLst/>
              <a:uLnTx/>
              <a:uFillTx/>
              <a:latin typeface="Calibri" panose="020F0502020204030204"/>
              <a:cs typeface="Arial" panose="020B0604020202020204" pitchFamily="34" charset="0"/>
            </a:endParaRPr>
          </a:p>
        </p:txBody>
      </p:sp>
      <p:sp>
        <p:nvSpPr>
          <p:cNvPr id="6" name="مربع نص 5">
            <a:extLst>
              <a:ext uri="{FF2B5EF4-FFF2-40B4-BE49-F238E27FC236}">
                <a16:creationId xmlns:a16="http://schemas.microsoft.com/office/drawing/2014/main" id="{5430BA91-F716-E531-1654-6FEA2EEAD0D6}"/>
              </a:ext>
            </a:extLst>
          </p:cNvPr>
          <p:cNvSpPr txBox="1"/>
          <p:nvPr/>
        </p:nvSpPr>
        <p:spPr>
          <a:xfrm>
            <a:off x="4164885" y="2553290"/>
            <a:ext cx="407113" cy="584775"/>
          </a:xfrm>
          <a:prstGeom prst="rect">
            <a:avLst/>
          </a:prstGeom>
          <a:noFill/>
        </p:spPr>
        <p:txBody>
          <a:bodyPr wrap="square">
            <a:spAutoFit/>
          </a:bodyPr>
          <a:lstStyle/>
          <a:p>
            <a:r>
              <a:rPr kumimoji="0" lang="ar-EG" sz="32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sym typeface="Wingdings" panose="05000000000000000000" pitchFamily="2" charset="2"/>
              </a:rPr>
              <a:t></a:t>
            </a:r>
            <a:endParaRPr lang="ar-EG" sz="3200" dirty="0">
              <a:solidFill>
                <a:srgbClr val="FF0000"/>
              </a:solidFill>
            </a:endParaRPr>
          </a:p>
        </p:txBody>
      </p:sp>
      <p:sp>
        <p:nvSpPr>
          <p:cNvPr id="7" name="مربع نص 6">
            <a:extLst>
              <a:ext uri="{FF2B5EF4-FFF2-40B4-BE49-F238E27FC236}">
                <a16:creationId xmlns:a16="http://schemas.microsoft.com/office/drawing/2014/main" id="{436FC159-E350-B733-77F3-A5F36DC4700E}"/>
              </a:ext>
            </a:extLst>
          </p:cNvPr>
          <p:cNvSpPr txBox="1"/>
          <p:nvPr/>
        </p:nvSpPr>
        <p:spPr>
          <a:xfrm>
            <a:off x="4164883" y="4805047"/>
            <a:ext cx="407113" cy="584775"/>
          </a:xfrm>
          <a:prstGeom prst="rect">
            <a:avLst/>
          </a:prstGeom>
          <a:noFill/>
        </p:spPr>
        <p:txBody>
          <a:bodyPr wrap="square">
            <a:spAutoFit/>
          </a:bodyPr>
          <a:lstStyle/>
          <a:p>
            <a:r>
              <a:rPr lang="ar-EG" sz="3200" b="1" dirty="0">
                <a:solidFill>
                  <a:srgbClr val="00B050"/>
                </a:solidFill>
                <a:sym typeface="Wingdings" panose="05000000000000000000" pitchFamily="2" charset="2"/>
              </a:rPr>
              <a:t></a:t>
            </a:r>
            <a:endParaRPr lang="ar-EG" sz="3200" dirty="0">
              <a:solidFill>
                <a:srgbClr val="00B050"/>
              </a:solidFill>
            </a:endParaRPr>
          </a:p>
        </p:txBody>
      </p:sp>
    </p:spTree>
    <p:extLst>
      <p:ext uri="{BB962C8B-B14F-4D97-AF65-F5344CB8AC3E}">
        <p14:creationId xmlns:p14="http://schemas.microsoft.com/office/powerpoint/2010/main" val="230396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395536" y="3284984"/>
            <a:ext cx="8468103" cy="1077218"/>
          </a:xfrm>
          <a:prstGeom prst="rect">
            <a:avLst/>
          </a:prstGeom>
          <a:noFill/>
        </p:spPr>
        <p:txBody>
          <a:bodyPr wrap="square">
            <a:spAutoFit/>
          </a:bodyPr>
          <a:lstStyle/>
          <a:p>
            <a:pPr algn="ctr"/>
            <a:r>
              <a:rPr lang="ar-EG" sz="3200" b="1" dirty="0">
                <a:solidFill>
                  <a:srgbClr val="FFFF00"/>
                </a:solidFill>
              </a:rPr>
              <a:t>من أهمية التخطيط التحديد الشامل للوقت والتكلفة.</a:t>
            </a:r>
          </a:p>
          <a:p>
            <a:pPr algn="ctr"/>
            <a:r>
              <a:rPr kumimoji="0" lang="ar-EG" sz="3200" b="1" i="0" u="none" strike="noStrike" kern="1200" cap="none" spc="0" normalizeH="0" baseline="0" noProof="0" dirty="0">
                <a:ln>
                  <a:noFill/>
                </a:ln>
                <a:solidFill>
                  <a:srgbClr val="FFFF00"/>
                </a:solidFill>
                <a:effectLst/>
                <a:uLnTx/>
                <a:uFillTx/>
                <a:latin typeface="Calibri" panose="020F0502020204030204"/>
                <a:cs typeface="Arial" panose="020B0604020202020204" pitchFamily="34" charset="0"/>
              </a:rPr>
              <a:t>   (           )</a:t>
            </a:r>
          </a:p>
        </p:txBody>
      </p:sp>
      <p:sp>
        <p:nvSpPr>
          <p:cNvPr id="3" name="مربع نص 2">
            <a:extLst>
              <a:ext uri="{FF2B5EF4-FFF2-40B4-BE49-F238E27FC236}">
                <a16:creationId xmlns:a16="http://schemas.microsoft.com/office/drawing/2014/main" id="{6444B55F-39C4-E0E0-77DD-CC59DCC1F762}"/>
              </a:ext>
            </a:extLst>
          </p:cNvPr>
          <p:cNvSpPr txBox="1"/>
          <p:nvPr/>
        </p:nvSpPr>
        <p:spPr>
          <a:xfrm>
            <a:off x="4189011" y="3777427"/>
            <a:ext cx="407113" cy="584775"/>
          </a:xfrm>
          <a:prstGeom prst="rect">
            <a:avLst/>
          </a:prstGeom>
          <a:noFill/>
        </p:spPr>
        <p:txBody>
          <a:bodyPr wrap="square">
            <a:spAutoFit/>
          </a:bodyPr>
          <a:lstStyle/>
          <a:p>
            <a:r>
              <a:rPr kumimoji="0" lang="ar-EG" sz="32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sym typeface="Wingdings" panose="05000000000000000000" pitchFamily="2" charset="2"/>
              </a:rPr>
              <a:t></a:t>
            </a:r>
            <a:endParaRPr lang="ar-EG" sz="3200" dirty="0">
              <a:solidFill>
                <a:srgbClr val="FF0000"/>
              </a:solidFill>
            </a:endParaRPr>
          </a:p>
        </p:txBody>
      </p:sp>
    </p:spTree>
    <p:extLst>
      <p:ext uri="{BB962C8B-B14F-4D97-AF65-F5344CB8AC3E}">
        <p14:creationId xmlns:p14="http://schemas.microsoft.com/office/powerpoint/2010/main" val="426515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4554</TotalTime>
  <Words>694</Words>
  <Application>Microsoft Office PowerPoint</Application>
  <PresentationFormat>On-screen Show (4:3)</PresentationFormat>
  <Paragraphs>70</Paragraphs>
  <Slides>29</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29</vt:i4>
      </vt:variant>
    </vt:vector>
  </HeadingPairs>
  <TitlesOfParts>
    <vt:vector size="39" baseType="lpstr">
      <vt:lpstr>Arial</vt:lpstr>
      <vt:lpstr>Calibri</vt:lpstr>
      <vt:lpstr>Calibri Light</vt:lpstr>
      <vt:lpstr>Courier New</vt:lpstr>
      <vt:lpstr>Times New Roman</vt:lpstr>
      <vt:lpstr>Traditional Arabic</vt:lpstr>
      <vt:lpstr>Wingdings</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256</cp:revision>
  <dcterms:created xsi:type="dcterms:W3CDTF">2020-12-01T14:21:27Z</dcterms:created>
  <dcterms:modified xsi:type="dcterms:W3CDTF">2025-11-13T06:56:57Z</dcterms:modified>
</cp:coreProperties>
</file>