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57" r:id="rId5"/>
    <p:sldId id="423" r:id="rId6"/>
    <p:sldId id="424" r:id="rId7"/>
    <p:sldId id="258" r:id="rId8"/>
    <p:sldId id="264" r:id="rId9"/>
    <p:sldId id="427" r:id="rId10"/>
    <p:sldId id="265" r:id="rId11"/>
    <p:sldId id="429" r:id="rId12"/>
    <p:sldId id="494" r:id="rId13"/>
    <p:sldId id="480" r:id="rId14"/>
    <p:sldId id="481" r:id="rId15"/>
    <p:sldId id="482" r:id="rId16"/>
    <p:sldId id="495" r:id="rId17"/>
    <p:sldId id="434" r:id="rId18"/>
    <p:sldId id="263" r:id="rId19"/>
    <p:sldId id="436" r:id="rId20"/>
    <p:sldId id="492" r:id="rId21"/>
    <p:sldId id="493" r:id="rId22"/>
    <p:sldId id="262" r:id="rId23"/>
    <p:sldId id="260" r:id="rId24"/>
    <p:sldId id="459" r:id="rId25"/>
    <p:sldId id="474" r:id="rId26"/>
    <p:sldId id="496" r:id="rId27"/>
    <p:sldId id="483" r:id="rId28"/>
    <p:sldId id="490" r:id="rId29"/>
    <p:sldId id="491" r:id="rId3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4F68"/>
    <a:srgbClr val="F2AC34"/>
    <a:srgbClr val="990000"/>
    <a:srgbClr val="087E85"/>
    <a:srgbClr val="99FFCC"/>
    <a:srgbClr val="481918"/>
    <a:srgbClr val="003E6B"/>
    <a:srgbClr val="E1615D"/>
    <a:srgbClr val="0000CC"/>
    <a:srgbClr val="070D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764202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1226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96470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7290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5492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047296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920987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8107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3339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72904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127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2745848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9.xml"/><Relationship Id="rId5" Type="http://schemas.openxmlformats.org/officeDocument/2006/relationships/image" Target="../media/image15.sv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7.svg"/><Relationship Id="rId2" Type="http://schemas.openxmlformats.org/officeDocument/2006/relationships/image" Target="../media/image17.png"/><Relationship Id="rId1" Type="http://schemas.openxmlformats.org/officeDocument/2006/relationships/slideLayout" Target="../slideLayouts/slideLayout29.xml"/><Relationship Id="rId6" Type="http://schemas.openxmlformats.org/officeDocument/2006/relationships/image" Target="../media/image6.png"/><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26.svg"/><Relationship Id="rId2" Type="http://schemas.openxmlformats.org/officeDocument/2006/relationships/image" Target="../media/image29.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8.sv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7.svg"/><Relationship Id="rId2" Type="http://schemas.openxmlformats.org/officeDocument/2006/relationships/image" Target="../media/image17.png"/><Relationship Id="rId1" Type="http://schemas.openxmlformats.org/officeDocument/2006/relationships/slideLayout" Target="../slideLayouts/slideLayout29.xml"/><Relationship Id="rId6" Type="http://schemas.openxmlformats.org/officeDocument/2006/relationships/image" Target="../media/image6.png"/><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26.svg"/><Relationship Id="rId2" Type="http://schemas.openxmlformats.org/officeDocument/2006/relationships/image" Target="../media/image29.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8.sv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28.svg"/><Relationship Id="rId2" Type="http://schemas.openxmlformats.org/officeDocument/2006/relationships/image" Target="../media/image32.png"/><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35.sv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image" Target="../media/image37.svg"/><Relationship Id="rId7" Type="http://schemas.openxmlformats.org/officeDocument/2006/relationships/image" Target="../media/image28.svg"/><Relationship Id="rId2" Type="http://schemas.openxmlformats.org/officeDocument/2006/relationships/image" Target="../media/image36.png"/><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39.sv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44.svg"/><Relationship Id="rId5" Type="http://schemas.openxmlformats.org/officeDocument/2006/relationships/image" Target="../media/image11.svg"/><Relationship Id="rId10" Type="http://schemas.openxmlformats.org/officeDocument/2006/relationships/image" Target="../media/image43.png"/><Relationship Id="rId4" Type="http://schemas.openxmlformats.org/officeDocument/2006/relationships/image" Target="../media/image10.png"/><Relationship Id="rId9" Type="http://schemas.openxmlformats.org/officeDocument/2006/relationships/image" Target="../media/image42.svg"/></Relationships>
</file>

<file path=ppt/slides/_rels/slide2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44.svg"/><Relationship Id="rId5" Type="http://schemas.openxmlformats.org/officeDocument/2006/relationships/image" Target="../media/image11.svg"/><Relationship Id="rId10" Type="http://schemas.openxmlformats.org/officeDocument/2006/relationships/image" Target="../media/image43.png"/><Relationship Id="rId4" Type="http://schemas.openxmlformats.org/officeDocument/2006/relationships/image" Target="../media/image10.png"/><Relationship Id="rId9" Type="http://schemas.openxmlformats.org/officeDocument/2006/relationships/image" Target="../media/image42.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2" name="Group 2"/>
          <p:cNvGrpSpPr/>
          <p:nvPr/>
        </p:nvGrpSpPr>
        <p:grpSpPr>
          <a:xfrm>
            <a:off x="1501728" y="1371600"/>
            <a:ext cx="6140545" cy="3368473"/>
            <a:chOff x="0" y="0"/>
            <a:chExt cx="3234526" cy="1774339"/>
          </a:xfrm>
        </p:grpSpPr>
        <p:sp>
          <p:nvSpPr>
            <p:cNvPr id="3" name="Freeform 3"/>
            <p:cNvSpPr/>
            <p:nvPr/>
          </p:nvSpPr>
          <p:spPr>
            <a:xfrm>
              <a:off x="0" y="0"/>
              <a:ext cx="3234526" cy="1774339"/>
            </a:xfrm>
            <a:custGeom>
              <a:avLst/>
              <a:gdLst/>
              <a:ahLst/>
              <a:cxnLst/>
              <a:rect l="l" t="t" r="r" b="b"/>
              <a:pathLst>
                <a:path w="3234526" h="1774339">
                  <a:moveTo>
                    <a:pt x="50431" y="0"/>
                  </a:moveTo>
                  <a:lnTo>
                    <a:pt x="3184094" y="0"/>
                  </a:lnTo>
                  <a:cubicBezTo>
                    <a:pt x="3211947" y="0"/>
                    <a:pt x="3234526" y="22579"/>
                    <a:pt x="3234526" y="50431"/>
                  </a:cubicBezTo>
                  <a:lnTo>
                    <a:pt x="3234526" y="1723908"/>
                  </a:lnTo>
                  <a:cubicBezTo>
                    <a:pt x="3234526" y="1751761"/>
                    <a:pt x="3211947" y="1774339"/>
                    <a:pt x="3184094" y="1774339"/>
                  </a:cubicBezTo>
                  <a:lnTo>
                    <a:pt x="50431" y="1774339"/>
                  </a:lnTo>
                  <a:cubicBezTo>
                    <a:pt x="22579" y="1774339"/>
                    <a:pt x="0" y="1751761"/>
                    <a:pt x="0" y="1723908"/>
                  </a:cubicBezTo>
                  <a:lnTo>
                    <a:pt x="0" y="50431"/>
                  </a:lnTo>
                  <a:cubicBezTo>
                    <a:pt x="0" y="22579"/>
                    <a:pt x="22579" y="0"/>
                    <a:pt x="50431" y="0"/>
                  </a:cubicBezTo>
                  <a:close/>
                </a:path>
              </a:pathLst>
            </a:custGeom>
            <a:solidFill>
              <a:srgbClr val="FFFFFF"/>
            </a:solidFill>
          </p:spPr>
        </p:sp>
        <p:sp>
          <p:nvSpPr>
            <p:cNvPr id="4" name="TextBox 4"/>
            <p:cNvSpPr txBox="1"/>
            <p:nvPr/>
          </p:nvSpPr>
          <p:spPr>
            <a:xfrm>
              <a:off x="0" y="-38100"/>
              <a:ext cx="3234526" cy="1812439"/>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nvGrpSpPr>
          <p:cNvPr id="6" name="Group 6"/>
          <p:cNvGrpSpPr/>
          <p:nvPr/>
        </p:nvGrpSpPr>
        <p:grpSpPr>
          <a:xfrm>
            <a:off x="0" y="5445322"/>
            <a:ext cx="9144000" cy="1404831"/>
            <a:chOff x="0" y="0"/>
            <a:chExt cx="4816593" cy="739993"/>
          </a:xfrm>
        </p:grpSpPr>
        <p:sp>
          <p:nvSpPr>
            <p:cNvPr id="7" name="Freeform 7"/>
            <p:cNvSpPr/>
            <p:nvPr/>
          </p:nvSpPr>
          <p:spPr>
            <a:xfrm>
              <a:off x="0" y="0"/>
              <a:ext cx="4816592" cy="739993"/>
            </a:xfrm>
            <a:custGeom>
              <a:avLst/>
              <a:gdLst/>
              <a:ahLst/>
              <a:cxnLst/>
              <a:rect l="l" t="t" r="r" b="b"/>
              <a:pathLst>
                <a:path w="4816592" h="739993">
                  <a:moveTo>
                    <a:pt x="33867" y="0"/>
                  </a:moveTo>
                  <a:lnTo>
                    <a:pt x="4782726" y="0"/>
                  </a:lnTo>
                  <a:cubicBezTo>
                    <a:pt x="4791708" y="0"/>
                    <a:pt x="4800322" y="3568"/>
                    <a:pt x="4806673" y="9919"/>
                  </a:cubicBezTo>
                  <a:cubicBezTo>
                    <a:pt x="4813024" y="16271"/>
                    <a:pt x="4816592" y="24885"/>
                    <a:pt x="4816592" y="33867"/>
                  </a:cubicBezTo>
                  <a:lnTo>
                    <a:pt x="4816592" y="706127"/>
                  </a:lnTo>
                  <a:cubicBezTo>
                    <a:pt x="4816592" y="724831"/>
                    <a:pt x="4801430" y="739993"/>
                    <a:pt x="4782726" y="739993"/>
                  </a:cubicBezTo>
                  <a:lnTo>
                    <a:pt x="33867" y="739993"/>
                  </a:lnTo>
                  <a:cubicBezTo>
                    <a:pt x="15163" y="739993"/>
                    <a:pt x="0" y="724831"/>
                    <a:pt x="0" y="706127"/>
                  </a:cubicBezTo>
                  <a:lnTo>
                    <a:pt x="0" y="33867"/>
                  </a:lnTo>
                  <a:cubicBezTo>
                    <a:pt x="0" y="15163"/>
                    <a:pt x="15163" y="0"/>
                    <a:pt x="33867" y="0"/>
                  </a:cubicBezTo>
                  <a:close/>
                </a:path>
              </a:pathLst>
            </a:custGeom>
            <a:solidFill>
              <a:srgbClr val="DC5C6A"/>
            </a:solidFill>
          </p:spPr>
        </p:sp>
        <p:sp>
          <p:nvSpPr>
            <p:cNvPr id="8" name="TextBox 8"/>
            <p:cNvSpPr txBox="1"/>
            <p:nvPr/>
          </p:nvSpPr>
          <p:spPr>
            <a:xfrm>
              <a:off x="0" y="-38100"/>
              <a:ext cx="4816593" cy="778093"/>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1" name="Freeform 11"/>
          <p:cNvSpPr/>
          <p:nvPr/>
        </p:nvSpPr>
        <p:spPr>
          <a:xfrm>
            <a:off x="2758216" y="2035064"/>
            <a:ext cx="3626819" cy="838150"/>
          </a:xfrm>
          <a:custGeom>
            <a:avLst/>
            <a:gdLst/>
            <a:ahLst/>
            <a:cxnLst/>
            <a:rect l="l" t="t" r="r" b="b"/>
            <a:pathLst>
              <a:path w="1910423" h="313863">
                <a:moveTo>
                  <a:pt x="85385" y="0"/>
                </a:moveTo>
                <a:lnTo>
                  <a:pt x="1825037" y="0"/>
                </a:lnTo>
                <a:cubicBezTo>
                  <a:pt x="1872194" y="0"/>
                  <a:pt x="1910423" y="38228"/>
                  <a:pt x="1910423" y="85385"/>
                </a:cubicBezTo>
                <a:lnTo>
                  <a:pt x="1910423" y="228477"/>
                </a:lnTo>
                <a:cubicBezTo>
                  <a:pt x="1910423" y="251123"/>
                  <a:pt x="1901427" y="272841"/>
                  <a:pt x="1885414" y="288854"/>
                </a:cubicBezTo>
                <a:cubicBezTo>
                  <a:pt x="1869401" y="304867"/>
                  <a:pt x="1847683" y="313863"/>
                  <a:pt x="1825037" y="313863"/>
                </a:cubicBezTo>
                <a:lnTo>
                  <a:pt x="85385" y="313863"/>
                </a:lnTo>
                <a:cubicBezTo>
                  <a:pt x="62740" y="313863"/>
                  <a:pt x="41022" y="304867"/>
                  <a:pt x="25009" y="288854"/>
                </a:cubicBezTo>
                <a:cubicBezTo>
                  <a:pt x="8996" y="272841"/>
                  <a:pt x="0" y="251123"/>
                  <a:pt x="0" y="228477"/>
                </a:cubicBezTo>
                <a:lnTo>
                  <a:pt x="0" y="85385"/>
                </a:lnTo>
                <a:cubicBezTo>
                  <a:pt x="0" y="62740"/>
                  <a:pt x="8996" y="41022"/>
                  <a:pt x="25009" y="25009"/>
                </a:cubicBezTo>
                <a:cubicBezTo>
                  <a:pt x="41022" y="8996"/>
                  <a:pt x="62740" y="0"/>
                  <a:pt x="85385" y="0"/>
                </a:cubicBezTo>
                <a:close/>
              </a:path>
            </a:pathLst>
          </a:custGeom>
          <a:solidFill>
            <a:srgbClr val="F2AC34"/>
          </a:solidFill>
        </p:spPr>
      </p:sp>
      <p:sp>
        <p:nvSpPr>
          <p:cNvPr id="13" name="Freeform 13"/>
          <p:cNvSpPr/>
          <p:nvPr/>
        </p:nvSpPr>
        <p:spPr>
          <a:xfrm rot="-557310">
            <a:off x="7346553" y="1674709"/>
            <a:ext cx="747999" cy="892406"/>
          </a:xfrm>
          <a:custGeom>
            <a:avLst/>
            <a:gdLst/>
            <a:ahLst/>
            <a:cxnLst/>
            <a:rect l="l" t="t" r="r" b="b"/>
            <a:pathLst>
              <a:path w="1495997" h="1784812">
                <a:moveTo>
                  <a:pt x="0" y="0"/>
                </a:moveTo>
                <a:lnTo>
                  <a:pt x="1495997" y="0"/>
                </a:lnTo>
                <a:lnTo>
                  <a:pt x="1495997" y="1784812"/>
                </a:lnTo>
                <a:lnTo>
                  <a:pt x="0" y="1784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435623">
            <a:off x="856862" y="1697229"/>
            <a:ext cx="964263" cy="748619"/>
          </a:xfrm>
          <a:custGeom>
            <a:avLst/>
            <a:gdLst/>
            <a:ahLst/>
            <a:cxnLst/>
            <a:rect l="l" t="t" r="r" b="b"/>
            <a:pathLst>
              <a:path w="1928525" h="1497237">
                <a:moveTo>
                  <a:pt x="0" y="0"/>
                </a:moveTo>
                <a:lnTo>
                  <a:pt x="1928525" y="0"/>
                </a:lnTo>
                <a:lnTo>
                  <a:pt x="1928525" y="1497236"/>
                </a:lnTo>
                <a:lnTo>
                  <a:pt x="0" y="14972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8324491" y="291465"/>
            <a:ext cx="1426836" cy="1536593"/>
          </a:xfrm>
          <a:custGeom>
            <a:avLst/>
            <a:gdLst/>
            <a:ahLst/>
            <a:cxnLst/>
            <a:rect l="l" t="t" r="r" b="b"/>
            <a:pathLst>
              <a:path w="2853672" h="3073185">
                <a:moveTo>
                  <a:pt x="0" y="0"/>
                </a:moveTo>
                <a:lnTo>
                  <a:pt x="2853672" y="0"/>
                </a:lnTo>
                <a:lnTo>
                  <a:pt x="2853672" y="3073185"/>
                </a:lnTo>
                <a:lnTo>
                  <a:pt x="0" y="3073185"/>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7" name="Freeform 17"/>
          <p:cNvSpPr/>
          <p:nvPr/>
        </p:nvSpPr>
        <p:spPr>
          <a:xfrm>
            <a:off x="-607327" y="2450407"/>
            <a:ext cx="1214653" cy="1308088"/>
          </a:xfrm>
          <a:custGeom>
            <a:avLst/>
            <a:gdLst/>
            <a:ahLst/>
            <a:cxnLst/>
            <a:rect l="l" t="t" r="r" b="b"/>
            <a:pathLst>
              <a:path w="2429306" h="2616176">
                <a:moveTo>
                  <a:pt x="0" y="0"/>
                </a:moveTo>
                <a:lnTo>
                  <a:pt x="2429306" y="0"/>
                </a:lnTo>
                <a:lnTo>
                  <a:pt x="2429306" y="2616175"/>
                </a:lnTo>
                <a:lnTo>
                  <a:pt x="0" y="2616175"/>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9" name="مربع نص 18">
            <a:extLst>
              <a:ext uri="{FF2B5EF4-FFF2-40B4-BE49-F238E27FC236}">
                <a16:creationId xmlns:a16="http://schemas.microsoft.com/office/drawing/2014/main" id="{49CDF49A-8ABC-BC3B-2477-2A4B4708F2E6}"/>
              </a:ext>
            </a:extLst>
          </p:cNvPr>
          <p:cNvSpPr txBox="1"/>
          <p:nvPr/>
        </p:nvSpPr>
        <p:spPr>
          <a:xfrm>
            <a:off x="1699374" y="2081035"/>
            <a:ext cx="5842686" cy="1600438"/>
          </a:xfrm>
          <a:prstGeom prst="rect">
            <a:avLst/>
          </a:prstGeom>
          <a:noFill/>
        </p:spPr>
        <p:txBody>
          <a:bodyPr wrap="square" rtlCol="0">
            <a:spAutoFit/>
          </a:bodyPr>
          <a:lstStyle/>
          <a:p>
            <a:pPr algn="ctr"/>
            <a:r>
              <a:rPr lang="ar-EG" sz="5400" b="1" dirty="0">
                <a:solidFill>
                  <a:srgbClr val="0070C0"/>
                </a:solidFill>
                <a:latin typeface="Traditional Arabic" panose="02020603050405020304" pitchFamily="18" charset="-78"/>
                <a:cs typeface="Traditional Arabic" panose="02020603050405020304" pitchFamily="18" charset="-78"/>
              </a:rPr>
              <a:t>الفصل الثالث</a:t>
            </a:r>
            <a:endParaRPr lang="en-US" sz="5400" b="1" dirty="0">
              <a:solidFill>
                <a:srgbClr val="0070C0"/>
              </a:solidFill>
              <a:latin typeface="Traditional Arabic" panose="02020603050405020304" pitchFamily="18" charset="-78"/>
              <a:cs typeface="Traditional Arabic" panose="02020603050405020304" pitchFamily="18" charset="-78"/>
            </a:endParaRPr>
          </a:p>
          <a:p>
            <a:pPr algn="ctr"/>
            <a:r>
              <a:rPr lang="ar-EG" sz="4400" b="1" dirty="0">
                <a:solidFill>
                  <a:srgbClr val="FF0000"/>
                </a:solidFill>
                <a:latin typeface="Traditional Arabic" panose="02020603050405020304" pitchFamily="18" charset="-78"/>
                <a:cs typeface="Traditional Arabic" panose="02020603050405020304" pitchFamily="18" charset="-78"/>
              </a:rPr>
              <a:t>مهارة التنظيم</a:t>
            </a:r>
            <a:endParaRPr lang="en-US" sz="4400" b="1" dirty="0">
              <a:solidFill>
                <a:srgbClr val="FF0000"/>
              </a:solidFill>
              <a:latin typeface="Traditional Arabic" panose="02020603050405020304" pitchFamily="18" charset="-78"/>
              <a:cs typeface="Traditional Arabic" panose="02020603050405020304" pitchFamily="18" charset="-78"/>
            </a:endParaRPr>
          </a:p>
        </p:txBody>
      </p:sp>
      <p:sp>
        <p:nvSpPr>
          <p:cNvPr id="20" name="Freeform 14">
            <a:extLst>
              <a:ext uri="{FF2B5EF4-FFF2-40B4-BE49-F238E27FC236}">
                <a16:creationId xmlns:a16="http://schemas.microsoft.com/office/drawing/2014/main" id="{CB09F736-E801-3B84-E1C5-64B776BF376B}"/>
              </a:ext>
            </a:extLst>
          </p:cNvPr>
          <p:cNvSpPr/>
          <p:nvPr/>
        </p:nvSpPr>
        <p:spPr>
          <a:xfrm>
            <a:off x="233161" y="3278688"/>
            <a:ext cx="2678879" cy="2770024"/>
          </a:xfrm>
          <a:custGeom>
            <a:avLst/>
            <a:gdLst/>
            <a:ahLst/>
            <a:cxnLst/>
            <a:rect l="l" t="t" r="r" b="b"/>
            <a:pathLst>
              <a:path w="2678879" h="2770024">
                <a:moveTo>
                  <a:pt x="0" y="0"/>
                </a:moveTo>
                <a:lnTo>
                  <a:pt x="2678880" y="0"/>
                </a:lnTo>
                <a:lnTo>
                  <a:pt x="2678880" y="2770024"/>
                </a:lnTo>
                <a:lnTo>
                  <a:pt x="0" y="2770024"/>
                </a:lnTo>
                <a:lnTo>
                  <a:pt x="0" y="0"/>
                </a:lnTo>
                <a:close/>
              </a:path>
            </a:pathLst>
          </a:custGeom>
          <a:blipFill>
            <a:blip r:embed="rId8">
              <a:extLst>
                <a:ext uri="{96DAC541-7B7A-43D3-8B79-37D633B846F1}">
                  <asvg:svgBlip xmlns:asvg="http://schemas.microsoft.com/office/drawing/2016/SVG/main" r:embed="rId9"/>
                </a:ext>
              </a:extLst>
            </a:blip>
            <a:stretch>
              <a:fillRect l="-64087" r="-224693" b="-253429"/>
            </a:stretch>
          </a:blipFill>
        </p:spPr>
      </p:sp>
      <p:sp>
        <p:nvSpPr>
          <p:cNvPr id="21" name="Freeform 15">
            <a:extLst>
              <a:ext uri="{FF2B5EF4-FFF2-40B4-BE49-F238E27FC236}">
                <a16:creationId xmlns:a16="http://schemas.microsoft.com/office/drawing/2014/main" id="{91E9AA1D-925C-AE42-6841-3CD53E0014F6}"/>
              </a:ext>
            </a:extLst>
          </p:cNvPr>
          <p:cNvSpPr/>
          <p:nvPr/>
        </p:nvSpPr>
        <p:spPr>
          <a:xfrm rot="-304291">
            <a:off x="6792604" y="3700059"/>
            <a:ext cx="1599127" cy="1642015"/>
          </a:xfrm>
          <a:custGeom>
            <a:avLst/>
            <a:gdLst/>
            <a:ahLst/>
            <a:cxnLst/>
            <a:rect l="l" t="t" r="r" b="b"/>
            <a:pathLst>
              <a:path w="2733184" h="2386312">
                <a:moveTo>
                  <a:pt x="0" y="0"/>
                </a:moveTo>
                <a:lnTo>
                  <a:pt x="2733184" y="0"/>
                </a:lnTo>
                <a:lnTo>
                  <a:pt x="2733184" y="2386313"/>
                </a:lnTo>
                <a:lnTo>
                  <a:pt x="0" y="2386313"/>
                </a:lnTo>
                <a:lnTo>
                  <a:pt x="0" y="0"/>
                </a:lnTo>
                <a:close/>
              </a:path>
            </a:pathLst>
          </a:custGeom>
          <a:blipFill>
            <a:blip r:embed="rId10">
              <a:extLst>
                <a:ext uri="{96DAC541-7B7A-43D3-8B79-37D633B846F1}">
                  <asvg:svgBlip xmlns:asvg="http://schemas.microsoft.com/office/drawing/2016/SVG/main" r:embed="rId11"/>
                </a:ext>
              </a:extLst>
            </a:blip>
            <a:stretch>
              <a:fillRect l="-77892" t="-57856" r="-233142" b="-387259"/>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2" name="Group 2"/>
          <p:cNvGrpSpPr/>
          <p:nvPr/>
        </p:nvGrpSpPr>
        <p:grpSpPr>
          <a:xfrm>
            <a:off x="1973599" y="2800812"/>
            <a:ext cx="7170402" cy="2685589"/>
            <a:chOff x="0" y="0"/>
            <a:chExt cx="4092756" cy="1414631"/>
          </a:xfrm>
        </p:grpSpPr>
        <p:sp>
          <p:nvSpPr>
            <p:cNvPr id="3" name="Freeform 3"/>
            <p:cNvSpPr/>
            <p:nvPr/>
          </p:nvSpPr>
          <p:spPr>
            <a:xfrm>
              <a:off x="0" y="0"/>
              <a:ext cx="4092756" cy="1414631"/>
            </a:xfrm>
            <a:custGeom>
              <a:avLst/>
              <a:gdLst/>
              <a:ahLst/>
              <a:cxnLst/>
              <a:rect l="l" t="t" r="r" b="b"/>
              <a:pathLst>
                <a:path w="4092756" h="1414631">
                  <a:moveTo>
                    <a:pt x="39856" y="0"/>
                  </a:moveTo>
                  <a:lnTo>
                    <a:pt x="4052900" y="0"/>
                  </a:lnTo>
                  <a:cubicBezTo>
                    <a:pt x="4074911" y="0"/>
                    <a:pt x="4092756" y="17844"/>
                    <a:pt x="4092756" y="39856"/>
                  </a:cubicBezTo>
                  <a:lnTo>
                    <a:pt x="4092756" y="1374775"/>
                  </a:lnTo>
                  <a:cubicBezTo>
                    <a:pt x="4092756" y="1385345"/>
                    <a:pt x="4088557" y="1395483"/>
                    <a:pt x="4081082" y="1402957"/>
                  </a:cubicBezTo>
                  <a:cubicBezTo>
                    <a:pt x="4073608" y="1410432"/>
                    <a:pt x="4063470" y="1414631"/>
                    <a:pt x="4052900" y="1414631"/>
                  </a:cubicBezTo>
                  <a:lnTo>
                    <a:pt x="39856" y="1414631"/>
                  </a:lnTo>
                  <a:cubicBezTo>
                    <a:pt x="17844" y="1414631"/>
                    <a:pt x="0" y="1396787"/>
                    <a:pt x="0" y="1374775"/>
                  </a:cubicBezTo>
                  <a:lnTo>
                    <a:pt x="0" y="39856"/>
                  </a:lnTo>
                  <a:cubicBezTo>
                    <a:pt x="0" y="17844"/>
                    <a:pt x="17844" y="0"/>
                    <a:pt x="39856" y="0"/>
                  </a:cubicBezTo>
                  <a:close/>
                </a:path>
              </a:pathLst>
            </a:custGeom>
            <a:solidFill>
              <a:srgbClr val="FFFFFF"/>
            </a:solidFill>
          </p:spPr>
        </p:sp>
        <p:sp>
          <p:nvSpPr>
            <p:cNvPr id="4" name="TextBox 4"/>
            <p:cNvSpPr txBox="1"/>
            <p:nvPr/>
          </p:nvSpPr>
          <p:spPr>
            <a:xfrm>
              <a:off x="0" y="-38100"/>
              <a:ext cx="4092756" cy="1452731"/>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5" name="Freeform 5"/>
          <p:cNvSpPr/>
          <p:nvPr/>
        </p:nvSpPr>
        <p:spPr>
          <a:xfrm>
            <a:off x="2548084" y="3255338"/>
            <a:ext cx="394079" cy="394079"/>
          </a:xfrm>
          <a:custGeom>
            <a:avLst/>
            <a:gdLst/>
            <a:ahLst/>
            <a:cxnLst/>
            <a:rect l="l" t="t" r="r" b="b"/>
            <a:pathLst>
              <a:path w="788158" h="788158">
                <a:moveTo>
                  <a:pt x="0" y="0"/>
                </a:moveTo>
                <a:lnTo>
                  <a:pt x="788158" y="0"/>
                </a:lnTo>
                <a:lnTo>
                  <a:pt x="788158" y="788158"/>
                </a:lnTo>
                <a:lnTo>
                  <a:pt x="0" y="78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270224" y="404664"/>
            <a:ext cx="2845151" cy="6512093"/>
            <a:chOff x="0" y="0"/>
            <a:chExt cx="7587070" cy="12699041"/>
          </a:xfrm>
        </p:grpSpPr>
        <p:sp>
          <p:nvSpPr>
            <p:cNvPr id="10" name="Freeform 10"/>
            <p:cNvSpPr/>
            <p:nvPr/>
          </p:nvSpPr>
          <p:spPr>
            <a:xfrm flipH="1">
              <a:off x="0" y="0"/>
              <a:ext cx="7334702" cy="12699041"/>
            </a:xfrm>
            <a:custGeom>
              <a:avLst/>
              <a:gdLst/>
              <a:ahLst/>
              <a:cxnLst/>
              <a:rect l="l" t="t" r="r" b="b"/>
              <a:pathLst>
                <a:path w="7334702" h="12699041">
                  <a:moveTo>
                    <a:pt x="7334702" y="0"/>
                  </a:moveTo>
                  <a:lnTo>
                    <a:pt x="0" y="0"/>
                  </a:lnTo>
                  <a:lnTo>
                    <a:pt x="0" y="12699041"/>
                  </a:lnTo>
                  <a:lnTo>
                    <a:pt x="7334702" y="12699041"/>
                  </a:lnTo>
                  <a:lnTo>
                    <a:pt x="7334702" y="0"/>
                  </a:lnTo>
                  <a:close/>
                </a:path>
              </a:pathLst>
            </a:custGeom>
            <a:blipFill>
              <a:blip r:embed="rId4">
                <a:extLst>
                  <a:ext uri="{96DAC541-7B7A-43D3-8B79-37D633B846F1}">
                    <asvg:svgBlip xmlns:asvg="http://schemas.microsoft.com/office/drawing/2016/SVG/main" r:embed="rId5"/>
                  </a:ext>
                </a:extLst>
              </a:blip>
              <a:stretch>
                <a:fillRect l="-23777" r="-30471"/>
              </a:stretch>
            </a:blipFill>
          </p:spPr>
        </p:sp>
        <p:grpSp>
          <p:nvGrpSpPr>
            <p:cNvPr id="11" name="Group 11"/>
            <p:cNvGrpSpPr/>
            <p:nvPr/>
          </p:nvGrpSpPr>
          <p:grpSpPr>
            <a:xfrm>
              <a:off x="5829069" y="842833"/>
              <a:ext cx="1758001" cy="2625846"/>
              <a:chOff x="0" y="0"/>
              <a:chExt cx="544168" cy="812800"/>
            </a:xfrm>
          </p:grpSpPr>
          <p:sp>
            <p:nvSpPr>
              <p:cNvPr id="12" name="Freeform 12"/>
              <p:cNvSpPr/>
              <p:nvPr/>
            </p:nvSpPr>
            <p:spPr>
              <a:xfrm>
                <a:off x="0" y="0"/>
                <a:ext cx="544168" cy="812800"/>
              </a:xfrm>
              <a:custGeom>
                <a:avLst/>
                <a:gdLst/>
                <a:ahLst/>
                <a:cxnLst/>
                <a:rect l="l" t="t" r="r" b="b"/>
                <a:pathLst>
                  <a:path w="544168" h="812800">
                    <a:moveTo>
                      <a:pt x="272084" y="0"/>
                    </a:moveTo>
                    <a:cubicBezTo>
                      <a:pt x="121816" y="0"/>
                      <a:pt x="0" y="181951"/>
                      <a:pt x="0" y="406400"/>
                    </a:cubicBezTo>
                    <a:cubicBezTo>
                      <a:pt x="0" y="630849"/>
                      <a:pt x="121816" y="812800"/>
                      <a:pt x="272084" y="812800"/>
                    </a:cubicBezTo>
                    <a:cubicBezTo>
                      <a:pt x="422352" y="812800"/>
                      <a:pt x="544168" y="630849"/>
                      <a:pt x="544168" y="406400"/>
                    </a:cubicBezTo>
                    <a:cubicBezTo>
                      <a:pt x="544168" y="181951"/>
                      <a:pt x="422352" y="0"/>
                      <a:pt x="272084" y="0"/>
                    </a:cubicBezTo>
                    <a:close/>
                  </a:path>
                </a:pathLst>
              </a:custGeom>
              <a:solidFill>
                <a:srgbClr val="FCDDE3"/>
              </a:solidFill>
            </p:spPr>
          </p:sp>
          <p:sp>
            <p:nvSpPr>
              <p:cNvPr id="13" name="TextBox 13"/>
              <p:cNvSpPr txBox="1"/>
              <p:nvPr/>
            </p:nvSpPr>
            <p:spPr>
              <a:xfrm>
                <a:off x="51016" y="38100"/>
                <a:ext cx="442137" cy="698500"/>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grpSp>
      <p:sp>
        <p:nvSpPr>
          <p:cNvPr id="19" name="مربع نص 18">
            <a:extLst>
              <a:ext uri="{FF2B5EF4-FFF2-40B4-BE49-F238E27FC236}">
                <a16:creationId xmlns:a16="http://schemas.microsoft.com/office/drawing/2014/main" id="{64BCA106-2B70-CBC2-247F-44433268F5CA}"/>
              </a:ext>
            </a:extLst>
          </p:cNvPr>
          <p:cNvSpPr txBox="1"/>
          <p:nvPr/>
        </p:nvSpPr>
        <p:spPr>
          <a:xfrm>
            <a:off x="1547664" y="3228042"/>
            <a:ext cx="8221207" cy="1446550"/>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1-3</a:t>
            </a:r>
          </a:p>
          <a:p>
            <a:pPr algn="ctr"/>
            <a:r>
              <a:rPr lang="ar-EG" sz="4400" b="1" dirty="0">
                <a:solidFill>
                  <a:srgbClr val="990000"/>
                </a:solidFill>
                <a:latin typeface="Traditional Arabic" panose="02020603050405020304" pitchFamily="18" charset="-78"/>
                <a:cs typeface="Traditional Arabic" panose="02020603050405020304" pitchFamily="18" charset="-78"/>
              </a:rPr>
              <a:t>التنظيم (المفهوم، الأهمية)</a:t>
            </a:r>
            <a:endParaRPr lang="en-US" sz="4400" b="1" dirty="0">
              <a:solidFill>
                <a:srgbClr val="99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heel(1)">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wheel(1)">
                                      <p:cBhvr>
                                        <p:cTn id="12" dur="20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420130" y="1556792"/>
            <a:ext cx="2808312" cy="576064"/>
          </a:xfrm>
          <a:prstGeom prst="rect">
            <a:avLst/>
          </a:prstGeom>
          <a:solidFill>
            <a:schemeClr val="accent2">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6">
                    <a:lumMod val="50000"/>
                  </a:schemeClr>
                </a:solidFill>
              </a:rPr>
              <a:t>الفكرة المحورية</a:t>
            </a:r>
            <a:endParaRPr lang="en-US" sz="3600" b="1" dirty="0">
              <a:solidFill>
                <a:schemeClr val="accent6">
                  <a:lumMod val="50000"/>
                </a:schemeClr>
              </a:solidFill>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402542" y="3140968"/>
            <a:ext cx="2808312" cy="576064"/>
          </a:xfrm>
          <a:prstGeom prst="rect">
            <a:avLst/>
          </a:prstGeom>
          <a:solidFill>
            <a:schemeClr val="accent2">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6">
                    <a:lumMod val="50000"/>
                  </a:schemeClr>
                </a:solidFill>
              </a:rPr>
              <a:t>المفاهيم الرئيسية</a:t>
            </a:r>
            <a:endParaRPr lang="en-US" sz="3600" b="1" dirty="0">
              <a:solidFill>
                <a:schemeClr val="accent6">
                  <a:lumMod val="50000"/>
                </a:schemeClr>
              </a:solidFill>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420130" y="5157192"/>
            <a:ext cx="2808312" cy="576064"/>
          </a:xfrm>
          <a:prstGeom prst="rect">
            <a:avLst/>
          </a:prstGeom>
          <a:solidFill>
            <a:schemeClr val="accent2">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accent6">
                    <a:lumMod val="50000"/>
                  </a:schemeClr>
                </a:solidFill>
              </a:rPr>
              <a:t>الأهداف</a:t>
            </a:r>
            <a:endParaRPr lang="en-US" sz="3600" b="1" dirty="0">
              <a:solidFill>
                <a:schemeClr val="accent6">
                  <a:lumMod val="50000"/>
                </a:schemeClr>
              </a:solidFill>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319470" y="1359932"/>
            <a:ext cx="4807737" cy="1094636"/>
          </a:xfrm>
          <a:prstGeom prst="rect">
            <a:avLst/>
          </a:prstGeom>
          <a:noFill/>
        </p:spPr>
        <p:txBody>
          <a:bodyPr wrap="square">
            <a:spAutoFit/>
          </a:bodyPr>
          <a:lstStyle/>
          <a:p>
            <a:pPr marL="285750" indent="-285750">
              <a:buFont typeface="Arial" panose="020B0604020202020204" pitchFamily="34" charset="0"/>
              <a:buChar char="•"/>
            </a:pPr>
            <a:r>
              <a:rPr lang="ar-EG" sz="3200" b="1" dirty="0"/>
              <a:t> التعرف على مفهوم التنظيم وأهميته</a:t>
            </a:r>
            <a:endParaRPr lang="ar-EG" sz="4400" b="1" dirty="0"/>
          </a:p>
        </p:txBody>
      </p:sp>
      <p:sp>
        <p:nvSpPr>
          <p:cNvPr id="9" name="مربع نص 8">
            <a:extLst>
              <a:ext uri="{FF2B5EF4-FFF2-40B4-BE49-F238E27FC236}">
                <a16:creationId xmlns:a16="http://schemas.microsoft.com/office/drawing/2014/main" id="{F4B417DB-3C1B-4202-DFB8-92185EBDF643}"/>
              </a:ext>
            </a:extLst>
          </p:cNvPr>
          <p:cNvSpPr txBox="1"/>
          <p:nvPr/>
        </p:nvSpPr>
        <p:spPr>
          <a:xfrm>
            <a:off x="27871" y="3064367"/>
            <a:ext cx="5043474" cy="584775"/>
          </a:xfrm>
          <a:prstGeom prst="rect">
            <a:avLst/>
          </a:prstGeom>
          <a:noFill/>
        </p:spPr>
        <p:txBody>
          <a:bodyPr wrap="square">
            <a:spAutoFit/>
          </a:bodyPr>
          <a:lstStyle/>
          <a:p>
            <a:pPr marL="457200" indent="-457200">
              <a:buFont typeface="Arial" panose="020B0604020202020204" pitchFamily="34" charset="0"/>
              <a:buChar char="•"/>
            </a:pPr>
            <a:r>
              <a:rPr lang="ar-EG" sz="3200" b="1" dirty="0">
                <a:solidFill>
                  <a:srgbClr val="C00000"/>
                </a:solidFill>
              </a:rPr>
              <a:t>مفهوم التنظيم – أهمية التنظيم</a:t>
            </a:r>
            <a:endParaRPr lang="ar-EG" sz="4800" b="1" dirty="0">
              <a:solidFill>
                <a:srgbClr val="C00000"/>
              </a:solidFill>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319470" y="4350588"/>
            <a:ext cx="4572000" cy="1815882"/>
          </a:xfrm>
          <a:prstGeom prst="rect">
            <a:avLst/>
          </a:prstGeom>
          <a:noFill/>
        </p:spPr>
        <p:txBody>
          <a:bodyPr wrap="square">
            <a:spAutoFit/>
          </a:bodyPr>
          <a:lstStyle/>
          <a:p>
            <a:r>
              <a:rPr lang="ar-EG" sz="2800" b="1" dirty="0">
                <a:solidFill>
                  <a:srgbClr val="7030A0"/>
                </a:solidFill>
              </a:rPr>
              <a:t>يتوقع بعد نهاية الموضوع أن يكون الطلبة قادرين على:</a:t>
            </a:r>
            <a:endParaRPr lang="ar-EG" sz="4400" b="1" dirty="0">
              <a:solidFill>
                <a:srgbClr val="7030A0"/>
              </a:solidFill>
            </a:endParaRPr>
          </a:p>
          <a:p>
            <a:pPr marL="514350" indent="-514350">
              <a:buAutoNum type="arabicPeriod"/>
            </a:pPr>
            <a:r>
              <a:rPr lang="ar-EG" sz="2800" b="1" dirty="0">
                <a:solidFill>
                  <a:srgbClr val="7030A0"/>
                </a:solidFill>
              </a:rPr>
              <a:t>التعرف  على مفهوم التنظيم</a:t>
            </a:r>
          </a:p>
          <a:p>
            <a:pPr marL="514350" indent="-514350">
              <a:buAutoNum type="arabicPeriod"/>
            </a:pPr>
            <a:r>
              <a:rPr lang="ar-EG" sz="2800" b="1" dirty="0">
                <a:solidFill>
                  <a:srgbClr val="7030A0"/>
                </a:solidFill>
              </a:rPr>
              <a:t>توضيح أهمية التنظيم</a:t>
            </a:r>
            <a:endParaRPr lang="ar-EG" sz="4400" b="1" dirty="0">
              <a:solidFill>
                <a:srgbClr val="7030A0"/>
              </a:solidFill>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403648" y="1772816"/>
            <a:ext cx="6480720" cy="3970318"/>
          </a:xfrm>
          <a:prstGeom prst="rect">
            <a:avLst/>
          </a:prstGeom>
          <a:noFill/>
          <a:ln>
            <a:noFill/>
          </a:ln>
        </p:spPr>
        <p:txBody>
          <a:bodyPr wrap="square">
            <a:spAutoFit/>
          </a:bodyPr>
          <a:lstStyle/>
          <a:p>
            <a:pPr algn="ctr"/>
            <a:r>
              <a:rPr lang="ar-EG" sz="2800" b="1" dirty="0"/>
              <a:t>تأمل بيئة المدرسة التي أنت فيها الآن:</a:t>
            </a:r>
            <a:endParaRPr lang="ar-EG" sz="4000" b="1" dirty="0"/>
          </a:p>
          <a:p>
            <a:pPr algn="ctr"/>
            <a:r>
              <a:rPr lang="ar-EG" sz="2800" b="1" dirty="0"/>
              <a:t>هذه المدرسة تتكون من جهاز إداري مدير المدرسة ووكيل أو وكلاء المدرسة الكاتب الإداري)، ومشرفين ومعلمين وموجه طلابي ومحضري المختبرات وطلاب، ولكل منهم دوره المحدد في هذه المدرسة فدور المدير يختلف عن دور المدرس والطالب، ومن ثم فإن أداء الأدوار أداء صحيحًا يعني أن هناك «تنظيم» صحيحًا في المدرسة تعود آثاره الإيجابية على العملية التعليمية في المدرسة.</a:t>
            </a:r>
            <a:endParaRPr lang="ar-EG" sz="4000" b="1" dirty="0"/>
          </a:p>
          <a:p>
            <a:pPr algn="ctr"/>
            <a:r>
              <a:rPr lang="ar-EG" sz="2800" b="1" dirty="0">
                <a:solidFill>
                  <a:srgbClr val="0070C0"/>
                </a:solidFill>
              </a:rPr>
              <a:t>فكر في أداء المدرسة لو كانت الأدوار غير محددة كيف سيكون أثر ذلك على العملية التعليمية؟</a:t>
            </a:r>
            <a:endParaRPr lang="ar-EG" sz="4000" b="1" dirty="0">
              <a:solidFill>
                <a:srgbClr val="0070C0"/>
              </a:solidFill>
            </a:endParaRPr>
          </a:p>
        </p:txBody>
      </p:sp>
      <p:pic>
        <p:nvPicPr>
          <p:cNvPr id="3" name="صورة 2">
            <a:extLst>
              <a:ext uri="{FF2B5EF4-FFF2-40B4-BE49-F238E27FC236}">
                <a16:creationId xmlns:a16="http://schemas.microsoft.com/office/drawing/2014/main" id="{EA582AEA-EB1E-D090-D6F3-6C4A49A8F48B}"/>
              </a:ext>
            </a:extLst>
          </p:cNvPr>
          <p:cNvPicPr>
            <a:picLocks noChangeAspect="1"/>
          </p:cNvPicPr>
          <p:nvPr/>
        </p:nvPicPr>
        <p:blipFill>
          <a:blip r:embed="rId2"/>
          <a:stretch>
            <a:fillRect/>
          </a:stretch>
        </p:blipFill>
        <p:spPr>
          <a:xfrm rot="21030626">
            <a:off x="822780" y="795316"/>
            <a:ext cx="1586034" cy="94688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9" name="Group 9"/>
          <p:cNvGrpSpPr/>
          <p:nvPr/>
        </p:nvGrpSpPr>
        <p:grpSpPr>
          <a:xfrm>
            <a:off x="514350" y="5486400"/>
            <a:ext cx="8985345" cy="1404831"/>
            <a:chOff x="0" y="0"/>
            <a:chExt cx="4733021" cy="739993"/>
          </a:xfrm>
        </p:grpSpPr>
        <p:sp>
          <p:nvSpPr>
            <p:cNvPr id="10" name="Freeform 10"/>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DC5C6A"/>
            </a:solidFill>
          </p:spPr>
        </p:sp>
        <p:sp>
          <p:nvSpPr>
            <p:cNvPr id="11" name="TextBox 11"/>
            <p:cNvSpPr txBox="1"/>
            <p:nvPr/>
          </p:nvSpPr>
          <p:spPr>
            <a:xfrm>
              <a:off x="0" y="-38100"/>
              <a:ext cx="4733021" cy="778093"/>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12" name="Freeform 12"/>
          <p:cNvSpPr/>
          <p:nvPr/>
        </p:nvSpPr>
        <p:spPr>
          <a:xfrm>
            <a:off x="7535054" y="2264440"/>
            <a:ext cx="1608946" cy="1732711"/>
          </a:xfrm>
          <a:custGeom>
            <a:avLst/>
            <a:gdLst/>
            <a:ahLst/>
            <a:cxnLst/>
            <a:rect l="l" t="t" r="r" b="b"/>
            <a:pathLst>
              <a:path w="3217892" h="3465422">
                <a:moveTo>
                  <a:pt x="0" y="0"/>
                </a:moveTo>
                <a:lnTo>
                  <a:pt x="3217892" y="0"/>
                </a:lnTo>
                <a:lnTo>
                  <a:pt x="3217892" y="3465422"/>
                </a:lnTo>
                <a:lnTo>
                  <a:pt x="0" y="3465422"/>
                </a:lnTo>
                <a:lnTo>
                  <a:pt x="0" y="0"/>
                </a:lnTo>
                <a:close/>
              </a:path>
            </a:pathLst>
          </a:custGeom>
          <a:blipFill>
            <a:blip r:embed="rId2">
              <a:extLst>
                <a:ext uri="{96DAC541-7B7A-43D3-8B79-37D633B846F1}">
                  <asvg:svgBlip xmlns:asvg="http://schemas.microsoft.com/office/drawing/2016/SVG/main" r:embed="rId3"/>
                </a:ext>
              </a:extLst>
            </a:blip>
            <a:stretch>
              <a:fillRect l="-201884" t="-35465" r="-335790" b="-529166"/>
            </a:stretch>
          </a:blipFill>
        </p:spPr>
      </p:sp>
      <p:sp>
        <p:nvSpPr>
          <p:cNvPr id="13" name="Freeform 13"/>
          <p:cNvSpPr/>
          <p:nvPr/>
        </p:nvSpPr>
        <p:spPr>
          <a:xfrm>
            <a:off x="6215497" y="2313062"/>
            <a:ext cx="2414153" cy="3311183"/>
          </a:xfrm>
          <a:custGeom>
            <a:avLst/>
            <a:gdLst/>
            <a:ahLst/>
            <a:cxnLst/>
            <a:rect l="l" t="t" r="r" b="b"/>
            <a:pathLst>
              <a:path w="4828306" h="6622365">
                <a:moveTo>
                  <a:pt x="0" y="0"/>
                </a:moveTo>
                <a:lnTo>
                  <a:pt x="4828306" y="0"/>
                </a:lnTo>
                <a:lnTo>
                  <a:pt x="4828306" y="6622364"/>
                </a:lnTo>
                <a:lnTo>
                  <a:pt x="0" y="66223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6304962" y="296246"/>
            <a:ext cx="1230092" cy="1324714"/>
          </a:xfrm>
          <a:custGeom>
            <a:avLst/>
            <a:gdLst/>
            <a:ahLst/>
            <a:cxnLst/>
            <a:rect l="l" t="t" r="r" b="b"/>
            <a:pathLst>
              <a:path w="2460184" h="2649428">
                <a:moveTo>
                  <a:pt x="0" y="0"/>
                </a:moveTo>
                <a:lnTo>
                  <a:pt x="2460184" y="0"/>
                </a:lnTo>
                <a:lnTo>
                  <a:pt x="2460184" y="2649428"/>
                </a:lnTo>
                <a:lnTo>
                  <a:pt x="0" y="2649428"/>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5" name="مربع نص 14">
            <a:extLst>
              <a:ext uri="{FF2B5EF4-FFF2-40B4-BE49-F238E27FC236}">
                <a16:creationId xmlns:a16="http://schemas.microsoft.com/office/drawing/2014/main" id="{039B22BB-A59F-B573-A5D3-2DA11E120AF7}"/>
              </a:ext>
            </a:extLst>
          </p:cNvPr>
          <p:cNvSpPr txBox="1"/>
          <p:nvPr/>
        </p:nvSpPr>
        <p:spPr>
          <a:xfrm>
            <a:off x="545669" y="2047684"/>
            <a:ext cx="4572000" cy="1815882"/>
          </a:xfrm>
          <a:prstGeom prst="rect">
            <a:avLst/>
          </a:prstGeom>
          <a:noFill/>
        </p:spPr>
        <p:txBody>
          <a:bodyPr wrap="square">
            <a:spAutoFit/>
          </a:bodyPr>
          <a:lstStyle/>
          <a:p>
            <a:r>
              <a:rPr lang="ar-EG" sz="4000" b="1" u="sng" dirty="0">
                <a:solidFill>
                  <a:srgbClr val="C00000"/>
                </a:solidFill>
                <a:latin typeface="Traditional Arabic" panose="02020603050405020304" pitchFamily="18" charset="-78"/>
                <a:cs typeface="Traditional Arabic" panose="02020603050405020304" pitchFamily="18" charset="-78"/>
              </a:rPr>
              <a:t>الهدف الأول </a:t>
            </a:r>
          </a:p>
          <a:p>
            <a:r>
              <a:rPr lang="ar-EG" sz="3600" b="1" dirty="0">
                <a:latin typeface="Traditional Arabic" panose="02020603050405020304" pitchFamily="18" charset="-78"/>
                <a:cs typeface="Traditional Arabic" panose="02020603050405020304" pitchFamily="18" charset="-78"/>
              </a:rPr>
              <a:t>أن يكون الطلبة قادرين على التعرف على مفهوم التنظيم.</a:t>
            </a:r>
            <a:endParaRPr lang="ar-EG" sz="44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circle(in)">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circle(in)">
                                      <p:cBhvr>
                                        <p:cTn id="12" dur="20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additive="base">
                                        <p:cTn id="1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anim calcmode="lin" valueType="num">
                                      <p:cBhvr additive="base">
                                        <p:cTn id="23"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2" name="Freeform 2"/>
          <p:cNvSpPr/>
          <p:nvPr/>
        </p:nvSpPr>
        <p:spPr>
          <a:xfrm>
            <a:off x="5742466" y="2708920"/>
            <a:ext cx="3401534" cy="3888432"/>
          </a:xfrm>
          <a:custGeom>
            <a:avLst/>
            <a:gdLst/>
            <a:ahLst/>
            <a:cxnLst/>
            <a:rect l="l" t="t" r="r" b="b"/>
            <a:pathLst>
              <a:path w="6556199" h="5149596">
                <a:moveTo>
                  <a:pt x="0" y="0"/>
                </a:moveTo>
                <a:lnTo>
                  <a:pt x="6556199" y="0"/>
                </a:lnTo>
                <a:lnTo>
                  <a:pt x="6556199" y="5149596"/>
                </a:lnTo>
                <a:lnTo>
                  <a:pt x="0" y="51495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6012160" y="532630"/>
            <a:ext cx="1084389" cy="1121284"/>
          </a:xfrm>
          <a:custGeom>
            <a:avLst/>
            <a:gdLst/>
            <a:ahLst/>
            <a:cxnLst/>
            <a:rect l="l" t="t" r="r" b="b"/>
            <a:pathLst>
              <a:path w="2168778" h="2242568">
                <a:moveTo>
                  <a:pt x="0" y="0"/>
                </a:moveTo>
                <a:lnTo>
                  <a:pt x="2168778" y="0"/>
                </a:lnTo>
                <a:lnTo>
                  <a:pt x="2168778" y="2242568"/>
                </a:lnTo>
                <a:lnTo>
                  <a:pt x="0" y="2242568"/>
                </a:lnTo>
                <a:lnTo>
                  <a:pt x="0" y="0"/>
                </a:lnTo>
                <a:close/>
              </a:path>
            </a:pathLst>
          </a:custGeom>
          <a:blipFill>
            <a:blip r:embed="rId4">
              <a:extLst>
                <a:ext uri="{96DAC541-7B7A-43D3-8B79-37D633B846F1}">
                  <asvg:svgBlip xmlns:asvg="http://schemas.microsoft.com/office/drawing/2016/SVG/main" r:embed="rId5"/>
                </a:ext>
              </a:extLst>
            </a:blip>
            <a:stretch>
              <a:fillRect l="-64087" r="-224693" b="-253429"/>
            </a:stretch>
          </a:blipFill>
        </p:spPr>
      </p:sp>
      <p:grpSp>
        <p:nvGrpSpPr>
          <p:cNvPr id="6" name="Group 6"/>
          <p:cNvGrpSpPr/>
          <p:nvPr/>
        </p:nvGrpSpPr>
        <p:grpSpPr>
          <a:xfrm>
            <a:off x="531843" y="6597352"/>
            <a:ext cx="8985345" cy="1404831"/>
            <a:chOff x="0" y="0"/>
            <a:chExt cx="4733021" cy="739993"/>
          </a:xfrm>
        </p:grpSpPr>
        <p:sp>
          <p:nvSpPr>
            <p:cNvPr id="7" name="Freeform 7"/>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FFFFFF"/>
            </a:solidFill>
          </p:spPr>
        </p:sp>
        <p:sp>
          <p:nvSpPr>
            <p:cNvPr id="8" name="TextBox 8"/>
            <p:cNvSpPr txBox="1"/>
            <p:nvPr/>
          </p:nvSpPr>
          <p:spPr>
            <a:xfrm>
              <a:off x="0" y="-38100"/>
              <a:ext cx="4733021" cy="778093"/>
            </a:xfrm>
            <a:prstGeom prst="rect">
              <a:avLst/>
            </a:prstGeom>
          </p:spPr>
          <p:txBody>
            <a:bodyPr lIns="25400" tIns="25400" rIns="25400" bIns="25400" rtlCol="0" anchor="ctr"/>
            <a:lstStyle/>
            <a:p>
              <a:pPr algn="ctr" defTabSz="457200" rtl="0">
                <a:lnSpc>
                  <a:spcPts val="1330"/>
                </a:lnSpc>
              </a:pPr>
              <a:endParaRPr sz="900">
                <a:solidFill>
                  <a:prstClr val="black"/>
                </a:solidFill>
                <a:latin typeface="Calibri"/>
              </a:endParaRPr>
            </a:p>
          </p:txBody>
        </p:sp>
      </p:grpSp>
      <p:sp>
        <p:nvSpPr>
          <p:cNvPr id="9" name="Freeform 9"/>
          <p:cNvSpPr/>
          <p:nvPr/>
        </p:nvSpPr>
        <p:spPr>
          <a:xfrm>
            <a:off x="7417982" y="1720191"/>
            <a:ext cx="1105146" cy="1190157"/>
          </a:xfrm>
          <a:custGeom>
            <a:avLst/>
            <a:gdLst/>
            <a:ahLst/>
            <a:cxnLst/>
            <a:rect l="l" t="t" r="r" b="b"/>
            <a:pathLst>
              <a:path w="2210292" h="2380314">
                <a:moveTo>
                  <a:pt x="0" y="0"/>
                </a:moveTo>
                <a:lnTo>
                  <a:pt x="2210291" y="0"/>
                </a:lnTo>
                <a:lnTo>
                  <a:pt x="2210291"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0" name="Freeform 10"/>
          <p:cNvSpPr/>
          <p:nvPr/>
        </p:nvSpPr>
        <p:spPr>
          <a:xfrm>
            <a:off x="-552573" y="3429000"/>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8">
              <a:extLst>
                <a:ext uri="{96DAC541-7B7A-43D3-8B79-37D633B846F1}">
                  <asvg:svgBlip xmlns:asvg="http://schemas.microsoft.com/office/drawing/2016/SVG/main" r:embed="rId9"/>
                </a:ext>
              </a:extLst>
            </a:blip>
            <a:stretch>
              <a:fillRect l="-201884" t="-35465" r="-335790" b="-529166"/>
            </a:stretch>
          </a:blipFill>
        </p:spPr>
      </p:sp>
      <p:sp>
        <p:nvSpPr>
          <p:cNvPr id="11" name="مربع نص 10">
            <a:extLst>
              <a:ext uri="{FF2B5EF4-FFF2-40B4-BE49-F238E27FC236}">
                <a16:creationId xmlns:a16="http://schemas.microsoft.com/office/drawing/2014/main" id="{20B735BC-69A7-6BEA-9188-6E1C30CE098E}"/>
              </a:ext>
            </a:extLst>
          </p:cNvPr>
          <p:cNvSpPr txBox="1"/>
          <p:nvPr/>
        </p:nvSpPr>
        <p:spPr>
          <a:xfrm>
            <a:off x="1115616" y="2344812"/>
            <a:ext cx="2968908" cy="2308324"/>
          </a:xfrm>
          <a:prstGeom prst="rect">
            <a:avLst/>
          </a:prstGeom>
          <a:noFill/>
        </p:spPr>
        <p:txBody>
          <a:bodyPr wrap="square" rtlCol="0">
            <a:spAutoFit/>
          </a:bodyPr>
          <a:lstStyle/>
          <a:p>
            <a:pPr algn="ctr"/>
            <a:r>
              <a:rPr lang="ar-EG" sz="7200" b="1" dirty="0">
                <a:solidFill>
                  <a:srgbClr val="A34F68"/>
                </a:solidFill>
                <a:latin typeface="Traditional Arabic" panose="02020603050405020304" pitchFamily="18" charset="-78"/>
                <a:cs typeface="Traditional Arabic" panose="02020603050405020304" pitchFamily="18" charset="-78"/>
              </a:rPr>
              <a:t>تعريف التنظيم</a:t>
            </a:r>
            <a:endParaRPr lang="en-US" sz="7200" b="1" dirty="0">
              <a:solidFill>
                <a:srgbClr val="A34F68"/>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837C380-19CE-D19B-F3C8-8E16756B8B11}"/>
              </a:ext>
            </a:extLst>
          </p:cNvPr>
          <p:cNvSpPr txBox="1"/>
          <p:nvPr/>
        </p:nvSpPr>
        <p:spPr>
          <a:xfrm>
            <a:off x="323528" y="1844824"/>
            <a:ext cx="8208912" cy="4392692"/>
          </a:xfrm>
          <a:prstGeom prst="roundRect">
            <a:avLst/>
          </a:prstGeom>
          <a:noFill/>
          <a:ln>
            <a:noFill/>
          </a:ln>
        </p:spPr>
        <p:txBody>
          <a:bodyPr wrap="square">
            <a:spAutoFit/>
          </a:bodyPr>
          <a:lstStyle/>
          <a:p>
            <a:r>
              <a:rPr lang="ar-EG" sz="2800" b="1" dirty="0">
                <a:solidFill>
                  <a:srgbClr val="C00000"/>
                </a:solidFill>
              </a:rPr>
              <a:t>تتعدد تعريفات التنظيم ومن أهم هذه التعريفات:</a:t>
            </a:r>
          </a:p>
          <a:p>
            <a:pPr marL="457200" indent="-457200">
              <a:buFont typeface="Wingdings" panose="05000000000000000000" pitchFamily="2" charset="2"/>
              <a:buChar char="§"/>
            </a:pPr>
            <a:r>
              <a:rPr lang="ar-EG" sz="2800" b="1" dirty="0"/>
              <a:t>عملية تنسيق الجهود البشرية في المنظمة حتى تتمكن من تحقيق أهدافها بأقل التكاليف، وبأقصى كفاية إنتاجيه ممكنة.</a:t>
            </a:r>
          </a:p>
          <a:p>
            <a:pPr marL="457200" indent="-457200">
              <a:buFont typeface="Wingdings" panose="05000000000000000000" pitchFamily="2" charset="2"/>
              <a:buChar char="§"/>
            </a:pPr>
            <a:r>
              <a:rPr lang="ar-EG" sz="2800" b="1" dirty="0"/>
              <a:t>توزيع المسؤوليات والتنسيق بين كافة العاملين بشكل يضمن تحقيق أقصى درجة ممكنة من الكفاية في تحقيق الأهداف المحددة. </a:t>
            </a:r>
          </a:p>
          <a:p>
            <a:pPr marL="457200" indent="-457200">
              <a:buFont typeface="Wingdings" panose="05000000000000000000" pitchFamily="2" charset="2"/>
              <a:buChar char="§"/>
            </a:pPr>
            <a:r>
              <a:rPr lang="ar-EG" sz="2800" b="1" dirty="0"/>
              <a:t>ترتيب الأعمال أو الأنشطة في وحدات إدارية يسهل الإشراف عليها، مع تحديد العلاقات الرسمية بين أولئك الذين يعينون أو يخصصون للقيام بتلك الأعمال.</a:t>
            </a:r>
          </a:p>
        </p:txBody>
      </p:sp>
    </p:spTree>
    <p:extLst>
      <p:ext uri="{BB962C8B-B14F-4D97-AF65-F5344CB8AC3E}">
        <p14:creationId xmlns:p14="http://schemas.microsoft.com/office/powerpoint/2010/main" val="52586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1000" fill="hold"/>
                                        <p:tgtEl>
                                          <p:spTgt spid="5">
                                            <p:bg/>
                                          </p:spTgt>
                                        </p:tgtEl>
                                        <p:attrNameLst>
                                          <p:attrName>ppt_w</p:attrName>
                                        </p:attrNameLst>
                                      </p:cBhvr>
                                      <p:tavLst>
                                        <p:tav tm="0">
                                          <p:val>
                                            <p:fltVal val="0"/>
                                          </p:val>
                                        </p:tav>
                                        <p:tav tm="100000">
                                          <p:val>
                                            <p:strVal val="#ppt_w"/>
                                          </p:val>
                                        </p:tav>
                                      </p:tavLst>
                                    </p:anim>
                                    <p:anim calcmode="lin" valueType="num">
                                      <p:cBhvr>
                                        <p:cTn id="8" dur="1000" fill="hold"/>
                                        <p:tgtEl>
                                          <p:spTgt spid="5">
                                            <p:bg/>
                                          </p:spTgt>
                                        </p:tgtEl>
                                        <p:attrNameLst>
                                          <p:attrName>ppt_h</p:attrName>
                                        </p:attrNameLst>
                                      </p:cBhvr>
                                      <p:tavLst>
                                        <p:tav tm="0">
                                          <p:val>
                                            <p:fltVal val="0"/>
                                          </p:val>
                                        </p:tav>
                                        <p:tav tm="100000">
                                          <p:val>
                                            <p:strVal val="#ppt_h"/>
                                          </p:val>
                                        </p:tav>
                                      </p:tavLst>
                                    </p:anim>
                                    <p:anim calcmode="lin" valueType="num">
                                      <p:cBhvr>
                                        <p:cTn id="9" dur="1000" fill="hold"/>
                                        <p:tgtEl>
                                          <p:spTgt spid="5">
                                            <p:bg/>
                                          </p:spTgt>
                                        </p:tgtEl>
                                        <p:attrNameLst>
                                          <p:attrName>style.rotation</p:attrName>
                                        </p:attrNameLst>
                                      </p:cBhvr>
                                      <p:tavLst>
                                        <p:tav tm="0">
                                          <p:val>
                                            <p:fltVal val="90"/>
                                          </p:val>
                                        </p:tav>
                                        <p:tav tm="100000">
                                          <p:val>
                                            <p:fltVal val="0"/>
                                          </p:val>
                                        </p:tav>
                                      </p:tavLst>
                                    </p:anim>
                                    <p:animEffect transition="in" filter="fade">
                                      <p:cBhvr>
                                        <p:cTn id="10" dur="1000"/>
                                        <p:tgtEl>
                                          <p:spTgt spid="5">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p:cTn id="2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 calcmode="lin" valueType="num">
                                      <p:cBhvr>
                                        <p:cTn id="31"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anim calcmode="lin" valueType="num">
                                      <p:cBhvr>
                                        <p:cTn id="39"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3" name="Freeform 3"/>
          <p:cNvSpPr/>
          <p:nvPr/>
        </p:nvSpPr>
        <p:spPr>
          <a:xfrm>
            <a:off x="-39189" y="1609738"/>
            <a:ext cx="3364722" cy="5248262"/>
          </a:xfrm>
          <a:custGeom>
            <a:avLst/>
            <a:gdLst/>
            <a:ahLst/>
            <a:cxnLst/>
            <a:rect l="l" t="t" r="r" b="b"/>
            <a:pathLst>
              <a:path w="5086556" h="7266508">
                <a:moveTo>
                  <a:pt x="0" y="0"/>
                </a:moveTo>
                <a:lnTo>
                  <a:pt x="5086556" y="0"/>
                </a:lnTo>
                <a:lnTo>
                  <a:pt x="5086556" y="7266508"/>
                </a:lnTo>
                <a:lnTo>
                  <a:pt x="0" y="72665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6947289" y="4130777"/>
            <a:ext cx="3364722" cy="3623547"/>
          </a:xfrm>
          <a:custGeom>
            <a:avLst/>
            <a:gdLst/>
            <a:ahLst/>
            <a:cxnLst/>
            <a:rect l="l" t="t" r="r" b="b"/>
            <a:pathLst>
              <a:path w="6729444" h="7247093">
                <a:moveTo>
                  <a:pt x="0" y="0"/>
                </a:moveTo>
                <a:lnTo>
                  <a:pt x="6729444" y="0"/>
                </a:lnTo>
                <a:lnTo>
                  <a:pt x="6729444" y="7247093"/>
                </a:lnTo>
                <a:lnTo>
                  <a:pt x="0" y="7247093"/>
                </a:lnTo>
                <a:lnTo>
                  <a:pt x="0" y="0"/>
                </a:lnTo>
                <a:close/>
              </a:path>
            </a:pathLst>
          </a:custGeom>
          <a:blipFill>
            <a:blip r:embed="rId4">
              <a:extLst>
                <a:ext uri="{96DAC541-7B7A-43D3-8B79-37D633B846F1}">
                  <asvg:svgBlip xmlns:asvg="http://schemas.microsoft.com/office/drawing/2016/SVG/main" r:embed="rId5"/>
                </a:ext>
              </a:extLst>
            </a:blip>
            <a:stretch>
              <a:fillRect l="-201884" t="-35465" r="-335790" b="-529166"/>
            </a:stretch>
          </a:blipFill>
        </p:spPr>
      </p:sp>
      <p:sp>
        <p:nvSpPr>
          <p:cNvPr id="11" name="Freeform 11"/>
          <p:cNvSpPr/>
          <p:nvPr/>
        </p:nvSpPr>
        <p:spPr>
          <a:xfrm>
            <a:off x="701690" y="1371600"/>
            <a:ext cx="1084300" cy="1167707"/>
          </a:xfrm>
          <a:custGeom>
            <a:avLst/>
            <a:gdLst/>
            <a:ahLst/>
            <a:cxnLst/>
            <a:rect l="l" t="t" r="r" b="b"/>
            <a:pathLst>
              <a:path w="2168599" h="2335414">
                <a:moveTo>
                  <a:pt x="0" y="0"/>
                </a:moveTo>
                <a:lnTo>
                  <a:pt x="2168599" y="0"/>
                </a:lnTo>
                <a:lnTo>
                  <a:pt x="2168599" y="2335414"/>
                </a:lnTo>
                <a:lnTo>
                  <a:pt x="0" y="23354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2" name="مربع نص 11">
            <a:extLst>
              <a:ext uri="{FF2B5EF4-FFF2-40B4-BE49-F238E27FC236}">
                <a16:creationId xmlns:a16="http://schemas.microsoft.com/office/drawing/2014/main" id="{B4207323-745C-624B-6CC5-F6D1F71AF89E}"/>
              </a:ext>
            </a:extLst>
          </p:cNvPr>
          <p:cNvSpPr txBox="1"/>
          <p:nvPr/>
        </p:nvSpPr>
        <p:spPr>
          <a:xfrm rot="21056103">
            <a:off x="2572618" y="2141044"/>
            <a:ext cx="6912768" cy="2123658"/>
          </a:xfrm>
          <a:prstGeom prst="rect">
            <a:avLst/>
          </a:prstGeom>
          <a:noFill/>
        </p:spPr>
        <p:txBody>
          <a:bodyPr wrap="square" rtlCol="0">
            <a:spAutoFit/>
          </a:bodyPr>
          <a:lstStyle/>
          <a:p>
            <a:pPr algn="ctr"/>
            <a:r>
              <a:rPr lang="ar-EG" sz="6600" b="1" dirty="0">
                <a:solidFill>
                  <a:srgbClr val="990000"/>
                </a:solidFill>
                <a:latin typeface="Traditional Arabic" panose="02020603050405020304" pitchFamily="18" charset="-78"/>
                <a:cs typeface="Traditional Arabic" panose="02020603050405020304" pitchFamily="18" charset="-78"/>
              </a:rPr>
              <a:t>النشاط </a:t>
            </a:r>
          </a:p>
          <a:p>
            <a:pPr algn="ctr"/>
            <a:r>
              <a:rPr lang="ar-EG" sz="6600" b="1" dirty="0">
                <a:solidFill>
                  <a:srgbClr val="990000"/>
                </a:solidFill>
                <a:latin typeface="Traditional Arabic" panose="02020603050405020304" pitchFamily="18" charset="-78"/>
                <a:cs typeface="Traditional Arabic" panose="02020603050405020304" pitchFamily="18" charset="-78"/>
              </a:rPr>
              <a:t>التطبيقي</a:t>
            </a:r>
            <a:endParaRPr lang="en-US" sz="6600" b="1" dirty="0">
              <a:solidFill>
                <a:srgbClr val="99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661592" y="1772816"/>
            <a:ext cx="5820816" cy="3415963"/>
          </a:xfrm>
          <a:prstGeom prst="snip2DiagRect">
            <a:avLst/>
          </a:prstGeom>
          <a:noFill/>
          <a:ln>
            <a:noFill/>
          </a:ln>
        </p:spPr>
        <p:txBody>
          <a:bodyPr wrap="square">
            <a:spAutoFit/>
          </a:bodyPr>
          <a:lstStyle/>
          <a:p>
            <a:pPr marL="285750" indent="-285750">
              <a:buFont typeface="Arial" panose="020B0604020202020204" pitchFamily="34" charset="0"/>
              <a:buChar char="•"/>
            </a:pPr>
            <a:r>
              <a:rPr lang="ar-EG" sz="3600" b="1" dirty="0"/>
              <a:t>من خلال مشاهدة زملائك في فناء المدرسة أثناء الفسحة (الاستراحة) ومقارنة هذا المشهد مع طابور الصباح هناك بعض المفارقات بين المشهدين؛ اذكرها:</a:t>
            </a:r>
          </a:p>
        </p:txBody>
      </p:sp>
    </p:spTree>
    <p:extLst>
      <p:ext uri="{BB962C8B-B14F-4D97-AF65-F5344CB8AC3E}">
        <p14:creationId xmlns:p14="http://schemas.microsoft.com/office/powerpoint/2010/main" val="279829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a:extLst>
            <a:ext uri="{FF2B5EF4-FFF2-40B4-BE49-F238E27FC236}">
              <a16:creationId xmlns:a16="http://schemas.microsoft.com/office/drawing/2014/main" id="{CAFB7E11-2362-4147-76C4-F9C8A5761DDC}"/>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24010757-68EF-D552-07CE-4A2F52D24765}"/>
              </a:ext>
            </a:extLst>
          </p:cNvPr>
          <p:cNvGrpSpPr/>
          <p:nvPr/>
        </p:nvGrpSpPr>
        <p:grpSpPr>
          <a:xfrm>
            <a:off x="514350" y="5486400"/>
            <a:ext cx="8985345" cy="1404831"/>
            <a:chOff x="0" y="0"/>
            <a:chExt cx="4733021" cy="739993"/>
          </a:xfrm>
        </p:grpSpPr>
        <p:sp>
          <p:nvSpPr>
            <p:cNvPr id="10" name="Freeform 10">
              <a:extLst>
                <a:ext uri="{FF2B5EF4-FFF2-40B4-BE49-F238E27FC236}">
                  <a16:creationId xmlns:a16="http://schemas.microsoft.com/office/drawing/2014/main" id="{D2D1E116-C716-E80D-71E3-5F84B8FA0634}"/>
                </a:ext>
              </a:extLst>
            </p:cNvPr>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DC5C6A"/>
            </a:solidFill>
          </p:spPr>
        </p:sp>
        <p:sp>
          <p:nvSpPr>
            <p:cNvPr id="11" name="TextBox 11">
              <a:extLst>
                <a:ext uri="{FF2B5EF4-FFF2-40B4-BE49-F238E27FC236}">
                  <a16:creationId xmlns:a16="http://schemas.microsoft.com/office/drawing/2014/main" id="{3C36F4FA-F61B-0508-1547-D2BB3B0074C8}"/>
                </a:ext>
              </a:extLst>
            </p:cNvPr>
            <p:cNvSpPr txBox="1"/>
            <p:nvPr/>
          </p:nvSpPr>
          <p:spPr>
            <a:xfrm>
              <a:off x="0" y="-38100"/>
              <a:ext cx="4733021" cy="77809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D8A694A4-D9F5-E1AF-FA7B-39C8677FB0AC}"/>
              </a:ext>
            </a:extLst>
          </p:cNvPr>
          <p:cNvSpPr/>
          <p:nvPr/>
        </p:nvSpPr>
        <p:spPr>
          <a:xfrm>
            <a:off x="7535054" y="2264440"/>
            <a:ext cx="1608946" cy="1732711"/>
          </a:xfrm>
          <a:custGeom>
            <a:avLst/>
            <a:gdLst/>
            <a:ahLst/>
            <a:cxnLst/>
            <a:rect l="l" t="t" r="r" b="b"/>
            <a:pathLst>
              <a:path w="3217892" h="3465422">
                <a:moveTo>
                  <a:pt x="0" y="0"/>
                </a:moveTo>
                <a:lnTo>
                  <a:pt x="3217892" y="0"/>
                </a:lnTo>
                <a:lnTo>
                  <a:pt x="3217892" y="3465422"/>
                </a:lnTo>
                <a:lnTo>
                  <a:pt x="0" y="3465422"/>
                </a:lnTo>
                <a:lnTo>
                  <a:pt x="0" y="0"/>
                </a:lnTo>
                <a:close/>
              </a:path>
            </a:pathLst>
          </a:custGeom>
          <a:blipFill>
            <a:blip r:embed="rId2">
              <a:extLst>
                <a:ext uri="{96DAC541-7B7A-43D3-8B79-37D633B846F1}">
                  <asvg:svgBlip xmlns:asvg="http://schemas.microsoft.com/office/drawing/2016/SVG/main" r:embed="rId3"/>
                </a:ext>
              </a:extLst>
            </a:blip>
            <a:stretch>
              <a:fillRect l="-201884" t="-35465" r="-335790" b="-529166"/>
            </a:stretch>
          </a:blipFill>
        </p:spPr>
      </p:sp>
      <p:sp>
        <p:nvSpPr>
          <p:cNvPr id="13" name="Freeform 13">
            <a:extLst>
              <a:ext uri="{FF2B5EF4-FFF2-40B4-BE49-F238E27FC236}">
                <a16:creationId xmlns:a16="http://schemas.microsoft.com/office/drawing/2014/main" id="{3FB6562E-C3EC-FB6D-31BE-05E25C6FB764}"/>
              </a:ext>
            </a:extLst>
          </p:cNvPr>
          <p:cNvSpPr/>
          <p:nvPr/>
        </p:nvSpPr>
        <p:spPr>
          <a:xfrm>
            <a:off x="6215497" y="2313062"/>
            <a:ext cx="2414153" cy="3311183"/>
          </a:xfrm>
          <a:custGeom>
            <a:avLst/>
            <a:gdLst/>
            <a:ahLst/>
            <a:cxnLst/>
            <a:rect l="l" t="t" r="r" b="b"/>
            <a:pathLst>
              <a:path w="4828306" h="6622365">
                <a:moveTo>
                  <a:pt x="0" y="0"/>
                </a:moveTo>
                <a:lnTo>
                  <a:pt x="4828306" y="0"/>
                </a:lnTo>
                <a:lnTo>
                  <a:pt x="4828306" y="6622364"/>
                </a:lnTo>
                <a:lnTo>
                  <a:pt x="0" y="66223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a:extLst>
              <a:ext uri="{FF2B5EF4-FFF2-40B4-BE49-F238E27FC236}">
                <a16:creationId xmlns:a16="http://schemas.microsoft.com/office/drawing/2014/main" id="{B372C6E8-A5EF-0626-B6BB-D9C45E5E8D60}"/>
              </a:ext>
            </a:extLst>
          </p:cNvPr>
          <p:cNvSpPr/>
          <p:nvPr/>
        </p:nvSpPr>
        <p:spPr>
          <a:xfrm>
            <a:off x="6304962" y="296246"/>
            <a:ext cx="1230092" cy="1324714"/>
          </a:xfrm>
          <a:custGeom>
            <a:avLst/>
            <a:gdLst/>
            <a:ahLst/>
            <a:cxnLst/>
            <a:rect l="l" t="t" r="r" b="b"/>
            <a:pathLst>
              <a:path w="2460184" h="2649428">
                <a:moveTo>
                  <a:pt x="0" y="0"/>
                </a:moveTo>
                <a:lnTo>
                  <a:pt x="2460184" y="0"/>
                </a:lnTo>
                <a:lnTo>
                  <a:pt x="2460184" y="2649428"/>
                </a:lnTo>
                <a:lnTo>
                  <a:pt x="0" y="2649428"/>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5" name="مربع نص 14">
            <a:extLst>
              <a:ext uri="{FF2B5EF4-FFF2-40B4-BE49-F238E27FC236}">
                <a16:creationId xmlns:a16="http://schemas.microsoft.com/office/drawing/2014/main" id="{01D078A0-9E3B-3CF8-9C7F-13FC82AAFAE2}"/>
              </a:ext>
            </a:extLst>
          </p:cNvPr>
          <p:cNvSpPr txBox="1"/>
          <p:nvPr/>
        </p:nvSpPr>
        <p:spPr>
          <a:xfrm>
            <a:off x="545669" y="2047684"/>
            <a:ext cx="4572000" cy="2000548"/>
          </a:xfrm>
          <a:prstGeom prst="rect">
            <a:avLst/>
          </a:prstGeom>
          <a:noFill/>
        </p:spPr>
        <p:txBody>
          <a:bodyPr wrap="square">
            <a:spAutoFit/>
          </a:bodyPr>
          <a:lstStyle/>
          <a:p>
            <a:pPr lvl="0">
              <a:defRPr/>
            </a:pPr>
            <a:r>
              <a:rPr lang="ar-EG" sz="4400" b="1" u="sng" dirty="0">
                <a:solidFill>
                  <a:srgbClr val="C00000"/>
                </a:solidFill>
                <a:latin typeface="Traditional Arabic" panose="02020603050405020304" pitchFamily="18" charset="-78"/>
                <a:cs typeface="Traditional Arabic" panose="02020603050405020304" pitchFamily="18" charset="-78"/>
              </a:rPr>
              <a:t>الهدف الثاني</a:t>
            </a:r>
          </a:p>
          <a:p>
            <a:r>
              <a:rPr lang="ar-EG" sz="4000" b="1" dirty="0">
                <a:latin typeface="Traditional Arabic" panose="02020603050405020304" pitchFamily="18" charset="-78"/>
                <a:cs typeface="Traditional Arabic" panose="02020603050405020304" pitchFamily="18" charset="-78"/>
              </a:rPr>
              <a:t> أن يكون الطلبة قادرين على توضيح أهمية التنظيم.</a:t>
            </a:r>
          </a:p>
        </p:txBody>
      </p:sp>
    </p:spTree>
    <p:extLst>
      <p:ext uri="{BB962C8B-B14F-4D97-AF65-F5344CB8AC3E}">
        <p14:creationId xmlns:p14="http://schemas.microsoft.com/office/powerpoint/2010/main" val="200465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circle(in)">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circle(in)">
                                      <p:cBhvr>
                                        <p:cTn id="12" dur="20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additive="base">
                                        <p:cTn id="1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anim calcmode="lin" valueType="num">
                                      <p:cBhvr additive="base">
                                        <p:cTn id="23"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67CA5BC1-D160-AE2E-9212-758581D85173}"/>
              </a:ext>
            </a:extLst>
          </p:cNvPr>
          <p:cNvSpPr txBox="1"/>
          <p:nvPr/>
        </p:nvSpPr>
        <p:spPr>
          <a:xfrm>
            <a:off x="1937289" y="1340768"/>
            <a:ext cx="5269421" cy="4401205"/>
          </a:xfrm>
          <a:prstGeom prst="rect">
            <a:avLst/>
          </a:prstGeom>
          <a:noFill/>
        </p:spPr>
        <p:txBody>
          <a:bodyPr wrap="square">
            <a:spAutoFit/>
          </a:bodyPr>
          <a:lstStyle/>
          <a:p>
            <a:pPr algn="ctr"/>
            <a:r>
              <a:rPr lang="ar-EG" sz="4000" b="1" dirty="0">
                <a:solidFill>
                  <a:srgbClr val="C00000"/>
                </a:solidFill>
              </a:rPr>
              <a:t>تكمن أهمية التنظيم في كونه الخطوة الأولى التي يعتمدها المديرون في تفعيل الخطط وتنفيذها، فدون التنظيم لا يمكن إنجاز الأهداف الواردة في الخطط، والتنظيم يخلق العلاقة بين مختلف موارد المنظمة، ومن أبرز النقاط التي يحققها التنظيم ما يأتي:</a:t>
            </a:r>
          </a:p>
        </p:txBody>
      </p:sp>
    </p:spTree>
    <p:extLst>
      <p:ext uri="{BB962C8B-B14F-4D97-AF65-F5344CB8AC3E}">
        <p14:creationId xmlns:p14="http://schemas.microsoft.com/office/powerpoint/2010/main" val="264958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67CA5BC1-D160-AE2E-9212-758581D85173}"/>
              </a:ext>
            </a:extLst>
          </p:cNvPr>
          <p:cNvSpPr txBox="1"/>
          <p:nvPr/>
        </p:nvSpPr>
        <p:spPr>
          <a:xfrm>
            <a:off x="1331640" y="1700808"/>
            <a:ext cx="6480719" cy="3970318"/>
          </a:xfrm>
          <a:prstGeom prst="rect">
            <a:avLst/>
          </a:prstGeom>
          <a:noFill/>
        </p:spPr>
        <p:txBody>
          <a:bodyPr wrap="square">
            <a:spAutoFit/>
          </a:bodyPr>
          <a:lstStyle/>
          <a:p>
            <a:r>
              <a:rPr lang="ar-EG" sz="3600" b="1" dirty="0"/>
              <a:t>1- التنظيم يساعد في تحديد العلاقات بين العاملين في المنظمة.</a:t>
            </a:r>
          </a:p>
          <a:p>
            <a:r>
              <a:rPr lang="ar-EG" sz="3600" b="1" dirty="0"/>
              <a:t>2- معرفة العاملين بالأنشطة التي سيقومون بأدائها تحديدًا.</a:t>
            </a:r>
          </a:p>
          <a:p>
            <a:r>
              <a:rPr lang="ar-EG" sz="3600" b="1" dirty="0"/>
              <a:t>3 تحقيق الاستغلال الأمثل للموارد البشرية والمادية.</a:t>
            </a:r>
          </a:p>
          <a:p>
            <a:r>
              <a:rPr lang="ar-EG" sz="3600" b="1" dirty="0"/>
              <a:t>4- عدم الازدواجية في العمل أثناء القيام بالأنشطة اللازمة لتحقيق الأهداف.</a:t>
            </a:r>
            <a:endParaRPr lang="ar-EG" sz="5400" b="1" dirty="0"/>
          </a:p>
        </p:txBody>
      </p:sp>
    </p:spTree>
    <p:extLst>
      <p:ext uri="{BB962C8B-B14F-4D97-AF65-F5344CB8AC3E}">
        <p14:creationId xmlns:p14="http://schemas.microsoft.com/office/powerpoint/2010/main" val="43398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01C11E8-8766-39F8-8693-002ED68FC583}"/>
              </a:ext>
            </a:extLst>
          </p:cNvPr>
          <p:cNvPicPr>
            <a:picLocks noChangeAspect="1"/>
          </p:cNvPicPr>
          <p:nvPr/>
        </p:nvPicPr>
        <p:blipFill>
          <a:blip r:embed="rId2"/>
          <a:stretch>
            <a:fillRect/>
          </a:stretch>
        </p:blipFill>
        <p:spPr>
          <a:xfrm>
            <a:off x="1284195" y="1340768"/>
            <a:ext cx="7032032" cy="3921907"/>
          </a:xfrm>
          <a:prstGeom prst="rect">
            <a:avLst/>
          </a:prstGeom>
        </p:spPr>
      </p:pic>
    </p:spTree>
    <p:extLst>
      <p:ext uri="{BB962C8B-B14F-4D97-AF65-F5344CB8AC3E}">
        <p14:creationId xmlns:p14="http://schemas.microsoft.com/office/powerpoint/2010/main" val="336536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a:extLst>
            <a:ext uri="{FF2B5EF4-FFF2-40B4-BE49-F238E27FC236}">
              <a16:creationId xmlns:a16="http://schemas.microsoft.com/office/drawing/2014/main" id="{E886C574-5AC0-02BC-DEE8-5F9FBD33FC58}"/>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2F7FE584-87A4-BBE9-A761-82981CB45135}"/>
              </a:ext>
            </a:extLst>
          </p:cNvPr>
          <p:cNvSpPr/>
          <p:nvPr/>
        </p:nvSpPr>
        <p:spPr>
          <a:xfrm>
            <a:off x="-39189" y="1609738"/>
            <a:ext cx="3364722" cy="5248262"/>
          </a:xfrm>
          <a:custGeom>
            <a:avLst/>
            <a:gdLst/>
            <a:ahLst/>
            <a:cxnLst/>
            <a:rect l="l" t="t" r="r" b="b"/>
            <a:pathLst>
              <a:path w="5086556" h="7266508">
                <a:moveTo>
                  <a:pt x="0" y="0"/>
                </a:moveTo>
                <a:lnTo>
                  <a:pt x="5086556" y="0"/>
                </a:lnTo>
                <a:lnTo>
                  <a:pt x="5086556" y="7266508"/>
                </a:lnTo>
                <a:lnTo>
                  <a:pt x="0" y="72665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a:extLst>
              <a:ext uri="{FF2B5EF4-FFF2-40B4-BE49-F238E27FC236}">
                <a16:creationId xmlns:a16="http://schemas.microsoft.com/office/drawing/2014/main" id="{22098153-BD85-58D7-6313-C104970F7AF8}"/>
              </a:ext>
            </a:extLst>
          </p:cNvPr>
          <p:cNvSpPr/>
          <p:nvPr/>
        </p:nvSpPr>
        <p:spPr>
          <a:xfrm>
            <a:off x="6947289" y="4130777"/>
            <a:ext cx="3364722" cy="3623547"/>
          </a:xfrm>
          <a:custGeom>
            <a:avLst/>
            <a:gdLst/>
            <a:ahLst/>
            <a:cxnLst/>
            <a:rect l="l" t="t" r="r" b="b"/>
            <a:pathLst>
              <a:path w="6729444" h="7247093">
                <a:moveTo>
                  <a:pt x="0" y="0"/>
                </a:moveTo>
                <a:lnTo>
                  <a:pt x="6729444" y="0"/>
                </a:lnTo>
                <a:lnTo>
                  <a:pt x="6729444" y="7247093"/>
                </a:lnTo>
                <a:lnTo>
                  <a:pt x="0" y="7247093"/>
                </a:lnTo>
                <a:lnTo>
                  <a:pt x="0" y="0"/>
                </a:lnTo>
                <a:close/>
              </a:path>
            </a:pathLst>
          </a:custGeom>
          <a:blipFill>
            <a:blip r:embed="rId4">
              <a:extLst>
                <a:ext uri="{96DAC541-7B7A-43D3-8B79-37D633B846F1}">
                  <asvg:svgBlip xmlns:asvg="http://schemas.microsoft.com/office/drawing/2016/SVG/main" r:embed="rId5"/>
                </a:ext>
              </a:extLst>
            </a:blip>
            <a:stretch>
              <a:fillRect l="-201884" t="-35465" r="-335790" b="-529166"/>
            </a:stretch>
          </a:blipFill>
        </p:spPr>
      </p:sp>
      <p:sp>
        <p:nvSpPr>
          <p:cNvPr id="11" name="Freeform 11">
            <a:extLst>
              <a:ext uri="{FF2B5EF4-FFF2-40B4-BE49-F238E27FC236}">
                <a16:creationId xmlns:a16="http://schemas.microsoft.com/office/drawing/2014/main" id="{FC96DF87-E8CC-C7A1-5990-37C0D20CE987}"/>
              </a:ext>
            </a:extLst>
          </p:cNvPr>
          <p:cNvSpPr/>
          <p:nvPr/>
        </p:nvSpPr>
        <p:spPr>
          <a:xfrm>
            <a:off x="701690" y="1371600"/>
            <a:ext cx="1084300" cy="1167707"/>
          </a:xfrm>
          <a:custGeom>
            <a:avLst/>
            <a:gdLst/>
            <a:ahLst/>
            <a:cxnLst/>
            <a:rect l="l" t="t" r="r" b="b"/>
            <a:pathLst>
              <a:path w="2168599" h="2335414">
                <a:moveTo>
                  <a:pt x="0" y="0"/>
                </a:moveTo>
                <a:lnTo>
                  <a:pt x="2168599" y="0"/>
                </a:lnTo>
                <a:lnTo>
                  <a:pt x="2168599" y="2335414"/>
                </a:lnTo>
                <a:lnTo>
                  <a:pt x="0" y="23354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2" name="مربع نص 11">
            <a:extLst>
              <a:ext uri="{FF2B5EF4-FFF2-40B4-BE49-F238E27FC236}">
                <a16:creationId xmlns:a16="http://schemas.microsoft.com/office/drawing/2014/main" id="{DC363076-E823-A445-0513-A928997EB4F5}"/>
              </a:ext>
            </a:extLst>
          </p:cNvPr>
          <p:cNvSpPr txBox="1"/>
          <p:nvPr/>
        </p:nvSpPr>
        <p:spPr>
          <a:xfrm rot="21056103">
            <a:off x="2572618" y="2141044"/>
            <a:ext cx="6912768"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النشاط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التطبيقي</a:t>
            </a:r>
            <a:endParaRPr kumimoji="0" lang="en-US"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79409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763688" y="1772816"/>
            <a:ext cx="6075548" cy="3342501"/>
          </a:xfrm>
          <a:prstGeom prst="snip2DiagRect">
            <a:avLst/>
          </a:prstGeom>
          <a:noFill/>
          <a:ln>
            <a:noFill/>
          </a:ln>
        </p:spPr>
        <p:txBody>
          <a:bodyPr wrap="square">
            <a:spAutoFit/>
          </a:bodyPr>
          <a:lstStyle/>
          <a:p>
            <a:pPr algn="ctr"/>
            <a:r>
              <a:rPr lang="ar-EG" sz="4400" b="1" dirty="0"/>
              <a:t>اطلع على المهام الوظيفية لإحدى الوظائف التي ترغب بالعمل بها مستقبلًا، ثم أعرض ما توصلت إليه على زملائك.</a:t>
            </a:r>
            <a:endParaRPr lang="ar-EG" sz="8000" b="1" dirty="0"/>
          </a:p>
        </p:txBody>
      </p:sp>
    </p:spTree>
    <p:extLst>
      <p:ext uri="{BB962C8B-B14F-4D97-AF65-F5344CB8AC3E}">
        <p14:creationId xmlns:p14="http://schemas.microsoft.com/office/powerpoint/2010/main" val="3707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14" name="Group 14"/>
          <p:cNvGrpSpPr/>
          <p:nvPr/>
        </p:nvGrpSpPr>
        <p:grpSpPr>
          <a:xfrm>
            <a:off x="1018276" y="2750194"/>
            <a:ext cx="7082115" cy="1823570"/>
            <a:chOff x="0" y="0"/>
            <a:chExt cx="2020741" cy="568543"/>
          </a:xfrm>
        </p:grpSpPr>
        <p:sp>
          <p:nvSpPr>
            <p:cNvPr id="15" name="Freeform 15"/>
            <p:cNvSpPr/>
            <p:nvPr/>
          </p:nvSpPr>
          <p:spPr>
            <a:xfrm>
              <a:off x="0" y="0"/>
              <a:ext cx="2020741" cy="568543"/>
            </a:xfrm>
            <a:custGeom>
              <a:avLst/>
              <a:gdLst/>
              <a:ahLst/>
              <a:cxnLst/>
              <a:rect l="l" t="t" r="r" b="b"/>
              <a:pathLst>
                <a:path w="2020741" h="568543">
                  <a:moveTo>
                    <a:pt x="100971" y="0"/>
                  </a:moveTo>
                  <a:lnTo>
                    <a:pt x="1919770" y="0"/>
                  </a:lnTo>
                  <a:cubicBezTo>
                    <a:pt x="1946549" y="0"/>
                    <a:pt x="1972231" y="10638"/>
                    <a:pt x="1991167" y="29574"/>
                  </a:cubicBezTo>
                  <a:cubicBezTo>
                    <a:pt x="2010103" y="48510"/>
                    <a:pt x="2020741" y="74192"/>
                    <a:pt x="2020741" y="100971"/>
                  </a:cubicBezTo>
                  <a:lnTo>
                    <a:pt x="2020741" y="467572"/>
                  </a:lnTo>
                  <a:cubicBezTo>
                    <a:pt x="2020741" y="523336"/>
                    <a:pt x="1975535" y="568543"/>
                    <a:pt x="1919770" y="568543"/>
                  </a:cubicBezTo>
                  <a:lnTo>
                    <a:pt x="100971" y="568543"/>
                  </a:lnTo>
                  <a:cubicBezTo>
                    <a:pt x="45206" y="568543"/>
                    <a:pt x="0" y="523336"/>
                    <a:pt x="0" y="467572"/>
                  </a:cubicBezTo>
                  <a:lnTo>
                    <a:pt x="0" y="100971"/>
                  </a:lnTo>
                  <a:cubicBezTo>
                    <a:pt x="0" y="45206"/>
                    <a:pt x="45206" y="0"/>
                    <a:pt x="100971" y="0"/>
                  </a:cubicBezTo>
                  <a:close/>
                </a:path>
              </a:pathLst>
            </a:custGeom>
            <a:solidFill>
              <a:srgbClr val="FFFFFF"/>
            </a:solidFill>
          </p:spPr>
        </p:sp>
        <p:sp>
          <p:nvSpPr>
            <p:cNvPr id="16" name="TextBox 16"/>
            <p:cNvSpPr txBox="1"/>
            <p:nvPr/>
          </p:nvSpPr>
          <p:spPr>
            <a:xfrm>
              <a:off x="0" y="-38100"/>
              <a:ext cx="2020741" cy="606643"/>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17" name="Freeform 17"/>
          <p:cNvSpPr/>
          <p:nvPr/>
        </p:nvSpPr>
        <p:spPr>
          <a:xfrm rot="627676">
            <a:off x="7633056" y="450845"/>
            <a:ext cx="1136265" cy="1644594"/>
          </a:xfrm>
          <a:custGeom>
            <a:avLst/>
            <a:gdLst/>
            <a:ahLst/>
            <a:cxnLst/>
            <a:rect l="l" t="t" r="r" b="b"/>
            <a:pathLst>
              <a:path w="2272529" h="3289187">
                <a:moveTo>
                  <a:pt x="0" y="0"/>
                </a:moveTo>
                <a:lnTo>
                  <a:pt x="2272529" y="0"/>
                </a:lnTo>
                <a:lnTo>
                  <a:pt x="2272529" y="3289187"/>
                </a:lnTo>
                <a:lnTo>
                  <a:pt x="0" y="32891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8" name="Freeform 18"/>
          <p:cNvSpPr/>
          <p:nvPr/>
        </p:nvSpPr>
        <p:spPr>
          <a:xfrm rot="-664360">
            <a:off x="200753" y="2804034"/>
            <a:ext cx="2028064" cy="2009615"/>
          </a:xfrm>
          <a:custGeom>
            <a:avLst/>
            <a:gdLst/>
            <a:ahLst/>
            <a:cxnLst/>
            <a:rect l="l" t="t" r="r" b="b"/>
            <a:pathLst>
              <a:path w="1935309" h="2031335">
                <a:moveTo>
                  <a:pt x="0" y="0"/>
                </a:moveTo>
                <a:lnTo>
                  <a:pt x="1935309" y="0"/>
                </a:lnTo>
                <a:lnTo>
                  <a:pt x="1935309" y="2031336"/>
                </a:lnTo>
                <a:lnTo>
                  <a:pt x="0" y="2031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514350" y="1371600"/>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25" name="Freeform 25"/>
          <p:cNvSpPr/>
          <p:nvPr/>
        </p:nvSpPr>
        <p:spPr>
          <a:xfrm>
            <a:off x="6716758" y="5383425"/>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26" name="مربع نص 25">
            <a:extLst>
              <a:ext uri="{FF2B5EF4-FFF2-40B4-BE49-F238E27FC236}">
                <a16:creationId xmlns:a16="http://schemas.microsoft.com/office/drawing/2014/main" id="{8DFCBD06-8C98-A094-A61B-FF9932A16906}"/>
              </a:ext>
            </a:extLst>
          </p:cNvPr>
          <p:cNvSpPr txBox="1"/>
          <p:nvPr/>
        </p:nvSpPr>
        <p:spPr>
          <a:xfrm>
            <a:off x="2507019" y="3254843"/>
            <a:ext cx="5489270"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black"/>
                </a:solidFill>
                <a:effectLst/>
                <a:uLnTx/>
                <a:uFillTx/>
                <a:latin typeface="Traditional Arabic" panose="02020603050405020304" pitchFamily="18" charset="-78"/>
                <a:cs typeface="Traditional Arabic" panose="02020603050405020304" pitchFamily="18" charset="-78"/>
              </a:rPr>
              <a:t>نشاطات</a:t>
            </a:r>
            <a:r>
              <a:rPr kumimoji="0" lang="ar-EG" sz="6600" b="1" i="0" u="none" strike="noStrike" kern="1200" cap="none" spc="0" normalizeH="0" noProof="0" dirty="0">
                <a:ln>
                  <a:noFill/>
                </a:ln>
                <a:solidFill>
                  <a:prstClr val="black"/>
                </a:solidFill>
                <a:effectLst/>
                <a:uLnTx/>
                <a:uFillTx/>
                <a:latin typeface="Traditional Arabic" panose="02020603050405020304" pitchFamily="18" charset="-78"/>
                <a:cs typeface="Traditional Arabic" panose="02020603050405020304" pitchFamily="18" charset="-78"/>
              </a:rPr>
              <a:t> </a:t>
            </a:r>
            <a:r>
              <a:rPr kumimoji="0" lang="ar-EG" sz="6600" b="1" i="0" u="none" strike="noStrike" kern="1200" cap="none" spc="0" normalizeH="0" baseline="0" noProof="0" dirty="0">
                <a:ln>
                  <a:noFill/>
                </a:ln>
                <a:solidFill>
                  <a:prstClr val="black"/>
                </a:solidFill>
                <a:effectLst/>
                <a:uLnTx/>
                <a:uFillTx/>
                <a:latin typeface="Traditional Arabic" panose="02020603050405020304" pitchFamily="18" charset="-78"/>
                <a:cs typeface="Traditional Arabic" panose="02020603050405020304" pitchFamily="18" charset="-78"/>
              </a:rPr>
              <a:t>مقترحة</a:t>
            </a:r>
            <a:endParaRPr kumimoji="0" lang="en-US" sz="6600" b="1" i="0" u="none" strike="noStrike" kern="1200" cap="none" spc="0" normalizeH="0" baseline="0" noProof="0" dirty="0">
              <a:ln>
                <a:noFill/>
              </a:ln>
              <a:solidFill>
                <a:prstClr val="black"/>
              </a:solidFill>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403648" y="2051595"/>
            <a:ext cx="6579604" cy="3342501"/>
          </a:xfrm>
          <a:prstGeom prst="snip2DiagRect">
            <a:avLst/>
          </a:prstGeom>
          <a:noFill/>
          <a:ln>
            <a:noFill/>
          </a:ln>
        </p:spPr>
        <p:txBody>
          <a:bodyPr wrap="square">
            <a:spAutoFit/>
          </a:bodyPr>
          <a:lstStyle/>
          <a:p>
            <a:pPr algn="ctr"/>
            <a:r>
              <a:rPr lang="ar-EG" sz="4400" b="1" dirty="0"/>
              <a:t>من خلال البحث في مصادر المعلومات قدم تقريرًا عن طرائق التنظيم لمنظمة حكومية، وأخرى خاصة مبينًا أهمية ذلك التنظيم.</a:t>
            </a:r>
            <a:endParaRPr lang="ar-EG" sz="6000" dirty="0"/>
          </a:p>
        </p:txBody>
      </p:sp>
    </p:spTree>
    <p:extLst>
      <p:ext uri="{BB962C8B-B14F-4D97-AF65-F5344CB8AC3E}">
        <p14:creationId xmlns:p14="http://schemas.microsoft.com/office/powerpoint/2010/main" val="404105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8">
            <a:extLst>
              <a:ext uri="{FF2B5EF4-FFF2-40B4-BE49-F238E27FC236}">
                <a16:creationId xmlns:a16="http://schemas.microsoft.com/office/drawing/2014/main" id="{BC77CFC6-2F8C-AB91-5641-A0F54FEC73E3}"/>
              </a:ext>
            </a:extLst>
          </p:cNvPr>
          <p:cNvSpPr txBox="1"/>
          <p:nvPr/>
        </p:nvSpPr>
        <p:spPr>
          <a:xfrm>
            <a:off x="611560" y="1772816"/>
            <a:ext cx="7344816" cy="3970318"/>
          </a:xfrm>
          <a:prstGeom prst="rect">
            <a:avLst/>
          </a:prstGeom>
          <a:noFill/>
        </p:spPr>
        <p:txBody>
          <a:bodyPr wrap="square">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EG" sz="3600" b="1" dirty="0">
                <a:solidFill>
                  <a:srgbClr val="C00000"/>
                </a:solidFill>
              </a:rPr>
              <a:t>تنظيم المنظمات، سواء كانت حكومية أو خاصة، يعد أمرًا بالغ الأهمية لضمان سير العمل بفاعلية وفعالية. إليك بعض طرق التنظيم الشائعة في المنظمات الحكومية والخاصة وأهميتها: تحديد الهيكل التنظيمي - توضيح الأدوار والمسؤوليات – إنشاء إجراءات وسياسات توفير التواصل الفعال - تطبيق مبادئ إدارة الجودة - استخدام التكنولوجيا والآمنة.</a:t>
            </a:r>
          </a:p>
        </p:txBody>
      </p:sp>
    </p:spTree>
    <p:extLst>
      <p:ext uri="{BB962C8B-B14F-4D97-AF65-F5344CB8AC3E}">
        <p14:creationId xmlns:p14="http://schemas.microsoft.com/office/powerpoint/2010/main" val="413339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8">
            <a:extLst>
              <a:ext uri="{FF2B5EF4-FFF2-40B4-BE49-F238E27FC236}">
                <a16:creationId xmlns:a16="http://schemas.microsoft.com/office/drawing/2014/main" id="{BC77CFC6-2F8C-AB91-5641-A0F54FEC73E3}"/>
              </a:ext>
            </a:extLst>
          </p:cNvPr>
          <p:cNvSpPr txBox="1"/>
          <p:nvPr/>
        </p:nvSpPr>
        <p:spPr>
          <a:xfrm>
            <a:off x="683568" y="1340768"/>
            <a:ext cx="7200800" cy="4524315"/>
          </a:xfrm>
          <a:prstGeom prst="rect">
            <a:avLst/>
          </a:prstGeom>
          <a:noFill/>
        </p:spPr>
        <p:txBody>
          <a:bodyPr wrap="square">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EG" sz="3200" b="1" dirty="0">
                <a:solidFill>
                  <a:srgbClr val="C00000"/>
                </a:solidFill>
              </a:rPr>
              <a:t>تعد هذه الطرائق أهمية بشكل عام للتنظيم في المنظمات، سواء كانت حكومية أو خاصة، حيث تساعد على ضمان التنسيق والكفاءة والفعالية في العمل. يتبع التنظيم الجيد للمنظمة تحقيق أهدافها بفعالية، وتحسين أدائها وتحد من التداخل والتضارب وتوفير بيئة عمل منظمة ومنظمة، بالإضافة إلى ذلك، يساعد التنظيم في توجيه الجهود نحو الأولويات وتحقيق الكفاءة في استخدام الموارد المتاحة. كما يعزز التنظيم الشفافية والمساءلة، حيث يصبح من السهل تحديد المسؤوليات وتحميل الأفراد المسؤولية عن أدائهم.</a:t>
            </a:r>
          </a:p>
        </p:txBody>
      </p:sp>
    </p:spTree>
    <p:extLst>
      <p:ext uri="{BB962C8B-B14F-4D97-AF65-F5344CB8AC3E}">
        <p14:creationId xmlns:p14="http://schemas.microsoft.com/office/powerpoint/2010/main" val="52718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29" name="Freeform 29"/>
          <p:cNvSpPr/>
          <p:nvPr/>
        </p:nvSpPr>
        <p:spPr>
          <a:xfrm rot="463585">
            <a:off x="8046866" y="4765664"/>
            <a:ext cx="1447662" cy="2057400"/>
          </a:xfrm>
          <a:custGeom>
            <a:avLst/>
            <a:gdLst/>
            <a:ahLst/>
            <a:cxnLst/>
            <a:rect l="l" t="t" r="r" b="b"/>
            <a:pathLst>
              <a:path w="2895323" h="4114800">
                <a:moveTo>
                  <a:pt x="0" y="0"/>
                </a:moveTo>
                <a:lnTo>
                  <a:pt x="2895323" y="0"/>
                </a:lnTo>
                <a:lnTo>
                  <a:pt x="289532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0" name="Freeform 30"/>
          <p:cNvSpPr/>
          <p:nvPr/>
        </p:nvSpPr>
        <p:spPr>
          <a:xfrm rot="-637220">
            <a:off x="535084" y="1131891"/>
            <a:ext cx="1160269" cy="1384269"/>
          </a:xfrm>
          <a:custGeom>
            <a:avLst/>
            <a:gdLst/>
            <a:ahLst/>
            <a:cxnLst/>
            <a:rect l="l" t="t" r="r" b="b"/>
            <a:pathLst>
              <a:path w="2320537" h="2768537">
                <a:moveTo>
                  <a:pt x="0" y="0"/>
                </a:moveTo>
                <a:lnTo>
                  <a:pt x="2320537" y="0"/>
                </a:lnTo>
                <a:lnTo>
                  <a:pt x="2320537" y="2768537"/>
                </a:lnTo>
                <a:lnTo>
                  <a:pt x="0" y="27685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6" name="Freeform 36"/>
          <p:cNvSpPr/>
          <p:nvPr/>
        </p:nvSpPr>
        <p:spPr>
          <a:xfrm>
            <a:off x="7524504" y="1371511"/>
            <a:ext cx="1105146" cy="1190157"/>
          </a:xfrm>
          <a:custGeom>
            <a:avLst/>
            <a:gdLst/>
            <a:ahLst/>
            <a:cxnLst/>
            <a:rect l="l" t="t" r="r" b="b"/>
            <a:pathLst>
              <a:path w="2210292" h="2380314">
                <a:moveTo>
                  <a:pt x="0" y="0"/>
                </a:moveTo>
                <a:lnTo>
                  <a:pt x="2210292" y="0"/>
                </a:lnTo>
                <a:lnTo>
                  <a:pt x="2210292" y="2380315"/>
                </a:lnTo>
                <a:lnTo>
                  <a:pt x="0" y="2380315"/>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37" name="Freeform 37"/>
          <p:cNvSpPr/>
          <p:nvPr/>
        </p:nvSpPr>
        <p:spPr>
          <a:xfrm>
            <a:off x="2718498" y="5405672"/>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39" name="Freeform 18">
            <a:extLst>
              <a:ext uri="{FF2B5EF4-FFF2-40B4-BE49-F238E27FC236}">
                <a16:creationId xmlns:a16="http://schemas.microsoft.com/office/drawing/2014/main" id="{DBD1B676-D084-3A7B-EA5A-87EAD23C54E0}"/>
              </a:ext>
            </a:extLst>
          </p:cNvPr>
          <p:cNvSpPr/>
          <p:nvPr/>
        </p:nvSpPr>
        <p:spPr>
          <a:xfrm>
            <a:off x="2012957" y="1824025"/>
            <a:ext cx="5118085" cy="352305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3163"/>
          </a:solidFill>
        </p:spPr>
      </p:sp>
      <p:sp>
        <p:nvSpPr>
          <p:cNvPr id="41" name="مربع نص 40">
            <a:extLst>
              <a:ext uri="{FF2B5EF4-FFF2-40B4-BE49-F238E27FC236}">
                <a16:creationId xmlns:a16="http://schemas.microsoft.com/office/drawing/2014/main" id="{152F5C35-F9DF-DC93-45B1-D826CD8C44FD}"/>
              </a:ext>
            </a:extLst>
          </p:cNvPr>
          <p:cNvSpPr txBox="1"/>
          <p:nvPr/>
        </p:nvSpPr>
        <p:spPr>
          <a:xfrm>
            <a:off x="3023827" y="2767280"/>
            <a:ext cx="3096344" cy="1323439"/>
          </a:xfrm>
          <a:prstGeom prst="rect">
            <a:avLst/>
          </a:prstGeom>
          <a:noFill/>
        </p:spPr>
        <p:txBody>
          <a:bodyPr wrap="square" rtlCol="0">
            <a:spAutoFit/>
          </a:bodyPr>
          <a:lstStyle/>
          <a:p>
            <a:pPr algn="ctr"/>
            <a:r>
              <a:rPr lang="ar-EG" sz="8000" b="1" dirty="0">
                <a:solidFill>
                  <a:schemeClr val="bg1"/>
                </a:solidFill>
                <a:latin typeface="Traditional Arabic" panose="02020603050405020304" pitchFamily="18" charset="-78"/>
                <a:cs typeface="Traditional Arabic" panose="02020603050405020304" pitchFamily="18" charset="-78"/>
              </a:rPr>
              <a:t>التقويم</a:t>
            </a:r>
            <a:endParaRPr lang="en-US" sz="8000" b="1" dirty="0">
              <a:solidFill>
                <a:schemeClr val="bg1"/>
              </a:solidFill>
              <a:latin typeface="Traditional Arabic" panose="02020603050405020304" pitchFamily="18" charset="-78"/>
              <a:cs typeface="Traditional Arabic" panose="02020603050405020304" pitchFamily="18" charset="-78"/>
            </a:endParaRPr>
          </a:p>
        </p:txBody>
      </p:sp>
      <p:pic>
        <p:nvPicPr>
          <p:cNvPr id="42" name="Picture 6">
            <a:extLst>
              <a:ext uri="{FF2B5EF4-FFF2-40B4-BE49-F238E27FC236}">
                <a16:creationId xmlns:a16="http://schemas.microsoft.com/office/drawing/2014/main" id="{2923D2B6-5F84-2EB8-7523-4AC4ED0BA147}"/>
              </a:ext>
            </a:extLst>
          </p:cNvPr>
          <p:cNvPicPr>
            <a:picLocks noChangeAspect="1"/>
          </p:cNvPicPr>
          <p:nvPr/>
        </p:nvPicPr>
        <p:blipFill>
          <a:blip r:embed="rId8"/>
          <a:srcRect/>
          <a:stretch>
            <a:fillRect/>
          </a:stretch>
        </p:blipFill>
        <p:spPr>
          <a:xfrm>
            <a:off x="5616649" y="435421"/>
            <a:ext cx="1711124" cy="17549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14" name="Freeform 14"/>
          <p:cNvSpPr/>
          <p:nvPr/>
        </p:nvSpPr>
        <p:spPr>
          <a:xfrm>
            <a:off x="8222776" y="1249444"/>
            <a:ext cx="1339440" cy="1385012"/>
          </a:xfrm>
          <a:custGeom>
            <a:avLst/>
            <a:gdLst/>
            <a:ahLst/>
            <a:cxnLst/>
            <a:rect l="l" t="t" r="r" b="b"/>
            <a:pathLst>
              <a:path w="2678879" h="2770024">
                <a:moveTo>
                  <a:pt x="0" y="0"/>
                </a:moveTo>
                <a:lnTo>
                  <a:pt x="2678880" y="0"/>
                </a:lnTo>
                <a:lnTo>
                  <a:pt x="2678880" y="2770024"/>
                </a:lnTo>
                <a:lnTo>
                  <a:pt x="0" y="2770024"/>
                </a:lnTo>
                <a:lnTo>
                  <a:pt x="0" y="0"/>
                </a:lnTo>
                <a:close/>
              </a:path>
            </a:pathLst>
          </a:custGeom>
          <a:blipFill>
            <a:blip r:embed="rId2">
              <a:extLst>
                <a:ext uri="{96DAC541-7B7A-43D3-8B79-37D633B846F1}">
                  <asvg:svgBlip xmlns:asvg="http://schemas.microsoft.com/office/drawing/2016/SVG/main" r:embed="rId3"/>
                </a:ext>
              </a:extLst>
            </a:blip>
            <a:stretch>
              <a:fillRect l="-64087" r="-224693" b="-253429"/>
            </a:stretch>
          </a:blipFill>
        </p:spPr>
      </p:sp>
      <p:sp>
        <p:nvSpPr>
          <p:cNvPr id="15" name="Freeform 15"/>
          <p:cNvSpPr/>
          <p:nvPr/>
        </p:nvSpPr>
        <p:spPr>
          <a:xfrm rot="-304291">
            <a:off x="5892041" y="5260242"/>
            <a:ext cx="1366592" cy="1193156"/>
          </a:xfrm>
          <a:custGeom>
            <a:avLst/>
            <a:gdLst/>
            <a:ahLst/>
            <a:cxnLst/>
            <a:rect l="l" t="t" r="r" b="b"/>
            <a:pathLst>
              <a:path w="2733184" h="2386312">
                <a:moveTo>
                  <a:pt x="0" y="0"/>
                </a:moveTo>
                <a:lnTo>
                  <a:pt x="2733184" y="0"/>
                </a:lnTo>
                <a:lnTo>
                  <a:pt x="2733184" y="2386313"/>
                </a:lnTo>
                <a:lnTo>
                  <a:pt x="0" y="2386313"/>
                </a:lnTo>
                <a:lnTo>
                  <a:pt x="0" y="0"/>
                </a:lnTo>
                <a:close/>
              </a:path>
            </a:pathLst>
          </a:custGeom>
          <a:blipFill>
            <a:blip r:embed="rId4">
              <a:extLst>
                <a:ext uri="{96DAC541-7B7A-43D3-8B79-37D633B846F1}">
                  <asvg:svgBlip xmlns:asvg="http://schemas.microsoft.com/office/drawing/2016/SVG/main" r:embed="rId5"/>
                </a:ext>
              </a:extLst>
            </a:blip>
            <a:stretch>
              <a:fillRect l="-77892" t="-57856" r="-233142" b="-387259"/>
            </a:stretch>
          </a:blipFill>
        </p:spPr>
      </p:sp>
      <p:sp>
        <p:nvSpPr>
          <p:cNvPr id="16" name="Freeform 16"/>
          <p:cNvSpPr/>
          <p:nvPr/>
        </p:nvSpPr>
        <p:spPr>
          <a:xfrm>
            <a:off x="514350" y="1358068"/>
            <a:ext cx="949134" cy="1022145"/>
          </a:xfrm>
          <a:custGeom>
            <a:avLst/>
            <a:gdLst/>
            <a:ahLst/>
            <a:cxnLst/>
            <a:rect l="l" t="t" r="r" b="b"/>
            <a:pathLst>
              <a:path w="1898268" h="2044289">
                <a:moveTo>
                  <a:pt x="0" y="0"/>
                </a:moveTo>
                <a:lnTo>
                  <a:pt x="1898268" y="0"/>
                </a:lnTo>
                <a:lnTo>
                  <a:pt x="1898268" y="2044289"/>
                </a:lnTo>
                <a:lnTo>
                  <a:pt x="0" y="2044289"/>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7" name="Freeform 17"/>
          <p:cNvSpPr/>
          <p:nvPr/>
        </p:nvSpPr>
        <p:spPr>
          <a:xfrm rot="-346610">
            <a:off x="-1715695" y="3174355"/>
            <a:ext cx="2644511" cy="1375146"/>
          </a:xfrm>
          <a:custGeom>
            <a:avLst/>
            <a:gdLst/>
            <a:ahLst/>
            <a:cxnLst/>
            <a:rect l="l" t="t" r="r" b="b"/>
            <a:pathLst>
              <a:path w="5289022" h="2750291">
                <a:moveTo>
                  <a:pt x="0" y="0"/>
                </a:moveTo>
                <a:lnTo>
                  <a:pt x="5289022" y="0"/>
                </a:lnTo>
                <a:lnTo>
                  <a:pt x="5289022" y="2750292"/>
                </a:lnTo>
                <a:lnTo>
                  <a:pt x="0" y="27502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p:cNvSpPr/>
          <p:nvPr/>
        </p:nvSpPr>
        <p:spPr>
          <a:xfrm>
            <a:off x="3445644" y="5489879"/>
            <a:ext cx="949134" cy="1022145"/>
          </a:xfrm>
          <a:custGeom>
            <a:avLst/>
            <a:gdLst/>
            <a:ahLst/>
            <a:cxnLst/>
            <a:rect l="l" t="t" r="r" b="b"/>
            <a:pathLst>
              <a:path w="1898268" h="2044289">
                <a:moveTo>
                  <a:pt x="0" y="0"/>
                </a:moveTo>
                <a:lnTo>
                  <a:pt x="1898269" y="0"/>
                </a:lnTo>
                <a:lnTo>
                  <a:pt x="1898269" y="2044289"/>
                </a:lnTo>
                <a:lnTo>
                  <a:pt x="0" y="2044289"/>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24" name="Freeform 9">
            <a:extLst>
              <a:ext uri="{FF2B5EF4-FFF2-40B4-BE49-F238E27FC236}">
                <a16:creationId xmlns:a16="http://schemas.microsoft.com/office/drawing/2014/main" id="{FF783E8B-B462-DDFB-1303-836635E74A61}"/>
              </a:ext>
            </a:extLst>
          </p:cNvPr>
          <p:cNvSpPr/>
          <p:nvPr/>
        </p:nvSpPr>
        <p:spPr>
          <a:xfrm rot="21139106">
            <a:off x="2879812" y="1142738"/>
            <a:ext cx="3384376" cy="3860547"/>
          </a:xfrm>
          <a:custGeom>
            <a:avLst/>
            <a:gdLst/>
            <a:ahLst/>
            <a:cxnLst/>
            <a:rect l="l" t="t" r="r" b="b"/>
            <a:pathLst>
              <a:path w="3034665" h="4114800">
                <a:moveTo>
                  <a:pt x="0" y="0"/>
                </a:moveTo>
                <a:lnTo>
                  <a:pt x="3034665" y="0"/>
                </a:lnTo>
                <a:lnTo>
                  <a:pt x="3034665"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6" name="نجمة: 10 نقاط 25">
            <a:extLst>
              <a:ext uri="{FF2B5EF4-FFF2-40B4-BE49-F238E27FC236}">
                <a16:creationId xmlns:a16="http://schemas.microsoft.com/office/drawing/2014/main" id="{6278F60C-B74A-D14A-8BCB-50C274D82790}"/>
              </a:ext>
            </a:extLst>
          </p:cNvPr>
          <p:cNvSpPr/>
          <p:nvPr/>
        </p:nvSpPr>
        <p:spPr>
          <a:xfrm rot="21171747">
            <a:off x="2915069" y="732750"/>
            <a:ext cx="3276364" cy="4680520"/>
          </a:xfrm>
          <a:prstGeom prst="star10">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schemeClr val="tx1"/>
                </a:solidFill>
                <a:effectLst/>
                <a:uLnTx/>
                <a:uFillTx/>
                <a:latin typeface="Traditional Arabic" panose="02020603050405020304" pitchFamily="18" charset="-78"/>
                <a:cs typeface="Traditional Arabic" panose="02020603050405020304" pitchFamily="18" charset="-78"/>
              </a:rPr>
              <a:t>أجب عن الأسئلة الآتية:</a:t>
            </a:r>
            <a:endParaRPr kumimoji="0" lang="en-US" sz="4000" b="1" i="0" u="none" strike="noStrike" kern="1200" cap="none" spc="0" normalizeH="0" baseline="0" noProof="0" dirty="0">
              <a:ln>
                <a:noFill/>
              </a:ln>
              <a:solidFill>
                <a:schemeClr val="tx1"/>
              </a:solidFill>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3"/>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a:extLst>
              <a:ext uri="{FF2B5EF4-FFF2-40B4-BE49-F238E27FC236}">
                <a16:creationId xmlns:a16="http://schemas.microsoft.com/office/drawing/2014/main" id="{E185D19C-A7F5-0322-46A7-1172A3BEF4ED}"/>
              </a:ext>
            </a:extLst>
          </p:cNvPr>
          <p:cNvSpPr/>
          <p:nvPr/>
        </p:nvSpPr>
        <p:spPr>
          <a:xfrm>
            <a:off x="2411760" y="1478413"/>
            <a:ext cx="4876800" cy="1249680"/>
          </a:xfrm>
          <a:custGeom>
            <a:avLst/>
            <a:gdLst/>
            <a:ahLst/>
            <a:cxnLst/>
            <a:rect l="l" t="t" r="r" b="b"/>
            <a:pathLst>
              <a:path w="7315200" h="1874520">
                <a:moveTo>
                  <a:pt x="0" y="0"/>
                </a:moveTo>
                <a:lnTo>
                  <a:pt x="7315200" y="0"/>
                </a:lnTo>
                <a:lnTo>
                  <a:pt x="7315200" y="1874520"/>
                </a:lnTo>
                <a:lnTo>
                  <a:pt x="0" y="18745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756592" y="1749310"/>
            <a:ext cx="7099951" cy="707886"/>
          </a:xfrm>
          <a:prstGeom prst="rect">
            <a:avLst/>
          </a:prstGeom>
          <a:noFill/>
          <a:ln>
            <a:noFill/>
          </a:ln>
        </p:spPr>
        <p:txBody>
          <a:bodyPr wrap="square">
            <a:spAutoFit/>
          </a:bodyPr>
          <a:lstStyle/>
          <a:p>
            <a:r>
              <a:rPr lang="ar-EG" sz="4000" b="1" dirty="0"/>
              <a:t>عرف مفهوم التنظيم.</a:t>
            </a:r>
            <a:endParaRPr lang="ar-EG" sz="6600" b="1" dirty="0"/>
          </a:p>
        </p:txBody>
      </p:sp>
      <p:sp>
        <p:nvSpPr>
          <p:cNvPr id="2" name="مربع نص 8">
            <a:extLst>
              <a:ext uri="{FF2B5EF4-FFF2-40B4-BE49-F238E27FC236}">
                <a16:creationId xmlns:a16="http://schemas.microsoft.com/office/drawing/2014/main" id="{14845658-468D-9435-FA43-43D6CE5136A8}"/>
              </a:ext>
            </a:extLst>
          </p:cNvPr>
          <p:cNvSpPr txBox="1"/>
          <p:nvPr/>
        </p:nvSpPr>
        <p:spPr>
          <a:xfrm>
            <a:off x="1979712" y="3105835"/>
            <a:ext cx="4968552" cy="2554545"/>
          </a:xfrm>
          <a:prstGeom prst="rect">
            <a:avLst/>
          </a:prstGeom>
          <a:noFill/>
          <a:ln>
            <a:noFill/>
          </a:ln>
        </p:spPr>
        <p:txBody>
          <a:bodyPr wrap="square">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EG" sz="4000" b="1" dirty="0">
                <a:solidFill>
                  <a:srgbClr val="FF0000"/>
                </a:solidFill>
              </a:rPr>
              <a:t>عملية تنسيق الجهود البشرية في المنظمة حتى تتمكن من تحقيق أهدافها بأقل التكاليف وبأقصى كفاية إنتاجية ممكنة</a:t>
            </a:r>
            <a:endParaRPr lang="ar-EG" sz="6600" dirty="0">
              <a:solidFill>
                <a:srgbClr val="FF0000"/>
              </a:solidFill>
            </a:endParaRPr>
          </a:p>
        </p:txBody>
      </p:sp>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a:extLst>
              <a:ext uri="{FF2B5EF4-FFF2-40B4-BE49-F238E27FC236}">
                <a16:creationId xmlns:a16="http://schemas.microsoft.com/office/drawing/2014/main" id="{62E5D03B-09C8-AA06-0C2B-2115518E32C1}"/>
              </a:ext>
            </a:extLst>
          </p:cNvPr>
          <p:cNvSpPr/>
          <p:nvPr/>
        </p:nvSpPr>
        <p:spPr>
          <a:xfrm>
            <a:off x="1835696" y="1340768"/>
            <a:ext cx="5904656" cy="1627422"/>
          </a:xfrm>
          <a:custGeom>
            <a:avLst/>
            <a:gdLst/>
            <a:ahLst/>
            <a:cxnLst/>
            <a:rect l="l" t="t" r="r" b="b"/>
            <a:pathLst>
              <a:path w="7315200" h="1874520">
                <a:moveTo>
                  <a:pt x="0" y="0"/>
                </a:moveTo>
                <a:lnTo>
                  <a:pt x="7315200" y="0"/>
                </a:lnTo>
                <a:lnTo>
                  <a:pt x="7315200" y="1874520"/>
                </a:lnTo>
                <a:lnTo>
                  <a:pt x="0" y="18745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2544984" y="1554314"/>
            <a:ext cx="4486080" cy="1200329"/>
          </a:xfrm>
          <a:prstGeom prst="rect">
            <a:avLst/>
          </a:prstGeom>
          <a:noFill/>
          <a:ln>
            <a:noFill/>
          </a:ln>
        </p:spPr>
        <p:txBody>
          <a:bodyPr wrap="square">
            <a:spAutoFit/>
          </a:bodyPr>
          <a:lstStyle/>
          <a:p>
            <a:pPr algn="ctr"/>
            <a:r>
              <a:rPr lang="ar-EG" sz="3600" b="1" dirty="0"/>
              <a:t>ما الخطوة الأولى التي يعتمدها المديرون لتفعيل الخطط؟</a:t>
            </a:r>
            <a:endParaRPr lang="ar-EG" sz="6000" b="1" dirty="0"/>
          </a:p>
        </p:txBody>
      </p:sp>
      <p:sp>
        <p:nvSpPr>
          <p:cNvPr id="2" name="مربع نص 8">
            <a:extLst>
              <a:ext uri="{FF2B5EF4-FFF2-40B4-BE49-F238E27FC236}">
                <a16:creationId xmlns:a16="http://schemas.microsoft.com/office/drawing/2014/main" id="{2456FF4B-552E-1739-7278-12F5BA7C5E1D}"/>
              </a:ext>
            </a:extLst>
          </p:cNvPr>
          <p:cNvSpPr txBox="1"/>
          <p:nvPr/>
        </p:nvSpPr>
        <p:spPr>
          <a:xfrm>
            <a:off x="1979712" y="3105835"/>
            <a:ext cx="4968552" cy="1754326"/>
          </a:xfrm>
          <a:prstGeom prst="rect">
            <a:avLst/>
          </a:prstGeom>
          <a:noFill/>
          <a:ln>
            <a:noFill/>
          </a:ln>
        </p:spPr>
        <p:txBody>
          <a:bodyPr wrap="square">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EG" sz="3600" b="1" dirty="0">
                <a:solidFill>
                  <a:srgbClr val="FF0000"/>
                </a:solidFill>
              </a:rPr>
              <a:t>خطوة التنظيم</a:t>
            </a:r>
          </a:p>
          <a:p>
            <a:r>
              <a:rPr lang="ar-EG" sz="3600" b="1" dirty="0">
                <a:solidFill>
                  <a:srgbClr val="FF0000"/>
                </a:solidFill>
              </a:rPr>
              <a:t>لأن بدون التنظيم لا يمكن انجاز الأهداف الواردة في الخطط .</a:t>
            </a:r>
          </a:p>
        </p:txBody>
      </p:sp>
    </p:spTree>
    <p:extLst>
      <p:ext uri="{BB962C8B-B14F-4D97-AF65-F5344CB8AC3E}">
        <p14:creationId xmlns:p14="http://schemas.microsoft.com/office/powerpoint/2010/main" val="32281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a:extLst>
            <a:ext uri="{FF2B5EF4-FFF2-40B4-BE49-F238E27FC236}">
              <a16:creationId xmlns:a16="http://schemas.microsoft.com/office/drawing/2014/main" id="{F7915318-C946-4EC2-CFED-7D8194B84238}"/>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9FB25CE8-E861-9EFA-A6C7-825370D99D92}"/>
              </a:ext>
            </a:extLst>
          </p:cNvPr>
          <p:cNvSpPr/>
          <p:nvPr/>
        </p:nvSpPr>
        <p:spPr>
          <a:xfrm>
            <a:off x="8222776" y="1249444"/>
            <a:ext cx="1339440" cy="1385012"/>
          </a:xfrm>
          <a:custGeom>
            <a:avLst/>
            <a:gdLst/>
            <a:ahLst/>
            <a:cxnLst/>
            <a:rect l="l" t="t" r="r" b="b"/>
            <a:pathLst>
              <a:path w="2678879" h="2770024">
                <a:moveTo>
                  <a:pt x="0" y="0"/>
                </a:moveTo>
                <a:lnTo>
                  <a:pt x="2678880" y="0"/>
                </a:lnTo>
                <a:lnTo>
                  <a:pt x="2678880" y="2770024"/>
                </a:lnTo>
                <a:lnTo>
                  <a:pt x="0" y="2770024"/>
                </a:lnTo>
                <a:lnTo>
                  <a:pt x="0" y="0"/>
                </a:lnTo>
                <a:close/>
              </a:path>
            </a:pathLst>
          </a:custGeom>
          <a:blipFill>
            <a:blip r:embed="rId2">
              <a:extLst>
                <a:ext uri="{96DAC541-7B7A-43D3-8B79-37D633B846F1}">
                  <asvg:svgBlip xmlns:asvg="http://schemas.microsoft.com/office/drawing/2016/SVG/main" r:embed="rId3"/>
                </a:ext>
              </a:extLst>
            </a:blip>
            <a:stretch>
              <a:fillRect l="-64087" r="-224693" b="-253429"/>
            </a:stretch>
          </a:blipFill>
        </p:spPr>
      </p:sp>
      <p:sp>
        <p:nvSpPr>
          <p:cNvPr id="15" name="Freeform 15">
            <a:extLst>
              <a:ext uri="{FF2B5EF4-FFF2-40B4-BE49-F238E27FC236}">
                <a16:creationId xmlns:a16="http://schemas.microsoft.com/office/drawing/2014/main" id="{95BBB53E-11C7-53BC-64A4-4D4AA726DB12}"/>
              </a:ext>
            </a:extLst>
          </p:cNvPr>
          <p:cNvSpPr/>
          <p:nvPr/>
        </p:nvSpPr>
        <p:spPr>
          <a:xfrm rot="-304291">
            <a:off x="5892041" y="5260242"/>
            <a:ext cx="1366592" cy="1193156"/>
          </a:xfrm>
          <a:custGeom>
            <a:avLst/>
            <a:gdLst/>
            <a:ahLst/>
            <a:cxnLst/>
            <a:rect l="l" t="t" r="r" b="b"/>
            <a:pathLst>
              <a:path w="2733184" h="2386312">
                <a:moveTo>
                  <a:pt x="0" y="0"/>
                </a:moveTo>
                <a:lnTo>
                  <a:pt x="2733184" y="0"/>
                </a:lnTo>
                <a:lnTo>
                  <a:pt x="2733184" y="2386313"/>
                </a:lnTo>
                <a:lnTo>
                  <a:pt x="0" y="2386313"/>
                </a:lnTo>
                <a:lnTo>
                  <a:pt x="0" y="0"/>
                </a:lnTo>
                <a:close/>
              </a:path>
            </a:pathLst>
          </a:custGeom>
          <a:blipFill>
            <a:blip r:embed="rId4">
              <a:extLst>
                <a:ext uri="{96DAC541-7B7A-43D3-8B79-37D633B846F1}">
                  <asvg:svgBlip xmlns:asvg="http://schemas.microsoft.com/office/drawing/2016/SVG/main" r:embed="rId5"/>
                </a:ext>
              </a:extLst>
            </a:blip>
            <a:stretch>
              <a:fillRect l="-77892" t="-57856" r="-233142" b="-387259"/>
            </a:stretch>
          </a:blipFill>
        </p:spPr>
      </p:sp>
      <p:sp>
        <p:nvSpPr>
          <p:cNvPr id="16" name="Freeform 16">
            <a:extLst>
              <a:ext uri="{FF2B5EF4-FFF2-40B4-BE49-F238E27FC236}">
                <a16:creationId xmlns:a16="http://schemas.microsoft.com/office/drawing/2014/main" id="{7914BC0A-99A4-ABD7-3468-37FDB6E73EF2}"/>
              </a:ext>
            </a:extLst>
          </p:cNvPr>
          <p:cNvSpPr/>
          <p:nvPr/>
        </p:nvSpPr>
        <p:spPr>
          <a:xfrm>
            <a:off x="514350" y="1358068"/>
            <a:ext cx="949134" cy="1022145"/>
          </a:xfrm>
          <a:custGeom>
            <a:avLst/>
            <a:gdLst/>
            <a:ahLst/>
            <a:cxnLst/>
            <a:rect l="l" t="t" r="r" b="b"/>
            <a:pathLst>
              <a:path w="1898268" h="2044289">
                <a:moveTo>
                  <a:pt x="0" y="0"/>
                </a:moveTo>
                <a:lnTo>
                  <a:pt x="1898268" y="0"/>
                </a:lnTo>
                <a:lnTo>
                  <a:pt x="1898268" y="2044289"/>
                </a:lnTo>
                <a:lnTo>
                  <a:pt x="0" y="2044289"/>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7" name="Freeform 17">
            <a:extLst>
              <a:ext uri="{FF2B5EF4-FFF2-40B4-BE49-F238E27FC236}">
                <a16:creationId xmlns:a16="http://schemas.microsoft.com/office/drawing/2014/main" id="{C974C9F2-628F-4957-A286-F26258E64E7A}"/>
              </a:ext>
            </a:extLst>
          </p:cNvPr>
          <p:cNvSpPr/>
          <p:nvPr/>
        </p:nvSpPr>
        <p:spPr>
          <a:xfrm rot="-346610">
            <a:off x="-1715695" y="3174355"/>
            <a:ext cx="2644511" cy="1375146"/>
          </a:xfrm>
          <a:custGeom>
            <a:avLst/>
            <a:gdLst/>
            <a:ahLst/>
            <a:cxnLst/>
            <a:rect l="l" t="t" r="r" b="b"/>
            <a:pathLst>
              <a:path w="5289022" h="2750291">
                <a:moveTo>
                  <a:pt x="0" y="0"/>
                </a:moveTo>
                <a:lnTo>
                  <a:pt x="5289022" y="0"/>
                </a:lnTo>
                <a:lnTo>
                  <a:pt x="5289022" y="2750292"/>
                </a:lnTo>
                <a:lnTo>
                  <a:pt x="0" y="27502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a:extLst>
              <a:ext uri="{FF2B5EF4-FFF2-40B4-BE49-F238E27FC236}">
                <a16:creationId xmlns:a16="http://schemas.microsoft.com/office/drawing/2014/main" id="{DEEB8E1E-52F8-090E-BE87-48002766603D}"/>
              </a:ext>
            </a:extLst>
          </p:cNvPr>
          <p:cNvSpPr/>
          <p:nvPr/>
        </p:nvSpPr>
        <p:spPr>
          <a:xfrm>
            <a:off x="3445644" y="5489879"/>
            <a:ext cx="949134" cy="1022145"/>
          </a:xfrm>
          <a:custGeom>
            <a:avLst/>
            <a:gdLst/>
            <a:ahLst/>
            <a:cxnLst/>
            <a:rect l="l" t="t" r="r" b="b"/>
            <a:pathLst>
              <a:path w="1898268" h="2044289">
                <a:moveTo>
                  <a:pt x="0" y="0"/>
                </a:moveTo>
                <a:lnTo>
                  <a:pt x="1898269" y="0"/>
                </a:lnTo>
                <a:lnTo>
                  <a:pt x="1898269" y="2044289"/>
                </a:lnTo>
                <a:lnTo>
                  <a:pt x="0" y="2044289"/>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24" name="Freeform 9">
            <a:extLst>
              <a:ext uri="{FF2B5EF4-FFF2-40B4-BE49-F238E27FC236}">
                <a16:creationId xmlns:a16="http://schemas.microsoft.com/office/drawing/2014/main" id="{3EC42655-38F4-5F8D-8AC3-A1E94FA50781}"/>
              </a:ext>
            </a:extLst>
          </p:cNvPr>
          <p:cNvSpPr/>
          <p:nvPr/>
        </p:nvSpPr>
        <p:spPr>
          <a:xfrm rot="21139106">
            <a:off x="2879812" y="1142738"/>
            <a:ext cx="3384376" cy="3860547"/>
          </a:xfrm>
          <a:custGeom>
            <a:avLst/>
            <a:gdLst/>
            <a:ahLst/>
            <a:cxnLst/>
            <a:rect l="l" t="t" r="r" b="b"/>
            <a:pathLst>
              <a:path w="3034665" h="4114800">
                <a:moveTo>
                  <a:pt x="0" y="0"/>
                </a:moveTo>
                <a:lnTo>
                  <a:pt x="3034665" y="0"/>
                </a:lnTo>
                <a:lnTo>
                  <a:pt x="3034665"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6" name="نجمة: 10 نقاط 25">
            <a:extLst>
              <a:ext uri="{FF2B5EF4-FFF2-40B4-BE49-F238E27FC236}">
                <a16:creationId xmlns:a16="http://schemas.microsoft.com/office/drawing/2014/main" id="{E804999A-8F0A-6C85-C20A-50B70B216881}"/>
              </a:ext>
            </a:extLst>
          </p:cNvPr>
          <p:cNvSpPr/>
          <p:nvPr/>
        </p:nvSpPr>
        <p:spPr>
          <a:xfrm rot="21171747">
            <a:off x="2915069" y="732750"/>
            <a:ext cx="3276364" cy="4680520"/>
          </a:xfrm>
          <a:prstGeom prst="star10">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EG" sz="3200" b="1" dirty="0">
                <a:solidFill>
                  <a:schemeClr val="tx1"/>
                </a:solidFill>
                <a:latin typeface="Traditional Arabic" panose="02020603050405020304" pitchFamily="18" charset="-78"/>
                <a:cs typeface="Traditional Arabic" panose="02020603050405020304" pitchFamily="18" charset="-78"/>
              </a:rPr>
              <a:t>ضع علامة (</a:t>
            </a:r>
            <a:r>
              <a:rPr lang="ar-EG" sz="3200" b="1" dirty="0">
                <a:solidFill>
                  <a:schemeClr val="tx1"/>
                </a:solidFill>
                <a:latin typeface="Traditional Arabic" panose="02020603050405020304" pitchFamily="18" charset="-78"/>
                <a:cs typeface="Traditional Arabic" panose="02020603050405020304" pitchFamily="18" charset="-78"/>
                <a:sym typeface="Wingdings 2" panose="05020102010507070707" pitchFamily="18" charset="2"/>
              </a:rPr>
              <a:t>)</a:t>
            </a:r>
            <a:r>
              <a:rPr lang="ar-EG" sz="3200" b="1" dirty="0">
                <a:solidFill>
                  <a:schemeClr val="tx1"/>
                </a:solidFill>
                <a:latin typeface="Traditional Arabic" panose="02020603050405020304" pitchFamily="18" charset="-78"/>
                <a:cs typeface="Traditional Arabic" panose="02020603050405020304" pitchFamily="18" charset="-78"/>
              </a:rPr>
              <a:t> أمام الجملة الصحيحة وعلامة (✗) أمام الجملة غير الصحيحة لما يأتي:</a:t>
            </a:r>
            <a:endParaRPr lang="en-US" sz="3200" b="1" dirty="0">
              <a:solidFill>
                <a:schemeClr val="tx1"/>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33982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3"/>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1022024" y="2636912"/>
            <a:ext cx="7099951" cy="1077218"/>
          </a:xfrm>
          <a:prstGeom prst="rect">
            <a:avLst/>
          </a:prstGeom>
          <a:noFill/>
        </p:spPr>
        <p:txBody>
          <a:bodyPr wrap="square">
            <a:spAutoFit/>
          </a:bodyPr>
          <a:lstStyle/>
          <a:p>
            <a:pPr algn="ctr"/>
            <a:r>
              <a:rPr lang="ar-EG" sz="3200" b="1" dirty="0"/>
              <a:t>التنظيم الجيّد يساعد المنظمة على تخفيض التكاليف التشغيلية.</a:t>
            </a:r>
            <a:endParaRPr lang="ar-EG" sz="5400" b="1" dirty="0"/>
          </a:p>
        </p:txBody>
      </p:sp>
      <p:sp>
        <p:nvSpPr>
          <p:cNvPr id="3" name="مستطيل: زوايا مستديرة 2">
            <a:extLst>
              <a:ext uri="{FF2B5EF4-FFF2-40B4-BE49-F238E27FC236}">
                <a16:creationId xmlns:a16="http://schemas.microsoft.com/office/drawing/2014/main" id="{3BFD4D38-46EA-6D7A-9F6D-D7A25EB63DDA}"/>
              </a:ext>
            </a:extLst>
          </p:cNvPr>
          <p:cNvSpPr/>
          <p:nvPr/>
        </p:nvSpPr>
        <p:spPr>
          <a:xfrm>
            <a:off x="3486587" y="4183632"/>
            <a:ext cx="2448272" cy="936104"/>
          </a:xfrm>
          <a:prstGeom prst="round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b="1" dirty="0"/>
          </a:p>
        </p:txBody>
      </p:sp>
      <p:sp>
        <p:nvSpPr>
          <p:cNvPr id="6" name="مربع نص 5">
            <a:extLst>
              <a:ext uri="{FF2B5EF4-FFF2-40B4-BE49-F238E27FC236}">
                <a16:creationId xmlns:a16="http://schemas.microsoft.com/office/drawing/2014/main" id="{8F483CA5-4A71-0888-C58B-DF2AEB55EE0D}"/>
              </a:ext>
            </a:extLst>
          </p:cNvPr>
          <p:cNvSpPr txBox="1"/>
          <p:nvPr/>
        </p:nvSpPr>
        <p:spPr>
          <a:xfrm>
            <a:off x="3486587" y="4343816"/>
            <a:ext cx="1349896" cy="707886"/>
          </a:xfrm>
          <a:prstGeom prst="rect">
            <a:avLst/>
          </a:prstGeom>
          <a:noFill/>
        </p:spPr>
        <p:txBody>
          <a:bodyPr wrap="square">
            <a:spAutoFit/>
          </a:bodyPr>
          <a:lstStyle/>
          <a:p>
            <a:r>
              <a:rPr lang="ar-EG" sz="4000" b="1" dirty="0">
                <a:solidFill>
                  <a:srgbClr val="00B050"/>
                </a:solidFill>
                <a:sym typeface="Wingdings 2" panose="05020102010507070707" pitchFamily="18" charset="2"/>
              </a:rPr>
              <a:t></a:t>
            </a:r>
            <a:endParaRPr lang="ar-EG" sz="4000" dirty="0">
              <a:solidFill>
                <a:srgbClr val="00B050"/>
              </a:solidFill>
            </a:endParaRPr>
          </a:p>
        </p:txBody>
      </p:sp>
    </p:spTree>
    <p:extLst>
      <p:ext uri="{BB962C8B-B14F-4D97-AF65-F5344CB8AC3E}">
        <p14:creationId xmlns:p14="http://schemas.microsoft.com/office/powerpoint/2010/main" val="171252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3"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1022024" y="2276872"/>
            <a:ext cx="7099951" cy="1569660"/>
          </a:xfrm>
          <a:prstGeom prst="rect">
            <a:avLst/>
          </a:prstGeom>
          <a:noFill/>
        </p:spPr>
        <p:txBody>
          <a:bodyPr wrap="square">
            <a:spAutoFit/>
          </a:bodyPr>
          <a:lstStyle/>
          <a:p>
            <a:pPr algn="ctr"/>
            <a:r>
              <a:rPr lang="ar-EG" sz="3200" b="1" dirty="0"/>
              <a:t>عملية تنسيق الجهود البشرية في المنظمة يمكنها من تحقيق أهدافها بأعلى التكاليف، وبأقصى كفاية إنتاجيه ممكنة.</a:t>
            </a:r>
            <a:endParaRPr lang="ar-EG" sz="5400" b="1" dirty="0"/>
          </a:p>
        </p:txBody>
      </p:sp>
      <p:sp>
        <p:nvSpPr>
          <p:cNvPr id="3" name="مستطيل: زوايا مستديرة 2">
            <a:extLst>
              <a:ext uri="{FF2B5EF4-FFF2-40B4-BE49-F238E27FC236}">
                <a16:creationId xmlns:a16="http://schemas.microsoft.com/office/drawing/2014/main" id="{3BFD4D38-46EA-6D7A-9F6D-D7A25EB63DDA}"/>
              </a:ext>
            </a:extLst>
          </p:cNvPr>
          <p:cNvSpPr/>
          <p:nvPr/>
        </p:nvSpPr>
        <p:spPr>
          <a:xfrm>
            <a:off x="3486587" y="4338755"/>
            <a:ext cx="2448272" cy="936104"/>
          </a:xfrm>
          <a:prstGeom prst="round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b="1" dirty="0"/>
          </a:p>
        </p:txBody>
      </p:sp>
      <p:sp>
        <p:nvSpPr>
          <p:cNvPr id="5" name="مربع نص 4">
            <a:extLst>
              <a:ext uri="{FF2B5EF4-FFF2-40B4-BE49-F238E27FC236}">
                <a16:creationId xmlns:a16="http://schemas.microsoft.com/office/drawing/2014/main" id="{DF0222AF-A96B-DBD8-A0B6-3C1048793CE5}"/>
              </a:ext>
            </a:extLst>
          </p:cNvPr>
          <p:cNvSpPr txBox="1"/>
          <p:nvPr/>
        </p:nvSpPr>
        <p:spPr>
          <a:xfrm>
            <a:off x="3486587" y="4498939"/>
            <a:ext cx="1349896" cy="707886"/>
          </a:xfrm>
          <a:prstGeom prst="rect">
            <a:avLst/>
          </a:prstGeom>
          <a:noFill/>
        </p:spPr>
        <p:txBody>
          <a:bodyPr wrap="square">
            <a:spAutoFit/>
          </a:bodyPr>
          <a:lstStyle/>
          <a:p>
            <a:r>
              <a:rPr lang="ar-EG" sz="4000" b="1" dirty="0">
                <a:solidFill>
                  <a:srgbClr val="FF0000"/>
                </a:solidFill>
              </a:rPr>
              <a:t>✗</a:t>
            </a:r>
            <a:endParaRPr lang="ar-EG" sz="4000" dirty="0">
              <a:solidFill>
                <a:srgbClr val="FF0000"/>
              </a:solidFill>
            </a:endParaRPr>
          </a:p>
        </p:txBody>
      </p:sp>
    </p:spTree>
    <p:extLst>
      <p:ext uri="{BB962C8B-B14F-4D97-AF65-F5344CB8AC3E}">
        <p14:creationId xmlns:p14="http://schemas.microsoft.com/office/powerpoint/2010/main" val="123039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899592" y="2204864"/>
            <a:ext cx="7099951" cy="1077218"/>
          </a:xfrm>
          <a:prstGeom prst="rect">
            <a:avLst/>
          </a:prstGeom>
          <a:noFill/>
        </p:spPr>
        <p:txBody>
          <a:bodyPr wrap="square">
            <a:spAutoFit/>
          </a:bodyPr>
          <a:lstStyle/>
          <a:p>
            <a:pPr algn="ctr"/>
            <a:r>
              <a:rPr lang="ar-EG" sz="3200" b="1" dirty="0"/>
              <a:t>التنظيم يساعد في تحديد العلاقات بين العاملين في المنظمة.</a:t>
            </a:r>
            <a:endParaRPr lang="ar-EG" sz="5400" b="1" dirty="0"/>
          </a:p>
        </p:txBody>
      </p:sp>
      <p:sp>
        <p:nvSpPr>
          <p:cNvPr id="3" name="مستطيل: زوايا مستديرة 2">
            <a:extLst>
              <a:ext uri="{FF2B5EF4-FFF2-40B4-BE49-F238E27FC236}">
                <a16:creationId xmlns:a16="http://schemas.microsoft.com/office/drawing/2014/main" id="{3BFD4D38-46EA-6D7A-9F6D-D7A25EB63DDA}"/>
              </a:ext>
            </a:extLst>
          </p:cNvPr>
          <p:cNvSpPr/>
          <p:nvPr/>
        </p:nvSpPr>
        <p:spPr>
          <a:xfrm>
            <a:off x="3364155" y="4005064"/>
            <a:ext cx="2448272" cy="936104"/>
          </a:xfrm>
          <a:prstGeom prst="round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b="1" dirty="0"/>
          </a:p>
        </p:txBody>
      </p:sp>
      <p:sp>
        <p:nvSpPr>
          <p:cNvPr id="5" name="مربع نص 4">
            <a:extLst>
              <a:ext uri="{FF2B5EF4-FFF2-40B4-BE49-F238E27FC236}">
                <a16:creationId xmlns:a16="http://schemas.microsoft.com/office/drawing/2014/main" id="{AB10DC30-A4EA-4689-62C9-1C9F84428FCC}"/>
              </a:ext>
            </a:extLst>
          </p:cNvPr>
          <p:cNvSpPr txBox="1"/>
          <p:nvPr/>
        </p:nvSpPr>
        <p:spPr>
          <a:xfrm>
            <a:off x="3364155" y="4165248"/>
            <a:ext cx="1349896" cy="707886"/>
          </a:xfrm>
          <a:prstGeom prst="rect">
            <a:avLst/>
          </a:prstGeom>
          <a:noFill/>
        </p:spPr>
        <p:txBody>
          <a:bodyPr wrap="square">
            <a:spAutoFit/>
          </a:bodyPr>
          <a:lstStyle/>
          <a:p>
            <a:r>
              <a:rPr lang="ar-EG" sz="4000" b="1" dirty="0">
                <a:solidFill>
                  <a:srgbClr val="00B050"/>
                </a:solidFill>
                <a:sym typeface="Wingdings 2" panose="05020102010507070707" pitchFamily="18" charset="2"/>
              </a:rPr>
              <a:t></a:t>
            </a:r>
            <a:endParaRPr lang="ar-EG" sz="4000" dirty="0">
              <a:solidFill>
                <a:srgbClr val="00B050"/>
              </a:solidFill>
            </a:endParaRPr>
          </a:p>
        </p:txBody>
      </p:sp>
    </p:spTree>
    <p:extLst>
      <p:ext uri="{BB962C8B-B14F-4D97-AF65-F5344CB8AC3E}">
        <p14:creationId xmlns:p14="http://schemas.microsoft.com/office/powerpoint/2010/main" val="7858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4679</TotalTime>
  <Words>628</Words>
  <Application>Microsoft Office PowerPoint</Application>
  <PresentationFormat>On-screen Show (4:3)</PresentationFormat>
  <Paragraphs>53</Paragraphs>
  <Slides>27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27</vt:i4>
      </vt:variant>
    </vt:vector>
  </HeadingPairs>
  <TitlesOfParts>
    <vt:vector size="36" baseType="lpstr">
      <vt:lpstr>Arial</vt:lpstr>
      <vt:lpstr>Calibri</vt:lpstr>
      <vt:lpstr>Calibri Light</vt:lpstr>
      <vt:lpstr>Traditional Arabic</vt:lpstr>
      <vt:lpstr>Wingdings</vt:lpstr>
      <vt:lpstr>Wingdings 2</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257</cp:revision>
  <dcterms:created xsi:type="dcterms:W3CDTF">2020-12-01T14:21:27Z</dcterms:created>
  <dcterms:modified xsi:type="dcterms:W3CDTF">2025-11-13T07:10:58Z</dcterms:modified>
</cp:coreProperties>
</file>