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7" r:id="rId5"/>
    <p:sldId id="423" r:id="rId6"/>
    <p:sldId id="424" r:id="rId7"/>
    <p:sldId id="258" r:id="rId8"/>
    <p:sldId id="262" r:id="rId9"/>
    <p:sldId id="476" r:id="rId10"/>
    <p:sldId id="263" r:id="rId11"/>
    <p:sldId id="478" r:id="rId12"/>
    <p:sldId id="492" r:id="rId13"/>
    <p:sldId id="493" r:id="rId14"/>
    <p:sldId id="481" r:id="rId15"/>
    <p:sldId id="494" r:id="rId16"/>
    <p:sldId id="483" r:id="rId17"/>
    <p:sldId id="265" r:id="rId18"/>
    <p:sldId id="485" r:id="rId19"/>
    <p:sldId id="266" r:id="rId20"/>
    <p:sldId id="264" r:id="rId21"/>
    <p:sldId id="488" r:id="rId22"/>
    <p:sldId id="489" r:id="rId23"/>
    <p:sldId id="495" r:id="rId24"/>
    <p:sldId id="490" r:id="rId25"/>
    <p:sldId id="491" r:id="rId26"/>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67B"/>
    <a:srgbClr val="E6E6E6"/>
    <a:srgbClr val="2B3481"/>
    <a:srgbClr val="AF9C4B"/>
    <a:srgbClr val="481918"/>
    <a:srgbClr val="990000"/>
    <a:srgbClr val="087E85"/>
    <a:srgbClr val="99FFCC"/>
    <a:srgbClr val="003E6B"/>
    <a:srgbClr val="E161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94475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09509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4482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15119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605973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45590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60303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56377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1555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066872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0164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0313029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4.svg"/><Relationship Id="rId11" Type="http://schemas.openxmlformats.org/officeDocument/2006/relationships/image" Target="../media/image18.sv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13.sv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svg"/><Relationship Id="rId9" Type="http://schemas.openxmlformats.org/officeDocument/2006/relationships/image" Target="../media/image25.sv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svg"/><Relationship Id="rId3" Type="http://schemas.openxmlformats.org/officeDocument/2006/relationships/image" Target="../media/image26.jpeg"/><Relationship Id="rId7" Type="http://schemas.openxmlformats.org/officeDocument/2006/relationships/image" Target="../media/image28.svg"/><Relationship Id="rId12"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4.svg"/><Relationship Id="rId10" Type="http://schemas.openxmlformats.org/officeDocument/2006/relationships/image" Target="../media/image31.png"/><Relationship Id="rId4" Type="http://schemas.openxmlformats.org/officeDocument/2006/relationships/image" Target="../media/image3.png"/><Relationship Id="rId9" Type="http://schemas.openxmlformats.org/officeDocument/2006/relationships/image" Target="../media/image30.svg"/></Relationships>
</file>

<file path=ppt/slides/_rels/slide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4.jpeg"/><Relationship Id="rId7" Type="http://schemas.openxmlformats.org/officeDocument/2006/relationships/image" Target="../media/image3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svg"/><Relationship Id="rId9" Type="http://schemas.openxmlformats.org/officeDocument/2006/relationships/image" Target="../media/image25.sv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svg"/><Relationship Id="rId3" Type="http://schemas.openxmlformats.org/officeDocument/2006/relationships/image" Target="../media/image26.jpeg"/><Relationship Id="rId7" Type="http://schemas.openxmlformats.org/officeDocument/2006/relationships/image" Target="../media/image28.svg"/><Relationship Id="rId12"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4.svg"/><Relationship Id="rId10" Type="http://schemas.openxmlformats.org/officeDocument/2006/relationships/image" Target="../media/image31.png"/><Relationship Id="rId4" Type="http://schemas.openxmlformats.org/officeDocument/2006/relationships/image" Target="../media/image3.png"/><Relationship Id="rId9" Type="http://schemas.openxmlformats.org/officeDocument/2006/relationships/image" Target="../media/image30.svg"/></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4.jpeg"/><Relationship Id="rId7" Type="http://schemas.openxmlformats.org/officeDocument/2006/relationships/image" Target="../media/image32.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20.svg"/></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0.jpeg"/><Relationship Id="rId7" Type="http://schemas.openxmlformats.org/officeDocument/2006/relationships/image" Target="../media/image44.sv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 Id="rId9" Type="http://schemas.openxmlformats.org/officeDocument/2006/relationships/image" Target="../media/image32.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44.svg"/><Relationship Id="rId3" Type="http://schemas.openxmlformats.org/officeDocument/2006/relationships/image" Target="../media/image3.png"/><Relationship Id="rId7" Type="http://schemas.openxmlformats.org/officeDocument/2006/relationships/image" Target="../media/image47.jpeg"/><Relationship Id="rId12" Type="http://schemas.openxmlformats.org/officeDocument/2006/relationships/image" Target="../media/image43.png"/><Relationship Id="rId2" Type="http://schemas.openxmlformats.org/officeDocument/2006/relationships/image" Target="../media/image2.jpeg"/><Relationship Id="rId1" Type="http://schemas.openxmlformats.org/officeDocument/2006/relationships/slideLayout" Target="../slideLayouts/slideLayout29.xml"/><Relationship Id="rId6" Type="http://schemas.openxmlformats.org/officeDocument/2006/relationships/image" Target="../media/image46.svg"/><Relationship Id="rId11" Type="http://schemas.openxmlformats.org/officeDocument/2006/relationships/image" Target="../media/image32.svg"/><Relationship Id="rId5" Type="http://schemas.openxmlformats.org/officeDocument/2006/relationships/image" Target="../media/image45.png"/><Relationship Id="rId10" Type="http://schemas.openxmlformats.org/officeDocument/2006/relationships/image" Target="../media/image31.png"/><Relationship Id="rId4" Type="http://schemas.openxmlformats.org/officeDocument/2006/relationships/image" Target="../media/image4.svg"/><Relationship Id="rId9" Type="http://schemas.openxmlformats.org/officeDocument/2006/relationships/image" Target="../media/image49.sv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29.xml"/><Relationship Id="rId6" Type="http://schemas.openxmlformats.org/officeDocument/2006/relationships/image" Target="../media/image54.png"/><Relationship Id="rId11" Type="http://schemas.openxmlformats.org/officeDocument/2006/relationships/image" Target="../media/image32.svg"/><Relationship Id="rId5" Type="http://schemas.openxmlformats.org/officeDocument/2006/relationships/image" Target="../media/image53.svg"/><Relationship Id="rId10" Type="http://schemas.openxmlformats.org/officeDocument/2006/relationships/image" Target="../media/image31.png"/><Relationship Id="rId4" Type="http://schemas.openxmlformats.org/officeDocument/2006/relationships/image" Target="../media/image52.png"/><Relationship Id="rId9" Type="http://schemas.openxmlformats.org/officeDocument/2006/relationships/image" Target="../media/image44.svg"/></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29.xml"/><Relationship Id="rId6" Type="http://schemas.openxmlformats.org/officeDocument/2006/relationships/image" Target="../media/image54.png"/><Relationship Id="rId11" Type="http://schemas.openxmlformats.org/officeDocument/2006/relationships/image" Target="../media/image32.svg"/><Relationship Id="rId5" Type="http://schemas.openxmlformats.org/officeDocument/2006/relationships/image" Target="../media/image53.svg"/><Relationship Id="rId10" Type="http://schemas.openxmlformats.org/officeDocument/2006/relationships/image" Target="../media/image31.png"/><Relationship Id="rId4" Type="http://schemas.openxmlformats.org/officeDocument/2006/relationships/image" Target="../media/image52.png"/><Relationship Id="rId9" Type="http://schemas.openxmlformats.org/officeDocument/2006/relationships/image" Target="../media/image44.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412321" y="1909578"/>
            <a:ext cx="4417690" cy="934610"/>
          </a:xfrm>
          <a:custGeom>
            <a:avLst/>
            <a:gdLst/>
            <a:ahLst/>
            <a:cxnLst/>
            <a:rect l="l" t="t" r="r" b="b"/>
            <a:pathLst>
              <a:path w="8761459" h="791899">
                <a:moveTo>
                  <a:pt x="0" y="0"/>
                </a:moveTo>
                <a:lnTo>
                  <a:pt x="8761459" y="0"/>
                </a:lnTo>
                <a:lnTo>
                  <a:pt x="8761459" y="791899"/>
                </a:lnTo>
                <a:lnTo>
                  <a:pt x="0" y="791899"/>
                </a:lnTo>
                <a:lnTo>
                  <a:pt x="0" y="0"/>
                </a:lnTo>
                <a:close/>
              </a:path>
            </a:pathLst>
          </a:custGeom>
          <a:blipFill>
            <a:blip r:embed="rId3">
              <a:extLst>
                <a:ext uri="{96DAC541-7B7A-43D3-8B79-37D633B846F1}">
                  <asvg:svgBlip xmlns:asvg="http://schemas.microsoft.com/office/drawing/2016/SVG/main" r:embed="rId4"/>
                </a:ext>
              </a:extLst>
            </a:blip>
            <a:stretch>
              <a:fillRect t="-300907" b="-446860"/>
            </a:stretch>
          </a:blipFill>
        </p:spPr>
      </p:sp>
      <p:sp>
        <p:nvSpPr>
          <p:cNvPr id="4" name="Freeform 4"/>
          <p:cNvSpPr/>
          <p:nvPr/>
        </p:nvSpPr>
        <p:spPr>
          <a:xfrm>
            <a:off x="-322088" y="5126288"/>
            <a:ext cx="2727066" cy="1265321"/>
          </a:xfrm>
          <a:custGeom>
            <a:avLst/>
            <a:gdLst/>
            <a:ahLst/>
            <a:cxnLst/>
            <a:rect l="l" t="t" r="r" b="b"/>
            <a:pathLst>
              <a:path w="5454131" h="2530641">
                <a:moveTo>
                  <a:pt x="0" y="0"/>
                </a:moveTo>
                <a:lnTo>
                  <a:pt x="5454131" y="0"/>
                </a:lnTo>
                <a:lnTo>
                  <a:pt x="5454131" y="2530641"/>
                </a:lnTo>
                <a:lnTo>
                  <a:pt x="0" y="2530641"/>
                </a:lnTo>
                <a:lnTo>
                  <a:pt x="0" y="0"/>
                </a:lnTo>
                <a:close/>
              </a:path>
            </a:pathLst>
          </a:custGeom>
          <a:blipFill>
            <a:blip r:embed="rId3">
              <a:extLst>
                <a:ext uri="{96DAC541-7B7A-43D3-8B79-37D633B846F1}">
                  <asvg:svgBlip xmlns:asvg="http://schemas.microsoft.com/office/drawing/2016/SVG/main" r:embed="rId4"/>
                </a:ext>
              </a:extLst>
            </a:blip>
            <a:stretch>
              <a:fillRect l="-15033" t="-59470" r="-45605" b="-105816"/>
            </a:stretch>
          </a:blipFill>
        </p:spPr>
      </p:sp>
      <p:grpSp>
        <p:nvGrpSpPr>
          <p:cNvPr id="5" name="Group 5"/>
          <p:cNvGrpSpPr/>
          <p:nvPr/>
        </p:nvGrpSpPr>
        <p:grpSpPr>
          <a:xfrm>
            <a:off x="5522573" y="1610371"/>
            <a:ext cx="2623185" cy="3637259"/>
            <a:chOff x="0" y="0"/>
            <a:chExt cx="812800" cy="1127013"/>
          </a:xfrm>
        </p:grpSpPr>
        <p:sp>
          <p:nvSpPr>
            <p:cNvPr id="6" name="Freeform 6"/>
            <p:cNvSpPr/>
            <p:nvPr/>
          </p:nvSpPr>
          <p:spPr>
            <a:xfrm>
              <a:off x="0" y="0"/>
              <a:ext cx="812800" cy="1127013"/>
            </a:xfrm>
            <a:custGeom>
              <a:avLst/>
              <a:gdLst/>
              <a:ahLst/>
              <a:cxnLst/>
              <a:rect l="l" t="t" r="r" b="b"/>
              <a:pathLst>
                <a:path w="812800" h="1127013">
                  <a:moveTo>
                    <a:pt x="33940" y="0"/>
                  </a:moveTo>
                  <a:lnTo>
                    <a:pt x="778860" y="0"/>
                  </a:lnTo>
                  <a:cubicBezTo>
                    <a:pt x="797604" y="0"/>
                    <a:pt x="812800" y="15196"/>
                    <a:pt x="812800" y="33940"/>
                  </a:cubicBezTo>
                  <a:lnTo>
                    <a:pt x="812800" y="1093073"/>
                  </a:lnTo>
                  <a:cubicBezTo>
                    <a:pt x="812800" y="1111818"/>
                    <a:pt x="797604" y="1127013"/>
                    <a:pt x="778860" y="1127013"/>
                  </a:cubicBezTo>
                  <a:lnTo>
                    <a:pt x="33940" y="1127013"/>
                  </a:lnTo>
                  <a:cubicBezTo>
                    <a:pt x="15196" y="1127013"/>
                    <a:pt x="0" y="1111818"/>
                    <a:pt x="0" y="1093073"/>
                  </a:cubicBezTo>
                  <a:lnTo>
                    <a:pt x="0" y="33940"/>
                  </a:lnTo>
                  <a:cubicBezTo>
                    <a:pt x="0" y="15196"/>
                    <a:pt x="15196" y="0"/>
                    <a:pt x="33940" y="0"/>
                  </a:cubicBezTo>
                  <a:close/>
                </a:path>
              </a:pathLst>
            </a:custGeom>
            <a:blipFill>
              <a:blip r:embed="rId5"/>
              <a:stretch>
                <a:fillRect l="-54058" r="-54058"/>
              </a:stretch>
            </a:blipFill>
            <a:ln w="57150" cap="rnd">
              <a:solidFill>
                <a:srgbClr val="1B50E9"/>
              </a:solidFill>
              <a:prstDash val="solid"/>
              <a:round/>
            </a:ln>
          </p:spPr>
        </p:sp>
      </p:grpSp>
      <p:sp>
        <p:nvSpPr>
          <p:cNvPr id="7" name="Freeform 7"/>
          <p:cNvSpPr/>
          <p:nvPr/>
        </p:nvSpPr>
        <p:spPr>
          <a:xfrm>
            <a:off x="7681942" y="1544805"/>
            <a:ext cx="1156378" cy="938689"/>
          </a:xfrm>
          <a:custGeom>
            <a:avLst/>
            <a:gdLst/>
            <a:ahLst/>
            <a:cxnLst/>
            <a:rect l="l" t="t" r="r" b="b"/>
            <a:pathLst>
              <a:path w="2312755" h="1877377">
                <a:moveTo>
                  <a:pt x="0" y="0"/>
                </a:moveTo>
                <a:lnTo>
                  <a:pt x="2312755" y="0"/>
                </a:lnTo>
                <a:lnTo>
                  <a:pt x="2312755" y="1877377"/>
                </a:lnTo>
                <a:lnTo>
                  <a:pt x="0" y="1877377"/>
                </a:lnTo>
                <a:lnTo>
                  <a:pt x="0" y="0"/>
                </a:lnTo>
                <a:close/>
              </a:path>
            </a:pathLst>
          </a:custGeom>
          <a:blipFill>
            <a:blip r:embed="rId3">
              <a:extLst>
                <a:ext uri="{96DAC541-7B7A-43D3-8B79-37D633B846F1}">
                  <asvg:svgBlip xmlns:asvg="http://schemas.microsoft.com/office/drawing/2016/SVG/main" r:embed="rId4"/>
                </a:ext>
              </a:extLst>
            </a:blip>
            <a:stretch>
              <a:fillRect l="-65506" t="-48907" r="-65615" b="-69260"/>
            </a:stretch>
          </a:blipFill>
        </p:spPr>
      </p:sp>
      <p:sp>
        <p:nvSpPr>
          <p:cNvPr id="8" name="Freeform 8"/>
          <p:cNvSpPr/>
          <p:nvPr/>
        </p:nvSpPr>
        <p:spPr>
          <a:xfrm>
            <a:off x="433050" y="2058631"/>
            <a:ext cx="583598" cy="704302"/>
          </a:xfrm>
          <a:custGeom>
            <a:avLst/>
            <a:gdLst/>
            <a:ahLst/>
            <a:cxnLst/>
            <a:rect l="l" t="t" r="r" b="b"/>
            <a:pathLst>
              <a:path w="305454" h="446733">
                <a:moveTo>
                  <a:pt x="0" y="0"/>
                </a:moveTo>
                <a:lnTo>
                  <a:pt x="305454" y="0"/>
                </a:lnTo>
                <a:lnTo>
                  <a:pt x="305454" y="446733"/>
                </a:lnTo>
                <a:lnTo>
                  <a:pt x="0" y="4467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flipH="1">
            <a:off x="4162203" y="2058631"/>
            <a:ext cx="583598" cy="704302"/>
          </a:xfrm>
          <a:custGeom>
            <a:avLst/>
            <a:gdLst/>
            <a:ahLst/>
            <a:cxnLst/>
            <a:rect l="l" t="t" r="r" b="b"/>
            <a:pathLst>
              <a:path w="305454" h="446733">
                <a:moveTo>
                  <a:pt x="305454" y="0"/>
                </a:moveTo>
                <a:lnTo>
                  <a:pt x="0" y="0"/>
                </a:lnTo>
                <a:lnTo>
                  <a:pt x="0" y="446733"/>
                </a:lnTo>
                <a:lnTo>
                  <a:pt x="305454" y="446733"/>
                </a:lnTo>
                <a:lnTo>
                  <a:pt x="30545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230306" y="5310380"/>
            <a:ext cx="568088" cy="528322"/>
          </a:xfrm>
          <a:custGeom>
            <a:avLst/>
            <a:gdLst/>
            <a:ahLst/>
            <a:cxnLst/>
            <a:rect l="l" t="t" r="r" b="b"/>
            <a:pathLst>
              <a:path w="1136175" h="1056643">
                <a:moveTo>
                  <a:pt x="0" y="0"/>
                </a:moveTo>
                <a:lnTo>
                  <a:pt x="1136176" y="0"/>
                </a:lnTo>
                <a:lnTo>
                  <a:pt x="1136176" y="1056643"/>
                </a:lnTo>
                <a:lnTo>
                  <a:pt x="0" y="10566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192410">
            <a:off x="7465904" y="1288983"/>
            <a:ext cx="1645837" cy="1199404"/>
          </a:xfrm>
          <a:custGeom>
            <a:avLst/>
            <a:gdLst/>
            <a:ahLst/>
            <a:cxnLst/>
            <a:rect l="l" t="t" r="r" b="b"/>
            <a:pathLst>
              <a:path w="3291673" h="2398807">
                <a:moveTo>
                  <a:pt x="0" y="0"/>
                </a:moveTo>
                <a:lnTo>
                  <a:pt x="3291674" y="0"/>
                </a:lnTo>
                <a:lnTo>
                  <a:pt x="3291674" y="2398807"/>
                </a:lnTo>
                <a:lnTo>
                  <a:pt x="0" y="23988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35D7B2F1-99B4-DB5B-8C0E-ECDA377FEF3B}"/>
              </a:ext>
            </a:extLst>
          </p:cNvPr>
          <p:cNvSpPr txBox="1"/>
          <p:nvPr/>
        </p:nvSpPr>
        <p:spPr>
          <a:xfrm>
            <a:off x="866428" y="1915785"/>
            <a:ext cx="3672408" cy="2585323"/>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الفصل الرابع</a:t>
            </a:r>
          </a:p>
          <a:p>
            <a:pPr algn="ctr"/>
            <a:endParaRPr lang="ar-EG" sz="5400" b="1" dirty="0">
              <a:solidFill>
                <a:srgbClr val="0070C0"/>
              </a:solidFill>
              <a:latin typeface="Traditional Arabic" panose="02020603050405020304" pitchFamily="18" charset="-78"/>
              <a:cs typeface="Traditional Arabic" panose="02020603050405020304" pitchFamily="18" charset="-78"/>
            </a:endParaRPr>
          </a:p>
          <a:p>
            <a:pPr algn="ctr"/>
            <a:r>
              <a:rPr lang="ar-EG" sz="5400" b="1" dirty="0">
                <a:solidFill>
                  <a:schemeClr val="accent6">
                    <a:lumMod val="50000"/>
                  </a:schemeClr>
                </a:solidFill>
                <a:latin typeface="Traditional Arabic" panose="02020603050405020304" pitchFamily="18" charset="-78"/>
                <a:cs typeface="Traditional Arabic" panose="02020603050405020304" pitchFamily="18" charset="-78"/>
              </a:rPr>
              <a:t>مهارة التوجيه</a:t>
            </a:r>
            <a:endParaRPr lang="en-US" sz="4400" b="1" dirty="0">
              <a:solidFill>
                <a:schemeClr val="accent6">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0" y="792863"/>
            <a:ext cx="1657919" cy="1326336"/>
          </a:xfrm>
          <a:custGeom>
            <a:avLst/>
            <a:gdLst/>
            <a:ahLst/>
            <a:cxnLst/>
            <a:rect l="l" t="t" r="r" b="b"/>
            <a:pathLst>
              <a:path w="3315838" h="2652671">
                <a:moveTo>
                  <a:pt x="0" y="0"/>
                </a:moveTo>
                <a:lnTo>
                  <a:pt x="3315838" y="0"/>
                </a:lnTo>
                <a:lnTo>
                  <a:pt x="3315838" y="2652671"/>
                </a:lnTo>
                <a:lnTo>
                  <a:pt x="0" y="2652671"/>
                </a:lnTo>
                <a:lnTo>
                  <a:pt x="0" y="0"/>
                </a:lnTo>
                <a:close/>
              </a:path>
            </a:pathLst>
          </a:custGeom>
          <a:blipFill>
            <a:blip r:embed="rId3">
              <a:alphaModFix amt="1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514350" y="1326309"/>
            <a:ext cx="3352695" cy="4205382"/>
          </a:xfrm>
          <a:custGeom>
            <a:avLst/>
            <a:gdLst/>
            <a:ahLst/>
            <a:cxnLst/>
            <a:rect l="l" t="t" r="r" b="b"/>
            <a:pathLst>
              <a:path w="6705389" h="8410764">
                <a:moveTo>
                  <a:pt x="0" y="0"/>
                </a:moveTo>
                <a:lnTo>
                  <a:pt x="6705389" y="0"/>
                </a:lnTo>
                <a:lnTo>
                  <a:pt x="6705389" y="8410764"/>
                </a:lnTo>
                <a:lnTo>
                  <a:pt x="0" y="8410764"/>
                </a:lnTo>
                <a:lnTo>
                  <a:pt x="0" y="0"/>
                </a:lnTo>
                <a:close/>
              </a:path>
            </a:pathLst>
          </a:custGeom>
          <a:blipFill>
            <a:blip r:embed="rId5">
              <a:extLst>
                <a:ext uri="{96DAC541-7B7A-43D3-8B79-37D633B846F1}">
                  <asvg:svgBlip xmlns:asvg="http://schemas.microsoft.com/office/drawing/2016/SVG/main" r:embed="rId6"/>
                </a:ext>
              </a:extLst>
            </a:blip>
            <a:stretch>
              <a:fillRect l="-54917" t="-13567" r="-49462" b="-11285"/>
            </a:stretch>
          </a:blipFill>
        </p:spPr>
      </p:sp>
      <p:sp>
        <p:nvSpPr>
          <p:cNvPr id="5" name="Freeform 5"/>
          <p:cNvSpPr/>
          <p:nvPr/>
        </p:nvSpPr>
        <p:spPr>
          <a:xfrm rot="201745">
            <a:off x="4993722" y="3947518"/>
            <a:ext cx="3023598" cy="2554941"/>
          </a:xfrm>
          <a:custGeom>
            <a:avLst/>
            <a:gdLst/>
            <a:ahLst/>
            <a:cxnLst/>
            <a:rect l="l" t="t" r="r" b="b"/>
            <a:pathLst>
              <a:path w="6047196" h="5109881">
                <a:moveTo>
                  <a:pt x="0" y="0"/>
                </a:moveTo>
                <a:lnTo>
                  <a:pt x="6047197" y="0"/>
                </a:lnTo>
                <a:lnTo>
                  <a:pt x="6047197" y="5109881"/>
                </a:lnTo>
                <a:lnTo>
                  <a:pt x="0" y="510988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6" name="Group 6"/>
          <p:cNvGrpSpPr/>
          <p:nvPr/>
        </p:nvGrpSpPr>
        <p:grpSpPr>
          <a:xfrm>
            <a:off x="728299" y="1533034"/>
            <a:ext cx="2925427" cy="3624158"/>
            <a:chOff x="0" y="0"/>
            <a:chExt cx="946937" cy="812800"/>
          </a:xfrm>
        </p:grpSpPr>
        <p:sp>
          <p:nvSpPr>
            <p:cNvPr id="7" name="Freeform 7"/>
            <p:cNvSpPr/>
            <p:nvPr/>
          </p:nvSpPr>
          <p:spPr>
            <a:xfrm>
              <a:off x="0" y="0"/>
              <a:ext cx="946937" cy="812800"/>
            </a:xfrm>
            <a:custGeom>
              <a:avLst/>
              <a:gdLst/>
              <a:ahLst/>
              <a:cxnLst/>
              <a:rect l="l" t="t" r="r" b="b"/>
              <a:pathLst>
                <a:path w="946937" h="812800">
                  <a:moveTo>
                    <a:pt x="30434" y="0"/>
                  </a:moveTo>
                  <a:lnTo>
                    <a:pt x="916503" y="0"/>
                  </a:lnTo>
                  <a:cubicBezTo>
                    <a:pt x="933312" y="0"/>
                    <a:pt x="946937" y="13626"/>
                    <a:pt x="946937" y="30434"/>
                  </a:cubicBezTo>
                  <a:lnTo>
                    <a:pt x="946937" y="782366"/>
                  </a:lnTo>
                  <a:cubicBezTo>
                    <a:pt x="946937" y="790438"/>
                    <a:pt x="943731" y="798179"/>
                    <a:pt x="938023" y="803886"/>
                  </a:cubicBezTo>
                  <a:cubicBezTo>
                    <a:pt x="932316" y="809594"/>
                    <a:pt x="924575" y="812800"/>
                    <a:pt x="916503" y="812800"/>
                  </a:cubicBezTo>
                  <a:lnTo>
                    <a:pt x="30434" y="812800"/>
                  </a:lnTo>
                  <a:cubicBezTo>
                    <a:pt x="13626" y="812800"/>
                    <a:pt x="0" y="799174"/>
                    <a:pt x="0" y="782366"/>
                  </a:cubicBezTo>
                  <a:lnTo>
                    <a:pt x="0" y="30434"/>
                  </a:lnTo>
                  <a:cubicBezTo>
                    <a:pt x="0" y="13626"/>
                    <a:pt x="13626" y="0"/>
                    <a:pt x="30434" y="0"/>
                  </a:cubicBezTo>
                  <a:close/>
                </a:path>
              </a:pathLst>
            </a:custGeom>
            <a:blipFill>
              <a:blip r:embed="rId9"/>
              <a:stretch>
                <a:fillRect l="-14780" r="-14780"/>
              </a:stretch>
            </a:blipFill>
            <a:ln w="95250" cap="rnd">
              <a:solidFill>
                <a:srgbClr val="F3E7E5"/>
              </a:solidFill>
              <a:prstDash val="solid"/>
              <a:round/>
            </a:ln>
          </p:spPr>
        </p:sp>
      </p:grpSp>
      <p:sp>
        <p:nvSpPr>
          <p:cNvPr id="8" name="Freeform 8"/>
          <p:cNvSpPr/>
          <p:nvPr/>
        </p:nvSpPr>
        <p:spPr>
          <a:xfrm>
            <a:off x="7852464" y="4709214"/>
            <a:ext cx="2583073" cy="2583073"/>
          </a:xfrm>
          <a:custGeom>
            <a:avLst/>
            <a:gdLst/>
            <a:ahLst/>
            <a:cxnLst/>
            <a:rect l="l" t="t" r="r" b="b"/>
            <a:pathLst>
              <a:path w="5166145" h="5166145">
                <a:moveTo>
                  <a:pt x="0" y="0"/>
                </a:moveTo>
                <a:lnTo>
                  <a:pt x="5166146" y="0"/>
                </a:lnTo>
                <a:lnTo>
                  <a:pt x="5166146" y="5166146"/>
                </a:lnTo>
                <a:lnTo>
                  <a:pt x="0" y="516614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مربع نص 10">
            <a:extLst>
              <a:ext uri="{FF2B5EF4-FFF2-40B4-BE49-F238E27FC236}">
                <a16:creationId xmlns:a16="http://schemas.microsoft.com/office/drawing/2014/main" id="{566AF767-3E49-138D-C870-DA56330E4655}"/>
              </a:ext>
            </a:extLst>
          </p:cNvPr>
          <p:cNvSpPr txBox="1"/>
          <p:nvPr/>
        </p:nvSpPr>
        <p:spPr>
          <a:xfrm>
            <a:off x="2666717" y="869401"/>
            <a:ext cx="6918915" cy="2123658"/>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1-4</a:t>
            </a:r>
          </a:p>
          <a:p>
            <a:pPr algn="ctr"/>
            <a:r>
              <a:rPr lang="ar-EG" sz="4400" b="1" dirty="0">
                <a:solidFill>
                  <a:srgbClr val="990000"/>
                </a:solidFill>
                <a:latin typeface="Traditional Arabic" panose="02020603050405020304" pitchFamily="18" charset="-78"/>
                <a:cs typeface="Traditional Arabic" panose="02020603050405020304" pitchFamily="18" charset="-78"/>
              </a:rPr>
              <a:t>التوجيه</a:t>
            </a:r>
          </a:p>
          <a:p>
            <a:pPr algn="ctr"/>
            <a:r>
              <a:rPr lang="ar-EG" sz="4400" b="1" dirty="0">
                <a:solidFill>
                  <a:srgbClr val="05767B"/>
                </a:solidFill>
                <a:latin typeface="Traditional Arabic" panose="02020603050405020304" pitchFamily="18" charset="-78"/>
                <a:cs typeface="Traditional Arabic" panose="02020603050405020304" pitchFamily="18" charset="-78"/>
              </a:rPr>
              <a:t>(المفهوم، الأهمية)</a:t>
            </a:r>
            <a:endParaRPr lang="en-US" sz="4400" b="1"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heel(1)">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heel(1)">
                                      <p:cBhvr>
                                        <p:cTn id="12" dur="2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heel(1)">
                                      <p:cBhvr>
                                        <p:cTn id="17" dur="2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909200" y="263755"/>
            <a:ext cx="2808312" cy="576064"/>
          </a:xfrm>
          <a:prstGeom prst="rect">
            <a:avLst/>
          </a:prstGeom>
          <a:solidFill>
            <a:srgbClr val="05767B"/>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909200" y="2044791"/>
            <a:ext cx="2808312" cy="576064"/>
          </a:xfrm>
          <a:prstGeom prst="rect">
            <a:avLst/>
          </a:prstGeom>
          <a:solidFill>
            <a:srgbClr val="05767B"/>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926788" y="4061015"/>
            <a:ext cx="2808312" cy="576064"/>
          </a:xfrm>
          <a:prstGeom prst="rect">
            <a:avLst/>
          </a:prstGeom>
          <a:solidFill>
            <a:srgbClr val="05767B"/>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الأهداف</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75289" y="241343"/>
            <a:ext cx="4807737" cy="523220"/>
          </a:xfrm>
          <a:prstGeom prst="rect">
            <a:avLst/>
          </a:prstGeom>
          <a:noFill/>
        </p:spPr>
        <p:txBody>
          <a:bodyPr wrap="square">
            <a:spAutoFit/>
          </a:bodyPr>
          <a:lstStyle/>
          <a:p>
            <a:pPr marL="457200" indent="-45720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التعرف على مفهوم التوجيه وأهميته.</a:t>
            </a:r>
            <a:endParaRPr lang="ar-EG" sz="6000" b="1" dirty="0">
              <a:solidFill>
                <a:srgbClr val="C00000"/>
              </a:solidFill>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539552" y="1916832"/>
            <a:ext cx="5043474" cy="523220"/>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مفهوم التوجيه - أهمية التوجيه.</a:t>
            </a:r>
            <a:endParaRPr lang="ar-EG" sz="40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774019" y="3667583"/>
            <a:ext cx="4572000" cy="2062103"/>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3200" b="1" dirty="0">
                <a:latin typeface="Traditional Arabic" panose="02020603050405020304" pitchFamily="18" charset="-78"/>
                <a:cs typeface="Traditional Arabic" panose="02020603050405020304" pitchFamily="18" charset="-78"/>
              </a:rPr>
              <a:t>1. التعرف على مفهوم التوجيه.</a:t>
            </a:r>
          </a:p>
          <a:p>
            <a:r>
              <a:rPr lang="ar-EG" sz="3200" b="1" dirty="0">
                <a:latin typeface="Traditional Arabic" panose="02020603050405020304" pitchFamily="18" charset="-78"/>
                <a:cs typeface="Traditional Arabic" panose="02020603050405020304" pitchFamily="18" charset="-78"/>
              </a:rPr>
              <a:t>2. توضيح أهمية التوجيه.</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40" y="920621"/>
            <a:ext cx="6480720" cy="5016758"/>
          </a:xfrm>
          <a:prstGeom prst="rect">
            <a:avLst/>
          </a:prstGeom>
          <a:noFill/>
          <a:ln>
            <a:noFill/>
          </a:ln>
          <a:effectLst/>
        </p:spPr>
        <p:txBody>
          <a:bodyPr wrap="square">
            <a:spAutoFit/>
          </a:bodyPr>
          <a:lstStyle/>
          <a:p>
            <a:r>
              <a:rPr lang="ar-EG" sz="3200" b="1" dirty="0">
                <a:solidFill>
                  <a:srgbClr val="002060"/>
                </a:solidFill>
              </a:rPr>
              <a:t>درسنا في الفصل الأول أن حقيقة العمل الإداري ما هو إلا تنفيذ الأعمال عن طريق الآخرين؛ فمن خلال الجهود البشرية المشتركة تسعى المنظمة إلى تحقيق أهدافها على أن يكون هناك تخطيطا وتنظيما لهذه الجهود، ويتبع ذلك التوجيه الذي يعمل على أن يكون أداء المهام والواجبات التي يقوم بها الفرد أو المجموعة - منسجما ومتوافقا مع ما يقوم به الآخرون، ووفق الخطط والتنظيمات الموضوعة، وفي هذا الفصل سنتعرف على مفهوم التوجيه وأهميته، وأدواته</a:t>
            </a:r>
            <a:endParaRPr lang="ar-EG" sz="7200" b="1" dirty="0">
              <a:solidFill>
                <a:srgbClr val="002060"/>
              </a:solidFill>
            </a:endParaRPr>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flipH="1">
            <a:off x="175787" y="4995711"/>
            <a:ext cx="490689" cy="490689"/>
          </a:xfrm>
          <a:custGeom>
            <a:avLst/>
            <a:gdLst/>
            <a:ahLst/>
            <a:cxnLst/>
            <a:rect l="l" t="t" r="r" b="b"/>
            <a:pathLst>
              <a:path w="981378" h="981378">
                <a:moveTo>
                  <a:pt x="981378" y="0"/>
                </a:moveTo>
                <a:lnTo>
                  <a:pt x="0" y="0"/>
                </a:lnTo>
                <a:lnTo>
                  <a:pt x="0" y="981378"/>
                </a:lnTo>
                <a:lnTo>
                  <a:pt x="981378" y="981378"/>
                </a:lnTo>
                <a:lnTo>
                  <a:pt x="981378"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4" name="Group 4"/>
          <p:cNvGrpSpPr/>
          <p:nvPr/>
        </p:nvGrpSpPr>
        <p:grpSpPr>
          <a:xfrm>
            <a:off x="761726" y="2381250"/>
            <a:ext cx="4060031" cy="1561532"/>
            <a:chOff x="0" y="0"/>
            <a:chExt cx="1258010" cy="483844"/>
          </a:xfrm>
        </p:grpSpPr>
        <p:sp>
          <p:nvSpPr>
            <p:cNvPr id="5" name="Freeform 5"/>
            <p:cNvSpPr/>
            <p:nvPr/>
          </p:nvSpPr>
          <p:spPr>
            <a:xfrm>
              <a:off x="0" y="0"/>
              <a:ext cx="1258010" cy="483844"/>
            </a:xfrm>
            <a:custGeom>
              <a:avLst/>
              <a:gdLst/>
              <a:ahLst/>
              <a:cxnLst/>
              <a:rect l="l" t="t" r="r" b="b"/>
              <a:pathLst>
                <a:path w="1258010" h="483844">
                  <a:moveTo>
                    <a:pt x="21929" y="0"/>
                  </a:moveTo>
                  <a:lnTo>
                    <a:pt x="1236081" y="0"/>
                  </a:lnTo>
                  <a:cubicBezTo>
                    <a:pt x="1248192" y="0"/>
                    <a:pt x="1258010" y="9818"/>
                    <a:pt x="1258010" y="21929"/>
                  </a:cubicBezTo>
                  <a:lnTo>
                    <a:pt x="1258010" y="461916"/>
                  </a:lnTo>
                  <a:cubicBezTo>
                    <a:pt x="1258010" y="474026"/>
                    <a:pt x="1248192" y="483844"/>
                    <a:pt x="1236081" y="483844"/>
                  </a:cubicBezTo>
                  <a:lnTo>
                    <a:pt x="21929" y="483844"/>
                  </a:lnTo>
                  <a:cubicBezTo>
                    <a:pt x="9818" y="483844"/>
                    <a:pt x="0" y="474026"/>
                    <a:pt x="0" y="461916"/>
                  </a:cubicBezTo>
                  <a:lnTo>
                    <a:pt x="0" y="21929"/>
                  </a:lnTo>
                  <a:cubicBezTo>
                    <a:pt x="0" y="9818"/>
                    <a:pt x="9818" y="0"/>
                    <a:pt x="21929" y="0"/>
                  </a:cubicBezTo>
                  <a:close/>
                </a:path>
              </a:pathLst>
            </a:custGeom>
            <a:blipFill>
              <a:blip r:embed="rId5"/>
              <a:stretch>
                <a:fillRect t="-26375" b="-26375"/>
              </a:stretch>
            </a:blipFill>
            <a:ln w="38100" cap="rnd">
              <a:solidFill>
                <a:srgbClr val="1B50E9"/>
              </a:solidFill>
              <a:prstDash val="solid"/>
              <a:round/>
            </a:ln>
          </p:spPr>
        </p:sp>
      </p:grpSp>
      <p:grpSp>
        <p:nvGrpSpPr>
          <p:cNvPr id="6" name="Group 6"/>
          <p:cNvGrpSpPr/>
          <p:nvPr/>
        </p:nvGrpSpPr>
        <p:grpSpPr>
          <a:xfrm>
            <a:off x="761726" y="4051034"/>
            <a:ext cx="1225522" cy="1435366"/>
            <a:chOff x="0" y="0"/>
            <a:chExt cx="379731" cy="444752"/>
          </a:xfrm>
        </p:grpSpPr>
        <p:sp>
          <p:nvSpPr>
            <p:cNvPr id="7" name="Freeform 7"/>
            <p:cNvSpPr/>
            <p:nvPr/>
          </p:nvSpPr>
          <p:spPr>
            <a:xfrm>
              <a:off x="0" y="0"/>
              <a:ext cx="379731" cy="444752"/>
            </a:xfrm>
            <a:custGeom>
              <a:avLst/>
              <a:gdLst/>
              <a:ahLst/>
              <a:cxnLst/>
              <a:rect l="l" t="t" r="r" b="b"/>
              <a:pathLst>
                <a:path w="379731" h="444752">
                  <a:moveTo>
                    <a:pt x="72648" y="0"/>
                  </a:moveTo>
                  <a:lnTo>
                    <a:pt x="307082" y="0"/>
                  </a:lnTo>
                  <a:cubicBezTo>
                    <a:pt x="347205" y="0"/>
                    <a:pt x="379731" y="32526"/>
                    <a:pt x="379731" y="72648"/>
                  </a:cubicBezTo>
                  <a:lnTo>
                    <a:pt x="379731" y="372103"/>
                  </a:lnTo>
                  <a:cubicBezTo>
                    <a:pt x="379731" y="412226"/>
                    <a:pt x="347205" y="444752"/>
                    <a:pt x="307082" y="444752"/>
                  </a:cubicBezTo>
                  <a:lnTo>
                    <a:pt x="72648" y="444752"/>
                  </a:lnTo>
                  <a:cubicBezTo>
                    <a:pt x="32526" y="444752"/>
                    <a:pt x="0" y="412226"/>
                    <a:pt x="0" y="372103"/>
                  </a:cubicBezTo>
                  <a:lnTo>
                    <a:pt x="0" y="72648"/>
                  </a:lnTo>
                  <a:cubicBezTo>
                    <a:pt x="0" y="32526"/>
                    <a:pt x="32526" y="0"/>
                    <a:pt x="72648" y="0"/>
                  </a:cubicBezTo>
                  <a:close/>
                </a:path>
              </a:pathLst>
            </a:custGeom>
            <a:blipFill>
              <a:blip r:embed="rId6"/>
              <a:stretch>
                <a:fillRect l="-56163"/>
              </a:stretch>
            </a:blipFill>
            <a:ln w="38100" cap="rnd">
              <a:solidFill>
                <a:srgbClr val="1B50E9"/>
              </a:solidFill>
              <a:prstDash val="solid"/>
              <a:round/>
            </a:ln>
          </p:spPr>
        </p:sp>
      </p:grpSp>
      <p:grpSp>
        <p:nvGrpSpPr>
          <p:cNvPr id="8" name="Group 8"/>
          <p:cNvGrpSpPr/>
          <p:nvPr/>
        </p:nvGrpSpPr>
        <p:grpSpPr>
          <a:xfrm>
            <a:off x="2081061" y="4051034"/>
            <a:ext cx="2740696" cy="1435366"/>
            <a:chOff x="0" y="0"/>
            <a:chExt cx="849211" cy="444752"/>
          </a:xfrm>
        </p:grpSpPr>
        <p:sp>
          <p:nvSpPr>
            <p:cNvPr id="9" name="Freeform 9"/>
            <p:cNvSpPr/>
            <p:nvPr/>
          </p:nvSpPr>
          <p:spPr>
            <a:xfrm>
              <a:off x="0" y="0"/>
              <a:ext cx="849211" cy="444752"/>
            </a:xfrm>
            <a:custGeom>
              <a:avLst/>
              <a:gdLst/>
              <a:ahLst/>
              <a:cxnLst/>
              <a:rect l="l" t="t" r="r" b="b"/>
              <a:pathLst>
                <a:path w="849211" h="444752">
                  <a:moveTo>
                    <a:pt x="32485" y="0"/>
                  </a:moveTo>
                  <a:lnTo>
                    <a:pt x="816726" y="0"/>
                  </a:lnTo>
                  <a:cubicBezTo>
                    <a:pt x="834667" y="0"/>
                    <a:pt x="849211" y="14544"/>
                    <a:pt x="849211" y="32485"/>
                  </a:cubicBezTo>
                  <a:lnTo>
                    <a:pt x="849211" y="412266"/>
                  </a:lnTo>
                  <a:cubicBezTo>
                    <a:pt x="849211" y="420882"/>
                    <a:pt x="845788" y="429145"/>
                    <a:pt x="839696" y="435237"/>
                  </a:cubicBezTo>
                  <a:cubicBezTo>
                    <a:pt x="833604" y="441329"/>
                    <a:pt x="825341" y="444752"/>
                    <a:pt x="816726" y="444752"/>
                  </a:cubicBezTo>
                  <a:lnTo>
                    <a:pt x="32485" y="444752"/>
                  </a:lnTo>
                  <a:cubicBezTo>
                    <a:pt x="23870" y="444752"/>
                    <a:pt x="15607" y="441329"/>
                    <a:pt x="9515" y="435237"/>
                  </a:cubicBezTo>
                  <a:cubicBezTo>
                    <a:pt x="3423" y="429145"/>
                    <a:pt x="0" y="420882"/>
                    <a:pt x="0" y="412266"/>
                  </a:cubicBezTo>
                  <a:lnTo>
                    <a:pt x="0" y="32485"/>
                  </a:lnTo>
                  <a:cubicBezTo>
                    <a:pt x="0" y="23870"/>
                    <a:pt x="3423" y="15607"/>
                    <a:pt x="9515" y="9515"/>
                  </a:cubicBezTo>
                  <a:cubicBezTo>
                    <a:pt x="15607" y="3423"/>
                    <a:pt x="23870" y="0"/>
                    <a:pt x="32485" y="0"/>
                  </a:cubicBezTo>
                  <a:close/>
                </a:path>
              </a:pathLst>
            </a:custGeom>
            <a:blipFill>
              <a:blip r:embed="rId7"/>
              <a:stretch>
                <a:fillRect t="-13249" b="-13249"/>
              </a:stretch>
            </a:blipFill>
            <a:ln w="38100" cap="rnd">
              <a:solidFill>
                <a:srgbClr val="1B50E9"/>
              </a:solidFill>
              <a:prstDash val="solid"/>
              <a:round/>
            </a:ln>
          </p:spPr>
        </p:sp>
      </p:grpSp>
      <p:sp>
        <p:nvSpPr>
          <p:cNvPr id="19" name="Freeform 19"/>
          <p:cNvSpPr/>
          <p:nvPr/>
        </p:nvSpPr>
        <p:spPr>
          <a:xfrm>
            <a:off x="293027" y="1972853"/>
            <a:ext cx="937397" cy="761635"/>
          </a:xfrm>
          <a:custGeom>
            <a:avLst/>
            <a:gdLst/>
            <a:ahLst/>
            <a:cxnLst/>
            <a:rect l="l" t="t" r="r" b="b"/>
            <a:pathLst>
              <a:path w="1874794" h="1523270">
                <a:moveTo>
                  <a:pt x="0" y="0"/>
                </a:moveTo>
                <a:lnTo>
                  <a:pt x="1874794" y="0"/>
                </a:lnTo>
                <a:lnTo>
                  <a:pt x="1874794" y="1523271"/>
                </a:lnTo>
                <a:lnTo>
                  <a:pt x="0" y="152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p:cNvSpPr txBox="1"/>
          <p:nvPr/>
        </p:nvSpPr>
        <p:spPr>
          <a:xfrm>
            <a:off x="4952863" y="2564904"/>
            <a:ext cx="4060031" cy="1910779"/>
          </a:xfrm>
          <a:prstGeom prst="rect">
            <a:avLst/>
          </a:prstGeom>
        </p:spPr>
        <p:txBody>
          <a:bodyPr wrap="square" lIns="0" tIns="0" rIns="0" bIns="0" rtlCol="0" anchor="t">
            <a:spAutoFit/>
          </a:bodyPr>
          <a:lstStyle/>
          <a:p>
            <a:pPr algn="ctr">
              <a:spcAft>
                <a:spcPts val="500"/>
              </a:spcAft>
            </a:pPr>
            <a:r>
              <a:rPr lang="ar-EG" sz="4000" b="1" dirty="0">
                <a:solidFill>
                  <a:srgbClr val="05767B"/>
                </a:solidFill>
                <a:latin typeface="Traditional Arabic" panose="02020603050405020304" pitchFamily="18" charset="-78"/>
                <a:cs typeface="Traditional Arabic" panose="02020603050405020304" pitchFamily="18" charset="-78"/>
              </a:rPr>
              <a:t>الهدف الأول:</a:t>
            </a:r>
          </a:p>
          <a:p>
            <a:pPr algn="ctr">
              <a:spcAft>
                <a:spcPts val="500"/>
              </a:spcAft>
            </a:pPr>
            <a:r>
              <a:rPr lang="ar-EG" sz="4000" b="1" dirty="0">
                <a:solidFill>
                  <a:srgbClr val="05767B"/>
                </a:solidFill>
                <a:latin typeface="Traditional Arabic" panose="02020603050405020304" pitchFamily="18" charset="-78"/>
                <a:cs typeface="Traditional Arabic" panose="02020603050405020304" pitchFamily="18" charset="-78"/>
              </a:rPr>
              <a:t> أن يكون الطلبة قادرين على التعرف على مفهوم التوجيه.</a:t>
            </a:r>
            <a:endParaRPr lang="ar-EG" sz="4000"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1734412" y="2308119"/>
            <a:ext cx="2468494" cy="3111732"/>
            <a:chOff x="0" y="0"/>
            <a:chExt cx="764869" cy="964177"/>
          </a:xfrm>
        </p:grpSpPr>
        <p:sp>
          <p:nvSpPr>
            <p:cNvPr id="4" name="Freeform 4"/>
            <p:cNvSpPr/>
            <p:nvPr/>
          </p:nvSpPr>
          <p:spPr>
            <a:xfrm>
              <a:off x="0" y="0"/>
              <a:ext cx="764869" cy="964177"/>
            </a:xfrm>
            <a:custGeom>
              <a:avLst/>
              <a:gdLst/>
              <a:ahLst/>
              <a:cxnLst/>
              <a:rect l="l" t="t" r="r" b="b"/>
              <a:pathLst>
                <a:path w="764869" h="964177">
                  <a:moveTo>
                    <a:pt x="36067" y="0"/>
                  </a:moveTo>
                  <a:lnTo>
                    <a:pt x="728801" y="0"/>
                  </a:lnTo>
                  <a:cubicBezTo>
                    <a:pt x="748721" y="0"/>
                    <a:pt x="764869" y="16148"/>
                    <a:pt x="764869" y="36067"/>
                  </a:cubicBezTo>
                  <a:lnTo>
                    <a:pt x="764869" y="928110"/>
                  </a:lnTo>
                  <a:cubicBezTo>
                    <a:pt x="764869" y="948029"/>
                    <a:pt x="748721" y="964177"/>
                    <a:pt x="728801" y="964177"/>
                  </a:cubicBezTo>
                  <a:lnTo>
                    <a:pt x="36067" y="964177"/>
                  </a:lnTo>
                  <a:cubicBezTo>
                    <a:pt x="16148" y="964177"/>
                    <a:pt x="0" y="948029"/>
                    <a:pt x="0" y="928110"/>
                  </a:cubicBezTo>
                  <a:lnTo>
                    <a:pt x="0" y="36067"/>
                  </a:lnTo>
                  <a:cubicBezTo>
                    <a:pt x="0" y="16148"/>
                    <a:pt x="16148" y="0"/>
                    <a:pt x="36067" y="0"/>
                  </a:cubicBezTo>
                  <a:close/>
                </a:path>
              </a:pathLst>
            </a:custGeom>
            <a:blipFill>
              <a:blip r:embed="rId3"/>
              <a:stretch>
                <a:fillRect l="-44602" r="-44602"/>
              </a:stretch>
            </a:blipFill>
            <a:ln w="38100" cap="rnd">
              <a:solidFill>
                <a:srgbClr val="93A3EF"/>
              </a:solidFill>
              <a:prstDash val="solid"/>
              <a:round/>
            </a:ln>
          </p:spPr>
        </p:sp>
      </p:grpSp>
      <p:sp>
        <p:nvSpPr>
          <p:cNvPr id="5" name="Freeform 5"/>
          <p:cNvSpPr/>
          <p:nvPr/>
        </p:nvSpPr>
        <p:spPr>
          <a:xfrm>
            <a:off x="537336" y="3748005"/>
            <a:ext cx="1821203" cy="1885489"/>
          </a:xfrm>
          <a:custGeom>
            <a:avLst/>
            <a:gdLst/>
            <a:ahLst/>
            <a:cxnLst/>
            <a:rect l="l" t="t" r="r" b="b"/>
            <a:pathLst>
              <a:path w="3642405" h="3770977">
                <a:moveTo>
                  <a:pt x="0" y="0"/>
                </a:moveTo>
                <a:lnTo>
                  <a:pt x="3642405" y="0"/>
                </a:lnTo>
                <a:lnTo>
                  <a:pt x="3642405" y="3770977"/>
                </a:lnTo>
                <a:lnTo>
                  <a:pt x="0" y="3770977"/>
                </a:lnTo>
                <a:lnTo>
                  <a:pt x="0" y="0"/>
                </a:lnTo>
                <a:close/>
              </a:path>
            </a:pathLst>
          </a:custGeom>
          <a:blipFill>
            <a:blip r:embed="rId4">
              <a:extLst>
                <a:ext uri="{96DAC541-7B7A-43D3-8B79-37D633B846F1}">
                  <asvg:svgBlip xmlns:asvg="http://schemas.microsoft.com/office/drawing/2016/SVG/main" r:embed="rId5"/>
                </a:ext>
              </a:extLst>
            </a:blip>
            <a:stretch>
              <a:fillRect l="-12953" t="-34510" r="-94493" b="-19026"/>
            </a:stretch>
          </a:blipFill>
        </p:spPr>
      </p:sp>
      <p:sp>
        <p:nvSpPr>
          <p:cNvPr id="6" name="Freeform 6"/>
          <p:cNvSpPr/>
          <p:nvPr/>
        </p:nvSpPr>
        <p:spPr>
          <a:xfrm>
            <a:off x="280247" y="3352083"/>
            <a:ext cx="2078292" cy="2134318"/>
          </a:xfrm>
          <a:custGeom>
            <a:avLst/>
            <a:gdLst/>
            <a:ahLst/>
            <a:cxnLst/>
            <a:rect l="l" t="t" r="r" b="b"/>
            <a:pathLst>
              <a:path w="4156583" h="4268635">
                <a:moveTo>
                  <a:pt x="0" y="0"/>
                </a:moveTo>
                <a:lnTo>
                  <a:pt x="4156583" y="0"/>
                </a:lnTo>
                <a:lnTo>
                  <a:pt x="4156583" y="4268635"/>
                </a:lnTo>
                <a:lnTo>
                  <a:pt x="0" y="42686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4483408" y="2454569"/>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4483408" y="306058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4483408" y="3666608"/>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483408" y="427262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4483408" y="4878111"/>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p:cNvGrpSpPr/>
          <p:nvPr/>
        </p:nvGrpSpPr>
        <p:grpSpPr>
          <a:xfrm>
            <a:off x="7487281" y="5502948"/>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6" name="Freeform 16"/>
          <p:cNvSpPr/>
          <p:nvPr/>
        </p:nvSpPr>
        <p:spPr>
          <a:xfrm flipH="1" flipV="1">
            <a:off x="1066134" y="2308119"/>
            <a:ext cx="540380" cy="540380"/>
          </a:xfrm>
          <a:custGeom>
            <a:avLst/>
            <a:gdLst/>
            <a:ahLst/>
            <a:cxnLst/>
            <a:rect l="l" t="t" r="r" b="b"/>
            <a:pathLst>
              <a:path w="1080759" h="1080759">
                <a:moveTo>
                  <a:pt x="1080758" y="1080758"/>
                </a:moveTo>
                <a:lnTo>
                  <a:pt x="0" y="1080758"/>
                </a:lnTo>
                <a:lnTo>
                  <a:pt x="0" y="0"/>
                </a:lnTo>
                <a:lnTo>
                  <a:pt x="1080758" y="0"/>
                </a:lnTo>
                <a:lnTo>
                  <a:pt x="1080758" y="1080758"/>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23" name="مربع نص 22">
            <a:extLst>
              <a:ext uri="{FF2B5EF4-FFF2-40B4-BE49-F238E27FC236}">
                <a16:creationId xmlns:a16="http://schemas.microsoft.com/office/drawing/2014/main" id="{223E1DB5-EA64-F28C-F233-82DC326887E0}"/>
              </a:ext>
            </a:extLst>
          </p:cNvPr>
          <p:cNvSpPr txBox="1"/>
          <p:nvPr/>
        </p:nvSpPr>
        <p:spPr>
          <a:xfrm>
            <a:off x="4572000" y="1196809"/>
            <a:ext cx="4572000" cy="2003112"/>
          </a:xfrm>
          <a:prstGeom prst="rect">
            <a:avLst/>
          </a:prstGeom>
          <a:noFill/>
        </p:spPr>
        <p:txBody>
          <a:bodyPr wrap="square">
            <a:spAutoFit/>
          </a:bodyPr>
          <a:lstStyle/>
          <a:p>
            <a:pPr algn="ctr" rtl="1">
              <a:spcBef>
                <a:spcPts val="0"/>
              </a:spcBef>
              <a:spcAft>
                <a:spcPts val="500"/>
              </a:spcAft>
            </a:pPr>
            <a:r>
              <a:rPr lang="ar-EG" sz="6000" b="1" i="0" u="none" strike="noStrike" dirty="0">
                <a:solidFill>
                  <a:srgbClr val="05767B"/>
                </a:solidFill>
                <a:effectLst/>
                <a:latin typeface="Traditional Arabic" panose="02020603050405020304" pitchFamily="18" charset="-78"/>
                <a:cs typeface="Traditional Arabic" panose="02020603050405020304" pitchFamily="18" charset="-78"/>
              </a:rPr>
              <a:t>تعريف</a:t>
            </a:r>
          </a:p>
          <a:p>
            <a:pPr algn="ctr" rtl="1">
              <a:spcBef>
                <a:spcPts val="0"/>
              </a:spcBef>
              <a:spcAft>
                <a:spcPts val="500"/>
              </a:spcAft>
            </a:pPr>
            <a:r>
              <a:rPr lang="ar-EG" sz="6000" b="1" i="0" u="none" strike="noStrike" dirty="0">
                <a:solidFill>
                  <a:srgbClr val="05767B"/>
                </a:solidFill>
                <a:effectLst/>
                <a:latin typeface="Traditional Arabic" panose="02020603050405020304" pitchFamily="18" charset="-78"/>
                <a:cs typeface="Traditional Arabic" panose="02020603050405020304" pitchFamily="18" charset="-78"/>
              </a:rPr>
              <a:t> التوجيه:</a:t>
            </a:r>
            <a:endParaRPr lang="ar-EG" sz="6000" b="0" dirty="0">
              <a:solidFill>
                <a:srgbClr val="05767B"/>
              </a:solidFill>
              <a:effectLst/>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A063524-E52F-305A-EA5D-0416F66489BB}"/>
              </a:ext>
            </a:extLst>
          </p:cNvPr>
          <p:cNvSpPr txBox="1"/>
          <p:nvPr/>
        </p:nvSpPr>
        <p:spPr>
          <a:xfrm>
            <a:off x="755576" y="1484784"/>
            <a:ext cx="7632848" cy="4652556"/>
          </a:xfrm>
          <a:prstGeom prst="rect">
            <a:avLst/>
          </a:prstGeom>
          <a:noFill/>
        </p:spPr>
        <p:txBody>
          <a:bodyPr wrap="square">
            <a:spAutoFit/>
          </a:bodyPr>
          <a:lstStyle/>
          <a:p>
            <a:pPr algn="r" rtl="1">
              <a:spcBef>
                <a:spcPts val="0"/>
              </a:spcBef>
              <a:spcAft>
                <a:spcPts val="500"/>
              </a:spcAft>
            </a:pPr>
            <a:r>
              <a:rPr lang="ar-EG" sz="3200" b="1" i="0" u="sng" strike="noStrike" dirty="0">
                <a:solidFill>
                  <a:srgbClr val="C00000"/>
                </a:solidFill>
                <a:effectLst/>
                <a:latin typeface="Arial" panose="020B0604020202020204" pitchFamily="34" charset="0"/>
              </a:rPr>
              <a:t>من تعريفات التوجيه</a:t>
            </a:r>
            <a:endParaRPr lang="ar-EG" sz="3200" b="1" u="sng" dirty="0">
              <a:solidFill>
                <a:srgbClr val="C00000"/>
              </a:solidFill>
              <a:effectLst/>
            </a:endParaRPr>
          </a:p>
          <a:p>
            <a:pPr marL="342900" indent="-342900" algn="r" rtl="1">
              <a:spcBef>
                <a:spcPts val="0"/>
              </a:spcBef>
              <a:spcAft>
                <a:spcPts val="500"/>
              </a:spcAft>
              <a:buFont typeface="Wingdings" panose="05000000000000000000" pitchFamily="2" charset="2"/>
              <a:buChar char="§"/>
            </a:pPr>
            <a:r>
              <a:rPr lang="ar-EG" sz="3200" b="1" i="0" u="none" strike="noStrike" dirty="0">
                <a:solidFill>
                  <a:srgbClr val="7030A0"/>
                </a:solidFill>
                <a:effectLst/>
                <a:latin typeface="Arial" panose="020B0604020202020204" pitchFamily="34" charset="0"/>
              </a:rPr>
              <a:t>التوجيه هو فن التعامل مع مجموعة من الناس الذين يمارس المشرف عليهم سلطته بطريقة تحقق أقصى فاعلية في أداء العمل.</a:t>
            </a:r>
            <a:endParaRPr lang="ar-EG" sz="3200" b="1" dirty="0">
              <a:solidFill>
                <a:srgbClr val="7030A0"/>
              </a:solidFill>
              <a:effectLst/>
            </a:endParaRPr>
          </a:p>
          <a:p>
            <a:pPr marL="342900" indent="-342900" algn="r" rtl="1">
              <a:spcBef>
                <a:spcPts val="0"/>
              </a:spcBef>
              <a:spcAft>
                <a:spcPts val="500"/>
              </a:spcAft>
              <a:buFont typeface="Wingdings" panose="05000000000000000000" pitchFamily="2" charset="2"/>
              <a:buChar char="§"/>
            </a:pPr>
            <a:r>
              <a:rPr lang="ar-EG" sz="3200" b="1" i="0" u="none" strike="noStrike" dirty="0">
                <a:solidFill>
                  <a:srgbClr val="7030A0"/>
                </a:solidFill>
                <a:effectLst/>
                <a:latin typeface="Arial" panose="020B0604020202020204" pitchFamily="34" charset="0"/>
              </a:rPr>
              <a:t>توجيه وقيادة المرؤوسين إلى العمل بأقصى طاقاتهم، والعمل على تحقيق الأهداف المتبادلة بين الإدارة والمرؤوسين عن طريق التشجيع والتحفيز والاتصالات المتبادلة ومعرفة احتياجات المرؤوسين، وتحقيق التوازن بين أهداف الإدارة وأهداف العاملين.</a:t>
            </a:r>
            <a:endParaRPr lang="ar-EG" sz="3200" b="1" dirty="0">
              <a:solidFill>
                <a:srgbClr val="7030A0"/>
              </a:solidFill>
              <a:effectLst/>
            </a:endParaRPr>
          </a:p>
        </p:txBody>
      </p:sp>
      <p:pic>
        <p:nvPicPr>
          <p:cNvPr id="7" name="صورة 6">
            <a:extLst>
              <a:ext uri="{FF2B5EF4-FFF2-40B4-BE49-F238E27FC236}">
                <a16:creationId xmlns:a16="http://schemas.microsoft.com/office/drawing/2014/main" id="{CF5DE56B-68AF-78E9-A812-959562BC4B43}"/>
              </a:ext>
            </a:extLst>
          </p:cNvPr>
          <p:cNvPicPr>
            <a:picLocks noChangeAspect="1"/>
          </p:cNvPicPr>
          <p:nvPr/>
        </p:nvPicPr>
        <p:blipFill>
          <a:blip r:embed="rId2"/>
          <a:stretch>
            <a:fillRect/>
          </a:stretch>
        </p:blipFill>
        <p:spPr>
          <a:xfrm>
            <a:off x="1691680" y="553010"/>
            <a:ext cx="1589707" cy="1099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2636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432" y="-243408"/>
            <a:ext cx="9144000" cy="72728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5083838" y="664540"/>
            <a:ext cx="3535353" cy="2648349"/>
            <a:chOff x="0" y="0"/>
            <a:chExt cx="1095437" cy="820597"/>
          </a:xfrm>
        </p:grpSpPr>
        <p:sp>
          <p:nvSpPr>
            <p:cNvPr id="4" name="Freeform 4"/>
            <p:cNvSpPr/>
            <p:nvPr/>
          </p:nvSpPr>
          <p:spPr>
            <a:xfrm>
              <a:off x="0" y="0"/>
              <a:ext cx="1095437" cy="820597"/>
            </a:xfrm>
            <a:custGeom>
              <a:avLst/>
              <a:gdLst/>
              <a:ahLst/>
              <a:cxnLst/>
              <a:rect l="l" t="t" r="r" b="b"/>
              <a:pathLst>
                <a:path w="1095437" h="820597">
                  <a:moveTo>
                    <a:pt x="25183" y="0"/>
                  </a:moveTo>
                  <a:lnTo>
                    <a:pt x="1070254" y="0"/>
                  </a:lnTo>
                  <a:cubicBezTo>
                    <a:pt x="1076933" y="0"/>
                    <a:pt x="1083338" y="2653"/>
                    <a:pt x="1088061" y="7376"/>
                  </a:cubicBezTo>
                  <a:cubicBezTo>
                    <a:pt x="1092784" y="12099"/>
                    <a:pt x="1095437" y="18504"/>
                    <a:pt x="1095437" y="25183"/>
                  </a:cubicBezTo>
                  <a:lnTo>
                    <a:pt x="1095437" y="795414"/>
                  </a:lnTo>
                  <a:cubicBezTo>
                    <a:pt x="1095437" y="802093"/>
                    <a:pt x="1092784" y="808498"/>
                    <a:pt x="1088061" y="813221"/>
                  </a:cubicBezTo>
                  <a:cubicBezTo>
                    <a:pt x="1083338" y="817944"/>
                    <a:pt x="1076933" y="820597"/>
                    <a:pt x="1070254" y="820597"/>
                  </a:cubicBezTo>
                  <a:lnTo>
                    <a:pt x="25183" y="820597"/>
                  </a:lnTo>
                  <a:cubicBezTo>
                    <a:pt x="18504" y="820597"/>
                    <a:pt x="12099" y="817944"/>
                    <a:pt x="7376" y="813221"/>
                  </a:cubicBezTo>
                  <a:cubicBezTo>
                    <a:pt x="2653" y="808498"/>
                    <a:pt x="0" y="802093"/>
                    <a:pt x="0" y="795414"/>
                  </a:cubicBezTo>
                  <a:lnTo>
                    <a:pt x="0" y="25183"/>
                  </a:lnTo>
                  <a:cubicBezTo>
                    <a:pt x="0" y="18504"/>
                    <a:pt x="2653" y="12099"/>
                    <a:pt x="7376" y="7376"/>
                  </a:cubicBezTo>
                  <a:cubicBezTo>
                    <a:pt x="12099" y="2653"/>
                    <a:pt x="18504" y="0"/>
                    <a:pt x="25183" y="0"/>
                  </a:cubicBezTo>
                  <a:close/>
                </a:path>
              </a:pathLst>
            </a:custGeom>
            <a:blipFill>
              <a:blip r:embed="rId3"/>
              <a:stretch>
                <a:fillRect l="-6217" r="-6217"/>
              </a:stretch>
            </a:blipFill>
            <a:ln w="38100" cap="rnd">
              <a:solidFill>
                <a:srgbClr val="93A3EF"/>
              </a:solidFill>
              <a:prstDash val="solid"/>
              <a:round/>
            </a:ln>
          </p:spPr>
        </p:sp>
      </p:grpSp>
      <p:sp>
        <p:nvSpPr>
          <p:cNvPr id="8" name="Freeform 8"/>
          <p:cNvSpPr/>
          <p:nvPr/>
        </p:nvSpPr>
        <p:spPr>
          <a:xfrm>
            <a:off x="4273206" y="3879427"/>
            <a:ext cx="1137746" cy="1008112"/>
          </a:xfrm>
          <a:custGeom>
            <a:avLst/>
            <a:gdLst/>
            <a:ahLst/>
            <a:cxnLst/>
            <a:rect l="l" t="t" r="r" b="b"/>
            <a:pathLst>
              <a:path w="1133447" h="790580">
                <a:moveTo>
                  <a:pt x="0" y="0"/>
                </a:moveTo>
                <a:lnTo>
                  <a:pt x="1133448" y="0"/>
                </a:lnTo>
                <a:lnTo>
                  <a:pt x="1133448" y="790580"/>
                </a:lnTo>
                <a:lnTo>
                  <a:pt x="0" y="7905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p:cNvSpPr/>
          <p:nvPr/>
        </p:nvSpPr>
        <p:spPr>
          <a:xfrm flipH="1">
            <a:off x="3923928" y="3842668"/>
            <a:ext cx="9712" cy="1242515"/>
          </a:xfrm>
          <a:prstGeom prst="line">
            <a:avLst/>
          </a:prstGeom>
          <a:ln w="19050" cap="flat">
            <a:solidFill>
              <a:srgbClr val="031548"/>
            </a:solidFill>
            <a:prstDash val="solid"/>
            <a:headEnd type="none" w="sm" len="sm"/>
            <a:tailEnd type="none" w="sm" len="sm"/>
          </a:ln>
        </p:spPr>
      </p:sp>
      <p:grpSp>
        <p:nvGrpSpPr>
          <p:cNvPr id="12" name="Group 12"/>
          <p:cNvGrpSpPr/>
          <p:nvPr/>
        </p:nvGrpSpPr>
        <p:grpSpPr>
          <a:xfrm>
            <a:off x="7476821" y="5355855"/>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sp>
        <p:nvSpPr>
          <p:cNvPr id="16" name="Freeform 16"/>
          <p:cNvSpPr/>
          <p:nvPr/>
        </p:nvSpPr>
        <p:spPr>
          <a:xfrm flipH="1" flipV="1">
            <a:off x="514350" y="1371600"/>
            <a:ext cx="540380" cy="540380"/>
          </a:xfrm>
          <a:custGeom>
            <a:avLst/>
            <a:gdLst/>
            <a:ahLst/>
            <a:cxnLst/>
            <a:rect l="l" t="t" r="r" b="b"/>
            <a:pathLst>
              <a:path w="1080759" h="1080759">
                <a:moveTo>
                  <a:pt x="1080759" y="1080759"/>
                </a:moveTo>
                <a:lnTo>
                  <a:pt x="0" y="1080759"/>
                </a:lnTo>
                <a:lnTo>
                  <a:pt x="0" y="0"/>
                </a:lnTo>
                <a:lnTo>
                  <a:pt x="1080759" y="0"/>
                </a:lnTo>
                <a:lnTo>
                  <a:pt x="1080759" y="1080759"/>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2" name="مربع نص 21">
            <a:extLst>
              <a:ext uri="{FF2B5EF4-FFF2-40B4-BE49-F238E27FC236}">
                <a16:creationId xmlns:a16="http://schemas.microsoft.com/office/drawing/2014/main" id="{216620CA-3B82-7B99-9D88-DB628F07DC99}"/>
              </a:ext>
            </a:extLst>
          </p:cNvPr>
          <p:cNvSpPr txBox="1"/>
          <p:nvPr/>
        </p:nvSpPr>
        <p:spPr>
          <a:xfrm>
            <a:off x="-676938" y="2055517"/>
            <a:ext cx="5544616" cy="3046988"/>
          </a:xfrm>
          <a:prstGeom prst="rect">
            <a:avLst/>
          </a:prstGeom>
          <a:noFill/>
        </p:spPr>
        <p:txBody>
          <a:bodyPr wrap="square" rtlCol="0">
            <a:spAutoFit/>
          </a:bodyPr>
          <a:lstStyle/>
          <a:p>
            <a:pPr algn="ctr"/>
            <a:r>
              <a:rPr lang="ar-EG" sz="9600" b="1" spc="50" dirty="0">
                <a:ln w="9525" cmpd="sng">
                  <a:solidFill>
                    <a:schemeClr val="accent1"/>
                  </a:solidFill>
                  <a:prstDash val="solid"/>
                </a:ln>
                <a:solidFill>
                  <a:srgbClr val="05767B"/>
                </a:solidFill>
                <a:effectLst>
                  <a:glow rad="38100">
                    <a:schemeClr val="accent1">
                      <a:alpha val="40000"/>
                    </a:schemeClr>
                  </a:glow>
                </a:effectLst>
                <a:latin typeface="Traditional Arabic" panose="02020603050405020304" pitchFamily="18" charset="-78"/>
                <a:cs typeface="Traditional Arabic" panose="02020603050405020304" pitchFamily="18" charset="-78"/>
              </a:rPr>
              <a:t>النشاط التطبيقي</a:t>
            </a:r>
            <a:endParaRPr lang="en-US" sz="9600" b="1" spc="50" dirty="0">
              <a:ln w="9525" cmpd="sng">
                <a:solidFill>
                  <a:schemeClr val="accent1"/>
                </a:solidFill>
                <a:prstDash val="solid"/>
              </a:ln>
              <a:solidFill>
                <a:srgbClr val="05767B"/>
              </a:solidFill>
              <a:effectLst>
                <a:glow rad="38100">
                  <a:schemeClr val="accent1">
                    <a:alpha val="40000"/>
                  </a:schemeClr>
                </a:glo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2555776" y="620688"/>
            <a:ext cx="5868144" cy="584775"/>
          </a:xfrm>
          <a:prstGeom prst="rect">
            <a:avLst/>
          </a:prstGeom>
          <a:noFill/>
        </p:spPr>
        <p:txBody>
          <a:bodyPr wrap="square">
            <a:spAutoFit/>
          </a:bodyPr>
          <a:lstStyle/>
          <a:p>
            <a:pPr algn="r" rtl="1">
              <a:spcBef>
                <a:spcPts val="0"/>
              </a:spcBef>
              <a:spcAft>
                <a:spcPts val="500"/>
              </a:spcAft>
            </a:pPr>
            <a:r>
              <a:rPr lang="ar-EG" sz="3200" b="1" i="0" u="none" strike="noStrike" dirty="0">
                <a:solidFill>
                  <a:srgbClr val="273700"/>
                </a:solidFill>
                <a:effectLst/>
                <a:latin typeface="Arial" panose="020B0604020202020204" pitchFamily="34" charset="0"/>
              </a:rPr>
              <a:t>تأمل العبارات وأجب عن الأسئلة الآتية:</a:t>
            </a:r>
            <a:endParaRPr lang="ar-EG" sz="3200" b="1" dirty="0">
              <a:effectLst/>
            </a:endParaRPr>
          </a:p>
        </p:txBody>
      </p:sp>
      <p:pic>
        <p:nvPicPr>
          <p:cNvPr id="7" name="صورة 6">
            <a:extLst>
              <a:ext uri="{FF2B5EF4-FFF2-40B4-BE49-F238E27FC236}">
                <a16:creationId xmlns:a16="http://schemas.microsoft.com/office/drawing/2014/main" id="{66469C99-8549-E220-C4BA-0D49E8B60BC2}"/>
              </a:ext>
            </a:extLst>
          </p:cNvPr>
          <p:cNvPicPr>
            <a:picLocks noChangeAspect="1"/>
          </p:cNvPicPr>
          <p:nvPr/>
        </p:nvPicPr>
        <p:blipFill>
          <a:blip r:embed="rId2">
            <a:clrChange>
              <a:clrFrom>
                <a:srgbClr val="E6E7E9"/>
              </a:clrFrom>
              <a:clrTo>
                <a:srgbClr val="E6E7E9">
                  <a:alpha val="0"/>
                </a:srgbClr>
              </a:clrTo>
            </a:clrChange>
          </a:blip>
          <a:stretch>
            <a:fillRect/>
          </a:stretch>
        </p:blipFill>
        <p:spPr>
          <a:xfrm>
            <a:off x="539552" y="1205463"/>
            <a:ext cx="6210052" cy="3781296"/>
          </a:xfrm>
          <a:prstGeom prst="rect">
            <a:avLst/>
          </a:prstGeom>
        </p:spPr>
      </p:pic>
      <p:sp>
        <p:nvSpPr>
          <p:cNvPr id="9" name="مربع نص 8">
            <a:extLst>
              <a:ext uri="{FF2B5EF4-FFF2-40B4-BE49-F238E27FC236}">
                <a16:creationId xmlns:a16="http://schemas.microsoft.com/office/drawing/2014/main" id="{1F91A258-75DE-BE51-9768-80321C24BC27}"/>
              </a:ext>
            </a:extLst>
          </p:cNvPr>
          <p:cNvSpPr txBox="1"/>
          <p:nvPr/>
        </p:nvSpPr>
        <p:spPr>
          <a:xfrm>
            <a:off x="3644578" y="4365104"/>
            <a:ext cx="4572000" cy="1762021"/>
          </a:xfrm>
          <a:prstGeom prst="rect">
            <a:avLst/>
          </a:prstGeom>
          <a:noFill/>
        </p:spPr>
        <p:txBody>
          <a:bodyPr wrap="square">
            <a:spAutoFit/>
          </a:bodyPr>
          <a:lstStyle/>
          <a:p>
            <a:pPr marL="342900" indent="-342900" algn="r" rtl="1">
              <a:spcBef>
                <a:spcPts val="0"/>
              </a:spcBef>
              <a:spcAft>
                <a:spcPts val="500"/>
              </a:spcAft>
              <a:buFont typeface="Wingdings" panose="05000000000000000000" pitchFamily="2" charset="2"/>
              <a:buChar char="§"/>
            </a:pPr>
            <a:r>
              <a:rPr lang="ar-EG" sz="2400" b="1" i="0" u="none" strike="noStrike" dirty="0">
                <a:solidFill>
                  <a:srgbClr val="7030A0"/>
                </a:solidFill>
                <a:effectLst/>
                <a:latin typeface="Arial" panose="020B0604020202020204" pitchFamily="34" charset="0"/>
              </a:rPr>
              <a:t>لماذا يحدث التوجيه؟</a:t>
            </a:r>
            <a:endParaRPr lang="ar-EG" sz="2400" b="1" dirty="0">
              <a:solidFill>
                <a:srgbClr val="7030A0"/>
              </a:solidFill>
              <a:effectLst/>
            </a:endParaRPr>
          </a:p>
          <a:p>
            <a:pPr marL="342900" indent="-342900" algn="r" rtl="1">
              <a:spcBef>
                <a:spcPts val="0"/>
              </a:spcBef>
              <a:spcAft>
                <a:spcPts val="500"/>
              </a:spcAft>
              <a:buFont typeface="Wingdings" panose="05000000000000000000" pitchFamily="2" charset="2"/>
              <a:buChar char="§"/>
            </a:pPr>
            <a:r>
              <a:rPr lang="ar-EG" sz="2400" b="1" i="0" u="none" strike="noStrike" dirty="0">
                <a:solidFill>
                  <a:srgbClr val="7030A0"/>
                </a:solidFill>
                <a:effectLst/>
                <a:latin typeface="Times New Roman" panose="02020603050405020304" pitchFamily="18" charset="0"/>
              </a:rPr>
              <a:t>بماذا يكون التوجيه؟</a:t>
            </a:r>
            <a:endParaRPr lang="ar-EG" sz="2400" b="1" dirty="0">
              <a:solidFill>
                <a:srgbClr val="7030A0"/>
              </a:solidFill>
              <a:effectLst/>
            </a:endParaRPr>
          </a:p>
          <a:p>
            <a:pPr marL="342900" indent="-342900" algn="r" rtl="1">
              <a:spcBef>
                <a:spcPts val="0"/>
              </a:spcBef>
              <a:spcAft>
                <a:spcPts val="500"/>
              </a:spcAft>
              <a:buFont typeface="Wingdings" panose="05000000000000000000" pitchFamily="2" charset="2"/>
              <a:buChar char="§"/>
            </a:pPr>
            <a:r>
              <a:rPr lang="ar-EG" sz="2400" b="1" i="0" u="none" strike="noStrike" dirty="0">
                <a:solidFill>
                  <a:srgbClr val="7030A0"/>
                </a:solidFill>
                <a:effectLst/>
                <a:latin typeface="Arial" panose="020B0604020202020204" pitchFamily="34" charset="0"/>
              </a:rPr>
              <a:t>متى يحدث التوجيه؟</a:t>
            </a:r>
            <a:endParaRPr lang="ar-EG" sz="2400" b="1" dirty="0">
              <a:solidFill>
                <a:srgbClr val="7030A0"/>
              </a:solidFill>
              <a:effectLst/>
            </a:endParaRPr>
          </a:p>
          <a:p>
            <a:pPr marL="342900" indent="-342900" algn="r" rtl="1">
              <a:spcBef>
                <a:spcPts val="0"/>
              </a:spcBef>
              <a:spcAft>
                <a:spcPts val="500"/>
              </a:spcAft>
              <a:buFont typeface="Wingdings" panose="05000000000000000000" pitchFamily="2" charset="2"/>
              <a:buChar char="§"/>
            </a:pPr>
            <a:r>
              <a:rPr lang="ar-EG" sz="2400" b="1" i="0" u="none" strike="noStrike" dirty="0">
                <a:solidFill>
                  <a:srgbClr val="7030A0"/>
                </a:solidFill>
                <a:effectLst/>
                <a:latin typeface="Arial" panose="020B0604020202020204" pitchFamily="34" charset="0"/>
              </a:rPr>
              <a:t>كيف يحدث التوجيه؟</a:t>
            </a:r>
            <a:endParaRPr lang="ar-EG" sz="2400" b="1" dirty="0">
              <a:solidFill>
                <a:srgbClr val="7030A0"/>
              </a:solidFill>
              <a:effectLst/>
            </a:endParaRPr>
          </a:p>
        </p:txBody>
      </p:sp>
    </p:spTree>
    <p:extLst>
      <p:ext uri="{BB962C8B-B14F-4D97-AF65-F5344CB8AC3E}">
        <p14:creationId xmlns:p14="http://schemas.microsoft.com/office/powerpoint/2010/main" val="242653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1000"/>
                                        <p:tgtEl>
                                          <p:spTgt spid="9">
                                            <p:txEl>
                                              <p:pRg st="0" end="0"/>
                                            </p:txEl>
                                          </p:spTgt>
                                        </p:tgtEl>
                                      </p:cBhvr>
                                    </p:animEffect>
                                    <p:anim calcmode="lin" valueType="num">
                                      <p:cBhvr>
                                        <p:cTn id="1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1000"/>
                                        <p:tgtEl>
                                          <p:spTgt spid="9">
                                            <p:txEl>
                                              <p:pRg st="1" end="1"/>
                                            </p:txEl>
                                          </p:spTgt>
                                        </p:tgtEl>
                                      </p:cBhvr>
                                    </p:animEffect>
                                    <p:anim calcmode="lin" valueType="num">
                                      <p:cBhvr>
                                        <p:cTn id="21"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1000"/>
                                        <p:tgtEl>
                                          <p:spTgt spid="9">
                                            <p:txEl>
                                              <p:pRg st="2" end="2"/>
                                            </p:txEl>
                                          </p:spTgt>
                                        </p:tgtEl>
                                      </p:cBhvr>
                                    </p:animEffect>
                                    <p:anim calcmode="lin" valueType="num">
                                      <p:cBhvr>
                                        <p:cTn id="2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animEffect transition="in" filter="fade">
                                      <p:cBhvr>
                                        <p:cTn id="34" dur="1000"/>
                                        <p:tgtEl>
                                          <p:spTgt spid="9">
                                            <p:txEl>
                                              <p:pRg st="3" end="3"/>
                                            </p:txEl>
                                          </p:spTgt>
                                        </p:tgtEl>
                                      </p:cBhvr>
                                    </p:animEffect>
                                    <p:anim calcmode="lin" valueType="num">
                                      <p:cBhvr>
                                        <p:cTn id="3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1D959-F560-5AC7-03A8-060E91E93C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BCC551A-35D7-80C0-9E3E-B6B31EC0FE2E}"/>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a:extLst>
              <a:ext uri="{FF2B5EF4-FFF2-40B4-BE49-F238E27FC236}">
                <a16:creationId xmlns:a16="http://schemas.microsoft.com/office/drawing/2014/main" id="{FDDD3F7F-516B-84B6-9519-8739391A1C9D}"/>
              </a:ext>
            </a:extLst>
          </p:cNvPr>
          <p:cNvSpPr/>
          <p:nvPr/>
        </p:nvSpPr>
        <p:spPr>
          <a:xfrm flipH="1">
            <a:off x="175787" y="4995711"/>
            <a:ext cx="490689" cy="490689"/>
          </a:xfrm>
          <a:custGeom>
            <a:avLst/>
            <a:gdLst/>
            <a:ahLst/>
            <a:cxnLst/>
            <a:rect l="l" t="t" r="r" b="b"/>
            <a:pathLst>
              <a:path w="981378" h="981378">
                <a:moveTo>
                  <a:pt x="981378" y="0"/>
                </a:moveTo>
                <a:lnTo>
                  <a:pt x="0" y="0"/>
                </a:lnTo>
                <a:lnTo>
                  <a:pt x="0" y="981378"/>
                </a:lnTo>
                <a:lnTo>
                  <a:pt x="981378" y="981378"/>
                </a:lnTo>
                <a:lnTo>
                  <a:pt x="981378"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4" name="Group 4">
            <a:extLst>
              <a:ext uri="{FF2B5EF4-FFF2-40B4-BE49-F238E27FC236}">
                <a16:creationId xmlns:a16="http://schemas.microsoft.com/office/drawing/2014/main" id="{AFE44901-14ED-7938-FB1A-B842A512DCA6}"/>
              </a:ext>
            </a:extLst>
          </p:cNvPr>
          <p:cNvGrpSpPr/>
          <p:nvPr/>
        </p:nvGrpSpPr>
        <p:grpSpPr>
          <a:xfrm>
            <a:off x="761726" y="2381250"/>
            <a:ext cx="4060031" cy="1561532"/>
            <a:chOff x="0" y="0"/>
            <a:chExt cx="1258010" cy="483844"/>
          </a:xfrm>
        </p:grpSpPr>
        <p:sp>
          <p:nvSpPr>
            <p:cNvPr id="5" name="Freeform 5">
              <a:extLst>
                <a:ext uri="{FF2B5EF4-FFF2-40B4-BE49-F238E27FC236}">
                  <a16:creationId xmlns:a16="http://schemas.microsoft.com/office/drawing/2014/main" id="{0A92A786-459E-3511-7A23-F62279E3688C}"/>
                </a:ext>
              </a:extLst>
            </p:cNvPr>
            <p:cNvSpPr/>
            <p:nvPr/>
          </p:nvSpPr>
          <p:spPr>
            <a:xfrm>
              <a:off x="0" y="0"/>
              <a:ext cx="1258010" cy="483844"/>
            </a:xfrm>
            <a:custGeom>
              <a:avLst/>
              <a:gdLst/>
              <a:ahLst/>
              <a:cxnLst/>
              <a:rect l="l" t="t" r="r" b="b"/>
              <a:pathLst>
                <a:path w="1258010" h="483844">
                  <a:moveTo>
                    <a:pt x="21929" y="0"/>
                  </a:moveTo>
                  <a:lnTo>
                    <a:pt x="1236081" y="0"/>
                  </a:lnTo>
                  <a:cubicBezTo>
                    <a:pt x="1248192" y="0"/>
                    <a:pt x="1258010" y="9818"/>
                    <a:pt x="1258010" y="21929"/>
                  </a:cubicBezTo>
                  <a:lnTo>
                    <a:pt x="1258010" y="461916"/>
                  </a:lnTo>
                  <a:cubicBezTo>
                    <a:pt x="1258010" y="474026"/>
                    <a:pt x="1248192" y="483844"/>
                    <a:pt x="1236081" y="483844"/>
                  </a:cubicBezTo>
                  <a:lnTo>
                    <a:pt x="21929" y="483844"/>
                  </a:lnTo>
                  <a:cubicBezTo>
                    <a:pt x="9818" y="483844"/>
                    <a:pt x="0" y="474026"/>
                    <a:pt x="0" y="461916"/>
                  </a:cubicBezTo>
                  <a:lnTo>
                    <a:pt x="0" y="21929"/>
                  </a:lnTo>
                  <a:cubicBezTo>
                    <a:pt x="0" y="9818"/>
                    <a:pt x="9818" y="0"/>
                    <a:pt x="21929" y="0"/>
                  </a:cubicBezTo>
                  <a:close/>
                </a:path>
              </a:pathLst>
            </a:custGeom>
            <a:blipFill>
              <a:blip r:embed="rId5"/>
              <a:stretch>
                <a:fillRect t="-26375" b="-26375"/>
              </a:stretch>
            </a:blipFill>
            <a:ln w="38100" cap="rnd">
              <a:solidFill>
                <a:srgbClr val="1B50E9"/>
              </a:solidFill>
              <a:prstDash val="solid"/>
              <a:round/>
            </a:ln>
          </p:spPr>
        </p:sp>
      </p:grpSp>
      <p:grpSp>
        <p:nvGrpSpPr>
          <p:cNvPr id="6" name="Group 6">
            <a:extLst>
              <a:ext uri="{FF2B5EF4-FFF2-40B4-BE49-F238E27FC236}">
                <a16:creationId xmlns:a16="http://schemas.microsoft.com/office/drawing/2014/main" id="{00FF2640-9D2F-1E1B-30A3-94F21C52005D}"/>
              </a:ext>
            </a:extLst>
          </p:cNvPr>
          <p:cNvGrpSpPr/>
          <p:nvPr/>
        </p:nvGrpSpPr>
        <p:grpSpPr>
          <a:xfrm>
            <a:off x="761726" y="4051034"/>
            <a:ext cx="1225522" cy="1435366"/>
            <a:chOff x="0" y="0"/>
            <a:chExt cx="379731" cy="444752"/>
          </a:xfrm>
        </p:grpSpPr>
        <p:sp>
          <p:nvSpPr>
            <p:cNvPr id="7" name="Freeform 7">
              <a:extLst>
                <a:ext uri="{FF2B5EF4-FFF2-40B4-BE49-F238E27FC236}">
                  <a16:creationId xmlns:a16="http://schemas.microsoft.com/office/drawing/2014/main" id="{6E535347-6EAF-47FD-A72D-3CB0C17689DF}"/>
                </a:ext>
              </a:extLst>
            </p:cNvPr>
            <p:cNvSpPr/>
            <p:nvPr/>
          </p:nvSpPr>
          <p:spPr>
            <a:xfrm>
              <a:off x="0" y="0"/>
              <a:ext cx="379731" cy="444752"/>
            </a:xfrm>
            <a:custGeom>
              <a:avLst/>
              <a:gdLst/>
              <a:ahLst/>
              <a:cxnLst/>
              <a:rect l="l" t="t" r="r" b="b"/>
              <a:pathLst>
                <a:path w="379731" h="444752">
                  <a:moveTo>
                    <a:pt x="72648" y="0"/>
                  </a:moveTo>
                  <a:lnTo>
                    <a:pt x="307082" y="0"/>
                  </a:lnTo>
                  <a:cubicBezTo>
                    <a:pt x="347205" y="0"/>
                    <a:pt x="379731" y="32526"/>
                    <a:pt x="379731" y="72648"/>
                  </a:cubicBezTo>
                  <a:lnTo>
                    <a:pt x="379731" y="372103"/>
                  </a:lnTo>
                  <a:cubicBezTo>
                    <a:pt x="379731" y="412226"/>
                    <a:pt x="347205" y="444752"/>
                    <a:pt x="307082" y="444752"/>
                  </a:cubicBezTo>
                  <a:lnTo>
                    <a:pt x="72648" y="444752"/>
                  </a:lnTo>
                  <a:cubicBezTo>
                    <a:pt x="32526" y="444752"/>
                    <a:pt x="0" y="412226"/>
                    <a:pt x="0" y="372103"/>
                  </a:cubicBezTo>
                  <a:lnTo>
                    <a:pt x="0" y="72648"/>
                  </a:lnTo>
                  <a:cubicBezTo>
                    <a:pt x="0" y="32526"/>
                    <a:pt x="32526" y="0"/>
                    <a:pt x="72648" y="0"/>
                  </a:cubicBezTo>
                  <a:close/>
                </a:path>
              </a:pathLst>
            </a:custGeom>
            <a:blipFill>
              <a:blip r:embed="rId6"/>
              <a:stretch>
                <a:fillRect l="-56163"/>
              </a:stretch>
            </a:blipFill>
            <a:ln w="38100" cap="rnd">
              <a:solidFill>
                <a:srgbClr val="1B50E9"/>
              </a:solidFill>
              <a:prstDash val="solid"/>
              <a:round/>
            </a:ln>
          </p:spPr>
        </p:sp>
      </p:grpSp>
      <p:grpSp>
        <p:nvGrpSpPr>
          <p:cNvPr id="8" name="Group 8">
            <a:extLst>
              <a:ext uri="{FF2B5EF4-FFF2-40B4-BE49-F238E27FC236}">
                <a16:creationId xmlns:a16="http://schemas.microsoft.com/office/drawing/2014/main" id="{6AC325E0-9F98-AC4D-7E3B-59D8359EFE43}"/>
              </a:ext>
            </a:extLst>
          </p:cNvPr>
          <p:cNvGrpSpPr/>
          <p:nvPr/>
        </p:nvGrpSpPr>
        <p:grpSpPr>
          <a:xfrm>
            <a:off x="2081061" y="4051034"/>
            <a:ext cx="2740696" cy="1435366"/>
            <a:chOff x="0" y="0"/>
            <a:chExt cx="849211" cy="444752"/>
          </a:xfrm>
        </p:grpSpPr>
        <p:sp>
          <p:nvSpPr>
            <p:cNvPr id="9" name="Freeform 9">
              <a:extLst>
                <a:ext uri="{FF2B5EF4-FFF2-40B4-BE49-F238E27FC236}">
                  <a16:creationId xmlns:a16="http://schemas.microsoft.com/office/drawing/2014/main" id="{49AD8AF9-803B-2B0E-6AD4-98AAA27D9FE8}"/>
                </a:ext>
              </a:extLst>
            </p:cNvPr>
            <p:cNvSpPr/>
            <p:nvPr/>
          </p:nvSpPr>
          <p:spPr>
            <a:xfrm>
              <a:off x="0" y="0"/>
              <a:ext cx="849211" cy="444752"/>
            </a:xfrm>
            <a:custGeom>
              <a:avLst/>
              <a:gdLst/>
              <a:ahLst/>
              <a:cxnLst/>
              <a:rect l="l" t="t" r="r" b="b"/>
              <a:pathLst>
                <a:path w="849211" h="444752">
                  <a:moveTo>
                    <a:pt x="32485" y="0"/>
                  </a:moveTo>
                  <a:lnTo>
                    <a:pt x="816726" y="0"/>
                  </a:lnTo>
                  <a:cubicBezTo>
                    <a:pt x="834667" y="0"/>
                    <a:pt x="849211" y="14544"/>
                    <a:pt x="849211" y="32485"/>
                  </a:cubicBezTo>
                  <a:lnTo>
                    <a:pt x="849211" y="412266"/>
                  </a:lnTo>
                  <a:cubicBezTo>
                    <a:pt x="849211" y="420882"/>
                    <a:pt x="845788" y="429145"/>
                    <a:pt x="839696" y="435237"/>
                  </a:cubicBezTo>
                  <a:cubicBezTo>
                    <a:pt x="833604" y="441329"/>
                    <a:pt x="825341" y="444752"/>
                    <a:pt x="816726" y="444752"/>
                  </a:cubicBezTo>
                  <a:lnTo>
                    <a:pt x="32485" y="444752"/>
                  </a:lnTo>
                  <a:cubicBezTo>
                    <a:pt x="23870" y="444752"/>
                    <a:pt x="15607" y="441329"/>
                    <a:pt x="9515" y="435237"/>
                  </a:cubicBezTo>
                  <a:cubicBezTo>
                    <a:pt x="3423" y="429145"/>
                    <a:pt x="0" y="420882"/>
                    <a:pt x="0" y="412266"/>
                  </a:cubicBezTo>
                  <a:lnTo>
                    <a:pt x="0" y="32485"/>
                  </a:lnTo>
                  <a:cubicBezTo>
                    <a:pt x="0" y="23870"/>
                    <a:pt x="3423" y="15607"/>
                    <a:pt x="9515" y="9515"/>
                  </a:cubicBezTo>
                  <a:cubicBezTo>
                    <a:pt x="15607" y="3423"/>
                    <a:pt x="23870" y="0"/>
                    <a:pt x="32485" y="0"/>
                  </a:cubicBezTo>
                  <a:close/>
                </a:path>
              </a:pathLst>
            </a:custGeom>
            <a:blipFill>
              <a:blip r:embed="rId7"/>
              <a:stretch>
                <a:fillRect t="-13249" b="-13249"/>
              </a:stretch>
            </a:blipFill>
            <a:ln w="38100" cap="rnd">
              <a:solidFill>
                <a:srgbClr val="1B50E9"/>
              </a:solidFill>
              <a:prstDash val="solid"/>
              <a:round/>
            </a:ln>
          </p:spPr>
        </p:sp>
      </p:grpSp>
      <p:sp>
        <p:nvSpPr>
          <p:cNvPr id="19" name="Freeform 19">
            <a:extLst>
              <a:ext uri="{FF2B5EF4-FFF2-40B4-BE49-F238E27FC236}">
                <a16:creationId xmlns:a16="http://schemas.microsoft.com/office/drawing/2014/main" id="{7FCE3813-5454-966F-E0F3-CB06453936C7}"/>
              </a:ext>
            </a:extLst>
          </p:cNvPr>
          <p:cNvSpPr/>
          <p:nvPr/>
        </p:nvSpPr>
        <p:spPr>
          <a:xfrm>
            <a:off x="293027" y="1972853"/>
            <a:ext cx="937397" cy="761635"/>
          </a:xfrm>
          <a:custGeom>
            <a:avLst/>
            <a:gdLst/>
            <a:ahLst/>
            <a:cxnLst/>
            <a:rect l="l" t="t" r="r" b="b"/>
            <a:pathLst>
              <a:path w="1874794" h="1523270">
                <a:moveTo>
                  <a:pt x="0" y="0"/>
                </a:moveTo>
                <a:lnTo>
                  <a:pt x="1874794" y="0"/>
                </a:lnTo>
                <a:lnTo>
                  <a:pt x="1874794" y="1523271"/>
                </a:lnTo>
                <a:lnTo>
                  <a:pt x="0" y="152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مربع نص 9">
            <a:extLst>
              <a:ext uri="{FF2B5EF4-FFF2-40B4-BE49-F238E27FC236}">
                <a16:creationId xmlns:a16="http://schemas.microsoft.com/office/drawing/2014/main" id="{1F9E50EA-4E87-B57A-6E27-2A1A0D8C8242}"/>
              </a:ext>
            </a:extLst>
          </p:cNvPr>
          <p:cNvSpPr txBox="1"/>
          <p:nvPr/>
        </p:nvSpPr>
        <p:spPr>
          <a:xfrm>
            <a:off x="4572000" y="2631533"/>
            <a:ext cx="4572000" cy="1938992"/>
          </a:xfrm>
          <a:prstGeom prst="rect">
            <a:avLst/>
          </a:prstGeom>
          <a:noFill/>
        </p:spPr>
        <p:txBody>
          <a:bodyPr wrap="square">
            <a:spAutoFit/>
          </a:bodyPr>
          <a:lstStyle/>
          <a:p>
            <a:pPr algn="ctr"/>
            <a:r>
              <a:rPr lang="ar-EG" sz="4000" b="1" dirty="0">
                <a:solidFill>
                  <a:srgbClr val="05767B"/>
                </a:solidFill>
                <a:latin typeface="Traditional Arabic" panose="02020603050405020304" pitchFamily="18" charset="-78"/>
                <a:cs typeface="Traditional Arabic" panose="02020603050405020304" pitchFamily="18" charset="-78"/>
              </a:rPr>
              <a:t>الهدف الثاني</a:t>
            </a:r>
          </a:p>
          <a:p>
            <a:pPr algn="ctr"/>
            <a:r>
              <a:rPr lang="ar-EG" sz="4000" b="1" dirty="0">
                <a:solidFill>
                  <a:srgbClr val="05767B"/>
                </a:solidFill>
                <a:latin typeface="Traditional Arabic" panose="02020603050405020304" pitchFamily="18" charset="-78"/>
                <a:cs typeface="Traditional Arabic" panose="02020603050405020304" pitchFamily="18" charset="-78"/>
              </a:rPr>
              <a:t> أن يكون الطلبة قادرين على توضيح أهمية التوجيه.</a:t>
            </a:r>
            <a:endParaRPr lang="ar-EG" sz="6600" b="1" dirty="0">
              <a:solidFill>
                <a:srgbClr val="05767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72848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63A56-CCCF-BB09-3DCE-B03C48C0CF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A199EE-B13C-18CA-3FFD-9E4A63591382}"/>
              </a:ext>
            </a:extLst>
          </p:cNvPr>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2FA3F3A2-9AAE-0DE3-AC56-C93F43B54123}"/>
              </a:ext>
            </a:extLst>
          </p:cNvPr>
          <p:cNvGrpSpPr/>
          <p:nvPr/>
        </p:nvGrpSpPr>
        <p:grpSpPr>
          <a:xfrm>
            <a:off x="1734412" y="2308119"/>
            <a:ext cx="2468494" cy="3111732"/>
            <a:chOff x="0" y="0"/>
            <a:chExt cx="764869" cy="964177"/>
          </a:xfrm>
        </p:grpSpPr>
        <p:sp>
          <p:nvSpPr>
            <p:cNvPr id="4" name="Freeform 4">
              <a:extLst>
                <a:ext uri="{FF2B5EF4-FFF2-40B4-BE49-F238E27FC236}">
                  <a16:creationId xmlns:a16="http://schemas.microsoft.com/office/drawing/2014/main" id="{AEF85499-71C0-6F37-BE5F-31DB4A110825}"/>
                </a:ext>
              </a:extLst>
            </p:cNvPr>
            <p:cNvSpPr/>
            <p:nvPr/>
          </p:nvSpPr>
          <p:spPr>
            <a:xfrm>
              <a:off x="0" y="0"/>
              <a:ext cx="764869" cy="964177"/>
            </a:xfrm>
            <a:custGeom>
              <a:avLst/>
              <a:gdLst/>
              <a:ahLst/>
              <a:cxnLst/>
              <a:rect l="l" t="t" r="r" b="b"/>
              <a:pathLst>
                <a:path w="764869" h="964177">
                  <a:moveTo>
                    <a:pt x="36067" y="0"/>
                  </a:moveTo>
                  <a:lnTo>
                    <a:pt x="728801" y="0"/>
                  </a:lnTo>
                  <a:cubicBezTo>
                    <a:pt x="748721" y="0"/>
                    <a:pt x="764869" y="16148"/>
                    <a:pt x="764869" y="36067"/>
                  </a:cubicBezTo>
                  <a:lnTo>
                    <a:pt x="764869" y="928110"/>
                  </a:lnTo>
                  <a:cubicBezTo>
                    <a:pt x="764869" y="948029"/>
                    <a:pt x="748721" y="964177"/>
                    <a:pt x="728801" y="964177"/>
                  </a:cubicBezTo>
                  <a:lnTo>
                    <a:pt x="36067" y="964177"/>
                  </a:lnTo>
                  <a:cubicBezTo>
                    <a:pt x="16148" y="964177"/>
                    <a:pt x="0" y="948029"/>
                    <a:pt x="0" y="928110"/>
                  </a:cubicBezTo>
                  <a:lnTo>
                    <a:pt x="0" y="36067"/>
                  </a:lnTo>
                  <a:cubicBezTo>
                    <a:pt x="0" y="16148"/>
                    <a:pt x="16148" y="0"/>
                    <a:pt x="36067" y="0"/>
                  </a:cubicBezTo>
                  <a:close/>
                </a:path>
              </a:pathLst>
            </a:custGeom>
            <a:blipFill>
              <a:blip r:embed="rId3"/>
              <a:stretch>
                <a:fillRect l="-44602" r="-44602"/>
              </a:stretch>
            </a:blipFill>
            <a:ln w="38100" cap="rnd">
              <a:solidFill>
                <a:srgbClr val="93A3EF"/>
              </a:solidFill>
              <a:prstDash val="solid"/>
              <a:round/>
            </a:ln>
          </p:spPr>
        </p:sp>
      </p:grpSp>
      <p:sp>
        <p:nvSpPr>
          <p:cNvPr id="5" name="Freeform 5">
            <a:extLst>
              <a:ext uri="{FF2B5EF4-FFF2-40B4-BE49-F238E27FC236}">
                <a16:creationId xmlns:a16="http://schemas.microsoft.com/office/drawing/2014/main" id="{5E01E2A0-0CF2-4BD1-BAEE-F0811B423843}"/>
              </a:ext>
            </a:extLst>
          </p:cNvPr>
          <p:cNvSpPr/>
          <p:nvPr/>
        </p:nvSpPr>
        <p:spPr>
          <a:xfrm>
            <a:off x="537336" y="3748005"/>
            <a:ext cx="1821203" cy="1885489"/>
          </a:xfrm>
          <a:custGeom>
            <a:avLst/>
            <a:gdLst/>
            <a:ahLst/>
            <a:cxnLst/>
            <a:rect l="l" t="t" r="r" b="b"/>
            <a:pathLst>
              <a:path w="3642405" h="3770977">
                <a:moveTo>
                  <a:pt x="0" y="0"/>
                </a:moveTo>
                <a:lnTo>
                  <a:pt x="3642405" y="0"/>
                </a:lnTo>
                <a:lnTo>
                  <a:pt x="3642405" y="3770977"/>
                </a:lnTo>
                <a:lnTo>
                  <a:pt x="0" y="3770977"/>
                </a:lnTo>
                <a:lnTo>
                  <a:pt x="0" y="0"/>
                </a:lnTo>
                <a:close/>
              </a:path>
            </a:pathLst>
          </a:custGeom>
          <a:blipFill>
            <a:blip r:embed="rId4">
              <a:extLst>
                <a:ext uri="{96DAC541-7B7A-43D3-8B79-37D633B846F1}">
                  <asvg:svgBlip xmlns:asvg="http://schemas.microsoft.com/office/drawing/2016/SVG/main" r:embed="rId5"/>
                </a:ext>
              </a:extLst>
            </a:blip>
            <a:stretch>
              <a:fillRect l="-12953" t="-34510" r="-94493" b="-19026"/>
            </a:stretch>
          </a:blipFill>
        </p:spPr>
      </p:sp>
      <p:sp>
        <p:nvSpPr>
          <p:cNvPr id="6" name="Freeform 6">
            <a:extLst>
              <a:ext uri="{FF2B5EF4-FFF2-40B4-BE49-F238E27FC236}">
                <a16:creationId xmlns:a16="http://schemas.microsoft.com/office/drawing/2014/main" id="{84289155-5382-DDD9-F350-41ED214B2834}"/>
              </a:ext>
            </a:extLst>
          </p:cNvPr>
          <p:cNvSpPr/>
          <p:nvPr/>
        </p:nvSpPr>
        <p:spPr>
          <a:xfrm>
            <a:off x="280247" y="3352083"/>
            <a:ext cx="2078292" cy="2134318"/>
          </a:xfrm>
          <a:custGeom>
            <a:avLst/>
            <a:gdLst/>
            <a:ahLst/>
            <a:cxnLst/>
            <a:rect l="l" t="t" r="r" b="b"/>
            <a:pathLst>
              <a:path w="4156583" h="4268635">
                <a:moveTo>
                  <a:pt x="0" y="0"/>
                </a:moveTo>
                <a:lnTo>
                  <a:pt x="4156583" y="0"/>
                </a:lnTo>
                <a:lnTo>
                  <a:pt x="4156583" y="4268635"/>
                </a:lnTo>
                <a:lnTo>
                  <a:pt x="0" y="42686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84BA80D6-04F8-4FD3-B6F0-0205E9364093}"/>
              </a:ext>
            </a:extLst>
          </p:cNvPr>
          <p:cNvSpPr/>
          <p:nvPr/>
        </p:nvSpPr>
        <p:spPr>
          <a:xfrm>
            <a:off x="4483408" y="2454569"/>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01688DA5-92DB-00C3-5830-D397D17385A5}"/>
              </a:ext>
            </a:extLst>
          </p:cNvPr>
          <p:cNvSpPr/>
          <p:nvPr/>
        </p:nvSpPr>
        <p:spPr>
          <a:xfrm>
            <a:off x="4483408" y="306058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B0A7315F-1BD6-5E8A-45CD-BADE33B8F272}"/>
              </a:ext>
            </a:extLst>
          </p:cNvPr>
          <p:cNvSpPr/>
          <p:nvPr/>
        </p:nvSpPr>
        <p:spPr>
          <a:xfrm>
            <a:off x="4483408" y="3666608"/>
            <a:ext cx="259409" cy="395290"/>
          </a:xfrm>
          <a:custGeom>
            <a:avLst/>
            <a:gdLst/>
            <a:ahLst/>
            <a:cxnLst/>
            <a:rect l="l" t="t" r="r" b="b"/>
            <a:pathLst>
              <a:path w="518818" h="790580">
                <a:moveTo>
                  <a:pt x="0" y="0"/>
                </a:moveTo>
                <a:lnTo>
                  <a:pt x="518818" y="0"/>
                </a:lnTo>
                <a:lnTo>
                  <a:pt x="518818" y="790579"/>
                </a:lnTo>
                <a:lnTo>
                  <a:pt x="0" y="790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19414126-1FC7-5CDC-9CFF-C4CC81641A44}"/>
              </a:ext>
            </a:extLst>
          </p:cNvPr>
          <p:cNvSpPr/>
          <p:nvPr/>
        </p:nvSpPr>
        <p:spPr>
          <a:xfrm>
            <a:off x="4483408" y="4272628"/>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28FFAC0-6C37-39C8-E912-BE770BA7A080}"/>
              </a:ext>
            </a:extLst>
          </p:cNvPr>
          <p:cNvSpPr/>
          <p:nvPr/>
        </p:nvSpPr>
        <p:spPr>
          <a:xfrm>
            <a:off x="4483408" y="4878111"/>
            <a:ext cx="259409" cy="395290"/>
          </a:xfrm>
          <a:custGeom>
            <a:avLst/>
            <a:gdLst/>
            <a:ahLst/>
            <a:cxnLst/>
            <a:rect l="l" t="t" r="r" b="b"/>
            <a:pathLst>
              <a:path w="518818" h="790580">
                <a:moveTo>
                  <a:pt x="0" y="0"/>
                </a:moveTo>
                <a:lnTo>
                  <a:pt x="518818" y="0"/>
                </a:lnTo>
                <a:lnTo>
                  <a:pt x="518818" y="790580"/>
                </a:lnTo>
                <a:lnTo>
                  <a:pt x="0" y="7905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a:extLst>
              <a:ext uri="{FF2B5EF4-FFF2-40B4-BE49-F238E27FC236}">
                <a16:creationId xmlns:a16="http://schemas.microsoft.com/office/drawing/2014/main" id="{C8B8E3DA-CCE5-E4E9-6672-176322D29EC9}"/>
              </a:ext>
            </a:extLst>
          </p:cNvPr>
          <p:cNvGrpSpPr/>
          <p:nvPr/>
        </p:nvGrpSpPr>
        <p:grpSpPr>
          <a:xfrm>
            <a:off x="7487281" y="5502948"/>
            <a:ext cx="1142369" cy="261092"/>
            <a:chOff x="0" y="0"/>
            <a:chExt cx="3046318" cy="696244"/>
          </a:xfrm>
        </p:grpSpPr>
        <p:sp>
          <p:nvSpPr>
            <p:cNvPr id="13" name="Freeform 13">
              <a:extLst>
                <a:ext uri="{FF2B5EF4-FFF2-40B4-BE49-F238E27FC236}">
                  <a16:creationId xmlns:a16="http://schemas.microsoft.com/office/drawing/2014/main" id="{571D3B0C-6694-4087-572E-5ED45867B6F5}"/>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0551B894-10B1-A030-0ECA-CD78329CDCC4}"/>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a:extLst>
                <a:ext uri="{FF2B5EF4-FFF2-40B4-BE49-F238E27FC236}">
                  <a16:creationId xmlns:a16="http://schemas.microsoft.com/office/drawing/2014/main" id="{85D32FBF-C2C9-DACB-CD87-29EA174BD6D2}"/>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001F7A26-B1D8-0EF2-97DD-07F4C83DF8B5}"/>
              </a:ext>
            </a:extLst>
          </p:cNvPr>
          <p:cNvSpPr/>
          <p:nvPr/>
        </p:nvSpPr>
        <p:spPr>
          <a:xfrm flipH="1" flipV="1">
            <a:off x="1066134" y="2308119"/>
            <a:ext cx="540380" cy="540380"/>
          </a:xfrm>
          <a:custGeom>
            <a:avLst/>
            <a:gdLst/>
            <a:ahLst/>
            <a:cxnLst/>
            <a:rect l="l" t="t" r="r" b="b"/>
            <a:pathLst>
              <a:path w="1080759" h="1080759">
                <a:moveTo>
                  <a:pt x="1080758" y="1080758"/>
                </a:moveTo>
                <a:lnTo>
                  <a:pt x="0" y="1080758"/>
                </a:lnTo>
                <a:lnTo>
                  <a:pt x="0" y="0"/>
                </a:lnTo>
                <a:lnTo>
                  <a:pt x="1080758" y="0"/>
                </a:lnTo>
                <a:lnTo>
                  <a:pt x="1080758" y="1080758"/>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23" name="مربع نص 22">
            <a:extLst>
              <a:ext uri="{FF2B5EF4-FFF2-40B4-BE49-F238E27FC236}">
                <a16:creationId xmlns:a16="http://schemas.microsoft.com/office/drawing/2014/main" id="{7286E588-F4B9-4FE2-A5AB-7FB4A3335A56}"/>
              </a:ext>
            </a:extLst>
          </p:cNvPr>
          <p:cNvSpPr txBox="1"/>
          <p:nvPr/>
        </p:nvSpPr>
        <p:spPr>
          <a:xfrm>
            <a:off x="4387453" y="2746449"/>
            <a:ext cx="4572000" cy="200311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000" b="1" i="0" u="none" strike="noStrike" kern="1200" cap="none" spc="0" normalizeH="0" baseline="0" noProof="0" dirty="0">
                <a:ln>
                  <a:noFill/>
                </a:ln>
                <a:solidFill>
                  <a:srgbClr val="05767B"/>
                </a:solidFill>
                <a:effectLst/>
                <a:uLnTx/>
                <a:uFillTx/>
                <a:latin typeface="Traditional Arabic" panose="02020603050405020304" pitchFamily="18" charset="-78"/>
                <a:ea typeface="+mn-ea"/>
                <a:cs typeface="Traditional Arabic" panose="02020603050405020304" pitchFamily="18" charset="-78"/>
              </a:rPr>
              <a:t>أهمية</a:t>
            </a:r>
          </a:p>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000" b="1" i="0" u="none" strike="noStrike" kern="1200" cap="none" spc="0" normalizeH="0" baseline="0" noProof="0" dirty="0">
                <a:ln>
                  <a:noFill/>
                </a:ln>
                <a:solidFill>
                  <a:srgbClr val="05767B"/>
                </a:solidFill>
                <a:effectLst/>
                <a:uLnTx/>
                <a:uFillTx/>
                <a:latin typeface="Traditional Arabic" panose="02020603050405020304" pitchFamily="18" charset="-78"/>
                <a:ea typeface="+mn-ea"/>
                <a:cs typeface="Traditional Arabic" panose="02020603050405020304" pitchFamily="18" charset="-78"/>
              </a:rPr>
              <a:t> التوجيه:</a:t>
            </a:r>
            <a:endParaRPr kumimoji="0" lang="ar-EG" sz="6000" b="0" i="0" u="none" strike="noStrike" kern="1200" cap="none" spc="0" normalizeH="0" baseline="0" noProof="0" dirty="0">
              <a:ln>
                <a:noFill/>
              </a:ln>
              <a:solidFill>
                <a:srgbClr val="05767B"/>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580367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D804A97-8DA8-996E-B3D4-6CC804206BE8}"/>
              </a:ext>
            </a:extLst>
          </p:cNvPr>
          <p:cNvSpPr txBox="1"/>
          <p:nvPr/>
        </p:nvSpPr>
        <p:spPr>
          <a:xfrm>
            <a:off x="791580" y="1340768"/>
            <a:ext cx="7560840" cy="3539430"/>
          </a:xfrm>
          <a:prstGeom prst="rect">
            <a:avLst/>
          </a:prstGeom>
          <a:noFill/>
        </p:spPr>
        <p:txBody>
          <a:bodyPr wrap="square">
            <a:spAutoFit/>
          </a:bodyPr>
          <a:lstStyle/>
          <a:p>
            <a:pPr algn="r" rtl="1">
              <a:spcBef>
                <a:spcPts val="0"/>
              </a:spcBef>
              <a:spcAft>
                <a:spcPts val="500"/>
              </a:spcAft>
            </a:pPr>
            <a:r>
              <a:rPr lang="ar-EG" sz="2800" b="1" i="0" u="none" strike="noStrike" dirty="0">
                <a:solidFill>
                  <a:srgbClr val="753900"/>
                </a:solidFill>
                <a:effectLst/>
                <a:latin typeface="Arial" panose="020B0604020202020204" pitchFamily="34" charset="0"/>
              </a:rPr>
              <a:t>يأتي التوجيه بعد التخطيط والتنظيم، وعلى الرغم من أن كثيرًا من المشروعات تُعد لها الخطط الجيدة والتنظيم الأمثل، إلا أن المشروع قد يواجه الكثير من الصعوبات والمعوقات في ظل العمل في بيئة سريعة التبدل والتغير عند تنفيذ المشروع؛ لذا ظهرت أهمية التوجيه على أنه مهارة من المهارات الإدارية مرتبطة بتنفيذ عمليات المشروع، ويرتكز عمل التوجيه على التعامل مع العنصر البشري من خلال علاقة المدير بمرؤوسيه، وعن طريق هذه العلاقة يمكن تنفيذ خطط المشروع، وتحقيق أهدافه.</a:t>
            </a:r>
            <a:endParaRPr lang="ar-EG" sz="2800" b="1" dirty="0">
              <a:effectLst/>
            </a:endParaRPr>
          </a:p>
        </p:txBody>
      </p:sp>
      <p:pic>
        <p:nvPicPr>
          <p:cNvPr id="5" name="صورة 4">
            <a:extLst>
              <a:ext uri="{FF2B5EF4-FFF2-40B4-BE49-F238E27FC236}">
                <a16:creationId xmlns:a16="http://schemas.microsoft.com/office/drawing/2014/main" id="{A5154662-AD82-4FD0-57C6-959FD9A6601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491880" y="4293096"/>
            <a:ext cx="3308573" cy="1991000"/>
          </a:xfrm>
          <a:prstGeom prst="rect">
            <a:avLst/>
          </a:prstGeom>
        </p:spPr>
      </p:pic>
    </p:spTree>
    <p:extLst>
      <p:ext uri="{BB962C8B-B14F-4D97-AF65-F5344CB8AC3E}">
        <p14:creationId xmlns:p14="http://schemas.microsoft.com/office/powerpoint/2010/main" val="372290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FC0B9-21BF-4F69-A370-A72984358F9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89D7D20-475D-CC41-F972-D946C888DF67}"/>
              </a:ext>
            </a:extLst>
          </p:cNvPr>
          <p:cNvSpPr/>
          <p:nvPr/>
        </p:nvSpPr>
        <p:spPr>
          <a:xfrm>
            <a:off x="-19432" y="-243408"/>
            <a:ext cx="9144000" cy="72728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a:extLst>
              <a:ext uri="{FF2B5EF4-FFF2-40B4-BE49-F238E27FC236}">
                <a16:creationId xmlns:a16="http://schemas.microsoft.com/office/drawing/2014/main" id="{8C8EF29D-A2A6-A365-0824-7293DDB7A73B}"/>
              </a:ext>
            </a:extLst>
          </p:cNvPr>
          <p:cNvGrpSpPr/>
          <p:nvPr/>
        </p:nvGrpSpPr>
        <p:grpSpPr>
          <a:xfrm>
            <a:off x="5083838" y="664540"/>
            <a:ext cx="3535353" cy="2648349"/>
            <a:chOff x="0" y="0"/>
            <a:chExt cx="1095437" cy="820597"/>
          </a:xfrm>
        </p:grpSpPr>
        <p:sp>
          <p:nvSpPr>
            <p:cNvPr id="4" name="Freeform 4">
              <a:extLst>
                <a:ext uri="{FF2B5EF4-FFF2-40B4-BE49-F238E27FC236}">
                  <a16:creationId xmlns:a16="http://schemas.microsoft.com/office/drawing/2014/main" id="{0E507DD7-70ED-31C0-DF03-2EDEC8B5B116}"/>
                </a:ext>
              </a:extLst>
            </p:cNvPr>
            <p:cNvSpPr/>
            <p:nvPr/>
          </p:nvSpPr>
          <p:spPr>
            <a:xfrm>
              <a:off x="0" y="0"/>
              <a:ext cx="1095437" cy="820597"/>
            </a:xfrm>
            <a:custGeom>
              <a:avLst/>
              <a:gdLst/>
              <a:ahLst/>
              <a:cxnLst/>
              <a:rect l="l" t="t" r="r" b="b"/>
              <a:pathLst>
                <a:path w="1095437" h="820597">
                  <a:moveTo>
                    <a:pt x="25183" y="0"/>
                  </a:moveTo>
                  <a:lnTo>
                    <a:pt x="1070254" y="0"/>
                  </a:lnTo>
                  <a:cubicBezTo>
                    <a:pt x="1076933" y="0"/>
                    <a:pt x="1083338" y="2653"/>
                    <a:pt x="1088061" y="7376"/>
                  </a:cubicBezTo>
                  <a:cubicBezTo>
                    <a:pt x="1092784" y="12099"/>
                    <a:pt x="1095437" y="18504"/>
                    <a:pt x="1095437" y="25183"/>
                  </a:cubicBezTo>
                  <a:lnTo>
                    <a:pt x="1095437" y="795414"/>
                  </a:lnTo>
                  <a:cubicBezTo>
                    <a:pt x="1095437" y="802093"/>
                    <a:pt x="1092784" y="808498"/>
                    <a:pt x="1088061" y="813221"/>
                  </a:cubicBezTo>
                  <a:cubicBezTo>
                    <a:pt x="1083338" y="817944"/>
                    <a:pt x="1076933" y="820597"/>
                    <a:pt x="1070254" y="820597"/>
                  </a:cubicBezTo>
                  <a:lnTo>
                    <a:pt x="25183" y="820597"/>
                  </a:lnTo>
                  <a:cubicBezTo>
                    <a:pt x="18504" y="820597"/>
                    <a:pt x="12099" y="817944"/>
                    <a:pt x="7376" y="813221"/>
                  </a:cubicBezTo>
                  <a:cubicBezTo>
                    <a:pt x="2653" y="808498"/>
                    <a:pt x="0" y="802093"/>
                    <a:pt x="0" y="795414"/>
                  </a:cubicBezTo>
                  <a:lnTo>
                    <a:pt x="0" y="25183"/>
                  </a:lnTo>
                  <a:cubicBezTo>
                    <a:pt x="0" y="18504"/>
                    <a:pt x="2653" y="12099"/>
                    <a:pt x="7376" y="7376"/>
                  </a:cubicBezTo>
                  <a:cubicBezTo>
                    <a:pt x="12099" y="2653"/>
                    <a:pt x="18504" y="0"/>
                    <a:pt x="25183" y="0"/>
                  </a:cubicBezTo>
                  <a:close/>
                </a:path>
              </a:pathLst>
            </a:custGeom>
            <a:blipFill>
              <a:blip r:embed="rId3"/>
              <a:stretch>
                <a:fillRect l="-6217" r="-6217"/>
              </a:stretch>
            </a:blipFill>
            <a:ln w="38100" cap="rnd">
              <a:solidFill>
                <a:srgbClr val="93A3EF"/>
              </a:solidFill>
              <a:prstDash val="solid"/>
              <a:round/>
            </a:ln>
          </p:spPr>
        </p:sp>
      </p:grpSp>
      <p:sp>
        <p:nvSpPr>
          <p:cNvPr id="8" name="Freeform 8">
            <a:extLst>
              <a:ext uri="{FF2B5EF4-FFF2-40B4-BE49-F238E27FC236}">
                <a16:creationId xmlns:a16="http://schemas.microsoft.com/office/drawing/2014/main" id="{145EADC6-0528-3465-12B3-6F4A8B834A5C}"/>
              </a:ext>
            </a:extLst>
          </p:cNvPr>
          <p:cNvSpPr/>
          <p:nvPr/>
        </p:nvSpPr>
        <p:spPr>
          <a:xfrm>
            <a:off x="4273206" y="3879427"/>
            <a:ext cx="1137746" cy="1008112"/>
          </a:xfrm>
          <a:custGeom>
            <a:avLst/>
            <a:gdLst/>
            <a:ahLst/>
            <a:cxnLst/>
            <a:rect l="l" t="t" r="r" b="b"/>
            <a:pathLst>
              <a:path w="1133447" h="790580">
                <a:moveTo>
                  <a:pt x="0" y="0"/>
                </a:moveTo>
                <a:lnTo>
                  <a:pt x="1133448" y="0"/>
                </a:lnTo>
                <a:lnTo>
                  <a:pt x="1133448" y="790580"/>
                </a:lnTo>
                <a:lnTo>
                  <a:pt x="0" y="7905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a:extLst>
              <a:ext uri="{FF2B5EF4-FFF2-40B4-BE49-F238E27FC236}">
                <a16:creationId xmlns:a16="http://schemas.microsoft.com/office/drawing/2014/main" id="{0F66647C-6D24-5B58-67D6-BB429539B04D}"/>
              </a:ext>
            </a:extLst>
          </p:cNvPr>
          <p:cNvSpPr/>
          <p:nvPr/>
        </p:nvSpPr>
        <p:spPr>
          <a:xfrm flipH="1">
            <a:off x="3923928" y="3842668"/>
            <a:ext cx="9712" cy="1242515"/>
          </a:xfrm>
          <a:prstGeom prst="line">
            <a:avLst/>
          </a:prstGeom>
          <a:ln w="19050" cap="flat">
            <a:solidFill>
              <a:srgbClr val="031548"/>
            </a:solidFill>
            <a:prstDash val="solid"/>
            <a:headEnd type="none" w="sm" len="sm"/>
            <a:tailEnd type="none" w="sm" len="sm"/>
          </a:ln>
        </p:spPr>
      </p:sp>
      <p:grpSp>
        <p:nvGrpSpPr>
          <p:cNvPr id="12" name="Group 12">
            <a:extLst>
              <a:ext uri="{FF2B5EF4-FFF2-40B4-BE49-F238E27FC236}">
                <a16:creationId xmlns:a16="http://schemas.microsoft.com/office/drawing/2014/main" id="{05165BF0-1B1A-4DCB-FA7F-749798889A6B}"/>
              </a:ext>
            </a:extLst>
          </p:cNvPr>
          <p:cNvGrpSpPr/>
          <p:nvPr/>
        </p:nvGrpSpPr>
        <p:grpSpPr>
          <a:xfrm>
            <a:off x="7476821" y="5355855"/>
            <a:ext cx="1142369" cy="261092"/>
            <a:chOff x="0" y="0"/>
            <a:chExt cx="3046318" cy="696244"/>
          </a:xfrm>
        </p:grpSpPr>
        <p:sp>
          <p:nvSpPr>
            <p:cNvPr id="13" name="Freeform 13">
              <a:extLst>
                <a:ext uri="{FF2B5EF4-FFF2-40B4-BE49-F238E27FC236}">
                  <a16:creationId xmlns:a16="http://schemas.microsoft.com/office/drawing/2014/main" id="{791F0D01-653E-CD1F-DC8A-637AC33FE9B3}"/>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a:extLst>
                <a:ext uri="{FF2B5EF4-FFF2-40B4-BE49-F238E27FC236}">
                  <a16:creationId xmlns:a16="http://schemas.microsoft.com/office/drawing/2014/main" id="{F81ADB3A-885D-EF94-BE2C-0DBCF9021B9B}"/>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5" name="Freeform 15">
              <a:extLst>
                <a:ext uri="{FF2B5EF4-FFF2-40B4-BE49-F238E27FC236}">
                  <a16:creationId xmlns:a16="http://schemas.microsoft.com/office/drawing/2014/main" id="{022656D7-77D2-C86E-2911-F6DF15C9607F}"/>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sp>
        <p:nvSpPr>
          <p:cNvPr id="16" name="Freeform 16">
            <a:extLst>
              <a:ext uri="{FF2B5EF4-FFF2-40B4-BE49-F238E27FC236}">
                <a16:creationId xmlns:a16="http://schemas.microsoft.com/office/drawing/2014/main" id="{928D38FF-45B0-76FB-7A76-955382ED96E2}"/>
              </a:ext>
            </a:extLst>
          </p:cNvPr>
          <p:cNvSpPr/>
          <p:nvPr/>
        </p:nvSpPr>
        <p:spPr>
          <a:xfrm flipH="1" flipV="1">
            <a:off x="514350" y="1371600"/>
            <a:ext cx="540380" cy="540380"/>
          </a:xfrm>
          <a:custGeom>
            <a:avLst/>
            <a:gdLst/>
            <a:ahLst/>
            <a:cxnLst/>
            <a:rect l="l" t="t" r="r" b="b"/>
            <a:pathLst>
              <a:path w="1080759" h="1080759">
                <a:moveTo>
                  <a:pt x="1080759" y="1080759"/>
                </a:moveTo>
                <a:lnTo>
                  <a:pt x="0" y="1080759"/>
                </a:lnTo>
                <a:lnTo>
                  <a:pt x="0" y="0"/>
                </a:lnTo>
                <a:lnTo>
                  <a:pt x="1080759" y="0"/>
                </a:lnTo>
                <a:lnTo>
                  <a:pt x="1080759" y="1080759"/>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2" name="مربع نص 21">
            <a:extLst>
              <a:ext uri="{FF2B5EF4-FFF2-40B4-BE49-F238E27FC236}">
                <a16:creationId xmlns:a16="http://schemas.microsoft.com/office/drawing/2014/main" id="{853A7F67-0A95-2DE9-95CA-0F860299EDB6}"/>
              </a:ext>
            </a:extLst>
          </p:cNvPr>
          <p:cNvSpPr txBox="1"/>
          <p:nvPr/>
        </p:nvSpPr>
        <p:spPr>
          <a:xfrm>
            <a:off x="-676938" y="2055517"/>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4F81BD"/>
                </a:solidFill>
                <a:prstDash val="solid"/>
              </a:ln>
              <a:solidFill>
                <a:srgbClr val="05767B"/>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29040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539552" y="730875"/>
            <a:ext cx="7956376" cy="1569660"/>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Arial" panose="020B0604020202020204" pitchFamily="34" charset="0"/>
              </a:rPr>
              <a:t> بصفتك قائدًا لأحد الفرق التطوعية في مدرستك؛ ما أبرز التوجيهات التي تقدمها لأعضاء فريقك؟ وما</a:t>
            </a:r>
            <a:r>
              <a:rPr lang="ar-EG" sz="3200" b="1" dirty="0">
                <a:solidFill>
                  <a:srgbClr val="C00000"/>
                </a:solidFill>
              </a:rPr>
              <a:t> </a:t>
            </a:r>
            <a:r>
              <a:rPr lang="ar-EG" sz="3200" b="1" i="0" u="none" strike="noStrike" dirty="0">
                <a:solidFill>
                  <a:srgbClr val="C00000"/>
                </a:solidFill>
                <a:effectLst/>
                <a:latin typeface="Arial" panose="020B0604020202020204" pitchFamily="34" charset="0"/>
              </a:rPr>
              <a:t>أهمية تلك التوجيهات؟</a:t>
            </a:r>
            <a:endParaRPr lang="ar-EG" sz="3200" b="1" dirty="0">
              <a:solidFill>
                <a:srgbClr val="C00000"/>
              </a:solidFill>
              <a:effectLst/>
            </a:endParaRPr>
          </a:p>
        </p:txBody>
      </p:sp>
      <p:pic>
        <p:nvPicPr>
          <p:cNvPr id="3" name="صورة 2">
            <a:extLst>
              <a:ext uri="{FF2B5EF4-FFF2-40B4-BE49-F238E27FC236}">
                <a16:creationId xmlns:a16="http://schemas.microsoft.com/office/drawing/2014/main" id="{2C44ED52-6A23-EA79-638D-D6F011395669}"/>
              </a:ext>
            </a:extLst>
          </p:cNvPr>
          <p:cNvPicPr>
            <a:picLocks noChangeAspect="1"/>
          </p:cNvPicPr>
          <p:nvPr/>
        </p:nvPicPr>
        <p:blipFill>
          <a:blip r:embed="rId2"/>
          <a:stretch>
            <a:fillRect/>
          </a:stretch>
        </p:blipFill>
        <p:spPr>
          <a:xfrm rot="21116594">
            <a:off x="1763688" y="2852936"/>
            <a:ext cx="3800432" cy="24829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75621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569346" y="2838051"/>
            <a:ext cx="4477776" cy="2648349"/>
            <a:chOff x="0" y="0"/>
            <a:chExt cx="1387449" cy="820597"/>
          </a:xfrm>
        </p:grpSpPr>
        <p:sp>
          <p:nvSpPr>
            <p:cNvPr id="4" name="Freeform 4"/>
            <p:cNvSpPr/>
            <p:nvPr/>
          </p:nvSpPr>
          <p:spPr>
            <a:xfrm>
              <a:off x="0" y="0"/>
              <a:ext cx="1387449" cy="820597"/>
            </a:xfrm>
            <a:custGeom>
              <a:avLst/>
              <a:gdLst/>
              <a:ahLst/>
              <a:cxnLst/>
              <a:rect l="l" t="t" r="r" b="b"/>
              <a:pathLst>
                <a:path w="1387449" h="820597">
                  <a:moveTo>
                    <a:pt x="19883" y="0"/>
                  </a:moveTo>
                  <a:lnTo>
                    <a:pt x="1367566" y="0"/>
                  </a:lnTo>
                  <a:cubicBezTo>
                    <a:pt x="1372840" y="0"/>
                    <a:pt x="1377897" y="2095"/>
                    <a:pt x="1381626" y="5824"/>
                  </a:cubicBezTo>
                  <a:cubicBezTo>
                    <a:pt x="1385355" y="9552"/>
                    <a:pt x="1387449" y="14610"/>
                    <a:pt x="1387449" y="19883"/>
                  </a:cubicBezTo>
                  <a:lnTo>
                    <a:pt x="1387449" y="800714"/>
                  </a:lnTo>
                  <a:cubicBezTo>
                    <a:pt x="1387449" y="805987"/>
                    <a:pt x="1385355" y="811045"/>
                    <a:pt x="1381626" y="814774"/>
                  </a:cubicBezTo>
                  <a:cubicBezTo>
                    <a:pt x="1377897" y="818502"/>
                    <a:pt x="1372840" y="820597"/>
                    <a:pt x="1367566" y="820597"/>
                  </a:cubicBezTo>
                  <a:lnTo>
                    <a:pt x="19883" y="820597"/>
                  </a:lnTo>
                  <a:cubicBezTo>
                    <a:pt x="8902" y="820597"/>
                    <a:pt x="0" y="811695"/>
                    <a:pt x="0" y="800714"/>
                  </a:cubicBezTo>
                  <a:lnTo>
                    <a:pt x="0" y="19883"/>
                  </a:lnTo>
                  <a:cubicBezTo>
                    <a:pt x="0" y="14610"/>
                    <a:pt x="2095" y="9552"/>
                    <a:pt x="5824" y="5824"/>
                  </a:cubicBezTo>
                  <a:cubicBezTo>
                    <a:pt x="9552" y="2095"/>
                    <a:pt x="14610" y="0"/>
                    <a:pt x="19883" y="0"/>
                  </a:cubicBezTo>
                  <a:close/>
                </a:path>
              </a:pathLst>
            </a:custGeom>
            <a:blipFill>
              <a:blip r:embed="rId3"/>
              <a:stretch>
                <a:fillRect l="-2689" r="-2689"/>
              </a:stretch>
            </a:blipFill>
            <a:ln w="38100" cap="rnd">
              <a:solidFill>
                <a:srgbClr val="93A3EF"/>
              </a:solidFill>
              <a:prstDash val="solid"/>
              <a:round/>
            </a:ln>
          </p:spPr>
        </p:sp>
      </p:grpSp>
      <p:sp>
        <p:nvSpPr>
          <p:cNvPr id="5" name="Freeform 5"/>
          <p:cNvSpPr/>
          <p:nvPr/>
        </p:nvSpPr>
        <p:spPr>
          <a:xfrm rot="-413266">
            <a:off x="6023126" y="921228"/>
            <a:ext cx="2387150" cy="1981334"/>
          </a:xfrm>
          <a:custGeom>
            <a:avLst/>
            <a:gdLst/>
            <a:ahLst/>
            <a:cxnLst/>
            <a:rect l="l" t="t" r="r" b="b"/>
            <a:pathLst>
              <a:path w="4774299" h="3962668">
                <a:moveTo>
                  <a:pt x="0" y="0"/>
                </a:moveTo>
                <a:lnTo>
                  <a:pt x="4774299" y="0"/>
                </a:lnTo>
                <a:lnTo>
                  <a:pt x="4774299" y="3962668"/>
                </a:lnTo>
                <a:lnTo>
                  <a:pt x="0" y="39626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flipH="1" flipV="1">
            <a:off x="5489393" y="2600932"/>
            <a:ext cx="423541" cy="423541"/>
          </a:xfrm>
          <a:custGeom>
            <a:avLst/>
            <a:gdLst/>
            <a:ahLst/>
            <a:cxnLst/>
            <a:rect l="l" t="t" r="r" b="b"/>
            <a:pathLst>
              <a:path w="847082" h="847082">
                <a:moveTo>
                  <a:pt x="847082" y="847082"/>
                </a:moveTo>
                <a:lnTo>
                  <a:pt x="0" y="847082"/>
                </a:lnTo>
                <a:lnTo>
                  <a:pt x="0" y="0"/>
                </a:lnTo>
                <a:lnTo>
                  <a:pt x="847082" y="0"/>
                </a:lnTo>
                <a:lnTo>
                  <a:pt x="847082" y="847082"/>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nvGrpSpPr>
          <p:cNvPr id="12" name="Group 12"/>
          <p:cNvGrpSpPr/>
          <p:nvPr/>
        </p:nvGrpSpPr>
        <p:grpSpPr>
          <a:xfrm>
            <a:off x="7487281" y="5486400"/>
            <a:ext cx="1142369" cy="261092"/>
            <a:chOff x="0" y="0"/>
            <a:chExt cx="3046318" cy="696244"/>
          </a:xfrm>
        </p:grpSpPr>
        <p:sp>
          <p:nvSpPr>
            <p:cNvPr id="13" name="Freeform 13"/>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5" name="Freeform 15"/>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grpSp>
      <p:sp>
        <p:nvSpPr>
          <p:cNvPr id="23" name="مربع نص 22">
            <a:extLst>
              <a:ext uri="{FF2B5EF4-FFF2-40B4-BE49-F238E27FC236}">
                <a16:creationId xmlns:a16="http://schemas.microsoft.com/office/drawing/2014/main" id="{6D32BEEC-D52D-5595-E3C8-B2F957BB05BE}"/>
              </a:ext>
            </a:extLst>
          </p:cNvPr>
          <p:cNvSpPr txBox="1"/>
          <p:nvPr/>
        </p:nvSpPr>
        <p:spPr>
          <a:xfrm>
            <a:off x="3599384" y="3500505"/>
            <a:ext cx="5544616"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50" normalizeH="0" baseline="0" noProof="0" dirty="0">
                <a:ln w="9525" cmpd="sng">
                  <a:solidFill>
                    <a:srgbClr val="4472C4"/>
                  </a:solidFill>
                  <a:prstDash val="solid"/>
                </a:ln>
                <a:solidFill>
                  <a:srgbClr val="05767B"/>
                </a:solidFill>
                <a:effectLst>
                  <a:glow rad="38100">
                    <a:srgbClr val="4472C4">
                      <a:alpha val="40000"/>
                    </a:srgbClr>
                  </a:glow>
                </a:effectLst>
                <a:uLnTx/>
                <a:uFillTx/>
                <a:latin typeface="Traditional Arabic" panose="02020603050405020304" pitchFamily="18" charset="-78"/>
                <a:cs typeface="Traditional Arabic" panose="02020603050405020304" pitchFamily="18" charset="-78"/>
              </a:rPr>
              <a:t>نشاطات مقترحة</a:t>
            </a:r>
            <a:endParaRPr kumimoji="0" lang="en-US" sz="8000" b="1" i="0" u="none" strike="noStrike" kern="1200" cap="none" spc="50" normalizeH="0" baseline="0" noProof="0" dirty="0">
              <a:ln w="9525" cmpd="sng">
                <a:solidFill>
                  <a:srgbClr val="4472C4"/>
                </a:solidFill>
                <a:prstDash val="solid"/>
              </a:ln>
              <a:solidFill>
                <a:srgbClr val="05767B"/>
              </a:solidFill>
              <a:effectLst>
                <a:glow rad="38100">
                  <a:srgbClr val="4472C4">
                    <a:alpha val="40000"/>
                  </a:srgbClr>
                </a:glow>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DFBF56FD-82AB-6D15-E4CC-3CB2B9AD4E5B}"/>
              </a:ext>
            </a:extLst>
          </p:cNvPr>
          <p:cNvSpPr txBox="1"/>
          <p:nvPr/>
        </p:nvSpPr>
        <p:spPr>
          <a:xfrm>
            <a:off x="1619672" y="2644170"/>
            <a:ext cx="6174432" cy="193899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r" rtl="1">
              <a:spcBef>
                <a:spcPts val="0"/>
              </a:spcBef>
              <a:spcAft>
                <a:spcPts val="500"/>
              </a:spcAft>
            </a:pPr>
            <a:r>
              <a:rPr lang="ar-EG" sz="4000" b="1" i="0" u="none" strike="noStrike" dirty="0">
                <a:solidFill>
                  <a:srgbClr val="7030A0"/>
                </a:solidFill>
                <a:effectLst/>
                <a:latin typeface="Arial" panose="020B0604020202020204" pitchFamily="34" charset="0"/>
              </a:rPr>
              <a:t>من خلال زيارتك لإحدى الشركات؛ ناقش مدير الشركة عن أبرز التوجيهات الإدارية التي تسهم في رفع</a:t>
            </a:r>
            <a:r>
              <a:rPr lang="ar-EG" sz="4000" b="1" dirty="0">
                <a:solidFill>
                  <a:srgbClr val="7030A0"/>
                </a:solidFill>
              </a:rPr>
              <a:t> </a:t>
            </a:r>
            <a:r>
              <a:rPr lang="ar-EG" sz="4000" b="1" i="0" u="none" strike="noStrike" dirty="0">
                <a:solidFill>
                  <a:srgbClr val="7030A0"/>
                </a:solidFill>
                <a:effectLst/>
                <a:latin typeface="Times New Roman" panose="02020603050405020304" pitchFamily="18" charset="0"/>
              </a:rPr>
              <a:t>جودة العمل.</a:t>
            </a:r>
            <a:endParaRPr lang="ar-EG" sz="4000" b="1" dirty="0">
              <a:solidFill>
                <a:srgbClr val="7030A0"/>
              </a:solidFill>
              <a:effectLst/>
            </a:endParaRPr>
          </a:p>
        </p:txBody>
      </p:sp>
    </p:spTree>
    <p:extLst>
      <p:ext uri="{BB962C8B-B14F-4D97-AF65-F5344CB8AC3E}">
        <p14:creationId xmlns:p14="http://schemas.microsoft.com/office/powerpoint/2010/main" val="157577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95739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sp>
        <p:nvSpPr>
          <p:cNvPr id="3" name="Freeform 3"/>
          <p:cNvSpPr/>
          <p:nvPr/>
        </p:nvSpPr>
        <p:spPr>
          <a:xfrm>
            <a:off x="6345239" y="1801968"/>
            <a:ext cx="1774862" cy="1941922"/>
          </a:xfrm>
          <a:custGeom>
            <a:avLst/>
            <a:gdLst/>
            <a:ahLst/>
            <a:cxnLst/>
            <a:rect l="l" t="t" r="r" b="b"/>
            <a:pathLst>
              <a:path w="3549724" h="3883843">
                <a:moveTo>
                  <a:pt x="0" y="0"/>
                </a:moveTo>
                <a:lnTo>
                  <a:pt x="3549724" y="0"/>
                </a:lnTo>
                <a:lnTo>
                  <a:pt x="3549724" y="3883843"/>
                </a:lnTo>
                <a:lnTo>
                  <a:pt x="0" y="3883843"/>
                </a:lnTo>
                <a:lnTo>
                  <a:pt x="0" y="0"/>
                </a:lnTo>
                <a:close/>
              </a:path>
            </a:pathLst>
          </a:custGeom>
          <a:blipFill>
            <a:blip r:embed="rId3">
              <a:extLst>
                <a:ext uri="{96DAC541-7B7A-43D3-8B79-37D633B846F1}">
                  <asvg:svgBlip xmlns:asvg="http://schemas.microsoft.com/office/drawing/2016/SVG/main" r:embed="rId4"/>
                </a:ext>
              </a:extLst>
            </a:blip>
            <a:stretch>
              <a:fillRect l="-19039" t="-16079" r="-63227" b="-11567"/>
            </a:stretch>
          </a:blipFill>
        </p:spPr>
      </p:sp>
      <p:sp>
        <p:nvSpPr>
          <p:cNvPr id="4" name="Freeform 4"/>
          <p:cNvSpPr/>
          <p:nvPr/>
        </p:nvSpPr>
        <p:spPr>
          <a:xfrm>
            <a:off x="6751775" y="3843569"/>
            <a:ext cx="1368327" cy="1206015"/>
          </a:xfrm>
          <a:custGeom>
            <a:avLst/>
            <a:gdLst/>
            <a:ahLst/>
            <a:cxnLst/>
            <a:rect l="l" t="t" r="r" b="b"/>
            <a:pathLst>
              <a:path w="2736653" h="2412030">
                <a:moveTo>
                  <a:pt x="0" y="0"/>
                </a:moveTo>
                <a:lnTo>
                  <a:pt x="2736652" y="0"/>
                </a:lnTo>
                <a:lnTo>
                  <a:pt x="2736652" y="2412029"/>
                </a:lnTo>
                <a:lnTo>
                  <a:pt x="0" y="2412029"/>
                </a:lnTo>
                <a:lnTo>
                  <a:pt x="0" y="0"/>
                </a:lnTo>
                <a:close/>
              </a:path>
            </a:pathLst>
          </a:custGeom>
          <a:blipFill>
            <a:blip r:embed="rId5">
              <a:extLst>
                <a:ext uri="{96DAC541-7B7A-43D3-8B79-37D633B846F1}">
                  <asvg:svgBlip xmlns:asvg="http://schemas.microsoft.com/office/drawing/2016/SVG/main" r:embed="rId6"/>
                </a:ext>
              </a:extLst>
            </a:blip>
            <a:stretch>
              <a:fillRect l="-54406" t="-86911" r="-82013" b="-18626"/>
            </a:stretch>
          </a:blipFill>
        </p:spPr>
      </p:sp>
      <p:sp>
        <p:nvSpPr>
          <p:cNvPr id="5" name="Freeform 5"/>
          <p:cNvSpPr/>
          <p:nvPr/>
        </p:nvSpPr>
        <p:spPr>
          <a:xfrm>
            <a:off x="2846154" y="3843569"/>
            <a:ext cx="3769694" cy="1212464"/>
          </a:xfrm>
          <a:custGeom>
            <a:avLst/>
            <a:gdLst/>
            <a:ahLst/>
            <a:cxnLst/>
            <a:rect l="l" t="t" r="r" b="b"/>
            <a:pathLst>
              <a:path w="7539388" h="2424928">
                <a:moveTo>
                  <a:pt x="0" y="0"/>
                </a:moveTo>
                <a:lnTo>
                  <a:pt x="7539388" y="0"/>
                </a:lnTo>
                <a:lnTo>
                  <a:pt x="7539388" y="2424928"/>
                </a:lnTo>
                <a:lnTo>
                  <a:pt x="0" y="2424928"/>
                </a:lnTo>
                <a:lnTo>
                  <a:pt x="0" y="0"/>
                </a:lnTo>
                <a:close/>
              </a:path>
            </a:pathLst>
          </a:custGeom>
          <a:blipFill>
            <a:blip r:embed="rId3">
              <a:extLst>
                <a:ext uri="{96DAC541-7B7A-43D3-8B79-37D633B846F1}">
                  <asvg:svgBlip xmlns:asvg="http://schemas.microsoft.com/office/drawing/2016/SVG/main" r:embed="rId4"/>
                </a:ext>
              </a:extLst>
            </a:blip>
            <a:stretch>
              <a:fillRect l="-11057" t="-61785" b="-102793"/>
            </a:stretch>
          </a:blipFill>
        </p:spPr>
      </p:sp>
      <p:grpSp>
        <p:nvGrpSpPr>
          <p:cNvPr id="6" name="Group 6"/>
          <p:cNvGrpSpPr/>
          <p:nvPr/>
        </p:nvGrpSpPr>
        <p:grpSpPr>
          <a:xfrm>
            <a:off x="3641751" y="1801968"/>
            <a:ext cx="2567483" cy="1941922"/>
            <a:chOff x="0" y="0"/>
            <a:chExt cx="1084940" cy="820597"/>
          </a:xfrm>
        </p:grpSpPr>
        <p:sp>
          <p:nvSpPr>
            <p:cNvPr id="7" name="Freeform 7"/>
            <p:cNvSpPr/>
            <p:nvPr/>
          </p:nvSpPr>
          <p:spPr>
            <a:xfrm>
              <a:off x="0" y="0"/>
              <a:ext cx="1084940" cy="820597"/>
            </a:xfrm>
            <a:custGeom>
              <a:avLst/>
              <a:gdLst/>
              <a:ahLst/>
              <a:cxnLst/>
              <a:rect l="l" t="t" r="r" b="b"/>
              <a:pathLst>
                <a:path w="1084940" h="820597">
                  <a:moveTo>
                    <a:pt x="34677" y="0"/>
                  </a:moveTo>
                  <a:lnTo>
                    <a:pt x="1050264" y="0"/>
                  </a:lnTo>
                  <a:cubicBezTo>
                    <a:pt x="1069415" y="0"/>
                    <a:pt x="1084940" y="15525"/>
                    <a:pt x="1084940" y="34677"/>
                  </a:cubicBezTo>
                  <a:lnTo>
                    <a:pt x="1084940" y="785920"/>
                  </a:lnTo>
                  <a:cubicBezTo>
                    <a:pt x="1084940" y="805072"/>
                    <a:pt x="1069415" y="820597"/>
                    <a:pt x="1050264" y="820597"/>
                  </a:cubicBezTo>
                  <a:lnTo>
                    <a:pt x="34677" y="820597"/>
                  </a:lnTo>
                  <a:cubicBezTo>
                    <a:pt x="15525" y="820597"/>
                    <a:pt x="0" y="805072"/>
                    <a:pt x="0" y="785920"/>
                  </a:cubicBezTo>
                  <a:lnTo>
                    <a:pt x="0" y="34677"/>
                  </a:lnTo>
                  <a:cubicBezTo>
                    <a:pt x="0" y="15525"/>
                    <a:pt x="15525" y="0"/>
                    <a:pt x="34677" y="0"/>
                  </a:cubicBezTo>
                  <a:close/>
                </a:path>
              </a:pathLst>
            </a:custGeom>
            <a:blipFill>
              <a:blip r:embed="rId7"/>
              <a:stretch>
                <a:fillRect l="-3452" r="-3452"/>
              </a:stretch>
            </a:blipFill>
            <a:ln w="38100" cap="rnd">
              <a:solidFill>
                <a:srgbClr val="93A3EF"/>
              </a:solidFill>
              <a:prstDash val="solid"/>
              <a:round/>
            </a:ln>
          </p:spPr>
        </p:sp>
      </p:grpSp>
      <p:sp>
        <p:nvSpPr>
          <p:cNvPr id="8" name="Freeform 8"/>
          <p:cNvSpPr/>
          <p:nvPr/>
        </p:nvSpPr>
        <p:spPr>
          <a:xfrm>
            <a:off x="6825869" y="3909716"/>
            <a:ext cx="1220138" cy="1073721"/>
          </a:xfrm>
          <a:custGeom>
            <a:avLst/>
            <a:gdLst/>
            <a:ahLst/>
            <a:cxnLst/>
            <a:rect l="l" t="t" r="r" b="b"/>
            <a:pathLst>
              <a:path w="2440275" h="2147442">
                <a:moveTo>
                  <a:pt x="0" y="0"/>
                </a:moveTo>
                <a:lnTo>
                  <a:pt x="2440274" y="0"/>
                </a:lnTo>
                <a:lnTo>
                  <a:pt x="2440274" y="2147442"/>
                </a:lnTo>
                <a:lnTo>
                  <a:pt x="0" y="21474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2361269" y="1801968"/>
            <a:ext cx="1142369" cy="261092"/>
            <a:chOff x="0" y="0"/>
            <a:chExt cx="3046318" cy="696244"/>
          </a:xfrm>
        </p:grpSpPr>
        <p:sp>
          <p:nvSpPr>
            <p:cNvPr id="10" name="Freeform 10"/>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2" name="Freeform 12"/>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13" name="Freeform 13"/>
          <p:cNvSpPr/>
          <p:nvPr/>
        </p:nvSpPr>
        <p:spPr>
          <a:xfrm flipH="1" flipV="1">
            <a:off x="1874046" y="4241197"/>
            <a:ext cx="808386" cy="808386"/>
          </a:xfrm>
          <a:custGeom>
            <a:avLst/>
            <a:gdLst/>
            <a:ahLst/>
            <a:cxnLst/>
            <a:rect l="l" t="t" r="r" b="b"/>
            <a:pathLst>
              <a:path w="1616772" h="1616772">
                <a:moveTo>
                  <a:pt x="1616772" y="1616772"/>
                </a:moveTo>
                <a:lnTo>
                  <a:pt x="0" y="1616772"/>
                </a:lnTo>
                <a:lnTo>
                  <a:pt x="0" y="0"/>
                </a:lnTo>
                <a:lnTo>
                  <a:pt x="1616772" y="0"/>
                </a:lnTo>
                <a:lnTo>
                  <a:pt x="1616772" y="1616772"/>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7" name="مربع نص 16">
            <a:extLst>
              <a:ext uri="{FF2B5EF4-FFF2-40B4-BE49-F238E27FC236}">
                <a16:creationId xmlns:a16="http://schemas.microsoft.com/office/drawing/2014/main" id="{B7595C9A-8875-3144-2873-6320C8DDC8C4}"/>
              </a:ext>
            </a:extLst>
          </p:cNvPr>
          <p:cNvSpPr txBox="1"/>
          <p:nvPr/>
        </p:nvSpPr>
        <p:spPr>
          <a:xfrm>
            <a:off x="12541" y="2291960"/>
            <a:ext cx="4176464" cy="1323439"/>
          </a:xfrm>
          <a:prstGeom prst="rect">
            <a:avLst/>
          </a:prstGeom>
          <a:noFill/>
        </p:spPr>
        <p:txBody>
          <a:bodyPr wrap="square" rtlCol="0">
            <a:spAutoFit/>
          </a:bodyPr>
          <a:lstStyle/>
          <a:p>
            <a:pPr algn="ctr"/>
            <a:r>
              <a:rPr lang="ar-EG" sz="8000" b="1" dirty="0">
                <a:ln w="9525">
                  <a:solidFill>
                    <a:schemeClr val="bg1"/>
                  </a:solidFill>
                  <a:prstDash val="solid"/>
                </a:ln>
                <a:solidFill>
                  <a:srgbClr val="05767B"/>
                </a:solidFill>
                <a:effectLst>
                  <a:outerShdw blurRad="12700" dist="38100" dir="2700000" algn="tl" rotWithShape="0">
                    <a:schemeClr val="bg1">
                      <a:lumMod val="50000"/>
                    </a:schemeClr>
                  </a:outerShdw>
                </a:effectLst>
                <a:latin typeface="Traditional Arabic" panose="02020603050405020304" pitchFamily="18" charset="-78"/>
                <a:cs typeface="Traditional Arabic" panose="02020603050405020304" pitchFamily="18" charset="-78"/>
              </a:rPr>
              <a:t>التقويم</a:t>
            </a:r>
            <a:endParaRPr lang="en-US" sz="8000" b="1" dirty="0">
              <a:ln w="9525">
                <a:solidFill>
                  <a:schemeClr val="bg1"/>
                </a:solidFill>
                <a:prstDash val="solid"/>
              </a:ln>
              <a:solidFill>
                <a:srgbClr val="05767B"/>
              </a:solidFill>
              <a:effectLst>
                <a:outerShdw blurRad="12700" dist="38100" dir="2700000" algn="tl" rotWithShape="0">
                  <a:schemeClr val="bg1">
                    <a:lumMod val="50000"/>
                  </a:schemeClr>
                </a:outerShd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5029688">
            <a:off x="-1169042" y="3153061"/>
            <a:ext cx="8763572" cy="9081422"/>
          </a:xfrm>
          <a:custGeom>
            <a:avLst/>
            <a:gdLst/>
            <a:ahLst/>
            <a:cxnLst/>
            <a:rect l="l" t="t" r="r" b="b"/>
            <a:pathLst>
              <a:path w="17527143" h="18162843">
                <a:moveTo>
                  <a:pt x="0" y="0"/>
                </a:moveTo>
                <a:lnTo>
                  <a:pt x="17527144" y="0"/>
                </a:lnTo>
                <a:lnTo>
                  <a:pt x="17527144" y="18162843"/>
                </a:lnTo>
                <a:lnTo>
                  <a:pt x="0" y="181628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3868681" y="1340768"/>
            <a:ext cx="4015687" cy="2040294"/>
          </a:xfrm>
          <a:custGeom>
            <a:avLst/>
            <a:gdLst/>
            <a:ahLst/>
            <a:cxnLst/>
            <a:rect l="l" t="t" r="r" b="b"/>
            <a:pathLst>
              <a:path w="2855014" h="1453320">
                <a:moveTo>
                  <a:pt x="0" y="0"/>
                </a:moveTo>
                <a:lnTo>
                  <a:pt x="2855013" y="0"/>
                </a:lnTo>
                <a:lnTo>
                  <a:pt x="2855013" y="1453320"/>
                </a:lnTo>
                <a:lnTo>
                  <a:pt x="0" y="1453320"/>
                </a:lnTo>
                <a:lnTo>
                  <a:pt x="0" y="0"/>
                </a:lnTo>
                <a:close/>
              </a:path>
            </a:pathLst>
          </a:custGeom>
          <a:blipFill>
            <a:blip r:embed="rId4">
              <a:extLst>
                <a:ext uri="{96DAC541-7B7A-43D3-8B79-37D633B846F1}">
                  <asvg:svgBlip xmlns:asvg="http://schemas.microsoft.com/office/drawing/2016/SVG/main" r:embed="rId5"/>
                </a:ext>
              </a:extLst>
            </a:blip>
            <a:stretch>
              <a:fillRect l="-14150" t="-198852" r="-112468" b="-42272"/>
            </a:stretch>
          </a:blipFill>
        </p:spPr>
      </p:sp>
      <p:sp>
        <p:nvSpPr>
          <p:cNvPr id="11" name="Freeform 11"/>
          <p:cNvSpPr/>
          <p:nvPr/>
        </p:nvSpPr>
        <p:spPr>
          <a:xfrm>
            <a:off x="5436096" y="3014943"/>
            <a:ext cx="725664" cy="732238"/>
          </a:xfrm>
          <a:custGeom>
            <a:avLst/>
            <a:gdLst/>
            <a:ahLst/>
            <a:cxnLst/>
            <a:rect l="l" t="t" r="r" b="b"/>
            <a:pathLst>
              <a:path w="1451327" h="1464475">
                <a:moveTo>
                  <a:pt x="0" y="0"/>
                </a:moveTo>
                <a:lnTo>
                  <a:pt x="1451327" y="0"/>
                </a:lnTo>
                <a:lnTo>
                  <a:pt x="1451327" y="1464475"/>
                </a:lnTo>
                <a:lnTo>
                  <a:pt x="0" y="1464475"/>
                </a:lnTo>
                <a:lnTo>
                  <a:pt x="0" y="0"/>
                </a:lnTo>
                <a:close/>
              </a:path>
            </a:pathLst>
          </a:custGeom>
          <a:blipFill>
            <a:blip r:embed="rId6">
              <a:extLst>
                <a:ext uri="{96DAC541-7B7A-43D3-8B79-37D633B846F1}">
                  <asvg:svgBlip xmlns:asvg="http://schemas.microsoft.com/office/drawing/2016/SVG/main" r:embed="rId7"/>
                </a:ext>
              </a:extLst>
            </a:blip>
            <a:stretch>
              <a:fillRect b="-14901"/>
            </a:stretch>
          </a:blipFill>
        </p:spPr>
      </p:sp>
      <p:sp>
        <p:nvSpPr>
          <p:cNvPr id="14" name="Freeform 14"/>
          <p:cNvSpPr/>
          <p:nvPr/>
        </p:nvSpPr>
        <p:spPr>
          <a:xfrm flipH="1" flipV="1">
            <a:off x="1881890" y="879673"/>
            <a:ext cx="781481" cy="781481"/>
          </a:xfrm>
          <a:custGeom>
            <a:avLst/>
            <a:gdLst/>
            <a:ahLst/>
            <a:cxnLst/>
            <a:rect l="l" t="t" r="r" b="b"/>
            <a:pathLst>
              <a:path w="1562962" h="1562962">
                <a:moveTo>
                  <a:pt x="1562962" y="1562962"/>
                </a:moveTo>
                <a:lnTo>
                  <a:pt x="0" y="1562962"/>
                </a:lnTo>
                <a:lnTo>
                  <a:pt x="0" y="0"/>
                </a:lnTo>
                <a:lnTo>
                  <a:pt x="1562962" y="0"/>
                </a:lnTo>
                <a:lnTo>
                  <a:pt x="1562962" y="1562962"/>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grpSp>
        <p:nvGrpSpPr>
          <p:cNvPr id="15" name="Group 15"/>
          <p:cNvGrpSpPr/>
          <p:nvPr/>
        </p:nvGrpSpPr>
        <p:grpSpPr>
          <a:xfrm>
            <a:off x="2393517" y="5225309"/>
            <a:ext cx="1142369" cy="261092"/>
            <a:chOff x="0" y="0"/>
            <a:chExt cx="3046318" cy="696244"/>
          </a:xfrm>
        </p:grpSpPr>
        <p:sp>
          <p:nvSpPr>
            <p:cNvPr id="16" name="Freeform 16"/>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8" name="Freeform 18"/>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31" name="مربع نص 30">
            <a:extLst>
              <a:ext uri="{FF2B5EF4-FFF2-40B4-BE49-F238E27FC236}">
                <a16:creationId xmlns:a16="http://schemas.microsoft.com/office/drawing/2014/main" id="{393240D6-172D-CB0E-A8C1-A77DF99673BC}"/>
              </a:ext>
            </a:extLst>
          </p:cNvPr>
          <p:cNvSpPr txBox="1"/>
          <p:nvPr/>
        </p:nvSpPr>
        <p:spPr>
          <a:xfrm>
            <a:off x="4004316" y="2006972"/>
            <a:ext cx="3744416" cy="707886"/>
          </a:xfrm>
          <a:prstGeom prst="rect">
            <a:avLst/>
          </a:prstGeom>
          <a:noFill/>
        </p:spPr>
        <p:txBody>
          <a:bodyPr wrap="square">
            <a:spAutoFit/>
          </a:bodyPr>
          <a:lstStyle/>
          <a:p>
            <a:pPr algn="ctr" rtl="1">
              <a:spcBef>
                <a:spcPts val="0"/>
              </a:spcBef>
              <a:spcAft>
                <a:spcPts val="500"/>
              </a:spcAft>
            </a:pPr>
            <a:r>
              <a:rPr lang="ar-EG" sz="4000" b="1" i="0" u="none" strike="noStrike" dirty="0">
                <a:solidFill>
                  <a:schemeClr val="bg1"/>
                </a:solidFill>
                <a:effectLst/>
                <a:latin typeface="Traditional Arabic" panose="02020603050405020304" pitchFamily="18" charset="-78"/>
                <a:cs typeface="Traditional Arabic" panose="02020603050405020304" pitchFamily="18" charset="-78"/>
              </a:rPr>
              <a:t>أجب عن الأسئلة الآتية:</a:t>
            </a:r>
            <a:endParaRPr lang="ar-EG" sz="4000" b="1" dirty="0">
              <a:solidFill>
                <a:schemeClr val="bg1"/>
              </a:solidFill>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F5EA4BDD-85AB-A3EC-BCDF-6C29AEAFB5E9}"/>
              </a:ext>
            </a:extLst>
          </p:cNvPr>
          <p:cNvSpPr/>
          <p:nvPr/>
        </p:nvSpPr>
        <p:spPr>
          <a:xfrm>
            <a:off x="1434864" y="836712"/>
            <a:ext cx="6274272" cy="1700808"/>
          </a:xfrm>
          <a:custGeom>
            <a:avLst/>
            <a:gdLst/>
            <a:ahLst/>
            <a:cxnLst/>
            <a:rect l="l" t="t" r="r" b="b"/>
            <a:pathLst>
              <a:path w="6624728" h="5498524">
                <a:moveTo>
                  <a:pt x="0" y="0"/>
                </a:moveTo>
                <a:lnTo>
                  <a:pt x="6624728" y="0"/>
                </a:lnTo>
                <a:lnTo>
                  <a:pt x="6624728" y="5498524"/>
                </a:lnTo>
                <a:lnTo>
                  <a:pt x="0" y="5498524"/>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4450277E-A206-B08A-4521-D228592D7E53}"/>
              </a:ext>
            </a:extLst>
          </p:cNvPr>
          <p:cNvSpPr txBox="1"/>
          <p:nvPr/>
        </p:nvSpPr>
        <p:spPr>
          <a:xfrm>
            <a:off x="2286000" y="1124744"/>
            <a:ext cx="4572000" cy="1077218"/>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rtl="1">
              <a:spcBef>
                <a:spcPts val="0"/>
              </a:spcBef>
              <a:spcAft>
                <a:spcPts val="500"/>
              </a:spcAft>
            </a:pPr>
            <a:r>
              <a:rPr lang="ar-EG" sz="3200" b="1" i="0" u="none" strike="noStrike" dirty="0">
                <a:solidFill>
                  <a:srgbClr val="002060"/>
                </a:solidFill>
                <a:effectLst/>
                <a:latin typeface="Arial" panose="020B0604020202020204" pitchFamily="34" charset="0"/>
              </a:rPr>
              <a:t>اكتب مفهومًا لعنصر التوجيه بأسلوبك، مراعيا العناصر الرئيسة التي يتكون منها.</a:t>
            </a:r>
            <a:endParaRPr lang="ar-EG" sz="3200" b="1" dirty="0">
              <a:solidFill>
                <a:srgbClr val="002060"/>
              </a:solidFill>
              <a:effectLst/>
            </a:endParaRPr>
          </a:p>
        </p:txBody>
      </p:sp>
      <p:sp>
        <p:nvSpPr>
          <p:cNvPr id="3" name="مربع نص 2">
            <a:extLst>
              <a:ext uri="{FF2B5EF4-FFF2-40B4-BE49-F238E27FC236}">
                <a16:creationId xmlns:a16="http://schemas.microsoft.com/office/drawing/2014/main" id="{1F4DACE3-38BE-85E9-E7F9-20FEC1F8A24E}"/>
              </a:ext>
            </a:extLst>
          </p:cNvPr>
          <p:cNvSpPr txBox="1"/>
          <p:nvPr/>
        </p:nvSpPr>
        <p:spPr>
          <a:xfrm>
            <a:off x="2286000" y="3284984"/>
            <a:ext cx="4572000" cy="1754326"/>
          </a:xfrm>
          <a:prstGeom prst="rect">
            <a:avLst/>
          </a:prstGeom>
          <a:noFill/>
          <a:ln>
            <a:noFill/>
          </a:ln>
          <a:effectLst/>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أي حسن إدارة الافراد لأجل تحقيق اهداف المنظمة والافراد العاملين.</a:t>
            </a:r>
            <a:endParaRPr lang="ar-EG" sz="3600" b="0" dirty="0">
              <a:solidFill>
                <a:srgbClr val="FF0000"/>
              </a:solidFill>
              <a:effectLst/>
            </a:endParaRPr>
          </a:p>
        </p:txBody>
      </p:sp>
    </p:spTree>
    <p:extLst>
      <p:ext uri="{BB962C8B-B14F-4D97-AF65-F5344CB8AC3E}">
        <p14:creationId xmlns:p14="http://schemas.microsoft.com/office/powerpoint/2010/main" val="113407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47FD1D34-18DA-C849-E033-BEF6BCBAE254}"/>
              </a:ext>
            </a:extLst>
          </p:cNvPr>
          <p:cNvSpPr/>
          <p:nvPr/>
        </p:nvSpPr>
        <p:spPr>
          <a:xfrm>
            <a:off x="1434864" y="836712"/>
            <a:ext cx="6274272" cy="1700808"/>
          </a:xfrm>
          <a:custGeom>
            <a:avLst/>
            <a:gdLst/>
            <a:ahLst/>
            <a:cxnLst/>
            <a:rect l="l" t="t" r="r" b="b"/>
            <a:pathLst>
              <a:path w="6624728" h="5498524">
                <a:moveTo>
                  <a:pt x="0" y="0"/>
                </a:moveTo>
                <a:lnTo>
                  <a:pt x="6624728" y="0"/>
                </a:lnTo>
                <a:lnTo>
                  <a:pt x="6624728" y="5498524"/>
                </a:lnTo>
                <a:lnTo>
                  <a:pt x="0" y="5498524"/>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4450277E-A206-B08A-4521-D228592D7E53}"/>
              </a:ext>
            </a:extLst>
          </p:cNvPr>
          <p:cNvSpPr txBox="1"/>
          <p:nvPr/>
        </p:nvSpPr>
        <p:spPr>
          <a:xfrm>
            <a:off x="2483768" y="1086951"/>
            <a:ext cx="4572000" cy="120032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ar-EG" sz="3600" b="1" dirty="0">
                <a:solidFill>
                  <a:srgbClr val="002060"/>
                </a:solidFill>
              </a:rPr>
              <a:t>وضح أهمية التوجيه في تحقيق أهداف المنظمة.</a:t>
            </a:r>
            <a:endParaRPr lang="ar-EG" sz="5400" b="1" dirty="0">
              <a:solidFill>
                <a:srgbClr val="002060"/>
              </a:solidFill>
            </a:endParaRPr>
          </a:p>
        </p:txBody>
      </p:sp>
      <p:sp>
        <p:nvSpPr>
          <p:cNvPr id="2" name="مربع نص 1">
            <a:extLst>
              <a:ext uri="{FF2B5EF4-FFF2-40B4-BE49-F238E27FC236}">
                <a16:creationId xmlns:a16="http://schemas.microsoft.com/office/drawing/2014/main" id="{6E68CAA6-12CB-741D-DC8E-3A7B733C1AAC}"/>
              </a:ext>
            </a:extLst>
          </p:cNvPr>
          <p:cNvSpPr txBox="1"/>
          <p:nvPr/>
        </p:nvSpPr>
        <p:spPr>
          <a:xfrm>
            <a:off x="1263942" y="2852936"/>
            <a:ext cx="7011652" cy="2554545"/>
          </a:xfrm>
          <a:prstGeom prst="rect">
            <a:avLst/>
          </a:prstGeom>
          <a:noFill/>
          <a:ln>
            <a:noFill/>
          </a:ln>
        </p:spPr>
        <p:txBody>
          <a:bodyPr wrap="square">
            <a:spAutoFit/>
          </a:bodyPr>
          <a:lstStyle/>
          <a:p>
            <a:r>
              <a:rPr lang="ar-EG" sz="3200" b="1" dirty="0">
                <a:solidFill>
                  <a:srgbClr val="FF0000"/>
                </a:solidFill>
              </a:rPr>
              <a:t>1- مساعدة المرؤوسين على تنفيذ خطط المشروع.</a:t>
            </a:r>
          </a:p>
          <a:p>
            <a:r>
              <a:rPr lang="ar-EG" sz="3200" b="1" dirty="0">
                <a:solidFill>
                  <a:srgbClr val="FF0000"/>
                </a:solidFill>
              </a:rPr>
              <a:t> ٢- تزويد المرؤوسين بالبيانات والمعلومات اللازمة لأداء ادواره</a:t>
            </a:r>
          </a:p>
          <a:p>
            <a:r>
              <a:rPr lang="ar-EG" sz="3200" b="1" dirty="0">
                <a:solidFill>
                  <a:srgbClr val="FF0000"/>
                </a:solidFill>
              </a:rPr>
              <a:t> 3- مساعده المرؤوسين في مواجهه الصعوبات.</a:t>
            </a:r>
          </a:p>
          <a:p>
            <a:r>
              <a:rPr lang="ar-EG" sz="3200" b="1" dirty="0">
                <a:solidFill>
                  <a:srgbClr val="FF0000"/>
                </a:solidFill>
              </a:rPr>
              <a:t>4-  تصحيح الانحرافات.</a:t>
            </a:r>
          </a:p>
        </p:txBody>
      </p:sp>
    </p:spTree>
    <p:extLst>
      <p:ext uri="{BB962C8B-B14F-4D97-AF65-F5344CB8AC3E}">
        <p14:creationId xmlns:p14="http://schemas.microsoft.com/office/powerpoint/2010/main" val="363074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par>
                                <p:cTn id="22" presetID="14" presetClass="entr" presetSubtype="10" fill="hold" grpId="0" nodeType="with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4" dur="500"/>
                                        <p:tgtEl>
                                          <p:spTgt spid="2">
                                            <p:txEl>
                                              <p:pRg st="2" end="2"/>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uiExpand="1"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5CD7C-9F3B-A563-F61E-DE49AC1EC15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CD5C4BB7-DAEF-C0D8-2362-FDDBC2207DAB}"/>
              </a:ext>
            </a:extLst>
          </p:cNvPr>
          <p:cNvSpPr/>
          <p:nvPr/>
        </p:nvSpPr>
        <p:spPr>
          <a:xfrm rot="5029688">
            <a:off x="-1169042" y="3153061"/>
            <a:ext cx="8763572" cy="9081422"/>
          </a:xfrm>
          <a:custGeom>
            <a:avLst/>
            <a:gdLst/>
            <a:ahLst/>
            <a:cxnLst/>
            <a:rect l="l" t="t" r="r" b="b"/>
            <a:pathLst>
              <a:path w="17527143" h="18162843">
                <a:moveTo>
                  <a:pt x="0" y="0"/>
                </a:moveTo>
                <a:lnTo>
                  <a:pt x="17527144" y="0"/>
                </a:lnTo>
                <a:lnTo>
                  <a:pt x="17527144" y="18162843"/>
                </a:lnTo>
                <a:lnTo>
                  <a:pt x="0" y="181628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a:extLst>
              <a:ext uri="{FF2B5EF4-FFF2-40B4-BE49-F238E27FC236}">
                <a16:creationId xmlns:a16="http://schemas.microsoft.com/office/drawing/2014/main" id="{B27A2097-7CAC-0885-C633-F004974D7FDA}"/>
              </a:ext>
            </a:extLst>
          </p:cNvPr>
          <p:cNvSpPr/>
          <p:nvPr/>
        </p:nvSpPr>
        <p:spPr>
          <a:xfrm>
            <a:off x="3868681" y="1340768"/>
            <a:ext cx="4015687" cy="2040294"/>
          </a:xfrm>
          <a:custGeom>
            <a:avLst/>
            <a:gdLst/>
            <a:ahLst/>
            <a:cxnLst/>
            <a:rect l="l" t="t" r="r" b="b"/>
            <a:pathLst>
              <a:path w="2855014" h="1453320">
                <a:moveTo>
                  <a:pt x="0" y="0"/>
                </a:moveTo>
                <a:lnTo>
                  <a:pt x="2855013" y="0"/>
                </a:lnTo>
                <a:lnTo>
                  <a:pt x="2855013" y="1453320"/>
                </a:lnTo>
                <a:lnTo>
                  <a:pt x="0" y="1453320"/>
                </a:lnTo>
                <a:lnTo>
                  <a:pt x="0" y="0"/>
                </a:lnTo>
                <a:close/>
              </a:path>
            </a:pathLst>
          </a:custGeom>
          <a:blipFill>
            <a:blip r:embed="rId4">
              <a:extLst>
                <a:ext uri="{96DAC541-7B7A-43D3-8B79-37D633B846F1}">
                  <asvg:svgBlip xmlns:asvg="http://schemas.microsoft.com/office/drawing/2016/SVG/main" r:embed="rId5"/>
                </a:ext>
              </a:extLst>
            </a:blip>
            <a:stretch>
              <a:fillRect l="-14150" t="-198852" r="-112468" b="-42272"/>
            </a:stretch>
          </a:blipFill>
        </p:spPr>
      </p:sp>
      <p:sp>
        <p:nvSpPr>
          <p:cNvPr id="11" name="Freeform 11">
            <a:extLst>
              <a:ext uri="{FF2B5EF4-FFF2-40B4-BE49-F238E27FC236}">
                <a16:creationId xmlns:a16="http://schemas.microsoft.com/office/drawing/2014/main" id="{11DF1421-178A-30F9-F524-C5DF776BBC5D}"/>
              </a:ext>
            </a:extLst>
          </p:cNvPr>
          <p:cNvSpPr/>
          <p:nvPr/>
        </p:nvSpPr>
        <p:spPr>
          <a:xfrm>
            <a:off x="5436096" y="3014943"/>
            <a:ext cx="725664" cy="732238"/>
          </a:xfrm>
          <a:custGeom>
            <a:avLst/>
            <a:gdLst/>
            <a:ahLst/>
            <a:cxnLst/>
            <a:rect l="l" t="t" r="r" b="b"/>
            <a:pathLst>
              <a:path w="1451327" h="1464475">
                <a:moveTo>
                  <a:pt x="0" y="0"/>
                </a:moveTo>
                <a:lnTo>
                  <a:pt x="1451327" y="0"/>
                </a:lnTo>
                <a:lnTo>
                  <a:pt x="1451327" y="1464475"/>
                </a:lnTo>
                <a:lnTo>
                  <a:pt x="0" y="1464475"/>
                </a:lnTo>
                <a:lnTo>
                  <a:pt x="0" y="0"/>
                </a:lnTo>
                <a:close/>
              </a:path>
            </a:pathLst>
          </a:custGeom>
          <a:blipFill>
            <a:blip r:embed="rId6">
              <a:extLst>
                <a:ext uri="{96DAC541-7B7A-43D3-8B79-37D633B846F1}">
                  <asvg:svgBlip xmlns:asvg="http://schemas.microsoft.com/office/drawing/2016/SVG/main" r:embed="rId7"/>
                </a:ext>
              </a:extLst>
            </a:blip>
            <a:stretch>
              <a:fillRect b="-14901"/>
            </a:stretch>
          </a:blipFill>
        </p:spPr>
      </p:sp>
      <p:sp>
        <p:nvSpPr>
          <p:cNvPr id="14" name="Freeform 14">
            <a:extLst>
              <a:ext uri="{FF2B5EF4-FFF2-40B4-BE49-F238E27FC236}">
                <a16:creationId xmlns:a16="http://schemas.microsoft.com/office/drawing/2014/main" id="{92CC973D-6C21-0112-41DD-E80D5AD1AA4C}"/>
              </a:ext>
            </a:extLst>
          </p:cNvPr>
          <p:cNvSpPr/>
          <p:nvPr/>
        </p:nvSpPr>
        <p:spPr>
          <a:xfrm flipH="1" flipV="1">
            <a:off x="1881890" y="879673"/>
            <a:ext cx="781481" cy="781481"/>
          </a:xfrm>
          <a:custGeom>
            <a:avLst/>
            <a:gdLst/>
            <a:ahLst/>
            <a:cxnLst/>
            <a:rect l="l" t="t" r="r" b="b"/>
            <a:pathLst>
              <a:path w="1562962" h="1562962">
                <a:moveTo>
                  <a:pt x="1562962" y="1562962"/>
                </a:moveTo>
                <a:lnTo>
                  <a:pt x="0" y="1562962"/>
                </a:lnTo>
                <a:lnTo>
                  <a:pt x="0" y="0"/>
                </a:lnTo>
                <a:lnTo>
                  <a:pt x="1562962" y="0"/>
                </a:lnTo>
                <a:lnTo>
                  <a:pt x="1562962" y="1562962"/>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grpSp>
        <p:nvGrpSpPr>
          <p:cNvPr id="15" name="Group 15">
            <a:extLst>
              <a:ext uri="{FF2B5EF4-FFF2-40B4-BE49-F238E27FC236}">
                <a16:creationId xmlns:a16="http://schemas.microsoft.com/office/drawing/2014/main" id="{836EF2F2-0924-760A-5C88-6A162369E968}"/>
              </a:ext>
            </a:extLst>
          </p:cNvPr>
          <p:cNvGrpSpPr/>
          <p:nvPr/>
        </p:nvGrpSpPr>
        <p:grpSpPr>
          <a:xfrm>
            <a:off x="2393517" y="5225309"/>
            <a:ext cx="1142369" cy="261092"/>
            <a:chOff x="0" y="0"/>
            <a:chExt cx="3046318" cy="696244"/>
          </a:xfrm>
        </p:grpSpPr>
        <p:sp>
          <p:nvSpPr>
            <p:cNvPr id="16" name="Freeform 16">
              <a:extLst>
                <a:ext uri="{FF2B5EF4-FFF2-40B4-BE49-F238E27FC236}">
                  <a16:creationId xmlns:a16="http://schemas.microsoft.com/office/drawing/2014/main" id="{0BCFB9D1-AE3A-4BA0-15F0-3531564FBAEC}"/>
                </a:ext>
              </a:extLst>
            </p:cNvPr>
            <p:cNvSpPr/>
            <p:nvPr/>
          </p:nvSpPr>
          <p:spPr>
            <a:xfrm>
              <a:off x="0"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a:extLst>
                <a:ext uri="{FF2B5EF4-FFF2-40B4-BE49-F238E27FC236}">
                  <a16:creationId xmlns:a16="http://schemas.microsoft.com/office/drawing/2014/main" id="{88901F90-1D1A-7EEB-2DB9-A6522E25D684}"/>
                </a:ext>
              </a:extLst>
            </p:cNvPr>
            <p:cNvSpPr/>
            <p:nvPr/>
          </p:nvSpPr>
          <p:spPr>
            <a:xfrm>
              <a:off x="1175748" y="0"/>
              <a:ext cx="696244" cy="696244"/>
            </a:xfrm>
            <a:custGeom>
              <a:avLst/>
              <a:gdLst/>
              <a:ahLst/>
              <a:cxnLst/>
              <a:rect l="l" t="t" r="r" b="b"/>
              <a:pathLst>
                <a:path w="696244" h="696244">
                  <a:moveTo>
                    <a:pt x="0" y="0"/>
                  </a:moveTo>
                  <a:lnTo>
                    <a:pt x="696243" y="0"/>
                  </a:lnTo>
                  <a:lnTo>
                    <a:pt x="696243"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8" name="Freeform 18">
              <a:extLst>
                <a:ext uri="{FF2B5EF4-FFF2-40B4-BE49-F238E27FC236}">
                  <a16:creationId xmlns:a16="http://schemas.microsoft.com/office/drawing/2014/main" id="{ABC9B057-2005-F9D3-7E38-6CEB316EB897}"/>
                </a:ext>
              </a:extLst>
            </p:cNvPr>
            <p:cNvSpPr/>
            <p:nvPr/>
          </p:nvSpPr>
          <p:spPr>
            <a:xfrm>
              <a:off x="2350074" y="0"/>
              <a:ext cx="696244" cy="696244"/>
            </a:xfrm>
            <a:custGeom>
              <a:avLst/>
              <a:gdLst/>
              <a:ahLst/>
              <a:cxnLst/>
              <a:rect l="l" t="t" r="r" b="b"/>
              <a:pathLst>
                <a:path w="696244" h="696244">
                  <a:moveTo>
                    <a:pt x="0" y="0"/>
                  </a:moveTo>
                  <a:lnTo>
                    <a:pt x="696244" y="0"/>
                  </a:lnTo>
                  <a:lnTo>
                    <a:pt x="696244" y="696244"/>
                  </a:lnTo>
                  <a:lnTo>
                    <a:pt x="0" y="696244"/>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sp>
        <p:nvSpPr>
          <p:cNvPr id="31" name="مربع نص 30">
            <a:extLst>
              <a:ext uri="{FF2B5EF4-FFF2-40B4-BE49-F238E27FC236}">
                <a16:creationId xmlns:a16="http://schemas.microsoft.com/office/drawing/2014/main" id="{92F8114F-E332-E23C-CA1B-21DB26F78831}"/>
              </a:ext>
            </a:extLst>
          </p:cNvPr>
          <p:cNvSpPr txBox="1"/>
          <p:nvPr/>
        </p:nvSpPr>
        <p:spPr>
          <a:xfrm>
            <a:off x="4139952" y="1340768"/>
            <a:ext cx="3744416" cy="1754326"/>
          </a:xfrm>
          <a:prstGeom prst="rect">
            <a:avLst/>
          </a:prstGeom>
          <a:noFill/>
        </p:spPr>
        <p:txBody>
          <a:bodyPr wrap="square">
            <a:spAutoFit/>
          </a:bodyPr>
          <a:lstStyle/>
          <a:p>
            <a:pPr algn="ctr"/>
            <a:r>
              <a:rPr lang="ar-EG" sz="3600" b="1" dirty="0">
                <a:solidFill>
                  <a:schemeClr val="bg1"/>
                </a:solidFill>
                <a:latin typeface="Traditional Arabic" panose="02020603050405020304" pitchFamily="18" charset="-78"/>
                <a:cs typeface="Traditional Arabic" panose="02020603050405020304" pitchFamily="18" charset="-78"/>
              </a:rPr>
              <a:t>ضع علامة</a:t>
            </a:r>
            <a:r>
              <a:rPr lang="ar-EG" sz="3600" b="1" dirty="0">
                <a:solidFill>
                  <a:schemeClr val="bg1"/>
                </a:solidFill>
                <a:latin typeface="Traditional Arabic" panose="02020603050405020304" pitchFamily="18" charset="-78"/>
                <a:cs typeface="Traditional Arabic" panose="02020603050405020304" pitchFamily="18" charset="-78"/>
                <a:sym typeface="Wingdings" panose="05000000000000000000" pitchFamily="2" charset="2"/>
              </a:rPr>
              <a:t> أمام الجملة الصحيحة وعلامة   أمام الجملة الغير صحيحة لما يأتي:</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97465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7A72CBE-76DE-16E8-876A-10337B503FEC}"/>
              </a:ext>
            </a:extLst>
          </p:cNvPr>
          <p:cNvSpPr txBox="1"/>
          <p:nvPr/>
        </p:nvSpPr>
        <p:spPr>
          <a:xfrm>
            <a:off x="798790" y="1556792"/>
            <a:ext cx="7546420" cy="1569660"/>
          </a:xfrm>
          <a:prstGeom prst="rect">
            <a:avLst/>
          </a:prstGeom>
          <a:noFill/>
        </p:spPr>
        <p:txBody>
          <a:bodyPr wrap="square">
            <a:spAutoFit/>
          </a:bodyPr>
          <a:lstStyle/>
          <a:p>
            <a:pPr algn="ctr"/>
            <a:r>
              <a:rPr lang="ar-EG" sz="3200" b="1" dirty="0"/>
              <a:t>الخطط الجيدة والتنظيم تكفيان لضمان قيام الأفراد بإنجاز ما يكلفون به من أعمال تلقائيًا أو بأمر من إرادتهم. </a:t>
            </a:r>
          </a:p>
          <a:p>
            <a:pPr algn="ctr"/>
            <a:r>
              <a:rPr lang="ar-EG" sz="3200" b="1" dirty="0"/>
              <a:t>  (           )</a:t>
            </a:r>
          </a:p>
        </p:txBody>
      </p:sp>
      <p:sp>
        <p:nvSpPr>
          <p:cNvPr id="3" name="مربع نص 2">
            <a:extLst>
              <a:ext uri="{FF2B5EF4-FFF2-40B4-BE49-F238E27FC236}">
                <a16:creationId xmlns:a16="http://schemas.microsoft.com/office/drawing/2014/main" id="{3FB63857-AF61-5E34-4761-E2F2DB754B06}"/>
              </a:ext>
            </a:extLst>
          </p:cNvPr>
          <p:cNvSpPr txBox="1"/>
          <p:nvPr/>
        </p:nvSpPr>
        <p:spPr>
          <a:xfrm>
            <a:off x="816057" y="3717032"/>
            <a:ext cx="7546420" cy="1569660"/>
          </a:xfrm>
          <a:prstGeom prst="rect">
            <a:avLst/>
          </a:prstGeom>
          <a:noFill/>
        </p:spPr>
        <p:txBody>
          <a:bodyPr wrap="square">
            <a:spAutoFit/>
          </a:bodyPr>
          <a:lstStyle/>
          <a:p>
            <a:pPr algn="ctr"/>
            <a:r>
              <a:rPr lang="ar-EG" sz="3200" b="1" dirty="0"/>
              <a:t>تكمن أهمية التوجيه في مساعدة المرؤوسين في مواجهة الصعوبات التي قد تواجههم أثناء أداء عملهم </a:t>
            </a:r>
          </a:p>
          <a:p>
            <a:pPr algn="ctr"/>
            <a:r>
              <a:rPr lang="ar-EG" sz="3200" b="1" dirty="0"/>
              <a:t> (           )</a:t>
            </a:r>
          </a:p>
        </p:txBody>
      </p:sp>
      <p:sp>
        <p:nvSpPr>
          <p:cNvPr id="6" name="مربع نص 5">
            <a:extLst>
              <a:ext uri="{FF2B5EF4-FFF2-40B4-BE49-F238E27FC236}">
                <a16:creationId xmlns:a16="http://schemas.microsoft.com/office/drawing/2014/main" id="{7AC160F7-29FE-45D4-E37B-E5F1C3BD169F}"/>
              </a:ext>
            </a:extLst>
          </p:cNvPr>
          <p:cNvSpPr txBox="1"/>
          <p:nvPr/>
        </p:nvSpPr>
        <p:spPr>
          <a:xfrm>
            <a:off x="5724128" y="2746138"/>
            <a:ext cx="1133872" cy="380313"/>
          </a:xfrm>
          <a:prstGeom prst="rect">
            <a:avLst/>
          </a:prstGeom>
          <a:noFill/>
        </p:spPr>
        <p:txBody>
          <a:bodyPr wrap="square">
            <a:spAutoFit/>
          </a:bodyPr>
          <a:lstStyle/>
          <a:p>
            <a:r>
              <a:rPr lang="ar-EG" sz="1800" b="1" dirty="0">
                <a:solidFill>
                  <a:schemeClr val="bg1"/>
                </a:solidFill>
                <a:sym typeface="Wingdings" panose="05000000000000000000" pitchFamily="2" charset="2"/>
              </a:rPr>
              <a:t></a:t>
            </a:r>
            <a:endParaRPr lang="ar-EG" dirty="0"/>
          </a:p>
        </p:txBody>
      </p:sp>
      <p:sp>
        <p:nvSpPr>
          <p:cNvPr id="8" name="مربع نص 7">
            <a:extLst>
              <a:ext uri="{FF2B5EF4-FFF2-40B4-BE49-F238E27FC236}">
                <a16:creationId xmlns:a16="http://schemas.microsoft.com/office/drawing/2014/main" id="{7F02D3F2-0874-5F50-F098-3740FBA13CAF}"/>
              </a:ext>
            </a:extLst>
          </p:cNvPr>
          <p:cNvSpPr txBox="1"/>
          <p:nvPr/>
        </p:nvSpPr>
        <p:spPr>
          <a:xfrm>
            <a:off x="3455395" y="2566961"/>
            <a:ext cx="1133872" cy="646331"/>
          </a:xfrm>
          <a:prstGeom prst="rect">
            <a:avLst/>
          </a:prstGeom>
          <a:noFill/>
        </p:spPr>
        <p:txBody>
          <a:bodyPr wrap="square">
            <a:spAutoFit/>
          </a:bodyPr>
          <a:lstStyle/>
          <a:p>
            <a:r>
              <a:rPr lang="ar-EG" sz="3600" b="1" dirty="0">
                <a:solidFill>
                  <a:srgbClr val="FF0000"/>
                </a:solidFill>
                <a:sym typeface="Wingdings" panose="05000000000000000000" pitchFamily="2" charset="2"/>
              </a:rPr>
              <a:t></a:t>
            </a:r>
            <a:endParaRPr lang="ar-EG" sz="3600" dirty="0">
              <a:solidFill>
                <a:srgbClr val="FF0000"/>
              </a:solidFill>
            </a:endParaRPr>
          </a:p>
        </p:txBody>
      </p:sp>
      <p:sp>
        <p:nvSpPr>
          <p:cNvPr id="9" name="مربع نص 8">
            <a:extLst>
              <a:ext uri="{FF2B5EF4-FFF2-40B4-BE49-F238E27FC236}">
                <a16:creationId xmlns:a16="http://schemas.microsoft.com/office/drawing/2014/main" id="{F9DEC9C1-8F3F-966C-800D-02495B8C557F}"/>
              </a:ext>
            </a:extLst>
          </p:cNvPr>
          <p:cNvSpPr txBox="1"/>
          <p:nvPr/>
        </p:nvSpPr>
        <p:spPr>
          <a:xfrm>
            <a:off x="3602251" y="4664940"/>
            <a:ext cx="1133872" cy="646331"/>
          </a:xfrm>
          <a:prstGeom prst="rect">
            <a:avLst/>
          </a:prstGeom>
          <a:noFill/>
        </p:spPr>
        <p:txBody>
          <a:bodyPr wrap="square">
            <a:spAutoFit/>
          </a:bodyPr>
          <a:lstStyle/>
          <a:p>
            <a:r>
              <a:rPr lang="ar-EG" sz="3600" b="1" dirty="0">
                <a:solidFill>
                  <a:srgbClr val="00B050"/>
                </a:solidFill>
                <a:sym typeface="Wingdings" panose="05000000000000000000" pitchFamily="2" charset="2"/>
              </a:rPr>
              <a:t></a:t>
            </a:r>
            <a:endParaRPr lang="ar-EG" sz="3600" dirty="0">
              <a:solidFill>
                <a:srgbClr val="00B050"/>
              </a:solidFill>
            </a:endParaRPr>
          </a:p>
        </p:txBody>
      </p:sp>
    </p:spTree>
    <p:extLst>
      <p:ext uri="{BB962C8B-B14F-4D97-AF65-F5344CB8AC3E}">
        <p14:creationId xmlns:p14="http://schemas.microsoft.com/office/powerpoint/2010/main" val="5805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1"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1"/>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7A72CBE-76DE-16E8-876A-10337B503FEC}"/>
              </a:ext>
            </a:extLst>
          </p:cNvPr>
          <p:cNvSpPr txBox="1"/>
          <p:nvPr/>
        </p:nvSpPr>
        <p:spPr>
          <a:xfrm>
            <a:off x="942806" y="2492896"/>
            <a:ext cx="7546420" cy="1569660"/>
          </a:xfrm>
          <a:prstGeom prst="rect">
            <a:avLst/>
          </a:prstGeom>
          <a:noFill/>
        </p:spPr>
        <p:txBody>
          <a:bodyPr wrap="square">
            <a:spAutoFit/>
          </a:bodyPr>
          <a:lstStyle/>
          <a:p>
            <a:pPr algn="ctr"/>
            <a:r>
              <a:rPr lang="ar-EG" sz="3200" b="1" dirty="0"/>
              <a:t>أثناء أداء عملهم. من طرق التوجيه التشجيع والتحفيز والاتصالات المتبادلة. </a:t>
            </a:r>
          </a:p>
          <a:p>
            <a:pPr algn="ctr"/>
            <a:r>
              <a:rPr lang="ar-EG" sz="3200" b="1" dirty="0"/>
              <a:t> (           )</a:t>
            </a:r>
          </a:p>
        </p:txBody>
      </p:sp>
      <p:sp>
        <p:nvSpPr>
          <p:cNvPr id="3" name="مربع نص 2">
            <a:extLst>
              <a:ext uri="{FF2B5EF4-FFF2-40B4-BE49-F238E27FC236}">
                <a16:creationId xmlns:a16="http://schemas.microsoft.com/office/drawing/2014/main" id="{F6DD2047-D88F-6505-F9D5-30C9060487EA}"/>
              </a:ext>
            </a:extLst>
          </p:cNvPr>
          <p:cNvSpPr txBox="1"/>
          <p:nvPr/>
        </p:nvSpPr>
        <p:spPr>
          <a:xfrm>
            <a:off x="3851920" y="3406843"/>
            <a:ext cx="1133872" cy="646331"/>
          </a:xfrm>
          <a:prstGeom prst="rect">
            <a:avLst/>
          </a:prstGeom>
          <a:noFill/>
        </p:spPr>
        <p:txBody>
          <a:bodyPr wrap="square">
            <a:spAutoFit/>
          </a:bodyPr>
          <a:lstStyle/>
          <a:p>
            <a:r>
              <a:rPr lang="ar-EG" sz="3600" b="1" dirty="0">
                <a:solidFill>
                  <a:srgbClr val="00B050"/>
                </a:solidFill>
                <a:sym typeface="Wingdings" panose="05000000000000000000" pitchFamily="2" charset="2"/>
              </a:rPr>
              <a:t></a:t>
            </a:r>
            <a:endParaRPr lang="ar-EG" sz="3600" dirty="0">
              <a:solidFill>
                <a:srgbClr val="00B050"/>
              </a:solidFill>
            </a:endParaRPr>
          </a:p>
        </p:txBody>
      </p:sp>
    </p:spTree>
    <p:extLst>
      <p:ext uri="{BB962C8B-B14F-4D97-AF65-F5344CB8AC3E}">
        <p14:creationId xmlns:p14="http://schemas.microsoft.com/office/powerpoint/2010/main" val="186674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5306</TotalTime>
  <Words>513</Words>
  <Application>Microsoft Office PowerPoint</Application>
  <PresentationFormat>On-screen Show (4:3)</PresentationFormat>
  <Paragraphs>57</Paragraphs>
  <Slides>23</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Arial</vt:lpstr>
      <vt:lpstr>Calibri</vt:lpstr>
      <vt:lpstr>Calibri Light</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262</cp:revision>
  <dcterms:created xsi:type="dcterms:W3CDTF">2020-12-01T14:21:27Z</dcterms:created>
  <dcterms:modified xsi:type="dcterms:W3CDTF">2025-11-13T07:20:01Z</dcterms:modified>
</cp:coreProperties>
</file>