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84" r:id="rId2"/>
    <p:sldMasterId id="2147483720" r:id="rId3"/>
  </p:sldMasterIdLst>
  <p:sldIdLst>
    <p:sldId id="256" r:id="rId4"/>
    <p:sldId id="259" r:id="rId5"/>
    <p:sldId id="423" r:id="rId6"/>
    <p:sldId id="424" r:id="rId7"/>
    <p:sldId id="264" r:id="rId8"/>
    <p:sldId id="260" r:id="rId9"/>
    <p:sldId id="476" r:id="rId10"/>
    <p:sldId id="265" r:id="rId11"/>
    <p:sldId id="478" r:id="rId12"/>
    <p:sldId id="519" r:id="rId13"/>
    <p:sldId id="520" r:id="rId14"/>
    <p:sldId id="507" r:id="rId15"/>
    <p:sldId id="521" r:id="rId16"/>
    <p:sldId id="509" r:id="rId17"/>
    <p:sldId id="257" r:id="rId18"/>
    <p:sldId id="511" r:id="rId19"/>
    <p:sldId id="263" r:id="rId20"/>
    <p:sldId id="513" r:id="rId21"/>
    <p:sldId id="514" r:id="rId22"/>
    <p:sldId id="515" r:id="rId23"/>
    <p:sldId id="522" r:id="rId24"/>
    <p:sldId id="516" r:id="rId25"/>
    <p:sldId id="517" r:id="rId26"/>
    <p:sldId id="518" r:id="rId27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74AB"/>
    <a:srgbClr val="E4D6E6"/>
    <a:srgbClr val="990000"/>
    <a:srgbClr val="481918"/>
    <a:srgbClr val="003E6B"/>
    <a:srgbClr val="05767B"/>
    <a:srgbClr val="2B3481"/>
    <a:srgbClr val="AF9C4B"/>
    <a:srgbClr val="087E85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نمط فاتح 1 - تميي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نمط فاتح 1 - تميي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نمط فاتح 2 - تميي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نمط فاتح 2 - تميي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79974" autoAdjust="0"/>
    <p:restoredTop sz="94660"/>
  </p:normalViewPr>
  <p:slideViewPr>
    <p:cSldViewPr>
      <p:cViewPr varScale="1">
        <p:scale>
          <a:sx n="73" d="100"/>
          <a:sy n="73" d="100"/>
        </p:scale>
        <p:origin x="111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38ED7F1-75E5-4A4A-98C0-B8B4100CA35C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1C2E3C-E756-4C07-958B-67A27CC54E5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82492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CE54A87-CA5F-4072-B1A1-22A3E5CBBDB7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F6DFFE8-6A84-4978-AECE-CC4CF96AF657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13201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DAB705-FC0B-47E2-A363-942E6F6C0283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981D07-7AD8-47AF-99C4-6AED93ABB300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77453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CE5DFB2-E129-4392-8661-3033D27F395A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364AA2-35C0-4957-9761-442B08BE10E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407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AD57D8-111E-4603-BA61-8468BA82EEC4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B7C4D1-47DD-4FD9-97B6-8C4DB9BAABAF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71804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5F4350-916E-4934-A375-6D4F5F2B8C85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49472-8948-42EF-870D-76B89564FD7F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9771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1EE53D-5F82-4099-92BA-698BA5FEF40A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C1FC0B-35F3-4339-A7AE-ECD0FCC24078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66313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72D6AF0-7E26-4788-9FF8-E32A63FDDF60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A19A40E-1AFE-4989-8EE6-E3D9A1DED881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76387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E967A6A-8370-4E04-BE19-60C8C7AD1007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05854B-DB0F-419F-AD64-B5774221CAFB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1934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AEE4970-C696-495A-BAEB-169BF39A51A6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F83BE92-5F78-45C1-AC85-699861564985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17511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9033E32-D831-4A0D-B36E-A9AF6D720EDB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3A0480-76C8-495C-A69D-1F6CCAEBF35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00360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3DD8A11-7A53-FD4F-782E-A65A85DDB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8DEE035-6645-CF99-C5AD-62DF6FFEA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435EB4-C485-B76C-B12E-68DA9567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1B4ECF3-D026-82DF-5C65-34A3C5CD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47A3FC6-2712-0E2F-B1F2-13B798E3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45558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686899-38D5-2D30-6743-6C4EF29F9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B9A339-E3B8-DCA7-799A-4E97E2840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DC3D425-BE45-925D-D832-AA917D3D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07CFDE8-E086-6916-91C8-95C0FF818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ABF3549-D725-DE86-FC08-D047CC20F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96378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AA53936-E66A-F5B5-40C7-869177698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9B79FCF-2269-BAA8-26F6-768C76FEE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6D892C9-37C4-8B40-F640-E0D87FB2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A3A15ED-B294-D2B3-3A82-433AFD87A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46C91CA-30D3-E30B-5C77-6D0EB4D5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12286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D4E5D1-3AE2-949E-3DB4-95F991B7F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1EFC717-27F3-5855-6937-D705DF960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8E215F5-AA01-1A2D-26AF-559BE0222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D131505-2458-B6FD-FE3A-6AEDD82ED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7FB53BC-2BA9-6D05-2F3D-1C89DFEE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D1989FC-E0FA-EE0C-16E6-3E6C47294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837812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0BEDB3-688F-1A2A-8406-C421038ED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CDA98DE-65A4-0D6C-8BE6-FA4BC1829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E8107A8-B22F-111B-AA00-2B12D22F1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A4F2A1F-D083-7FAC-6F56-135B9128A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8B4523FE-02AB-ABFE-3B27-93FB65641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5BD14BA-FC1C-FD47-B2C5-AFF3736A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93BB63D-32CE-13B5-8548-2480D011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FF351F2-C88B-5735-54E6-915E489B8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79343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E6C46DC-7B20-A4B0-F0BC-790331EC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FDF2FB10-8BDF-9FFE-1F3E-2DFBA3CC0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C4A4E9A-2AF5-6086-C27E-A06AC8FD0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05FC813-F964-F046-FA60-3D0B1D3CA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24535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CCBFBD28-288E-E3CF-44B5-39093A3D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75747E2-D65D-CB0A-0152-8B4D58E58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D0ADE17-4FD2-66CF-7C18-30BC760F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636055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BBF49C-7B30-A509-682A-AD084DB7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D1A44A1-F2F8-C2F5-252B-742861C5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D25A246-8ADC-9AEF-EBAC-1384F7E5D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3DA313E-E50B-2473-0B43-9190B4C9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98B9A3D-DE03-B05A-29E8-F422D1DD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0C04429-6D1A-5CBD-BC99-4E00B2D35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993653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7A8DD78-06AF-8C0A-B513-C364D20D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7BF9B71-B6F2-CE63-CB4B-4ABE7358F1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13B6A00-87EB-BF5D-5FB8-96301938C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AE1030B-6559-E57B-2C4F-16937AE9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5B82486-B94C-75F1-FB88-C960CC7D0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71F0796-023F-E73E-F27E-775D3FB4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790490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DA772F6-B156-B781-1415-CC12F4EDD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1325EE5-893B-6A07-568A-3AEBB69EB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DD708B9-F316-A103-1974-91A60C90E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5F64456-1B5A-E34A-E414-BFD361A6C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5FAB866-1808-0F2C-CCFC-8F3BA4F8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24259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200894A-5664-D70F-30B5-9588F5CF7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3F3E632-78B8-4D7D-F81F-6A90DC4B1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52F037C-4F16-F3AF-A318-2521580A1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87366A8-AF0D-165B-E93C-DCEB0E42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919C1A2-1D92-C5EA-6CF6-C92A3411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779924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41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06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4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09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04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0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432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23409"/>
            <a:ext cx="2020094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449917"/>
            <a:ext cx="2020094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1023409"/>
            <a:ext cx="2020888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449917"/>
            <a:ext cx="2020888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40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39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50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033"/>
            <a:ext cx="150415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82034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56734"/>
            <a:ext cx="150415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487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232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12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2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2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8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2051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/>
              </a:defRPr>
            </a:lvl1pPr>
          </a:lstStyle>
          <a:p>
            <a:pPr>
              <a:defRPr/>
            </a:pPr>
            <a:fld id="{AD5733E5-D3BE-418C-80D1-13653A9A8E3B}" type="datetimeFigureOut">
              <a:rPr lang="ar-EG"/>
              <a:pPr>
                <a:defRPr/>
              </a:pPr>
              <a:t>23/05/1447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/>
              </a:defRPr>
            </a:lvl1pPr>
          </a:lstStyle>
          <a:p>
            <a:pPr>
              <a:defRPr/>
            </a:pPr>
            <a:fld id="{DB654240-9D74-49E3-B77E-D852F070D76F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74098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rtl="1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" charset="0"/>
        </a:defRPr>
      </a:lvl1pPr>
      <a:lvl2pPr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2pPr>
      <a:lvl3pPr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3pPr>
      <a:lvl4pPr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4pPr>
      <a:lvl5pPr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5pPr>
      <a:lvl6pPr marL="4572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6pPr>
      <a:lvl7pPr marL="9144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7pPr>
      <a:lvl8pPr marL="13716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8pPr>
      <a:lvl9pPr marL="18288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cs typeface="Arial" charset="0"/>
        </a:defRPr>
      </a:lvl9pPr>
    </p:titleStyle>
    <p:bodyStyle>
      <a:lvl1pPr marL="228600" indent="-228600" algn="r" rtl="1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685800" indent="-228600" algn="r" rtl="1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BC530625-E612-8777-DBB2-F221A3EDA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B7D1E71-BBBA-F19D-FDDB-3B9BE797B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507C77F-14F8-C2A3-5B79-00E4B66CE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E9ECD-9273-451E-9C1B-A270711DDA53}" type="datetimeFigureOut">
              <a:rPr lang="ar-EG" smtClean="0"/>
              <a:t>23/05/1447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742ABFE-A2AE-2FC2-83B8-B4EC7537F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983764A-8C7F-680D-E930-6EC8AC5E9E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90017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0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67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67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67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7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3.svg"/><Relationship Id="rId7" Type="http://schemas.openxmlformats.org/officeDocument/2006/relationships/image" Target="../media/image2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svg"/><Relationship Id="rId7" Type="http://schemas.openxmlformats.org/officeDocument/2006/relationships/image" Target="../media/image2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svg"/><Relationship Id="rId7" Type="http://schemas.openxmlformats.org/officeDocument/2006/relationships/image" Target="../media/image3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svg"/><Relationship Id="rId7" Type="http://schemas.openxmlformats.org/officeDocument/2006/relationships/image" Target="../media/image4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0.png"/><Relationship Id="rId5" Type="http://schemas.openxmlformats.org/officeDocument/2006/relationships/image" Target="../media/image9.svg"/><Relationship Id="rId10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43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svg"/><Relationship Id="rId7" Type="http://schemas.openxmlformats.org/officeDocument/2006/relationships/image" Target="../media/image2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svg"/><Relationship Id="rId7" Type="http://schemas.openxmlformats.org/officeDocument/2006/relationships/image" Target="../media/image3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svg"/><Relationship Id="rId7" Type="http://schemas.openxmlformats.org/officeDocument/2006/relationships/image" Target="../media/image4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0.png"/><Relationship Id="rId5" Type="http://schemas.openxmlformats.org/officeDocument/2006/relationships/image" Target="../media/image9.svg"/><Relationship Id="rId10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4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svg"/><Relationship Id="rId7" Type="http://schemas.openxmlformats.org/officeDocument/2006/relationships/image" Target="../media/image4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svg"/><Relationship Id="rId7" Type="http://schemas.openxmlformats.org/officeDocument/2006/relationships/image" Target="../media/image4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0.png"/><Relationship Id="rId5" Type="http://schemas.openxmlformats.org/officeDocument/2006/relationships/image" Target="../media/image9.svg"/><Relationship Id="rId10" Type="http://schemas.openxmlformats.org/officeDocument/2006/relationships/image" Target="../media/image54.gif"/><Relationship Id="rId4" Type="http://schemas.openxmlformats.org/officeDocument/2006/relationships/image" Target="../media/image8.png"/><Relationship Id="rId9" Type="http://schemas.openxmlformats.org/officeDocument/2006/relationships/image" Target="../media/image43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7213" y="33184"/>
            <a:ext cx="10258425" cy="7356256"/>
            <a:chOff x="0" y="0"/>
            <a:chExt cx="273558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715934" y="1650101"/>
            <a:ext cx="5740706" cy="3157388"/>
          </a:xfrm>
          <a:custGeom>
            <a:avLst/>
            <a:gdLst/>
            <a:ahLst/>
            <a:cxnLst/>
            <a:rect l="l" t="t" r="r" b="b"/>
            <a:pathLst>
              <a:path w="11481411" h="6314776">
                <a:moveTo>
                  <a:pt x="0" y="0"/>
                </a:moveTo>
                <a:lnTo>
                  <a:pt x="11481410" y="0"/>
                </a:lnTo>
                <a:lnTo>
                  <a:pt x="11481410" y="6314776"/>
                </a:lnTo>
                <a:lnTo>
                  <a:pt x="0" y="6314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6657" y="1014240"/>
            <a:ext cx="1110767" cy="828027"/>
          </a:xfrm>
          <a:custGeom>
            <a:avLst/>
            <a:gdLst/>
            <a:ahLst/>
            <a:cxnLst/>
            <a:rect l="l" t="t" r="r" b="b"/>
            <a:pathLst>
              <a:path w="2221534" h="1656053">
                <a:moveTo>
                  <a:pt x="0" y="0"/>
                </a:moveTo>
                <a:lnTo>
                  <a:pt x="2221535" y="0"/>
                </a:lnTo>
                <a:lnTo>
                  <a:pt x="2221535" y="1656053"/>
                </a:lnTo>
                <a:lnTo>
                  <a:pt x="0" y="16560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443314" y="2317257"/>
            <a:ext cx="901921" cy="495237"/>
          </a:xfrm>
          <a:custGeom>
            <a:avLst/>
            <a:gdLst/>
            <a:ahLst/>
            <a:cxnLst/>
            <a:rect l="l" t="t" r="r" b="b"/>
            <a:pathLst>
              <a:path w="1803841" h="990473">
                <a:moveTo>
                  <a:pt x="0" y="0"/>
                </a:moveTo>
                <a:lnTo>
                  <a:pt x="1803841" y="0"/>
                </a:lnTo>
                <a:lnTo>
                  <a:pt x="1803841" y="990473"/>
                </a:lnTo>
                <a:lnTo>
                  <a:pt x="0" y="9904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6213476" y="3984122"/>
            <a:ext cx="901921" cy="495237"/>
          </a:xfrm>
          <a:custGeom>
            <a:avLst/>
            <a:gdLst/>
            <a:ahLst/>
            <a:cxnLst/>
            <a:rect l="l" t="t" r="r" b="b"/>
            <a:pathLst>
              <a:path w="1803841" h="990473">
                <a:moveTo>
                  <a:pt x="1803841" y="990473"/>
                </a:moveTo>
                <a:lnTo>
                  <a:pt x="0" y="990473"/>
                </a:lnTo>
                <a:lnTo>
                  <a:pt x="0" y="0"/>
                </a:lnTo>
                <a:lnTo>
                  <a:pt x="1803841" y="0"/>
                </a:lnTo>
                <a:lnTo>
                  <a:pt x="1803841" y="99047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010551" y="5243139"/>
            <a:ext cx="944258" cy="865283"/>
          </a:xfrm>
          <a:custGeom>
            <a:avLst/>
            <a:gdLst/>
            <a:ahLst/>
            <a:cxnLst/>
            <a:rect l="l" t="t" r="r" b="b"/>
            <a:pathLst>
              <a:path w="1888515" h="1730566">
                <a:moveTo>
                  <a:pt x="0" y="0"/>
                </a:moveTo>
                <a:lnTo>
                  <a:pt x="1888515" y="0"/>
                </a:lnTo>
                <a:lnTo>
                  <a:pt x="1888515" y="1730566"/>
                </a:lnTo>
                <a:lnTo>
                  <a:pt x="0" y="17305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466978" y="1395630"/>
            <a:ext cx="1029988" cy="1028700"/>
          </a:xfrm>
          <a:custGeom>
            <a:avLst/>
            <a:gdLst/>
            <a:ahLst/>
            <a:cxnLst/>
            <a:rect l="l" t="t" r="r" b="b"/>
            <a:pathLst>
              <a:path w="2059975" h="2057400">
                <a:moveTo>
                  <a:pt x="0" y="0"/>
                </a:moveTo>
                <a:lnTo>
                  <a:pt x="2059975" y="0"/>
                </a:lnTo>
                <a:lnTo>
                  <a:pt x="205997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286" y="3615372"/>
            <a:ext cx="1959674" cy="2057400"/>
          </a:xfrm>
          <a:custGeom>
            <a:avLst/>
            <a:gdLst/>
            <a:ahLst/>
            <a:cxnLst/>
            <a:rect l="l" t="t" r="r" b="b"/>
            <a:pathLst>
              <a:path w="3919347" h="4114800">
                <a:moveTo>
                  <a:pt x="0" y="0"/>
                </a:moveTo>
                <a:lnTo>
                  <a:pt x="3919347" y="0"/>
                </a:lnTo>
                <a:lnTo>
                  <a:pt x="39193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5987B26-D8B1-174E-6D60-2E077BF585C2}"/>
              </a:ext>
            </a:extLst>
          </p:cNvPr>
          <p:cNvSpPr txBox="1"/>
          <p:nvPr/>
        </p:nvSpPr>
        <p:spPr>
          <a:xfrm>
            <a:off x="1687360" y="2461993"/>
            <a:ext cx="5693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5400" b="1" dirty="0">
                <a:solidFill>
                  <a:srgbClr val="481918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الفصل الخامس</a:t>
            </a:r>
            <a:endParaRPr lang="en-US" sz="4400" b="1" dirty="0">
              <a:solidFill>
                <a:srgbClr val="481918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FFC16A7-C9B0-9FD5-080F-68378CE30003}"/>
              </a:ext>
            </a:extLst>
          </p:cNvPr>
          <p:cNvSpPr txBox="1"/>
          <p:nvPr/>
        </p:nvSpPr>
        <p:spPr>
          <a:xfrm>
            <a:off x="1817534" y="3624386"/>
            <a:ext cx="5693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5400" b="1" dirty="0">
                <a:solidFill>
                  <a:srgbClr val="99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مهارة الرقابة</a:t>
            </a:r>
            <a:endParaRPr lang="en-US" sz="4400" b="1" dirty="0">
              <a:solidFill>
                <a:srgbClr val="99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EA0109AA-C70B-134B-963E-DB66BF0CBD45}"/>
              </a:ext>
            </a:extLst>
          </p:cNvPr>
          <p:cNvSpPr/>
          <p:nvPr/>
        </p:nvSpPr>
        <p:spPr>
          <a:xfrm>
            <a:off x="3411255" y="4786779"/>
            <a:ext cx="2245448" cy="1903143"/>
          </a:xfrm>
          <a:custGeom>
            <a:avLst/>
            <a:gdLst/>
            <a:ahLst/>
            <a:cxnLst/>
            <a:rect l="l" t="t" r="r" b="b"/>
            <a:pathLst>
              <a:path w="3898773" h="4114800">
                <a:moveTo>
                  <a:pt x="0" y="0"/>
                </a:moveTo>
                <a:lnTo>
                  <a:pt x="3898773" y="0"/>
                </a:lnTo>
                <a:lnTo>
                  <a:pt x="38987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7213" y="0"/>
            <a:ext cx="10258425" cy="6858000"/>
            <a:chOff x="0" y="0"/>
            <a:chExt cx="273558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4514850" y="13716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14349" y="4836292"/>
            <a:ext cx="600107" cy="753559"/>
          </a:xfrm>
          <a:custGeom>
            <a:avLst/>
            <a:gdLst/>
            <a:ahLst/>
            <a:cxnLst/>
            <a:rect l="l" t="t" r="r" b="b"/>
            <a:pathLst>
              <a:path w="1200213" h="1507117">
                <a:moveTo>
                  <a:pt x="0" y="0"/>
                </a:moveTo>
                <a:lnTo>
                  <a:pt x="1200213" y="0"/>
                </a:lnTo>
                <a:lnTo>
                  <a:pt x="1200213" y="1507117"/>
                </a:lnTo>
                <a:lnTo>
                  <a:pt x="0" y="1507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65598" y="3051271"/>
            <a:ext cx="401917" cy="504690"/>
          </a:xfrm>
          <a:custGeom>
            <a:avLst/>
            <a:gdLst/>
            <a:ahLst/>
            <a:cxnLst/>
            <a:rect l="l" t="t" r="r" b="b"/>
            <a:pathLst>
              <a:path w="803833" h="1009379">
                <a:moveTo>
                  <a:pt x="0" y="0"/>
                </a:moveTo>
                <a:lnTo>
                  <a:pt x="803833" y="0"/>
                </a:lnTo>
                <a:lnTo>
                  <a:pt x="803833" y="1009379"/>
                </a:lnTo>
                <a:lnTo>
                  <a:pt x="0" y="10093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2F074E6-8CC2-5D99-1E3D-6CB4B9C2297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31111" y="1404130"/>
            <a:ext cx="3452554" cy="3072773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A4F2359-D6E8-7B29-C75B-FB394B36207B}"/>
              </a:ext>
            </a:extLst>
          </p:cNvPr>
          <p:cNvSpPr txBox="1"/>
          <p:nvPr/>
        </p:nvSpPr>
        <p:spPr>
          <a:xfrm>
            <a:off x="3166556" y="2367171"/>
            <a:ext cx="69189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4400" b="1" dirty="0">
                <a:solidFill>
                  <a:srgbClr val="99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1-5</a:t>
            </a:r>
          </a:p>
          <a:p>
            <a:pPr algn="ctr"/>
            <a:r>
              <a:rPr lang="ar-EG" sz="4400" b="1" dirty="0">
                <a:solidFill>
                  <a:srgbClr val="99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الرقابة</a:t>
            </a:r>
          </a:p>
          <a:p>
            <a:pPr algn="ctr"/>
            <a:r>
              <a:rPr lang="ar-EG" sz="4400" b="1" dirty="0">
                <a:solidFill>
                  <a:srgbClr val="05767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(المفهوم، الأهمية)</a:t>
            </a:r>
            <a:endParaRPr lang="en-US" sz="4400" b="1" dirty="0">
              <a:solidFill>
                <a:srgbClr val="05767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D2013B66-5093-CA9B-5879-8F312983C6CD}"/>
              </a:ext>
            </a:extLst>
          </p:cNvPr>
          <p:cNvSpPr/>
          <p:nvPr/>
        </p:nvSpPr>
        <p:spPr>
          <a:xfrm>
            <a:off x="5762232" y="1223687"/>
            <a:ext cx="2449099" cy="5760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الفكرة المحورية</a:t>
            </a:r>
            <a:endParaRPr lang="en-US" sz="36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10143274-188E-AC7E-8A9D-FA0E50EA59B8}"/>
              </a:ext>
            </a:extLst>
          </p:cNvPr>
          <p:cNvSpPr/>
          <p:nvPr/>
        </p:nvSpPr>
        <p:spPr>
          <a:xfrm>
            <a:off x="5762232" y="3004723"/>
            <a:ext cx="2449099" cy="5760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المفاهيم الرئيسية</a:t>
            </a:r>
            <a:endParaRPr lang="en-US" sz="36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63E307B8-68F9-3C26-7B06-2780901EB91C}"/>
              </a:ext>
            </a:extLst>
          </p:cNvPr>
          <p:cNvSpPr/>
          <p:nvPr/>
        </p:nvSpPr>
        <p:spPr>
          <a:xfrm>
            <a:off x="5779820" y="5020947"/>
            <a:ext cx="2449099" cy="5760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الأهداف</a:t>
            </a:r>
            <a:endParaRPr lang="en-US" sz="36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6D4F9C2-45BC-7DC6-D0A0-0603678A6CD8}"/>
              </a:ext>
            </a:extLst>
          </p:cNvPr>
          <p:cNvSpPr txBox="1"/>
          <p:nvPr/>
        </p:nvSpPr>
        <p:spPr>
          <a:xfrm>
            <a:off x="932669" y="1193504"/>
            <a:ext cx="48077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EG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التعرف على مفهوم الرقابة وأهميتها.</a:t>
            </a:r>
            <a:endParaRPr lang="ar-EG" sz="4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4B417DB-3C1B-4202-DFB8-92185EBDF643}"/>
              </a:ext>
            </a:extLst>
          </p:cNvPr>
          <p:cNvSpPr txBox="1"/>
          <p:nvPr/>
        </p:nvSpPr>
        <p:spPr>
          <a:xfrm>
            <a:off x="696932" y="2868993"/>
            <a:ext cx="5043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EG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مفهوم الرقابة - أهمية الرقابة</a:t>
            </a:r>
            <a:endParaRPr lang="ar-EG" sz="48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83E21D8-7738-FB79-7CCE-6308CCA275E0}"/>
              </a:ext>
            </a:extLst>
          </p:cNvPr>
          <p:cNvSpPr txBox="1"/>
          <p:nvPr/>
        </p:nvSpPr>
        <p:spPr>
          <a:xfrm>
            <a:off x="932669" y="4127080"/>
            <a:ext cx="4572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يتوقع بعد نهاية الموضوع أن يكون الطلبة قادرين على:</a:t>
            </a:r>
          </a:p>
          <a:p>
            <a:r>
              <a:rPr lang="ar-EG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1. التعرف على مفهوم الرقابة.</a:t>
            </a:r>
          </a:p>
          <a:p>
            <a:r>
              <a:rPr lang="ar-EG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2. شرح أهمية الرقابة.</a:t>
            </a:r>
          </a:p>
        </p:txBody>
      </p:sp>
    </p:spTree>
    <p:extLst>
      <p:ext uri="{BB962C8B-B14F-4D97-AF65-F5344CB8AC3E}">
        <p14:creationId xmlns:p14="http://schemas.microsoft.com/office/powerpoint/2010/main" val="42330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A6E78720-6826-96AE-466D-8738E6EA310E}"/>
              </a:ext>
            </a:extLst>
          </p:cNvPr>
          <p:cNvSpPr txBox="1"/>
          <p:nvPr/>
        </p:nvSpPr>
        <p:spPr>
          <a:xfrm>
            <a:off x="1475656" y="1700808"/>
            <a:ext cx="6480720" cy="403187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ar-EG" sz="3600" b="1" dirty="0"/>
              <a:t>تعد الرقابة من المهارات الإدارية التي تكتمل بها العملية الإدارية بمفهومها الشامل، وتجدر الإشارة إلى أن جميع المهارات السابقة - بما فيها مهارة -الرقابة هي مهارات متكاملة ومتداخلة، وتُزاول من بداية العمل الإداري وباستمرار، وفي هذا الفصل سنتعرف على مفهوم الرقابة ،وأهميتها وأنواعها ومبادئها، وخطواتها، وأدواتها.</a:t>
            </a:r>
            <a:endParaRPr lang="ar-EG" sz="6000" b="1" dirty="0"/>
          </a:p>
        </p:txBody>
      </p:sp>
    </p:spTree>
    <p:extLst>
      <p:ext uri="{BB962C8B-B14F-4D97-AF65-F5344CB8AC3E}">
        <p14:creationId xmlns:p14="http://schemas.microsoft.com/office/powerpoint/2010/main" val="406103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7213" y="0"/>
            <a:ext cx="10258425" cy="6858000"/>
            <a:chOff x="0" y="0"/>
            <a:chExt cx="273558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514350" y="1371600"/>
            <a:ext cx="2741486" cy="4114800"/>
          </a:xfrm>
          <a:custGeom>
            <a:avLst/>
            <a:gdLst/>
            <a:ahLst/>
            <a:cxnLst/>
            <a:rect l="l" t="t" r="r" b="b"/>
            <a:pathLst>
              <a:path w="5482971" h="8229600">
                <a:moveTo>
                  <a:pt x="0" y="0"/>
                </a:moveTo>
                <a:lnTo>
                  <a:pt x="5482971" y="0"/>
                </a:lnTo>
                <a:lnTo>
                  <a:pt x="54829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EG" dirty="0"/>
          </a:p>
        </p:txBody>
      </p:sp>
      <p:sp>
        <p:nvSpPr>
          <p:cNvPr id="7" name="Freeform 7"/>
          <p:cNvSpPr/>
          <p:nvPr/>
        </p:nvSpPr>
        <p:spPr>
          <a:xfrm>
            <a:off x="4264980" y="3201428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0" y="0"/>
                </a:moveTo>
                <a:lnTo>
                  <a:pt x="1077491" y="0"/>
                </a:lnTo>
                <a:lnTo>
                  <a:pt x="1077491" y="1052023"/>
                </a:lnTo>
                <a:lnTo>
                  <a:pt x="0" y="1052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7490488" y="4783445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1077491" y="1052023"/>
                </a:moveTo>
                <a:lnTo>
                  <a:pt x="0" y="1052023"/>
                </a:lnTo>
                <a:lnTo>
                  <a:pt x="0" y="0"/>
                </a:lnTo>
                <a:lnTo>
                  <a:pt x="1077491" y="0"/>
                </a:lnTo>
                <a:lnTo>
                  <a:pt x="1077491" y="105202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895905" y="4128877"/>
            <a:ext cx="907820" cy="1254525"/>
          </a:xfrm>
          <a:custGeom>
            <a:avLst/>
            <a:gdLst/>
            <a:ahLst/>
            <a:cxnLst/>
            <a:rect l="l" t="t" r="r" b="b"/>
            <a:pathLst>
              <a:path w="1815639" h="2509049">
                <a:moveTo>
                  <a:pt x="0" y="0"/>
                </a:moveTo>
                <a:lnTo>
                  <a:pt x="1815640" y="0"/>
                </a:lnTo>
                <a:lnTo>
                  <a:pt x="1815640" y="2509050"/>
                </a:lnTo>
                <a:lnTo>
                  <a:pt x="0" y="2509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650502" y="2801738"/>
            <a:ext cx="907820" cy="1254525"/>
          </a:xfrm>
          <a:custGeom>
            <a:avLst/>
            <a:gdLst/>
            <a:ahLst/>
            <a:cxnLst/>
            <a:rect l="l" t="t" r="r" b="b"/>
            <a:pathLst>
              <a:path w="1815639" h="2509049">
                <a:moveTo>
                  <a:pt x="0" y="0"/>
                </a:moveTo>
                <a:lnTo>
                  <a:pt x="1815640" y="0"/>
                </a:lnTo>
                <a:lnTo>
                  <a:pt x="1815640" y="2509050"/>
                </a:lnTo>
                <a:lnTo>
                  <a:pt x="0" y="2509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BAFFD904-4D53-4E0A-73BA-E7887E9F90BC}"/>
              </a:ext>
            </a:extLst>
          </p:cNvPr>
          <p:cNvSpPr/>
          <p:nvPr/>
        </p:nvSpPr>
        <p:spPr>
          <a:xfrm>
            <a:off x="870397" y="2132856"/>
            <a:ext cx="1882617" cy="2590748"/>
          </a:xfrm>
          <a:custGeom>
            <a:avLst/>
            <a:gdLst/>
            <a:ahLst/>
            <a:cxnLst/>
            <a:rect l="l" t="t" r="r" b="b"/>
            <a:pathLst>
              <a:path w="3867912" h="4114800">
                <a:moveTo>
                  <a:pt x="0" y="0"/>
                </a:moveTo>
                <a:lnTo>
                  <a:pt x="3867912" y="0"/>
                </a:lnTo>
                <a:lnTo>
                  <a:pt x="38679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18CCF2B-DAF1-7A0E-AB87-D00703A34C11}"/>
              </a:ext>
            </a:extLst>
          </p:cNvPr>
          <p:cNvSpPr txBox="1"/>
          <p:nvPr/>
        </p:nvSpPr>
        <p:spPr>
          <a:xfrm>
            <a:off x="4850321" y="1728181"/>
            <a:ext cx="266429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44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الهدف الأول</a:t>
            </a:r>
          </a:p>
          <a:p>
            <a:pPr algn="ctr"/>
            <a:endParaRPr lang="ar-EG" sz="4400" b="1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EG" sz="36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 أن يكون الطلبة قادرين على التعرف على مفهوم الرقابة.</a:t>
            </a:r>
            <a:endParaRPr lang="ar-EG" sz="6000" b="1" dirty="0">
              <a:solidFill>
                <a:srgbClr val="00206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7213" y="116632"/>
            <a:ext cx="10258425" cy="6624736"/>
            <a:chOff x="0" y="0"/>
            <a:chExt cx="273558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2189247" y="778061"/>
            <a:ext cx="4954502" cy="3587043"/>
          </a:xfrm>
          <a:custGeom>
            <a:avLst/>
            <a:gdLst/>
            <a:ahLst/>
            <a:cxnLst/>
            <a:rect l="l" t="t" r="r" b="b"/>
            <a:pathLst>
              <a:path w="14864311" h="3771819">
                <a:moveTo>
                  <a:pt x="0" y="0"/>
                </a:moveTo>
                <a:lnTo>
                  <a:pt x="14864312" y="0"/>
                </a:lnTo>
                <a:lnTo>
                  <a:pt x="14864312" y="3771819"/>
                </a:lnTo>
                <a:lnTo>
                  <a:pt x="0" y="37718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7120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61914" y="4291762"/>
            <a:ext cx="713245" cy="698980"/>
          </a:xfrm>
          <a:custGeom>
            <a:avLst/>
            <a:gdLst/>
            <a:ahLst/>
            <a:cxnLst/>
            <a:rect l="l" t="t" r="r" b="b"/>
            <a:pathLst>
              <a:path w="1426490" h="1397960">
                <a:moveTo>
                  <a:pt x="0" y="0"/>
                </a:moveTo>
                <a:lnTo>
                  <a:pt x="1426490" y="0"/>
                </a:lnTo>
                <a:lnTo>
                  <a:pt x="1426490" y="1397960"/>
                </a:lnTo>
                <a:lnTo>
                  <a:pt x="0" y="1397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6154123" y="4838627"/>
            <a:ext cx="713245" cy="698980"/>
          </a:xfrm>
          <a:custGeom>
            <a:avLst/>
            <a:gdLst/>
            <a:ahLst/>
            <a:cxnLst/>
            <a:rect l="l" t="t" r="r" b="b"/>
            <a:pathLst>
              <a:path w="1426490" h="1397960">
                <a:moveTo>
                  <a:pt x="1426490" y="1397960"/>
                </a:moveTo>
                <a:lnTo>
                  <a:pt x="0" y="1397960"/>
                </a:lnTo>
                <a:lnTo>
                  <a:pt x="0" y="0"/>
                </a:lnTo>
                <a:lnTo>
                  <a:pt x="1426490" y="0"/>
                </a:lnTo>
                <a:lnTo>
                  <a:pt x="1426490" y="139796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857DC75E-E088-369E-7272-8559C293AF3F}"/>
              </a:ext>
            </a:extLst>
          </p:cNvPr>
          <p:cNvSpPr/>
          <p:nvPr/>
        </p:nvSpPr>
        <p:spPr>
          <a:xfrm>
            <a:off x="3535916" y="4365104"/>
            <a:ext cx="1791647" cy="1967276"/>
          </a:xfrm>
          <a:custGeom>
            <a:avLst/>
            <a:gdLst/>
            <a:ahLst/>
            <a:cxnLst/>
            <a:rect l="l" t="t" r="r" b="b"/>
            <a:pathLst>
              <a:path w="3411543" h="4114800">
                <a:moveTo>
                  <a:pt x="0" y="0"/>
                </a:moveTo>
                <a:lnTo>
                  <a:pt x="3411543" y="0"/>
                </a:lnTo>
                <a:lnTo>
                  <a:pt x="34115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D52BBFB5-395D-44C5-8B20-F090CB509C42}"/>
              </a:ext>
            </a:extLst>
          </p:cNvPr>
          <p:cNvSpPr txBox="1"/>
          <p:nvPr/>
        </p:nvSpPr>
        <p:spPr>
          <a:xfrm>
            <a:off x="2832040" y="1417421"/>
            <a:ext cx="33220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  <a:spcAft>
                <a:spcPts val="500"/>
              </a:spcAft>
            </a:pPr>
            <a:r>
              <a:rPr lang="ar-EG" sz="7200" b="1" i="0" u="none" strike="noStrike" dirty="0">
                <a:solidFill>
                  <a:srgbClr val="A674AB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تعريف الرقابة</a:t>
            </a:r>
            <a:endParaRPr lang="ar-EG" sz="7200" b="0" dirty="0">
              <a:solidFill>
                <a:srgbClr val="A674AB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A063524-E52F-305A-EA5D-0416F66489BB}"/>
              </a:ext>
            </a:extLst>
          </p:cNvPr>
          <p:cNvSpPr txBox="1"/>
          <p:nvPr/>
        </p:nvSpPr>
        <p:spPr>
          <a:xfrm>
            <a:off x="1043608" y="1346466"/>
            <a:ext cx="6768752" cy="452431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ar-EG" sz="3200" b="1" dirty="0">
                <a:solidFill>
                  <a:srgbClr val="C00000"/>
                </a:solidFill>
              </a:rPr>
              <a:t>هناك عدد من التعريفات للرقابة منها: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EG" sz="3200" b="1" dirty="0"/>
              <a:t>عملية تقويم نشاط المنظمة الفعلي، ومقارنته بالنشاط المخطط أداؤه، وتحديد الانحرافات وصفيا وكميا ومعالجتها؛ بهدف استثمار كافة الموارد المتاحة.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EG" sz="3200" b="1" dirty="0"/>
              <a:t>الرقابة تختص بقياس الأداء وتصحيحه؛ بهدف التأكد من تحقيق الأهداف والخطط التي وضعتها المنظمة.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EG" sz="3200" b="1" dirty="0"/>
              <a:t>قياس النتائج الفعلية، ومقارنتها بالمعايير أو الخطط الموضوعة، ومعرفة أسباب الانحرافات عن النتائج المطلوبة، واتخاذ فعل تصحيحي.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7CC3A2C-82B6-BFE7-6D6C-9CC685673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476672"/>
            <a:ext cx="1407790" cy="903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636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7213" y="188640"/>
            <a:ext cx="10258425" cy="6408712"/>
            <a:chOff x="0" y="0"/>
            <a:chExt cx="273558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flipH="1">
            <a:off x="7545165" y="1215017"/>
            <a:ext cx="1215956" cy="667671"/>
          </a:xfrm>
          <a:custGeom>
            <a:avLst/>
            <a:gdLst/>
            <a:ahLst/>
            <a:cxnLst/>
            <a:rect l="l" t="t" r="r" b="b"/>
            <a:pathLst>
              <a:path w="2431912" h="1335341">
                <a:moveTo>
                  <a:pt x="2431912" y="0"/>
                </a:moveTo>
                <a:lnTo>
                  <a:pt x="0" y="0"/>
                </a:lnTo>
                <a:lnTo>
                  <a:pt x="0" y="1335341"/>
                </a:lnTo>
                <a:lnTo>
                  <a:pt x="2431912" y="1335341"/>
                </a:lnTo>
                <a:lnTo>
                  <a:pt x="24319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8359342" y="1882687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1077491" y="0"/>
                </a:moveTo>
                <a:lnTo>
                  <a:pt x="0" y="0"/>
                </a:lnTo>
                <a:lnTo>
                  <a:pt x="0" y="1052023"/>
                </a:lnTo>
                <a:lnTo>
                  <a:pt x="1077491" y="1052023"/>
                </a:lnTo>
                <a:lnTo>
                  <a:pt x="10774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83315" y="1215017"/>
            <a:ext cx="1215956" cy="667671"/>
          </a:xfrm>
          <a:custGeom>
            <a:avLst/>
            <a:gdLst/>
            <a:ahLst/>
            <a:cxnLst/>
            <a:rect l="l" t="t" r="r" b="b"/>
            <a:pathLst>
              <a:path w="2431912" h="1335341">
                <a:moveTo>
                  <a:pt x="0" y="0"/>
                </a:moveTo>
                <a:lnTo>
                  <a:pt x="2431913" y="0"/>
                </a:lnTo>
                <a:lnTo>
                  <a:pt x="2431913" y="1335341"/>
                </a:lnTo>
                <a:lnTo>
                  <a:pt x="0" y="1335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44978" y="1843293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0" y="0"/>
                </a:moveTo>
                <a:lnTo>
                  <a:pt x="1077490" y="0"/>
                </a:lnTo>
                <a:lnTo>
                  <a:pt x="1077490" y="1052023"/>
                </a:lnTo>
                <a:lnTo>
                  <a:pt x="0" y="1052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68264" y="1215017"/>
            <a:ext cx="2007472" cy="390545"/>
          </a:xfrm>
          <a:custGeom>
            <a:avLst/>
            <a:gdLst/>
            <a:ahLst/>
            <a:cxnLst/>
            <a:rect l="l" t="t" r="r" b="b"/>
            <a:pathLst>
              <a:path w="4014943" h="781089">
                <a:moveTo>
                  <a:pt x="0" y="0"/>
                </a:moveTo>
                <a:lnTo>
                  <a:pt x="4014944" y="0"/>
                </a:lnTo>
                <a:lnTo>
                  <a:pt x="4014944" y="781089"/>
                </a:lnTo>
                <a:lnTo>
                  <a:pt x="0" y="781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 flipV="1">
            <a:off x="3568264" y="5095856"/>
            <a:ext cx="2007472" cy="390545"/>
          </a:xfrm>
          <a:custGeom>
            <a:avLst/>
            <a:gdLst/>
            <a:ahLst/>
            <a:cxnLst/>
            <a:rect l="l" t="t" r="r" b="b"/>
            <a:pathLst>
              <a:path w="4014943" h="781089">
                <a:moveTo>
                  <a:pt x="4014944" y="781089"/>
                </a:moveTo>
                <a:lnTo>
                  <a:pt x="0" y="781089"/>
                </a:lnTo>
                <a:lnTo>
                  <a:pt x="0" y="0"/>
                </a:lnTo>
                <a:lnTo>
                  <a:pt x="4014944" y="0"/>
                </a:lnTo>
                <a:lnTo>
                  <a:pt x="4014944" y="78108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C86B880-82B5-3764-8BA4-ACA69A07EDBE}"/>
              </a:ext>
            </a:extLst>
          </p:cNvPr>
          <p:cNvSpPr txBox="1"/>
          <p:nvPr/>
        </p:nvSpPr>
        <p:spPr>
          <a:xfrm>
            <a:off x="1799692" y="1905506"/>
            <a:ext cx="55446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9600" b="1" spc="50" dirty="0">
                <a:ln w="9525" cmpd="sng">
                  <a:solidFill>
                    <a:srgbClr val="99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النشاط التطبيقي</a:t>
            </a:r>
            <a:endParaRPr lang="en-US" sz="9600" b="1" spc="50" dirty="0">
              <a:ln w="9525" cmpd="sng">
                <a:solidFill>
                  <a:srgbClr val="990000"/>
                </a:solidFill>
                <a:prstDash val="solid"/>
              </a:ln>
              <a:solidFill>
                <a:sysClr val="windowText" lastClr="00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356A2869-B3A2-A5CB-F9D1-29AE5A7F4B44}"/>
              </a:ext>
            </a:extLst>
          </p:cNvPr>
          <p:cNvSpPr/>
          <p:nvPr/>
        </p:nvSpPr>
        <p:spPr>
          <a:xfrm>
            <a:off x="6216905" y="4415701"/>
            <a:ext cx="1158721" cy="1089118"/>
          </a:xfrm>
          <a:custGeom>
            <a:avLst/>
            <a:gdLst/>
            <a:ahLst/>
            <a:cxnLst/>
            <a:rect l="l" t="t" r="r" b="b"/>
            <a:pathLst>
              <a:path w="3198523" h="3267356">
                <a:moveTo>
                  <a:pt x="0" y="0"/>
                </a:moveTo>
                <a:lnTo>
                  <a:pt x="3198523" y="0"/>
                </a:lnTo>
                <a:lnTo>
                  <a:pt x="3198523" y="3267356"/>
                </a:lnTo>
                <a:lnTo>
                  <a:pt x="0" y="32673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algn="l" defTabSz="609630" rtl="0"/>
            <a:endParaRPr lang="ar-EG" sz="12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70176438-B629-B1EB-4780-AF3697F5AFED}"/>
              </a:ext>
            </a:extLst>
          </p:cNvPr>
          <p:cNvSpPr/>
          <p:nvPr/>
        </p:nvSpPr>
        <p:spPr>
          <a:xfrm>
            <a:off x="2324907" y="754175"/>
            <a:ext cx="1158721" cy="1089118"/>
          </a:xfrm>
          <a:custGeom>
            <a:avLst/>
            <a:gdLst/>
            <a:ahLst/>
            <a:cxnLst/>
            <a:rect l="l" t="t" r="r" b="b"/>
            <a:pathLst>
              <a:path w="3198523" h="3267356">
                <a:moveTo>
                  <a:pt x="0" y="0"/>
                </a:moveTo>
                <a:lnTo>
                  <a:pt x="3198523" y="0"/>
                </a:lnTo>
                <a:lnTo>
                  <a:pt x="3198523" y="3267356"/>
                </a:lnTo>
                <a:lnTo>
                  <a:pt x="0" y="32673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algn="l" defTabSz="609630" rtl="0"/>
            <a:endParaRPr lang="ar-EG" sz="12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F593316C-D733-163C-C7B7-51819EFF7F1A}"/>
              </a:ext>
            </a:extLst>
          </p:cNvPr>
          <p:cNvSpPr txBox="1"/>
          <p:nvPr/>
        </p:nvSpPr>
        <p:spPr>
          <a:xfrm>
            <a:off x="1763688" y="192064"/>
            <a:ext cx="64442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A674AB"/>
                </a:solidFill>
              </a:rPr>
              <a:t> بعد أن تعرفت على مفهوم الرقابة بين الدور الرقابي للمهام الآتية:</a:t>
            </a:r>
            <a:endParaRPr lang="ar-EG" sz="4400" b="1" dirty="0">
              <a:solidFill>
                <a:srgbClr val="A674AB"/>
              </a:solidFill>
            </a:endParaRPr>
          </a:p>
        </p:txBody>
      </p:sp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7BA135B3-208B-1A58-5DEC-132E77278E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74782"/>
              </p:ext>
            </p:extLst>
          </p:nvPr>
        </p:nvGraphicFramePr>
        <p:xfrm>
          <a:off x="1034684" y="1333916"/>
          <a:ext cx="7308304" cy="41901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05179">
                  <a:extLst>
                    <a:ext uri="{9D8B030D-6E8A-4147-A177-3AD203B41FA5}">
                      <a16:colId xmlns:a16="http://schemas.microsoft.com/office/drawing/2014/main" val="1635663688"/>
                    </a:ext>
                  </a:extLst>
                </a:gridCol>
                <a:gridCol w="2603125">
                  <a:extLst>
                    <a:ext uri="{9D8B030D-6E8A-4147-A177-3AD203B41FA5}">
                      <a16:colId xmlns:a16="http://schemas.microsoft.com/office/drawing/2014/main" val="1880010432"/>
                    </a:ext>
                  </a:extLst>
                </a:gridCol>
              </a:tblGrid>
              <a:tr h="780842">
                <a:tc>
                  <a:txBody>
                    <a:bodyPr/>
                    <a:lstStyle/>
                    <a:p>
                      <a:pPr algn="ctr"/>
                      <a:r>
                        <a:rPr lang="ar-EG" sz="3200" b="1" dirty="0"/>
                        <a:t>الدور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3200" b="1" dirty="0"/>
                        <a:t>المهام</a:t>
                      </a:r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99392"/>
                  </a:ext>
                </a:extLst>
              </a:tr>
              <a:tr h="780842">
                <a:tc>
                  <a:txBody>
                    <a:bodyPr/>
                    <a:lstStyle/>
                    <a:p>
                      <a:pPr algn="ctr"/>
                      <a:endParaRPr 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3200" b="1" dirty="0"/>
                        <a:t>رجل الأمن</a:t>
                      </a:r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79061"/>
                  </a:ext>
                </a:extLst>
              </a:tr>
              <a:tr h="780842">
                <a:tc>
                  <a:txBody>
                    <a:bodyPr/>
                    <a:lstStyle/>
                    <a:p>
                      <a:pPr algn="ctr"/>
                      <a:endParaRPr 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3200" b="1" dirty="0"/>
                        <a:t>مدرب فريق كرة</a:t>
                      </a:r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267946"/>
                  </a:ext>
                </a:extLst>
              </a:tr>
              <a:tr h="843676">
                <a:tc>
                  <a:txBody>
                    <a:bodyPr/>
                    <a:lstStyle/>
                    <a:p>
                      <a:pPr algn="ctr"/>
                      <a:endParaRPr 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3200" b="1" dirty="0"/>
                        <a:t>مدير إدارة الموارد البشرية</a:t>
                      </a:r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60683"/>
                  </a:ext>
                </a:extLst>
              </a:tr>
              <a:tr h="780842">
                <a:tc>
                  <a:txBody>
                    <a:bodyPr/>
                    <a:lstStyle/>
                    <a:p>
                      <a:pPr algn="ctr"/>
                      <a:endParaRPr 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EG" sz="3200" b="1" dirty="0"/>
                        <a:t>المراقب الجوي</a:t>
                      </a:r>
                      <a:endParaRPr 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08877"/>
                  </a:ext>
                </a:extLst>
              </a:tr>
            </a:tbl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id="{B1F601B1-34F1-DE1F-11A0-23457C865CAB}"/>
              </a:ext>
            </a:extLst>
          </p:cNvPr>
          <p:cNvSpPr txBox="1"/>
          <p:nvPr/>
        </p:nvSpPr>
        <p:spPr>
          <a:xfrm>
            <a:off x="900405" y="2047961"/>
            <a:ext cx="4788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ضمان الأمن والسلامة في العديد من البيئات والمجتمعات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430ACE3-2955-FFEC-77C7-80349D305EEF}"/>
              </a:ext>
            </a:extLst>
          </p:cNvPr>
          <p:cNvSpPr txBox="1"/>
          <p:nvPr/>
        </p:nvSpPr>
        <p:spPr>
          <a:xfrm>
            <a:off x="1034684" y="2876052"/>
            <a:ext cx="4788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تطوير اللاعبين وتحقيق النجاح الفردي والجماعي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083923A-1155-86C3-D3BE-5F3DFDC53EBC}"/>
              </a:ext>
            </a:extLst>
          </p:cNvPr>
          <p:cNvSpPr txBox="1"/>
          <p:nvPr/>
        </p:nvSpPr>
        <p:spPr>
          <a:xfrm>
            <a:off x="1034684" y="3830159"/>
            <a:ext cx="4788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ضمان تنفيذ سياسات الموارد البشرية بشكل صحيح وفعال في المؤسسة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7E60B90-12B4-227D-2248-640B16DB6320}"/>
              </a:ext>
            </a:extLst>
          </p:cNvPr>
          <p:cNvSpPr txBox="1"/>
          <p:nvPr/>
        </p:nvSpPr>
        <p:spPr>
          <a:xfrm>
            <a:off x="1034684" y="4653136"/>
            <a:ext cx="4788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الملاحة الجوية وتنظيم حركة الطائرات في المجال الجوي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3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647156-C804-C8C4-C0C1-0D76A08B0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D1E6572-73F4-DB6E-A6AF-3FE65215CD1A}"/>
              </a:ext>
            </a:extLst>
          </p:cNvPr>
          <p:cNvGrpSpPr/>
          <p:nvPr/>
        </p:nvGrpSpPr>
        <p:grpSpPr>
          <a:xfrm>
            <a:off x="-557213" y="0"/>
            <a:ext cx="10258425" cy="6858000"/>
            <a:chOff x="0" y="0"/>
            <a:chExt cx="27355800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E63372B-2250-75AD-6A43-07549F6241B8}"/>
                </a:ext>
              </a:extLst>
            </p:cNvPr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C0A922-D575-083E-3A5E-80A000DBF131}"/>
                </a:ext>
              </a:extLst>
            </p:cNvPr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632E30A3-7517-635A-6327-CF977C25CBC1}"/>
              </a:ext>
            </a:extLst>
          </p:cNvPr>
          <p:cNvSpPr/>
          <p:nvPr/>
        </p:nvSpPr>
        <p:spPr>
          <a:xfrm>
            <a:off x="514350" y="1371600"/>
            <a:ext cx="2741486" cy="4114800"/>
          </a:xfrm>
          <a:custGeom>
            <a:avLst/>
            <a:gdLst/>
            <a:ahLst/>
            <a:cxnLst/>
            <a:rect l="l" t="t" r="r" b="b"/>
            <a:pathLst>
              <a:path w="5482971" h="8229600">
                <a:moveTo>
                  <a:pt x="0" y="0"/>
                </a:moveTo>
                <a:lnTo>
                  <a:pt x="5482971" y="0"/>
                </a:lnTo>
                <a:lnTo>
                  <a:pt x="54829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C2D14FB-FF9A-3688-C8EB-3116BBB6D0E5}"/>
              </a:ext>
            </a:extLst>
          </p:cNvPr>
          <p:cNvSpPr/>
          <p:nvPr/>
        </p:nvSpPr>
        <p:spPr>
          <a:xfrm>
            <a:off x="4264980" y="3201428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0" y="0"/>
                </a:moveTo>
                <a:lnTo>
                  <a:pt x="1077491" y="0"/>
                </a:lnTo>
                <a:lnTo>
                  <a:pt x="1077491" y="1052023"/>
                </a:lnTo>
                <a:lnTo>
                  <a:pt x="0" y="1052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820F2C8-C221-322C-9AD4-8DB96DC500DC}"/>
              </a:ext>
            </a:extLst>
          </p:cNvPr>
          <p:cNvSpPr/>
          <p:nvPr/>
        </p:nvSpPr>
        <p:spPr>
          <a:xfrm flipH="1" flipV="1">
            <a:off x="7490488" y="4783445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1077491" y="1052023"/>
                </a:moveTo>
                <a:lnTo>
                  <a:pt x="0" y="1052023"/>
                </a:lnTo>
                <a:lnTo>
                  <a:pt x="0" y="0"/>
                </a:lnTo>
                <a:lnTo>
                  <a:pt x="1077491" y="0"/>
                </a:lnTo>
                <a:lnTo>
                  <a:pt x="1077491" y="105202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F899BF2-D393-15DC-6757-12F55EE22D70}"/>
              </a:ext>
            </a:extLst>
          </p:cNvPr>
          <p:cNvSpPr/>
          <p:nvPr/>
        </p:nvSpPr>
        <p:spPr>
          <a:xfrm>
            <a:off x="3895905" y="4128877"/>
            <a:ext cx="907820" cy="1254525"/>
          </a:xfrm>
          <a:custGeom>
            <a:avLst/>
            <a:gdLst/>
            <a:ahLst/>
            <a:cxnLst/>
            <a:rect l="l" t="t" r="r" b="b"/>
            <a:pathLst>
              <a:path w="1815639" h="2509049">
                <a:moveTo>
                  <a:pt x="0" y="0"/>
                </a:moveTo>
                <a:lnTo>
                  <a:pt x="1815640" y="0"/>
                </a:lnTo>
                <a:lnTo>
                  <a:pt x="1815640" y="2509050"/>
                </a:lnTo>
                <a:lnTo>
                  <a:pt x="0" y="2509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2538E18A-24AE-591D-3FDA-0F5EB70AFFD6}"/>
              </a:ext>
            </a:extLst>
          </p:cNvPr>
          <p:cNvSpPr/>
          <p:nvPr/>
        </p:nvSpPr>
        <p:spPr>
          <a:xfrm>
            <a:off x="7650502" y="2801738"/>
            <a:ext cx="907820" cy="1254525"/>
          </a:xfrm>
          <a:custGeom>
            <a:avLst/>
            <a:gdLst/>
            <a:ahLst/>
            <a:cxnLst/>
            <a:rect l="l" t="t" r="r" b="b"/>
            <a:pathLst>
              <a:path w="1815639" h="2509049">
                <a:moveTo>
                  <a:pt x="0" y="0"/>
                </a:moveTo>
                <a:lnTo>
                  <a:pt x="1815640" y="0"/>
                </a:lnTo>
                <a:lnTo>
                  <a:pt x="1815640" y="2509050"/>
                </a:lnTo>
                <a:lnTo>
                  <a:pt x="0" y="2509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4104DA5B-156E-819E-1E32-7DD4E1A8A535}"/>
              </a:ext>
            </a:extLst>
          </p:cNvPr>
          <p:cNvSpPr/>
          <p:nvPr/>
        </p:nvSpPr>
        <p:spPr>
          <a:xfrm>
            <a:off x="870397" y="2132856"/>
            <a:ext cx="1882617" cy="2590748"/>
          </a:xfrm>
          <a:custGeom>
            <a:avLst/>
            <a:gdLst/>
            <a:ahLst/>
            <a:cxnLst/>
            <a:rect l="l" t="t" r="r" b="b"/>
            <a:pathLst>
              <a:path w="3867912" h="4114800">
                <a:moveTo>
                  <a:pt x="0" y="0"/>
                </a:moveTo>
                <a:lnTo>
                  <a:pt x="3867912" y="0"/>
                </a:lnTo>
                <a:lnTo>
                  <a:pt x="38679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0DA8D05-9703-970B-53D4-183C38B2F40C}"/>
              </a:ext>
            </a:extLst>
          </p:cNvPr>
          <p:cNvSpPr txBox="1"/>
          <p:nvPr/>
        </p:nvSpPr>
        <p:spPr>
          <a:xfrm>
            <a:off x="4850321" y="1728181"/>
            <a:ext cx="2664296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الهدف الثاني</a:t>
            </a:r>
          </a:p>
          <a:p>
            <a:pPr algn="ctr"/>
            <a:endParaRPr lang="ar-EG" sz="5400" b="1" dirty="0">
              <a:solidFill>
                <a:schemeClr val="accent6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EG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 يكون الطلبة قادرين على شرح أهمية الرقابة.</a:t>
            </a:r>
            <a:endParaRPr lang="ar-EG"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762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C39D2-F8D5-01B5-5AD1-02705FBA9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864CBBA-6DBD-5367-C813-345FADE55545}"/>
              </a:ext>
            </a:extLst>
          </p:cNvPr>
          <p:cNvGrpSpPr/>
          <p:nvPr/>
        </p:nvGrpSpPr>
        <p:grpSpPr>
          <a:xfrm>
            <a:off x="-557213" y="116632"/>
            <a:ext cx="10258425" cy="6624736"/>
            <a:chOff x="0" y="0"/>
            <a:chExt cx="27355800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0DF0005-3B66-A67D-D3EE-F632507DFBE6}"/>
                </a:ext>
              </a:extLst>
            </p:cNvPr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64575F6-D4C3-931B-BE68-139011204588}"/>
                </a:ext>
              </a:extLst>
            </p:cNvPr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593A8D86-371C-D040-DA38-80B3C4092995}"/>
              </a:ext>
            </a:extLst>
          </p:cNvPr>
          <p:cNvSpPr/>
          <p:nvPr/>
        </p:nvSpPr>
        <p:spPr>
          <a:xfrm>
            <a:off x="2189247" y="778061"/>
            <a:ext cx="4954502" cy="3587043"/>
          </a:xfrm>
          <a:custGeom>
            <a:avLst/>
            <a:gdLst/>
            <a:ahLst/>
            <a:cxnLst/>
            <a:rect l="l" t="t" r="r" b="b"/>
            <a:pathLst>
              <a:path w="14864311" h="3771819">
                <a:moveTo>
                  <a:pt x="0" y="0"/>
                </a:moveTo>
                <a:lnTo>
                  <a:pt x="14864312" y="0"/>
                </a:lnTo>
                <a:lnTo>
                  <a:pt x="14864312" y="3771819"/>
                </a:lnTo>
                <a:lnTo>
                  <a:pt x="0" y="37718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71204"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697207F-A9CF-9A68-07D9-BC6B611C3520}"/>
              </a:ext>
            </a:extLst>
          </p:cNvPr>
          <p:cNvSpPr/>
          <p:nvPr/>
        </p:nvSpPr>
        <p:spPr>
          <a:xfrm>
            <a:off x="2361914" y="4291762"/>
            <a:ext cx="713245" cy="698980"/>
          </a:xfrm>
          <a:custGeom>
            <a:avLst/>
            <a:gdLst/>
            <a:ahLst/>
            <a:cxnLst/>
            <a:rect l="l" t="t" r="r" b="b"/>
            <a:pathLst>
              <a:path w="1426490" h="1397960">
                <a:moveTo>
                  <a:pt x="0" y="0"/>
                </a:moveTo>
                <a:lnTo>
                  <a:pt x="1426490" y="0"/>
                </a:lnTo>
                <a:lnTo>
                  <a:pt x="1426490" y="1397960"/>
                </a:lnTo>
                <a:lnTo>
                  <a:pt x="0" y="1397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D6D4429-CD35-5CF8-828D-E3EC56E85FB3}"/>
              </a:ext>
            </a:extLst>
          </p:cNvPr>
          <p:cNvSpPr/>
          <p:nvPr/>
        </p:nvSpPr>
        <p:spPr>
          <a:xfrm flipH="1" flipV="1">
            <a:off x="6154123" y="4838627"/>
            <a:ext cx="713245" cy="698980"/>
          </a:xfrm>
          <a:custGeom>
            <a:avLst/>
            <a:gdLst/>
            <a:ahLst/>
            <a:cxnLst/>
            <a:rect l="l" t="t" r="r" b="b"/>
            <a:pathLst>
              <a:path w="1426490" h="1397960">
                <a:moveTo>
                  <a:pt x="1426490" y="1397960"/>
                </a:moveTo>
                <a:lnTo>
                  <a:pt x="0" y="1397960"/>
                </a:lnTo>
                <a:lnTo>
                  <a:pt x="0" y="0"/>
                </a:lnTo>
                <a:lnTo>
                  <a:pt x="1426490" y="0"/>
                </a:lnTo>
                <a:lnTo>
                  <a:pt x="1426490" y="139796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4A70B31-B9A0-95B5-BB7C-5C3978C85EE2}"/>
              </a:ext>
            </a:extLst>
          </p:cNvPr>
          <p:cNvSpPr/>
          <p:nvPr/>
        </p:nvSpPr>
        <p:spPr>
          <a:xfrm>
            <a:off x="3535916" y="4365104"/>
            <a:ext cx="1791647" cy="1967276"/>
          </a:xfrm>
          <a:custGeom>
            <a:avLst/>
            <a:gdLst/>
            <a:ahLst/>
            <a:cxnLst/>
            <a:rect l="l" t="t" r="r" b="b"/>
            <a:pathLst>
              <a:path w="3411543" h="4114800">
                <a:moveTo>
                  <a:pt x="0" y="0"/>
                </a:moveTo>
                <a:lnTo>
                  <a:pt x="3411543" y="0"/>
                </a:lnTo>
                <a:lnTo>
                  <a:pt x="34115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78090F6-A45E-7959-1C97-C3A8969444C2}"/>
              </a:ext>
            </a:extLst>
          </p:cNvPr>
          <p:cNvSpPr txBox="1"/>
          <p:nvPr/>
        </p:nvSpPr>
        <p:spPr>
          <a:xfrm>
            <a:off x="2832040" y="1417421"/>
            <a:ext cx="3322083" cy="2372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  <a:spcAft>
                <a:spcPts val="500"/>
              </a:spcAft>
            </a:pPr>
            <a:r>
              <a:rPr lang="ar-EG" sz="7200" b="1" i="0" u="none" strike="noStrike" dirty="0">
                <a:solidFill>
                  <a:srgbClr val="A674AB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أهمية</a:t>
            </a:r>
          </a:p>
          <a:p>
            <a:pPr algn="ctr" rtl="1">
              <a:spcBef>
                <a:spcPts val="0"/>
              </a:spcBef>
              <a:spcAft>
                <a:spcPts val="500"/>
              </a:spcAft>
            </a:pPr>
            <a:r>
              <a:rPr lang="ar-EG" sz="7200" b="1" i="0" u="none" strike="noStrike" dirty="0">
                <a:solidFill>
                  <a:srgbClr val="A674AB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الرقابة</a:t>
            </a:r>
            <a:endParaRPr lang="ar-EG" sz="7200" b="0" dirty="0">
              <a:solidFill>
                <a:srgbClr val="A674AB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729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EC328232-7B0F-B4CA-0591-6C41E22E817F}"/>
              </a:ext>
            </a:extLst>
          </p:cNvPr>
          <p:cNvSpPr txBox="1"/>
          <p:nvPr/>
        </p:nvSpPr>
        <p:spPr>
          <a:xfrm>
            <a:off x="1268760" y="1213405"/>
            <a:ext cx="6606480" cy="5079196"/>
          </a:xfrm>
          <a:prstGeom prst="round2Same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r" rtl="1">
              <a:spcBef>
                <a:spcPts val="0"/>
              </a:spcBef>
              <a:spcAft>
                <a:spcPts val="500"/>
              </a:spcAft>
            </a:pPr>
            <a:r>
              <a:rPr lang="ar-EG" sz="3200" b="1" i="0" u="none" strike="noStrike" dirty="0">
                <a:solidFill>
                  <a:srgbClr val="414A00"/>
                </a:solidFill>
                <a:effectLst/>
                <a:latin typeface="Arial" panose="020B0604020202020204" pitchFamily="34" charset="0"/>
              </a:rPr>
              <a:t>تكمن أهمية الرقابة في أنها تساعد في:</a:t>
            </a:r>
            <a:endParaRPr lang="ar-EG" sz="3200" b="1" dirty="0">
              <a:effectLst/>
            </a:endParaRPr>
          </a:p>
          <a:p>
            <a:pPr marL="457200" indent="-457200" algn="r" rtl="1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ar-EG" sz="32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التأكد من أن العاملين قد أنجزوا عملهم كما هو مخطط لها.</a:t>
            </a:r>
            <a:endParaRPr lang="ar-EG" sz="3200" b="1" dirty="0">
              <a:solidFill>
                <a:srgbClr val="7030A0"/>
              </a:solidFill>
              <a:effectLst/>
            </a:endParaRPr>
          </a:p>
          <a:p>
            <a:pPr marL="457200" indent="-457200" algn="r" rtl="1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ar-EG" sz="32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تضمن سير العمل سيرا صحيحًا.</a:t>
            </a:r>
            <a:endParaRPr lang="ar-EG" sz="3200" b="1" dirty="0">
              <a:solidFill>
                <a:srgbClr val="7030A0"/>
              </a:solidFill>
              <a:effectLst/>
            </a:endParaRPr>
          </a:p>
          <a:p>
            <a:pPr marL="457200" indent="-457200" algn="r" rtl="1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ar-EG" sz="32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تحفيز المديرين على تفويض السلطة والصلاحيات للموظفين؛ ليؤدوا دور الرقابة</a:t>
            </a:r>
          </a:p>
          <a:p>
            <a:pPr marL="457200" indent="-457200" algn="r" rtl="1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ar-EG" sz="32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تكشف الأخطاء، وتمنع حدوثها، وتعمل على تصحيحها.</a:t>
            </a:r>
            <a:endParaRPr lang="ar-EG" sz="3200" b="1" dirty="0">
              <a:solidFill>
                <a:srgbClr val="7030A0"/>
              </a:solidFill>
              <a:effectLst/>
            </a:endParaRPr>
          </a:p>
          <a:p>
            <a:pPr marL="457200" indent="-457200" algn="r" rtl="1"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ar-EG" sz="3200" b="1" i="0" u="none" strike="noStrike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تعمل على التحقق من الاستخدام الأمثل للموارد.</a:t>
            </a:r>
            <a:endParaRPr lang="ar-EG" sz="3200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230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4FA75C-7205-A512-57F3-876C3FE7F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94327AE-1BD4-19B9-A510-3A4972CA8F15}"/>
              </a:ext>
            </a:extLst>
          </p:cNvPr>
          <p:cNvGrpSpPr/>
          <p:nvPr/>
        </p:nvGrpSpPr>
        <p:grpSpPr>
          <a:xfrm>
            <a:off x="-557213" y="188640"/>
            <a:ext cx="10258425" cy="6408712"/>
            <a:chOff x="0" y="0"/>
            <a:chExt cx="27355800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829AB7-2E99-E325-4615-4B147910A8C1}"/>
                </a:ext>
              </a:extLst>
            </p:cNvPr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B133A64-61D4-40BE-9DBF-50DC0F269F3B}"/>
                </a:ext>
              </a:extLst>
            </p:cNvPr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0A0D45C1-94AB-B1BD-0AF5-ACEFAD6515F6}"/>
              </a:ext>
            </a:extLst>
          </p:cNvPr>
          <p:cNvSpPr/>
          <p:nvPr/>
        </p:nvSpPr>
        <p:spPr>
          <a:xfrm flipH="1">
            <a:off x="7545165" y="1215017"/>
            <a:ext cx="1215956" cy="667671"/>
          </a:xfrm>
          <a:custGeom>
            <a:avLst/>
            <a:gdLst/>
            <a:ahLst/>
            <a:cxnLst/>
            <a:rect l="l" t="t" r="r" b="b"/>
            <a:pathLst>
              <a:path w="2431912" h="1335341">
                <a:moveTo>
                  <a:pt x="2431912" y="0"/>
                </a:moveTo>
                <a:lnTo>
                  <a:pt x="0" y="0"/>
                </a:lnTo>
                <a:lnTo>
                  <a:pt x="0" y="1335341"/>
                </a:lnTo>
                <a:lnTo>
                  <a:pt x="2431912" y="1335341"/>
                </a:lnTo>
                <a:lnTo>
                  <a:pt x="24319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47AC99B-716F-F7F5-A8D1-5F5A73A7DA77}"/>
              </a:ext>
            </a:extLst>
          </p:cNvPr>
          <p:cNvSpPr/>
          <p:nvPr/>
        </p:nvSpPr>
        <p:spPr>
          <a:xfrm flipH="1">
            <a:off x="8359342" y="1882687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1077491" y="0"/>
                </a:moveTo>
                <a:lnTo>
                  <a:pt x="0" y="0"/>
                </a:lnTo>
                <a:lnTo>
                  <a:pt x="0" y="1052023"/>
                </a:lnTo>
                <a:lnTo>
                  <a:pt x="1077491" y="1052023"/>
                </a:lnTo>
                <a:lnTo>
                  <a:pt x="10774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403477A-0FF3-789F-22E7-E50B498B2363}"/>
              </a:ext>
            </a:extLst>
          </p:cNvPr>
          <p:cNvSpPr/>
          <p:nvPr/>
        </p:nvSpPr>
        <p:spPr>
          <a:xfrm>
            <a:off x="383315" y="1215017"/>
            <a:ext cx="1215956" cy="667671"/>
          </a:xfrm>
          <a:custGeom>
            <a:avLst/>
            <a:gdLst/>
            <a:ahLst/>
            <a:cxnLst/>
            <a:rect l="l" t="t" r="r" b="b"/>
            <a:pathLst>
              <a:path w="2431912" h="1335341">
                <a:moveTo>
                  <a:pt x="0" y="0"/>
                </a:moveTo>
                <a:lnTo>
                  <a:pt x="2431913" y="0"/>
                </a:lnTo>
                <a:lnTo>
                  <a:pt x="2431913" y="1335341"/>
                </a:lnTo>
                <a:lnTo>
                  <a:pt x="0" y="1335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3B29DBF-A30B-830F-3322-9A6317E8FF89}"/>
              </a:ext>
            </a:extLst>
          </p:cNvPr>
          <p:cNvSpPr/>
          <p:nvPr/>
        </p:nvSpPr>
        <p:spPr>
          <a:xfrm>
            <a:off x="244978" y="1843293"/>
            <a:ext cx="538746" cy="526012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0" y="0"/>
                </a:moveTo>
                <a:lnTo>
                  <a:pt x="1077490" y="0"/>
                </a:lnTo>
                <a:lnTo>
                  <a:pt x="1077490" y="1052023"/>
                </a:lnTo>
                <a:lnTo>
                  <a:pt x="0" y="1052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1429D3E3-D7BF-1AE6-DFE8-3C13285F1631}"/>
              </a:ext>
            </a:extLst>
          </p:cNvPr>
          <p:cNvSpPr/>
          <p:nvPr/>
        </p:nvSpPr>
        <p:spPr>
          <a:xfrm>
            <a:off x="3568264" y="1215017"/>
            <a:ext cx="2007472" cy="390545"/>
          </a:xfrm>
          <a:custGeom>
            <a:avLst/>
            <a:gdLst/>
            <a:ahLst/>
            <a:cxnLst/>
            <a:rect l="l" t="t" r="r" b="b"/>
            <a:pathLst>
              <a:path w="4014943" h="781089">
                <a:moveTo>
                  <a:pt x="0" y="0"/>
                </a:moveTo>
                <a:lnTo>
                  <a:pt x="4014944" y="0"/>
                </a:lnTo>
                <a:lnTo>
                  <a:pt x="4014944" y="781089"/>
                </a:lnTo>
                <a:lnTo>
                  <a:pt x="0" y="781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99EC50F1-6011-7E8E-361A-10A211F7B78E}"/>
              </a:ext>
            </a:extLst>
          </p:cNvPr>
          <p:cNvSpPr/>
          <p:nvPr/>
        </p:nvSpPr>
        <p:spPr>
          <a:xfrm flipH="1" flipV="1">
            <a:off x="3568264" y="5095856"/>
            <a:ext cx="2007472" cy="390545"/>
          </a:xfrm>
          <a:custGeom>
            <a:avLst/>
            <a:gdLst/>
            <a:ahLst/>
            <a:cxnLst/>
            <a:rect l="l" t="t" r="r" b="b"/>
            <a:pathLst>
              <a:path w="4014943" h="781089">
                <a:moveTo>
                  <a:pt x="4014944" y="781089"/>
                </a:moveTo>
                <a:lnTo>
                  <a:pt x="0" y="781089"/>
                </a:lnTo>
                <a:lnTo>
                  <a:pt x="0" y="0"/>
                </a:lnTo>
                <a:lnTo>
                  <a:pt x="4014944" y="0"/>
                </a:lnTo>
                <a:lnTo>
                  <a:pt x="4014944" y="78108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CC8A9A5-CE38-13B2-1910-20F7143D9260}"/>
              </a:ext>
            </a:extLst>
          </p:cNvPr>
          <p:cNvSpPr txBox="1"/>
          <p:nvPr/>
        </p:nvSpPr>
        <p:spPr>
          <a:xfrm>
            <a:off x="1799692" y="1905506"/>
            <a:ext cx="55446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9600" b="1" i="0" u="none" strike="noStrike" kern="1200" cap="none" spc="50" normalizeH="0" baseline="0" noProof="0" dirty="0">
                <a:ln w="9525" cmpd="sng">
                  <a:solidFill>
                    <a:srgbClr val="99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rgbClr val="4F81BD">
                      <a:alpha val="40000"/>
                    </a:srgbClr>
                  </a:glo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النشاط التطبيقي</a:t>
            </a:r>
            <a:endParaRPr kumimoji="0" lang="en-US" sz="9600" b="1" i="0" u="none" strike="noStrike" kern="1200" cap="none" spc="50" normalizeH="0" baseline="0" noProof="0" dirty="0">
              <a:ln w="9525" cmpd="sng">
                <a:solidFill>
                  <a:srgbClr val="990000"/>
                </a:solidFill>
                <a:prstDash val="solid"/>
              </a:ln>
              <a:solidFill>
                <a:sysClr val="windowText" lastClr="00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7E04BD7A-E326-524F-40AB-EA5760A129D3}"/>
              </a:ext>
            </a:extLst>
          </p:cNvPr>
          <p:cNvSpPr/>
          <p:nvPr/>
        </p:nvSpPr>
        <p:spPr>
          <a:xfrm>
            <a:off x="6216905" y="4415701"/>
            <a:ext cx="1158721" cy="1089118"/>
          </a:xfrm>
          <a:custGeom>
            <a:avLst/>
            <a:gdLst/>
            <a:ahLst/>
            <a:cxnLst/>
            <a:rect l="l" t="t" r="r" b="b"/>
            <a:pathLst>
              <a:path w="3198523" h="3267356">
                <a:moveTo>
                  <a:pt x="0" y="0"/>
                </a:moveTo>
                <a:lnTo>
                  <a:pt x="3198523" y="0"/>
                </a:lnTo>
                <a:lnTo>
                  <a:pt x="3198523" y="3267356"/>
                </a:lnTo>
                <a:lnTo>
                  <a:pt x="0" y="32673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6C58B022-111E-8189-211C-69E7323C45F5}"/>
              </a:ext>
            </a:extLst>
          </p:cNvPr>
          <p:cNvSpPr/>
          <p:nvPr/>
        </p:nvSpPr>
        <p:spPr>
          <a:xfrm>
            <a:off x="2324907" y="754175"/>
            <a:ext cx="1158721" cy="1089118"/>
          </a:xfrm>
          <a:custGeom>
            <a:avLst/>
            <a:gdLst/>
            <a:ahLst/>
            <a:cxnLst/>
            <a:rect l="l" t="t" r="r" b="b"/>
            <a:pathLst>
              <a:path w="3198523" h="3267356">
                <a:moveTo>
                  <a:pt x="0" y="0"/>
                </a:moveTo>
                <a:lnTo>
                  <a:pt x="3198523" y="0"/>
                </a:lnTo>
                <a:lnTo>
                  <a:pt x="3198523" y="3267356"/>
                </a:lnTo>
                <a:lnTo>
                  <a:pt x="0" y="32673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36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84ABE7AB-33D6-3455-C641-B5963A8600F8}"/>
              </a:ext>
            </a:extLst>
          </p:cNvPr>
          <p:cNvSpPr txBox="1"/>
          <p:nvPr/>
        </p:nvSpPr>
        <p:spPr>
          <a:xfrm>
            <a:off x="3112441" y="1988840"/>
            <a:ext cx="5040560" cy="2439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Bef>
                <a:spcPts val="0"/>
              </a:spcBef>
              <a:spcAft>
                <a:spcPts val="500"/>
              </a:spcAft>
            </a:pPr>
            <a:r>
              <a:rPr lang="ar-EG" sz="2800" b="1" i="0" u="none" strike="noStrike" dirty="0">
                <a:solidFill>
                  <a:srgbClr val="552700"/>
                </a:solidFill>
                <a:effectLst/>
                <a:latin typeface="Arial" panose="020B0604020202020204" pitchFamily="34" charset="0"/>
              </a:rPr>
              <a:t>ناقش مع زملائك الآثار المترتبة على انعدام الرقابة في:</a:t>
            </a:r>
            <a:endParaRPr lang="ar-EG" sz="2800" b="1" dirty="0">
              <a:effectLst/>
            </a:endParaRPr>
          </a:p>
          <a:p>
            <a:pPr marL="457200" indent="-457200" algn="r" rtl="1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ar-EG" sz="28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البيئة المدرسية.</a:t>
            </a:r>
            <a:endParaRPr lang="ar-EG" sz="2800" b="1" dirty="0">
              <a:solidFill>
                <a:srgbClr val="7030A0"/>
              </a:solidFill>
              <a:effectLst/>
            </a:endParaRPr>
          </a:p>
          <a:p>
            <a:pPr marL="457200" indent="-457200" algn="r" rtl="1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ar-EG" sz="2800" b="1" i="0" u="none" strike="noStrike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المنزل.</a:t>
            </a:r>
            <a:endParaRPr lang="ar-EG" sz="2800" b="1" dirty="0">
              <a:solidFill>
                <a:srgbClr val="7030A0"/>
              </a:solidFill>
              <a:effectLst/>
            </a:endParaRPr>
          </a:p>
          <a:p>
            <a:pPr algn="r" rtl="1">
              <a:spcBef>
                <a:spcPts val="0"/>
              </a:spcBef>
              <a:spcAft>
                <a:spcPts val="500"/>
              </a:spcAft>
            </a:pPr>
            <a:r>
              <a:rPr lang="ar-EG" sz="28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ثم قدم عرضًا تقديميا لما توصلت إليه.</a:t>
            </a:r>
            <a:endParaRPr lang="ar-EG" sz="2800" b="1" dirty="0">
              <a:solidFill>
                <a:srgbClr val="7030A0"/>
              </a:solidFill>
              <a:effectLst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F8835AE-A5C1-C89A-F342-2D4B646D01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6E7E9"/>
              </a:clrFrom>
              <a:clrTo>
                <a:srgbClr val="E6E7E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7664" y="2852936"/>
            <a:ext cx="2005968" cy="26364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2515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7213" y="0"/>
            <a:ext cx="10258425" cy="7029400"/>
            <a:chOff x="0" y="0"/>
            <a:chExt cx="273558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287047" y="4862154"/>
            <a:ext cx="753524" cy="946206"/>
          </a:xfrm>
          <a:custGeom>
            <a:avLst/>
            <a:gdLst/>
            <a:ahLst/>
            <a:cxnLst/>
            <a:rect l="l" t="t" r="r" b="b"/>
            <a:pathLst>
              <a:path w="1507048" h="1892412">
                <a:moveTo>
                  <a:pt x="0" y="0"/>
                </a:moveTo>
                <a:lnTo>
                  <a:pt x="1507048" y="0"/>
                </a:lnTo>
                <a:lnTo>
                  <a:pt x="1507048" y="1892412"/>
                </a:lnTo>
                <a:lnTo>
                  <a:pt x="0" y="1892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>
            <a:off x="8177645" y="1026283"/>
            <a:ext cx="753524" cy="946206"/>
          </a:xfrm>
          <a:custGeom>
            <a:avLst/>
            <a:gdLst/>
            <a:ahLst/>
            <a:cxnLst/>
            <a:rect l="l" t="t" r="r" b="b"/>
            <a:pathLst>
              <a:path w="1507048" h="1892412">
                <a:moveTo>
                  <a:pt x="1507049" y="0"/>
                </a:moveTo>
                <a:lnTo>
                  <a:pt x="0" y="0"/>
                </a:lnTo>
                <a:lnTo>
                  <a:pt x="0" y="1892412"/>
                </a:lnTo>
                <a:lnTo>
                  <a:pt x="1507049" y="1892412"/>
                </a:lnTo>
                <a:lnTo>
                  <a:pt x="150704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22364">
            <a:off x="380461" y="1198221"/>
            <a:ext cx="733996" cy="947648"/>
          </a:xfrm>
          <a:custGeom>
            <a:avLst/>
            <a:gdLst/>
            <a:ahLst/>
            <a:cxnLst/>
            <a:rect l="l" t="t" r="r" b="b"/>
            <a:pathLst>
              <a:path w="1467992" h="1895295">
                <a:moveTo>
                  <a:pt x="0" y="0"/>
                </a:moveTo>
                <a:lnTo>
                  <a:pt x="1467991" y="0"/>
                </a:lnTo>
                <a:lnTo>
                  <a:pt x="1467991" y="1895294"/>
                </a:lnTo>
                <a:lnTo>
                  <a:pt x="0" y="18952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1587" y="4349676"/>
            <a:ext cx="402764" cy="743356"/>
          </a:xfrm>
          <a:custGeom>
            <a:avLst/>
            <a:gdLst/>
            <a:ahLst/>
            <a:cxnLst/>
            <a:rect l="l" t="t" r="r" b="b"/>
            <a:pathLst>
              <a:path w="805527" h="1486711">
                <a:moveTo>
                  <a:pt x="0" y="0"/>
                </a:moveTo>
                <a:lnTo>
                  <a:pt x="805527" y="0"/>
                </a:lnTo>
                <a:lnTo>
                  <a:pt x="805527" y="1486711"/>
                </a:lnTo>
                <a:lnTo>
                  <a:pt x="0" y="1486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flipH="1" flipV="1">
            <a:off x="1138829" y="5335257"/>
            <a:ext cx="402764" cy="743356"/>
          </a:xfrm>
          <a:custGeom>
            <a:avLst/>
            <a:gdLst/>
            <a:ahLst/>
            <a:cxnLst/>
            <a:rect l="l" t="t" r="r" b="b"/>
            <a:pathLst>
              <a:path w="805527" h="1486711">
                <a:moveTo>
                  <a:pt x="805527" y="1486711"/>
                </a:moveTo>
                <a:lnTo>
                  <a:pt x="0" y="1486711"/>
                </a:lnTo>
                <a:lnTo>
                  <a:pt x="0" y="0"/>
                </a:lnTo>
                <a:lnTo>
                  <a:pt x="805527" y="0"/>
                </a:lnTo>
                <a:lnTo>
                  <a:pt x="805527" y="148671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576139" y="1972489"/>
            <a:ext cx="402764" cy="743356"/>
          </a:xfrm>
          <a:custGeom>
            <a:avLst/>
            <a:gdLst/>
            <a:ahLst/>
            <a:cxnLst/>
            <a:rect l="l" t="t" r="r" b="b"/>
            <a:pathLst>
              <a:path w="805527" h="1486711">
                <a:moveTo>
                  <a:pt x="0" y="0"/>
                </a:moveTo>
                <a:lnTo>
                  <a:pt x="805527" y="0"/>
                </a:lnTo>
                <a:lnTo>
                  <a:pt x="805527" y="1486711"/>
                </a:lnTo>
                <a:lnTo>
                  <a:pt x="0" y="1486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7582416" y="806843"/>
            <a:ext cx="402764" cy="743356"/>
          </a:xfrm>
          <a:custGeom>
            <a:avLst/>
            <a:gdLst/>
            <a:ahLst/>
            <a:cxnLst/>
            <a:rect l="l" t="t" r="r" b="b"/>
            <a:pathLst>
              <a:path w="805527" h="1486711">
                <a:moveTo>
                  <a:pt x="0" y="0"/>
                </a:moveTo>
                <a:lnTo>
                  <a:pt x="805527" y="0"/>
                </a:lnTo>
                <a:lnTo>
                  <a:pt x="805527" y="1486711"/>
                </a:lnTo>
                <a:lnTo>
                  <a:pt x="0" y="1486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97C0BEC8-9F10-8746-480B-482260672E72}"/>
              </a:ext>
            </a:extLst>
          </p:cNvPr>
          <p:cNvSpPr/>
          <p:nvPr/>
        </p:nvSpPr>
        <p:spPr>
          <a:xfrm>
            <a:off x="2065774" y="806843"/>
            <a:ext cx="4794333" cy="4896704"/>
          </a:xfrm>
          <a:custGeom>
            <a:avLst/>
            <a:gdLst/>
            <a:ahLst/>
            <a:cxnLst/>
            <a:rect l="l" t="t" r="r" b="b"/>
            <a:pathLst>
              <a:path w="3982784" h="4114800">
                <a:moveTo>
                  <a:pt x="0" y="0"/>
                </a:moveTo>
                <a:lnTo>
                  <a:pt x="3982784" y="0"/>
                </a:lnTo>
                <a:lnTo>
                  <a:pt x="39827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489DEB24-9A57-00E6-8BE5-50C03AEE5E1A}"/>
              </a:ext>
            </a:extLst>
          </p:cNvPr>
          <p:cNvSpPr txBox="1"/>
          <p:nvPr/>
        </p:nvSpPr>
        <p:spPr>
          <a:xfrm>
            <a:off x="2202487" y="2195961"/>
            <a:ext cx="36741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7200" b="1" i="0" u="none" strike="noStrike" kern="1200" cap="none" spc="50" normalizeH="0" baseline="0" noProof="0" dirty="0">
                <a:ln w="9525" cmpd="sng">
                  <a:solidFill>
                    <a:srgbClr val="99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نشاطات مقترحة</a:t>
            </a:r>
            <a:endParaRPr kumimoji="0" lang="en-US" sz="7200" b="1" i="0" u="none" strike="noStrike" kern="1200" cap="none" spc="50" normalizeH="0" baseline="0" noProof="0" dirty="0">
              <a:ln w="9525" cmpd="sng">
                <a:solidFill>
                  <a:srgbClr val="990000"/>
                </a:solidFill>
                <a:prstDash val="solid"/>
              </a:ln>
              <a:solidFill>
                <a:sysClr val="windowText" lastClr="000000"/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84ABE7AB-33D6-3455-C641-B5963A8600F8}"/>
              </a:ext>
            </a:extLst>
          </p:cNvPr>
          <p:cNvSpPr txBox="1"/>
          <p:nvPr/>
        </p:nvSpPr>
        <p:spPr>
          <a:xfrm>
            <a:off x="1763688" y="2492896"/>
            <a:ext cx="5832648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ar-EG" sz="4000" b="1" dirty="0"/>
              <a:t>من خلال دورك قائدا لفريقك التطوعي في مدرستك ما أهم المهام الرقابية التي من الممكن أن تقوم بها، وناقشها مع زملائك، ثم طبق هذه المهام.</a:t>
            </a:r>
          </a:p>
        </p:txBody>
      </p:sp>
    </p:spTree>
    <p:extLst>
      <p:ext uri="{BB962C8B-B14F-4D97-AF65-F5344CB8AC3E}">
        <p14:creationId xmlns:p14="http://schemas.microsoft.com/office/powerpoint/2010/main" val="65805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7213" y="0"/>
            <a:ext cx="10258425" cy="6858000"/>
            <a:chOff x="0" y="0"/>
            <a:chExt cx="273558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36398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V="1">
            <a:off x="1354913" y="4061065"/>
            <a:ext cx="2362743" cy="628992"/>
          </a:xfrm>
          <a:custGeom>
            <a:avLst/>
            <a:gdLst/>
            <a:ahLst/>
            <a:cxnLst/>
            <a:rect l="l" t="t" r="r" b="b"/>
            <a:pathLst>
              <a:path w="2334482" h="1281843">
                <a:moveTo>
                  <a:pt x="0" y="0"/>
                </a:moveTo>
                <a:lnTo>
                  <a:pt x="2334482" y="0"/>
                </a:lnTo>
                <a:lnTo>
                  <a:pt x="2334482" y="1281843"/>
                </a:lnTo>
                <a:lnTo>
                  <a:pt x="0" y="12818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4932040" y="3782630"/>
            <a:ext cx="2362743" cy="628992"/>
          </a:xfrm>
          <a:custGeom>
            <a:avLst/>
            <a:gdLst/>
            <a:ahLst/>
            <a:cxnLst/>
            <a:rect l="l" t="t" r="r" b="b"/>
            <a:pathLst>
              <a:path w="2334482" h="1281843">
                <a:moveTo>
                  <a:pt x="2334482" y="0"/>
                </a:moveTo>
                <a:lnTo>
                  <a:pt x="0" y="0"/>
                </a:lnTo>
                <a:lnTo>
                  <a:pt x="0" y="1281843"/>
                </a:lnTo>
                <a:lnTo>
                  <a:pt x="2334482" y="1281843"/>
                </a:lnTo>
                <a:lnTo>
                  <a:pt x="233448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V="1">
            <a:off x="1184765" y="4266615"/>
            <a:ext cx="1090536" cy="516221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0" y="0"/>
                </a:moveTo>
                <a:lnTo>
                  <a:pt x="1077491" y="0"/>
                </a:lnTo>
                <a:lnTo>
                  <a:pt x="1077491" y="1052023"/>
                </a:lnTo>
                <a:lnTo>
                  <a:pt x="0" y="1052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V="1">
            <a:off x="5515661" y="4003609"/>
            <a:ext cx="1090536" cy="516221"/>
          </a:xfrm>
          <a:custGeom>
            <a:avLst/>
            <a:gdLst/>
            <a:ahLst/>
            <a:cxnLst/>
            <a:rect l="l" t="t" r="r" b="b"/>
            <a:pathLst>
              <a:path w="1077491" h="1052023">
                <a:moveTo>
                  <a:pt x="0" y="0"/>
                </a:moveTo>
                <a:lnTo>
                  <a:pt x="1077491" y="0"/>
                </a:lnTo>
                <a:lnTo>
                  <a:pt x="1077491" y="1052023"/>
                </a:lnTo>
                <a:lnTo>
                  <a:pt x="0" y="1052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2719626" y="3395694"/>
            <a:ext cx="4063548" cy="383276"/>
          </a:xfrm>
          <a:custGeom>
            <a:avLst/>
            <a:gdLst/>
            <a:ahLst/>
            <a:cxnLst/>
            <a:rect l="l" t="t" r="r" b="b"/>
            <a:pathLst>
              <a:path w="4014943" h="781089">
                <a:moveTo>
                  <a:pt x="0" y="0"/>
                </a:moveTo>
                <a:lnTo>
                  <a:pt x="4014943" y="0"/>
                </a:lnTo>
                <a:lnTo>
                  <a:pt x="4014943" y="781089"/>
                </a:lnTo>
                <a:lnTo>
                  <a:pt x="0" y="781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1D1D49B-9238-4EAD-0DA9-160A41BC571E}"/>
              </a:ext>
            </a:extLst>
          </p:cNvPr>
          <p:cNvSpPr txBox="1"/>
          <p:nvPr/>
        </p:nvSpPr>
        <p:spPr>
          <a:xfrm>
            <a:off x="3412126" y="1840201"/>
            <a:ext cx="2490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8000" b="1" dirty="0">
                <a:solidFill>
                  <a:srgbClr val="A674A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التقويم</a:t>
            </a:r>
            <a:endParaRPr lang="en-US" sz="8000" b="1" dirty="0">
              <a:solidFill>
                <a:srgbClr val="A674AB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2381F5E6-F668-5334-BC12-EB5616E19E4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742652" y="4411622"/>
            <a:ext cx="2017495" cy="1905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C6222D6-E65E-2652-CFC8-ACE54B28AE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51720" y="2304408"/>
            <a:ext cx="5727824" cy="2249183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E4C4374-45CB-4E68-98F7-979E4B334383}"/>
              </a:ext>
            </a:extLst>
          </p:cNvPr>
          <p:cNvSpPr txBox="1"/>
          <p:nvPr/>
        </p:nvSpPr>
        <p:spPr>
          <a:xfrm>
            <a:off x="2286000" y="1628800"/>
            <a:ext cx="4572000" cy="3972104"/>
          </a:xfrm>
          <a:prstGeom prst="star24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  <a:spcAft>
                <a:spcPts val="500"/>
              </a:spcAft>
            </a:pPr>
            <a:r>
              <a:rPr lang="ar-EG" sz="4400" b="1" i="0" u="none" strike="noStrike" dirty="0">
                <a:solidFill>
                  <a:srgbClr val="B13800"/>
                </a:solidFill>
                <a:effectLst/>
                <a:latin typeface="Arial" panose="020B0604020202020204" pitchFamily="34" charset="0"/>
              </a:rPr>
              <a:t>أجب عن الأسئلة الآتية:</a:t>
            </a:r>
            <a:endParaRPr lang="ar-EG" sz="44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307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771978F3-74AD-5DF9-6D1B-ACD83A8E3AEB}"/>
              </a:ext>
            </a:extLst>
          </p:cNvPr>
          <p:cNvSpPr txBox="1"/>
          <p:nvPr/>
        </p:nvSpPr>
        <p:spPr>
          <a:xfrm>
            <a:off x="2123728" y="1778794"/>
            <a:ext cx="5382344" cy="1650206"/>
          </a:xfrm>
          <a:prstGeom prst="downArrowCallou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  <a:spcAft>
                <a:spcPts val="500"/>
              </a:spcAft>
            </a:pPr>
            <a:r>
              <a:rPr lang="ar-EG" sz="3200" b="1" i="0" u="sng" strike="noStrike" dirty="0">
                <a:solidFill>
                  <a:srgbClr val="7030A0"/>
                </a:solidFill>
                <a:effectLst/>
                <a:uFill>
                  <a:solidFill>
                    <a:srgbClr val="FFFF00"/>
                  </a:solidFill>
                </a:uFill>
                <a:latin typeface="Arial" panose="020B0604020202020204" pitchFamily="34" charset="0"/>
              </a:rPr>
              <a:t>اكتب مفهوم الرقابة بأسلوبك، مراعيا العناصر الرئيسة التي يتكون منها.</a:t>
            </a:r>
            <a:endParaRPr lang="ar-EG" sz="3200" b="1" u="sng" dirty="0">
              <a:solidFill>
                <a:srgbClr val="7030A0"/>
              </a:solidFill>
              <a:effectLst/>
              <a:uFill>
                <a:solidFill>
                  <a:srgbClr val="FFFF00"/>
                </a:solidFill>
              </a:u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614674DA-93FD-6113-0278-1BF52620BCDD}"/>
              </a:ext>
            </a:extLst>
          </p:cNvPr>
          <p:cNvSpPr txBox="1"/>
          <p:nvPr/>
        </p:nvSpPr>
        <p:spPr>
          <a:xfrm>
            <a:off x="1835696" y="4107905"/>
            <a:ext cx="5490356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EG" sz="2800" b="1" dirty="0">
                <a:solidFill>
                  <a:srgbClr val="FF0000"/>
                </a:solidFill>
              </a:rPr>
              <a:t>مقارنة الأداء الفعلي ومقارنته بالمخطط له وتحديد الانحرافات ومعالجتها لغرض تحقيق الأهداف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50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771978F3-74AD-5DF9-6D1B-ACD83A8E3AEB}"/>
              </a:ext>
            </a:extLst>
          </p:cNvPr>
          <p:cNvSpPr txBox="1"/>
          <p:nvPr/>
        </p:nvSpPr>
        <p:spPr>
          <a:xfrm>
            <a:off x="2267744" y="1556792"/>
            <a:ext cx="5112568" cy="895826"/>
          </a:xfrm>
          <a:prstGeom prst="downArrowCallou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ar-EG" sz="3200" b="1" u="sng" dirty="0">
                <a:solidFill>
                  <a:srgbClr val="7030A0"/>
                </a:solidFill>
                <a:uFill>
                  <a:solidFill>
                    <a:srgbClr val="FFFF00"/>
                  </a:solidFill>
                </a:uFill>
              </a:rPr>
              <a:t>وضح أهمية الرقابة في العمل الإداري.</a:t>
            </a:r>
            <a:endParaRPr lang="ar-EG" sz="4800" b="1" u="sng" dirty="0">
              <a:solidFill>
                <a:srgbClr val="7030A0"/>
              </a:solidFill>
              <a:uFill>
                <a:solidFill>
                  <a:srgbClr val="FFFF00"/>
                </a:solidFill>
              </a:u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B82B8FF-A56E-1597-4EDD-40B8CC9F4AD3}"/>
              </a:ext>
            </a:extLst>
          </p:cNvPr>
          <p:cNvSpPr txBox="1"/>
          <p:nvPr/>
        </p:nvSpPr>
        <p:spPr>
          <a:xfrm>
            <a:off x="1923627" y="3429000"/>
            <a:ext cx="5766306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ar-EG" sz="2800" b="1" dirty="0">
                <a:solidFill>
                  <a:srgbClr val="FF0000"/>
                </a:solidFill>
              </a:rPr>
              <a:t>-تضمن سير الأعمال بالشكل الصحيح</a:t>
            </a:r>
          </a:p>
          <a:p>
            <a:r>
              <a:rPr lang="ar-EG" sz="2800" b="1" dirty="0">
                <a:solidFill>
                  <a:srgbClr val="FF0000"/>
                </a:solidFill>
              </a:rPr>
              <a:t> -تكشف الأخطاء، وتمنع حدوثها</a:t>
            </a:r>
          </a:p>
          <a:p>
            <a:r>
              <a:rPr lang="ar-EG" sz="2800" b="1" dirty="0">
                <a:solidFill>
                  <a:srgbClr val="FF0000"/>
                </a:solidFill>
              </a:rPr>
              <a:t>-تعمل على التحقق من الاستخدام الأمثل</a:t>
            </a:r>
          </a:p>
          <a:p>
            <a:r>
              <a:rPr lang="ar-EG" sz="2800" b="1" dirty="0">
                <a:solidFill>
                  <a:srgbClr val="FF0000"/>
                </a:solidFill>
              </a:rPr>
              <a:t>-تحفيز المديرين على تفويض السلطة والصلاحيات </a:t>
            </a:r>
          </a:p>
          <a:p>
            <a:r>
              <a:rPr lang="ar-EG" sz="2800" b="1" dirty="0">
                <a:solidFill>
                  <a:srgbClr val="FF0000"/>
                </a:solidFill>
              </a:rPr>
              <a:t>-التأكد من أن العاملين قد انجزوا عملهم كما هو مخطط له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8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4623-3A33-90B2-A183-E1D8383B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E7AE44-4188-0798-BD90-4E77F4448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51720" y="2304408"/>
            <a:ext cx="5727824" cy="2249183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F2A567D5-EDA7-4577-A2A8-30DD11215662}"/>
              </a:ext>
            </a:extLst>
          </p:cNvPr>
          <p:cNvSpPr txBox="1"/>
          <p:nvPr/>
        </p:nvSpPr>
        <p:spPr>
          <a:xfrm>
            <a:off x="1708088" y="1772816"/>
            <a:ext cx="5727824" cy="3856970"/>
          </a:xfrm>
          <a:prstGeom prst="star24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A674AB"/>
                </a:solidFill>
              </a:rPr>
              <a:t>ضع علامة</a:t>
            </a:r>
            <a:r>
              <a:rPr lang="ar-EG" sz="3200" b="1" dirty="0">
                <a:solidFill>
                  <a:srgbClr val="A674AB"/>
                </a:solidFill>
                <a:sym typeface="Wingdings" panose="05000000000000000000" pitchFamily="2" charset="2"/>
              </a:rPr>
              <a:t> أمام الجملة الصحيحة وعلامة   أمام الجملة الغير صحيحة لما يأتي:</a:t>
            </a:r>
            <a:endParaRPr lang="en-US" sz="3200" b="1" dirty="0">
              <a:solidFill>
                <a:srgbClr val="A674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56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D8D15093-EAE5-6AF9-5227-18661EE1E3B9}"/>
              </a:ext>
            </a:extLst>
          </p:cNvPr>
          <p:cNvSpPr txBox="1"/>
          <p:nvPr/>
        </p:nvSpPr>
        <p:spPr>
          <a:xfrm>
            <a:off x="798790" y="3284984"/>
            <a:ext cx="75464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/>
              <a:t>الرقابة هي متابعة الأعمال والتأكد من تنفيذها كما هو مخطط لها.</a:t>
            </a:r>
          </a:p>
          <a:p>
            <a:pPr algn="ctr"/>
            <a:r>
              <a:rPr lang="ar-EG" sz="3200" b="1" dirty="0"/>
              <a:t>  (           )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F56810A2-A21D-A52E-FFDE-88060B6FDD9A}"/>
              </a:ext>
            </a:extLst>
          </p:cNvPr>
          <p:cNvSpPr txBox="1"/>
          <p:nvPr/>
        </p:nvSpPr>
        <p:spPr>
          <a:xfrm>
            <a:off x="3995936" y="3777426"/>
            <a:ext cx="701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32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ar-EG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13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D8D15093-EAE5-6AF9-5227-18661EE1E3B9}"/>
              </a:ext>
            </a:extLst>
          </p:cNvPr>
          <p:cNvSpPr txBox="1"/>
          <p:nvPr/>
        </p:nvSpPr>
        <p:spPr>
          <a:xfrm>
            <a:off x="899592" y="3212976"/>
            <a:ext cx="75464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/>
              <a:t>من أهم أسس الرقابة تصيد الأخطاء ومحاسبة المقصر.  (           )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92D1E22-AE83-D94C-5B2D-73F59026981A}"/>
              </a:ext>
            </a:extLst>
          </p:cNvPr>
          <p:cNvSpPr txBox="1"/>
          <p:nvPr/>
        </p:nvSpPr>
        <p:spPr>
          <a:xfrm>
            <a:off x="1259632" y="3212976"/>
            <a:ext cx="701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ar-EG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2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D8D15093-EAE5-6AF9-5227-18661EE1E3B9}"/>
              </a:ext>
            </a:extLst>
          </p:cNvPr>
          <p:cNvSpPr txBox="1"/>
          <p:nvPr/>
        </p:nvSpPr>
        <p:spPr>
          <a:xfrm>
            <a:off x="798790" y="2996952"/>
            <a:ext cx="75464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/>
              <a:t> تلعب الرقابة دورًا كبيرًا في الاستغلال الأمثل للموارد المتاحة.</a:t>
            </a:r>
          </a:p>
          <a:p>
            <a:pPr algn="ctr"/>
            <a:r>
              <a:rPr lang="ar-EG" sz="3200" b="1" dirty="0"/>
              <a:t>(           )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6DDFF5D-041B-C161-0827-9C639A4AF3DB}"/>
              </a:ext>
            </a:extLst>
          </p:cNvPr>
          <p:cNvSpPr txBox="1"/>
          <p:nvPr/>
        </p:nvSpPr>
        <p:spPr>
          <a:xfrm>
            <a:off x="4221088" y="3573016"/>
            <a:ext cx="701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EG" sz="32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ar-EG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7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">
      <a:majorFont>
        <a:latin typeface="Traditional Arabic"/>
        <a:ea typeface=""/>
        <a:cs typeface="Traditional Arabic"/>
      </a:majorFont>
      <a:minorFont>
        <a:latin typeface="Traditional Arabic"/>
        <a:ea typeface=""/>
        <a:cs typeface="Traditional Arab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5726</TotalTime>
  <Words>503</Words>
  <Application>Microsoft Office PowerPoint</Application>
  <PresentationFormat>On-screen Show (4:3)</PresentationFormat>
  <Paragraphs>71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Traditional Arabic</vt:lpstr>
      <vt:lpstr>Wingdings</vt:lpstr>
      <vt:lpstr>2_نسق Office</vt:lpstr>
      <vt:lpstr>3_نسق Office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Eman Adel</dc:creator>
  <cp:lastModifiedBy>محمد يوسف</cp:lastModifiedBy>
  <cp:revision>265</cp:revision>
  <dcterms:created xsi:type="dcterms:W3CDTF">2020-12-01T14:21:27Z</dcterms:created>
  <dcterms:modified xsi:type="dcterms:W3CDTF">2025-11-13T07:28:03Z</dcterms:modified>
</cp:coreProperties>
</file>