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69" r:id="rId5"/>
    <p:sldId id="423" r:id="rId6"/>
    <p:sldId id="476" r:id="rId7"/>
    <p:sldId id="264" r:id="rId8"/>
    <p:sldId id="558" r:id="rId9"/>
    <p:sldId id="270" r:id="rId10"/>
    <p:sldId id="559" r:id="rId11"/>
    <p:sldId id="560" r:id="rId12"/>
    <p:sldId id="561" r:id="rId13"/>
    <p:sldId id="562" r:id="rId14"/>
    <p:sldId id="563" r:id="rId15"/>
    <p:sldId id="564" r:id="rId16"/>
    <p:sldId id="565" r:id="rId17"/>
    <p:sldId id="268" r:id="rId18"/>
    <p:sldId id="567" r:id="rId19"/>
    <p:sldId id="267" r:id="rId20"/>
    <p:sldId id="568" r:id="rId21"/>
    <p:sldId id="585" r:id="rId22"/>
    <p:sldId id="586" r:id="rId23"/>
    <p:sldId id="571" r:id="rId24"/>
    <p:sldId id="572" r:id="rId25"/>
    <p:sldId id="573" r:id="rId26"/>
    <p:sldId id="574" r:id="rId27"/>
    <p:sldId id="575" r:id="rId28"/>
    <p:sldId id="576" r:id="rId29"/>
    <p:sldId id="587" r:id="rId30"/>
    <p:sldId id="578" r:id="rId31"/>
    <p:sldId id="271" r:id="rId32"/>
    <p:sldId id="580" r:id="rId33"/>
    <p:sldId id="582" r:id="rId34"/>
    <p:sldId id="583" r:id="rId35"/>
    <p:sldId id="584" r:id="rId36"/>
    <p:sldId id="258" r:id="rId37"/>
    <p:sldId id="263" r:id="rId38"/>
    <p:sldId id="494" r:id="rId39"/>
    <p:sldId id="555" r:id="rId40"/>
    <p:sldId id="581" r:id="rId41"/>
    <p:sldId id="589" r:id="rId42"/>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ECD51C"/>
    <a:srgbClr val="F6E9B4"/>
    <a:srgbClr val="E57A58"/>
    <a:srgbClr val="2B3481"/>
    <a:srgbClr val="481918"/>
    <a:srgbClr val="77FFDA"/>
    <a:srgbClr val="087E85"/>
    <a:srgbClr val="E4D6E6"/>
    <a:srgbClr val="AF9C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85BE263C-DBD7-4A20-BB59-AAB30ACAA65A}" styleName="نمط متوسط 3 - تمييز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156"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19/05/1447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19/05/1447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19/05/1447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19/05/1447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19/05/1447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19/05/1447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19/05/1447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65392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826600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582802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324049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584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56578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20325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232456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74687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89206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44544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19/05/1447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19/05/1447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11/9/2025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7276569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9.xml"/><Relationship Id="rId5" Type="http://schemas.openxmlformats.org/officeDocument/2006/relationships/image" Target="../media/image14.sv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9.xml"/><Relationship Id="rId4" Type="http://schemas.openxmlformats.org/officeDocument/2006/relationships/image" Target="../media/image23.svg"/></Relationships>
</file>

<file path=ppt/slides/_rels/slide3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9.xml"/><Relationship Id="rId5" Type="http://schemas.openxmlformats.org/officeDocument/2006/relationships/image" Target="../media/image27.svg"/><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5085935" y="-23604"/>
            <a:ext cx="7186378" cy="6881604"/>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29731"/>
              </a:stretch>
            </a:blipFill>
          </p:spPr>
        </p:sp>
      </p:grpSp>
      <p:grpSp>
        <p:nvGrpSpPr>
          <p:cNvPr id="4" name="Group 4"/>
          <p:cNvGrpSpPr/>
          <p:nvPr/>
        </p:nvGrpSpPr>
        <p:grpSpPr>
          <a:xfrm>
            <a:off x="4788024" y="4945866"/>
            <a:ext cx="1770165" cy="1548894"/>
            <a:chOff x="0" y="0"/>
            <a:chExt cx="812800" cy="711200"/>
          </a:xfrm>
        </p:grpSpPr>
        <p:sp>
          <p:nvSpPr>
            <p:cNvPr id="5" name="Freeform 5"/>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p:cNvSpPr txBox="1"/>
            <p:nvPr/>
          </p:nvSpPr>
          <p:spPr>
            <a:xfrm>
              <a:off x="127000" y="273050"/>
              <a:ext cx="558800" cy="38735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7" name="Group 7"/>
          <p:cNvGrpSpPr/>
          <p:nvPr/>
        </p:nvGrpSpPr>
        <p:grpSpPr>
          <a:xfrm>
            <a:off x="5165943" y="-221742"/>
            <a:ext cx="2237882" cy="1958147"/>
            <a:chOff x="0" y="0"/>
            <a:chExt cx="812800" cy="711200"/>
          </a:xfrm>
        </p:grpSpPr>
        <p:sp>
          <p:nvSpPr>
            <p:cNvPr id="8" name="Freeform 8"/>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p:cNvSpPr txBox="1"/>
            <p:nvPr/>
          </p:nvSpPr>
          <p:spPr>
            <a:xfrm>
              <a:off x="127000" y="-6350"/>
              <a:ext cx="558800" cy="38735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1" name="Group 11"/>
          <p:cNvGrpSpPr/>
          <p:nvPr/>
        </p:nvGrpSpPr>
        <p:grpSpPr>
          <a:xfrm rot="-1804210">
            <a:off x="5726392" y="3013900"/>
            <a:ext cx="560677" cy="4533282"/>
            <a:chOff x="0" y="0"/>
            <a:chExt cx="295336" cy="1667779"/>
          </a:xfrm>
        </p:grpSpPr>
        <p:sp>
          <p:nvSpPr>
            <p:cNvPr id="12" name="Freeform 12"/>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3" name="TextBox 13"/>
            <p:cNvSpPr txBox="1"/>
            <p:nvPr/>
          </p:nvSpPr>
          <p:spPr>
            <a:xfrm>
              <a:off x="0" y="-57150"/>
              <a:ext cx="295336" cy="1724929"/>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4" name="Group 14"/>
          <p:cNvGrpSpPr/>
          <p:nvPr/>
        </p:nvGrpSpPr>
        <p:grpSpPr>
          <a:xfrm rot="-3396924">
            <a:off x="3790029" y="1427891"/>
            <a:ext cx="4557799" cy="529323"/>
            <a:chOff x="0" y="0"/>
            <a:chExt cx="2274101" cy="306856"/>
          </a:xfrm>
        </p:grpSpPr>
        <p:sp>
          <p:nvSpPr>
            <p:cNvPr id="15" name="Freeform 15"/>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6" name="TextBox 16"/>
            <p:cNvSpPr txBox="1"/>
            <p:nvPr/>
          </p:nvSpPr>
          <p:spPr>
            <a:xfrm>
              <a:off x="101600" y="-57150"/>
              <a:ext cx="2070901" cy="364006"/>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22" name="مربع نص 21">
            <a:extLst>
              <a:ext uri="{FF2B5EF4-FFF2-40B4-BE49-F238E27FC236}">
                <a16:creationId xmlns:a16="http://schemas.microsoft.com/office/drawing/2014/main" id="{829AA630-C8C6-CE5C-D11D-C25381CE8777}"/>
              </a:ext>
            </a:extLst>
          </p:cNvPr>
          <p:cNvSpPr txBox="1"/>
          <p:nvPr/>
        </p:nvSpPr>
        <p:spPr>
          <a:xfrm>
            <a:off x="452678" y="1392185"/>
            <a:ext cx="4156146" cy="923330"/>
          </a:xfrm>
          <a:prstGeom prst="rect">
            <a:avLst/>
          </a:prstGeom>
          <a:noFill/>
        </p:spPr>
        <p:txBody>
          <a:bodyPr wrap="square" rtlCol="0">
            <a:spAutoFit/>
          </a:bodyPr>
          <a:lstStyle/>
          <a:p>
            <a:pPr algn="ctr"/>
            <a:r>
              <a:rPr lang="ar-EG" sz="5400" b="1" dirty="0">
                <a:solidFill>
                  <a:schemeClr val="bg1"/>
                </a:solidFill>
                <a:latin typeface="Traditional Arabic" panose="02020603050405020304" pitchFamily="18" charset="-78"/>
                <a:cs typeface="Traditional Arabic" panose="02020603050405020304" pitchFamily="18" charset="-78"/>
              </a:rPr>
              <a:t>الفصل  السابع</a:t>
            </a:r>
            <a:endParaRPr lang="en-US" sz="5400" b="1" dirty="0">
              <a:solidFill>
                <a:schemeClr val="bg1"/>
              </a:solidFill>
              <a:latin typeface="Traditional Arabic" panose="02020603050405020304" pitchFamily="18" charset="-78"/>
              <a:cs typeface="Traditional Arabic" panose="02020603050405020304" pitchFamily="18" charset="-78"/>
            </a:endParaRPr>
          </a:p>
        </p:txBody>
      </p:sp>
      <p:sp>
        <p:nvSpPr>
          <p:cNvPr id="23" name="مربع نص 22">
            <a:extLst>
              <a:ext uri="{FF2B5EF4-FFF2-40B4-BE49-F238E27FC236}">
                <a16:creationId xmlns:a16="http://schemas.microsoft.com/office/drawing/2014/main" id="{5B8E78FE-7A59-270F-3E27-0C3E774869DF}"/>
              </a:ext>
            </a:extLst>
          </p:cNvPr>
          <p:cNvSpPr txBox="1"/>
          <p:nvPr/>
        </p:nvSpPr>
        <p:spPr>
          <a:xfrm>
            <a:off x="35097" y="3741056"/>
            <a:ext cx="4571603" cy="1754326"/>
          </a:xfrm>
          <a:prstGeom prst="rect">
            <a:avLst/>
          </a:prstGeom>
          <a:noFill/>
        </p:spPr>
        <p:txBody>
          <a:bodyPr wrap="square" rtlCol="0">
            <a:spAutoFit/>
          </a:bodyPr>
          <a:lstStyle/>
          <a:p>
            <a:pPr algn="ctr"/>
            <a:r>
              <a:rPr lang="ar-EG" sz="5400" b="1" dirty="0">
                <a:solidFill>
                  <a:schemeClr val="bg1"/>
                </a:solidFill>
                <a:latin typeface="Traditional Arabic" panose="02020603050405020304" pitchFamily="18" charset="-78"/>
                <a:cs typeface="Traditional Arabic" panose="02020603050405020304" pitchFamily="18" charset="-78"/>
              </a:rPr>
              <a:t>مهارة حل المشكلة واتخاذ القرار</a:t>
            </a:r>
            <a:endParaRPr lang="en-US" sz="4400" b="1"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1000" fill="hold"/>
                                        <p:tgtEl>
                                          <p:spTgt spid="23"/>
                                        </p:tgtEl>
                                        <p:attrNameLst>
                                          <p:attrName>ppt_w</p:attrName>
                                        </p:attrNameLst>
                                      </p:cBhvr>
                                      <p:tavLst>
                                        <p:tav tm="0">
                                          <p:val>
                                            <p:fltVal val="0"/>
                                          </p:val>
                                        </p:tav>
                                        <p:tav tm="100000">
                                          <p:val>
                                            <p:strVal val="#ppt_w"/>
                                          </p:val>
                                        </p:tav>
                                      </p:tavLst>
                                    </p:anim>
                                    <p:anim calcmode="lin" valueType="num">
                                      <p:cBhvr>
                                        <p:cTn id="16" dur="1000" fill="hold"/>
                                        <p:tgtEl>
                                          <p:spTgt spid="23"/>
                                        </p:tgtEl>
                                        <p:attrNameLst>
                                          <p:attrName>ppt_h</p:attrName>
                                        </p:attrNameLst>
                                      </p:cBhvr>
                                      <p:tavLst>
                                        <p:tav tm="0">
                                          <p:val>
                                            <p:fltVal val="0"/>
                                          </p:val>
                                        </p:tav>
                                        <p:tav tm="100000">
                                          <p:val>
                                            <p:strVal val="#ppt_h"/>
                                          </p:val>
                                        </p:tav>
                                      </p:tavLst>
                                    </p:anim>
                                    <p:anim calcmode="lin" valueType="num">
                                      <p:cBhvr>
                                        <p:cTn id="17" dur="1000" fill="hold"/>
                                        <p:tgtEl>
                                          <p:spTgt spid="23"/>
                                        </p:tgtEl>
                                        <p:attrNameLst>
                                          <p:attrName>style.rotation</p:attrName>
                                        </p:attrNameLst>
                                      </p:cBhvr>
                                      <p:tavLst>
                                        <p:tav tm="0">
                                          <p:val>
                                            <p:fltVal val="90"/>
                                          </p:val>
                                        </p:tav>
                                        <p:tav tm="100000">
                                          <p:val>
                                            <p:fltVal val="0"/>
                                          </p:val>
                                        </p:tav>
                                      </p:tavLst>
                                    </p:anim>
                                    <p:animEffect transition="in" filter="fade">
                                      <p:cBhvr>
                                        <p:cTn id="1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5036371" y="-99392"/>
            <a:ext cx="6543310" cy="6957392"/>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315" r="-1315"/>
              </a:stretch>
            </a:blipFill>
          </p:spPr>
        </p:sp>
      </p:grpSp>
      <p:sp>
        <p:nvSpPr>
          <p:cNvPr id="18" name="TextBox 18"/>
          <p:cNvSpPr txBox="1"/>
          <p:nvPr/>
        </p:nvSpPr>
        <p:spPr>
          <a:xfrm>
            <a:off x="417928" y="1912198"/>
            <a:ext cx="3274501" cy="1683319"/>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nvGrpSpPr>
          <p:cNvPr id="22" name="Group 22"/>
          <p:cNvGrpSpPr/>
          <p:nvPr/>
        </p:nvGrpSpPr>
        <p:grpSpPr>
          <a:xfrm>
            <a:off x="404893" y="2348880"/>
            <a:ext cx="3274501" cy="3153653"/>
            <a:chOff x="0" y="0"/>
            <a:chExt cx="1658877" cy="269558"/>
          </a:xfrm>
        </p:grpSpPr>
        <p:sp>
          <p:nvSpPr>
            <p:cNvPr id="23" name="Freeform 23"/>
            <p:cNvSpPr/>
            <p:nvPr/>
          </p:nvSpPr>
          <p:spPr>
            <a:xfrm>
              <a:off x="0" y="0"/>
              <a:ext cx="1658877" cy="269558"/>
            </a:xfrm>
            <a:custGeom>
              <a:avLst/>
              <a:gdLst/>
              <a:ahLst/>
              <a:cxnLst/>
              <a:rect l="l" t="t" r="r" b="b"/>
              <a:pathLst>
                <a:path w="1658877" h="269558">
                  <a:moveTo>
                    <a:pt x="89250" y="0"/>
                  </a:moveTo>
                  <a:lnTo>
                    <a:pt x="1569626" y="0"/>
                  </a:lnTo>
                  <a:cubicBezTo>
                    <a:pt x="1618918" y="0"/>
                    <a:pt x="1658877" y="39959"/>
                    <a:pt x="1658877" y="89250"/>
                  </a:cubicBezTo>
                  <a:lnTo>
                    <a:pt x="1658877" y="180308"/>
                  </a:lnTo>
                  <a:cubicBezTo>
                    <a:pt x="1658877" y="229599"/>
                    <a:pt x="1618918" y="269558"/>
                    <a:pt x="1569626" y="269558"/>
                  </a:cubicBezTo>
                  <a:lnTo>
                    <a:pt x="89250" y="269558"/>
                  </a:lnTo>
                  <a:cubicBezTo>
                    <a:pt x="39959" y="269558"/>
                    <a:pt x="0" y="229599"/>
                    <a:pt x="0" y="180308"/>
                  </a:cubicBezTo>
                  <a:lnTo>
                    <a:pt x="0" y="89250"/>
                  </a:lnTo>
                  <a:cubicBezTo>
                    <a:pt x="0" y="39959"/>
                    <a:pt x="39959" y="0"/>
                    <a:pt x="89250" y="0"/>
                  </a:cubicBezTo>
                  <a:close/>
                </a:path>
              </a:pathLst>
            </a:custGeom>
            <a:solidFill>
              <a:srgbClr val="BC1823"/>
            </a:solidFill>
          </p:spPr>
        </p:sp>
        <p:sp>
          <p:nvSpPr>
            <p:cNvPr id="24" name="TextBox 24"/>
            <p:cNvSpPr txBox="1"/>
            <p:nvPr/>
          </p:nvSpPr>
          <p:spPr>
            <a:xfrm>
              <a:off x="0" y="-57150"/>
              <a:ext cx="1658877" cy="326708"/>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33" name="Group 33"/>
          <p:cNvGrpSpPr/>
          <p:nvPr/>
        </p:nvGrpSpPr>
        <p:grpSpPr>
          <a:xfrm>
            <a:off x="5227624" y="4773130"/>
            <a:ext cx="1543050" cy="1350169"/>
            <a:chOff x="0" y="0"/>
            <a:chExt cx="812800" cy="711200"/>
          </a:xfrm>
        </p:grpSpPr>
        <p:sp>
          <p:nvSpPr>
            <p:cNvPr id="34" name="Freeform 34"/>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35" name="TextBox 35"/>
            <p:cNvSpPr txBox="1"/>
            <p:nvPr/>
          </p:nvSpPr>
          <p:spPr>
            <a:xfrm>
              <a:off x="127000" y="273050"/>
              <a:ext cx="558800" cy="38735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36" name="Group 36"/>
          <p:cNvGrpSpPr/>
          <p:nvPr/>
        </p:nvGrpSpPr>
        <p:grpSpPr>
          <a:xfrm rot="-1783711">
            <a:off x="5679353" y="3033668"/>
            <a:ext cx="402806" cy="4101011"/>
            <a:chOff x="0" y="0"/>
            <a:chExt cx="212178" cy="1908683"/>
          </a:xfrm>
        </p:grpSpPr>
        <p:sp>
          <p:nvSpPr>
            <p:cNvPr id="37" name="Freeform 37"/>
            <p:cNvSpPr/>
            <p:nvPr/>
          </p:nvSpPr>
          <p:spPr>
            <a:xfrm>
              <a:off x="0" y="0"/>
              <a:ext cx="212178" cy="1908683"/>
            </a:xfrm>
            <a:custGeom>
              <a:avLst/>
              <a:gdLst/>
              <a:ahLst/>
              <a:cxnLst/>
              <a:rect l="l" t="t" r="r" b="b"/>
              <a:pathLst>
                <a:path w="212178" h="1908683">
                  <a:moveTo>
                    <a:pt x="0" y="0"/>
                  </a:moveTo>
                  <a:lnTo>
                    <a:pt x="212178" y="0"/>
                  </a:lnTo>
                  <a:lnTo>
                    <a:pt x="212178" y="1908683"/>
                  </a:lnTo>
                  <a:lnTo>
                    <a:pt x="0" y="1908683"/>
                  </a:lnTo>
                  <a:close/>
                </a:path>
              </a:pathLst>
            </a:custGeom>
            <a:solidFill>
              <a:srgbClr val="80131A"/>
            </a:solidFill>
          </p:spPr>
        </p:sp>
        <p:sp>
          <p:nvSpPr>
            <p:cNvPr id="38" name="TextBox 38"/>
            <p:cNvSpPr txBox="1"/>
            <p:nvPr/>
          </p:nvSpPr>
          <p:spPr>
            <a:xfrm>
              <a:off x="0" y="-57150"/>
              <a:ext cx="212178" cy="1965833"/>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39" name="Group 39"/>
          <p:cNvGrpSpPr/>
          <p:nvPr/>
        </p:nvGrpSpPr>
        <p:grpSpPr>
          <a:xfrm rot="1777596">
            <a:off x="5679352" y="-379197"/>
            <a:ext cx="402806" cy="4146175"/>
            <a:chOff x="0" y="0"/>
            <a:chExt cx="212178" cy="1908683"/>
          </a:xfrm>
        </p:grpSpPr>
        <p:sp>
          <p:nvSpPr>
            <p:cNvPr id="40" name="Freeform 40"/>
            <p:cNvSpPr/>
            <p:nvPr/>
          </p:nvSpPr>
          <p:spPr>
            <a:xfrm>
              <a:off x="0" y="0"/>
              <a:ext cx="212178" cy="1908683"/>
            </a:xfrm>
            <a:custGeom>
              <a:avLst/>
              <a:gdLst/>
              <a:ahLst/>
              <a:cxnLst/>
              <a:rect l="l" t="t" r="r" b="b"/>
              <a:pathLst>
                <a:path w="212178" h="1908683">
                  <a:moveTo>
                    <a:pt x="0" y="0"/>
                  </a:moveTo>
                  <a:lnTo>
                    <a:pt x="212178" y="0"/>
                  </a:lnTo>
                  <a:lnTo>
                    <a:pt x="212178" y="1908683"/>
                  </a:lnTo>
                  <a:lnTo>
                    <a:pt x="0" y="1908683"/>
                  </a:lnTo>
                  <a:close/>
                </a:path>
              </a:pathLst>
            </a:custGeom>
            <a:solidFill>
              <a:srgbClr val="80131A"/>
            </a:solidFill>
          </p:spPr>
        </p:sp>
        <p:sp>
          <p:nvSpPr>
            <p:cNvPr id="41" name="TextBox 41"/>
            <p:cNvSpPr txBox="1"/>
            <p:nvPr/>
          </p:nvSpPr>
          <p:spPr>
            <a:xfrm>
              <a:off x="0" y="-57150"/>
              <a:ext cx="212178" cy="1965833"/>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49" name="Group 49"/>
          <p:cNvGrpSpPr/>
          <p:nvPr/>
        </p:nvGrpSpPr>
        <p:grpSpPr>
          <a:xfrm>
            <a:off x="5132275" y="0"/>
            <a:ext cx="1733747" cy="1517029"/>
            <a:chOff x="0" y="0"/>
            <a:chExt cx="812800" cy="711200"/>
          </a:xfrm>
        </p:grpSpPr>
        <p:sp>
          <p:nvSpPr>
            <p:cNvPr id="50" name="Freeform 50"/>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51" name="TextBox 51"/>
            <p:cNvSpPr txBox="1"/>
            <p:nvPr/>
          </p:nvSpPr>
          <p:spPr>
            <a:xfrm>
              <a:off x="127000" y="-6350"/>
              <a:ext cx="558800" cy="38735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52" name="مربع نص 51">
            <a:extLst>
              <a:ext uri="{FF2B5EF4-FFF2-40B4-BE49-F238E27FC236}">
                <a16:creationId xmlns:a16="http://schemas.microsoft.com/office/drawing/2014/main" id="{8D3B0A37-B622-190E-BD56-6C0C058F5B80}"/>
              </a:ext>
            </a:extLst>
          </p:cNvPr>
          <p:cNvSpPr txBox="1"/>
          <p:nvPr/>
        </p:nvSpPr>
        <p:spPr>
          <a:xfrm>
            <a:off x="123089" y="2771544"/>
            <a:ext cx="3715369" cy="2308324"/>
          </a:xfrm>
          <a:prstGeom prst="rect">
            <a:avLst/>
          </a:prstGeom>
          <a:noFill/>
          <a:ln>
            <a:noFill/>
          </a:ln>
        </p:spPr>
        <p:txBody>
          <a:bodyPr wrap="square" rtlCol="0">
            <a:spAutoFit/>
          </a:bodyPr>
          <a:lstStyle/>
          <a:p>
            <a:pPr algn="ctr"/>
            <a:r>
              <a:rPr lang="ar-EG" sz="4800" b="1" dirty="0">
                <a:solidFill>
                  <a:schemeClr val="bg1"/>
                </a:solidFill>
                <a:latin typeface="Traditional Arabic" panose="02020603050405020304" pitchFamily="18" charset="-78"/>
                <a:cs typeface="Traditional Arabic" panose="02020603050405020304" pitchFamily="18" charset="-78"/>
              </a:rPr>
              <a:t>1-7</a:t>
            </a:r>
          </a:p>
          <a:p>
            <a:pPr algn="ctr"/>
            <a:r>
              <a:rPr lang="ar-EG" sz="4800" b="1" dirty="0">
                <a:solidFill>
                  <a:schemeClr val="bg1"/>
                </a:solidFill>
                <a:latin typeface="Traditional Arabic" panose="02020603050405020304" pitchFamily="18" charset="-78"/>
                <a:cs typeface="Traditional Arabic" panose="02020603050405020304" pitchFamily="18" charset="-78"/>
              </a:rPr>
              <a:t>المشكلة (المفهوم، والأنواع)</a:t>
            </a:r>
            <a:endParaRPr lang="en-US" sz="4800" b="1" dirty="0">
              <a:solidFill>
                <a:schemeClr val="bg1"/>
              </a:solidFill>
              <a:latin typeface="Traditional Arabic" panose="02020603050405020304" pitchFamily="18" charset="-78"/>
              <a:cs typeface="Traditional Arabic" panose="02020603050405020304" pitchFamily="18" charset="-78"/>
            </a:endParaRPr>
          </a:p>
        </p:txBody>
      </p:sp>
      <p:pic>
        <p:nvPicPr>
          <p:cNvPr id="53" name="Picture 5">
            <a:extLst>
              <a:ext uri="{FF2B5EF4-FFF2-40B4-BE49-F238E27FC236}">
                <a16:creationId xmlns:a16="http://schemas.microsoft.com/office/drawing/2014/main" id="{FDAE29C3-44B9-9505-3B23-3D34002937C4}"/>
              </a:ext>
            </a:extLst>
          </p:cNvPr>
          <p:cNvPicPr>
            <a:picLocks noChangeAspect="1"/>
          </p:cNvPicPr>
          <p:nvPr/>
        </p:nvPicPr>
        <p:blipFill>
          <a:blip r:embed="rId3"/>
          <a:srcRect/>
          <a:stretch>
            <a:fillRect/>
          </a:stretch>
        </p:blipFill>
        <p:spPr>
          <a:xfrm>
            <a:off x="271899" y="924349"/>
            <a:ext cx="3274501" cy="15390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wheel(1)">
                                      <p:cBhvr>
                                        <p:cTn id="7" dur="2000"/>
                                        <p:tgtEl>
                                          <p:spTgt spid="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2">
                                            <p:txEl>
                                              <p:pRg st="1" end="1"/>
                                            </p:txEl>
                                          </p:spTgt>
                                        </p:tgtEl>
                                        <p:attrNameLst>
                                          <p:attrName>style.visibility</p:attrName>
                                        </p:attrNameLst>
                                      </p:cBhvr>
                                      <p:to>
                                        <p:strVal val="visible"/>
                                      </p:to>
                                    </p:set>
                                    <p:animEffect transition="in" filter="wheel(1)">
                                      <p:cBhvr>
                                        <p:cTn id="12" dur="2000"/>
                                        <p:tgtEl>
                                          <p:spTgt spid="5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02528" y="1029796"/>
            <a:ext cx="2808312" cy="576064"/>
          </a:xfrm>
          <a:prstGeom prst="rect">
            <a:avLst/>
          </a:prstGeom>
          <a:solidFill>
            <a:srgbClr val="E57A5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bg1"/>
                </a:solidFill>
                <a:latin typeface="Traditional Arabic" panose="02020603050405020304" pitchFamily="18" charset="-78"/>
                <a:cs typeface="Traditional Arabic" panose="02020603050405020304" pitchFamily="18" charset="-78"/>
              </a:rPr>
              <a:t>الفكرة المحورية</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6223380" y="2659852"/>
            <a:ext cx="2289594" cy="576064"/>
          </a:xfrm>
          <a:prstGeom prst="rect">
            <a:avLst/>
          </a:prstGeom>
          <a:solidFill>
            <a:srgbClr val="E57A5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bg1"/>
                </a:solidFill>
                <a:latin typeface="Traditional Arabic" panose="02020603050405020304" pitchFamily="18" charset="-78"/>
                <a:cs typeface="Traditional Arabic" panose="02020603050405020304" pitchFamily="18" charset="-78"/>
              </a:rPr>
              <a:t>المفاهيم الرئيسية</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6240968" y="4676076"/>
            <a:ext cx="1931432" cy="576064"/>
          </a:xfrm>
          <a:prstGeom prst="rect">
            <a:avLst/>
          </a:prstGeom>
          <a:solidFill>
            <a:srgbClr val="E57A5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bg1"/>
                </a:solidFill>
                <a:latin typeface="Traditional Arabic" panose="02020603050405020304" pitchFamily="18" charset="-78"/>
                <a:cs typeface="Traditional Arabic" panose="02020603050405020304" pitchFamily="18" charset="-78"/>
              </a:rPr>
              <a:t>الأهداف</a:t>
            </a:r>
            <a:endParaRPr lang="en-US" sz="3600" b="1" dirty="0">
              <a:solidFill>
                <a:schemeClr val="bg1"/>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1089469" y="856404"/>
            <a:ext cx="4807737" cy="523220"/>
          </a:xfrm>
          <a:prstGeom prst="rect">
            <a:avLst/>
          </a:prstGeom>
          <a:noFill/>
          <a:ln>
            <a:noFill/>
          </a:ln>
        </p:spPr>
        <p:txBody>
          <a:bodyPr wrap="square">
            <a:spAutoFit/>
          </a:bodyPr>
          <a:lstStyle/>
          <a:p>
            <a:pPr marL="285750" indent="-285750">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التعرف على مفهوم المشكلة، وأنوعها.</a:t>
            </a:r>
            <a:endParaRPr lang="ar-EG" sz="40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631026" y="2754189"/>
            <a:ext cx="5043474" cy="523220"/>
          </a:xfrm>
          <a:prstGeom prst="rect">
            <a:avLst/>
          </a:prstGeom>
          <a:noFill/>
          <a:ln>
            <a:noFill/>
          </a:ln>
        </p:spPr>
        <p:txBody>
          <a:bodyPr wrap="square">
            <a:spAutoFit/>
          </a:bodyPr>
          <a:lstStyle/>
          <a:p>
            <a:pPr marL="285750" indent="-285750">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 المشكلة - أنواع المشكلات.</a:t>
            </a:r>
            <a:endParaRPr lang="ar-EG" sz="6600"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971600" y="4221088"/>
            <a:ext cx="5043473" cy="1815882"/>
          </a:xfrm>
          <a:prstGeom prst="rect">
            <a:avLst/>
          </a:prstGeom>
          <a:noFill/>
          <a:ln>
            <a:noFill/>
          </a:ln>
        </p:spPr>
        <p:txBody>
          <a:bodyPr wrap="square">
            <a:spAutoFit/>
          </a:bodyPr>
          <a:lstStyle/>
          <a:p>
            <a:r>
              <a:rPr lang="ar-EG" sz="28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1 التعرف على خصائص المشكلة.</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2. تحديد أنواع المشكلات.</a:t>
            </a:r>
            <a:endParaRPr lang="ar-EG" sz="40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3C10C38-93E4-ED8E-1B06-0E4FF455D33D}"/>
              </a:ext>
            </a:extLst>
          </p:cNvPr>
          <p:cNvSpPr txBox="1"/>
          <p:nvPr/>
        </p:nvSpPr>
        <p:spPr>
          <a:xfrm>
            <a:off x="1475656" y="1151036"/>
            <a:ext cx="6552728" cy="4524315"/>
          </a:xfrm>
          <a:prstGeom prst="rect">
            <a:avLst/>
          </a:prstGeom>
          <a:noFill/>
          <a:ln>
            <a:noFill/>
          </a:ln>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EG" sz="3200" b="1" dirty="0">
                <a:solidFill>
                  <a:srgbClr val="C00000"/>
                </a:solidFill>
                <a:latin typeface="Traditional Arabic" panose="02020603050405020304" pitchFamily="18" charset="-78"/>
                <a:cs typeface="Traditional Arabic" panose="02020603050405020304" pitchFamily="18" charset="-78"/>
              </a:rPr>
              <a:t>جميعنا يسعى للأفضل، وللعيش بسعادة في هذه الحياة، ولكن يدفعنا واقعنا لمواجهة بعض العقبات والمشكلات التي تمر بنا ومواجهة هذه المشكلات والتصدي لها يتطلب مقدرة عالية على التفكير الصحيح، والفرد المسلم يتميز عن غيره أن إيمانه يمده بطاقة عالية لمواجهة</a:t>
            </a:r>
            <a:r>
              <a:rPr lang="en-US" sz="3200" b="1" dirty="0">
                <a:solidFill>
                  <a:srgbClr val="C00000"/>
                </a:solidFill>
                <a:latin typeface="Traditional Arabic" panose="02020603050405020304" pitchFamily="18" charset="-78"/>
                <a:cs typeface="Traditional Arabic" panose="02020603050405020304" pitchFamily="18" charset="-78"/>
              </a:rPr>
              <a:t> </a:t>
            </a:r>
            <a:r>
              <a:rPr lang="ar-EG" sz="3200" b="1" dirty="0">
                <a:solidFill>
                  <a:srgbClr val="C00000"/>
                </a:solidFill>
                <a:latin typeface="Traditional Arabic" panose="02020603050405020304" pitchFamily="18" charset="-78"/>
                <a:cs typeface="Traditional Arabic" panose="02020603050405020304" pitchFamily="18" charset="-78"/>
              </a:rPr>
              <a:t>المشكلة فأمره كله خير.</a:t>
            </a:r>
          </a:p>
          <a:p>
            <a:pPr marL="457200" indent="-457200" algn="ctr">
              <a:buFont typeface="Arial" panose="020B0604020202020204" pitchFamily="34" charset="0"/>
              <a:buChar char="•"/>
            </a:pPr>
            <a:r>
              <a:rPr lang="ar-EG" sz="3200" b="1" dirty="0">
                <a:latin typeface="Traditional Arabic" panose="02020603050405020304" pitchFamily="18" charset="-78"/>
                <a:cs typeface="Traditional Arabic" panose="02020603050405020304" pitchFamily="18" charset="-78"/>
              </a:rPr>
              <a:t>فما المقصود بالمشكلة ؟</a:t>
            </a:r>
          </a:p>
          <a:p>
            <a:pPr marL="457200" indent="-457200" algn="ctr">
              <a:buFont typeface="Arial" panose="020B0604020202020204" pitchFamily="34" charset="0"/>
              <a:buChar char="•"/>
            </a:pPr>
            <a:r>
              <a:rPr lang="ar-EG" sz="3200" b="1" dirty="0">
                <a:latin typeface="Traditional Arabic" panose="02020603050405020304" pitchFamily="18" charset="-78"/>
                <a:cs typeface="Traditional Arabic" panose="02020603050405020304" pitchFamily="18" charset="-78"/>
              </a:rPr>
              <a:t>ما خصائص المشكلات؟ وما أنواعها؟</a:t>
            </a:r>
          </a:p>
          <a:p>
            <a:pPr algn="ctr"/>
            <a:r>
              <a:rPr lang="ar-EG" sz="3200" b="1" dirty="0">
                <a:solidFill>
                  <a:schemeClr val="accent5">
                    <a:lumMod val="50000"/>
                  </a:schemeClr>
                </a:solidFill>
                <a:latin typeface="Traditional Arabic" panose="02020603050405020304" pitchFamily="18" charset="-78"/>
                <a:cs typeface="Traditional Arabic" panose="02020603050405020304" pitchFamily="18" charset="-78"/>
              </a:rPr>
              <a:t>سنتعرف في هذا الفصل على مفهوم المشكلة وأنواعها، وخطوات حل المشكلات.</a:t>
            </a:r>
          </a:p>
        </p:txBody>
      </p:sp>
      <p:pic>
        <p:nvPicPr>
          <p:cNvPr id="4" name="صورة 3">
            <a:extLst>
              <a:ext uri="{FF2B5EF4-FFF2-40B4-BE49-F238E27FC236}">
                <a16:creationId xmlns:a16="http://schemas.microsoft.com/office/drawing/2014/main" id="{5E1FE420-E083-AC72-82C6-2A1DF595B1C8}"/>
              </a:ext>
            </a:extLst>
          </p:cNvPr>
          <p:cNvPicPr>
            <a:picLocks noChangeAspect="1"/>
          </p:cNvPicPr>
          <p:nvPr/>
        </p:nvPicPr>
        <p:blipFill>
          <a:blip r:embed="rId2"/>
          <a:stretch>
            <a:fillRect/>
          </a:stretch>
        </p:blipFill>
        <p:spPr>
          <a:xfrm>
            <a:off x="287524" y="5301208"/>
            <a:ext cx="1656184" cy="10794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1720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p:cTn id="13" dur="500" fill="hold"/>
                                        <p:tgtEl>
                                          <p:spTgt spid="3">
                                            <p:bg/>
                                          </p:spTgt>
                                        </p:tgtEl>
                                        <p:attrNameLst>
                                          <p:attrName>ppt_w</p:attrName>
                                        </p:attrNameLst>
                                      </p:cBhvr>
                                      <p:tavLst>
                                        <p:tav tm="0">
                                          <p:val>
                                            <p:fltVal val="0"/>
                                          </p:val>
                                        </p:tav>
                                        <p:tav tm="100000">
                                          <p:val>
                                            <p:strVal val="#ppt_w"/>
                                          </p:val>
                                        </p:tav>
                                      </p:tavLst>
                                    </p:anim>
                                    <p:anim calcmode="lin" valueType="num">
                                      <p:cBhvr>
                                        <p:cTn id="14" dur="500" fill="hold"/>
                                        <p:tgtEl>
                                          <p:spTgt spid="3">
                                            <p:bg/>
                                          </p:spTgt>
                                        </p:tgtEl>
                                        <p:attrNameLst>
                                          <p:attrName>ppt_h</p:attrName>
                                        </p:attrNameLst>
                                      </p:cBhvr>
                                      <p:tavLst>
                                        <p:tav tm="0">
                                          <p:val>
                                            <p:fltVal val="0"/>
                                          </p:val>
                                        </p:tav>
                                        <p:tav tm="100000">
                                          <p:val>
                                            <p:strVal val="#ppt_h"/>
                                          </p:val>
                                        </p:tav>
                                      </p:tavLst>
                                    </p:anim>
                                    <p:animEffect transition="in" filter="fade">
                                      <p:cBhvr>
                                        <p:cTn id="15" dur="500"/>
                                        <p:tgtEl>
                                          <p:spTgt spid="3">
                                            <p:bg/>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 calcmode="lin" valueType="num">
                                      <p:cBhvr>
                                        <p:cTn id="20"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9" dur="5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p:cTn id="3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6" dur="500"/>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p:cTn id="4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8410895" y="-259116"/>
            <a:ext cx="1433032" cy="2489015"/>
            <a:chOff x="0" y="0"/>
            <a:chExt cx="812800" cy="1411742"/>
          </a:xfrm>
        </p:grpSpPr>
        <p:sp>
          <p:nvSpPr>
            <p:cNvPr id="3" name="Freeform 3"/>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4" name="TextBox 4"/>
            <p:cNvSpPr txBox="1"/>
            <p:nvPr/>
          </p:nvSpPr>
          <p:spPr>
            <a:xfrm>
              <a:off x="139700" y="185493"/>
              <a:ext cx="533400" cy="983605"/>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5" name="Group 5"/>
          <p:cNvGrpSpPr/>
          <p:nvPr/>
        </p:nvGrpSpPr>
        <p:grpSpPr>
          <a:xfrm>
            <a:off x="7905038" y="0"/>
            <a:ext cx="1433032" cy="746828"/>
            <a:chOff x="0" y="0"/>
            <a:chExt cx="812800" cy="423592"/>
          </a:xfrm>
        </p:grpSpPr>
        <p:sp>
          <p:nvSpPr>
            <p:cNvPr id="6" name="Freeform 6"/>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7" name="TextBox 7"/>
            <p:cNvSpPr txBox="1"/>
            <p:nvPr/>
          </p:nvSpPr>
          <p:spPr>
            <a:xfrm>
              <a:off x="127000" y="-26893"/>
              <a:ext cx="558800" cy="253818"/>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8" name="Group 8"/>
          <p:cNvGrpSpPr/>
          <p:nvPr/>
        </p:nvGrpSpPr>
        <p:grpSpPr>
          <a:xfrm>
            <a:off x="7628450" y="5309106"/>
            <a:ext cx="1770165" cy="1548894"/>
            <a:chOff x="0" y="0"/>
            <a:chExt cx="812800" cy="711200"/>
          </a:xfrm>
        </p:grpSpPr>
        <p:sp>
          <p:nvSpPr>
            <p:cNvPr id="9" name="Freeform 9"/>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0" name="TextBox 10"/>
            <p:cNvSpPr txBox="1"/>
            <p:nvPr/>
          </p:nvSpPr>
          <p:spPr>
            <a:xfrm>
              <a:off x="127000" y="273050"/>
              <a:ext cx="558800" cy="38735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1" name="Group 11"/>
          <p:cNvGrpSpPr/>
          <p:nvPr/>
        </p:nvGrpSpPr>
        <p:grpSpPr>
          <a:xfrm>
            <a:off x="8000516" y="4787405"/>
            <a:ext cx="1285479" cy="2232732"/>
            <a:chOff x="0" y="0"/>
            <a:chExt cx="812800" cy="1411742"/>
          </a:xfrm>
        </p:grpSpPr>
        <p:sp>
          <p:nvSpPr>
            <p:cNvPr id="12" name="Freeform 12"/>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3" name="TextBox 13"/>
            <p:cNvSpPr txBox="1"/>
            <p:nvPr/>
          </p:nvSpPr>
          <p:spPr>
            <a:xfrm>
              <a:off x="139700" y="185493"/>
              <a:ext cx="533400" cy="983605"/>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14" name="Freeform 14"/>
          <p:cNvSpPr/>
          <p:nvPr/>
        </p:nvSpPr>
        <p:spPr>
          <a:xfrm>
            <a:off x="5502237" y="2073247"/>
            <a:ext cx="3024733" cy="3039933"/>
          </a:xfrm>
          <a:custGeom>
            <a:avLst/>
            <a:gdLst/>
            <a:ahLst/>
            <a:cxnLst/>
            <a:rect l="l" t="t" r="r" b="b"/>
            <a:pathLst>
              <a:path w="6049466" h="6079866">
                <a:moveTo>
                  <a:pt x="0" y="0"/>
                </a:moveTo>
                <a:lnTo>
                  <a:pt x="6049467" y="0"/>
                </a:lnTo>
                <a:lnTo>
                  <a:pt x="6049467" y="6079866"/>
                </a:lnTo>
                <a:lnTo>
                  <a:pt x="0" y="60798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3" name="مربع نص 22">
            <a:extLst>
              <a:ext uri="{FF2B5EF4-FFF2-40B4-BE49-F238E27FC236}">
                <a16:creationId xmlns:a16="http://schemas.microsoft.com/office/drawing/2014/main" id="{CD6558DF-8CCF-5A29-47A3-F491D67ECB6D}"/>
              </a:ext>
            </a:extLst>
          </p:cNvPr>
          <p:cNvSpPr txBox="1"/>
          <p:nvPr/>
        </p:nvSpPr>
        <p:spPr>
          <a:xfrm>
            <a:off x="825811" y="1456961"/>
            <a:ext cx="3672408" cy="3682340"/>
          </a:xfrm>
          <a:prstGeom prst="ellipse">
            <a:avLst/>
          </a:prstGeom>
          <a:noFill/>
          <a:ln>
            <a:noFill/>
          </a:ln>
        </p:spPr>
        <p:txBody>
          <a:bodyPr wrap="square">
            <a:spAutoFit/>
          </a:bodyPr>
          <a:lstStyle/>
          <a:p>
            <a:pPr algn="ctr" rtl="1">
              <a:spcBef>
                <a:spcPts val="0"/>
              </a:spcBef>
              <a:spcAft>
                <a:spcPts val="500"/>
              </a:spcAft>
            </a:pPr>
            <a:r>
              <a:rPr lang="ar-EG" sz="3200" b="1" i="0" u="none" strike="noStrike" dirty="0">
                <a:solidFill>
                  <a:srgbClr val="ECD51C"/>
                </a:solidFill>
                <a:effectLst/>
                <a:latin typeface="Traditional Arabic" panose="02020603050405020304" pitchFamily="18" charset="-78"/>
                <a:cs typeface="Traditional Arabic" panose="02020603050405020304" pitchFamily="18" charset="-78"/>
              </a:rPr>
              <a:t>الهدف الأول </a:t>
            </a:r>
          </a:p>
          <a:p>
            <a:pPr algn="ctr"/>
            <a:r>
              <a:rPr lang="ar-EG" sz="3200" b="1" dirty="0">
                <a:solidFill>
                  <a:srgbClr val="F6E9B4"/>
                </a:solidFill>
                <a:latin typeface="Traditional Arabic" panose="02020603050405020304" pitchFamily="18" charset="-78"/>
                <a:cs typeface="Traditional Arabic" panose="02020603050405020304" pitchFamily="18" charset="-78"/>
              </a:rPr>
              <a:t> أن يكون الطلبة قادرين على التعرف على خصائص المشكلة.</a:t>
            </a:r>
            <a:endParaRPr lang="ar-EG" sz="3200" dirty="0">
              <a:solidFill>
                <a:srgbClr val="F6E9B4"/>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C0E135C-9865-9658-435E-4C9D657447A5}"/>
              </a:ext>
            </a:extLst>
          </p:cNvPr>
          <p:cNvSpPr txBox="1"/>
          <p:nvPr/>
        </p:nvSpPr>
        <p:spPr>
          <a:xfrm>
            <a:off x="1835696" y="908720"/>
            <a:ext cx="5976664" cy="5273238"/>
          </a:xfrm>
          <a:prstGeom prst="rect">
            <a:avLst/>
          </a:prstGeom>
          <a:noFill/>
          <a:ln>
            <a:noFill/>
          </a:ln>
          <a:effectLst/>
        </p:spPr>
        <p:txBody>
          <a:bodyPr wrap="square">
            <a:spAutoFit/>
          </a:bodyPr>
          <a:lstStyle/>
          <a:p>
            <a:pPr algn="r" rtl="1">
              <a:spcBef>
                <a:spcPts val="0"/>
              </a:spcBef>
              <a:spcAft>
                <a:spcPts val="500"/>
              </a:spcAft>
            </a:pPr>
            <a:r>
              <a:rPr lang="ar-EG" sz="3200" b="1" u="none" strike="noStrike" dirty="0">
                <a:solidFill>
                  <a:srgbClr val="734500"/>
                </a:solidFill>
                <a:effectLst/>
                <a:latin typeface="Traditional Arabic" panose="02020603050405020304" pitchFamily="18" charset="-78"/>
                <a:cs typeface="Traditional Arabic" panose="02020603050405020304" pitchFamily="18" charset="-78"/>
              </a:rPr>
              <a:t>خرج خالد مع مجموعة من زملائه في رحلة خلوية إلى إحدى المناطق الصحراوية بمنطقة الرياض، وبعد ساعتين من مسيرتهم وسط الصحراء تعطلت السيارة التي يستقلونها.</a:t>
            </a:r>
            <a:endParaRPr lang="ar-EG" sz="3200" b="1" dirty="0">
              <a:effectLst/>
              <a:latin typeface="Traditional Arabic" panose="02020603050405020304" pitchFamily="18" charset="-78"/>
              <a:cs typeface="Traditional Arabic" panose="02020603050405020304" pitchFamily="18" charset="-78"/>
            </a:endParaRPr>
          </a:p>
          <a:p>
            <a:pPr marL="457200" indent="-457200" algn="r" rtl="1">
              <a:spcBef>
                <a:spcPts val="0"/>
              </a:spcBef>
              <a:spcAft>
                <a:spcPts val="500"/>
              </a:spcAft>
              <a:buFont typeface="Arial" panose="020B0604020202020204" pitchFamily="34" charset="0"/>
              <a:buChar char="•"/>
            </a:pPr>
            <a:r>
              <a:rPr lang="ar-EG" sz="3200" b="1" u="none" strike="noStrike" dirty="0">
                <a:solidFill>
                  <a:srgbClr val="C00000"/>
                </a:solidFill>
                <a:effectLst/>
                <a:latin typeface="Traditional Arabic" panose="02020603050405020304" pitchFamily="18" charset="-78"/>
                <a:cs typeface="Traditional Arabic" panose="02020603050405020304" pitchFamily="18" charset="-78"/>
              </a:rPr>
              <a:t>هل يمكن وصف الموقف الذي حدث لهم بأنه مشكلة؟</a:t>
            </a:r>
            <a:endParaRPr lang="ar-EG" sz="3200" b="1" dirty="0">
              <a:solidFill>
                <a:srgbClr val="C00000"/>
              </a:solidFill>
              <a:effectLst/>
              <a:latin typeface="Traditional Arabic" panose="02020603050405020304" pitchFamily="18" charset="-78"/>
              <a:cs typeface="Traditional Arabic" panose="02020603050405020304" pitchFamily="18" charset="-78"/>
            </a:endParaRPr>
          </a:p>
          <a:p>
            <a:pPr marL="457200" indent="-457200" algn="r" rtl="1">
              <a:spcBef>
                <a:spcPts val="0"/>
              </a:spcBef>
              <a:spcAft>
                <a:spcPts val="500"/>
              </a:spcAft>
              <a:buFont typeface="Arial" panose="020B0604020202020204" pitchFamily="34" charset="0"/>
              <a:buChar char="•"/>
            </a:pPr>
            <a:r>
              <a:rPr lang="ar-EG" sz="3200" b="1" u="none" strike="noStrike" dirty="0">
                <a:solidFill>
                  <a:srgbClr val="C00000"/>
                </a:solidFill>
                <a:effectLst/>
                <a:latin typeface="Traditional Arabic" panose="02020603050405020304" pitchFamily="18" charset="-78"/>
                <a:cs typeface="Traditional Arabic" panose="02020603050405020304" pitchFamily="18" charset="-78"/>
              </a:rPr>
              <a:t>هل كانوا يتوقعون ما حدث؟</a:t>
            </a:r>
            <a:endParaRPr lang="ar-EG" sz="3200" b="1" dirty="0">
              <a:solidFill>
                <a:srgbClr val="C00000"/>
              </a:solidFill>
              <a:effectLst/>
              <a:latin typeface="Traditional Arabic" panose="02020603050405020304" pitchFamily="18" charset="-78"/>
              <a:cs typeface="Traditional Arabic" panose="02020603050405020304" pitchFamily="18" charset="-78"/>
            </a:endParaRPr>
          </a:p>
          <a:p>
            <a:pPr marL="457200" indent="-457200" algn="r" rtl="1">
              <a:spcBef>
                <a:spcPts val="0"/>
              </a:spcBef>
              <a:spcAft>
                <a:spcPts val="500"/>
              </a:spcAft>
              <a:buFont typeface="Arial" panose="020B0604020202020204" pitchFamily="34" charset="0"/>
              <a:buChar char="•"/>
            </a:pPr>
            <a:r>
              <a:rPr lang="ar-EG" sz="3200" b="1" u="none" strike="noStrike" dirty="0">
                <a:solidFill>
                  <a:srgbClr val="C00000"/>
                </a:solidFill>
                <a:effectLst/>
                <a:latin typeface="Traditional Arabic" panose="02020603050405020304" pitchFamily="18" charset="-78"/>
                <a:cs typeface="Traditional Arabic" panose="02020603050405020304" pitchFamily="18" charset="-78"/>
              </a:rPr>
              <a:t> هل يستطيعون إكمال رحلتهم بهذا الوضع؟</a:t>
            </a:r>
            <a:endParaRPr lang="ar-EG" sz="3200" b="1" dirty="0">
              <a:solidFill>
                <a:srgbClr val="C00000"/>
              </a:solidFill>
              <a:effectLst/>
              <a:latin typeface="Traditional Arabic" panose="02020603050405020304" pitchFamily="18" charset="-78"/>
              <a:cs typeface="Traditional Arabic" panose="02020603050405020304" pitchFamily="18" charset="-78"/>
            </a:endParaRPr>
          </a:p>
          <a:p>
            <a:pPr marL="457200" indent="-457200" algn="r" rtl="1">
              <a:spcBef>
                <a:spcPts val="0"/>
              </a:spcBef>
              <a:spcAft>
                <a:spcPts val="500"/>
              </a:spcAft>
              <a:buFont typeface="Arial" panose="020B0604020202020204" pitchFamily="34" charset="0"/>
              <a:buChar char="•"/>
            </a:pPr>
            <a:r>
              <a:rPr lang="ar-EG" sz="3200" b="1" u="none" strike="noStrike" dirty="0">
                <a:solidFill>
                  <a:srgbClr val="C00000"/>
                </a:solidFill>
                <a:effectLst/>
                <a:latin typeface="Traditional Arabic" panose="02020603050405020304" pitchFamily="18" charset="-78"/>
                <a:cs typeface="Traditional Arabic" panose="02020603050405020304" pitchFamily="18" charset="-78"/>
              </a:rPr>
              <a:t>كيف يمكن أن يتطور الأمر إذا لم يقوموا بإصلاح السيارة؟</a:t>
            </a:r>
            <a:endParaRPr lang="ar-EG" sz="3200" b="1" dirty="0">
              <a:solidFill>
                <a:srgbClr val="C00000"/>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92348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5036461" y="-99392"/>
            <a:ext cx="7186378" cy="6983181"/>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p:cNvGrpSpPr/>
          <p:nvPr/>
        </p:nvGrpSpPr>
        <p:grpSpPr>
          <a:xfrm>
            <a:off x="4666066" y="5308417"/>
            <a:ext cx="1770165" cy="1548894"/>
            <a:chOff x="0" y="0"/>
            <a:chExt cx="812800" cy="711200"/>
          </a:xfrm>
        </p:grpSpPr>
        <p:sp>
          <p:nvSpPr>
            <p:cNvPr id="5" name="Freeform 5"/>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p:cNvSpPr txBox="1"/>
            <p:nvPr/>
          </p:nvSpPr>
          <p:spPr>
            <a:xfrm>
              <a:off x="127000" y="273050"/>
              <a:ext cx="558800" cy="38735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7" name="Group 7"/>
          <p:cNvGrpSpPr/>
          <p:nvPr/>
        </p:nvGrpSpPr>
        <p:grpSpPr>
          <a:xfrm>
            <a:off x="5201480" y="-30863"/>
            <a:ext cx="2237882" cy="1958147"/>
            <a:chOff x="0" y="0"/>
            <a:chExt cx="812800" cy="711200"/>
          </a:xfrm>
        </p:grpSpPr>
        <p:sp>
          <p:nvSpPr>
            <p:cNvPr id="8" name="Freeform 8"/>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p:cNvSpPr txBox="1"/>
            <p:nvPr/>
          </p:nvSpPr>
          <p:spPr>
            <a:xfrm>
              <a:off x="127000" y="-6350"/>
              <a:ext cx="558800" cy="38735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0" name="Group 10"/>
          <p:cNvGrpSpPr/>
          <p:nvPr/>
        </p:nvGrpSpPr>
        <p:grpSpPr>
          <a:xfrm rot="-1804210">
            <a:off x="5510564" y="2989981"/>
            <a:ext cx="560677" cy="4331042"/>
            <a:chOff x="0" y="0"/>
            <a:chExt cx="295336" cy="1667779"/>
          </a:xfrm>
        </p:grpSpPr>
        <p:sp>
          <p:nvSpPr>
            <p:cNvPr id="11" name="Freeform 11"/>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p:cNvSpPr txBox="1"/>
            <p:nvPr/>
          </p:nvSpPr>
          <p:spPr>
            <a:xfrm>
              <a:off x="0" y="-57150"/>
              <a:ext cx="295336" cy="1724929"/>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3" name="Group 13"/>
          <p:cNvGrpSpPr/>
          <p:nvPr/>
        </p:nvGrpSpPr>
        <p:grpSpPr>
          <a:xfrm rot="-3396924">
            <a:off x="3565624" y="1311498"/>
            <a:ext cx="4788375" cy="529323"/>
            <a:chOff x="0" y="0"/>
            <a:chExt cx="2274101" cy="306856"/>
          </a:xfrm>
        </p:grpSpPr>
        <p:sp>
          <p:nvSpPr>
            <p:cNvPr id="14" name="Freeform 14"/>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p:cNvSpPr txBox="1"/>
            <p:nvPr/>
          </p:nvSpPr>
          <p:spPr>
            <a:xfrm>
              <a:off x="101600" y="-57150"/>
              <a:ext cx="2070901" cy="364006"/>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22" name="مربع نص 21">
            <a:extLst>
              <a:ext uri="{FF2B5EF4-FFF2-40B4-BE49-F238E27FC236}">
                <a16:creationId xmlns:a16="http://schemas.microsoft.com/office/drawing/2014/main" id="{CE902BFC-BE4A-1A45-C91E-B2B8CD97A8FF}"/>
              </a:ext>
            </a:extLst>
          </p:cNvPr>
          <p:cNvSpPr txBox="1"/>
          <p:nvPr/>
        </p:nvSpPr>
        <p:spPr>
          <a:xfrm>
            <a:off x="93117" y="1759184"/>
            <a:ext cx="4752528" cy="3046988"/>
          </a:xfrm>
          <a:prstGeom prst="rect">
            <a:avLst/>
          </a:prstGeom>
          <a:noFill/>
        </p:spPr>
        <p:txBody>
          <a:bodyPr wrap="square" rtlCol="0">
            <a:spAutoFit/>
          </a:bodyPr>
          <a:lstStyle/>
          <a:p>
            <a:pPr algn="ctr"/>
            <a:r>
              <a:rPr lang="ar-EG" sz="9600" b="1" dirty="0">
                <a:solidFill>
                  <a:srgbClr val="ECD51C"/>
                </a:solidFill>
                <a:latin typeface="Traditional Arabic" panose="02020603050405020304" pitchFamily="18" charset="-78"/>
                <a:cs typeface="Traditional Arabic" panose="02020603050405020304" pitchFamily="18" charset="-78"/>
              </a:rPr>
              <a:t>مفهوم المشكلة:</a:t>
            </a:r>
            <a:endParaRPr lang="en-US" sz="9600" b="1" dirty="0">
              <a:solidFill>
                <a:srgbClr val="ECD51C"/>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C0E135C-9865-9658-435E-4C9D657447A5}"/>
              </a:ext>
            </a:extLst>
          </p:cNvPr>
          <p:cNvSpPr txBox="1"/>
          <p:nvPr/>
        </p:nvSpPr>
        <p:spPr>
          <a:xfrm>
            <a:off x="1619672" y="980728"/>
            <a:ext cx="5904656" cy="5078313"/>
          </a:xfrm>
          <a:prstGeom prst="rect">
            <a:avLst/>
          </a:prstGeom>
          <a:noFill/>
          <a:ln>
            <a:noFill/>
          </a:ln>
          <a:effectLst/>
        </p:spPr>
        <p:txBody>
          <a:bodyPr wrap="square">
            <a:spAutoFit/>
          </a:bodyPr>
          <a:lstStyle/>
          <a:p>
            <a:r>
              <a:rPr lang="ar-EG" sz="3600" b="1" dirty="0">
                <a:solidFill>
                  <a:srgbClr val="002060"/>
                </a:solidFill>
                <a:latin typeface="Traditional Arabic" panose="02020603050405020304" pitchFamily="18" charset="-78"/>
                <a:cs typeface="Traditional Arabic" panose="02020603050405020304" pitchFamily="18" charset="-78"/>
              </a:rPr>
              <a:t>1. المشكلة هي وضع صعب ومعقد يواجه الإنسان، وليس له حل واضح وسهل ويمكن أن تكون المشكلة عائقًا أمام ما نريد تحقيقه.</a:t>
            </a:r>
          </a:p>
          <a:p>
            <a:r>
              <a:rPr lang="ar-EG" sz="3600" b="1" dirty="0">
                <a:solidFill>
                  <a:srgbClr val="002060"/>
                </a:solidFill>
                <a:latin typeface="Traditional Arabic" panose="02020603050405020304" pitchFamily="18" charset="-78"/>
                <a:cs typeface="Traditional Arabic" panose="02020603050405020304" pitchFamily="18" charset="-78"/>
              </a:rPr>
              <a:t>2 في علم الإدارة تمثل المشكلة الإدارية عائقا أو حاجزًا يحول دون تحقيق الأهداف المطلوبة بجودة عالية.</a:t>
            </a:r>
          </a:p>
          <a:p>
            <a:r>
              <a:rPr lang="ar-EG" sz="3600" b="1" dirty="0">
                <a:solidFill>
                  <a:srgbClr val="002060"/>
                </a:solidFill>
                <a:latin typeface="Traditional Arabic" panose="02020603050405020304" pitchFamily="18" charset="-78"/>
                <a:cs typeface="Traditional Arabic" panose="02020603050405020304" pitchFamily="18" charset="-78"/>
              </a:rPr>
              <a:t>3. يمكن النظر للمشكلة الإدارية على أنها فجوة بين مستوى الإنجاز المتوقع والإنجاز الفعلي، أو على أنها انحراف في الأداء</a:t>
            </a:r>
          </a:p>
        </p:txBody>
      </p:sp>
    </p:spTree>
    <p:extLst>
      <p:ext uri="{BB962C8B-B14F-4D97-AF65-F5344CB8AC3E}">
        <p14:creationId xmlns:p14="http://schemas.microsoft.com/office/powerpoint/2010/main" val="186962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زوايا مستديرة 1">
            <a:extLst>
              <a:ext uri="{FF2B5EF4-FFF2-40B4-BE49-F238E27FC236}">
                <a16:creationId xmlns:a16="http://schemas.microsoft.com/office/drawing/2014/main" id="{B12E69C6-3935-483E-5661-092594713768}"/>
              </a:ext>
            </a:extLst>
          </p:cNvPr>
          <p:cNvSpPr/>
          <p:nvPr/>
        </p:nvSpPr>
        <p:spPr>
          <a:xfrm>
            <a:off x="1655676" y="1196752"/>
            <a:ext cx="5832648" cy="4608512"/>
          </a:xfrm>
          <a:prstGeom prst="round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4000" b="1" dirty="0">
                <a:solidFill>
                  <a:srgbClr val="C00000"/>
                </a:solidFill>
              </a:rPr>
              <a:t>لابد أن تفرق بين مفهوم ّ المشكلة كموقف سيء ومكدر وبين مفهوم حل المشــكلات الذي يتعدى ذلــك المفهوم  ليكــون عونا لنا فــي اختبار الأســلوب الأمثل لمــا نريد تحقيقه.</a:t>
            </a:r>
            <a:endParaRPr lang="en-US" sz="4000" b="1" dirty="0">
              <a:solidFill>
                <a:srgbClr val="C00000"/>
              </a:solidFill>
            </a:endParaRPr>
          </a:p>
        </p:txBody>
      </p:sp>
    </p:spTree>
    <p:extLst>
      <p:ext uri="{BB962C8B-B14F-4D97-AF65-F5344CB8AC3E}">
        <p14:creationId xmlns:p14="http://schemas.microsoft.com/office/powerpoint/2010/main" val="68603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2CE4EEFA-89CB-2615-3847-846683A73987}"/>
              </a:ext>
            </a:extLst>
          </p:cNvPr>
          <p:cNvSpPr/>
          <p:nvPr/>
        </p:nvSpPr>
        <p:spPr>
          <a:xfrm>
            <a:off x="2952328" y="731966"/>
            <a:ext cx="4430766" cy="2062103"/>
          </a:xfrm>
          <a:custGeom>
            <a:avLst/>
            <a:gdLst/>
            <a:ahLst/>
            <a:cxnLst/>
            <a:rect l="l" t="t" r="r" b="b"/>
            <a:pathLst>
              <a:path w="5672094" h="4114800">
                <a:moveTo>
                  <a:pt x="0" y="0"/>
                </a:moveTo>
                <a:lnTo>
                  <a:pt x="5672094" y="0"/>
                </a:lnTo>
                <a:lnTo>
                  <a:pt x="567209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97A2D2BB-D28E-9B7B-45BA-5439AC7887E2}"/>
              </a:ext>
            </a:extLst>
          </p:cNvPr>
          <p:cNvSpPr txBox="1"/>
          <p:nvPr/>
        </p:nvSpPr>
        <p:spPr>
          <a:xfrm>
            <a:off x="3417925" y="1285321"/>
            <a:ext cx="3456384" cy="1077218"/>
          </a:xfrm>
          <a:prstGeom prst="rect">
            <a:avLst/>
          </a:prstGeom>
          <a:noFill/>
          <a:ln>
            <a:noFill/>
          </a:ln>
          <a:effectLst/>
        </p:spPr>
        <p:txBody>
          <a:bodyPr wrap="square">
            <a:spAutoFit/>
          </a:bodyPr>
          <a:lstStyle/>
          <a:p>
            <a:pPr algn="ctr"/>
            <a:r>
              <a:rPr lang="ar-EG" sz="3200" b="1" dirty="0">
                <a:solidFill>
                  <a:srgbClr val="C00000"/>
                </a:solidFill>
              </a:rPr>
              <a:t>وللمشكلة مجموعة من الخصائص التي تميزها؛ ومنها</a:t>
            </a:r>
            <a:endParaRPr lang="en-US" sz="3200" b="1" dirty="0">
              <a:solidFill>
                <a:srgbClr val="C00000"/>
              </a:solidFill>
            </a:endParaRPr>
          </a:p>
        </p:txBody>
      </p:sp>
      <p:sp>
        <p:nvSpPr>
          <p:cNvPr id="8" name="مربع نص 7">
            <a:extLst>
              <a:ext uri="{FF2B5EF4-FFF2-40B4-BE49-F238E27FC236}">
                <a16:creationId xmlns:a16="http://schemas.microsoft.com/office/drawing/2014/main" id="{B08195F1-42FD-BF8D-5A2F-516572AC8FFA}"/>
              </a:ext>
            </a:extLst>
          </p:cNvPr>
          <p:cNvSpPr txBox="1"/>
          <p:nvPr/>
        </p:nvSpPr>
        <p:spPr>
          <a:xfrm>
            <a:off x="2286000" y="2967335"/>
            <a:ext cx="4572000" cy="2062103"/>
          </a:xfrm>
          <a:prstGeom prst="rect">
            <a:avLst/>
          </a:prstGeom>
          <a:noFill/>
        </p:spPr>
        <p:txBody>
          <a:bodyPr wrap="square">
            <a:spAutoFit/>
          </a:bodyPr>
          <a:lstStyle/>
          <a:p>
            <a:r>
              <a:rPr lang="ar-EG" sz="3200" b="1" dirty="0"/>
              <a:t>1-متوقعة الحدوث: المشكلات أمر واقع، وكل المجتمعات تواجه مشكلات، فال يوجد فرد- أو مجموعة، أو منظمة، أو مجتمع- دون مشكلات.</a:t>
            </a:r>
            <a:endParaRPr lang="en-US" sz="3200" b="1" dirty="0"/>
          </a:p>
        </p:txBody>
      </p:sp>
    </p:spTree>
    <p:extLst>
      <p:ext uri="{BB962C8B-B14F-4D97-AF65-F5344CB8AC3E}">
        <p14:creationId xmlns:p14="http://schemas.microsoft.com/office/powerpoint/2010/main" val="180621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31"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E59D1E29-A632-46D6-317A-20BB040362AC}"/>
              </a:ext>
            </a:extLst>
          </p:cNvPr>
          <p:cNvSpPr/>
          <p:nvPr/>
        </p:nvSpPr>
        <p:spPr>
          <a:xfrm>
            <a:off x="2976645" y="404664"/>
            <a:ext cx="4430766" cy="2062103"/>
          </a:xfrm>
          <a:custGeom>
            <a:avLst/>
            <a:gdLst/>
            <a:ahLst/>
            <a:cxnLst/>
            <a:rect l="l" t="t" r="r" b="b"/>
            <a:pathLst>
              <a:path w="5672094" h="4114800">
                <a:moveTo>
                  <a:pt x="0" y="0"/>
                </a:moveTo>
                <a:lnTo>
                  <a:pt x="5672094" y="0"/>
                </a:lnTo>
                <a:lnTo>
                  <a:pt x="567209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97A2D2BB-D28E-9B7B-45BA-5439AC7887E2}"/>
              </a:ext>
            </a:extLst>
          </p:cNvPr>
          <p:cNvSpPr txBox="1"/>
          <p:nvPr/>
        </p:nvSpPr>
        <p:spPr>
          <a:xfrm>
            <a:off x="2854316" y="1098262"/>
            <a:ext cx="4572000" cy="1077218"/>
          </a:xfrm>
          <a:prstGeom prst="rect">
            <a:avLst/>
          </a:prstGeom>
          <a:noFill/>
          <a:ln>
            <a:noFill/>
          </a:ln>
          <a:effectLst/>
        </p:spPr>
        <p:txBody>
          <a:bodyPr wrap="square">
            <a:spAutoFit/>
          </a:bodyPr>
          <a:lstStyle/>
          <a:p>
            <a:pPr algn="ctr"/>
            <a:r>
              <a:rPr lang="ar-EG" sz="3200" b="1" dirty="0">
                <a:solidFill>
                  <a:srgbClr val="C00000"/>
                </a:solidFill>
              </a:rPr>
              <a:t>وللمشكلة مجموعة من الخصائص التي تميزها؛ ومنها</a:t>
            </a:r>
            <a:endParaRPr lang="en-US" sz="3200" b="1" dirty="0">
              <a:solidFill>
                <a:srgbClr val="C00000"/>
              </a:solidFill>
            </a:endParaRPr>
          </a:p>
        </p:txBody>
      </p:sp>
      <p:sp>
        <p:nvSpPr>
          <p:cNvPr id="8" name="مربع نص 7">
            <a:extLst>
              <a:ext uri="{FF2B5EF4-FFF2-40B4-BE49-F238E27FC236}">
                <a16:creationId xmlns:a16="http://schemas.microsoft.com/office/drawing/2014/main" id="{B08195F1-42FD-BF8D-5A2F-516572AC8FFA}"/>
              </a:ext>
            </a:extLst>
          </p:cNvPr>
          <p:cNvSpPr txBox="1"/>
          <p:nvPr/>
        </p:nvSpPr>
        <p:spPr>
          <a:xfrm>
            <a:off x="1475656" y="2712750"/>
            <a:ext cx="5742384" cy="3046988"/>
          </a:xfrm>
          <a:prstGeom prst="rect">
            <a:avLst/>
          </a:prstGeom>
          <a:noFill/>
        </p:spPr>
        <p:txBody>
          <a:bodyPr wrap="square">
            <a:spAutoFit/>
          </a:bodyPr>
          <a:lstStyle/>
          <a:p>
            <a:r>
              <a:rPr lang="ar-EG" sz="3200" b="1" dirty="0"/>
              <a:t>2-تاريخية: إن المشكلات كانت قائمة يعاني منها الإنسان والمجتمع في الماضي، وما زال يعاني منها في الحاضر، وإن اختلفت صور هذه المشكلات، وأنواعها، وأشكالها، ودرجاتها. فالإنسان سوف يستمر في بذل الجهد، والوقت، والإمكانات لمواجهة المشكلات.</a:t>
            </a:r>
            <a:endParaRPr lang="en-US" sz="3200" b="1" dirty="0"/>
          </a:p>
        </p:txBody>
      </p:sp>
    </p:spTree>
    <p:extLst>
      <p:ext uri="{BB962C8B-B14F-4D97-AF65-F5344CB8AC3E}">
        <p14:creationId xmlns:p14="http://schemas.microsoft.com/office/powerpoint/2010/main" val="200589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DD92C0D5-B50E-8C0C-8DAC-AFE13E000617}"/>
              </a:ext>
            </a:extLst>
          </p:cNvPr>
          <p:cNvSpPr/>
          <p:nvPr/>
        </p:nvSpPr>
        <p:spPr>
          <a:xfrm>
            <a:off x="2925368" y="250773"/>
            <a:ext cx="4430766" cy="2062103"/>
          </a:xfrm>
          <a:custGeom>
            <a:avLst/>
            <a:gdLst/>
            <a:ahLst/>
            <a:cxnLst/>
            <a:rect l="l" t="t" r="r" b="b"/>
            <a:pathLst>
              <a:path w="5672094" h="4114800">
                <a:moveTo>
                  <a:pt x="0" y="0"/>
                </a:moveTo>
                <a:lnTo>
                  <a:pt x="5672094" y="0"/>
                </a:lnTo>
                <a:lnTo>
                  <a:pt x="567209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97A2D2BB-D28E-9B7B-45BA-5439AC7887E2}"/>
              </a:ext>
            </a:extLst>
          </p:cNvPr>
          <p:cNvSpPr txBox="1"/>
          <p:nvPr/>
        </p:nvSpPr>
        <p:spPr>
          <a:xfrm>
            <a:off x="2784134" y="1005718"/>
            <a:ext cx="4572000" cy="1077218"/>
          </a:xfrm>
          <a:prstGeom prst="rect">
            <a:avLst/>
          </a:prstGeom>
          <a:noFill/>
          <a:ln>
            <a:noFill/>
          </a:ln>
          <a:effectLst/>
        </p:spPr>
        <p:txBody>
          <a:bodyPr wrap="square">
            <a:spAutoFit/>
          </a:bodyPr>
          <a:lstStyle/>
          <a:p>
            <a:pPr algn="ctr"/>
            <a:r>
              <a:rPr lang="ar-EG" sz="3200" b="1" dirty="0">
                <a:solidFill>
                  <a:srgbClr val="C00000"/>
                </a:solidFill>
              </a:rPr>
              <a:t>وللمشكلة مجموعة من الخصائص التي تميزها؛ ومنها</a:t>
            </a:r>
            <a:endParaRPr lang="en-US" sz="3200" b="1" dirty="0">
              <a:solidFill>
                <a:srgbClr val="C00000"/>
              </a:solidFill>
            </a:endParaRPr>
          </a:p>
        </p:txBody>
      </p:sp>
      <p:sp>
        <p:nvSpPr>
          <p:cNvPr id="8" name="مربع نص 7">
            <a:extLst>
              <a:ext uri="{FF2B5EF4-FFF2-40B4-BE49-F238E27FC236}">
                <a16:creationId xmlns:a16="http://schemas.microsoft.com/office/drawing/2014/main" id="{B08195F1-42FD-BF8D-5A2F-516572AC8FFA}"/>
              </a:ext>
            </a:extLst>
          </p:cNvPr>
          <p:cNvSpPr txBox="1"/>
          <p:nvPr/>
        </p:nvSpPr>
        <p:spPr>
          <a:xfrm>
            <a:off x="1700808" y="2636912"/>
            <a:ext cx="5742384" cy="2554545"/>
          </a:xfrm>
          <a:prstGeom prst="rect">
            <a:avLst/>
          </a:prstGeom>
          <a:noFill/>
        </p:spPr>
        <p:txBody>
          <a:bodyPr wrap="square">
            <a:spAutoFit/>
          </a:bodyPr>
          <a:lstStyle/>
          <a:p>
            <a:r>
              <a:rPr lang="ar-EG" sz="4000" b="1" dirty="0"/>
              <a:t>3-متغيرة: مجريات الحياة تتضمن عددا من المصائب، والهموم، والنوازل المنوعة، وهي تختلف من إنسان لآخر، ومن منظمة لأخرى، ومن مجتمع لآخر</a:t>
            </a:r>
            <a:endParaRPr lang="en-US" sz="4000" b="1" dirty="0"/>
          </a:p>
        </p:txBody>
      </p:sp>
    </p:spTree>
    <p:extLst>
      <p:ext uri="{BB962C8B-B14F-4D97-AF65-F5344CB8AC3E}">
        <p14:creationId xmlns:p14="http://schemas.microsoft.com/office/powerpoint/2010/main" val="2091418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0B77C47E-802D-1CC2-3316-A9C2411BBC1D}"/>
              </a:ext>
            </a:extLst>
          </p:cNvPr>
          <p:cNvSpPr/>
          <p:nvPr/>
        </p:nvSpPr>
        <p:spPr>
          <a:xfrm>
            <a:off x="2925368" y="250773"/>
            <a:ext cx="4430766" cy="2062103"/>
          </a:xfrm>
          <a:custGeom>
            <a:avLst/>
            <a:gdLst/>
            <a:ahLst/>
            <a:cxnLst/>
            <a:rect l="l" t="t" r="r" b="b"/>
            <a:pathLst>
              <a:path w="5672094" h="4114800">
                <a:moveTo>
                  <a:pt x="0" y="0"/>
                </a:moveTo>
                <a:lnTo>
                  <a:pt x="5672094" y="0"/>
                </a:lnTo>
                <a:lnTo>
                  <a:pt x="567209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97A2D2BB-D28E-9B7B-45BA-5439AC7887E2}"/>
              </a:ext>
            </a:extLst>
          </p:cNvPr>
          <p:cNvSpPr txBox="1"/>
          <p:nvPr/>
        </p:nvSpPr>
        <p:spPr>
          <a:xfrm>
            <a:off x="2929587" y="873144"/>
            <a:ext cx="3888432" cy="1077218"/>
          </a:xfrm>
          <a:prstGeom prst="rect">
            <a:avLst/>
          </a:prstGeom>
          <a:noFill/>
          <a:ln>
            <a:noFill/>
          </a:ln>
          <a:effectLst/>
        </p:spPr>
        <p:txBody>
          <a:bodyPr wrap="square">
            <a:spAutoFit/>
          </a:bodyPr>
          <a:lstStyle/>
          <a:p>
            <a:pPr algn="ctr"/>
            <a:r>
              <a:rPr lang="ar-EG" sz="3200" b="1" dirty="0">
                <a:solidFill>
                  <a:srgbClr val="C00000"/>
                </a:solidFill>
              </a:rPr>
              <a:t>وللمشكلة مجموعة من الخصائص التي تميزها؛ ومنها</a:t>
            </a:r>
            <a:endParaRPr lang="en-US" sz="3200" b="1" dirty="0">
              <a:solidFill>
                <a:srgbClr val="C00000"/>
              </a:solidFill>
            </a:endParaRPr>
          </a:p>
        </p:txBody>
      </p:sp>
      <p:sp>
        <p:nvSpPr>
          <p:cNvPr id="8" name="مربع نص 7">
            <a:extLst>
              <a:ext uri="{FF2B5EF4-FFF2-40B4-BE49-F238E27FC236}">
                <a16:creationId xmlns:a16="http://schemas.microsoft.com/office/drawing/2014/main" id="{B08195F1-42FD-BF8D-5A2F-516572AC8FFA}"/>
              </a:ext>
            </a:extLst>
          </p:cNvPr>
          <p:cNvSpPr txBox="1"/>
          <p:nvPr/>
        </p:nvSpPr>
        <p:spPr>
          <a:xfrm>
            <a:off x="1700808" y="2636912"/>
            <a:ext cx="5742384" cy="3170099"/>
          </a:xfrm>
          <a:prstGeom prst="rect">
            <a:avLst/>
          </a:prstGeom>
          <a:noFill/>
        </p:spPr>
        <p:txBody>
          <a:bodyPr wrap="square">
            <a:spAutoFit/>
          </a:bodyPr>
          <a:lstStyle/>
          <a:p>
            <a:r>
              <a:rPr lang="ar-EG" sz="4000" b="1" dirty="0"/>
              <a:t>3-نتاج سوء التصرف بين الإنسان وبيئته: فهناك مشكلات من صنع الإنسان، وهو المسبب لها من خلال الاستغلال السيئ لما هيأه الله له على الأرض</a:t>
            </a:r>
            <a:endParaRPr lang="en-US" sz="4000" b="1" dirty="0"/>
          </a:p>
        </p:txBody>
      </p:sp>
    </p:spTree>
    <p:extLst>
      <p:ext uri="{BB962C8B-B14F-4D97-AF65-F5344CB8AC3E}">
        <p14:creationId xmlns:p14="http://schemas.microsoft.com/office/powerpoint/2010/main" val="54637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95E93A27-1054-A8D1-8090-D715D05EA5B6}"/>
              </a:ext>
            </a:extLst>
          </p:cNvPr>
          <p:cNvSpPr txBox="1"/>
          <p:nvPr/>
        </p:nvSpPr>
        <p:spPr>
          <a:xfrm>
            <a:off x="1628800" y="2132856"/>
            <a:ext cx="5886400" cy="2800767"/>
          </a:xfrm>
          <a:prstGeom prst="rect">
            <a:avLst/>
          </a:prstGeom>
          <a:noFill/>
        </p:spPr>
        <p:txBody>
          <a:bodyPr wrap="square">
            <a:spAutoFit/>
          </a:bodyPr>
          <a:lstStyle/>
          <a:p>
            <a:pPr algn="r" rtl="1">
              <a:spcBef>
                <a:spcPts val="0"/>
              </a:spcBef>
              <a:spcAft>
                <a:spcPts val="500"/>
              </a:spcAft>
            </a:pPr>
            <a:r>
              <a:rPr lang="ar-EG" sz="4400" b="1" i="0" u="none" strike="noStrike" dirty="0">
                <a:solidFill>
                  <a:srgbClr val="C28B00"/>
                </a:solidFill>
                <a:effectLst/>
                <a:latin typeface="Times New Roman" panose="02020603050405020304" pitchFamily="18" charset="0"/>
              </a:rPr>
              <a:t>قال تعالى: </a:t>
            </a:r>
            <a:r>
              <a:rPr lang="ar-EG" sz="4400" b="1" i="0" u="none" strike="noStrike" dirty="0">
                <a:solidFill>
                  <a:srgbClr val="00B050"/>
                </a:solidFill>
                <a:effectLst/>
                <a:latin typeface="Times New Roman" panose="02020603050405020304" pitchFamily="18" charset="0"/>
              </a:rPr>
              <a:t>﴿ وَلَنَبْلُوَنَّكُم بِشَيْءٍ مِّنَ الْخَوْفِ وَالْجُوعِ وَنَقْصٍ مِنَ الْأَمْوَالِ وَالْأَنفُسِ وَالثَّمَرَاتِ وَبَشِّرِ الصَّبِرِينَ ﴾ </a:t>
            </a:r>
            <a:r>
              <a:rPr lang="ar-EG" sz="4400" b="1" i="0" u="none" strike="noStrike" dirty="0">
                <a:solidFill>
                  <a:srgbClr val="C28B00"/>
                </a:solidFill>
                <a:effectLst/>
                <a:latin typeface="Times New Roman" panose="02020603050405020304" pitchFamily="18" charset="0"/>
              </a:rPr>
              <a:t>البقرة: 155</a:t>
            </a:r>
            <a:endParaRPr lang="ar-EG" sz="4400" b="1" dirty="0">
              <a:effectLst/>
            </a:endParaRPr>
          </a:p>
        </p:txBody>
      </p:sp>
    </p:spTree>
    <p:extLst>
      <p:ext uri="{BB962C8B-B14F-4D97-AF65-F5344CB8AC3E}">
        <p14:creationId xmlns:p14="http://schemas.microsoft.com/office/powerpoint/2010/main" val="140872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6" presetClass="emph" presetSubtype="0" fill="hold" grpId="1" nodeType="withEffect">
                                  <p:stCondLst>
                                    <p:cond delay="0"/>
                                  </p:stCondLst>
                                  <p:childTnLst>
                                    <p:animScale>
                                      <p:cBhvr>
                                        <p:cTn id="10"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a:off x="1727684" y="1268760"/>
            <a:ext cx="5688632" cy="4615717"/>
            <a:chOff x="0" y="0"/>
            <a:chExt cx="1183686" cy="1698206"/>
          </a:xfrm>
        </p:grpSpPr>
        <p:sp>
          <p:nvSpPr>
            <p:cNvPr id="3" name="Freeform 3"/>
            <p:cNvSpPr/>
            <p:nvPr/>
          </p:nvSpPr>
          <p:spPr>
            <a:xfrm>
              <a:off x="0" y="0"/>
              <a:ext cx="1183686" cy="1698206"/>
            </a:xfrm>
            <a:custGeom>
              <a:avLst/>
              <a:gdLst/>
              <a:ahLst/>
              <a:cxnLst/>
              <a:rect l="l" t="t" r="r" b="b"/>
              <a:pathLst>
                <a:path w="1183686" h="1698206">
                  <a:moveTo>
                    <a:pt x="0" y="0"/>
                  </a:moveTo>
                  <a:lnTo>
                    <a:pt x="1183686" y="0"/>
                  </a:lnTo>
                  <a:lnTo>
                    <a:pt x="1183686" y="1698206"/>
                  </a:lnTo>
                  <a:lnTo>
                    <a:pt x="0" y="1698206"/>
                  </a:lnTo>
                  <a:close/>
                </a:path>
              </a:pathLst>
            </a:custGeom>
            <a:solidFill>
              <a:srgbClr val="80131A"/>
            </a:solidFill>
          </p:spPr>
        </p:sp>
        <p:sp>
          <p:nvSpPr>
            <p:cNvPr id="4" name="TextBox 4"/>
            <p:cNvSpPr txBox="1"/>
            <p:nvPr/>
          </p:nvSpPr>
          <p:spPr>
            <a:xfrm>
              <a:off x="0" y="-57150"/>
              <a:ext cx="1183686" cy="1755356"/>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8" name="Group 8"/>
          <p:cNvGrpSpPr/>
          <p:nvPr/>
        </p:nvGrpSpPr>
        <p:grpSpPr>
          <a:xfrm>
            <a:off x="2087481" y="2769471"/>
            <a:ext cx="4981855" cy="1572317"/>
            <a:chOff x="0" y="0"/>
            <a:chExt cx="5545526" cy="3463496"/>
          </a:xfrm>
        </p:grpSpPr>
        <p:pic>
          <p:nvPicPr>
            <p:cNvPr id="9" name="Picture 9"/>
            <p:cNvPicPr>
              <a:picLocks noChangeAspect="1"/>
            </p:cNvPicPr>
            <p:nvPr/>
          </p:nvPicPr>
          <p:blipFill>
            <a:blip r:embed="rId2"/>
            <a:srcRect l="4501" r="4501"/>
            <a:stretch>
              <a:fillRect/>
            </a:stretch>
          </p:blipFill>
          <p:spPr>
            <a:xfrm>
              <a:off x="0" y="0"/>
              <a:ext cx="5545526" cy="3463496"/>
            </a:xfrm>
            <a:prstGeom prst="rect">
              <a:avLst/>
            </a:prstGeom>
          </p:spPr>
        </p:pic>
      </p:grpSp>
      <p:grpSp>
        <p:nvGrpSpPr>
          <p:cNvPr id="12" name="Group 12"/>
          <p:cNvGrpSpPr/>
          <p:nvPr/>
        </p:nvGrpSpPr>
        <p:grpSpPr>
          <a:xfrm>
            <a:off x="2070646" y="4192078"/>
            <a:ext cx="4981855" cy="1339677"/>
            <a:chOff x="0" y="0"/>
            <a:chExt cx="5545526" cy="2951036"/>
          </a:xfrm>
        </p:grpSpPr>
        <p:pic>
          <p:nvPicPr>
            <p:cNvPr id="13" name="Picture 13"/>
            <p:cNvPicPr>
              <a:picLocks noChangeAspect="1"/>
            </p:cNvPicPr>
            <p:nvPr/>
          </p:nvPicPr>
          <p:blipFill>
            <a:blip r:embed="rId3"/>
            <a:srcRect t="2627" b="2627"/>
            <a:stretch>
              <a:fillRect/>
            </a:stretch>
          </p:blipFill>
          <p:spPr>
            <a:xfrm>
              <a:off x="0" y="0"/>
              <a:ext cx="5545526" cy="2951036"/>
            </a:xfrm>
            <a:prstGeom prst="rect">
              <a:avLst/>
            </a:prstGeom>
          </p:spPr>
        </p:pic>
      </p:grpSp>
      <p:sp>
        <p:nvSpPr>
          <p:cNvPr id="23" name="Freeform 23"/>
          <p:cNvSpPr/>
          <p:nvPr/>
        </p:nvSpPr>
        <p:spPr>
          <a:xfrm>
            <a:off x="6613266" y="5666315"/>
            <a:ext cx="610631" cy="232685"/>
          </a:xfrm>
          <a:custGeom>
            <a:avLst/>
            <a:gdLst/>
            <a:ahLst/>
            <a:cxnLst/>
            <a:rect l="l" t="t" r="r" b="b"/>
            <a:pathLst>
              <a:path w="1181892" h="465370">
                <a:moveTo>
                  <a:pt x="0" y="0"/>
                </a:moveTo>
                <a:lnTo>
                  <a:pt x="1181892" y="0"/>
                </a:lnTo>
                <a:lnTo>
                  <a:pt x="1181892" y="465370"/>
                </a:lnTo>
                <a:lnTo>
                  <a:pt x="0" y="4653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0" name="مربع نص 29">
            <a:extLst>
              <a:ext uri="{FF2B5EF4-FFF2-40B4-BE49-F238E27FC236}">
                <a16:creationId xmlns:a16="http://schemas.microsoft.com/office/drawing/2014/main" id="{89B91707-4845-E90A-DE4C-DBC9B1FBDA96}"/>
              </a:ext>
            </a:extLst>
          </p:cNvPr>
          <p:cNvSpPr txBox="1"/>
          <p:nvPr/>
        </p:nvSpPr>
        <p:spPr>
          <a:xfrm>
            <a:off x="2195736" y="1720840"/>
            <a:ext cx="4752528"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ECD51C"/>
                </a:solidFill>
                <a:effectLst/>
                <a:uLnTx/>
                <a:uFillTx/>
                <a:latin typeface="Traditional Arabic" panose="02020603050405020304" pitchFamily="18" charset="-78"/>
                <a:cs typeface="Traditional Arabic" panose="02020603050405020304" pitchFamily="18" charset="-78"/>
              </a:rPr>
              <a:t>تعد المشكلة فرصة ثمينة؛ لماذا؟</a:t>
            </a:r>
            <a:endParaRPr kumimoji="0" lang="en-US" sz="4400" b="1" i="0" u="none" strike="noStrike" kern="1200" cap="none" spc="0" normalizeH="0" baseline="0" noProof="0" dirty="0">
              <a:ln>
                <a:noFill/>
              </a:ln>
              <a:solidFill>
                <a:srgbClr val="ECD51C"/>
              </a:solidFill>
              <a:effectLst/>
              <a:uLnTx/>
              <a:uFillTx/>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 calcmode="lin" valueType="num">
                                      <p:cBhvr>
                                        <p:cTn id="7"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0897CC1-172E-CD54-C538-BB614E71A343}"/>
              </a:ext>
            </a:extLst>
          </p:cNvPr>
          <p:cNvSpPr txBox="1"/>
          <p:nvPr/>
        </p:nvSpPr>
        <p:spPr>
          <a:xfrm>
            <a:off x="1367644" y="1284823"/>
            <a:ext cx="6408712" cy="4288353"/>
          </a:xfrm>
          <a:prstGeom prst="rect">
            <a:avLst/>
          </a:prstGeom>
          <a:noFill/>
          <a:ln>
            <a:noFill/>
          </a:ln>
        </p:spPr>
        <p:txBody>
          <a:bodyPr wrap="square">
            <a:spAutoFit/>
          </a:bodyPr>
          <a:lstStyle/>
          <a:p>
            <a:pPr algn="r" rtl="1">
              <a:spcBef>
                <a:spcPts val="0"/>
              </a:spcBef>
              <a:spcAft>
                <a:spcPts val="500"/>
              </a:spcAft>
            </a:pPr>
            <a:r>
              <a:rPr lang="ar-EG" sz="3200" b="1" i="0" u="none" strike="noStrike" dirty="0">
                <a:effectLst/>
                <a:latin typeface="Times New Roman" panose="02020603050405020304" pitchFamily="18" charset="0"/>
              </a:rPr>
              <a:t>لأنها تساعد على:</a:t>
            </a:r>
            <a:endParaRPr lang="ar-EG" sz="3200" b="1" dirty="0">
              <a:effectLst/>
            </a:endParaRPr>
          </a:p>
          <a:p>
            <a:pPr marL="457200" indent="-457200" algn="r" rtl="1">
              <a:spcBef>
                <a:spcPts val="0"/>
              </a:spcBef>
              <a:spcAft>
                <a:spcPts val="500"/>
              </a:spcAft>
              <a:buFont typeface="Arial" panose="020B0604020202020204" pitchFamily="34" charset="0"/>
              <a:buChar char="•"/>
            </a:pPr>
            <a:r>
              <a:rPr lang="ar-EG" sz="3200" b="1" i="0" u="none" strike="noStrike" dirty="0">
                <a:solidFill>
                  <a:srgbClr val="C00000"/>
                </a:solidFill>
                <a:effectLst/>
                <a:latin typeface="Arial" panose="020B0604020202020204" pitchFamily="34" charset="0"/>
              </a:rPr>
              <a:t>إيجاد حل جديد، أو عدة حلول أخرى بديلة لكل مشكلة.</a:t>
            </a:r>
            <a:endParaRPr lang="ar-EG" sz="3200" b="1" dirty="0">
              <a:solidFill>
                <a:srgbClr val="C00000"/>
              </a:solidFill>
              <a:effectLst/>
            </a:endParaRPr>
          </a:p>
          <a:p>
            <a:pPr marL="457200" indent="-457200" algn="r" rtl="1">
              <a:spcBef>
                <a:spcPts val="0"/>
              </a:spcBef>
              <a:spcAft>
                <a:spcPts val="500"/>
              </a:spcAft>
              <a:buFont typeface="Arial" panose="020B0604020202020204" pitchFamily="34" charset="0"/>
              <a:buChar char="•"/>
            </a:pPr>
            <a:r>
              <a:rPr lang="ar-EG" sz="3200" b="1" i="0" u="none" strike="noStrike" dirty="0">
                <a:solidFill>
                  <a:srgbClr val="C00000"/>
                </a:solidFill>
                <a:effectLst/>
                <a:latin typeface="Arial" panose="020B0604020202020204" pitchFamily="34" charset="0"/>
              </a:rPr>
              <a:t>اكتشاف قدرات فكرية، وطاقات عملية.</a:t>
            </a:r>
            <a:endParaRPr lang="ar-EG" sz="3200" b="1" dirty="0">
              <a:solidFill>
                <a:srgbClr val="C00000"/>
              </a:solidFill>
              <a:effectLst/>
            </a:endParaRPr>
          </a:p>
          <a:p>
            <a:pPr marL="457200" indent="-457200" algn="r" rtl="1">
              <a:spcBef>
                <a:spcPts val="0"/>
              </a:spcBef>
              <a:spcAft>
                <a:spcPts val="500"/>
              </a:spcAft>
              <a:buFont typeface="Arial" panose="020B0604020202020204" pitchFamily="34" charset="0"/>
              <a:buChar char="•"/>
            </a:pPr>
            <a:r>
              <a:rPr lang="ar-EG" sz="3200" b="1" i="0" u="none" strike="noStrike" dirty="0">
                <a:solidFill>
                  <a:srgbClr val="C00000"/>
                </a:solidFill>
                <a:effectLst/>
                <a:latin typeface="Arial" panose="020B0604020202020204" pitchFamily="34" charset="0"/>
              </a:rPr>
              <a:t>استمرارية البحث عن برامج جديدة، وآليات إبداعية.</a:t>
            </a:r>
            <a:endParaRPr lang="ar-EG" sz="3200" b="1" dirty="0">
              <a:solidFill>
                <a:srgbClr val="C00000"/>
              </a:solidFill>
              <a:effectLst/>
            </a:endParaRPr>
          </a:p>
          <a:p>
            <a:pPr marL="457200" indent="-457200" algn="r" rtl="1">
              <a:spcBef>
                <a:spcPts val="0"/>
              </a:spcBef>
              <a:spcAft>
                <a:spcPts val="500"/>
              </a:spcAft>
              <a:buFont typeface="Arial" panose="020B0604020202020204" pitchFamily="34" charset="0"/>
              <a:buChar char="•"/>
            </a:pPr>
            <a:r>
              <a:rPr lang="ar-EG" sz="3200" b="1" i="0" u="none" strike="noStrike" dirty="0">
                <a:solidFill>
                  <a:srgbClr val="C00000"/>
                </a:solidFill>
                <a:effectLst/>
                <a:latin typeface="Arial" panose="020B0604020202020204" pitchFamily="34" charset="0"/>
              </a:rPr>
              <a:t>المحافظة على وحدة المجموعة وتزيد من ثباتها مما يعزز روح الفريق الواحد.</a:t>
            </a:r>
            <a:endParaRPr lang="ar-EG" sz="3200" b="1" dirty="0">
              <a:solidFill>
                <a:srgbClr val="C00000"/>
              </a:solidFill>
              <a:effectLst/>
            </a:endParaRPr>
          </a:p>
        </p:txBody>
      </p:sp>
      <p:pic>
        <p:nvPicPr>
          <p:cNvPr id="5" name="Picture 8" descr="Camera, GIF Illustration | Camera illustration, Typographic logo design,  Motion design">
            <a:extLst>
              <a:ext uri="{FF2B5EF4-FFF2-40B4-BE49-F238E27FC236}">
                <a16:creationId xmlns:a16="http://schemas.microsoft.com/office/drawing/2014/main" id="{BA744C7F-B587-7E35-9BDA-CC27E43713B1}"/>
              </a:ext>
            </a:extLst>
          </p:cNvPr>
          <p:cNvPicPr>
            <a:picLocks noChangeAspect="1" noChangeArrowheads="1" noCrop="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7584" y="260648"/>
            <a:ext cx="2098098" cy="1573574"/>
          </a:xfrm>
          <a:prstGeom prst="rect">
            <a:avLst/>
          </a:prstGeom>
          <a:noFill/>
          <a:ln>
            <a:noFill/>
          </a:ln>
        </p:spPr>
      </p:pic>
    </p:spTree>
    <p:extLst>
      <p:ext uri="{BB962C8B-B14F-4D97-AF65-F5344CB8AC3E}">
        <p14:creationId xmlns:p14="http://schemas.microsoft.com/office/powerpoint/2010/main" val="398363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2" name="Group 2"/>
          <p:cNvGrpSpPr/>
          <p:nvPr/>
        </p:nvGrpSpPr>
        <p:grpSpPr>
          <a:xfrm rot="1808781">
            <a:off x="6705182" y="-1126914"/>
            <a:ext cx="674517" cy="8965196"/>
            <a:chOff x="0" y="0"/>
            <a:chExt cx="355301" cy="4722408"/>
          </a:xfrm>
        </p:grpSpPr>
        <p:sp>
          <p:nvSpPr>
            <p:cNvPr id="3" name="Freeform 3"/>
            <p:cNvSpPr/>
            <p:nvPr/>
          </p:nvSpPr>
          <p:spPr>
            <a:xfrm>
              <a:off x="0" y="0"/>
              <a:ext cx="355301" cy="4722408"/>
            </a:xfrm>
            <a:custGeom>
              <a:avLst/>
              <a:gdLst/>
              <a:ahLst/>
              <a:cxnLst/>
              <a:rect l="l" t="t" r="r" b="b"/>
              <a:pathLst>
                <a:path w="355301" h="4722408">
                  <a:moveTo>
                    <a:pt x="0" y="0"/>
                  </a:moveTo>
                  <a:lnTo>
                    <a:pt x="355301" y="0"/>
                  </a:lnTo>
                  <a:lnTo>
                    <a:pt x="355301" y="4722408"/>
                  </a:lnTo>
                  <a:lnTo>
                    <a:pt x="0" y="4722408"/>
                  </a:lnTo>
                  <a:close/>
                </a:path>
              </a:pathLst>
            </a:custGeom>
            <a:solidFill>
              <a:srgbClr val="9B1921"/>
            </a:solidFill>
          </p:spPr>
        </p:sp>
        <p:sp>
          <p:nvSpPr>
            <p:cNvPr id="4" name="TextBox 4"/>
            <p:cNvSpPr txBox="1"/>
            <p:nvPr/>
          </p:nvSpPr>
          <p:spPr>
            <a:xfrm>
              <a:off x="0" y="-57150"/>
              <a:ext cx="355301" cy="4779558"/>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5" name="Group 5"/>
          <p:cNvGrpSpPr/>
          <p:nvPr/>
        </p:nvGrpSpPr>
        <p:grpSpPr>
          <a:xfrm>
            <a:off x="6857075" y="3911910"/>
            <a:ext cx="2853249" cy="2496593"/>
            <a:chOff x="0" y="0"/>
            <a:chExt cx="812800" cy="711200"/>
          </a:xfrm>
        </p:grpSpPr>
        <p:sp>
          <p:nvSpPr>
            <p:cNvPr id="6" name="Freeform 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7" name="TextBox 7"/>
            <p:cNvSpPr txBox="1"/>
            <p:nvPr/>
          </p:nvSpPr>
          <p:spPr>
            <a:xfrm>
              <a:off x="127000" y="273050"/>
              <a:ext cx="558800" cy="38735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8" name="Group 8"/>
          <p:cNvGrpSpPr/>
          <p:nvPr/>
        </p:nvGrpSpPr>
        <p:grpSpPr>
          <a:xfrm>
            <a:off x="8059331" y="2502279"/>
            <a:ext cx="2072007" cy="3598841"/>
            <a:chOff x="0" y="0"/>
            <a:chExt cx="812800" cy="1411742"/>
          </a:xfrm>
        </p:grpSpPr>
        <p:sp>
          <p:nvSpPr>
            <p:cNvPr id="9" name="Freeform 9"/>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0" name="TextBox 10"/>
            <p:cNvSpPr txBox="1"/>
            <p:nvPr/>
          </p:nvSpPr>
          <p:spPr>
            <a:xfrm>
              <a:off x="139700" y="185493"/>
              <a:ext cx="533400" cy="983605"/>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14" name="مربع نص 13">
            <a:extLst>
              <a:ext uri="{FF2B5EF4-FFF2-40B4-BE49-F238E27FC236}">
                <a16:creationId xmlns:a16="http://schemas.microsoft.com/office/drawing/2014/main" id="{4A2A6BCD-BB4B-ADE1-2E7F-9D0089B3C844}"/>
              </a:ext>
            </a:extLst>
          </p:cNvPr>
          <p:cNvSpPr txBox="1"/>
          <p:nvPr/>
        </p:nvSpPr>
        <p:spPr>
          <a:xfrm>
            <a:off x="323528" y="1908390"/>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solidFill>
                    <a:sysClr val="windowText" lastClr="000000"/>
                  </a:solidFill>
                </a:ln>
                <a:solidFill>
                  <a:schemeClr val="accent4">
                    <a:lumMod val="20000"/>
                    <a:lumOff val="80000"/>
                  </a:schemeClr>
                </a:solidFill>
                <a:effectLst/>
                <a:uLnTx/>
                <a:uFillTx/>
                <a:latin typeface="Traditional Arabic" panose="02020603050405020304" pitchFamily="18" charset="-78"/>
                <a:cs typeface="Traditional Arabic" panose="02020603050405020304" pitchFamily="18" charset="-78"/>
              </a:rPr>
              <a:t>النشاط التطبيقي</a:t>
            </a:r>
            <a:endParaRPr kumimoji="0" lang="en-US" sz="8800" b="1" i="0" u="none" strike="noStrike" kern="1200" cap="none" spc="0" normalizeH="0" baseline="0" noProof="0" dirty="0">
              <a:ln>
                <a:solidFill>
                  <a:sysClr val="windowText" lastClr="000000"/>
                </a:solidFill>
              </a:ln>
              <a:solidFill>
                <a:schemeClr val="accent4">
                  <a:lumMod val="20000"/>
                  <a:lumOff val="80000"/>
                </a:schemeClr>
              </a:solidFill>
              <a:effectLst/>
              <a:uLnTx/>
              <a:uFillTx/>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138182" y="548680"/>
            <a:ext cx="6867636" cy="1979533"/>
          </a:xfrm>
          <a:prstGeom prst="hexagon">
            <a:avLst/>
          </a:prstGeom>
          <a:noFill/>
          <a:ln>
            <a:noFill/>
          </a:ln>
        </p:spPr>
        <p:txBody>
          <a:bodyPr wrap="square">
            <a:spAutoFit/>
          </a:bodyPr>
          <a:lstStyle/>
          <a:p>
            <a:pPr algn="r" rtl="1">
              <a:spcBef>
                <a:spcPts val="0"/>
              </a:spcBef>
              <a:spcAft>
                <a:spcPts val="500"/>
              </a:spcAft>
            </a:pPr>
            <a:r>
              <a:rPr lang="ar-EG" sz="3200" b="1" i="0" u="none" strike="noStrike" dirty="0">
                <a:solidFill>
                  <a:srgbClr val="7030A0"/>
                </a:solidFill>
                <a:effectLst/>
                <a:latin typeface="Arial" panose="020B0604020202020204" pitchFamily="34" charset="0"/>
              </a:rPr>
              <a:t>بالتعاون مع زملائك مثل لثلاث من المشكلات التي شاهدتها في مدرستك، ثم حدد خصائص هذه المشكلات.</a:t>
            </a:r>
            <a:endParaRPr lang="ar-EG" sz="3200" b="1" dirty="0">
              <a:solidFill>
                <a:srgbClr val="7030A0"/>
              </a:solidFill>
              <a:effectLst/>
            </a:endParaRPr>
          </a:p>
        </p:txBody>
      </p:sp>
      <p:graphicFrame>
        <p:nvGraphicFramePr>
          <p:cNvPr id="4" name="جدول 4">
            <a:extLst>
              <a:ext uri="{FF2B5EF4-FFF2-40B4-BE49-F238E27FC236}">
                <a16:creationId xmlns:a16="http://schemas.microsoft.com/office/drawing/2014/main" id="{FC5B93C1-1A6A-CA75-876F-ABEA601B65A3}"/>
              </a:ext>
            </a:extLst>
          </p:cNvPr>
          <p:cNvGraphicFramePr>
            <a:graphicFrameLocks noGrp="1"/>
          </p:cNvGraphicFramePr>
          <p:nvPr>
            <p:extLst>
              <p:ext uri="{D42A27DB-BD31-4B8C-83A1-F6EECF244321}">
                <p14:modId xmlns:p14="http://schemas.microsoft.com/office/powerpoint/2010/main" val="1317796579"/>
              </p:ext>
            </p:extLst>
          </p:nvPr>
        </p:nvGraphicFramePr>
        <p:xfrm>
          <a:off x="899592" y="2838932"/>
          <a:ext cx="7536159" cy="3470388"/>
        </p:xfrm>
        <a:graphic>
          <a:graphicData uri="http://schemas.openxmlformats.org/drawingml/2006/table">
            <a:tbl>
              <a:tblPr firstRow="1" bandRow="1">
                <a:tableStyleId>{85BE263C-DBD7-4A20-BB59-AAB30ACAA65A}</a:tableStyleId>
              </a:tblPr>
              <a:tblGrid>
                <a:gridCol w="3384376">
                  <a:extLst>
                    <a:ext uri="{9D8B030D-6E8A-4147-A177-3AD203B41FA5}">
                      <a16:colId xmlns:a16="http://schemas.microsoft.com/office/drawing/2014/main" val="3335186973"/>
                    </a:ext>
                  </a:extLst>
                </a:gridCol>
                <a:gridCol w="3384376">
                  <a:extLst>
                    <a:ext uri="{9D8B030D-6E8A-4147-A177-3AD203B41FA5}">
                      <a16:colId xmlns:a16="http://schemas.microsoft.com/office/drawing/2014/main" val="3395557409"/>
                    </a:ext>
                  </a:extLst>
                </a:gridCol>
                <a:gridCol w="767407">
                  <a:extLst>
                    <a:ext uri="{9D8B030D-6E8A-4147-A177-3AD203B41FA5}">
                      <a16:colId xmlns:a16="http://schemas.microsoft.com/office/drawing/2014/main" val="4218722755"/>
                    </a:ext>
                  </a:extLst>
                </a:gridCol>
              </a:tblGrid>
              <a:tr h="867597">
                <a:tc>
                  <a:txBody>
                    <a:bodyPr/>
                    <a:lstStyle/>
                    <a:p>
                      <a:pPr algn="ctr"/>
                      <a:r>
                        <a:rPr lang="ar-EG" sz="2800" b="1" dirty="0"/>
                        <a:t>خصائصها</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EG" sz="2800" b="1" dirty="0"/>
                        <a:t>المشكلة</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EG" sz="2800" b="1" dirty="0"/>
                        <a:t>م</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9231307"/>
                  </a:ext>
                </a:extLst>
              </a:tr>
              <a:tr h="867597">
                <a:tc>
                  <a:txBody>
                    <a:bodyPr/>
                    <a:lstStyle/>
                    <a:p>
                      <a:pPr algn="ctr"/>
                      <a:endParaRPr lang="en-US" sz="28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EG" sz="2800" b="1" dirty="0"/>
                        <a:t>1</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3144261"/>
                  </a:ext>
                </a:extLst>
              </a:tr>
              <a:tr h="867597">
                <a:tc>
                  <a:txBody>
                    <a:bodyPr/>
                    <a:lstStyle/>
                    <a:p>
                      <a:pPr algn="ctr"/>
                      <a:endParaRPr lang="en-US" sz="28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8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EG" sz="2800" b="1" dirty="0"/>
                        <a:t>2</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5413241"/>
                  </a:ext>
                </a:extLst>
              </a:tr>
              <a:tr h="867597">
                <a:tc>
                  <a:txBody>
                    <a:bodyPr/>
                    <a:lstStyle/>
                    <a:p>
                      <a:pPr algn="ctr"/>
                      <a:endParaRPr lang="en-US" sz="28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8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ar-EG" sz="2800" b="1" dirty="0"/>
                        <a:t>3</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7330801"/>
                  </a:ext>
                </a:extLst>
              </a:tr>
            </a:tbl>
          </a:graphicData>
        </a:graphic>
      </p:graphicFrame>
    </p:spTree>
    <p:extLst>
      <p:ext uri="{BB962C8B-B14F-4D97-AF65-F5344CB8AC3E}">
        <p14:creationId xmlns:p14="http://schemas.microsoft.com/office/powerpoint/2010/main" val="86423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48C18FD5-CF0C-FF03-B5CC-72C4BD71684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D7D61B8-59A2-919E-60C3-17C646E72DC5}"/>
              </a:ext>
            </a:extLst>
          </p:cNvPr>
          <p:cNvGrpSpPr/>
          <p:nvPr/>
        </p:nvGrpSpPr>
        <p:grpSpPr>
          <a:xfrm>
            <a:off x="8410895" y="-259116"/>
            <a:ext cx="1433032" cy="2489015"/>
            <a:chOff x="0" y="0"/>
            <a:chExt cx="812800" cy="1411742"/>
          </a:xfrm>
        </p:grpSpPr>
        <p:sp>
          <p:nvSpPr>
            <p:cNvPr id="3" name="Freeform 3">
              <a:extLst>
                <a:ext uri="{FF2B5EF4-FFF2-40B4-BE49-F238E27FC236}">
                  <a16:creationId xmlns:a16="http://schemas.microsoft.com/office/drawing/2014/main" id="{2FC58034-D1FA-3808-0D2F-039F1F38385B}"/>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4" name="TextBox 4">
              <a:extLst>
                <a:ext uri="{FF2B5EF4-FFF2-40B4-BE49-F238E27FC236}">
                  <a16:creationId xmlns:a16="http://schemas.microsoft.com/office/drawing/2014/main" id="{DD6620E0-7B77-80AB-DC55-3B312660283F}"/>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cs typeface="Traditional Arabic" panose="02020603050405020304" pitchFamily="18" charset="-78"/>
              </a:endParaRPr>
            </a:p>
          </p:txBody>
        </p:sp>
      </p:grpSp>
      <p:grpSp>
        <p:nvGrpSpPr>
          <p:cNvPr id="5" name="Group 5">
            <a:extLst>
              <a:ext uri="{FF2B5EF4-FFF2-40B4-BE49-F238E27FC236}">
                <a16:creationId xmlns:a16="http://schemas.microsoft.com/office/drawing/2014/main" id="{E4BBE02F-3398-B71F-AFA1-74D4B3583842}"/>
              </a:ext>
            </a:extLst>
          </p:cNvPr>
          <p:cNvGrpSpPr/>
          <p:nvPr/>
        </p:nvGrpSpPr>
        <p:grpSpPr>
          <a:xfrm>
            <a:off x="7905038" y="0"/>
            <a:ext cx="1433032" cy="746828"/>
            <a:chOff x="0" y="0"/>
            <a:chExt cx="812800" cy="423592"/>
          </a:xfrm>
        </p:grpSpPr>
        <p:sp>
          <p:nvSpPr>
            <p:cNvPr id="6" name="Freeform 6">
              <a:extLst>
                <a:ext uri="{FF2B5EF4-FFF2-40B4-BE49-F238E27FC236}">
                  <a16:creationId xmlns:a16="http://schemas.microsoft.com/office/drawing/2014/main" id="{647965E9-D9C1-6D02-2D72-35EE26C64572}"/>
                </a:ext>
              </a:extLst>
            </p:cNvPr>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7" name="TextBox 7">
              <a:extLst>
                <a:ext uri="{FF2B5EF4-FFF2-40B4-BE49-F238E27FC236}">
                  <a16:creationId xmlns:a16="http://schemas.microsoft.com/office/drawing/2014/main" id="{CAD14315-3C14-D041-FF10-66B849DFAD0E}"/>
                </a:ext>
              </a:extLst>
            </p:cNvPr>
            <p:cNvSpPr txBox="1"/>
            <p:nvPr/>
          </p:nvSpPr>
          <p:spPr>
            <a:xfrm>
              <a:off x="127000" y="-26893"/>
              <a:ext cx="558800" cy="25381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cs typeface="Traditional Arabic" panose="02020603050405020304" pitchFamily="18" charset="-78"/>
              </a:endParaRPr>
            </a:p>
          </p:txBody>
        </p:sp>
      </p:grpSp>
      <p:grpSp>
        <p:nvGrpSpPr>
          <p:cNvPr id="8" name="Group 8">
            <a:extLst>
              <a:ext uri="{FF2B5EF4-FFF2-40B4-BE49-F238E27FC236}">
                <a16:creationId xmlns:a16="http://schemas.microsoft.com/office/drawing/2014/main" id="{DB1AC2A4-0DC4-07D7-9E47-4975132B46EC}"/>
              </a:ext>
            </a:extLst>
          </p:cNvPr>
          <p:cNvGrpSpPr/>
          <p:nvPr/>
        </p:nvGrpSpPr>
        <p:grpSpPr>
          <a:xfrm>
            <a:off x="7628450" y="5309106"/>
            <a:ext cx="1770165" cy="1548894"/>
            <a:chOff x="0" y="0"/>
            <a:chExt cx="812800" cy="711200"/>
          </a:xfrm>
        </p:grpSpPr>
        <p:sp>
          <p:nvSpPr>
            <p:cNvPr id="9" name="Freeform 9">
              <a:extLst>
                <a:ext uri="{FF2B5EF4-FFF2-40B4-BE49-F238E27FC236}">
                  <a16:creationId xmlns:a16="http://schemas.microsoft.com/office/drawing/2014/main" id="{DEE04582-44D1-CFE6-5989-80DA914F6E60}"/>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0" name="TextBox 10">
              <a:extLst>
                <a:ext uri="{FF2B5EF4-FFF2-40B4-BE49-F238E27FC236}">
                  <a16:creationId xmlns:a16="http://schemas.microsoft.com/office/drawing/2014/main" id="{E7B46F46-CF25-B2BC-57A6-597ED1125B5B}"/>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cs typeface="Traditional Arabic" panose="02020603050405020304" pitchFamily="18" charset="-78"/>
              </a:endParaRPr>
            </a:p>
          </p:txBody>
        </p:sp>
      </p:grpSp>
      <p:grpSp>
        <p:nvGrpSpPr>
          <p:cNvPr id="11" name="Group 11">
            <a:extLst>
              <a:ext uri="{FF2B5EF4-FFF2-40B4-BE49-F238E27FC236}">
                <a16:creationId xmlns:a16="http://schemas.microsoft.com/office/drawing/2014/main" id="{BA448F4F-C2D2-0851-22A2-45E27FDE8775}"/>
              </a:ext>
            </a:extLst>
          </p:cNvPr>
          <p:cNvGrpSpPr/>
          <p:nvPr/>
        </p:nvGrpSpPr>
        <p:grpSpPr>
          <a:xfrm>
            <a:off x="8000516" y="4787405"/>
            <a:ext cx="1285479" cy="2232732"/>
            <a:chOff x="0" y="0"/>
            <a:chExt cx="812800" cy="1411742"/>
          </a:xfrm>
        </p:grpSpPr>
        <p:sp>
          <p:nvSpPr>
            <p:cNvPr id="12" name="Freeform 12">
              <a:extLst>
                <a:ext uri="{FF2B5EF4-FFF2-40B4-BE49-F238E27FC236}">
                  <a16:creationId xmlns:a16="http://schemas.microsoft.com/office/drawing/2014/main" id="{62639421-1D06-7C03-EC0B-DE94E1243206}"/>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3" name="TextBox 13">
              <a:extLst>
                <a:ext uri="{FF2B5EF4-FFF2-40B4-BE49-F238E27FC236}">
                  <a16:creationId xmlns:a16="http://schemas.microsoft.com/office/drawing/2014/main" id="{400A78FC-F92D-5F52-99A2-723EEBD53876}"/>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panose="02020603050405020304" pitchFamily="18" charset="-78"/>
                <a:cs typeface="Traditional Arabic" panose="02020603050405020304" pitchFamily="18" charset="-78"/>
              </a:endParaRPr>
            </a:p>
          </p:txBody>
        </p:sp>
      </p:grpSp>
      <p:sp>
        <p:nvSpPr>
          <p:cNvPr id="14" name="Freeform 14">
            <a:extLst>
              <a:ext uri="{FF2B5EF4-FFF2-40B4-BE49-F238E27FC236}">
                <a16:creationId xmlns:a16="http://schemas.microsoft.com/office/drawing/2014/main" id="{224B403E-6D57-504F-297D-CAC7878ADA51}"/>
              </a:ext>
            </a:extLst>
          </p:cNvPr>
          <p:cNvSpPr/>
          <p:nvPr/>
        </p:nvSpPr>
        <p:spPr>
          <a:xfrm>
            <a:off x="5502237" y="2073247"/>
            <a:ext cx="3024733" cy="3039933"/>
          </a:xfrm>
          <a:custGeom>
            <a:avLst/>
            <a:gdLst/>
            <a:ahLst/>
            <a:cxnLst/>
            <a:rect l="l" t="t" r="r" b="b"/>
            <a:pathLst>
              <a:path w="6049466" h="6079866">
                <a:moveTo>
                  <a:pt x="0" y="0"/>
                </a:moveTo>
                <a:lnTo>
                  <a:pt x="6049467" y="0"/>
                </a:lnTo>
                <a:lnTo>
                  <a:pt x="6049467" y="6079866"/>
                </a:lnTo>
                <a:lnTo>
                  <a:pt x="0" y="60798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3" name="مربع نص 22">
            <a:extLst>
              <a:ext uri="{FF2B5EF4-FFF2-40B4-BE49-F238E27FC236}">
                <a16:creationId xmlns:a16="http://schemas.microsoft.com/office/drawing/2014/main" id="{05B951E3-8C44-8E1E-2E41-354A8FC975EE}"/>
              </a:ext>
            </a:extLst>
          </p:cNvPr>
          <p:cNvSpPr txBox="1"/>
          <p:nvPr/>
        </p:nvSpPr>
        <p:spPr>
          <a:xfrm>
            <a:off x="825811" y="1456961"/>
            <a:ext cx="3672408" cy="2989873"/>
          </a:xfrm>
          <a:prstGeom prst="ellipse">
            <a:avLst/>
          </a:prstGeom>
          <a:noFill/>
          <a:ln>
            <a:noFill/>
          </a:ln>
        </p:spPr>
        <p:txBody>
          <a:bodyPr wrap="square">
            <a:spAutoFit/>
          </a:bodyPr>
          <a:lstStyle/>
          <a:p>
            <a:pPr lvl="0" algn="ctr">
              <a:spcAft>
                <a:spcPts val="500"/>
              </a:spcAft>
              <a:defRPr/>
            </a:pPr>
            <a:r>
              <a:rPr lang="ar-EG" sz="3200" b="1" dirty="0">
                <a:solidFill>
                  <a:srgbClr val="ECD51C"/>
                </a:solidFill>
                <a:latin typeface="Traditional Arabic" panose="02020603050405020304" pitchFamily="18" charset="-78"/>
                <a:cs typeface="Traditional Arabic" panose="02020603050405020304" pitchFamily="18" charset="-78"/>
              </a:rPr>
              <a:t>الهدف الثاني </a:t>
            </a:r>
          </a:p>
          <a:p>
            <a:pPr lvl="0" algn="ctr">
              <a:defRPr/>
            </a:pPr>
            <a:r>
              <a:rPr lang="ar-EG" sz="3200" b="1" dirty="0">
                <a:solidFill>
                  <a:prstClr val="black"/>
                </a:solidFill>
                <a:latin typeface="Traditional Arabic" panose="02020603050405020304" pitchFamily="18" charset="-78"/>
                <a:cs typeface="Traditional Arabic" panose="02020603050405020304" pitchFamily="18" charset="-78"/>
              </a:rPr>
              <a:t> </a:t>
            </a:r>
            <a:r>
              <a:rPr lang="ar-EG" sz="3200" b="1" dirty="0">
                <a:solidFill>
                  <a:schemeClr val="bg1"/>
                </a:solidFill>
                <a:latin typeface="Traditional Arabic" panose="02020603050405020304" pitchFamily="18" charset="-78"/>
                <a:cs typeface="Traditional Arabic" panose="02020603050405020304" pitchFamily="18" charset="-78"/>
              </a:rPr>
              <a:t>أن يكون الطلبة قادرين على تحديد أنواع المشكلات</a:t>
            </a:r>
            <a:endParaRPr lang="ar-EG" sz="3200" dirty="0">
              <a:solidFill>
                <a:schemeClr val="bg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67959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16D7F1F7-C0B4-CD6B-97D4-E0ED8D71E65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4B1554D-9507-4296-E6BE-61AC87685C12}"/>
              </a:ext>
            </a:extLst>
          </p:cNvPr>
          <p:cNvGrpSpPr/>
          <p:nvPr/>
        </p:nvGrpSpPr>
        <p:grpSpPr>
          <a:xfrm>
            <a:off x="5036461" y="-99392"/>
            <a:ext cx="7186378" cy="6983181"/>
            <a:chOff x="0" y="0"/>
            <a:chExt cx="4282440" cy="3708400"/>
          </a:xfrm>
        </p:grpSpPr>
        <p:sp>
          <p:nvSpPr>
            <p:cNvPr id="3" name="Freeform 3">
              <a:extLst>
                <a:ext uri="{FF2B5EF4-FFF2-40B4-BE49-F238E27FC236}">
                  <a16:creationId xmlns:a16="http://schemas.microsoft.com/office/drawing/2014/main" id="{30939370-C29B-3DEF-F1AF-F7993B5B358A}"/>
                </a:ext>
              </a:extLst>
            </p:cNvPr>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026" r="-14026"/>
              </a:stretch>
            </a:blipFill>
          </p:spPr>
        </p:sp>
      </p:grpSp>
      <p:grpSp>
        <p:nvGrpSpPr>
          <p:cNvPr id="4" name="Group 4">
            <a:extLst>
              <a:ext uri="{FF2B5EF4-FFF2-40B4-BE49-F238E27FC236}">
                <a16:creationId xmlns:a16="http://schemas.microsoft.com/office/drawing/2014/main" id="{9E55D5C3-BDE6-F33B-7C1A-212909350174}"/>
              </a:ext>
            </a:extLst>
          </p:cNvPr>
          <p:cNvGrpSpPr/>
          <p:nvPr/>
        </p:nvGrpSpPr>
        <p:grpSpPr>
          <a:xfrm>
            <a:off x="4666066" y="5308417"/>
            <a:ext cx="1770165" cy="1548894"/>
            <a:chOff x="0" y="0"/>
            <a:chExt cx="812800" cy="711200"/>
          </a:xfrm>
        </p:grpSpPr>
        <p:sp>
          <p:nvSpPr>
            <p:cNvPr id="5" name="Freeform 5">
              <a:extLst>
                <a:ext uri="{FF2B5EF4-FFF2-40B4-BE49-F238E27FC236}">
                  <a16:creationId xmlns:a16="http://schemas.microsoft.com/office/drawing/2014/main" id="{D6F57D67-14C2-1076-5FD8-3781903BBCD1}"/>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6" name="TextBox 6">
              <a:extLst>
                <a:ext uri="{FF2B5EF4-FFF2-40B4-BE49-F238E27FC236}">
                  <a16:creationId xmlns:a16="http://schemas.microsoft.com/office/drawing/2014/main" id="{3578F471-D672-9F74-3079-7182945459DC}"/>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F2D7129C-D0EB-E489-A8BB-0D51337026AC}"/>
              </a:ext>
            </a:extLst>
          </p:cNvPr>
          <p:cNvGrpSpPr/>
          <p:nvPr/>
        </p:nvGrpSpPr>
        <p:grpSpPr>
          <a:xfrm>
            <a:off x="5201480" y="-30863"/>
            <a:ext cx="2237882" cy="1958147"/>
            <a:chOff x="0" y="0"/>
            <a:chExt cx="812800" cy="711200"/>
          </a:xfrm>
        </p:grpSpPr>
        <p:sp>
          <p:nvSpPr>
            <p:cNvPr id="8" name="Freeform 8">
              <a:extLst>
                <a:ext uri="{FF2B5EF4-FFF2-40B4-BE49-F238E27FC236}">
                  <a16:creationId xmlns:a16="http://schemas.microsoft.com/office/drawing/2014/main" id="{A7B59381-CCD4-DC51-6086-E8DDCF18571D}"/>
                </a:ext>
              </a:extLst>
            </p:cNvPr>
            <p:cNvSpPr/>
            <p:nvPr/>
          </p:nvSpPr>
          <p:spPr>
            <a:xfrm>
              <a:off x="0" y="0"/>
              <a:ext cx="812800" cy="711200"/>
            </a:xfrm>
            <a:custGeom>
              <a:avLst/>
              <a:gdLst/>
              <a:ahLst/>
              <a:cxnLst/>
              <a:rect l="l" t="t" r="r" b="b"/>
              <a:pathLst>
                <a:path w="812800" h="711200">
                  <a:moveTo>
                    <a:pt x="406400" y="711200"/>
                  </a:moveTo>
                  <a:lnTo>
                    <a:pt x="812800" y="0"/>
                  </a:lnTo>
                  <a:lnTo>
                    <a:pt x="0" y="0"/>
                  </a:lnTo>
                  <a:lnTo>
                    <a:pt x="406400" y="711200"/>
                  </a:lnTo>
                  <a:close/>
                </a:path>
              </a:pathLst>
            </a:custGeom>
            <a:solidFill>
              <a:srgbClr val="BC1823"/>
            </a:solidFill>
          </p:spPr>
        </p:sp>
        <p:sp>
          <p:nvSpPr>
            <p:cNvPr id="9" name="TextBox 9">
              <a:extLst>
                <a:ext uri="{FF2B5EF4-FFF2-40B4-BE49-F238E27FC236}">
                  <a16:creationId xmlns:a16="http://schemas.microsoft.com/office/drawing/2014/main" id="{FCE48C67-4798-CAD8-4821-97E094EC1308}"/>
                </a:ext>
              </a:extLst>
            </p:cNvPr>
            <p:cNvSpPr txBox="1"/>
            <p:nvPr/>
          </p:nvSpPr>
          <p:spPr>
            <a:xfrm>
              <a:off x="127000" y="-63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28E00971-0B4E-ADED-152D-C73F1F5EF84C}"/>
              </a:ext>
            </a:extLst>
          </p:cNvPr>
          <p:cNvGrpSpPr/>
          <p:nvPr/>
        </p:nvGrpSpPr>
        <p:grpSpPr>
          <a:xfrm rot="-1804210">
            <a:off x="5510564" y="2989981"/>
            <a:ext cx="560677" cy="4331042"/>
            <a:chOff x="0" y="0"/>
            <a:chExt cx="295336" cy="1667779"/>
          </a:xfrm>
        </p:grpSpPr>
        <p:sp>
          <p:nvSpPr>
            <p:cNvPr id="11" name="Freeform 11">
              <a:extLst>
                <a:ext uri="{FF2B5EF4-FFF2-40B4-BE49-F238E27FC236}">
                  <a16:creationId xmlns:a16="http://schemas.microsoft.com/office/drawing/2014/main" id="{AE2E5637-C5C6-161E-EACC-E8B8FA16F249}"/>
                </a:ext>
              </a:extLst>
            </p:cNvPr>
            <p:cNvSpPr/>
            <p:nvPr/>
          </p:nvSpPr>
          <p:spPr>
            <a:xfrm>
              <a:off x="0" y="0"/>
              <a:ext cx="295336" cy="1667779"/>
            </a:xfrm>
            <a:custGeom>
              <a:avLst/>
              <a:gdLst/>
              <a:ahLst/>
              <a:cxnLst/>
              <a:rect l="l" t="t" r="r" b="b"/>
              <a:pathLst>
                <a:path w="295336" h="1667779">
                  <a:moveTo>
                    <a:pt x="0" y="0"/>
                  </a:moveTo>
                  <a:lnTo>
                    <a:pt x="295336" y="0"/>
                  </a:lnTo>
                  <a:lnTo>
                    <a:pt x="295336" y="1667779"/>
                  </a:lnTo>
                  <a:lnTo>
                    <a:pt x="0" y="1667779"/>
                  </a:lnTo>
                  <a:close/>
                </a:path>
              </a:pathLst>
            </a:custGeom>
            <a:solidFill>
              <a:srgbClr val="9B1921"/>
            </a:solidFill>
          </p:spPr>
        </p:sp>
        <p:sp>
          <p:nvSpPr>
            <p:cNvPr id="12" name="TextBox 12">
              <a:extLst>
                <a:ext uri="{FF2B5EF4-FFF2-40B4-BE49-F238E27FC236}">
                  <a16:creationId xmlns:a16="http://schemas.microsoft.com/office/drawing/2014/main" id="{DE33A4F5-BAD5-3315-53CC-F1001F23D6DE}"/>
                </a:ext>
              </a:extLst>
            </p:cNvPr>
            <p:cNvSpPr txBox="1"/>
            <p:nvPr/>
          </p:nvSpPr>
          <p:spPr>
            <a:xfrm>
              <a:off x="0" y="-57150"/>
              <a:ext cx="295336" cy="172492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960C98D0-F8AE-2255-1404-B337DFA05956}"/>
              </a:ext>
            </a:extLst>
          </p:cNvPr>
          <p:cNvGrpSpPr/>
          <p:nvPr/>
        </p:nvGrpSpPr>
        <p:grpSpPr>
          <a:xfrm rot="-3396924">
            <a:off x="3565624" y="1311498"/>
            <a:ext cx="4788375" cy="529323"/>
            <a:chOff x="0" y="0"/>
            <a:chExt cx="2274101" cy="306856"/>
          </a:xfrm>
        </p:grpSpPr>
        <p:sp>
          <p:nvSpPr>
            <p:cNvPr id="14" name="Freeform 14">
              <a:extLst>
                <a:ext uri="{FF2B5EF4-FFF2-40B4-BE49-F238E27FC236}">
                  <a16:creationId xmlns:a16="http://schemas.microsoft.com/office/drawing/2014/main" id="{8CCD1A6A-29E5-6A9D-F016-90321E1D8561}"/>
                </a:ext>
              </a:extLst>
            </p:cNvPr>
            <p:cNvSpPr/>
            <p:nvPr/>
          </p:nvSpPr>
          <p:spPr>
            <a:xfrm>
              <a:off x="0" y="0"/>
              <a:ext cx="2274101" cy="306856"/>
            </a:xfrm>
            <a:custGeom>
              <a:avLst/>
              <a:gdLst/>
              <a:ahLst/>
              <a:cxnLst/>
              <a:rect l="l" t="t" r="r" b="b"/>
              <a:pathLst>
                <a:path w="2274101" h="306856">
                  <a:moveTo>
                    <a:pt x="2070901" y="0"/>
                  </a:moveTo>
                  <a:lnTo>
                    <a:pt x="0" y="0"/>
                  </a:lnTo>
                  <a:lnTo>
                    <a:pt x="203200" y="306856"/>
                  </a:lnTo>
                  <a:lnTo>
                    <a:pt x="2274101" y="306856"/>
                  </a:lnTo>
                  <a:lnTo>
                    <a:pt x="2070901" y="0"/>
                  </a:lnTo>
                  <a:close/>
                </a:path>
              </a:pathLst>
            </a:custGeom>
            <a:solidFill>
              <a:srgbClr val="80131A"/>
            </a:solidFill>
          </p:spPr>
        </p:sp>
        <p:sp>
          <p:nvSpPr>
            <p:cNvPr id="15" name="TextBox 15">
              <a:extLst>
                <a:ext uri="{FF2B5EF4-FFF2-40B4-BE49-F238E27FC236}">
                  <a16:creationId xmlns:a16="http://schemas.microsoft.com/office/drawing/2014/main" id="{A139B6E6-D401-1682-A8D5-89D34D2395B6}"/>
                </a:ext>
              </a:extLst>
            </p:cNvPr>
            <p:cNvSpPr txBox="1"/>
            <p:nvPr/>
          </p:nvSpPr>
          <p:spPr>
            <a:xfrm>
              <a:off x="101600" y="-57150"/>
              <a:ext cx="2070901" cy="364006"/>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323FE506-9340-7948-4EC5-0A434FB476F7}"/>
              </a:ext>
            </a:extLst>
          </p:cNvPr>
          <p:cNvSpPr txBox="1"/>
          <p:nvPr/>
        </p:nvSpPr>
        <p:spPr>
          <a:xfrm>
            <a:off x="93117" y="1759184"/>
            <a:ext cx="4752528" cy="3046988"/>
          </a:xfrm>
          <a:prstGeom prst="rect">
            <a:avLst/>
          </a:prstGeom>
          <a:noFill/>
        </p:spPr>
        <p:txBody>
          <a:bodyPr wrap="square" rtlCol="0">
            <a:spAutoFit/>
          </a:bodyPr>
          <a:lstStyle/>
          <a:p>
            <a:pPr lvl="0" algn="ctr">
              <a:defRPr/>
            </a:pPr>
            <a:r>
              <a:rPr lang="ar-EG" sz="9600" b="1" dirty="0">
                <a:solidFill>
                  <a:srgbClr val="ECD51C"/>
                </a:solidFill>
                <a:latin typeface="Traditional Arabic" panose="02020603050405020304" pitchFamily="18" charset="-78"/>
                <a:cs typeface="Traditional Arabic" panose="02020603050405020304" pitchFamily="18" charset="-78"/>
              </a:rPr>
              <a:t>أنواع المشكلات:</a:t>
            </a:r>
            <a:endParaRPr lang="en-US" sz="9600" b="1" dirty="0">
              <a:solidFill>
                <a:srgbClr val="ECD51C"/>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43282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خطط انسيابي: محطة طرفية 1">
            <a:extLst>
              <a:ext uri="{FF2B5EF4-FFF2-40B4-BE49-F238E27FC236}">
                <a16:creationId xmlns:a16="http://schemas.microsoft.com/office/drawing/2014/main" id="{03CBA1B4-98CD-3D63-C768-912BDE186745}"/>
              </a:ext>
            </a:extLst>
          </p:cNvPr>
          <p:cNvSpPr/>
          <p:nvPr/>
        </p:nvSpPr>
        <p:spPr>
          <a:xfrm>
            <a:off x="2195736" y="2240868"/>
            <a:ext cx="5040560" cy="2376264"/>
          </a:xfrm>
          <a:prstGeom prst="flowChartTerminator">
            <a:avLst/>
          </a:prstGeom>
          <a:no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ar-EG" sz="4400" b="1" dirty="0">
                <a:solidFill>
                  <a:schemeClr val="accent4">
                    <a:lumMod val="50000"/>
                  </a:schemeClr>
                </a:solidFill>
              </a:rPr>
              <a:t>تصنف المشكلات إلى عدة أنواع وفق معايير متباينة ؛منها:</a:t>
            </a:r>
            <a:endParaRPr lang="en-US" sz="4400" b="1" dirty="0">
              <a:solidFill>
                <a:schemeClr val="accent4">
                  <a:lumMod val="50000"/>
                </a:schemeClr>
              </a:solidFill>
            </a:endParaRPr>
          </a:p>
        </p:txBody>
      </p:sp>
    </p:spTree>
    <p:extLst>
      <p:ext uri="{BB962C8B-B14F-4D97-AF65-F5344CB8AC3E}">
        <p14:creationId xmlns:p14="http://schemas.microsoft.com/office/powerpoint/2010/main" val="500246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4">
            <a:extLst>
              <a:ext uri="{FF2B5EF4-FFF2-40B4-BE49-F238E27FC236}">
                <a16:creationId xmlns:a16="http://schemas.microsoft.com/office/drawing/2014/main" id="{98DE89CD-829A-BDDF-0C15-25632E0DBD57}"/>
              </a:ext>
            </a:extLst>
          </p:cNvPr>
          <p:cNvSpPr/>
          <p:nvPr/>
        </p:nvSpPr>
        <p:spPr>
          <a:xfrm>
            <a:off x="2205608" y="1033501"/>
            <a:ext cx="4876800" cy="1622645"/>
          </a:xfrm>
          <a:custGeom>
            <a:avLst/>
            <a:gdLst/>
            <a:ahLst/>
            <a:cxnLst/>
            <a:rect l="l" t="t" r="r" b="b"/>
            <a:pathLst>
              <a:path w="7315200" h="2433967">
                <a:moveTo>
                  <a:pt x="0" y="0"/>
                </a:moveTo>
                <a:lnTo>
                  <a:pt x="7315200" y="0"/>
                </a:lnTo>
                <a:lnTo>
                  <a:pt x="7315200" y="2433967"/>
                </a:lnTo>
                <a:lnTo>
                  <a:pt x="0" y="24339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فقاعة الكلام: بيضاوية 1">
            <a:extLst>
              <a:ext uri="{FF2B5EF4-FFF2-40B4-BE49-F238E27FC236}">
                <a16:creationId xmlns:a16="http://schemas.microsoft.com/office/drawing/2014/main" id="{AAFC9561-22FE-885E-72EA-75558ABDA961}"/>
              </a:ext>
            </a:extLst>
          </p:cNvPr>
          <p:cNvSpPr/>
          <p:nvPr/>
        </p:nvSpPr>
        <p:spPr>
          <a:xfrm>
            <a:off x="1835696" y="692696"/>
            <a:ext cx="5616624" cy="2304256"/>
          </a:xfrm>
          <a:prstGeom prst="wedgeEllipseCallout">
            <a:avLst>
              <a:gd name="adj1" fmla="val 16737"/>
              <a:gd name="adj2" fmla="val 7471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spcBef>
                <a:spcPts val="0"/>
              </a:spcBef>
              <a:spcAft>
                <a:spcPts val="500"/>
              </a:spcAft>
            </a:pPr>
            <a:r>
              <a:rPr lang="ar-EG" sz="4400" b="1" dirty="0">
                <a:solidFill>
                  <a:srgbClr val="2B3481"/>
                </a:solidFill>
                <a:latin typeface="Times New Roman" panose="02020603050405020304" pitchFamily="18" charset="0"/>
              </a:rPr>
              <a:t>1-</a:t>
            </a:r>
            <a:r>
              <a:rPr lang="ar-EG" sz="4400" b="1" i="0" u="none" strike="noStrike" dirty="0">
                <a:solidFill>
                  <a:srgbClr val="2B3481"/>
                </a:solidFill>
                <a:effectLst/>
                <a:latin typeface="Times New Roman" panose="02020603050405020304" pitchFamily="18" charset="0"/>
              </a:rPr>
              <a:t> المشكلات من حيث مدى تطورها:</a:t>
            </a:r>
            <a:endParaRPr lang="ar-EG" sz="4400" b="1" dirty="0">
              <a:solidFill>
                <a:srgbClr val="2B3481"/>
              </a:solidFill>
              <a:effectLst/>
            </a:endParaRPr>
          </a:p>
        </p:txBody>
      </p:sp>
      <p:pic>
        <p:nvPicPr>
          <p:cNvPr id="4" name="صورة 3">
            <a:extLst>
              <a:ext uri="{FF2B5EF4-FFF2-40B4-BE49-F238E27FC236}">
                <a16:creationId xmlns:a16="http://schemas.microsoft.com/office/drawing/2014/main" id="{52E9BE8B-E8BB-13E1-8F45-481A69E98EF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6375"/>
          <a:stretch/>
        </p:blipFill>
        <p:spPr>
          <a:xfrm rot="375508">
            <a:off x="1447919" y="2331963"/>
            <a:ext cx="6732240" cy="5143500"/>
          </a:xfrm>
          <a:prstGeom prst="rect">
            <a:avLst/>
          </a:prstGeom>
        </p:spPr>
      </p:pic>
      <p:sp>
        <p:nvSpPr>
          <p:cNvPr id="5" name="مربع نص 4">
            <a:extLst>
              <a:ext uri="{FF2B5EF4-FFF2-40B4-BE49-F238E27FC236}">
                <a16:creationId xmlns:a16="http://schemas.microsoft.com/office/drawing/2014/main" id="{1B33F297-2B28-084B-DF0E-32BABA0C3DDB}"/>
              </a:ext>
            </a:extLst>
          </p:cNvPr>
          <p:cNvSpPr txBox="1"/>
          <p:nvPr/>
        </p:nvSpPr>
        <p:spPr>
          <a:xfrm>
            <a:off x="5946322" y="4365104"/>
            <a:ext cx="1512168" cy="1077218"/>
          </a:xfrm>
          <a:prstGeom prst="rect">
            <a:avLst/>
          </a:prstGeom>
          <a:noFill/>
        </p:spPr>
        <p:txBody>
          <a:bodyPr wrap="square" rtlCol="0">
            <a:spAutoFit/>
          </a:bodyPr>
          <a:lstStyle/>
          <a:p>
            <a:r>
              <a:rPr lang="ar-EG" sz="3200" b="1" dirty="0">
                <a:solidFill>
                  <a:schemeClr val="bg1"/>
                </a:solidFill>
              </a:rPr>
              <a:t>مشكلات متفاقمة</a:t>
            </a:r>
            <a:endParaRPr lang="en-US" sz="3200" b="1" dirty="0">
              <a:solidFill>
                <a:schemeClr val="bg1"/>
              </a:solidFill>
            </a:endParaRPr>
          </a:p>
        </p:txBody>
      </p:sp>
      <p:sp>
        <p:nvSpPr>
          <p:cNvPr id="6" name="مربع نص 5">
            <a:extLst>
              <a:ext uri="{FF2B5EF4-FFF2-40B4-BE49-F238E27FC236}">
                <a16:creationId xmlns:a16="http://schemas.microsoft.com/office/drawing/2014/main" id="{1C0ECDD7-7DB7-6B2D-C547-529F09B728D2}"/>
              </a:ext>
            </a:extLst>
          </p:cNvPr>
          <p:cNvSpPr txBox="1"/>
          <p:nvPr/>
        </p:nvSpPr>
        <p:spPr>
          <a:xfrm>
            <a:off x="3763886" y="4250688"/>
            <a:ext cx="1512168" cy="1077218"/>
          </a:xfrm>
          <a:prstGeom prst="rect">
            <a:avLst/>
          </a:prstGeom>
          <a:noFill/>
        </p:spPr>
        <p:txBody>
          <a:bodyPr wrap="square" rtlCol="0">
            <a:spAutoFit/>
          </a:bodyPr>
          <a:lstStyle/>
          <a:p>
            <a:r>
              <a:rPr lang="ar-EG" sz="3200" b="1" dirty="0">
                <a:solidFill>
                  <a:schemeClr val="bg1"/>
                </a:solidFill>
              </a:rPr>
              <a:t>مشكلات متلاشية</a:t>
            </a:r>
            <a:endParaRPr lang="en-US" sz="3200" b="1" dirty="0">
              <a:solidFill>
                <a:schemeClr val="bg1"/>
              </a:solidFill>
            </a:endParaRPr>
          </a:p>
        </p:txBody>
      </p:sp>
      <p:sp>
        <p:nvSpPr>
          <p:cNvPr id="7" name="مربع نص 6">
            <a:extLst>
              <a:ext uri="{FF2B5EF4-FFF2-40B4-BE49-F238E27FC236}">
                <a16:creationId xmlns:a16="http://schemas.microsoft.com/office/drawing/2014/main" id="{9305F928-F633-43AE-97BC-43ED757B8D57}"/>
              </a:ext>
            </a:extLst>
          </p:cNvPr>
          <p:cNvSpPr txBox="1"/>
          <p:nvPr/>
        </p:nvSpPr>
        <p:spPr>
          <a:xfrm>
            <a:off x="1755022" y="3961768"/>
            <a:ext cx="1512168" cy="1077218"/>
          </a:xfrm>
          <a:prstGeom prst="rect">
            <a:avLst/>
          </a:prstGeom>
          <a:noFill/>
        </p:spPr>
        <p:txBody>
          <a:bodyPr wrap="square" rtlCol="0">
            <a:spAutoFit/>
          </a:bodyPr>
          <a:lstStyle/>
          <a:p>
            <a:pPr algn="ctr"/>
            <a:r>
              <a:rPr lang="ar-EG" sz="3200" b="1" dirty="0">
                <a:solidFill>
                  <a:schemeClr val="bg1"/>
                </a:solidFill>
              </a:rPr>
              <a:t>مشكلات ثابتة</a:t>
            </a:r>
            <a:endParaRPr lang="en-US" sz="3200" b="1" dirty="0">
              <a:solidFill>
                <a:schemeClr val="bg1"/>
              </a:solidFill>
            </a:endParaRPr>
          </a:p>
        </p:txBody>
      </p:sp>
    </p:spTree>
    <p:extLst>
      <p:ext uri="{BB962C8B-B14F-4D97-AF65-F5344CB8AC3E}">
        <p14:creationId xmlns:p14="http://schemas.microsoft.com/office/powerpoint/2010/main" val="2773468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4">
            <a:extLst>
              <a:ext uri="{FF2B5EF4-FFF2-40B4-BE49-F238E27FC236}">
                <a16:creationId xmlns:a16="http://schemas.microsoft.com/office/drawing/2014/main" id="{E7F8B8EA-4681-42AA-C5B9-0D21C7D47CF6}"/>
              </a:ext>
            </a:extLst>
          </p:cNvPr>
          <p:cNvSpPr/>
          <p:nvPr/>
        </p:nvSpPr>
        <p:spPr>
          <a:xfrm>
            <a:off x="2205608" y="1033501"/>
            <a:ext cx="4876800" cy="1622645"/>
          </a:xfrm>
          <a:custGeom>
            <a:avLst/>
            <a:gdLst/>
            <a:ahLst/>
            <a:cxnLst/>
            <a:rect l="l" t="t" r="r" b="b"/>
            <a:pathLst>
              <a:path w="7315200" h="2433967">
                <a:moveTo>
                  <a:pt x="0" y="0"/>
                </a:moveTo>
                <a:lnTo>
                  <a:pt x="7315200" y="0"/>
                </a:lnTo>
                <a:lnTo>
                  <a:pt x="7315200" y="2433967"/>
                </a:lnTo>
                <a:lnTo>
                  <a:pt x="0" y="24339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فقاعة الكلام: بيضاوية 1">
            <a:extLst>
              <a:ext uri="{FF2B5EF4-FFF2-40B4-BE49-F238E27FC236}">
                <a16:creationId xmlns:a16="http://schemas.microsoft.com/office/drawing/2014/main" id="{AAFC9561-22FE-885E-72EA-75558ABDA961}"/>
              </a:ext>
            </a:extLst>
          </p:cNvPr>
          <p:cNvSpPr/>
          <p:nvPr/>
        </p:nvSpPr>
        <p:spPr>
          <a:xfrm>
            <a:off x="1835696" y="692696"/>
            <a:ext cx="5616624" cy="2304256"/>
          </a:xfrm>
          <a:prstGeom prst="wedgeEllipseCallout">
            <a:avLst>
              <a:gd name="adj1" fmla="val 16737"/>
              <a:gd name="adj2" fmla="val 7471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spcBef>
                <a:spcPts val="0"/>
              </a:spcBef>
              <a:spcAft>
                <a:spcPts val="500"/>
              </a:spcAft>
            </a:pPr>
            <a:r>
              <a:rPr lang="ar-EG" sz="4400" b="1" dirty="0">
                <a:solidFill>
                  <a:srgbClr val="2B3481"/>
                </a:solidFill>
                <a:latin typeface="Times New Roman" panose="02020603050405020304" pitchFamily="18" charset="0"/>
              </a:rPr>
              <a:t>2- المشكلات من حيث توقع حدوثها:</a:t>
            </a:r>
            <a:endParaRPr lang="ar-EG" sz="4400" b="1" dirty="0">
              <a:solidFill>
                <a:srgbClr val="2B3481"/>
              </a:solidFill>
              <a:effectLst/>
            </a:endParaRPr>
          </a:p>
        </p:txBody>
      </p:sp>
      <p:pic>
        <p:nvPicPr>
          <p:cNvPr id="4" name="صورة 3">
            <a:extLst>
              <a:ext uri="{FF2B5EF4-FFF2-40B4-BE49-F238E27FC236}">
                <a16:creationId xmlns:a16="http://schemas.microsoft.com/office/drawing/2014/main" id="{52E9BE8B-E8BB-13E1-8F45-481A69E98EF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1129"/>
          <a:stretch/>
        </p:blipFill>
        <p:spPr>
          <a:xfrm rot="375508">
            <a:off x="2716550" y="2577130"/>
            <a:ext cx="4468730" cy="5143500"/>
          </a:xfrm>
          <a:prstGeom prst="rect">
            <a:avLst/>
          </a:prstGeom>
        </p:spPr>
      </p:pic>
      <p:sp>
        <p:nvSpPr>
          <p:cNvPr id="5" name="مربع نص 4">
            <a:extLst>
              <a:ext uri="{FF2B5EF4-FFF2-40B4-BE49-F238E27FC236}">
                <a16:creationId xmlns:a16="http://schemas.microsoft.com/office/drawing/2014/main" id="{1B33F297-2B28-084B-DF0E-32BABA0C3DDB}"/>
              </a:ext>
            </a:extLst>
          </p:cNvPr>
          <p:cNvSpPr txBox="1"/>
          <p:nvPr/>
        </p:nvSpPr>
        <p:spPr>
          <a:xfrm>
            <a:off x="4958188" y="4486895"/>
            <a:ext cx="1512168" cy="1077218"/>
          </a:xfrm>
          <a:prstGeom prst="rect">
            <a:avLst/>
          </a:prstGeom>
          <a:noFill/>
        </p:spPr>
        <p:txBody>
          <a:bodyPr wrap="square" rtlCol="0">
            <a:spAutoFit/>
          </a:bodyPr>
          <a:lstStyle/>
          <a:p>
            <a:r>
              <a:rPr lang="ar-EG" sz="3200" b="1" dirty="0">
                <a:solidFill>
                  <a:schemeClr val="bg1"/>
                </a:solidFill>
              </a:rPr>
              <a:t>مشكلات مفاجئة</a:t>
            </a:r>
            <a:endParaRPr lang="en-US" sz="3200" b="1" dirty="0">
              <a:solidFill>
                <a:schemeClr val="bg1"/>
              </a:solidFill>
            </a:endParaRPr>
          </a:p>
        </p:txBody>
      </p:sp>
      <p:sp>
        <p:nvSpPr>
          <p:cNvPr id="6" name="مربع نص 5">
            <a:extLst>
              <a:ext uri="{FF2B5EF4-FFF2-40B4-BE49-F238E27FC236}">
                <a16:creationId xmlns:a16="http://schemas.microsoft.com/office/drawing/2014/main" id="{1C0ECDD7-7DB7-6B2D-C547-529F09B728D2}"/>
              </a:ext>
            </a:extLst>
          </p:cNvPr>
          <p:cNvSpPr txBox="1"/>
          <p:nvPr/>
        </p:nvSpPr>
        <p:spPr>
          <a:xfrm>
            <a:off x="2775752" y="4372479"/>
            <a:ext cx="1512168" cy="1077218"/>
          </a:xfrm>
          <a:prstGeom prst="rect">
            <a:avLst/>
          </a:prstGeom>
          <a:noFill/>
        </p:spPr>
        <p:txBody>
          <a:bodyPr wrap="square" rtlCol="0">
            <a:spAutoFit/>
          </a:bodyPr>
          <a:lstStyle/>
          <a:p>
            <a:r>
              <a:rPr lang="ar-EG" sz="3200" b="1" dirty="0">
                <a:solidFill>
                  <a:schemeClr val="bg1"/>
                </a:solidFill>
              </a:rPr>
              <a:t>مشكلات متوقعة</a:t>
            </a:r>
            <a:endParaRPr lang="en-US" sz="3200" b="1" dirty="0">
              <a:solidFill>
                <a:schemeClr val="bg1"/>
              </a:solidFill>
            </a:endParaRPr>
          </a:p>
        </p:txBody>
      </p:sp>
    </p:spTree>
    <p:extLst>
      <p:ext uri="{BB962C8B-B14F-4D97-AF65-F5344CB8AC3E}">
        <p14:creationId xmlns:p14="http://schemas.microsoft.com/office/powerpoint/2010/main" val="155547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4">
            <a:extLst>
              <a:ext uri="{FF2B5EF4-FFF2-40B4-BE49-F238E27FC236}">
                <a16:creationId xmlns:a16="http://schemas.microsoft.com/office/drawing/2014/main" id="{71321991-1CD2-6C9A-9F5F-999CA1400C44}"/>
              </a:ext>
            </a:extLst>
          </p:cNvPr>
          <p:cNvSpPr/>
          <p:nvPr/>
        </p:nvSpPr>
        <p:spPr>
          <a:xfrm>
            <a:off x="2267744" y="908720"/>
            <a:ext cx="4876800" cy="1622645"/>
          </a:xfrm>
          <a:custGeom>
            <a:avLst/>
            <a:gdLst/>
            <a:ahLst/>
            <a:cxnLst/>
            <a:rect l="l" t="t" r="r" b="b"/>
            <a:pathLst>
              <a:path w="7315200" h="2433967">
                <a:moveTo>
                  <a:pt x="0" y="0"/>
                </a:moveTo>
                <a:lnTo>
                  <a:pt x="7315200" y="0"/>
                </a:lnTo>
                <a:lnTo>
                  <a:pt x="7315200" y="2433967"/>
                </a:lnTo>
                <a:lnTo>
                  <a:pt x="0" y="24339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فقاعة الكلام: بيضاوية 1">
            <a:extLst>
              <a:ext uri="{FF2B5EF4-FFF2-40B4-BE49-F238E27FC236}">
                <a16:creationId xmlns:a16="http://schemas.microsoft.com/office/drawing/2014/main" id="{AAFC9561-22FE-885E-72EA-75558ABDA961}"/>
              </a:ext>
            </a:extLst>
          </p:cNvPr>
          <p:cNvSpPr/>
          <p:nvPr/>
        </p:nvSpPr>
        <p:spPr>
          <a:xfrm>
            <a:off x="1999456" y="721168"/>
            <a:ext cx="5616624" cy="2304256"/>
          </a:xfrm>
          <a:prstGeom prst="wedgeEllipseCallout">
            <a:avLst>
              <a:gd name="adj1" fmla="val 16737"/>
              <a:gd name="adj2" fmla="val 7471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spcBef>
                <a:spcPts val="0"/>
              </a:spcBef>
              <a:spcAft>
                <a:spcPts val="500"/>
              </a:spcAft>
            </a:pPr>
            <a:r>
              <a:rPr lang="ar-EG" sz="4400" b="1" dirty="0">
                <a:solidFill>
                  <a:srgbClr val="2B3481"/>
                </a:solidFill>
                <a:latin typeface="Times New Roman" panose="02020603050405020304" pitchFamily="18" charset="0"/>
              </a:rPr>
              <a:t>3- المشكلات من حيث تكرار حدوثها:</a:t>
            </a:r>
            <a:endParaRPr lang="ar-EG" sz="4400" b="1" dirty="0">
              <a:solidFill>
                <a:srgbClr val="2B3481"/>
              </a:solidFill>
              <a:effectLst/>
            </a:endParaRPr>
          </a:p>
        </p:txBody>
      </p:sp>
      <p:pic>
        <p:nvPicPr>
          <p:cNvPr id="4" name="صورة 3">
            <a:extLst>
              <a:ext uri="{FF2B5EF4-FFF2-40B4-BE49-F238E27FC236}">
                <a16:creationId xmlns:a16="http://schemas.microsoft.com/office/drawing/2014/main" id="{52E9BE8B-E8BB-13E1-8F45-481A69E98EF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1129"/>
          <a:stretch/>
        </p:blipFill>
        <p:spPr>
          <a:xfrm rot="375508">
            <a:off x="2716550" y="2577130"/>
            <a:ext cx="4468730" cy="5143500"/>
          </a:xfrm>
          <a:prstGeom prst="rect">
            <a:avLst/>
          </a:prstGeom>
        </p:spPr>
      </p:pic>
      <p:sp>
        <p:nvSpPr>
          <p:cNvPr id="5" name="مربع نص 4">
            <a:extLst>
              <a:ext uri="{FF2B5EF4-FFF2-40B4-BE49-F238E27FC236}">
                <a16:creationId xmlns:a16="http://schemas.microsoft.com/office/drawing/2014/main" id="{1B33F297-2B28-084B-DF0E-32BABA0C3DDB}"/>
              </a:ext>
            </a:extLst>
          </p:cNvPr>
          <p:cNvSpPr txBox="1"/>
          <p:nvPr/>
        </p:nvSpPr>
        <p:spPr>
          <a:xfrm>
            <a:off x="4958188" y="4486895"/>
            <a:ext cx="1512168" cy="1077218"/>
          </a:xfrm>
          <a:prstGeom prst="rect">
            <a:avLst/>
          </a:prstGeom>
          <a:noFill/>
        </p:spPr>
        <p:txBody>
          <a:bodyPr wrap="square" rtlCol="0">
            <a:spAutoFit/>
          </a:bodyPr>
          <a:lstStyle/>
          <a:p>
            <a:r>
              <a:rPr lang="ar-EG" sz="3200" b="1" dirty="0">
                <a:solidFill>
                  <a:schemeClr val="bg1"/>
                </a:solidFill>
              </a:rPr>
              <a:t>مشكلات متكررة</a:t>
            </a:r>
            <a:endParaRPr lang="en-US" sz="3200" b="1" dirty="0">
              <a:solidFill>
                <a:schemeClr val="bg1"/>
              </a:solidFill>
            </a:endParaRPr>
          </a:p>
        </p:txBody>
      </p:sp>
      <p:sp>
        <p:nvSpPr>
          <p:cNvPr id="6" name="مربع نص 5">
            <a:extLst>
              <a:ext uri="{FF2B5EF4-FFF2-40B4-BE49-F238E27FC236}">
                <a16:creationId xmlns:a16="http://schemas.microsoft.com/office/drawing/2014/main" id="{1C0ECDD7-7DB7-6B2D-C547-529F09B728D2}"/>
              </a:ext>
            </a:extLst>
          </p:cNvPr>
          <p:cNvSpPr txBox="1"/>
          <p:nvPr/>
        </p:nvSpPr>
        <p:spPr>
          <a:xfrm>
            <a:off x="2775752" y="4372479"/>
            <a:ext cx="1512168" cy="1077218"/>
          </a:xfrm>
          <a:prstGeom prst="rect">
            <a:avLst/>
          </a:prstGeom>
          <a:noFill/>
        </p:spPr>
        <p:txBody>
          <a:bodyPr wrap="square" rtlCol="0">
            <a:spAutoFit/>
          </a:bodyPr>
          <a:lstStyle/>
          <a:p>
            <a:r>
              <a:rPr lang="ar-EG" sz="3200" b="1" dirty="0">
                <a:solidFill>
                  <a:schemeClr val="bg1"/>
                </a:solidFill>
              </a:rPr>
              <a:t>مشكلات نادرة</a:t>
            </a:r>
            <a:endParaRPr lang="en-US" sz="3200" b="1" dirty="0">
              <a:solidFill>
                <a:schemeClr val="bg1"/>
              </a:solidFill>
            </a:endParaRPr>
          </a:p>
        </p:txBody>
      </p:sp>
    </p:spTree>
    <p:extLst>
      <p:ext uri="{BB962C8B-B14F-4D97-AF65-F5344CB8AC3E}">
        <p14:creationId xmlns:p14="http://schemas.microsoft.com/office/powerpoint/2010/main" val="2092923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4">
            <a:extLst>
              <a:ext uri="{FF2B5EF4-FFF2-40B4-BE49-F238E27FC236}">
                <a16:creationId xmlns:a16="http://schemas.microsoft.com/office/drawing/2014/main" id="{9D1986CE-9DCB-C815-2C42-FC23A77F848F}"/>
              </a:ext>
            </a:extLst>
          </p:cNvPr>
          <p:cNvSpPr/>
          <p:nvPr/>
        </p:nvSpPr>
        <p:spPr>
          <a:xfrm>
            <a:off x="2205608" y="1033501"/>
            <a:ext cx="4876800" cy="1622645"/>
          </a:xfrm>
          <a:custGeom>
            <a:avLst/>
            <a:gdLst/>
            <a:ahLst/>
            <a:cxnLst/>
            <a:rect l="l" t="t" r="r" b="b"/>
            <a:pathLst>
              <a:path w="7315200" h="2433967">
                <a:moveTo>
                  <a:pt x="0" y="0"/>
                </a:moveTo>
                <a:lnTo>
                  <a:pt x="7315200" y="0"/>
                </a:lnTo>
                <a:lnTo>
                  <a:pt x="7315200" y="2433967"/>
                </a:lnTo>
                <a:lnTo>
                  <a:pt x="0" y="24339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فقاعة الكلام: بيضاوية 1">
            <a:extLst>
              <a:ext uri="{FF2B5EF4-FFF2-40B4-BE49-F238E27FC236}">
                <a16:creationId xmlns:a16="http://schemas.microsoft.com/office/drawing/2014/main" id="{AAFC9561-22FE-885E-72EA-75558ABDA961}"/>
              </a:ext>
            </a:extLst>
          </p:cNvPr>
          <p:cNvSpPr/>
          <p:nvPr/>
        </p:nvSpPr>
        <p:spPr>
          <a:xfrm>
            <a:off x="2061592" y="721168"/>
            <a:ext cx="5616624" cy="2304256"/>
          </a:xfrm>
          <a:prstGeom prst="wedgeEllipseCallout">
            <a:avLst>
              <a:gd name="adj1" fmla="val 16737"/>
              <a:gd name="adj2" fmla="val 7471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spcBef>
                <a:spcPts val="0"/>
              </a:spcBef>
              <a:spcAft>
                <a:spcPts val="500"/>
              </a:spcAft>
            </a:pPr>
            <a:r>
              <a:rPr lang="ar-EG" sz="4400" b="1" dirty="0">
                <a:solidFill>
                  <a:srgbClr val="2B3481"/>
                </a:solidFill>
                <a:latin typeface="Times New Roman" panose="02020603050405020304" pitchFamily="18" charset="0"/>
              </a:rPr>
              <a:t>4- المشكلات من حيث فرديتها أو جماعيتها:</a:t>
            </a:r>
            <a:endParaRPr lang="ar-EG" sz="4400" b="1" dirty="0">
              <a:solidFill>
                <a:srgbClr val="2B3481"/>
              </a:solidFill>
              <a:effectLst/>
            </a:endParaRPr>
          </a:p>
        </p:txBody>
      </p:sp>
      <p:pic>
        <p:nvPicPr>
          <p:cNvPr id="4" name="صورة 3">
            <a:extLst>
              <a:ext uri="{FF2B5EF4-FFF2-40B4-BE49-F238E27FC236}">
                <a16:creationId xmlns:a16="http://schemas.microsoft.com/office/drawing/2014/main" id="{52E9BE8B-E8BB-13E1-8F45-481A69E98EF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1129"/>
          <a:stretch/>
        </p:blipFill>
        <p:spPr>
          <a:xfrm rot="375508">
            <a:off x="2716550" y="2577130"/>
            <a:ext cx="4468730" cy="5143500"/>
          </a:xfrm>
          <a:prstGeom prst="rect">
            <a:avLst/>
          </a:prstGeom>
        </p:spPr>
      </p:pic>
      <p:sp>
        <p:nvSpPr>
          <p:cNvPr id="5" name="مربع نص 4">
            <a:extLst>
              <a:ext uri="{FF2B5EF4-FFF2-40B4-BE49-F238E27FC236}">
                <a16:creationId xmlns:a16="http://schemas.microsoft.com/office/drawing/2014/main" id="{1B33F297-2B28-084B-DF0E-32BABA0C3DDB}"/>
              </a:ext>
            </a:extLst>
          </p:cNvPr>
          <p:cNvSpPr txBox="1"/>
          <p:nvPr/>
        </p:nvSpPr>
        <p:spPr>
          <a:xfrm>
            <a:off x="4958188" y="4486895"/>
            <a:ext cx="1512168" cy="1077218"/>
          </a:xfrm>
          <a:prstGeom prst="rect">
            <a:avLst/>
          </a:prstGeom>
          <a:noFill/>
        </p:spPr>
        <p:txBody>
          <a:bodyPr wrap="square" rtlCol="0">
            <a:spAutoFit/>
          </a:bodyPr>
          <a:lstStyle/>
          <a:p>
            <a:r>
              <a:rPr lang="ar-EG" sz="3200" b="1" dirty="0">
                <a:solidFill>
                  <a:schemeClr val="bg1"/>
                </a:solidFill>
              </a:rPr>
              <a:t>مشكلات فردية</a:t>
            </a:r>
            <a:endParaRPr lang="en-US" sz="3200" b="1" dirty="0">
              <a:solidFill>
                <a:schemeClr val="bg1"/>
              </a:solidFill>
            </a:endParaRPr>
          </a:p>
        </p:txBody>
      </p:sp>
      <p:sp>
        <p:nvSpPr>
          <p:cNvPr id="6" name="مربع نص 5">
            <a:extLst>
              <a:ext uri="{FF2B5EF4-FFF2-40B4-BE49-F238E27FC236}">
                <a16:creationId xmlns:a16="http://schemas.microsoft.com/office/drawing/2014/main" id="{1C0ECDD7-7DB7-6B2D-C547-529F09B728D2}"/>
              </a:ext>
            </a:extLst>
          </p:cNvPr>
          <p:cNvSpPr txBox="1"/>
          <p:nvPr/>
        </p:nvSpPr>
        <p:spPr>
          <a:xfrm>
            <a:off x="2775752" y="4372479"/>
            <a:ext cx="1512168" cy="1077218"/>
          </a:xfrm>
          <a:prstGeom prst="rect">
            <a:avLst/>
          </a:prstGeom>
          <a:noFill/>
        </p:spPr>
        <p:txBody>
          <a:bodyPr wrap="square" rtlCol="0">
            <a:spAutoFit/>
          </a:bodyPr>
          <a:lstStyle/>
          <a:p>
            <a:r>
              <a:rPr lang="ar-EG" sz="3200" b="1" dirty="0">
                <a:solidFill>
                  <a:schemeClr val="bg1"/>
                </a:solidFill>
              </a:rPr>
              <a:t>مشكلات جماعية</a:t>
            </a:r>
            <a:endParaRPr lang="en-US" sz="3200" b="1" dirty="0">
              <a:solidFill>
                <a:schemeClr val="bg1"/>
              </a:solidFill>
            </a:endParaRPr>
          </a:p>
        </p:txBody>
      </p:sp>
    </p:spTree>
    <p:extLst>
      <p:ext uri="{BB962C8B-B14F-4D97-AF65-F5344CB8AC3E}">
        <p14:creationId xmlns:p14="http://schemas.microsoft.com/office/powerpoint/2010/main" val="273005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4">
            <a:extLst>
              <a:ext uri="{FF2B5EF4-FFF2-40B4-BE49-F238E27FC236}">
                <a16:creationId xmlns:a16="http://schemas.microsoft.com/office/drawing/2014/main" id="{B2E1F840-5176-B198-2B75-2DEFD9F360F6}"/>
              </a:ext>
            </a:extLst>
          </p:cNvPr>
          <p:cNvSpPr/>
          <p:nvPr/>
        </p:nvSpPr>
        <p:spPr>
          <a:xfrm>
            <a:off x="2205608" y="1033501"/>
            <a:ext cx="4876800" cy="1622645"/>
          </a:xfrm>
          <a:custGeom>
            <a:avLst/>
            <a:gdLst/>
            <a:ahLst/>
            <a:cxnLst/>
            <a:rect l="l" t="t" r="r" b="b"/>
            <a:pathLst>
              <a:path w="7315200" h="2433967">
                <a:moveTo>
                  <a:pt x="0" y="0"/>
                </a:moveTo>
                <a:lnTo>
                  <a:pt x="7315200" y="0"/>
                </a:lnTo>
                <a:lnTo>
                  <a:pt x="7315200" y="2433967"/>
                </a:lnTo>
                <a:lnTo>
                  <a:pt x="0" y="24339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فقاعة الكلام: بيضاوية 1">
            <a:extLst>
              <a:ext uri="{FF2B5EF4-FFF2-40B4-BE49-F238E27FC236}">
                <a16:creationId xmlns:a16="http://schemas.microsoft.com/office/drawing/2014/main" id="{AAFC9561-22FE-885E-72EA-75558ABDA961}"/>
              </a:ext>
            </a:extLst>
          </p:cNvPr>
          <p:cNvSpPr/>
          <p:nvPr/>
        </p:nvSpPr>
        <p:spPr>
          <a:xfrm>
            <a:off x="1835696" y="692696"/>
            <a:ext cx="5616624" cy="2304256"/>
          </a:xfrm>
          <a:prstGeom prst="wedgeEllipseCallout">
            <a:avLst>
              <a:gd name="adj1" fmla="val 16737"/>
              <a:gd name="adj2" fmla="val 7471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spcBef>
                <a:spcPts val="0"/>
              </a:spcBef>
              <a:spcAft>
                <a:spcPts val="500"/>
              </a:spcAft>
            </a:pPr>
            <a:r>
              <a:rPr lang="ar-EG" sz="4400" b="1" dirty="0">
                <a:solidFill>
                  <a:srgbClr val="2B3481"/>
                </a:solidFill>
                <a:latin typeface="Times New Roman" panose="02020603050405020304" pitchFamily="18" charset="0"/>
              </a:rPr>
              <a:t>5- المشكلات من حيث زمن حدوثها:</a:t>
            </a:r>
            <a:endParaRPr lang="ar-EG" sz="4400" b="1" dirty="0">
              <a:solidFill>
                <a:srgbClr val="2B3481"/>
              </a:solidFill>
              <a:effectLst/>
            </a:endParaRPr>
          </a:p>
        </p:txBody>
      </p:sp>
      <p:pic>
        <p:nvPicPr>
          <p:cNvPr id="4" name="صورة 3">
            <a:extLst>
              <a:ext uri="{FF2B5EF4-FFF2-40B4-BE49-F238E27FC236}">
                <a16:creationId xmlns:a16="http://schemas.microsoft.com/office/drawing/2014/main" id="{52E9BE8B-E8BB-13E1-8F45-481A69E98EF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1129"/>
          <a:stretch/>
        </p:blipFill>
        <p:spPr>
          <a:xfrm rot="375508">
            <a:off x="2716550" y="2577130"/>
            <a:ext cx="4468730" cy="5143500"/>
          </a:xfrm>
          <a:prstGeom prst="rect">
            <a:avLst/>
          </a:prstGeom>
        </p:spPr>
      </p:pic>
      <p:sp>
        <p:nvSpPr>
          <p:cNvPr id="5" name="مربع نص 4">
            <a:extLst>
              <a:ext uri="{FF2B5EF4-FFF2-40B4-BE49-F238E27FC236}">
                <a16:creationId xmlns:a16="http://schemas.microsoft.com/office/drawing/2014/main" id="{1B33F297-2B28-084B-DF0E-32BABA0C3DDB}"/>
              </a:ext>
            </a:extLst>
          </p:cNvPr>
          <p:cNvSpPr txBox="1"/>
          <p:nvPr/>
        </p:nvSpPr>
        <p:spPr>
          <a:xfrm>
            <a:off x="4958188" y="4486895"/>
            <a:ext cx="1512168" cy="1077218"/>
          </a:xfrm>
          <a:prstGeom prst="rect">
            <a:avLst/>
          </a:prstGeom>
          <a:noFill/>
        </p:spPr>
        <p:txBody>
          <a:bodyPr wrap="square" rtlCol="0">
            <a:spAutoFit/>
          </a:bodyPr>
          <a:lstStyle/>
          <a:p>
            <a:r>
              <a:rPr lang="ar-EG" sz="3200" b="1" dirty="0">
                <a:solidFill>
                  <a:schemeClr val="bg1"/>
                </a:solidFill>
              </a:rPr>
              <a:t>مشكلات حديثة</a:t>
            </a:r>
            <a:endParaRPr lang="en-US" sz="3200" b="1" dirty="0">
              <a:solidFill>
                <a:schemeClr val="bg1"/>
              </a:solidFill>
            </a:endParaRPr>
          </a:p>
        </p:txBody>
      </p:sp>
      <p:sp>
        <p:nvSpPr>
          <p:cNvPr id="6" name="مربع نص 5">
            <a:extLst>
              <a:ext uri="{FF2B5EF4-FFF2-40B4-BE49-F238E27FC236}">
                <a16:creationId xmlns:a16="http://schemas.microsoft.com/office/drawing/2014/main" id="{1C0ECDD7-7DB7-6B2D-C547-529F09B728D2}"/>
              </a:ext>
            </a:extLst>
          </p:cNvPr>
          <p:cNvSpPr txBox="1"/>
          <p:nvPr/>
        </p:nvSpPr>
        <p:spPr>
          <a:xfrm>
            <a:off x="2775752" y="4372479"/>
            <a:ext cx="1512168" cy="1077218"/>
          </a:xfrm>
          <a:prstGeom prst="rect">
            <a:avLst/>
          </a:prstGeom>
          <a:noFill/>
        </p:spPr>
        <p:txBody>
          <a:bodyPr wrap="square" rtlCol="0">
            <a:spAutoFit/>
          </a:bodyPr>
          <a:lstStyle/>
          <a:p>
            <a:r>
              <a:rPr lang="ar-EG" sz="3200" b="1" dirty="0">
                <a:solidFill>
                  <a:schemeClr val="bg1"/>
                </a:solidFill>
              </a:rPr>
              <a:t>مشكلات قديمة</a:t>
            </a:r>
            <a:endParaRPr lang="en-US" sz="3200" b="1" dirty="0">
              <a:solidFill>
                <a:schemeClr val="bg1"/>
              </a:solidFill>
            </a:endParaRPr>
          </a:p>
        </p:txBody>
      </p:sp>
    </p:spTree>
    <p:extLst>
      <p:ext uri="{BB962C8B-B14F-4D97-AF65-F5344CB8AC3E}">
        <p14:creationId xmlns:p14="http://schemas.microsoft.com/office/powerpoint/2010/main" val="1714793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a:extLst>
            <a:ext uri="{FF2B5EF4-FFF2-40B4-BE49-F238E27FC236}">
              <a16:creationId xmlns:a16="http://schemas.microsoft.com/office/drawing/2014/main" id="{B10FF38C-2B77-F84B-C8D3-06EF9AF5DBA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28360A3-7D3F-23CE-561C-35B5A26D30C7}"/>
              </a:ext>
            </a:extLst>
          </p:cNvPr>
          <p:cNvGrpSpPr/>
          <p:nvPr/>
        </p:nvGrpSpPr>
        <p:grpSpPr>
          <a:xfrm rot="1808781">
            <a:off x="6705182" y="-1126914"/>
            <a:ext cx="674517" cy="8965196"/>
            <a:chOff x="0" y="0"/>
            <a:chExt cx="355301" cy="4722408"/>
          </a:xfrm>
        </p:grpSpPr>
        <p:sp>
          <p:nvSpPr>
            <p:cNvPr id="3" name="Freeform 3">
              <a:extLst>
                <a:ext uri="{FF2B5EF4-FFF2-40B4-BE49-F238E27FC236}">
                  <a16:creationId xmlns:a16="http://schemas.microsoft.com/office/drawing/2014/main" id="{86D3D390-E067-4E88-4C82-FA2B2027F4DA}"/>
                </a:ext>
              </a:extLst>
            </p:cNvPr>
            <p:cNvSpPr/>
            <p:nvPr/>
          </p:nvSpPr>
          <p:spPr>
            <a:xfrm>
              <a:off x="0" y="0"/>
              <a:ext cx="355301" cy="4722408"/>
            </a:xfrm>
            <a:custGeom>
              <a:avLst/>
              <a:gdLst/>
              <a:ahLst/>
              <a:cxnLst/>
              <a:rect l="l" t="t" r="r" b="b"/>
              <a:pathLst>
                <a:path w="355301" h="4722408">
                  <a:moveTo>
                    <a:pt x="0" y="0"/>
                  </a:moveTo>
                  <a:lnTo>
                    <a:pt x="355301" y="0"/>
                  </a:lnTo>
                  <a:lnTo>
                    <a:pt x="355301" y="4722408"/>
                  </a:lnTo>
                  <a:lnTo>
                    <a:pt x="0" y="4722408"/>
                  </a:lnTo>
                  <a:close/>
                </a:path>
              </a:pathLst>
            </a:custGeom>
            <a:solidFill>
              <a:srgbClr val="9B1921"/>
            </a:solidFill>
          </p:spPr>
        </p:sp>
        <p:sp>
          <p:nvSpPr>
            <p:cNvPr id="4" name="TextBox 4">
              <a:extLst>
                <a:ext uri="{FF2B5EF4-FFF2-40B4-BE49-F238E27FC236}">
                  <a16:creationId xmlns:a16="http://schemas.microsoft.com/office/drawing/2014/main" id="{768D3242-5114-E613-0BB3-B4138EC5696B}"/>
                </a:ext>
              </a:extLst>
            </p:cNvPr>
            <p:cNvSpPr txBox="1"/>
            <p:nvPr/>
          </p:nvSpPr>
          <p:spPr>
            <a:xfrm>
              <a:off x="0" y="-57150"/>
              <a:ext cx="355301" cy="4779558"/>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26F1F9E0-E7E7-55E0-5C77-F1CBA3A29D7F}"/>
              </a:ext>
            </a:extLst>
          </p:cNvPr>
          <p:cNvGrpSpPr/>
          <p:nvPr/>
        </p:nvGrpSpPr>
        <p:grpSpPr>
          <a:xfrm>
            <a:off x="6857075" y="3911910"/>
            <a:ext cx="2853249" cy="2496593"/>
            <a:chOff x="0" y="0"/>
            <a:chExt cx="812800" cy="711200"/>
          </a:xfrm>
        </p:grpSpPr>
        <p:sp>
          <p:nvSpPr>
            <p:cNvPr id="6" name="Freeform 6">
              <a:extLst>
                <a:ext uri="{FF2B5EF4-FFF2-40B4-BE49-F238E27FC236}">
                  <a16:creationId xmlns:a16="http://schemas.microsoft.com/office/drawing/2014/main" id="{95038476-89E6-7906-AD71-E55433F80EB7}"/>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7" name="TextBox 7">
              <a:extLst>
                <a:ext uri="{FF2B5EF4-FFF2-40B4-BE49-F238E27FC236}">
                  <a16:creationId xmlns:a16="http://schemas.microsoft.com/office/drawing/2014/main" id="{71F5FCB8-3B7E-6D8C-2DDE-1E3865FF9AE7}"/>
                </a:ext>
              </a:extLst>
            </p:cNvPr>
            <p:cNvSpPr txBox="1"/>
            <p:nvPr/>
          </p:nvSpPr>
          <p:spPr>
            <a:xfrm>
              <a:off x="127000" y="273050"/>
              <a:ext cx="558800" cy="38735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34842D00-B8A7-0D8D-0BE3-D3AEFADD7980}"/>
              </a:ext>
            </a:extLst>
          </p:cNvPr>
          <p:cNvGrpSpPr/>
          <p:nvPr/>
        </p:nvGrpSpPr>
        <p:grpSpPr>
          <a:xfrm>
            <a:off x="8059331" y="2502279"/>
            <a:ext cx="2072007" cy="3598841"/>
            <a:chOff x="0" y="0"/>
            <a:chExt cx="812800" cy="1411742"/>
          </a:xfrm>
        </p:grpSpPr>
        <p:sp>
          <p:nvSpPr>
            <p:cNvPr id="9" name="Freeform 9">
              <a:extLst>
                <a:ext uri="{FF2B5EF4-FFF2-40B4-BE49-F238E27FC236}">
                  <a16:creationId xmlns:a16="http://schemas.microsoft.com/office/drawing/2014/main" id="{7F09DC74-4767-2124-EF70-05E9082BC415}"/>
                </a:ext>
              </a:extLst>
            </p:cNvPr>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10" name="TextBox 10">
              <a:extLst>
                <a:ext uri="{FF2B5EF4-FFF2-40B4-BE49-F238E27FC236}">
                  <a16:creationId xmlns:a16="http://schemas.microsoft.com/office/drawing/2014/main" id="{D1872B34-1A49-6423-2131-9B41A7700E40}"/>
                </a:ext>
              </a:extLst>
            </p:cNvPr>
            <p:cNvSpPr txBox="1"/>
            <p:nvPr/>
          </p:nvSpPr>
          <p:spPr>
            <a:xfrm>
              <a:off x="139700" y="185493"/>
              <a:ext cx="533400" cy="983605"/>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مربع نص 13">
            <a:extLst>
              <a:ext uri="{FF2B5EF4-FFF2-40B4-BE49-F238E27FC236}">
                <a16:creationId xmlns:a16="http://schemas.microsoft.com/office/drawing/2014/main" id="{8C731433-0479-EAE7-C527-FADBF7B29247}"/>
              </a:ext>
            </a:extLst>
          </p:cNvPr>
          <p:cNvSpPr txBox="1"/>
          <p:nvPr/>
        </p:nvSpPr>
        <p:spPr>
          <a:xfrm>
            <a:off x="323528" y="1908390"/>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a:solidFill>
                  <a:sysClr val="windowText" lastClr="000000"/>
                </a:solidFill>
              </a:ln>
              <a:solidFill>
                <a:srgbClr val="8064A2">
                  <a:lumMod val="20000"/>
                  <a:lumOff val="80000"/>
                </a:srgbClr>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14389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460476" y="732243"/>
            <a:ext cx="6867636" cy="1746647"/>
          </a:xfrm>
          <a:prstGeom prst="hexagon">
            <a:avLst/>
          </a:prstGeom>
          <a:noFill/>
          <a:ln>
            <a:noFill/>
          </a:ln>
        </p:spPr>
        <p:txBody>
          <a:bodyPr wrap="square">
            <a:spAutoFit/>
          </a:bodyPr>
          <a:lstStyle/>
          <a:p>
            <a:pPr algn="ctr"/>
            <a:r>
              <a:rPr lang="ar-EG" sz="2800" b="1" dirty="0"/>
              <a:t>بالتعاون مع زملائك اذكر مثالا على كل نوع من أنواع المشكلات حسب التصنيفات المختلفة في البيئة من حولك.</a:t>
            </a:r>
          </a:p>
        </p:txBody>
      </p:sp>
      <p:graphicFrame>
        <p:nvGraphicFramePr>
          <p:cNvPr id="4" name="جدول 4">
            <a:extLst>
              <a:ext uri="{FF2B5EF4-FFF2-40B4-BE49-F238E27FC236}">
                <a16:creationId xmlns:a16="http://schemas.microsoft.com/office/drawing/2014/main" id="{FC5B93C1-1A6A-CA75-876F-ABEA601B65A3}"/>
              </a:ext>
            </a:extLst>
          </p:cNvPr>
          <p:cNvGraphicFramePr>
            <a:graphicFrameLocks noGrp="1"/>
          </p:cNvGraphicFramePr>
          <p:nvPr>
            <p:extLst>
              <p:ext uri="{D42A27DB-BD31-4B8C-83A1-F6EECF244321}">
                <p14:modId xmlns:p14="http://schemas.microsoft.com/office/powerpoint/2010/main" val="3525142091"/>
              </p:ext>
            </p:extLst>
          </p:nvPr>
        </p:nvGraphicFramePr>
        <p:xfrm>
          <a:off x="1043608" y="2463896"/>
          <a:ext cx="7536159" cy="3830430"/>
        </p:xfrm>
        <a:graphic>
          <a:graphicData uri="http://schemas.openxmlformats.org/drawingml/2006/table">
            <a:tbl>
              <a:tblPr firstRow="1" bandRow="1">
                <a:tableStyleId>{21E4AEA4-8DFA-4A89-87EB-49C32662AFE0}</a:tableStyleId>
              </a:tblPr>
              <a:tblGrid>
                <a:gridCol w="3384376">
                  <a:extLst>
                    <a:ext uri="{9D8B030D-6E8A-4147-A177-3AD203B41FA5}">
                      <a16:colId xmlns:a16="http://schemas.microsoft.com/office/drawing/2014/main" val="3335186973"/>
                    </a:ext>
                  </a:extLst>
                </a:gridCol>
                <a:gridCol w="3384376">
                  <a:extLst>
                    <a:ext uri="{9D8B030D-6E8A-4147-A177-3AD203B41FA5}">
                      <a16:colId xmlns:a16="http://schemas.microsoft.com/office/drawing/2014/main" val="3395557409"/>
                    </a:ext>
                  </a:extLst>
                </a:gridCol>
                <a:gridCol w="767407">
                  <a:extLst>
                    <a:ext uri="{9D8B030D-6E8A-4147-A177-3AD203B41FA5}">
                      <a16:colId xmlns:a16="http://schemas.microsoft.com/office/drawing/2014/main" val="4218722755"/>
                    </a:ext>
                  </a:extLst>
                </a:gridCol>
              </a:tblGrid>
              <a:tr h="638405">
                <a:tc>
                  <a:txBody>
                    <a:bodyPr/>
                    <a:lstStyle/>
                    <a:p>
                      <a:pPr algn="ctr"/>
                      <a:r>
                        <a:rPr lang="ar-EG" sz="2800" b="1" dirty="0"/>
                        <a:t>المثال</a:t>
                      </a:r>
                      <a:endParaRPr lang="en-US" sz="2800" b="1" dirty="0"/>
                    </a:p>
                  </a:txBody>
                  <a:tcPr/>
                </a:tc>
                <a:tc>
                  <a:txBody>
                    <a:bodyPr/>
                    <a:lstStyle/>
                    <a:p>
                      <a:pPr algn="ctr"/>
                      <a:r>
                        <a:rPr lang="ar-EG" sz="2800" b="1" dirty="0"/>
                        <a:t>نوع المشكلة</a:t>
                      </a:r>
                      <a:endParaRPr lang="en-US" sz="2800" b="1" dirty="0"/>
                    </a:p>
                  </a:txBody>
                  <a:tcPr/>
                </a:tc>
                <a:tc>
                  <a:txBody>
                    <a:bodyPr/>
                    <a:lstStyle/>
                    <a:p>
                      <a:pPr algn="ctr"/>
                      <a:r>
                        <a:rPr lang="ar-EG" sz="2800" b="1" dirty="0"/>
                        <a:t>م</a:t>
                      </a:r>
                      <a:endParaRPr lang="en-US" sz="2800" b="1" dirty="0"/>
                    </a:p>
                  </a:txBody>
                  <a:tcPr/>
                </a:tc>
                <a:extLst>
                  <a:ext uri="{0D108BD9-81ED-4DB2-BD59-A6C34878D82A}">
                    <a16:rowId xmlns:a16="http://schemas.microsoft.com/office/drawing/2014/main" val="3929231307"/>
                  </a:ext>
                </a:extLst>
              </a:tr>
              <a:tr h="638405">
                <a:tc>
                  <a:txBody>
                    <a:bodyPr/>
                    <a:lstStyle/>
                    <a:p>
                      <a:pPr algn="ctr"/>
                      <a:endParaRPr lang="en-US" sz="2800" b="1"/>
                    </a:p>
                  </a:txBody>
                  <a:tcPr/>
                </a:tc>
                <a:tc>
                  <a:txBody>
                    <a:bodyPr/>
                    <a:lstStyle/>
                    <a:p>
                      <a:pPr algn="ctr"/>
                      <a:endParaRPr lang="en-US" sz="2800" b="1" dirty="0"/>
                    </a:p>
                  </a:txBody>
                  <a:tcPr/>
                </a:tc>
                <a:tc>
                  <a:txBody>
                    <a:bodyPr/>
                    <a:lstStyle/>
                    <a:p>
                      <a:pPr algn="ctr"/>
                      <a:r>
                        <a:rPr lang="ar-EG" sz="2800" b="1" dirty="0"/>
                        <a:t>1</a:t>
                      </a:r>
                      <a:endParaRPr lang="en-US" sz="2800" b="1" dirty="0"/>
                    </a:p>
                  </a:txBody>
                  <a:tcPr/>
                </a:tc>
                <a:extLst>
                  <a:ext uri="{0D108BD9-81ED-4DB2-BD59-A6C34878D82A}">
                    <a16:rowId xmlns:a16="http://schemas.microsoft.com/office/drawing/2014/main" val="3793144261"/>
                  </a:ext>
                </a:extLst>
              </a:tr>
              <a:tr h="63840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2</a:t>
                      </a:r>
                      <a:endParaRPr lang="en-US" sz="2800" b="1" dirty="0"/>
                    </a:p>
                  </a:txBody>
                  <a:tcPr/>
                </a:tc>
                <a:extLst>
                  <a:ext uri="{0D108BD9-81ED-4DB2-BD59-A6C34878D82A}">
                    <a16:rowId xmlns:a16="http://schemas.microsoft.com/office/drawing/2014/main" val="2305413241"/>
                  </a:ext>
                </a:extLst>
              </a:tr>
              <a:tr h="63840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3</a:t>
                      </a:r>
                      <a:endParaRPr lang="en-US" sz="2800" b="1" dirty="0"/>
                    </a:p>
                  </a:txBody>
                  <a:tcPr/>
                </a:tc>
                <a:extLst>
                  <a:ext uri="{0D108BD9-81ED-4DB2-BD59-A6C34878D82A}">
                    <a16:rowId xmlns:a16="http://schemas.microsoft.com/office/drawing/2014/main" val="1827330801"/>
                  </a:ext>
                </a:extLst>
              </a:tr>
              <a:tr h="63840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4</a:t>
                      </a:r>
                      <a:endParaRPr lang="en-US" sz="2800" b="1" dirty="0"/>
                    </a:p>
                  </a:txBody>
                  <a:tcPr/>
                </a:tc>
                <a:extLst>
                  <a:ext uri="{0D108BD9-81ED-4DB2-BD59-A6C34878D82A}">
                    <a16:rowId xmlns:a16="http://schemas.microsoft.com/office/drawing/2014/main" val="3817393601"/>
                  </a:ext>
                </a:extLst>
              </a:tr>
              <a:tr h="638405">
                <a:tc>
                  <a:txBody>
                    <a:bodyPr/>
                    <a:lstStyle/>
                    <a:p>
                      <a:pPr algn="ctr"/>
                      <a:endParaRPr lang="en-US" sz="2800" b="1"/>
                    </a:p>
                  </a:txBody>
                  <a:tcPr/>
                </a:tc>
                <a:tc>
                  <a:txBody>
                    <a:bodyPr/>
                    <a:lstStyle/>
                    <a:p>
                      <a:pPr algn="ctr"/>
                      <a:endParaRPr lang="en-US" sz="2800" b="1"/>
                    </a:p>
                  </a:txBody>
                  <a:tcPr/>
                </a:tc>
                <a:tc>
                  <a:txBody>
                    <a:bodyPr/>
                    <a:lstStyle/>
                    <a:p>
                      <a:pPr algn="ctr"/>
                      <a:r>
                        <a:rPr lang="ar-EG" sz="2800" b="1" dirty="0"/>
                        <a:t>5</a:t>
                      </a:r>
                      <a:endParaRPr lang="en-US" sz="2800" b="1" dirty="0"/>
                    </a:p>
                  </a:txBody>
                  <a:tcPr/>
                </a:tc>
                <a:extLst>
                  <a:ext uri="{0D108BD9-81ED-4DB2-BD59-A6C34878D82A}">
                    <a16:rowId xmlns:a16="http://schemas.microsoft.com/office/drawing/2014/main" val="4032522843"/>
                  </a:ext>
                </a:extLst>
              </a:tr>
            </a:tbl>
          </a:graphicData>
        </a:graphic>
      </p:graphicFrame>
    </p:spTree>
    <p:extLst>
      <p:ext uri="{BB962C8B-B14F-4D97-AF65-F5344CB8AC3E}">
        <p14:creationId xmlns:p14="http://schemas.microsoft.com/office/powerpoint/2010/main" val="346187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sp>
        <p:nvSpPr>
          <p:cNvPr id="5" name="Freeform 5"/>
          <p:cNvSpPr/>
          <p:nvPr/>
        </p:nvSpPr>
        <p:spPr>
          <a:xfrm>
            <a:off x="5103315" y="476672"/>
            <a:ext cx="4040483" cy="3470956"/>
          </a:xfrm>
          <a:custGeom>
            <a:avLst/>
            <a:gdLst/>
            <a:ahLst/>
            <a:cxnLst/>
            <a:rect l="l" t="t" r="r" b="b"/>
            <a:pathLst>
              <a:path w="4231157" h="4114800">
                <a:moveTo>
                  <a:pt x="0" y="0"/>
                </a:moveTo>
                <a:lnTo>
                  <a:pt x="4231157" y="0"/>
                </a:lnTo>
                <a:lnTo>
                  <a:pt x="423115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2">
            <a:extLst>
              <a:ext uri="{FF2B5EF4-FFF2-40B4-BE49-F238E27FC236}">
                <a16:creationId xmlns:a16="http://schemas.microsoft.com/office/drawing/2014/main" id="{31334DDF-B23D-A0DF-0663-C6D97B80B2A5}"/>
              </a:ext>
            </a:extLst>
          </p:cNvPr>
          <p:cNvGrpSpPr/>
          <p:nvPr/>
        </p:nvGrpSpPr>
        <p:grpSpPr>
          <a:xfrm>
            <a:off x="683568" y="2420888"/>
            <a:ext cx="3603989" cy="2770882"/>
            <a:chOff x="0" y="0"/>
            <a:chExt cx="1057180" cy="812800"/>
          </a:xfrm>
        </p:grpSpPr>
        <p:sp>
          <p:nvSpPr>
            <p:cNvPr id="7" name="Freeform 3">
              <a:extLst>
                <a:ext uri="{FF2B5EF4-FFF2-40B4-BE49-F238E27FC236}">
                  <a16:creationId xmlns:a16="http://schemas.microsoft.com/office/drawing/2014/main" id="{77FE289D-2B58-C40E-FDF0-3B50B668DC3B}"/>
                </a:ext>
              </a:extLst>
            </p:cNvPr>
            <p:cNvSpPr/>
            <p:nvPr/>
          </p:nvSpPr>
          <p:spPr>
            <a:xfrm>
              <a:off x="0" y="0"/>
              <a:ext cx="1057181" cy="812800"/>
            </a:xfrm>
            <a:custGeom>
              <a:avLst/>
              <a:gdLst/>
              <a:ahLst/>
              <a:cxnLst/>
              <a:rect l="l" t="t" r="r" b="b"/>
              <a:pathLst>
                <a:path w="1057181" h="812800">
                  <a:moveTo>
                    <a:pt x="113852" y="0"/>
                  </a:moveTo>
                  <a:lnTo>
                    <a:pt x="943328" y="0"/>
                  </a:lnTo>
                  <a:cubicBezTo>
                    <a:pt x="1006207" y="0"/>
                    <a:pt x="1057181" y="50973"/>
                    <a:pt x="1057181" y="113852"/>
                  </a:cubicBezTo>
                  <a:lnTo>
                    <a:pt x="1057181" y="698948"/>
                  </a:lnTo>
                  <a:cubicBezTo>
                    <a:pt x="1057181" y="761827"/>
                    <a:pt x="1006207" y="812800"/>
                    <a:pt x="943328" y="812800"/>
                  </a:cubicBezTo>
                  <a:lnTo>
                    <a:pt x="113852" y="812800"/>
                  </a:lnTo>
                  <a:cubicBezTo>
                    <a:pt x="50973" y="812800"/>
                    <a:pt x="0" y="761827"/>
                    <a:pt x="0" y="698948"/>
                  </a:cubicBezTo>
                  <a:lnTo>
                    <a:pt x="0" y="113852"/>
                  </a:lnTo>
                  <a:cubicBezTo>
                    <a:pt x="0" y="50973"/>
                    <a:pt x="50973" y="0"/>
                    <a:pt x="113852" y="0"/>
                  </a:cubicBezTo>
                  <a:close/>
                </a:path>
              </a:pathLst>
            </a:custGeom>
            <a:solidFill>
              <a:srgbClr val="FFFFFF"/>
            </a:solidFill>
          </p:spPr>
        </p:sp>
        <p:sp>
          <p:nvSpPr>
            <p:cNvPr id="8" name="TextBox 4">
              <a:extLst>
                <a:ext uri="{FF2B5EF4-FFF2-40B4-BE49-F238E27FC236}">
                  <a16:creationId xmlns:a16="http://schemas.microsoft.com/office/drawing/2014/main" id="{7689D470-E3A6-0B7D-07DB-37B9E2F43B43}"/>
                </a:ext>
              </a:extLst>
            </p:cNvPr>
            <p:cNvSpPr txBox="1"/>
            <p:nvPr/>
          </p:nvSpPr>
          <p:spPr>
            <a:xfrm>
              <a:off x="0" y="-57150"/>
              <a:ext cx="1057180" cy="869950"/>
            </a:xfrm>
            <a:prstGeom prst="rect">
              <a:avLst/>
            </a:prstGeom>
          </p:spPr>
          <p:txBody>
            <a:bodyPr lIns="50800" tIns="50800" rIns="50800" bIns="50800" rtlCol="0" anchor="ctr"/>
            <a:lstStyle/>
            <a:p>
              <a:pPr algn="ctr">
                <a:lnSpc>
                  <a:spcPts val="2659"/>
                </a:lnSpc>
              </a:pPr>
              <a:endParaRPr/>
            </a:p>
          </p:txBody>
        </p:sp>
      </p:grpSp>
      <p:grpSp>
        <p:nvGrpSpPr>
          <p:cNvPr id="9" name="Group 11">
            <a:extLst>
              <a:ext uri="{FF2B5EF4-FFF2-40B4-BE49-F238E27FC236}">
                <a16:creationId xmlns:a16="http://schemas.microsoft.com/office/drawing/2014/main" id="{FF594AEE-F4E3-EEC3-8D49-B3B8697802D7}"/>
              </a:ext>
            </a:extLst>
          </p:cNvPr>
          <p:cNvGrpSpPr/>
          <p:nvPr/>
        </p:nvGrpSpPr>
        <p:grpSpPr>
          <a:xfrm>
            <a:off x="683565" y="2694346"/>
            <a:ext cx="1416975" cy="708488"/>
            <a:chOff x="0" y="0"/>
            <a:chExt cx="812800" cy="406400"/>
          </a:xfrm>
        </p:grpSpPr>
        <p:sp>
          <p:nvSpPr>
            <p:cNvPr id="10" name="Freeform 12">
              <a:extLst>
                <a:ext uri="{FF2B5EF4-FFF2-40B4-BE49-F238E27FC236}">
                  <a16:creationId xmlns:a16="http://schemas.microsoft.com/office/drawing/2014/main" id="{644D7A9D-BFE6-BBF9-6A9D-5308965CB8B5}"/>
                </a:ext>
              </a:extLst>
            </p:cNvPr>
            <p:cNvSpPr/>
            <p:nvPr/>
          </p:nvSpPr>
          <p:spPr>
            <a:xfrm>
              <a:off x="0" y="0"/>
              <a:ext cx="812800" cy="406400"/>
            </a:xfrm>
            <a:custGeom>
              <a:avLst/>
              <a:gdLst/>
              <a:ahLst/>
              <a:cxnLst/>
              <a:rect l="l" t="t" r="r" b="b"/>
              <a:pathLst>
                <a:path w="812800" h="406400">
                  <a:moveTo>
                    <a:pt x="609600" y="0"/>
                  </a:moveTo>
                  <a:lnTo>
                    <a:pt x="0" y="0"/>
                  </a:lnTo>
                  <a:lnTo>
                    <a:pt x="0" y="406400"/>
                  </a:lnTo>
                  <a:lnTo>
                    <a:pt x="609600" y="406400"/>
                  </a:lnTo>
                  <a:lnTo>
                    <a:pt x="812800" y="203200"/>
                  </a:lnTo>
                  <a:lnTo>
                    <a:pt x="609600" y="0"/>
                  </a:lnTo>
                  <a:close/>
                </a:path>
              </a:pathLst>
            </a:custGeom>
            <a:solidFill>
              <a:srgbClr val="80131A"/>
            </a:solidFill>
          </p:spPr>
        </p:sp>
        <p:sp>
          <p:nvSpPr>
            <p:cNvPr id="11" name="TextBox 13">
              <a:extLst>
                <a:ext uri="{FF2B5EF4-FFF2-40B4-BE49-F238E27FC236}">
                  <a16:creationId xmlns:a16="http://schemas.microsoft.com/office/drawing/2014/main" id="{D03C577A-670A-65B7-D175-9EEFAA337AB7}"/>
                </a:ext>
              </a:extLst>
            </p:cNvPr>
            <p:cNvSpPr txBox="1"/>
            <p:nvPr/>
          </p:nvSpPr>
          <p:spPr>
            <a:xfrm>
              <a:off x="0" y="-57150"/>
              <a:ext cx="698500" cy="463550"/>
            </a:xfrm>
            <a:prstGeom prst="rect">
              <a:avLst/>
            </a:prstGeom>
          </p:spPr>
          <p:txBody>
            <a:bodyPr lIns="50800" tIns="50800" rIns="50800" bIns="50800" rtlCol="0" anchor="ctr"/>
            <a:lstStyle/>
            <a:p>
              <a:pPr algn="ctr">
                <a:lnSpc>
                  <a:spcPts val="2659"/>
                </a:lnSpc>
              </a:pPr>
              <a:endParaRPr/>
            </a:p>
          </p:txBody>
        </p:sp>
      </p:grpSp>
      <p:sp>
        <p:nvSpPr>
          <p:cNvPr id="12" name="مربع نص 11">
            <a:extLst>
              <a:ext uri="{FF2B5EF4-FFF2-40B4-BE49-F238E27FC236}">
                <a16:creationId xmlns:a16="http://schemas.microsoft.com/office/drawing/2014/main" id="{092BC7B4-7C33-8B82-1A1B-A1AA85C4D5EC}"/>
              </a:ext>
            </a:extLst>
          </p:cNvPr>
          <p:cNvSpPr txBox="1"/>
          <p:nvPr/>
        </p:nvSpPr>
        <p:spPr>
          <a:xfrm>
            <a:off x="1240869" y="2998774"/>
            <a:ext cx="2952328" cy="2308324"/>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0" normalizeH="0" baseline="0" noProof="0" dirty="0">
                <a:ln>
                  <a:solidFill>
                    <a:sysClr val="windowText" lastClr="000000"/>
                  </a:solidFill>
                </a:ln>
                <a:solidFill>
                  <a:srgbClr val="990000"/>
                </a:solidFill>
                <a:effectLst/>
                <a:uLnTx/>
                <a:uFillTx/>
                <a:latin typeface="Traditional Arabic" panose="02020603050405020304" pitchFamily="18" charset="-78"/>
                <a:cs typeface="Traditional Arabic" panose="02020603050405020304" pitchFamily="18" charset="-78"/>
              </a:rPr>
              <a:t>نشاطات مقترحة</a:t>
            </a:r>
            <a:endParaRPr kumimoji="0" lang="en-US" sz="7200" b="1" i="0" u="none" strike="noStrike" kern="1200" cap="none" spc="0" normalizeH="0" baseline="0" noProof="0" dirty="0">
              <a:ln>
                <a:solidFill>
                  <a:sysClr val="windowText" lastClr="000000"/>
                </a:solidFill>
              </a:ln>
              <a:solidFill>
                <a:srgbClr val="990000"/>
              </a:solidFill>
              <a:effectLst/>
              <a:uLnTx/>
              <a:uFillTx/>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67BC44D-1166-0FDA-F406-3284CC640E9B}"/>
              </a:ext>
            </a:extLst>
          </p:cNvPr>
          <p:cNvSpPr txBox="1"/>
          <p:nvPr/>
        </p:nvSpPr>
        <p:spPr>
          <a:xfrm>
            <a:off x="1475656" y="413683"/>
            <a:ext cx="6867636" cy="6444317"/>
          </a:xfrm>
          <a:prstGeom prst="hexagon">
            <a:avLst/>
          </a:prstGeom>
          <a:noFill/>
          <a:ln>
            <a:noFill/>
          </a:ln>
        </p:spPr>
        <p:txBody>
          <a:bodyPr wrap="square">
            <a:spAutoFit/>
          </a:bodyPr>
          <a:lstStyle/>
          <a:p>
            <a:r>
              <a:rPr lang="ar-EG" sz="4000" b="1" dirty="0"/>
              <a:t>تعد مشكلة الأمية من المشكلات التي تعاني منها الكثير من الدول.</a:t>
            </a:r>
          </a:p>
          <a:p>
            <a:pPr marL="457200" indent="-457200">
              <a:buFont typeface="Arial" panose="020B0604020202020204" pitchFamily="34" charset="0"/>
              <a:buChar char="•"/>
            </a:pPr>
            <a:r>
              <a:rPr lang="ar-EG" sz="4000" b="1" dirty="0"/>
              <a:t>ابحث في مصادر التعلم عن هذه المشكلة، وقدم عرضًا تقديميًا عن جهود المملكة العربية السعودية في مواجهة هذه المشكلة.</a:t>
            </a:r>
          </a:p>
        </p:txBody>
      </p:sp>
    </p:spTree>
    <p:extLst>
      <p:ext uri="{BB962C8B-B14F-4D97-AF65-F5344CB8AC3E}">
        <p14:creationId xmlns:p14="http://schemas.microsoft.com/office/powerpoint/2010/main" val="113733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DE43AD5F-8BBD-C886-1B22-37B47C67549B}"/>
              </a:ext>
            </a:extLst>
          </p:cNvPr>
          <p:cNvSpPr txBox="1"/>
          <p:nvPr/>
        </p:nvSpPr>
        <p:spPr>
          <a:xfrm>
            <a:off x="2051720" y="1052736"/>
            <a:ext cx="5436604" cy="5016758"/>
          </a:xfrm>
          <a:prstGeom prst="rect">
            <a:avLst/>
          </a:prstGeom>
          <a:noFill/>
        </p:spPr>
        <p:txBody>
          <a:bodyPr wrap="square" rtlCol="1">
            <a:spAutoFit/>
          </a:bodyPr>
          <a:lstStyle/>
          <a:p>
            <a:pPr algn="ctr"/>
            <a:r>
              <a:rPr lang="ar-EG" sz="4000" b="1" dirty="0">
                <a:solidFill>
                  <a:srgbClr val="FF0000"/>
                </a:solidFill>
              </a:rPr>
              <a:t>تعتبر مكافحة الأمية من أولويات المملكة العربية السعودية، حيث تسعى الحكومة السعودية منذ فترة طويلة للحد من نسبة الأمية في المجتمع السعودي وتعزيز التعليم والقراءة والكتابة بين المواطنين وفيما يلي بعض الجهود التي تبذلها المملكة في مواجهة مشكلة الأمية:</a:t>
            </a:r>
          </a:p>
        </p:txBody>
      </p:sp>
    </p:spTree>
    <p:extLst>
      <p:ext uri="{BB962C8B-B14F-4D97-AF65-F5344CB8AC3E}">
        <p14:creationId xmlns:p14="http://schemas.microsoft.com/office/powerpoint/2010/main" val="232054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DE43AD5F-8BBD-C886-1B22-37B47C67549B}"/>
              </a:ext>
            </a:extLst>
          </p:cNvPr>
          <p:cNvSpPr txBox="1"/>
          <p:nvPr/>
        </p:nvSpPr>
        <p:spPr>
          <a:xfrm>
            <a:off x="1619672" y="1413063"/>
            <a:ext cx="6444716" cy="4031873"/>
          </a:xfrm>
          <a:prstGeom prst="rect">
            <a:avLst/>
          </a:prstGeom>
          <a:noFill/>
        </p:spPr>
        <p:txBody>
          <a:bodyPr wrap="square" rtlCol="1">
            <a:spAutoFit/>
          </a:bodyPr>
          <a:lstStyle/>
          <a:p>
            <a:pPr algn="ctr"/>
            <a:r>
              <a:rPr lang="ar-EG" sz="3200" b="1" dirty="0">
                <a:solidFill>
                  <a:srgbClr val="FF0000"/>
                </a:solidFill>
              </a:rPr>
              <a:t>التعليم العام </a:t>
            </a:r>
            <a:r>
              <a:rPr lang="en-US" sz="3200" b="1" dirty="0" err="1">
                <a:solidFill>
                  <a:srgbClr val="FF0000"/>
                </a:solidFill>
              </a:rPr>
              <a:t>obligatoire</a:t>
            </a:r>
            <a:r>
              <a:rPr lang="en-US" sz="3200" b="1" dirty="0">
                <a:solidFill>
                  <a:srgbClr val="FF0000"/>
                </a:solidFill>
              </a:rPr>
              <a:t> : </a:t>
            </a:r>
            <a:r>
              <a:rPr lang="ar-EG" sz="3200" b="1" dirty="0">
                <a:solidFill>
                  <a:srgbClr val="FF0000"/>
                </a:solidFill>
              </a:rPr>
              <a:t>المملكة العربية السعودية قامت بتحقيق التعليم العام </a:t>
            </a:r>
            <a:r>
              <a:rPr lang="en-US" sz="3200" b="1" dirty="0" err="1">
                <a:solidFill>
                  <a:srgbClr val="FF0000"/>
                </a:solidFill>
              </a:rPr>
              <a:t>obligatoire</a:t>
            </a:r>
            <a:r>
              <a:rPr lang="en-US" sz="3200" b="1" dirty="0">
                <a:solidFill>
                  <a:srgbClr val="FF0000"/>
                </a:solidFill>
              </a:rPr>
              <a:t>، </a:t>
            </a:r>
            <a:r>
              <a:rPr lang="ar-EG" sz="3200" b="1" dirty="0">
                <a:solidFill>
                  <a:srgbClr val="FF0000"/>
                </a:solidFill>
              </a:rPr>
              <a:t>حيث أصبح التعليم المدرسي الزاميا للأطفال في الفترة الابتدائية والمتوسطة.</a:t>
            </a:r>
          </a:p>
          <a:p>
            <a:pPr algn="ctr"/>
            <a:r>
              <a:rPr lang="ar-EG" sz="3200" b="1" dirty="0">
                <a:solidFill>
                  <a:srgbClr val="FF0000"/>
                </a:solidFill>
              </a:rPr>
              <a:t>برامج القراءة والكتابة: تم تنفيذ برامج ومشاريع متعددة لتعزيز القراءة والكتابة بين الشباب والبالغين. تم إنشاء مراكز القراءة والمكتبات العامة في جميع أنحاء المملكة لتشجيع الناس على قراءة الكتب والمواد التعليمية</a:t>
            </a:r>
          </a:p>
        </p:txBody>
      </p:sp>
    </p:spTree>
    <p:extLst>
      <p:ext uri="{BB962C8B-B14F-4D97-AF65-F5344CB8AC3E}">
        <p14:creationId xmlns:p14="http://schemas.microsoft.com/office/powerpoint/2010/main" val="26933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DE43AD5F-8BBD-C886-1B22-37B47C67549B}"/>
              </a:ext>
            </a:extLst>
          </p:cNvPr>
          <p:cNvSpPr txBox="1"/>
          <p:nvPr/>
        </p:nvSpPr>
        <p:spPr>
          <a:xfrm>
            <a:off x="1259632" y="1413063"/>
            <a:ext cx="6984776" cy="4031873"/>
          </a:xfrm>
          <a:prstGeom prst="rect">
            <a:avLst/>
          </a:prstGeom>
          <a:noFill/>
        </p:spPr>
        <p:txBody>
          <a:bodyPr wrap="square" rtlCol="1">
            <a:spAutoFit/>
          </a:bodyPr>
          <a:lstStyle/>
          <a:p>
            <a:pPr algn="ctr"/>
            <a:r>
              <a:rPr lang="ar-EG" sz="3200" b="1" dirty="0">
                <a:solidFill>
                  <a:srgbClr val="FF0000"/>
                </a:solidFill>
              </a:rPr>
              <a:t>تدريب المعلمين: تم تطوير برامج تدريبية لتأهيل المعلمين وتطوير مهاراتهم في مجالات التعليم والقراءة والكتابة. يهدف ذلك إلى تحسين جودة التعليم وتعزيز قدرات المعلمين في تعليم القراءة والكتابة بفعالية.</a:t>
            </a:r>
          </a:p>
          <a:p>
            <a:pPr algn="ctr"/>
            <a:r>
              <a:rPr lang="ar-EG" sz="3200" b="1" dirty="0">
                <a:solidFill>
                  <a:srgbClr val="FF0000"/>
                </a:solidFill>
              </a:rPr>
              <a:t>الدعم المالي: تقدم الحكومة السعودية دعما ماليا للمشاريع التعليمية والثقافية التي تهدف إلى مكافحة الأمية. التعليم عن بعد: حيث وفرت منصات تعليم عند بعد. والكثير </a:t>
            </a:r>
            <a:r>
              <a:rPr lang="ar-EG" sz="3200" b="1" dirty="0" err="1">
                <a:solidFill>
                  <a:srgbClr val="FF0000"/>
                </a:solidFill>
              </a:rPr>
              <a:t>والكثير</a:t>
            </a:r>
            <a:r>
              <a:rPr lang="ar-EG" sz="3200" b="1" dirty="0">
                <a:solidFill>
                  <a:srgbClr val="FF0000"/>
                </a:solidFill>
              </a:rPr>
              <a:t> من الجهود لمحاولة القضاء على الأمية.</a:t>
            </a:r>
          </a:p>
        </p:txBody>
      </p:sp>
    </p:spTree>
    <p:extLst>
      <p:ext uri="{BB962C8B-B14F-4D97-AF65-F5344CB8AC3E}">
        <p14:creationId xmlns:p14="http://schemas.microsoft.com/office/powerpoint/2010/main" val="405435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5" name="Group 5"/>
          <p:cNvGrpSpPr/>
          <p:nvPr/>
        </p:nvGrpSpPr>
        <p:grpSpPr>
          <a:xfrm>
            <a:off x="2142457" y="2539220"/>
            <a:ext cx="4859085" cy="1970626"/>
            <a:chOff x="0" y="0"/>
            <a:chExt cx="1851996" cy="812800"/>
          </a:xfrm>
        </p:grpSpPr>
        <p:sp>
          <p:nvSpPr>
            <p:cNvPr id="6" name="Freeform 6"/>
            <p:cNvSpPr/>
            <p:nvPr/>
          </p:nvSpPr>
          <p:spPr>
            <a:xfrm>
              <a:off x="0" y="0"/>
              <a:ext cx="1851996" cy="812800"/>
            </a:xfrm>
            <a:custGeom>
              <a:avLst/>
              <a:gdLst/>
              <a:ahLst/>
              <a:cxnLst/>
              <a:rect l="l" t="t" r="r" b="b"/>
              <a:pathLst>
                <a:path w="1851996" h="812800">
                  <a:moveTo>
                    <a:pt x="58352" y="0"/>
                  </a:moveTo>
                  <a:lnTo>
                    <a:pt x="1793644" y="0"/>
                  </a:lnTo>
                  <a:cubicBezTo>
                    <a:pt x="1809120" y="0"/>
                    <a:pt x="1823962" y="6148"/>
                    <a:pt x="1834905" y="17091"/>
                  </a:cubicBezTo>
                  <a:cubicBezTo>
                    <a:pt x="1845848" y="28034"/>
                    <a:pt x="1851996" y="42876"/>
                    <a:pt x="1851996" y="58352"/>
                  </a:cubicBezTo>
                  <a:lnTo>
                    <a:pt x="1851996" y="754448"/>
                  </a:lnTo>
                  <a:cubicBezTo>
                    <a:pt x="1851996" y="769924"/>
                    <a:pt x="1845848" y="784766"/>
                    <a:pt x="1834905" y="795709"/>
                  </a:cubicBezTo>
                  <a:cubicBezTo>
                    <a:pt x="1823962" y="806652"/>
                    <a:pt x="1809120" y="812800"/>
                    <a:pt x="1793644" y="812800"/>
                  </a:cubicBezTo>
                  <a:lnTo>
                    <a:pt x="58352" y="812800"/>
                  </a:lnTo>
                  <a:cubicBezTo>
                    <a:pt x="42876" y="812800"/>
                    <a:pt x="28034" y="806652"/>
                    <a:pt x="17091" y="795709"/>
                  </a:cubicBezTo>
                  <a:cubicBezTo>
                    <a:pt x="6148" y="784766"/>
                    <a:pt x="0" y="769924"/>
                    <a:pt x="0" y="754448"/>
                  </a:cubicBezTo>
                  <a:lnTo>
                    <a:pt x="0" y="58352"/>
                  </a:lnTo>
                  <a:cubicBezTo>
                    <a:pt x="0" y="42876"/>
                    <a:pt x="6148" y="28034"/>
                    <a:pt x="17091" y="17091"/>
                  </a:cubicBezTo>
                  <a:cubicBezTo>
                    <a:pt x="28034" y="6148"/>
                    <a:pt x="42876" y="0"/>
                    <a:pt x="58352" y="0"/>
                  </a:cubicBezTo>
                  <a:close/>
                </a:path>
              </a:pathLst>
            </a:custGeom>
            <a:solidFill>
              <a:srgbClr val="FFFFFF"/>
            </a:solidFill>
          </p:spPr>
        </p:sp>
        <p:sp>
          <p:nvSpPr>
            <p:cNvPr id="7" name="TextBox 7"/>
            <p:cNvSpPr txBox="1"/>
            <p:nvPr/>
          </p:nvSpPr>
          <p:spPr>
            <a:xfrm>
              <a:off x="0" y="-57150"/>
              <a:ext cx="1851996" cy="86995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1" name="Group 11"/>
          <p:cNvGrpSpPr/>
          <p:nvPr/>
        </p:nvGrpSpPr>
        <p:grpSpPr>
          <a:xfrm>
            <a:off x="6254179" y="2944521"/>
            <a:ext cx="1089353" cy="108935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13" name="TextBox 13"/>
            <p:cNvSpPr txBox="1"/>
            <p:nvPr/>
          </p:nvSpPr>
          <p:spPr>
            <a:xfrm>
              <a:off x="76200" y="19050"/>
              <a:ext cx="660400" cy="71755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6" name="Group 16"/>
          <p:cNvGrpSpPr/>
          <p:nvPr/>
        </p:nvGrpSpPr>
        <p:grpSpPr>
          <a:xfrm>
            <a:off x="6314374" y="3004718"/>
            <a:ext cx="968963" cy="968959"/>
            <a:chOff x="0" y="0"/>
            <a:chExt cx="6350000" cy="6349975"/>
          </a:xfrm>
        </p:grpSpPr>
        <p:sp>
          <p:nvSpPr>
            <p:cNvPr id="17" name="Freeform 17"/>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24999" r="-24999"/>
              </a:stretch>
            </a:blipFill>
          </p:spPr>
        </p:sp>
      </p:grpSp>
      <p:grpSp>
        <p:nvGrpSpPr>
          <p:cNvPr id="24" name="Group 24"/>
          <p:cNvGrpSpPr/>
          <p:nvPr/>
        </p:nvGrpSpPr>
        <p:grpSpPr>
          <a:xfrm rot="-10800000">
            <a:off x="-728322" y="4705458"/>
            <a:ext cx="1433032" cy="2489015"/>
            <a:chOff x="0" y="0"/>
            <a:chExt cx="812800" cy="1411742"/>
          </a:xfrm>
        </p:grpSpPr>
        <p:sp>
          <p:nvSpPr>
            <p:cNvPr id="25" name="Freeform 25"/>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26" name="TextBox 26"/>
            <p:cNvSpPr txBox="1"/>
            <p:nvPr/>
          </p:nvSpPr>
          <p:spPr>
            <a:xfrm>
              <a:off x="139700" y="185493"/>
              <a:ext cx="533400" cy="983605"/>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27" name="Group 27"/>
          <p:cNvGrpSpPr/>
          <p:nvPr/>
        </p:nvGrpSpPr>
        <p:grpSpPr>
          <a:xfrm rot="-10800000">
            <a:off x="-283010" y="5478396"/>
            <a:ext cx="1433032" cy="746828"/>
            <a:chOff x="0" y="0"/>
            <a:chExt cx="812800" cy="423592"/>
          </a:xfrm>
        </p:grpSpPr>
        <p:sp>
          <p:nvSpPr>
            <p:cNvPr id="28" name="Freeform 28"/>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29" name="TextBox 29"/>
            <p:cNvSpPr txBox="1"/>
            <p:nvPr/>
          </p:nvSpPr>
          <p:spPr>
            <a:xfrm>
              <a:off x="127000" y="-26893"/>
              <a:ext cx="558800" cy="253818"/>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30" name="Group 30"/>
          <p:cNvGrpSpPr/>
          <p:nvPr/>
        </p:nvGrpSpPr>
        <p:grpSpPr>
          <a:xfrm>
            <a:off x="8410895" y="-259116"/>
            <a:ext cx="1433032" cy="2489015"/>
            <a:chOff x="0" y="0"/>
            <a:chExt cx="812800" cy="1411742"/>
          </a:xfrm>
        </p:grpSpPr>
        <p:sp>
          <p:nvSpPr>
            <p:cNvPr id="31" name="Freeform 31"/>
            <p:cNvSpPr/>
            <p:nvPr/>
          </p:nvSpPr>
          <p:spPr>
            <a:xfrm>
              <a:off x="0" y="0"/>
              <a:ext cx="812800" cy="1411742"/>
            </a:xfrm>
            <a:custGeom>
              <a:avLst/>
              <a:gdLst/>
              <a:ahLst/>
              <a:cxnLst/>
              <a:rect l="l" t="t" r="r" b="b"/>
              <a:pathLst>
                <a:path w="812800" h="1411742">
                  <a:moveTo>
                    <a:pt x="406400" y="0"/>
                  </a:moveTo>
                  <a:lnTo>
                    <a:pt x="812800" y="705871"/>
                  </a:lnTo>
                  <a:lnTo>
                    <a:pt x="406400" y="1411742"/>
                  </a:lnTo>
                  <a:lnTo>
                    <a:pt x="0" y="705871"/>
                  </a:lnTo>
                  <a:lnTo>
                    <a:pt x="406400" y="0"/>
                  </a:lnTo>
                  <a:close/>
                </a:path>
              </a:pathLst>
            </a:custGeom>
            <a:solidFill>
              <a:srgbClr val="9B1921"/>
            </a:solidFill>
          </p:spPr>
        </p:sp>
        <p:sp>
          <p:nvSpPr>
            <p:cNvPr id="32" name="TextBox 32"/>
            <p:cNvSpPr txBox="1"/>
            <p:nvPr/>
          </p:nvSpPr>
          <p:spPr>
            <a:xfrm>
              <a:off x="139700" y="185493"/>
              <a:ext cx="533400" cy="983605"/>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33" name="Group 33"/>
          <p:cNvGrpSpPr/>
          <p:nvPr/>
        </p:nvGrpSpPr>
        <p:grpSpPr>
          <a:xfrm>
            <a:off x="7965583" y="710133"/>
            <a:ext cx="1433032" cy="746828"/>
            <a:chOff x="0" y="0"/>
            <a:chExt cx="812800" cy="423592"/>
          </a:xfrm>
        </p:grpSpPr>
        <p:sp>
          <p:nvSpPr>
            <p:cNvPr id="34" name="Freeform 34"/>
            <p:cNvSpPr/>
            <p:nvPr/>
          </p:nvSpPr>
          <p:spPr>
            <a:xfrm>
              <a:off x="0" y="0"/>
              <a:ext cx="812800" cy="423592"/>
            </a:xfrm>
            <a:custGeom>
              <a:avLst/>
              <a:gdLst/>
              <a:ahLst/>
              <a:cxnLst/>
              <a:rect l="l" t="t" r="r" b="b"/>
              <a:pathLst>
                <a:path w="812800" h="423592">
                  <a:moveTo>
                    <a:pt x="406400" y="423592"/>
                  </a:moveTo>
                  <a:lnTo>
                    <a:pt x="812800" y="0"/>
                  </a:lnTo>
                  <a:lnTo>
                    <a:pt x="0" y="0"/>
                  </a:lnTo>
                  <a:lnTo>
                    <a:pt x="406400" y="423592"/>
                  </a:lnTo>
                  <a:close/>
                </a:path>
              </a:pathLst>
            </a:custGeom>
            <a:solidFill>
              <a:srgbClr val="BC1823"/>
            </a:solidFill>
          </p:spPr>
        </p:sp>
        <p:sp>
          <p:nvSpPr>
            <p:cNvPr id="35" name="TextBox 35"/>
            <p:cNvSpPr txBox="1"/>
            <p:nvPr/>
          </p:nvSpPr>
          <p:spPr>
            <a:xfrm>
              <a:off x="127000" y="-26893"/>
              <a:ext cx="558800" cy="253818"/>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36" name="مربع نص 35">
            <a:extLst>
              <a:ext uri="{FF2B5EF4-FFF2-40B4-BE49-F238E27FC236}">
                <a16:creationId xmlns:a16="http://schemas.microsoft.com/office/drawing/2014/main" id="{463AB19B-2CD0-58B1-D7FC-523FA8A23661}"/>
              </a:ext>
            </a:extLst>
          </p:cNvPr>
          <p:cNvSpPr txBox="1"/>
          <p:nvPr/>
        </p:nvSpPr>
        <p:spPr>
          <a:xfrm>
            <a:off x="1868980" y="2416537"/>
            <a:ext cx="5328592" cy="2215991"/>
          </a:xfrm>
          <a:prstGeom prst="rect">
            <a:avLst/>
          </a:prstGeom>
          <a:noFill/>
        </p:spPr>
        <p:txBody>
          <a:bodyPr wrap="square" rtlCol="0">
            <a:spAutoFit/>
          </a:bodyPr>
          <a:lstStyle/>
          <a:p>
            <a:pPr algn="ctr"/>
            <a:r>
              <a:rPr lang="ar-EG" sz="13800" b="1" dirty="0">
                <a:solidFill>
                  <a:srgbClr val="481918"/>
                </a:solidFill>
                <a:latin typeface="Traditional Arabic" panose="02020603050405020304" pitchFamily="18" charset="-78"/>
                <a:cs typeface="Traditional Arabic" panose="02020603050405020304" pitchFamily="18" charset="-78"/>
              </a:rPr>
              <a:t>التقويم</a:t>
            </a:r>
            <a:endParaRPr lang="en-US" sz="13800" b="1" dirty="0">
              <a:solidFill>
                <a:srgbClr val="481918"/>
              </a:solidFill>
              <a:latin typeface="Traditional Arabic" panose="02020603050405020304" pitchFamily="18" charset="-78"/>
              <a:cs typeface="Traditional Arabic" panose="02020603050405020304" pitchFamily="18" charset="-78"/>
            </a:endParaRPr>
          </a:p>
        </p:txBody>
      </p:sp>
      <p:sp>
        <p:nvSpPr>
          <p:cNvPr id="37" name="Freeform 2">
            <a:extLst>
              <a:ext uri="{FF2B5EF4-FFF2-40B4-BE49-F238E27FC236}">
                <a16:creationId xmlns:a16="http://schemas.microsoft.com/office/drawing/2014/main" id="{EA75D6A4-0F65-85D9-132B-6FBA9EAC614E}"/>
              </a:ext>
            </a:extLst>
          </p:cNvPr>
          <p:cNvSpPr/>
          <p:nvPr/>
        </p:nvSpPr>
        <p:spPr>
          <a:xfrm>
            <a:off x="1200044" y="1870459"/>
            <a:ext cx="1713296" cy="1375764"/>
          </a:xfrm>
          <a:custGeom>
            <a:avLst/>
            <a:gdLst/>
            <a:ahLst/>
            <a:cxnLst/>
            <a:rect l="l" t="t" r="r" b="b"/>
            <a:pathLst>
              <a:path w="3785616" h="4114800">
                <a:moveTo>
                  <a:pt x="0" y="0"/>
                </a:moveTo>
                <a:lnTo>
                  <a:pt x="3785616" y="0"/>
                </a:lnTo>
                <a:lnTo>
                  <a:pt x="378561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560216"/>
        </a:solidFill>
        <a:effectLst/>
      </p:bgPr>
    </p:bg>
    <p:spTree>
      <p:nvGrpSpPr>
        <p:cNvPr id="1" name=""/>
        <p:cNvGrpSpPr/>
        <p:nvPr/>
      </p:nvGrpSpPr>
      <p:grpSpPr>
        <a:xfrm>
          <a:off x="0" y="0"/>
          <a:ext cx="0" cy="0"/>
          <a:chOff x="0" y="0"/>
          <a:chExt cx="0" cy="0"/>
        </a:xfrm>
      </p:grpSpPr>
      <p:grpSp>
        <p:nvGrpSpPr>
          <p:cNvPr id="8" name="Group 8"/>
          <p:cNvGrpSpPr/>
          <p:nvPr/>
        </p:nvGrpSpPr>
        <p:grpSpPr>
          <a:xfrm>
            <a:off x="2195736" y="2204864"/>
            <a:ext cx="5229499" cy="2913193"/>
            <a:chOff x="0" y="0"/>
            <a:chExt cx="919417" cy="1063664"/>
          </a:xfrm>
        </p:grpSpPr>
        <p:sp>
          <p:nvSpPr>
            <p:cNvPr id="9" name="Freeform 9"/>
            <p:cNvSpPr/>
            <p:nvPr/>
          </p:nvSpPr>
          <p:spPr>
            <a:xfrm>
              <a:off x="0" y="0"/>
              <a:ext cx="919417" cy="1063664"/>
            </a:xfrm>
            <a:custGeom>
              <a:avLst/>
              <a:gdLst/>
              <a:ahLst/>
              <a:cxnLst/>
              <a:rect l="l" t="t" r="r" b="b"/>
              <a:pathLst>
                <a:path w="919417" h="1063664">
                  <a:moveTo>
                    <a:pt x="62063" y="0"/>
                  </a:moveTo>
                  <a:lnTo>
                    <a:pt x="857355" y="0"/>
                  </a:lnTo>
                  <a:cubicBezTo>
                    <a:pt x="873815" y="0"/>
                    <a:pt x="889601" y="6539"/>
                    <a:pt x="901240" y="18178"/>
                  </a:cubicBezTo>
                  <a:cubicBezTo>
                    <a:pt x="912879" y="29817"/>
                    <a:pt x="919417" y="45603"/>
                    <a:pt x="919417" y="62063"/>
                  </a:cubicBezTo>
                  <a:lnTo>
                    <a:pt x="919417" y="1001601"/>
                  </a:lnTo>
                  <a:cubicBezTo>
                    <a:pt x="919417" y="1035878"/>
                    <a:pt x="891631" y="1063664"/>
                    <a:pt x="857355" y="1063664"/>
                  </a:cubicBezTo>
                  <a:lnTo>
                    <a:pt x="62063" y="1063664"/>
                  </a:lnTo>
                  <a:cubicBezTo>
                    <a:pt x="27786" y="1063664"/>
                    <a:pt x="0" y="1035878"/>
                    <a:pt x="0" y="1001601"/>
                  </a:cubicBezTo>
                  <a:lnTo>
                    <a:pt x="0" y="62063"/>
                  </a:lnTo>
                  <a:cubicBezTo>
                    <a:pt x="0" y="27786"/>
                    <a:pt x="27786" y="0"/>
                    <a:pt x="62063" y="0"/>
                  </a:cubicBezTo>
                  <a:close/>
                </a:path>
              </a:pathLst>
            </a:custGeom>
            <a:solidFill>
              <a:srgbClr val="FFFFFF"/>
            </a:solidFill>
          </p:spPr>
        </p:sp>
        <p:sp>
          <p:nvSpPr>
            <p:cNvPr id="10" name="TextBox 10"/>
            <p:cNvSpPr txBox="1"/>
            <p:nvPr/>
          </p:nvSpPr>
          <p:spPr>
            <a:xfrm>
              <a:off x="0" y="-57150"/>
              <a:ext cx="919417" cy="1120814"/>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17" name="Group 17"/>
          <p:cNvGrpSpPr/>
          <p:nvPr/>
        </p:nvGrpSpPr>
        <p:grpSpPr>
          <a:xfrm>
            <a:off x="6995011" y="2430037"/>
            <a:ext cx="785790" cy="78579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19" name="TextBox 19"/>
            <p:cNvSpPr txBox="1"/>
            <p:nvPr/>
          </p:nvSpPr>
          <p:spPr>
            <a:xfrm>
              <a:off x="76200" y="19050"/>
              <a:ext cx="660400" cy="71755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23" name="Group 23"/>
          <p:cNvGrpSpPr/>
          <p:nvPr/>
        </p:nvGrpSpPr>
        <p:grpSpPr>
          <a:xfrm>
            <a:off x="1835951" y="2533363"/>
            <a:ext cx="785790" cy="785790"/>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0131A"/>
            </a:solidFill>
          </p:spPr>
        </p:sp>
        <p:sp>
          <p:nvSpPr>
            <p:cNvPr id="25" name="TextBox 25"/>
            <p:cNvSpPr txBox="1"/>
            <p:nvPr/>
          </p:nvSpPr>
          <p:spPr>
            <a:xfrm>
              <a:off x="76200" y="19050"/>
              <a:ext cx="660400" cy="71755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32" name="Freeform 32"/>
          <p:cNvSpPr/>
          <p:nvPr/>
        </p:nvSpPr>
        <p:spPr>
          <a:xfrm>
            <a:off x="7220883" y="2584323"/>
            <a:ext cx="396510" cy="495637"/>
          </a:xfrm>
          <a:custGeom>
            <a:avLst/>
            <a:gdLst/>
            <a:ahLst/>
            <a:cxnLst/>
            <a:rect l="l" t="t" r="r" b="b"/>
            <a:pathLst>
              <a:path w="793019" h="991274">
                <a:moveTo>
                  <a:pt x="0" y="0"/>
                </a:moveTo>
                <a:lnTo>
                  <a:pt x="793020" y="0"/>
                </a:lnTo>
                <a:lnTo>
                  <a:pt x="793020" y="991274"/>
                </a:lnTo>
                <a:lnTo>
                  <a:pt x="0" y="9912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3" name="Freeform 33"/>
          <p:cNvSpPr/>
          <p:nvPr/>
        </p:nvSpPr>
        <p:spPr>
          <a:xfrm>
            <a:off x="1971171" y="2684512"/>
            <a:ext cx="515352" cy="483494"/>
          </a:xfrm>
          <a:custGeom>
            <a:avLst/>
            <a:gdLst/>
            <a:ahLst/>
            <a:cxnLst/>
            <a:rect l="l" t="t" r="r" b="b"/>
            <a:pathLst>
              <a:path w="1030703" h="966987">
                <a:moveTo>
                  <a:pt x="0" y="0"/>
                </a:moveTo>
                <a:lnTo>
                  <a:pt x="1030703" y="0"/>
                </a:lnTo>
                <a:lnTo>
                  <a:pt x="1030703" y="966987"/>
                </a:lnTo>
                <a:lnTo>
                  <a:pt x="0" y="9669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4" name="مربع نص 43">
            <a:extLst>
              <a:ext uri="{FF2B5EF4-FFF2-40B4-BE49-F238E27FC236}">
                <a16:creationId xmlns:a16="http://schemas.microsoft.com/office/drawing/2014/main" id="{7F4D85D4-1E21-F7B9-3FE1-00E788A78C3D}"/>
              </a:ext>
            </a:extLst>
          </p:cNvPr>
          <p:cNvSpPr txBox="1"/>
          <p:nvPr/>
        </p:nvSpPr>
        <p:spPr>
          <a:xfrm>
            <a:off x="2548073" y="3270758"/>
            <a:ext cx="4248472" cy="830997"/>
          </a:xfrm>
          <a:prstGeom prst="rect">
            <a:avLst/>
          </a:prstGeom>
          <a:noFill/>
        </p:spPr>
        <p:txBody>
          <a:bodyPr wrap="square" rtlCol="0">
            <a:spAutoFit/>
          </a:bodyPr>
          <a:lstStyle/>
          <a:p>
            <a:pPr algn="ctr"/>
            <a:r>
              <a:rPr lang="ar-EG" sz="4800" b="1" dirty="0">
                <a:latin typeface="Traditional Arabic" panose="02020603050405020304" pitchFamily="18" charset="-78"/>
                <a:cs typeface="Traditional Arabic" panose="02020603050405020304" pitchFamily="18" charset="-78"/>
              </a:rPr>
              <a:t>أجب عن الأسئلة الآتية:</a:t>
            </a:r>
            <a:endParaRPr lang="en-US" sz="48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2411760" y="419180"/>
            <a:ext cx="4824536" cy="1569660"/>
          </a:xfrm>
          <a:prstGeom prst="rect">
            <a:avLst/>
          </a:prstGeom>
          <a:noFill/>
          <a:ln>
            <a:noFill/>
          </a:ln>
        </p:spPr>
        <p:txBody>
          <a:bodyPr wrap="square">
            <a:spAutoFit/>
          </a:bodyPr>
          <a:lstStyle/>
          <a:p>
            <a:pPr algn="ctr"/>
            <a:r>
              <a:rPr lang="ar-EG" sz="3200" b="1" dirty="0"/>
              <a:t>من خصائص المشكلة أنها نتاج سوء التصرف بين الإنسان وبيئته وضح ذلك بالأمثلة.</a:t>
            </a:r>
            <a:endParaRPr lang="ar-EG" sz="5400" b="1" dirty="0"/>
          </a:p>
        </p:txBody>
      </p:sp>
      <p:sp>
        <p:nvSpPr>
          <p:cNvPr id="2" name="مربع نص 1">
            <a:extLst>
              <a:ext uri="{FF2B5EF4-FFF2-40B4-BE49-F238E27FC236}">
                <a16:creationId xmlns:a16="http://schemas.microsoft.com/office/drawing/2014/main" id="{F5F803A5-9E74-DE58-423B-37CE06CAEBA0}"/>
              </a:ext>
            </a:extLst>
          </p:cNvPr>
          <p:cNvSpPr txBox="1"/>
          <p:nvPr/>
        </p:nvSpPr>
        <p:spPr>
          <a:xfrm>
            <a:off x="1547664" y="1988840"/>
            <a:ext cx="6552728" cy="4031873"/>
          </a:xfrm>
          <a:prstGeom prst="rect">
            <a:avLst/>
          </a:prstGeom>
          <a:noFill/>
        </p:spPr>
        <p:txBody>
          <a:bodyPr wrap="square" rtlCol="1">
            <a:spAutoFit/>
          </a:bodyPr>
          <a:lstStyle/>
          <a:p>
            <a:r>
              <a:rPr lang="ar-EG" sz="3200" b="1" dirty="0">
                <a:solidFill>
                  <a:srgbClr val="FF0000"/>
                </a:solidFill>
              </a:rPr>
              <a:t>نعد مشكلة التلوث بينيا نتيجة سوء التصرف بين الإنسان وبيئته وتعكس ذلك بالأمثلة التالية:</a:t>
            </a:r>
          </a:p>
          <a:p>
            <a:r>
              <a:rPr lang="ar-EG" sz="3200" b="1" dirty="0">
                <a:solidFill>
                  <a:srgbClr val="FF0000"/>
                </a:solidFill>
              </a:rPr>
              <a:t>-التصرفات الضارة مثل رمي النفايات البلاستيكية في المياه السطحية والقنوات </a:t>
            </a:r>
          </a:p>
          <a:p>
            <a:pPr marL="457200" indent="-457200">
              <a:buFontTx/>
              <a:buChar char="-"/>
            </a:pPr>
            <a:r>
              <a:rPr lang="ar-EG" sz="3200" b="1" dirty="0">
                <a:solidFill>
                  <a:srgbClr val="FF0000"/>
                </a:solidFill>
              </a:rPr>
              <a:t>التصرفات الضارة للمركبات والتي تؤدي إلى انبعاث الغازات الضارة في الهواء.</a:t>
            </a:r>
          </a:p>
          <a:p>
            <a:pPr marL="457200" indent="-457200">
              <a:buFontTx/>
              <a:buChar char="-"/>
            </a:pPr>
            <a:r>
              <a:rPr lang="ar-EG" sz="3200" b="1" dirty="0">
                <a:solidFill>
                  <a:srgbClr val="FF0000"/>
                </a:solidFill>
              </a:rPr>
              <a:t> -عدم ممارسة الزراعة بطريقة مستدامة التي تؤدي إلى الحد من الانحلال الأرضي</a:t>
            </a: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4" dur="500"/>
                                        <p:tgtEl>
                                          <p:spTgt spid="2">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9"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467544" y="980728"/>
            <a:ext cx="6048672" cy="707886"/>
          </a:xfrm>
          <a:prstGeom prst="rect">
            <a:avLst/>
          </a:prstGeom>
          <a:noFill/>
          <a:ln>
            <a:noFill/>
          </a:ln>
        </p:spPr>
        <p:txBody>
          <a:bodyPr wrap="square">
            <a:spAutoFit/>
          </a:bodyPr>
          <a:lstStyle/>
          <a:p>
            <a:pPr algn="r" rtl="1">
              <a:spcBef>
                <a:spcPts val="0"/>
              </a:spcBef>
              <a:spcAft>
                <a:spcPts val="500"/>
              </a:spcAft>
            </a:pPr>
            <a:r>
              <a:rPr lang="ar-EG" sz="4000" b="1" i="0" u="sng" strike="noStrike" dirty="0">
                <a:effectLst/>
                <a:latin typeface="Times New Roman" panose="02020603050405020304" pitchFamily="18" charset="0"/>
              </a:rPr>
              <a:t>اذكر أنواع المشكلات.</a:t>
            </a:r>
            <a:endParaRPr lang="ar-EG" sz="6600" b="1" u="sng" dirty="0">
              <a:effectLst/>
            </a:endParaRPr>
          </a:p>
        </p:txBody>
      </p:sp>
      <p:sp>
        <p:nvSpPr>
          <p:cNvPr id="2" name="مربع نص 1">
            <a:extLst>
              <a:ext uri="{FF2B5EF4-FFF2-40B4-BE49-F238E27FC236}">
                <a16:creationId xmlns:a16="http://schemas.microsoft.com/office/drawing/2014/main" id="{110A35EA-6504-2E69-3A7C-7DFB8D16BAE6}"/>
              </a:ext>
            </a:extLst>
          </p:cNvPr>
          <p:cNvSpPr txBox="1"/>
          <p:nvPr/>
        </p:nvSpPr>
        <p:spPr>
          <a:xfrm>
            <a:off x="323528" y="2564904"/>
            <a:ext cx="7416824" cy="3046988"/>
          </a:xfrm>
          <a:prstGeom prst="rect">
            <a:avLst/>
          </a:prstGeom>
          <a:noFill/>
        </p:spPr>
        <p:txBody>
          <a:bodyPr wrap="square" rtlCol="1">
            <a:spAutoFit/>
          </a:bodyPr>
          <a:lstStyle/>
          <a:p>
            <a:pPr marL="514350" indent="-514350">
              <a:buFont typeface="+mj-lt"/>
              <a:buAutoNum type="arabicPeriod"/>
            </a:pPr>
            <a:r>
              <a:rPr lang="ar-EG" sz="3200" b="1" dirty="0">
                <a:solidFill>
                  <a:srgbClr val="FF0000"/>
                </a:solidFill>
              </a:rPr>
              <a:t>المشكلات من حيث مدى تطورها.</a:t>
            </a:r>
          </a:p>
          <a:p>
            <a:pPr marL="514350" indent="-514350">
              <a:buFont typeface="+mj-lt"/>
              <a:buAutoNum type="arabicPeriod"/>
            </a:pPr>
            <a:r>
              <a:rPr lang="ar-EG" sz="3200" b="1" dirty="0">
                <a:solidFill>
                  <a:srgbClr val="FF0000"/>
                </a:solidFill>
              </a:rPr>
              <a:t>المشكلات من حيث توقع حدوثها.</a:t>
            </a:r>
          </a:p>
          <a:p>
            <a:pPr marL="514350" indent="-514350">
              <a:buFont typeface="+mj-lt"/>
              <a:buAutoNum type="arabicPeriod"/>
            </a:pPr>
            <a:r>
              <a:rPr lang="ar-EG" sz="3200" b="1" dirty="0">
                <a:solidFill>
                  <a:srgbClr val="FF0000"/>
                </a:solidFill>
              </a:rPr>
              <a:t>المشكلات من حيث تكرار حدوثها.</a:t>
            </a:r>
          </a:p>
          <a:p>
            <a:pPr marL="514350" indent="-514350">
              <a:buFont typeface="+mj-lt"/>
              <a:buAutoNum type="arabicPeriod"/>
            </a:pPr>
            <a:r>
              <a:rPr lang="ar-EG" sz="3200" b="1" dirty="0">
                <a:solidFill>
                  <a:srgbClr val="FF0000"/>
                </a:solidFill>
              </a:rPr>
              <a:t>المشكلات من حيث فرديتها وجماعيتها.</a:t>
            </a:r>
          </a:p>
          <a:p>
            <a:pPr marL="514350" indent="-514350">
              <a:buFont typeface="+mj-lt"/>
              <a:buAutoNum type="arabicPeriod"/>
            </a:pPr>
            <a:r>
              <a:rPr lang="ar-EG" sz="3200" b="1" dirty="0">
                <a:solidFill>
                  <a:srgbClr val="FF0000"/>
                </a:solidFill>
              </a:rPr>
              <a:t>المشكلات من حيث زمن حدوثها.</a:t>
            </a:r>
          </a:p>
          <a:p>
            <a:pPr marL="514350" indent="-514350">
              <a:buFont typeface="+mj-lt"/>
              <a:buAutoNum type="arabicPeriod"/>
            </a:pPr>
            <a:endParaRPr lang="ar-EG" sz="3200" b="1" dirty="0">
              <a:solidFill>
                <a:srgbClr val="FF0000"/>
              </a:solidFill>
            </a:endParaRP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3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2183160" y="578200"/>
            <a:ext cx="4608512" cy="954107"/>
          </a:xfrm>
          <a:prstGeom prst="rect">
            <a:avLst/>
          </a:prstGeom>
          <a:noFill/>
          <a:ln>
            <a:noFill/>
          </a:ln>
        </p:spPr>
        <p:txBody>
          <a:bodyPr wrap="square">
            <a:spAutoFit/>
          </a:bodyPr>
          <a:lstStyle/>
          <a:p>
            <a:r>
              <a:rPr lang="ar-EG" sz="2800" b="1" dirty="0"/>
              <a:t>حدد لكل مشكلة من المشكلات الآتية نوعًا أو أكثر، وضع علامة (</a:t>
            </a:r>
            <a:r>
              <a:rPr lang="ar-EG" sz="2800" b="1" dirty="0">
                <a:sym typeface="Wingdings" panose="05000000000000000000" pitchFamily="2" charset="2"/>
              </a:rPr>
              <a:t></a:t>
            </a:r>
            <a:r>
              <a:rPr lang="ar-EG" sz="2800" b="1" dirty="0"/>
              <a:t>) أمامها:</a:t>
            </a:r>
            <a:endParaRPr lang="ar-EG" sz="4400" b="1" dirty="0"/>
          </a:p>
        </p:txBody>
      </p:sp>
      <p:graphicFrame>
        <p:nvGraphicFramePr>
          <p:cNvPr id="2" name="جدول 3">
            <a:extLst>
              <a:ext uri="{FF2B5EF4-FFF2-40B4-BE49-F238E27FC236}">
                <a16:creationId xmlns:a16="http://schemas.microsoft.com/office/drawing/2014/main" id="{6E8BD76C-CD91-1970-CB8F-0DA7896E3E92}"/>
              </a:ext>
            </a:extLst>
          </p:cNvPr>
          <p:cNvGraphicFramePr>
            <a:graphicFrameLocks noGrp="1"/>
          </p:cNvGraphicFramePr>
          <p:nvPr>
            <p:extLst>
              <p:ext uri="{D42A27DB-BD31-4B8C-83A1-F6EECF244321}">
                <p14:modId xmlns:p14="http://schemas.microsoft.com/office/powerpoint/2010/main" val="2697820155"/>
              </p:ext>
            </p:extLst>
          </p:nvPr>
        </p:nvGraphicFramePr>
        <p:xfrm>
          <a:off x="356174" y="1486939"/>
          <a:ext cx="8431651" cy="4851885"/>
        </p:xfrm>
        <a:graphic>
          <a:graphicData uri="http://schemas.openxmlformats.org/drawingml/2006/table">
            <a:tbl>
              <a:tblPr firstRow="1" bandRow="1">
                <a:tableStyleId>{21E4AEA4-8DFA-4A89-87EB-49C32662AFE0}</a:tableStyleId>
              </a:tblPr>
              <a:tblGrid>
                <a:gridCol w="1505485">
                  <a:extLst>
                    <a:ext uri="{9D8B030D-6E8A-4147-A177-3AD203B41FA5}">
                      <a16:colId xmlns:a16="http://schemas.microsoft.com/office/drawing/2014/main" val="435980928"/>
                    </a:ext>
                  </a:extLst>
                </a:gridCol>
                <a:gridCol w="1505486">
                  <a:extLst>
                    <a:ext uri="{9D8B030D-6E8A-4147-A177-3AD203B41FA5}">
                      <a16:colId xmlns:a16="http://schemas.microsoft.com/office/drawing/2014/main" val="1977580166"/>
                    </a:ext>
                  </a:extLst>
                </a:gridCol>
                <a:gridCol w="1505485">
                  <a:extLst>
                    <a:ext uri="{9D8B030D-6E8A-4147-A177-3AD203B41FA5}">
                      <a16:colId xmlns:a16="http://schemas.microsoft.com/office/drawing/2014/main" val="2858065107"/>
                    </a:ext>
                  </a:extLst>
                </a:gridCol>
                <a:gridCol w="3231770">
                  <a:extLst>
                    <a:ext uri="{9D8B030D-6E8A-4147-A177-3AD203B41FA5}">
                      <a16:colId xmlns:a16="http://schemas.microsoft.com/office/drawing/2014/main" val="1078188360"/>
                    </a:ext>
                  </a:extLst>
                </a:gridCol>
                <a:gridCol w="683425">
                  <a:extLst>
                    <a:ext uri="{9D8B030D-6E8A-4147-A177-3AD203B41FA5}">
                      <a16:colId xmlns:a16="http://schemas.microsoft.com/office/drawing/2014/main" val="520349847"/>
                    </a:ext>
                  </a:extLst>
                </a:gridCol>
              </a:tblGrid>
              <a:tr h="781401">
                <a:tc gridSpan="3">
                  <a:txBody>
                    <a:bodyPr/>
                    <a:lstStyle/>
                    <a:p>
                      <a:pPr algn="ctr"/>
                      <a:r>
                        <a:rPr lang="ar-EG" sz="2800" b="1" dirty="0"/>
                        <a:t>النوع المناسب</a:t>
                      </a:r>
                      <a:endParaRPr lang="en-US" sz="2800" b="1" dirty="0"/>
                    </a:p>
                  </a:txBody>
                  <a:tcPr/>
                </a:tc>
                <a:tc hMerge="1">
                  <a:txBody>
                    <a:bodyPr/>
                    <a:lstStyle/>
                    <a:p>
                      <a:endParaRPr lang="en-US"/>
                    </a:p>
                  </a:txBody>
                  <a:tcPr/>
                </a:tc>
                <a:tc hMerge="1">
                  <a:txBody>
                    <a:bodyPr/>
                    <a:lstStyle/>
                    <a:p>
                      <a:endParaRPr lang="en-US"/>
                    </a:p>
                  </a:txBody>
                  <a:tcPr/>
                </a:tc>
                <a:tc>
                  <a:txBody>
                    <a:bodyPr/>
                    <a:lstStyle/>
                    <a:p>
                      <a:pPr algn="ctr"/>
                      <a:r>
                        <a:rPr lang="ar-EG" sz="2800" b="1" dirty="0"/>
                        <a:t>المشكلة</a:t>
                      </a:r>
                      <a:endParaRPr lang="en-US" sz="2800" b="1" dirty="0"/>
                    </a:p>
                  </a:txBody>
                  <a:tcPr/>
                </a:tc>
                <a:tc>
                  <a:txBody>
                    <a:bodyPr/>
                    <a:lstStyle/>
                    <a:p>
                      <a:pPr algn="ctr"/>
                      <a:r>
                        <a:rPr lang="ar-EG" sz="2800" b="1" dirty="0"/>
                        <a:t>م</a:t>
                      </a:r>
                      <a:endParaRPr lang="en-US" sz="2800" b="1" dirty="0"/>
                    </a:p>
                  </a:txBody>
                  <a:tcPr/>
                </a:tc>
                <a:extLst>
                  <a:ext uri="{0D108BD9-81ED-4DB2-BD59-A6C34878D82A}">
                    <a16:rowId xmlns:a16="http://schemas.microsoft.com/office/drawing/2014/main" val="4055002284"/>
                  </a:ext>
                </a:extLst>
              </a:tr>
              <a:tr h="781401">
                <a:tc>
                  <a:txBody>
                    <a:bodyPr/>
                    <a:lstStyle/>
                    <a:p>
                      <a:pPr marL="457200" indent="-457200" algn="ctr">
                        <a:buFont typeface="Wingdings" panose="05000000000000000000" pitchFamily="2" charset="2"/>
                        <a:buChar char="q"/>
                      </a:pPr>
                      <a:r>
                        <a:rPr lang="ar-EG" sz="2800" b="1" dirty="0"/>
                        <a:t>نادرة</a:t>
                      </a:r>
                      <a:endParaRPr lang="en-US" sz="2800" b="1" dirty="0"/>
                    </a:p>
                  </a:txBody>
                  <a:tcPr/>
                </a:tc>
                <a:tc>
                  <a:txBody>
                    <a:bodyPr/>
                    <a:lstStyle/>
                    <a:p>
                      <a:pPr marL="457200" indent="-457200" algn="ctr">
                        <a:buFont typeface="Wingdings" panose="05000000000000000000" pitchFamily="2" charset="2"/>
                        <a:buChar char="q"/>
                      </a:pPr>
                      <a:r>
                        <a:rPr lang="ar-EG" sz="2800" b="1" dirty="0"/>
                        <a:t>نادرة</a:t>
                      </a:r>
                      <a:endParaRPr lang="en-US" sz="2800" b="1" dirty="0"/>
                    </a:p>
                  </a:txBody>
                  <a:tcPr/>
                </a:tc>
                <a:tc>
                  <a:txBody>
                    <a:bodyPr/>
                    <a:lstStyle/>
                    <a:p>
                      <a:pPr marL="457200" indent="-457200" algn="ctr">
                        <a:buFont typeface="Wingdings" panose="05000000000000000000" pitchFamily="2" charset="2"/>
                        <a:buChar char="q"/>
                      </a:pPr>
                      <a:r>
                        <a:rPr lang="ar-EG" sz="2800" b="1" dirty="0"/>
                        <a:t>متكررة</a:t>
                      </a:r>
                      <a:endParaRPr lang="en-US" sz="2800" b="1" dirty="0"/>
                    </a:p>
                  </a:txBody>
                  <a:tcPr/>
                </a:tc>
                <a:tc>
                  <a:txBody>
                    <a:bodyPr/>
                    <a:lstStyle/>
                    <a:p>
                      <a:pPr algn="ctr"/>
                      <a:r>
                        <a:rPr lang="ar-EG" sz="2800" b="1" dirty="0"/>
                        <a:t>ازدحام الطرق</a:t>
                      </a:r>
                      <a:endParaRPr lang="en-US" sz="2800" b="1" dirty="0"/>
                    </a:p>
                  </a:txBody>
                  <a:tcPr/>
                </a:tc>
                <a:tc>
                  <a:txBody>
                    <a:bodyPr/>
                    <a:lstStyle/>
                    <a:p>
                      <a:pPr algn="ctr"/>
                      <a:r>
                        <a:rPr lang="ar-EG" sz="2800" b="1" dirty="0"/>
                        <a:t>1</a:t>
                      </a:r>
                      <a:endParaRPr lang="en-US" sz="2800" b="1" dirty="0"/>
                    </a:p>
                  </a:txBody>
                  <a:tcPr/>
                </a:tc>
                <a:extLst>
                  <a:ext uri="{0D108BD9-81ED-4DB2-BD59-A6C34878D82A}">
                    <a16:rowId xmlns:a16="http://schemas.microsoft.com/office/drawing/2014/main" val="284072741"/>
                  </a:ext>
                </a:extLst>
              </a:tr>
              <a:tr h="781401">
                <a:tc>
                  <a:txBody>
                    <a:bodyPr/>
                    <a:lstStyle/>
                    <a:p>
                      <a:pPr marL="457200" indent="-457200" algn="ctr">
                        <a:buFont typeface="Wingdings" panose="05000000000000000000" pitchFamily="2" charset="2"/>
                        <a:buChar char="q"/>
                      </a:pPr>
                      <a:r>
                        <a:rPr lang="ar-EG" sz="2800" b="1" dirty="0"/>
                        <a:t>ثابتة</a:t>
                      </a:r>
                      <a:endParaRPr lang="en-US" sz="2800" b="1" dirty="0"/>
                    </a:p>
                  </a:txBody>
                  <a:tcPr/>
                </a:tc>
                <a:tc>
                  <a:txBody>
                    <a:bodyPr/>
                    <a:lstStyle/>
                    <a:p>
                      <a:pPr marL="457200" indent="-457200" algn="ctr">
                        <a:buFont typeface="Wingdings" panose="05000000000000000000" pitchFamily="2" charset="2"/>
                        <a:buChar char="q"/>
                      </a:pPr>
                      <a:r>
                        <a:rPr lang="ar-EG" sz="2800" b="1" dirty="0"/>
                        <a:t>جماعية</a:t>
                      </a:r>
                      <a:endParaRPr lang="en-US" sz="2800" b="1" dirty="0"/>
                    </a:p>
                  </a:txBody>
                  <a:tcPr/>
                </a:tc>
                <a:tc>
                  <a:txBody>
                    <a:bodyPr/>
                    <a:lstStyle/>
                    <a:p>
                      <a:pPr marL="457200" indent="-457200" algn="ctr">
                        <a:buFont typeface="Wingdings" panose="05000000000000000000" pitchFamily="2" charset="2"/>
                        <a:buChar char="q"/>
                      </a:pPr>
                      <a:r>
                        <a:rPr lang="ar-EG" sz="2800" b="1" dirty="0"/>
                        <a:t>فردية</a:t>
                      </a:r>
                      <a:endParaRPr lang="en-US" sz="2800" b="1" dirty="0"/>
                    </a:p>
                  </a:txBody>
                  <a:tcPr/>
                </a:tc>
                <a:tc>
                  <a:txBody>
                    <a:bodyPr/>
                    <a:lstStyle/>
                    <a:p>
                      <a:pPr algn="ctr"/>
                      <a:r>
                        <a:rPr lang="ar-EG" sz="2800" b="1" dirty="0"/>
                        <a:t>حصولك على انذار من المدرسة</a:t>
                      </a:r>
                      <a:endParaRPr lang="en-US" sz="2800" b="1" dirty="0"/>
                    </a:p>
                  </a:txBody>
                  <a:tcPr/>
                </a:tc>
                <a:tc>
                  <a:txBody>
                    <a:bodyPr/>
                    <a:lstStyle/>
                    <a:p>
                      <a:pPr algn="ctr"/>
                      <a:r>
                        <a:rPr lang="ar-EG" sz="2800" b="1" dirty="0"/>
                        <a:t>2</a:t>
                      </a:r>
                      <a:endParaRPr lang="en-US" sz="2800" b="1" dirty="0"/>
                    </a:p>
                  </a:txBody>
                  <a:tcPr/>
                </a:tc>
                <a:extLst>
                  <a:ext uri="{0D108BD9-81ED-4DB2-BD59-A6C34878D82A}">
                    <a16:rowId xmlns:a16="http://schemas.microsoft.com/office/drawing/2014/main" val="2842730013"/>
                  </a:ext>
                </a:extLst>
              </a:tr>
              <a:tr h="781401">
                <a:tc>
                  <a:txBody>
                    <a:bodyPr/>
                    <a:lstStyle/>
                    <a:p>
                      <a:pPr marL="457200" indent="-457200" algn="ctr">
                        <a:buFont typeface="Wingdings" panose="05000000000000000000" pitchFamily="2" charset="2"/>
                        <a:buChar char="q"/>
                      </a:pPr>
                      <a:r>
                        <a:rPr lang="ar-EG" sz="2800" b="1" dirty="0"/>
                        <a:t>متلاشية</a:t>
                      </a:r>
                      <a:endParaRPr lang="en-US" sz="2800" b="1" dirty="0"/>
                    </a:p>
                  </a:txBody>
                  <a:tcPr/>
                </a:tc>
                <a:tc>
                  <a:txBody>
                    <a:bodyPr/>
                    <a:lstStyle/>
                    <a:p>
                      <a:pPr marL="457200" indent="-457200" algn="ctr">
                        <a:buFont typeface="Wingdings" panose="05000000000000000000" pitchFamily="2" charset="2"/>
                        <a:buChar char="q"/>
                      </a:pPr>
                      <a:r>
                        <a:rPr lang="ar-EG" sz="2800" b="1" dirty="0"/>
                        <a:t>متكررة</a:t>
                      </a:r>
                      <a:endParaRPr lang="en-US" sz="2800" b="1" dirty="0"/>
                    </a:p>
                  </a:txBody>
                  <a:tcPr/>
                </a:tc>
                <a:tc>
                  <a:txBody>
                    <a:bodyPr/>
                    <a:lstStyle/>
                    <a:p>
                      <a:pPr marL="457200" indent="-457200" algn="ctr">
                        <a:buFont typeface="Wingdings" panose="05000000000000000000" pitchFamily="2" charset="2"/>
                        <a:buChar char="q"/>
                      </a:pPr>
                      <a:r>
                        <a:rPr lang="ar-EG" sz="2800" b="1" dirty="0"/>
                        <a:t>جماعية</a:t>
                      </a:r>
                      <a:endParaRPr lang="en-US" sz="2800" b="1" dirty="0"/>
                    </a:p>
                  </a:txBody>
                  <a:tcPr/>
                </a:tc>
                <a:tc>
                  <a:txBody>
                    <a:bodyPr/>
                    <a:lstStyle/>
                    <a:p>
                      <a:pPr algn="ctr"/>
                      <a:r>
                        <a:rPr lang="ar-EG" sz="2800" b="1" dirty="0"/>
                        <a:t>تأخر الطلاب في الصباح</a:t>
                      </a:r>
                      <a:endParaRPr lang="en-US" sz="2800" b="1" dirty="0"/>
                    </a:p>
                  </a:txBody>
                  <a:tcPr/>
                </a:tc>
                <a:tc>
                  <a:txBody>
                    <a:bodyPr/>
                    <a:lstStyle/>
                    <a:p>
                      <a:pPr algn="ctr"/>
                      <a:r>
                        <a:rPr lang="ar-EG" sz="2800" b="1" dirty="0"/>
                        <a:t>3</a:t>
                      </a:r>
                      <a:endParaRPr lang="en-US" sz="2800" b="1" dirty="0"/>
                    </a:p>
                  </a:txBody>
                  <a:tcPr/>
                </a:tc>
                <a:extLst>
                  <a:ext uri="{0D108BD9-81ED-4DB2-BD59-A6C34878D82A}">
                    <a16:rowId xmlns:a16="http://schemas.microsoft.com/office/drawing/2014/main" val="405945069"/>
                  </a:ext>
                </a:extLst>
              </a:tr>
              <a:tr h="781401">
                <a:tc>
                  <a:txBody>
                    <a:bodyPr/>
                    <a:lstStyle/>
                    <a:p>
                      <a:pPr marL="457200" indent="-457200" algn="ctr">
                        <a:buFont typeface="Wingdings" panose="05000000000000000000" pitchFamily="2" charset="2"/>
                        <a:buChar char="q"/>
                      </a:pPr>
                      <a:r>
                        <a:rPr lang="ar-EG" sz="2800" b="1" dirty="0"/>
                        <a:t>فردية</a:t>
                      </a:r>
                      <a:endParaRPr lang="en-US" sz="2800" b="1" dirty="0"/>
                    </a:p>
                  </a:txBody>
                  <a:tcPr/>
                </a:tc>
                <a:tc>
                  <a:txBody>
                    <a:bodyPr/>
                    <a:lstStyle/>
                    <a:p>
                      <a:pPr marL="457200" indent="-457200" algn="ctr">
                        <a:buFont typeface="Wingdings" panose="05000000000000000000" pitchFamily="2" charset="2"/>
                        <a:buChar char="q"/>
                      </a:pPr>
                      <a:r>
                        <a:rPr lang="ar-EG" sz="2800" b="1" dirty="0"/>
                        <a:t>متوقعة</a:t>
                      </a:r>
                      <a:endParaRPr lang="en-US" sz="2800" b="1" dirty="0"/>
                    </a:p>
                  </a:txBody>
                  <a:tcPr/>
                </a:tc>
                <a:tc>
                  <a:txBody>
                    <a:bodyPr/>
                    <a:lstStyle/>
                    <a:p>
                      <a:pPr marL="457200" indent="-457200" algn="ctr">
                        <a:buFont typeface="Wingdings" panose="05000000000000000000" pitchFamily="2" charset="2"/>
                        <a:buChar char="q"/>
                      </a:pPr>
                      <a:r>
                        <a:rPr lang="ar-EG" sz="2800" b="1" dirty="0"/>
                        <a:t>مفاجئة</a:t>
                      </a:r>
                      <a:endParaRPr lang="en-US" sz="2800" b="1" dirty="0"/>
                    </a:p>
                  </a:txBody>
                  <a:tcPr/>
                </a:tc>
                <a:tc>
                  <a:txBody>
                    <a:bodyPr/>
                    <a:lstStyle/>
                    <a:p>
                      <a:pPr algn="ctr"/>
                      <a:r>
                        <a:rPr lang="ar-EG" sz="2800" b="1" dirty="0"/>
                        <a:t>الخسارة في سوق الأسهم</a:t>
                      </a:r>
                      <a:endParaRPr lang="en-US" sz="2800" b="1" dirty="0"/>
                    </a:p>
                  </a:txBody>
                  <a:tcPr/>
                </a:tc>
                <a:tc>
                  <a:txBody>
                    <a:bodyPr/>
                    <a:lstStyle/>
                    <a:p>
                      <a:pPr algn="ctr"/>
                      <a:r>
                        <a:rPr lang="ar-EG" sz="2800" b="1" dirty="0"/>
                        <a:t>4</a:t>
                      </a:r>
                      <a:endParaRPr lang="en-US" sz="2800" b="1" dirty="0"/>
                    </a:p>
                  </a:txBody>
                  <a:tcPr/>
                </a:tc>
                <a:extLst>
                  <a:ext uri="{0D108BD9-81ED-4DB2-BD59-A6C34878D82A}">
                    <a16:rowId xmlns:a16="http://schemas.microsoft.com/office/drawing/2014/main" val="487527944"/>
                  </a:ext>
                </a:extLst>
              </a:tr>
              <a:tr h="781401">
                <a:tc>
                  <a:txBody>
                    <a:bodyPr/>
                    <a:lstStyle/>
                    <a:p>
                      <a:pPr marL="457200" indent="-457200" algn="ctr">
                        <a:buFont typeface="Wingdings" panose="05000000000000000000" pitchFamily="2" charset="2"/>
                        <a:buChar char="q"/>
                      </a:pPr>
                      <a:r>
                        <a:rPr lang="ar-EG" sz="2800" b="1" dirty="0"/>
                        <a:t>فردية</a:t>
                      </a:r>
                      <a:endParaRPr lang="en-US" sz="2800" b="1" dirty="0"/>
                    </a:p>
                  </a:txBody>
                  <a:tcPr/>
                </a:tc>
                <a:tc>
                  <a:txBody>
                    <a:bodyPr/>
                    <a:lstStyle/>
                    <a:p>
                      <a:pPr marL="457200" indent="-457200" algn="ctr">
                        <a:buFont typeface="Wingdings" panose="05000000000000000000" pitchFamily="2" charset="2"/>
                        <a:buChar char="q"/>
                      </a:pPr>
                      <a:r>
                        <a:rPr lang="ar-EG" sz="2800" b="1" dirty="0"/>
                        <a:t>مفاجئة</a:t>
                      </a:r>
                      <a:endParaRPr lang="en-US" sz="2800" b="1" dirty="0"/>
                    </a:p>
                  </a:txBody>
                  <a:tcPr/>
                </a:tc>
                <a:tc>
                  <a:txBody>
                    <a:bodyPr/>
                    <a:lstStyle/>
                    <a:p>
                      <a:pPr marL="457200" indent="-457200" algn="ctr">
                        <a:buFont typeface="Wingdings" panose="05000000000000000000" pitchFamily="2" charset="2"/>
                        <a:buChar char="q"/>
                      </a:pPr>
                      <a:r>
                        <a:rPr lang="ar-EG" sz="2800" b="1" dirty="0"/>
                        <a:t>جماعية</a:t>
                      </a:r>
                      <a:endParaRPr lang="en-US" sz="2800" b="1" dirty="0"/>
                    </a:p>
                  </a:txBody>
                  <a:tcPr/>
                </a:tc>
                <a:tc>
                  <a:txBody>
                    <a:bodyPr/>
                    <a:lstStyle/>
                    <a:p>
                      <a:pPr algn="ctr"/>
                      <a:r>
                        <a:rPr lang="ar-EG" sz="2800" b="1" dirty="0"/>
                        <a:t>حدوث عطل في محرك سيارتك الجديدة</a:t>
                      </a:r>
                      <a:endParaRPr lang="en-US" sz="2800" b="1" dirty="0"/>
                    </a:p>
                  </a:txBody>
                  <a:tcPr/>
                </a:tc>
                <a:tc>
                  <a:txBody>
                    <a:bodyPr/>
                    <a:lstStyle/>
                    <a:p>
                      <a:pPr algn="ctr"/>
                      <a:r>
                        <a:rPr lang="ar-EG" sz="2800" b="1" dirty="0"/>
                        <a:t>5</a:t>
                      </a:r>
                      <a:endParaRPr lang="en-US" sz="2800" b="1" dirty="0"/>
                    </a:p>
                  </a:txBody>
                  <a:tcPr/>
                </a:tc>
                <a:extLst>
                  <a:ext uri="{0D108BD9-81ED-4DB2-BD59-A6C34878D82A}">
                    <a16:rowId xmlns:a16="http://schemas.microsoft.com/office/drawing/2014/main" val="2933546864"/>
                  </a:ext>
                </a:extLst>
              </a:tr>
            </a:tbl>
          </a:graphicData>
        </a:graphic>
      </p:graphicFrame>
      <p:sp>
        <p:nvSpPr>
          <p:cNvPr id="4" name="مربع نص 3">
            <a:extLst>
              <a:ext uri="{FF2B5EF4-FFF2-40B4-BE49-F238E27FC236}">
                <a16:creationId xmlns:a16="http://schemas.microsoft.com/office/drawing/2014/main" id="{48549C29-1C58-B985-2482-413CC82F0B03}"/>
              </a:ext>
            </a:extLst>
          </p:cNvPr>
          <p:cNvSpPr txBox="1"/>
          <p:nvPr/>
        </p:nvSpPr>
        <p:spPr>
          <a:xfrm>
            <a:off x="4343400" y="2240991"/>
            <a:ext cx="288032" cy="400110"/>
          </a:xfrm>
          <a:prstGeom prst="rect">
            <a:avLst/>
          </a:prstGeom>
          <a:noFill/>
        </p:spPr>
        <p:txBody>
          <a:bodyPr wrap="square" rtlCol="1">
            <a:spAutoFit/>
          </a:bodyPr>
          <a:lstStyle/>
          <a:p>
            <a:r>
              <a:rPr lang="ar-EG" sz="2000" b="1" dirty="0">
                <a:solidFill>
                  <a:srgbClr val="FF0000"/>
                </a:solidFill>
              </a:rPr>
              <a:t>√</a:t>
            </a:r>
          </a:p>
        </p:txBody>
      </p:sp>
      <p:sp>
        <p:nvSpPr>
          <p:cNvPr id="5" name="مربع نص 4">
            <a:extLst>
              <a:ext uri="{FF2B5EF4-FFF2-40B4-BE49-F238E27FC236}">
                <a16:creationId xmlns:a16="http://schemas.microsoft.com/office/drawing/2014/main" id="{625F66FA-A168-F65B-6206-180420876212}"/>
              </a:ext>
            </a:extLst>
          </p:cNvPr>
          <p:cNvSpPr txBox="1"/>
          <p:nvPr/>
        </p:nvSpPr>
        <p:spPr>
          <a:xfrm>
            <a:off x="4311067" y="3050479"/>
            <a:ext cx="288032" cy="400110"/>
          </a:xfrm>
          <a:prstGeom prst="rect">
            <a:avLst/>
          </a:prstGeom>
          <a:noFill/>
        </p:spPr>
        <p:txBody>
          <a:bodyPr wrap="square" rtlCol="1">
            <a:spAutoFit/>
          </a:bodyPr>
          <a:lstStyle/>
          <a:p>
            <a:r>
              <a:rPr lang="ar-EG" sz="2000" b="1" dirty="0">
                <a:solidFill>
                  <a:srgbClr val="FF0000"/>
                </a:solidFill>
              </a:rPr>
              <a:t>√</a:t>
            </a:r>
          </a:p>
        </p:txBody>
      </p:sp>
      <p:sp>
        <p:nvSpPr>
          <p:cNvPr id="6" name="مربع نص 5">
            <a:extLst>
              <a:ext uri="{FF2B5EF4-FFF2-40B4-BE49-F238E27FC236}">
                <a16:creationId xmlns:a16="http://schemas.microsoft.com/office/drawing/2014/main" id="{D5BE1F36-94B7-85CC-7C53-215BABF75268}"/>
              </a:ext>
            </a:extLst>
          </p:cNvPr>
          <p:cNvSpPr txBox="1"/>
          <p:nvPr/>
        </p:nvSpPr>
        <p:spPr>
          <a:xfrm>
            <a:off x="4343400" y="3912882"/>
            <a:ext cx="288032" cy="400110"/>
          </a:xfrm>
          <a:prstGeom prst="rect">
            <a:avLst/>
          </a:prstGeom>
          <a:noFill/>
        </p:spPr>
        <p:txBody>
          <a:bodyPr wrap="square" rtlCol="1">
            <a:spAutoFit/>
          </a:bodyPr>
          <a:lstStyle/>
          <a:p>
            <a:r>
              <a:rPr lang="ar-EG" sz="2000" b="1" dirty="0">
                <a:solidFill>
                  <a:srgbClr val="FF0000"/>
                </a:solidFill>
              </a:rPr>
              <a:t>√</a:t>
            </a:r>
          </a:p>
        </p:txBody>
      </p:sp>
      <p:sp>
        <p:nvSpPr>
          <p:cNvPr id="8" name="مربع نص 7">
            <a:extLst>
              <a:ext uri="{FF2B5EF4-FFF2-40B4-BE49-F238E27FC236}">
                <a16:creationId xmlns:a16="http://schemas.microsoft.com/office/drawing/2014/main" id="{F8163687-2EDC-E35A-DB7B-35F890D37D1F}"/>
              </a:ext>
            </a:extLst>
          </p:cNvPr>
          <p:cNvSpPr txBox="1"/>
          <p:nvPr/>
        </p:nvSpPr>
        <p:spPr>
          <a:xfrm>
            <a:off x="2782449" y="4610095"/>
            <a:ext cx="288032" cy="400110"/>
          </a:xfrm>
          <a:prstGeom prst="rect">
            <a:avLst/>
          </a:prstGeom>
          <a:noFill/>
        </p:spPr>
        <p:txBody>
          <a:bodyPr wrap="square" rtlCol="1">
            <a:spAutoFit/>
          </a:bodyPr>
          <a:lstStyle/>
          <a:p>
            <a:r>
              <a:rPr lang="ar-EG" sz="2000" b="1" dirty="0">
                <a:solidFill>
                  <a:srgbClr val="FF0000"/>
                </a:solidFill>
              </a:rPr>
              <a:t>√</a:t>
            </a:r>
          </a:p>
        </p:txBody>
      </p:sp>
      <p:sp>
        <p:nvSpPr>
          <p:cNvPr id="9" name="مربع نص 8">
            <a:extLst>
              <a:ext uri="{FF2B5EF4-FFF2-40B4-BE49-F238E27FC236}">
                <a16:creationId xmlns:a16="http://schemas.microsoft.com/office/drawing/2014/main" id="{AC0DEDB0-03B5-2F48-FA82-F1C94F40D266}"/>
              </a:ext>
            </a:extLst>
          </p:cNvPr>
          <p:cNvSpPr txBox="1"/>
          <p:nvPr/>
        </p:nvSpPr>
        <p:spPr>
          <a:xfrm>
            <a:off x="2926465" y="5274404"/>
            <a:ext cx="288032" cy="400110"/>
          </a:xfrm>
          <a:prstGeom prst="rect">
            <a:avLst/>
          </a:prstGeom>
          <a:noFill/>
        </p:spPr>
        <p:txBody>
          <a:bodyPr wrap="square" rtlCol="1">
            <a:spAutoFit/>
          </a:bodyPr>
          <a:lstStyle/>
          <a:p>
            <a:r>
              <a:rPr lang="ar-EG" sz="2000" b="1" dirty="0">
                <a:solidFill>
                  <a:srgbClr val="FF0000"/>
                </a:solidFill>
              </a:rPr>
              <a:t>√</a:t>
            </a:r>
          </a:p>
        </p:txBody>
      </p:sp>
    </p:spTree>
    <p:extLst>
      <p:ext uri="{BB962C8B-B14F-4D97-AF65-F5344CB8AC3E}">
        <p14:creationId xmlns:p14="http://schemas.microsoft.com/office/powerpoint/2010/main" val="127458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randombar(horizontal)">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randombar(horizont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randombar(horizontal)">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8"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a:extLst>
            <a:ext uri="{FF2B5EF4-FFF2-40B4-BE49-F238E27FC236}">
              <a16:creationId xmlns:a16="http://schemas.microsoft.com/office/drawing/2014/main" id="{BD196099-4680-348E-13D5-3B75D6121EE3}"/>
            </a:ext>
          </a:extLst>
        </p:cNvPr>
        <p:cNvGrpSpPr/>
        <p:nvPr/>
      </p:nvGrpSpPr>
      <p:grpSpPr>
        <a:xfrm>
          <a:off x="0" y="0"/>
          <a:ext cx="0" cy="0"/>
          <a:chOff x="0" y="0"/>
          <a:chExt cx="0" cy="0"/>
        </a:xfrm>
      </p:grpSpPr>
    </p:spTree>
    <p:extLst>
      <p:ext uri="{BB962C8B-B14F-4D97-AF65-F5344CB8AC3E}">
        <p14:creationId xmlns:p14="http://schemas.microsoft.com/office/powerpoint/2010/main" val="3881211134"/>
      </p:ext>
    </p:extLst>
  </p:cSld>
  <p:clrMapOvr>
    <a:masterClrMapping/>
  </p:clrMapOvr>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6062</TotalTime>
  <Words>1040</Words>
  <Application>Microsoft Office PowerPoint</Application>
  <PresentationFormat>On-screen Show (4:3)</PresentationFormat>
  <Paragraphs>136</Paragraphs>
  <Slides>39</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39</vt:i4>
      </vt:variant>
    </vt:vector>
  </HeadingPairs>
  <TitlesOfParts>
    <vt:vector size="48" baseType="lpstr">
      <vt:lpstr>Arial</vt:lpstr>
      <vt:lpstr>Calibri</vt:lpstr>
      <vt:lpstr>Calibri Light</vt:lpstr>
      <vt:lpstr>Times New Roman</vt:lpstr>
      <vt:lpstr>Traditional Arabic</vt:lpstr>
      <vt:lpstr>Wingdings</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279</cp:revision>
  <dcterms:created xsi:type="dcterms:W3CDTF">2020-12-01T14:21:27Z</dcterms:created>
  <dcterms:modified xsi:type="dcterms:W3CDTF">2025-11-09T04:44:19Z</dcterms:modified>
</cp:coreProperties>
</file>