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258" r:id="rId8"/>
    <p:sldId id="262" r:id="rId9"/>
    <p:sldId id="476" r:id="rId10"/>
    <p:sldId id="505" r:id="rId11"/>
    <p:sldId id="506" r:id="rId12"/>
    <p:sldId id="507" r:id="rId13"/>
    <p:sldId id="508" r:id="rId14"/>
    <p:sldId id="509" r:id="rId15"/>
    <p:sldId id="492" r:id="rId16"/>
    <p:sldId id="510" r:id="rId17"/>
    <p:sldId id="263" r:id="rId18"/>
    <p:sldId id="478" r:id="rId19"/>
    <p:sldId id="534" r:id="rId20"/>
    <p:sldId id="535" r:id="rId21"/>
    <p:sldId id="481" r:id="rId22"/>
    <p:sldId id="511" r:id="rId23"/>
    <p:sldId id="503" r:id="rId24"/>
    <p:sldId id="512" r:id="rId25"/>
    <p:sldId id="513" r:id="rId26"/>
    <p:sldId id="514" r:id="rId27"/>
    <p:sldId id="515" r:id="rId28"/>
    <p:sldId id="516" r:id="rId29"/>
    <p:sldId id="536" r:id="rId30"/>
    <p:sldId id="483" r:id="rId31"/>
    <p:sldId id="537" r:id="rId32"/>
    <p:sldId id="538" r:id="rId33"/>
    <p:sldId id="485" r:id="rId34"/>
    <p:sldId id="519" r:id="rId35"/>
    <p:sldId id="520" r:id="rId36"/>
    <p:sldId id="521" r:id="rId37"/>
    <p:sldId id="522" r:id="rId38"/>
    <p:sldId id="523" r:id="rId39"/>
    <p:sldId id="524" r:id="rId40"/>
    <p:sldId id="525" r:id="rId41"/>
    <p:sldId id="526" r:id="rId42"/>
    <p:sldId id="527" r:id="rId43"/>
    <p:sldId id="539" r:id="rId44"/>
    <p:sldId id="529" r:id="rId45"/>
    <p:sldId id="265" r:id="rId46"/>
    <p:sldId id="532" r:id="rId47"/>
    <p:sldId id="530" r:id="rId48"/>
    <p:sldId id="266" r:id="rId49"/>
    <p:sldId id="264" r:id="rId50"/>
    <p:sldId id="488" r:id="rId51"/>
    <p:sldId id="489" r:id="rId52"/>
    <p:sldId id="531" r:id="rId5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67B"/>
    <a:srgbClr val="003E6B"/>
    <a:srgbClr val="A674AB"/>
    <a:srgbClr val="2B3481"/>
    <a:srgbClr val="AF9C4B"/>
    <a:srgbClr val="481918"/>
    <a:srgbClr val="990000"/>
    <a:srgbClr val="087E85"/>
    <a:srgbClr val="99FFCC"/>
    <a:srgbClr val="E161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019" autoAdjust="0"/>
    <p:restoredTop sz="94660"/>
  </p:normalViewPr>
  <p:slideViewPr>
    <p:cSldViewPr>
      <p:cViewPr varScale="1">
        <p:scale>
          <a:sx n="63" d="100"/>
          <a:sy n="63" d="100"/>
        </p:scale>
        <p:origin x="944"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7309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9910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0462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5827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4948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18297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8383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8023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17768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99106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187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487484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svg"/><Relationship Id="rId11" Type="http://schemas.openxmlformats.org/officeDocument/2006/relationships/image" Target="../media/image18.sv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13.sv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8.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20.svg"/></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8.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20.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3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8.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20.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6.jpeg"/><Relationship Id="rId7" Type="http://schemas.openxmlformats.org/officeDocument/2006/relationships/image" Target="../media/image50.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32.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0.svg"/><Relationship Id="rId3" Type="http://schemas.openxmlformats.org/officeDocument/2006/relationships/image" Target="../media/image3.png"/><Relationship Id="rId7" Type="http://schemas.openxmlformats.org/officeDocument/2006/relationships/image" Target="../media/image53.jpeg"/><Relationship Id="rId12"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52.svg"/><Relationship Id="rId11" Type="http://schemas.openxmlformats.org/officeDocument/2006/relationships/image" Target="../media/image32.svg"/><Relationship Id="rId5" Type="http://schemas.openxmlformats.org/officeDocument/2006/relationships/image" Target="../media/image51.png"/><Relationship Id="rId10" Type="http://schemas.openxmlformats.org/officeDocument/2006/relationships/image" Target="../media/image31.png"/><Relationship Id="rId4" Type="http://schemas.openxmlformats.org/officeDocument/2006/relationships/image" Target="../media/image4.svg"/><Relationship Id="rId9" Type="http://schemas.openxmlformats.org/officeDocument/2006/relationships/image" Target="../media/image55.svg"/></Relationships>
</file>

<file path=ppt/slides/_rels/slide4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29.xml"/><Relationship Id="rId6" Type="http://schemas.openxmlformats.org/officeDocument/2006/relationships/image" Target="../media/image60.png"/><Relationship Id="rId11" Type="http://schemas.openxmlformats.org/officeDocument/2006/relationships/image" Target="../media/image32.svg"/><Relationship Id="rId5" Type="http://schemas.openxmlformats.org/officeDocument/2006/relationships/image" Target="../media/image59.svg"/><Relationship Id="rId10" Type="http://schemas.openxmlformats.org/officeDocument/2006/relationships/image" Target="../media/image31.png"/><Relationship Id="rId4" Type="http://schemas.openxmlformats.org/officeDocument/2006/relationships/image" Target="../media/image58.png"/><Relationship Id="rId9" Type="http://schemas.openxmlformats.org/officeDocument/2006/relationships/image" Target="../media/image50.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412321" y="1909578"/>
            <a:ext cx="4417690" cy="934610"/>
          </a:xfrm>
          <a:custGeom>
            <a:avLst/>
            <a:gdLst/>
            <a:ahLst/>
            <a:cxnLst/>
            <a:rect l="l" t="t" r="r" b="b"/>
            <a:pathLst>
              <a:path w="8761459" h="791899">
                <a:moveTo>
                  <a:pt x="0" y="0"/>
                </a:moveTo>
                <a:lnTo>
                  <a:pt x="8761459" y="0"/>
                </a:lnTo>
                <a:lnTo>
                  <a:pt x="8761459" y="791899"/>
                </a:lnTo>
                <a:lnTo>
                  <a:pt x="0" y="791899"/>
                </a:lnTo>
                <a:lnTo>
                  <a:pt x="0" y="0"/>
                </a:lnTo>
                <a:close/>
              </a:path>
            </a:pathLst>
          </a:custGeom>
          <a:blipFill>
            <a:blip r:embed="rId3">
              <a:extLst>
                <a:ext uri="{96DAC541-7B7A-43D3-8B79-37D633B846F1}">
                  <asvg:svgBlip xmlns:asvg="http://schemas.microsoft.com/office/drawing/2016/SVG/main" r:embed="rId4"/>
                </a:ext>
              </a:extLst>
            </a:blip>
            <a:stretch>
              <a:fillRect t="-300907" b="-446860"/>
            </a:stretch>
          </a:blipFill>
        </p:spPr>
      </p:sp>
      <p:sp>
        <p:nvSpPr>
          <p:cNvPr id="4" name="Freeform 4"/>
          <p:cNvSpPr/>
          <p:nvPr/>
        </p:nvSpPr>
        <p:spPr>
          <a:xfrm>
            <a:off x="-322088" y="5126288"/>
            <a:ext cx="2727066" cy="1265321"/>
          </a:xfrm>
          <a:custGeom>
            <a:avLst/>
            <a:gdLst/>
            <a:ahLst/>
            <a:cxnLst/>
            <a:rect l="l" t="t" r="r" b="b"/>
            <a:pathLst>
              <a:path w="5454131" h="2530641">
                <a:moveTo>
                  <a:pt x="0" y="0"/>
                </a:moveTo>
                <a:lnTo>
                  <a:pt x="5454131" y="0"/>
                </a:lnTo>
                <a:lnTo>
                  <a:pt x="5454131" y="2530641"/>
                </a:lnTo>
                <a:lnTo>
                  <a:pt x="0" y="2530641"/>
                </a:lnTo>
                <a:lnTo>
                  <a:pt x="0" y="0"/>
                </a:lnTo>
                <a:close/>
              </a:path>
            </a:pathLst>
          </a:custGeom>
          <a:blipFill>
            <a:blip r:embed="rId3">
              <a:extLst>
                <a:ext uri="{96DAC541-7B7A-43D3-8B79-37D633B846F1}">
                  <asvg:svgBlip xmlns:asvg="http://schemas.microsoft.com/office/drawing/2016/SVG/main" r:embed="rId4"/>
                </a:ext>
              </a:extLst>
            </a:blip>
            <a:stretch>
              <a:fillRect l="-15033" t="-59470" r="-45605" b="-105816"/>
            </a:stretch>
          </a:blipFill>
        </p:spPr>
      </p:sp>
      <p:grpSp>
        <p:nvGrpSpPr>
          <p:cNvPr id="5" name="Group 5"/>
          <p:cNvGrpSpPr/>
          <p:nvPr/>
        </p:nvGrpSpPr>
        <p:grpSpPr>
          <a:xfrm>
            <a:off x="5522573" y="1610371"/>
            <a:ext cx="2623185" cy="3637259"/>
            <a:chOff x="0" y="0"/>
            <a:chExt cx="812800" cy="1127013"/>
          </a:xfrm>
        </p:grpSpPr>
        <p:sp>
          <p:nvSpPr>
            <p:cNvPr id="6" name="Freeform 6"/>
            <p:cNvSpPr/>
            <p:nvPr/>
          </p:nvSpPr>
          <p:spPr>
            <a:xfrm>
              <a:off x="0" y="0"/>
              <a:ext cx="812800" cy="1127013"/>
            </a:xfrm>
            <a:custGeom>
              <a:avLst/>
              <a:gdLst/>
              <a:ahLst/>
              <a:cxnLst/>
              <a:rect l="l" t="t" r="r" b="b"/>
              <a:pathLst>
                <a:path w="812800" h="1127013">
                  <a:moveTo>
                    <a:pt x="33940" y="0"/>
                  </a:moveTo>
                  <a:lnTo>
                    <a:pt x="778860" y="0"/>
                  </a:lnTo>
                  <a:cubicBezTo>
                    <a:pt x="797604" y="0"/>
                    <a:pt x="812800" y="15196"/>
                    <a:pt x="812800" y="33940"/>
                  </a:cubicBezTo>
                  <a:lnTo>
                    <a:pt x="812800" y="1093073"/>
                  </a:lnTo>
                  <a:cubicBezTo>
                    <a:pt x="812800" y="1111818"/>
                    <a:pt x="797604" y="1127013"/>
                    <a:pt x="778860" y="1127013"/>
                  </a:cubicBezTo>
                  <a:lnTo>
                    <a:pt x="33940" y="1127013"/>
                  </a:lnTo>
                  <a:cubicBezTo>
                    <a:pt x="15196" y="1127013"/>
                    <a:pt x="0" y="1111818"/>
                    <a:pt x="0" y="1093073"/>
                  </a:cubicBezTo>
                  <a:lnTo>
                    <a:pt x="0" y="33940"/>
                  </a:lnTo>
                  <a:cubicBezTo>
                    <a:pt x="0" y="15196"/>
                    <a:pt x="15196" y="0"/>
                    <a:pt x="33940" y="0"/>
                  </a:cubicBezTo>
                  <a:close/>
                </a:path>
              </a:pathLst>
            </a:custGeom>
            <a:blipFill>
              <a:blip r:embed="rId5"/>
              <a:stretch>
                <a:fillRect l="-54058" r="-54058"/>
              </a:stretch>
            </a:blipFill>
            <a:ln w="57150" cap="rnd">
              <a:solidFill>
                <a:srgbClr val="1B50E9"/>
              </a:solidFill>
              <a:prstDash val="solid"/>
              <a:round/>
            </a:ln>
          </p:spPr>
        </p:sp>
      </p:grpSp>
      <p:sp>
        <p:nvSpPr>
          <p:cNvPr id="7" name="Freeform 7"/>
          <p:cNvSpPr/>
          <p:nvPr/>
        </p:nvSpPr>
        <p:spPr>
          <a:xfrm>
            <a:off x="7681942" y="1544805"/>
            <a:ext cx="1156378" cy="938689"/>
          </a:xfrm>
          <a:custGeom>
            <a:avLst/>
            <a:gdLst/>
            <a:ahLst/>
            <a:cxnLst/>
            <a:rect l="l" t="t" r="r" b="b"/>
            <a:pathLst>
              <a:path w="2312755" h="1877377">
                <a:moveTo>
                  <a:pt x="0" y="0"/>
                </a:moveTo>
                <a:lnTo>
                  <a:pt x="2312755" y="0"/>
                </a:lnTo>
                <a:lnTo>
                  <a:pt x="2312755" y="1877377"/>
                </a:lnTo>
                <a:lnTo>
                  <a:pt x="0" y="1877377"/>
                </a:lnTo>
                <a:lnTo>
                  <a:pt x="0" y="0"/>
                </a:lnTo>
                <a:close/>
              </a:path>
            </a:pathLst>
          </a:custGeom>
          <a:blipFill>
            <a:blip r:embed="rId3">
              <a:extLst>
                <a:ext uri="{96DAC541-7B7A-43D3-8B79-37D633B846F1}">
                  <asvg:svgBlip xmlns:asvg="http://schemas.microsoft.com/office/drawing/2016/SVG/main" r:embed="rId4"/>
                </a:ext>
              </a:extLst>
            </a:blip>
            <a:stretch>
              <a:fillRect l="-65506" t="-48907" r="-65615" b="-69260"/>
            </a:stretch>
          </a:blipFill>
        </p:spPr>
      </p:sp>
      <p:sp>
        <p:nvSpPr>
          <p:cNvPr id="8" name="Freeform 8"/>
          <p:cNvSpPr/>
          <p:nvPr/>
        </p:nvSpPr>
        <p:spPr>
          <a:xfrm>
            <a:off x="433050" y="2058631"/>
            <a:ext cx="583598" cy="704302"/>
          </a:xfrm>
          <a:custGeom>
            <a:avLst/>
            <a:gdLst/>
            <a:ahLst/>
            <a:cxnLst/>
            <a:rect l="l" t="t" r="r" b="b"/>
            <a:pathLst>
              <a:path w="305454" h="446733">
                <a:moveTo>
                  <a:pt x="0" y="0"/>
                </a:moveTo>
                <a:lnTo>
                  <a:pt x="305454" y="0"/>
                </a:lnTo>
                <a:lnTo>
                  <a:pt x="305454" y="446733"/>
                </a:lnTo>
                <a:lnTo>
                  <a:pt x="0" y="4467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flipH="1">
            <a:off x="4162203" y="2058631"/>
            <a:ext cx="583598" cy="704302"/>
          </a:xfrm>
          <a:custGeom>
            <a:avLst/>
            <a:gdLst/>
            <a:ahLst/>
            <a:cxnLst/>
            <a:rect l="l" t="t" r="r" b="b"/>
            <a:pathLst>
              <a:path w="305454" h="446733">
                <a:moveTo>
                  <a:pt x="305454" y="0"/>
                </a:moveTo>
                <a:lnTo>
                  <a:pt x="0" y="0"/>
                </a:lnTo>
                <a:lnTo>
                  <a:pt x="0" y="446733"/>
                </a:lnTo>
                <a:lnTo>
                  <a:pt x="305454" y="446733"/>
                </a:lnTo>
                <a:lnTo>
                  <a:pt x="30545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230306" y="5310380"/>
            <a:ext cx="568088" cy="528322"/>
          </a:xfrm>
          <a:custGeom>
            <a:avLst/>
            <a:gdLst/>
            <a:ahLst/>
            <a:cxnLst/>
            <a:rect l="l" t="t" r="r" b="b"/>
            <a:pathLst>
              <a:path w="1136175" h="1056643">
                <a:moveTo>
                  <a:pt x="0" y="0"/>
                </a:moveTo>
                <a:lnTo>
                  <a:pt x="1136176" y="0"/>
                </a:lnTo>
                <a:lnTo>
                  <a:pt x="1136176" y="1056643"/>
                </a:lnTo>
                <a:lnTo>
                  <a:pt x="0" y="10566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192410">
            <a:off x="7465904" y="1288983"/>
            <a:ext cx="1645837" cy="1199404"/>
          </a:xfrm>
          <a:custGeom>
            <a:avLst/>
            <a:gdLst/>
            <a:ahLst/>
            <a:cxnLst/>
            <a:rect l="l" t="t" r="r" b="b"/>
            <a:pathLst>
              <a:path w="3291673" h="2398807">
                <a:moveTo>
                  <a:pt x="0" y="0"/>
                </a:moveTo>
                <a:lnTo>
                  <a:pt x="3291674" y="0"/>
                </a:lnTo>
                <a:lnTo>
                  <a:pt x="3291674" y="2398807"/>
                </a:lnTo>
                <a:lnTo>
                  <a:pt x="0" y="23988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5D7B2F1-99B4-DB5B-8C0E-ECDA377FEF3B}"/>
              </a:ext>
            </a:extLst>
          </p:cNvPr>
          <p:cNvSpPr txBox="1"/>
          <p:nvPr/>
        </p:nvSpPr>
        <p:spPr>
          <a:xfrm>
            <a:off x="866428" y="1915785"/>
            <a:ext cx="3672408" cy="258532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الرابع</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5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F79646">
                    <a:lumMod val="50000"/>
                  </a:srgbClr>
                </a:solidFill>
                <a:effectLst/>
                <a:uLnTx/>
                <a:uFillTx/>
                <a:latin typeface="Traditional Arabic" panose="02020603050405020304" pitchFamily="18" charset="-78"/>
                <a:ea typeface="+mn-ea"/>
                <a:cs typeface="Traditional Arabic" panose="02020603050405020304" pitchFamily="18" charset="-78"/>
              </a:rPr>
              <a:t>مهارة التوجيه</a:t>
            </a:r>
            <a:endParaRPr kumimoji="0" lang="en-US" sz="4400" b="1" i="0" u="none" strike="noStrike" kern="1200" cap="none" spc="0" normalizeH="0" baseline="0" noProof="0" dirty="0">
              <a:ln>
                <a:noFill/>
              </a:ln>
              <a:solidFill>
                <a:srgbClr val="F79646">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0" y="792863"/>
            <a:ext cx="1657919" cy="1326336"/>
          </a:xfrm>
          <a:custGeom>
            <a:avLst/>
            <a:gdLst/>
            <a:ahLst/>
            <a:cxnLst/>
            <a:rect l="l" t="t" r="r" b="b"/>
            <a:pathLst>
              <a:path w="3315838" h="2652671">
                <a:moveTo>
                  <a:pt x="0" y="0"/>
                </a:moveTo>
                <a:lnTo>
                  <a:pt x="3315838" y="0"/>
                </a:lnTo>
                <a:lnTo>
                  <a:pt x="3315838" y="2652671"/>
                </a:lnTo>
                <a:lnTo>
                  <a:pt x="0" y="2652671"/>
                </a:lnTo>
                <a:lnTo>
                  <a:pt x="0" y="0"/>
                </a:lnTo>
                <a:close/>
              </a:path>
            </a:pathLst>
          </a:custGeom>
          <a:blipFill>
            <a:blip r:embed="rId3">
              <a:alphaModFix amt="1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514350" y="1326309"/>
            <a:ext cx="3352695" cy="4205382"/>
          </a:xfrm>
          <a:custGeom>
            <a:avLst/>
            <a:gdLst/>
            <a:ahLst/>
            <a:cxnLst/>
            <a:rect l="l" t="t" r="r" b="b"/>
            <a:pathLst>
              <a:path w="6705389" h="8410764">
                <a:moveTo>
                  <a:pt x="0" y="0"/>
                </a:moveTo>
                <a:lnTo>
                  <a:pt x="6705389" y="0"/>
                </a:lnTo>
                <a:lnTo>
                  <a:pt x="6705389" y="8410764"/>
                </a:lnTo>
                <a:lnTo>
                  <a:pt x="0" y="8410764"/>
                </a:lnTo>
                <a:lnTo>
                  <a:pt x="0" y="0"/>
                </a:lnTo>
                <a:close/>
              </a:path>
            </a:pathLst>
          </a:custGeom>
          <a:blipFill>
            <a:blip r:embed="rId5">
              <a:extLst>
                <a:ext uri="{96DAC541-7B7A-43D3-8B79-37D633B846F1}">
                  <asvg:svgBlip xmlns:asvg="http://schemas.microsoft.com/office/drawing/2016/SVG/main" r:embed="rId6"/>
                </a:ext>
              </a:extLst>
            </a:blip>
            <a:stretch>
              <a:fillRect l="-54917" t="-13567" r="-49462" b="-11285"/>
            </a:stretch>
          </a:blipFill>
        </p:spPr>
      </p:sp>
      <p:sp>
        <p:nvSpPr>
          <p:cNvPr id="5" name="Freeform 5"/>
          <p:cNvSpPr/>
          <p:nvPr/>
        </p:nvSpPr>
        <p:spPr>
          <a:xfrm rot="201745">
            <a:off x="4993722" y="3947518"/>
            <a:ext cx="3023598" cy="2554941"/>
          </a:xfrm>
          <a:custGeom>
            <a:avLst/>
            <a:gdLst/>
            <a:ahLst/>
            <a:cxnLst/>
            <a:rect l="l" t="t" r="r" b="b"/>
            <a:pathLst>
              <a:path w="6047196" h="5109881">
                <a:moveTo>
                  <a:pt x="0" y="0"/>
                </a:moveTo>
                <a:lnTo>
                  <a:pt x="6047197" y="0"/>
                </a:lnTo>
                <a:lnTo>
                  <a:pt x="6047197" y="5109881"/>
                </a:lnTo>
                <a:lnTo>
                  <a:pt x="0" y="510988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6" name="Group 6"/>
          <p:cNvGrpSpPr/>
          <p:nvPr/>
        </p:nvGrpSpPr>
        <p:grpSpPr>
          <a:xfrm>
            <a:off x="728299" y="1533034"/>
            <a:ext cx="2925427" cy="3624158"/>
            <a:chOff x="0" y="0"/>
            <a:chExt cx="946937" cy="812800"/>
          </a:xfrm>
        </p:grpSpPr>
        <p:sp>
          <p:nvSpPr>
            <p:cNvPr id="7" name="Freeform 7"/>
            <p:cNvSpPr/>
            <p:nvPr/>
          </p:nvSpPr>
          <p:spPr>
            <a:xfrm>
              <a:off x="0" y="0"/>
              <a:ext cx="946937" cy="812800"/>
            </a:xfrm>
            <a:custGeom>
              <a:avLst/>
              <a:gdLst/>
              <a:ahLst/>
              <a:cxnLst/>
              <a:rect l="l" t="t" r="r" b="b"/>
              <a:pathLst>
                <a:path w="946937" h="812800">
                  <a:moveTo>
                    <a:pt x="30434" y="0"/>
                  </a:moveTo>
                  <a:lnTo>
                    <a:pt x="916503" y="0"/>
                  </a:lnTo>
                  <a:cubicBezTo>
                    <a:pt x="933312" y="0"/>
                    <a:pt x="946937" y="13626"/>
                    <a:pt x="946937" y="30434"/>
                  </a:cubicBezTo>
                  <a:lnTo>
                    <a:pt x="946937" y="782366"/>
                  </a:lnTo>
                  <a:cubicBezTo>
                    <a:pt x="946937" y="790438"/>
                    <a:pt x="943731" y="798179"/>
                    <a:pt x="938023" y="803886"/>
                  </a:cubicBezTo>
                  <a:cubicBezTo>
                    <a:pt x="932316" y="809594"/>
                    <a:pt x="924575" y="812800"/>
                    <a:pt x="916503" y="812800"/>
                  </a:cubicBezTo>
                  <a:lnTo>
                    <a:pt x="30434" y="812800"/>
                  </a:lnTo>
                  <a:cubicBezTo>
                    <a:pt x="13626" y="812800"/>
                    <a:pt x="0" y="799174"/>
                    <a:pt x="0" y="782366"/>
                  </a:cubicBezTo>
                  <a:lnTo>
                    <a:pt x="0" y="30434"/>
                  </a:lnTo>
                  <a:cubicBezTo>
                    <a:pt x="0" y="13626"/>
                    <a:pt x="13626" y="0"/>
                    <a:pt x="30434" y="0"/>
                  </a:cubicBezTo>
                  <a:close/>
                </a:path>
              </a:pathLst>
            </a:custGeom>
            <a:blipFill>
              <a:blip r:embed="rId9"/>
              <a:stretch>
                <a:fillRect l="-14780" r="-14780"/>
              </a:stretch>
            </a:blipFill>
            <a:ln w="95250" cap="rnd">
              <a:solidFill>
                <a:srgbClr val="F3E7E5"/>
              </a:solidFill>
              <a:prstDash val="solid"/>
              <a:round/>
            </a:ln>
          </p:spPr>
        </p:sp>
      </p:grpSp>
      <p:sp>
        <p:nvSpPr>
          <p:cNvPr id="8" name="Freeform 8"/>
          <p:cNvSpPr/>
          <p:nvPr/>
        </p:nvSpPr>
        <p:spPr>
          <a:xfrm>
            <a:off x="7852464" y="4709214"/>
            <a:ext cx="2583073" cy="2583073"/>
          </a:xfrm>
          <a:custGeom>
            <a:avLst/>
            <a:gdLst/>
            <a:ahLst/>
            <a:cxnLst/>
            <a:rect l="l" t="t" r="r" b="b"/>
            <a:pathLst>
              <a:path w="5166145" h="5166145">
                <a:moveTo>
                  <a:pt x="0" y="0"/>
                </a:moveTo>
                <a:lnTo>
                  <a:pt x="5166146" y="0"/>
                </a:lnTo>
                <a:lnTo>
                  <a:pt x="5166146" y="5166146"/>
                </a:lnTo>
                <a:lnTo>
                  <a:pt x="0" y="516614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مربع نص 10">
            <a:extLst>
              <a:ext uri="{FF2B5EF4-FFF2-40B4-BE49-F238E27FC236}">
                <a16:creationId xmlns:a16="http://schemas.microsoft.com/office/drawing/2014/main" id="{566AF767-3E49-138D-C870-DA56330E4655}"/>
              </a:ext>
            </a:extLst>
          </p:cNvPr>
          <p:cNvSpPr txBox="1"/>
          <p:nvPr/>
        </p:nvSpPr>
        <p:spPr>
          <a:xfrm>
            <a:off x="2352699" y="1428769"/>
            <a:ext cx="8097971" cy="2123658"/>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3-4</a:t>
            </a:r>
          </a:p>
          <a:p>
            <a:pPr algn="ctr"/>
            <a:r>
              <a:rPr lang="ar-EG" sz="4400" b="1" dirty="0">
                <a:solidFill>
                  <a:srgbClr val="990000"/>
                </a:solidFill>
                <a:latin typeface="Traditional Arabic" panose="02020603050405020304" pitchFamily="18" charset="-78"/>
                <a:cs typeface="Traditional Arabic" panose="02020603050405020304" pitchFamily="18" charset="-78"/>
              </a:rPr>
              <a:t> أدوات التوجيه</a:t>
            </a:r>
          </a:p>
          <a:p>
            <a:pPr algn="ctr"/>
            <a:r>
              <a:rPr lang="ar-EG" sz="4400" b="1" dirty="0">
                <a:solidFill>
                  <a:srgbClr val="990000"/>
                </a:solidFill>
                <a:latin typeface="Traditional Arabic" panose="02020603050405020304" pitchFamily="18" charset="-78"/>
                <a:cs typeface="Traditional Arabic" panose="02020603050405020304" pitchFamily="18" charset="-78"/>
              </a:rPr>
              <a:t>(القيادة)</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heel(1)">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heel(1)">
                                      <p:cBhvr>
                                        <p:cTn id="12" dur="2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heel(1)">
                                      <p:cBhvr>
                                        <p:cTn id="17"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89487" y="517836"/>
            <a:ext cx="2808312"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03E6B"/>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003E6B"/>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89487" y="2298872"/>
            <a:ext cx="2808312"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03E6B"/>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003E6B"/>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907075" y="4315096"/>
            <a:ext cx="2808312"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03E6B"/>
                </a:solidFill>
                <a:latin typeface="Traditional Arabic" panose="02020603050405020304" pitchFamily="18" charset="-78"/>
                <a:cs typeface="Traditional Arabic" panose="02020603050405020304" pitchFamily="18" charset="-78"/>
              </a:rPr>
              <a:t>الأهداف</a:t>
            </a:r>
            <a:endParaRPr lang="en-US" sz="3600" b="1" dirty="0">
              <a:solidFill>
                <a:srgbClr val="003E6B"/>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55576" y="495424"/>
            <a:ext cx="4807737" cy="584775"/>
          </a:xfrm>
          <a:prstGeom prst="rect">
            <a:avLst/>
          </a:prstGeom>
          <a:noFill/>
        </p:spPr>
        <p:txBody>
          <a:bodyPr wrap="square">
            <a:spAutoFit/>
          </a:bodyPr>
          <a:lstStyle/>
          <a:p>
            <a:pPr marL="457200" indent="-45720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التعرف على القيادة</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519839" y="2170913"/>
            <a:ext cx="5043474" cy="954107"/>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القيادة - المدير - مصادر قوة القائد - أنماط القيادة.</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55576" y="3429000"/>
            <a:ext cx="4572000"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التعرف على مفهوم القيادة.</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2-توضيح أهم مصادر التأثير للقائد.</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3-المقارنة بين أنماط القيادة الإدارية.</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889843"/>
            <a:ext cx="6480720" cy="5078313"/>
          </a:xfrm>
          <a:prstGeom prst="rect">
            <a:avLst/>
          </a:prstGeom>
          <a:noFill/>
          <a:ln>
            <a:noFill/>
          </a:ln>
          <a:effectLst/>
        </p:spPr>
        <p:txBody>
          <a:bodyPr wrap="square">
            <a:spAutoFit/>
          </a:bodyPr>
          <a:lstStyle/>
          <a:p>
            <a:pPr algn="ctr"/>
            <a:r>
              <a:rPr lang="ar-EG" sz="3600" b="1" dirty="0"/>
              <a:t>يعد موضوع القيادة من الأدوات المهمة في التوجيه، ولقد تناوله العديد من المهتمين بعلم الإدارة وتعددت النظريات المتعلقة به.</a:t>
            </a:r>
            <a:endParaRPr lang="ar-EG" sz="6000" b="1" dirty="0"/>
          </a:p>
          <a:p>
            <a:pPr algn="ctr"/>
            <a:r>
              <a:rPr lang="ar-EG" sz="3600" b="1" dirty="0"/>
              <a:t>ولأهمية هذا الموضوع أفرد ضمن موضوعات هذا الفصل، مع ملاحظة أن ما سيتم تناوله هو الموضوعات الرئيسة المتعلقة</a:t>
            </a:r>
            <a:endParaRPr lang="ar-EG" sz="6000" b="1" dirty="0"/>
          </a:p>
          <a:p>
            <a:pPr algn="ctr"/>
            <a:r>
              <a:rPr lang="ar-EG" sz="3600" b="1" dirty="0"/>
              <a:t>بالقيادة دون الدخول في كثير من التفصيلات حول هذا الموضوع.</a:t>
            </a:r>
            <a:endParaRPr lang="ar-EG" sz="6000" b="1" dirty="0"/>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p:cNvGrpSpPr/>
          <p:nvPr/>
        </p:nvGrpSpPr>
        <p:grpSpPr>
          <a:xfrm>
            <a:off x="761726" y="2381250"/>
            <a:ext cx="4060031" cy="1561532"/>
            <a:chOff x="0" y="0"/>
            <a:chExt cx="1258010" cy="483844"/>
          </a:xfrm>
        </p:grpSpPr>
        <p:sp>
          <p:nvSpPr>
            <p:cNvPr id="5" name="Freeform 5"/>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p:cNvGrpSpPr/>
          <p:nvPr/>
        </p:nvGrpSpPr>
        <p:grpSpPr>
          <a:xfrm>
            <a:off x="761726" y="4051034"/>
            <a:ext cx="1225522" cy="1435366"/>
            <a:chOff x="0" y="0"/>
            <a:chExt cx="379731" cy="444752"/>
          </a:xfrm>
        </p:grpSpPr>
        <p:sp>
          <p:nvSpPr>
            <p:cNvPr id="7" name="Freeform 7"/>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p:cNvGrpSpPr/>
          <p:nvPr/>
        </p:nvGrpSpPr>
        <p:grpSpPr>
          <a:xfrm>
            <a:off x="2081061" y="4051034"/>
            <a:ext cx="2740696" cy="1435366"/>
            <a:chOff x="0" y="0"/>
            <a:chExt cx="849211" cy="444752"/>
          </a:xfrm>
        </p:grpSpPr>
        <p:sp>
          <p:nvSpPr>
            <p:cNvPr id="9" name="Freeform 9"/>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p:cNvSpPr txBox="1"/>
          <p:nvPr/>
        </p:nvSpPr>
        <p:spPr>
          <a:xfrm>
            <a:off x="4952863" y="2564904"/>
            <a:ext cx="4060031" cy="1846659"/>
          </a:xfrm>
          <a:prstGeom prst="rect">
            <a:avLst/>
          </a:prstGeom>
        </p:spPr>
        <p:txBody>
          <a:bodyPr wrap="square" lIns="0" tIns="0" rIns="0" bIns="0" rtlCol="0" anchor="t">
            <a:spAutoFit/>
          </a:bodyPr>
          <a:lstStyle/>
          <a:p>
            <a:pPr algn="ctr"/>
            <a:r>
              <a:rPr lang="ar-EG" sz="4000" b="1" dirty="0">
                <a:solidFill>
                  <a:srgbClr val="05767B"/>
                </a:solidFill>
                <a:latin typeface="Traditional Arabic" panose="02020603050405020304" pitchFamily="18" charset="-78"/>
                <a:cs typeface="Traditional Arabic" panose="02020603050405020304" pitchFamily="18" charset="-78"/>
              </a:rPr>
              <a:t>الهدف الأول</a:t>
            </a:r>
          </a:p>
          <a:p>
            <a:r>
              <a:rPr lang="ar-EG" sz="4000" b="1" dirty="0">
                <a:solidFill>
                  <a:srgbClr val="05767B"/>
                </a:solidFill>
                <a:latin typeface="Traditional Arabic" panose="02020603050405020304" pitchFamily="18" charset="-78"/>
                <a:cs typeface="Traditional Arabic" panose="02020603050405020304" pitchFamily="18" charset="-78"/>
              </a:rPr>
              <a:t> أن يكون الطلبة قادرين على التعرف على مفهوم القيادة.</a:t>
            </a:r>
            <a:endParaRPr lang="ar-EG" sz="4000"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1734412" y="2308119"/>
            <a:ext cx="2468494" cy="3111732"/>
            <a:chOff x="0" y="0"/>
            <a:chExt cx="764869" cy="964177"/>
          </a:xfrm>
        </p:grpSpPr>
        <p:sp>
          <p:nvSpPr>
            <p:cNvPr id="4" name="Freeform 4"/>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p:cNvGrpSpPr/>
          <p:nvPr/>
        </p:nvGrpSpPr>
        <p:grpSpPr>
          <a:xfrm>
            <a:off x="7487281" y="5502948"/>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23" name="مربع نص 22">
            <a:extLst>
              <a:ext uri="{FF2B5EF4-FFF2-40B4-BE49-F238E27FC236}">
                <a16:creationId xmlns:a16="http://schemas.microsoft.com/office/drawing/2014/main" id="{223E1DB5-EA64-F28C-F233-82DC326887E0}"/>
              </a:ext>
            </a:extLst>
          </p:cNvPr>
          <p:cNvSpPr txBox="1"/>
          <p:nvPr/>
        </p:nvSpPr>
        <p:spPr>
          <a:xfrm>
            <a:off x="4483408" y="2921168"/>
            <a:ext cx="4572000" cy="1015663"/>
          </a:xfrm>
          <a:prstGeom prst="rect">
            <a:avLst/>
          </a:prstGeom>
          <a:noFill/>
        </p:spPr>
        <p:txBody>
          <a:bodyPr wrap="square">
            <a:spAutoFit/>
          </a:bodyPr>
          <a:lstStyle/>
          <a:p>
            <a:pPr algn="ctr">
              <a:spcAft>
                <a:spcPts val="500"/>
              </a:spcAft>
            </a:pPr>
            <a:r>
              <a:rPr lang="ar-EG" sz="6000" b="1" dirty="0">
                <a:solidFill>
                  <a:srgbClr val="05767B"/>
                </a:solidFill>
                <a:latin typeface="Traditional Arabic" panose="02020603050405020304" pitchFamily="18" charset="-78"/>
                <a:cs typeface="Traditional Arabic" panose="02020603050405020304" pitchFamily="18" charset="-78"/>
              </a:rPr>
              <a:t>مفهوم القيادة</a:t>
            </a:r>
            <a:endParaRPr lang="ar-EG" sz="6000"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A063524-E52F-305A-EA5D-0416F66489BB}"/>
              </a:ext>
            </a:extLst>
          </p:cNvPr>
          <p:cNvSpPr txBox="1"/>
          <p:nvPr/>
        </p:nvSpPr>
        <p:spPr>
          <a:xfrm>
            <a:off x="755576" y="2420888"/>
            <a:ext cx="7632848" cy="3539430"/>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2800" b="1" dirty="0"/>
              <a:t>لقد تعددت التعريفات الخاصة بمفهوم القيادة؛ إلا أننا سنورد أهم هذه التعريفات؛ هي: </a:t>
            </a:r>
          </a:p>
          <a:p>
            <a:pPr marL="457200" indent="-457200">
              <a:buFont typeface="Arial" panose="020B0604020202020204" pitchFamily="34" charset="0"/>
              <a:buChar char="•"/>
            </a:pPr>
            <a:r>
              <a:rPr lang="ar-EG" sz="2800" b="1" dirty="0">
                <a:solidFill>
                  <a:srgbClr val="C00000"/>
                </a:solidFill>
              </a:rPr>
              <a:t>عملية التأثير في نشاط الجماعة بهدف تحقيق الأهداف.</a:t>
            </a:r>
          </a:p>
          <a:p>
            <a:pPr marL="457200" indent="-457200">
              <a:buFont typeface="Arial" panose="020B0604020202020204" pitchFamily="34" charset="0"/>
              <a:buChar char="•"/>
            </a:pPr>
            <a:r>
              <a:rPr lang="ar-EG" sz="2800" b="1" dirty="0">
                <a:solidFill>
                  <a:srgbClr val="C00000"/>
                </a:solidFill>
              </a:rPr>
              <a:t>القدرة التي يمتلكها الفرد للتأثير على أفكار الآخرين، واتجاهاتهم وسلوكهم.</a:t>
            </a:r>
          </a:p>
          <a:p>
            <a:pPr marL="457200" indent="-457200">
              <a:buFont typeface="Arial" panose="020B0604020202020204" pitchFamily="34" charset="0"/>
              <a:buChar char="•"/>
            </a:pPr>
            <a:r>
              <a:rPr lang="ar-EG" sz="2800" b="1" dirty="0">
                <a:solidFill>
                  <a:srgbClr val="C00000"/>
                </a:solidFill>
              </a:rPr>
              <a:t> هي قدرة الفرد على استخدام نفوذه وقوته الشخصية ليؤثر على سلوك الأفراد من حوله، وتوجهاتهم لإنجاز أهداف محددة من قبل المنظمة.</a:t>
            </a:r>
          </a:p>
        </p:txBody>
      </p:sp>
      <p:pic>
        <p:nvPicPr>
          <p:cNvPr id="13" name="صورة 12">
            <a:extLst>
              <a:ext uri="{FF2B5EF4-FFF2-40B4-BE49-F238E27FC236}">
                <a16:creationId xmlns:a16="http://schemas.microsoft.com/office/drawing/2014/main" id="{D99CBF72-0537-0708-16AA-AAF926FA0318}"/>
              </a:ext>
            </a:extLst>
          </p:cNvPr>
          <p:cNvPicPr>
            <a:picLocks noChangeAspect="1"/>
          </p:cNvPicPr>
          <p:nvPr/>
        </p:nvPicPr>
        <p:blipFill>
          <a:blip r:embed="rId2"/>
          <a:stretch>
            <a:fillRect/>
          </a:stretch>
        </p:blipFill>
        <p:spPr>
          <a:xfrm>
            <a:off x="3563888" y="548680"/>
            <a:ext cx="2318742" cy="15146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263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1000" fill="hold"/>
                                        <p:tgtEl>
                                          <p:spTgt spid="5">
                                            <p:bg/>
                                          </p:spTgt>
                                        </p:tgtEl>
                                        <p:attrNameLst>
                                          <p:attrName>ppt_w</p:attrName>
                                        </p:attrNameLst>
                                      </p:cBhvr>
                                      <p:tavLst>
                                        <p:tav tm="0">
                                          <p:val>
                                            <p:strVal val="#ppt_w*0.70"/>
                                          </p:val>
                                        </p:tav>
                                        <p:tav tm="100000">
                                          <p:val>
                                            <p:strVal val="#ppt_w"/>
                                          </p:val>
                                        </p:tav>
                                      </p:tavLst>
                                    </p:anim>
                                    <p:anim calcmode="lin" valueType="num">
                                      <p:cBhvr>
                                        <p:cTn id="8" dur="1000" fill="hold"/>
                                        <p:tgtEl>
                                          <p:spTgt spid="5">
                                            <p:bg/>
                                          </p:spTgt>
                                        </p:tgtEl>
                                        <p:attrNameLst>
                                          <p:attrName>ppt_h</p:attrName>
                                        </p:attrNameLst>
                                      </p:cBhvr>
                                      <p:tavLst>
                                        <p:tav tm="0">
                                          <p:val>
                                            <p:strVal val="#ppt_h"/>
                                          </p:val>
                                        </p:tav>
                                        <p:tav tm="100000">
                                          <p:val>
                                            <p:strVal val="#ppt_h"/>
                                          </p:val>
                                        </p:tav>
                                      </p:tavLst>
                                    </p:anim>
                                    <p:animEffect transition="in" filter="fade">
                                      <p:cBhvr>
                                        <p:cTn id="9" dur="1000"/>
                                        <p:tgtEl>
                                          <p:spTgt spid="5">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A063524-E52F-305A-EA5D-0416F66489BB}"/>
              </a:ext>
            </a:extLst>
          </p:cNvPr>
          <p:cNvSpPr txBox="1"/>
          <p:nvPr/>
        </p:nvSpPr>
        <p:spPr>
          <a:xfrm>
            <a:off x="755576" y="2420888"/>
            <a:ext cx="7632848" cy="3046988"/>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تعد القيادة جوهر العملية الإدارية وقلبها النابض والقيادة الناجحة تجعل من العمل الإداري أكثر حركة و فاعلية؛ لتحقيق الأهداف.</a:t>
            </a:r>
          </a:p>
          <a:p>
            <a:r>
              <a:rPr lang="ar-EG" sz="3200" b="1" dirty="0">
                <a:solidFill>
                  <a:schemeClr val="accent6">
                    <a:lumMod val="50000"/>
                  </a:schemeClr>
                </a:solidFill>
              </a:rPr>
              <a:t>يمكن توضيح أهمية القيادة في نجاح العمل الإداري من خلال مجموعة من المظاهر المتعلقة بما تقوم به المنظمة؛ لتحقيق أهدافها التي وجدت من أجلها؛ ومنها:</a:t>
            </a:r>
          </a:p>
        </p:txBody>
      </p:sp>
      <p:pic>
        <p:nvPicPr>
          <p:cNvPr id="13" name="صورة 12">
            <a:extLst>
              <a:ext uri="{FF2B5EF4-FFF2-40B4-BE49-F238E27FC236}">
                <a16:creationId xmlns:a16="http://schemas.microsoft.com/office/drawing/2014/main" id="{D99CBF72-0537-0708-16AA-AAF926FA0318}"/>
              </a:ext>
            </a:extLst>
          </p:cNvPr>
          <p:cNvPicPr>
            <a:picLocks noChangeAspect="1"/>
          </p:cNvPicPr>
          <p:nvPr/>
        </p:nvPicPr>
        <p:blipFill>
          <a:blip r:embed="rId2"/>
          <a:stretch>
            <a:fillRect/>
          </a:stretch>
        </p:blipFill>
        <p:spPr>
          <a:xfrm>
            <a:off x="3563888" y="548680"/>
            <a:ext cx="2318742" cy="15146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3135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1000" fill="hold"/>
                                        <p:tgtEl>
                                          <p:spTgt spid="5">
                                            <p:bg/>
                                          </p:spTgt>
                                        </p:tgtEl>
                                        <p:attrNameLst>
                                          <p:attrName>ppt_w</p:attrName>
                                        </p:attrNameLst>
                                      </p:cBhvr>
                                      <p:tavLst>
                                        <p:tav tm="0">
                                          <p:val>
                                            <p:strVal val="#ppt_w*0.70"/>
                                          </p:val>
                                        </p:tav>
                                        <p:tav tm="100000">
                                          <p:val>
                                            <p:strVal val="#ppt_w"/>
                                          </p:val>
                                        </p:tav>
                                      </p:tavLst>
                                    </p:anim>
                                    <p:anim calcmode="lin" valueType="num">
                                      <p:cBhvr>
                                        <p:cTn id="8" dur="1000" fill="hold"/>
                                        <p:tgtEl>
                                          <p:spTgt spid="5">
                                            <p:bg/>
                                          </p:spTgt>
                                        </p:tgtEl>
                                        <p:attrNameLst>
                                          <p:attrName>ppt_h</p:attrName>
                                        </p:attrNameLst>
                                      </p:cBhvr>
                                      <p:tavLst>
                                        <p:tav tm="0">
                                          <p:val>
                                            <p:strVal val="#ppt_h"/>
                                          </p:val>
                                        </p:tav>
                                        <p:tav tm="100000">
                                          <p:val>
                                            <p:strVal val="#ppt_h"/>
                                          </p:val>
                                        </p:tav>
                                      </p:tavLst>
                                    </p:anim>
                                    <p:animEffect transition="in" filter="fade">
                                      <p:cBhvr>
                                        <p:cTn id="9" dur="1000"/>
                                        <p:tgtEl>
                                          <p:spTgt spid="5">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1A1F407-A4F1-736F-8304-1AE96CA212D9}"/>
              </a:ext>
            </a:extLst>
          </p:cNvPr>
          <p:cNvSpPr txBox="1"/>
          <p:nvPr/>
        </p:nvSpPr>
        <p:spPr>
          <a:xfrm rot="21345654">
            <a:off x="2650671" y="3031100"/>
            <a:ext cx="4161311" cy="1446550"/>
          </a:xfrm>
          <a:prstGeom prst="rect">
            <a:avLst/>
          </a:prstGeom>
          <a:noFill/>
        </p:spPr>
        <p:txBody>
          <a:bodyPr wrap="square" rtlCol="0">
            <a:spAutoFit/>
          </a:bodyPr>
          <a:lstStyle/>
          <a:p>
            <a:pPr lvl="1" algn="ctr"/>
            <a:r>
              <a:rPr lang="ar-EG" sz="4400" b="1" dirty="0"/>
              <a:t>القدرة على تحويل الأهداف إلى نتائج</a:t>
            </a:r>
            <a:endParaRPr lang="en-US" sz="44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467175" y="1414517"/>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1</a:t>
            </a:r>
            <a:endParaRPr lang="en-US" sz="3600" b="1" dirty="0">
              <a:solidFill>
                <a:schemeClr val="accent4">
                  <a:lumMod val="75000"/>
                </a:schemeClr>
              </a:solidFill>
            </a:endParaRPr>
          </a:p>
        </p:txBody>
      </p:sp>
      <p:sp>
        <p:nvSpPr>
          <p:cNvPr id="5" name="Freeform 3">
            <a:extLst>
              <a:ext uri="{FF2B5EF4-FFF2-40B4-BE49-F238E27FC236}">
                <a16:creationId xmlns:a16="http://schemas.microsoft.com/office/drawing/2014/main" id="{AD61A979-9843-57AA-B8CE-659B75E340F6}"/>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125714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2595048"/>
            <a:ext cx="3168352" cy="2308324"/>
          </a:xfrm>
          <a:prstGeom prst="rect">
            <a:avLst/>
          </a:prstGeom>
          <a:noFill/>
        </p:spPr>
        <p:txBody>
          <a:bodyPr wrap="square" rtlCol="0">
            <a:spAutoFit/>
          </a:bodyPr>
          <a:lstStyle/>
          <a:p>
            <a:pPr lvl="1" algn="ctr"/>
            <a:r>
              <a:rPr lang="ar-EG" sz="3600" b="1" dirty="0"/>
              <a:t>توجيه العناصر الإنتاجية بفاعلية نحو تحقيق الأهداف</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307848" y="1442630"/>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2</a:t>
            </a:r>
            <a:endParaRPr lang="en-US" sz="3600" b="1" dirty="0">
              <a:solidFill>
                <a:schemeClr val="accent4">
                  <a:lumMod val="75000"/>
                </a:schemeClr>
              </a:solidFill>
            </a:endParaRPr>
          </a:p>
        </p:txBody>
      </p:sp>
      <p:sp>
        <p:nvSpPr>
          <p:cNvPr id="5" name="Freeform 3">
            <a:extLst>
              <a:ext uri="{FF2B5EF4-FFF2-40B4-BE49-F238E27FC236}">
                <a16:creationId xmlns:a16="http://schemas.microsoft.com/office/drawing/2014/main" id="{D729371D-6EDC-A4D2-62A6-00AD3449D405}"/>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190511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232821F2-5F1A-626A-EAB0-17202CDACF8F}"/>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2872047"/>
            <a:ext cx="3168352" cy="1754326"/>
          </a:xfrm>
          <a:prstGeom prst="rect">
            <a:avLst/>
          </a:prstGeom>
          <a:noFill/>
        </p:spPr>
        <p:txBody>
          <a:bodyPr wrap="square" rtlCol="0">
            <a:spAutoFit/>
          </a:bodyPr>
          <a:lstStyle/>
          <a:p>
            <a:pPr lvl="1" algn="ctr"/>
            <a:r>
              <a:rPr lang="ar-EG" sz="3600" b="1" dirty="0"/>
              <a:t>تحفيز الأفراد ودفعهم نحو تحقيق الأهداف</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364390" y="1565496"/>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3</a:t>
            </a:r>
            <a:endParaRPr lang="en-US" sz="3600" b="1" dirty="0">
              <a:solidFill>
                <a:schemeClr val="accent4">
                  <a:lumMod val="75000"/>
                </a:schemeClr>
              </a:solidFill>
            </a:endParaRPr>
          </a:p>
        </p:txBody>
      </p:sp>
    </p:spTree>
    <p:extLst>
      <p:ext uri="{BB962C8B-B14F-4D97-AF65-F5344CB8AC3E}">
        <p14:creationId xmlns:p14="http://schemas.microsoft.com/office/powerpoint/2010/main" val="164046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14385609-578C-515B-D798-53638135121D}"/>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2872047"/>
            <a:ext cx="3168352" cy="1754326"/>
          </a:xfrm>
          <a:prstGeom prst="rect">
            <a:avLst/>
          </a:prstGeom>
          <a:noFill/>
        </p:spPr>
        <p:txBody>
          <a:bodyPr wrap="square" rtlCol="0">
            <a:spAutoFit/>
          </a:bodyPr>
          <a:lstStyle/>
          <a:p>
            <a:pPr lvl="1" algn="ctr"/>
            <a:r>
              <a:rPr lang="ar-EG" sz="3600" b="1" dirty="0"/>
              <a:t>سهولة التعامل مع متغيرات البيئة</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364390" y="1572189"/>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4</a:t>
            </a:r>
            <a:endParaRPr lang="en-US" sz="3600" b="1" dirty="0">
              <a:solidFill>
                <a:schemeClr val="accent4">
                  <a:lumMod val="75000"/>
                </a:schemeClr>
              </a:solidFill>
            </a:endParaRPr>
          </a:p>
        </p:txBody>
      </p:sp>
    </p:spTree>
    <p:extLst>
      <p:ext uri="{BB962C8B-B14F-4D97-AF65-F5344CB8AC3E}">
        <p14:creationId xmlns:p14="http://schemas.microsoft.com/office/powerpoint/2010/main" val="170020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E9E28581-71B6-36F8-E6FA-37C0268B1AD1}"/>
              </a:ext>
            </a:extLst>
          </p:cNvPr>
          <p:cNvSpPr/>
          <p:nvPr/>
        </p:nvSpPr>
        <p:spPr>
          <a:xfrm>
            <a:off x="2771800" y="538177"/>
            <a:ext cx="4228439" cy="2743200"/>
          </a:xfrm>
          <a:custGeom>
            <a:avLst/>
            <a:gdLst/>
            <a:ahLst/>
            <a:cxnLst/>
            <a:rect l="l" t="t" r="r" b="b"/>
            <a:pathLst>
              <a:path w="6342659" h="4114800">
                <a:moveTo>
                  <a:pt x="0" y="0"/>
                </a:moveTo>
                <a:lnTo>
                  <a:pt x="6342659" y="0"/>
                </a:lnTo>
                <a:lnTo>
                  <a:pt x="634265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27F3A404-A321-9EA2-FFEE-12F52D5491D4}"/>
              </a:ext>
            </a:extLst>
          </p:cNvPr>
          <p:cNvSpPr txBox="1"/>
          <p:nvPr/>
        </p:nvSpPr>
        <p:spPr>
          <a:xfrm>
            <a:off x="3449654" y="1002151"/>
            <a:ext cx="2922545" cy="1323439"/>
          </a:xfrm>
          <a:prstGeom prst="rect">
            <a:avLst/>
          </a:prstGeom>
          <a:noFill/>
        </p:spPr>
        <p:txBody>
          <a:bodyPr wrap="square" rtlCol="0">
            <a:spAutoFit/>
          </a:bodyPr>
          <a:lstStyle/>
          <a:p>
            <a:pPr algn="ctr"/>
            <a:r>
              <a:rPr lang="ar-EG" sz="4000" b="1" dirty="0">
                <a:solidFill>
                  <a:srgbClr val="05767B"/>
                </a:solidFill>
              </a:rPr>
              <a:t>الفرق بين القائد والمدير</a:t>
            </a:r>
            <a:endParaRPr lang="en-US" sz="4000" b="1" dirty="0">
              <a:solidFill>
                <a:srgbClr val="05767B"/>
              </a:solidFill>
            </a:endParaRPr>
          </a:p>
        </p:txBody>
      </p:sp>
      <p:sp>
        <p:nvSpPr>
          <p:cNvPr id="8" name="مربع نص 7">
            <a:extLst>
              <a:ext uri="{FF2B5EF4-FFF2-40B4-BE49-F238E27FC236}">
                <a16:creationId xmlns:a16="http://schemas.microsoft.com/office/drawing/2014/main" id="{A4028482-119C-75BC-0F09-8A2319A26EA3}"/>
              </a:ext>
            </a:extLst>
          </p:cNvPr>
          <p:cNvSpPr txBox="1"/>
          <p:nvPr/>
        </p:nvSpPr>
        <p:spPr>
          <a:xfrm>
            <a:off x="749354" y="3084395"/>
            <a:ext cx="7372240" cy="3046988"/>
          </a:xfrm>
          <a:prstGeom prst="rect">
            <a:avLst/>
          </a:prstGeom>
          <a:noFill/>
        </p:spPr>
        <p:txBody>
          <a:bodyPr wrap="square">
            <a:spAutoFit/>
          </a:bodyPr>
          <a:lstStyle/>
          <a:p>
            <a:r>
              <a:rPr lang="ar-EG" sz="3200" b="1" dirty="0"/>
              <a:t>يخلط الكثير بين مصطلحي القيادة والإدارة، ويعدونهما وجهين لعملة واحدة، لكن المصطلحين مختلفان كليا في الحقيقة؛</a:t>
            </a:r>
          </a:p>
          <a:p>
            <a:r>
              <a:rPr lang="ar-EG" sz="3200" b="1" dirty="0"/>
              <a:t>فالقائد يمكن أن يكون مديرا لكن ليس كل مدير يصلح أن يكون قائدا. ويمكن توضيح أهم الفروق بين المدير والقائد من خلال الجدول الآتي:</a:t>
            </a:r>
          </a:p>
        </p:txBody>
      </p:sp>
    </p:spTree>
    <p:extLst>
      <p:ext uri="{BB962C8B-B14F-4D97-AF65-F5344CB8AC3E}">
        <p14:creationId xmlns:p14="http://schemas.microsoft.com/office/powerpoint/2010/main" val="248448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4">
            <a:extLst>
              <a:ext uri="{FF2B5EF4-FFF2-40B4-BE49-F238E27FC236}">
                <a16:creationId xmlns:a16="http://schemas.microsoft.com/office/drawing/2014/main" id="{CBA1C256-4884-F31A-5BFD-8251372BA1FB}"/>
              </a:ext>
            </a:extLst>
          </p:cNvPr>
          <p:cNvGraphicFramePr>
            <a:graphicFrameLocks noGrp="1"/>
          </p:cNvGraphicFramePr>
          <p:nvPr>
            <p:extLst>
              <p:ext uri="{D42A27DB-BD31-4B8C-83A1-F6EECF244321}">
                <p14:modId xmlns:p14="http://schemas.microsoft.com/office/powerpoint/2010/main" val="2329160670"/>
              </p:ext>
            </p:extLst>
          </p:nvPr>
        </p:nvGraphicFramePr>
        <p:xfrm>
          <a:off x="719572" y="579327"/>
          <a:ext cx="7704855" cy="5140408"/>
        </p:xfrm>
        <a:graphic>
          <a:graphicData uri="http://schemas.openxmlformats.org/drawingml/2006/table">
            <a:tbl>
              <a:tblPr firstRow="1" bandRow="1">
                <a:tableStyleId>{21E4AEA4-8DFA-4A89-87EB-49C32662AFE0}</a:tableStyleId>
              </a:tblPr>
              <a:tblGrid>
                <a:gridCol w="2568285">
                  <a:extLst>
                    <a:ext uri="{9D8B030D-6E8A-4147-A177-3AD203B41FA5}">
                      <a16:colId xmlns:a16="http://schemas.microsoft.com/office/drawing/2014/main" val="3065545149"/>
                    </a:ext>
                  </a:extLst>
                </a:gridCol>
                <a:gridCol w="2568285">
                  <a:extLst>
                    <a:ext uri="{9D8B030D-6E8A-4147-A177-3AD203B41FA5}">
                      <a16:colId xmlns:a16="http://schemas.microsoft.com/office/drawing/2014/main" val="2090701184"/>
                    </a:ext>
                  </a:extLst>
                </a:gridCol>
                <a:gridCol w="2568285">
                  <a:extLst>
                    <a:ext uri="{9D8B030D-6E8A-4147-A177-3AD203B41FA5}">
                      <a16:colId xmlns:a16="http://schemas.microsoft.com/office/drawing/2014/main" val="769873136"/>
                    </a:ext>
                  </a:extLst>
                </a:gridCol>
              </a:tblGrid>
              <a:tr h="812662">
                <a:tc>
                  <a:txBody>
                    <a:bodyPr/>
                    <a:lstStyle/>
                    <a:p>
                      <a:pPr algn="ctr"/>
                      <a:r>
                        <a:rPr lang="ar-EG" sz="2800" b="1" dirty="0"/>
                        <a:t>المدير</a:t>
                      </a:r>
                      <a:endParaRPr lang="en-US" sz="2800" b="1" dirty="0"/>
                    </a:p>
                  </a:txBody>
                  <a:tcPr>
                    <a:solidFill>
                      <a:schemeClr val="accent2">
                        <a:lumMod val="60000"/>
                        <a:lumOff val="40000"/>
                      </a:schemeClr>
                    </a:solidFill>
                  </a:tcPr>
                </a:tc>
                <a:tc>
                  <a:txBody>
                    <a:bodyPr/>
                    <a:lstStyle/>
                    <a:p>
                      <a:pPr algn="ctr"/>
                      <a:r>
                        <a:rPr lang="ar-EG" sz="2800" b="1" dirty="0"/>
                        <a:t>القائد</a:t>
                      </a:r>
                      <a:endParaRPr lang="en-US" sz="2800" b="1" dirty="0"/>
                    </a:p>
                  </a:txBody>
                  <a:tcPr>
                    <a:solidFill>
                      <a:schemeClr val="accent2">
                        <a:lumMod val="60000"/>
                        <a:lumOff val="40000"/>
                      </a:schemeClr>
                    </a:solidFill>
                  </a:tcPr>
                </a:tc>
                <a:tc>
                  <a:txBody>
                    <a:bodyPr/>
                    <a:lstStyle/>
                    <a:p>
                      <a:pPr algn="ctr"/>
                      <a:r>
                        <a:rPr lang="ar-EG" sz="2800" b="1" dirty="0"/>
                        <a:t>وجه المقارنة</a:t>
                      </a:r>
                      <a:endParaRPr lang="en-US" sz="2800" b="1" dirty="0"/>
                    </a:p>
                  </a:txBody>
                  <a:tcPr>
                    <a:solidFill>
                      <a:schemeClr val="accent2">
                        <a:lumMod val="60000"/>
                        <a:lumOff val="40000"/>
                      </a:schemeClr>
                    </a:solidFill>
                  </a:tcPr>
                </a:tc>
                <a:extLst>
                  <a:ext uri="{0D108BD9-81ED-4DB2-BD59-A6C34878D82A}">
                    <a16:rowId xmlns:a16="http://schemas.microsoft.com/office/drawing/2014/main" val="4113197126"/>
                  </a:ext>
                </a:extLst>
              </a:tr>
              <a:tr h="812662">
                <a:tc>
                  <a:txBody>
                    <a:bodyPr/>
                    <a:lstStyle/>
                    <a:p>
                      <a:pPr algn="ctr"/>
                      <a:r>
                        <a:rPr lang="ar-EG" sz="2800" b="1" dirty="0"/>
                        <a:t>المنصب والصلاحيات</a:t>
                      </a:r>
                      <a:endParaRPr lang="en-US" sz="2800" b="1" dirty="0"/>
                    </a:p>
                  </a:txBody>
                  <a:tcPr/>
                </a:tc>
                <a:tc>
                  <a:txBody>
                    <a:bodyPr/>
                    <a:lstStyle/>
                    <a:p>
                      <a:pPr algn="ctr"/>
                      <a:r>
                        <a:rPr lang="ar-EG" sz="2800" b="1" dirty="0"/>
                        <a:t>المنصب والثقة بالنفس</a:t>
                      </a:r>
                      <a:endParaRPr lang="en-US" sz="2800" b="1" dirty="0"/>
                    </a:p>
                  </a:txBody>
                  <a:tcPr/>
                </a:tc>
                <a:tc>
                  <a:txBody>
                    <a:bodyPr/>
                    <a:lstStyle/>
                    <a:p>
                      <a:pPr algn="ctr"/>
                      <a:r>
                        <a:rPr lang="ar-EG" sz="2800" b="1" dirty="0"/>
                        <a:t>مصدر السلطة</a:t>
                      </a:r>
                      <a:endParaRPr lang="en-US" sz="2800" b="1" dirty="0"/>
                    </a:p>
                  </a:txBody>
                  <a:tcPr>
                    <a:solidFill>
                      <a:schemeClr val="accent2">
                        <a:lumMod val="60000"/>
                        <a:lumOff val="40000"/>
                      </a:schemeClr>
                    </a:solidFill>
                  </a:tcPr>
                </a:tc>
                <a:extLst>
                  <a:ext uri="{0D108BD9-81ED-4DB2-BD59-A6C34878D82A}">
                    <a16:rowId xmlns:a16="http://schemas.microsoft.com/office/drawing/2014/main" val="1098183531"/>
                  </a:ext>
                </a:extLst>
              </a:tr>
              <a:tr h="812662">
                <a:tc>
                  <a:txBody>
                    <a:bodyPr/>
                    <a:lstStyle/>
                    <a:p>
                      <a:pPr algn="ctr"/>
                      <a:r>
                        <a:rPr lang="ar-EG" sz="2800" b="1" dirty="0"/>
                        <a:t>متسلط</a:t>
                      </a:r>
                      <a:endParaRPr lang="en-US" sz="2800" b="1" dirty="0"/>
                    </a:p>
                  </a:txBody>
                  <a:tcPr/>
                </a:tc>
                <a:tc>
                  <a:txBody>
                    <a:bodyPr/>
                    <a:lstStyle/>
                    <a:p>
                      <a:pPr algn="ctr"/>
                      <a:r>
                        <a:rPr lang="ar-EG" sz="2800" b="1" dirty="0"/>
                        <a:t>تشاركي</a:t>
                      </a:r>
                      <a:endParaRPr lang="en-US" sz="2800" b="1" dirty="0"/>
                    </a:p>
                  </a:txBody>
                  <a:tcPr/>
                </a:tc>
                <a:tc>
                  <a:txBody>
                    <a:bodyPr/>
                    <a:lstStyle/>
                    <a:p>
                      <a:pPr algn="ctr"/>
                      <a:r>
                        <a:rPr lang="ar-EG" sz="2800" b="1" dirty="0"/>
                        <a:t>الإشراف</a:t>
                      </a:r>
                      <a:endParaRPr lang="en-US" sz="2800" b="1" dirty="0"/>
                    </a:p>
                  </a:txBody>
                  <a:tcPr>
                    <a:solidFill>
                      <a:schemeClr val="accent2">
                        <a:lumMod val="60000"/>
                        <a:lumOff val="40000"/>
                      </a:schemeClr>
                    </a:solidFill>
                  </a:tcPr>
                </a:tc>
                <a:extLst>
                  <a:ext uri="{0D108BD9-81ED-4DB2-BD59-A6C34878D82A}">
                    <a16:rowId xmlns:a16="http://schemas.microsoft.com/office/drawing/2014/main" val="1752262107"/>
                  </a:ext>
                </a:extLst>
              </a:tr>
              <a:tr h="812662">
                <a:tc>
                  <a:txBody>
                    <a:bodyPr/>
                    <a:lstStyle/>
                    <a:p>
                      <a:pPr algn="ctr"/>
                      <a:r>
                        <a:rPr lang="ar-EG" sz="2800" b="1" dirty="0"/>
                        <a:t>متباعدة تعتمد على السيطرة</a:t>
                      </a:r>
                      <a:endParaRPr lang="en-US" sz="2800" b="1" dirty="0"/>
                    </a:p>
                  </a:txBody>
                  <a:tcPr/>
                </a:tc>
                <a:tc>
                  <a:txBody>
                    <a:bodyPr/>
                    <a:lstStyle/>
                    <a:p>
                      <a:pPr algn="ctr"/>
                      <a:r>
                        <a:rPr lang="ar-EG" sz="2800" b="1" dirty="0"/>
                        <a:t>ودية تعتمد على الثقة</a:t>
                      </a:r>
                      <a:endParaRPr lang="en-US" sz="2800" b="1" dirty="0"/>
                    </a:p>
                  </a:txBody>
                  <a:tcPr/>
                </a:tc>
                <a:tc>
                  <a:txBody>
                    <a:bodyPr/>
                    <a:lstStyle/>
                    <a:p>
                      <a:pPr algn="ctr"/>
                      <a:r>
                        <a:rPr lang="ar-EG" sz="2800" b="1" dirty="0"/>
                        <a:t>علاقاته في العمل</a:t>
                      </a:r>
                      <a:endParaRPr lang="en-US" sz="2800" b="1" dirty="0"/>
                    </a:p>
                  </a:txBody>
                  <a:tcPr>
                    <a:solidFill>
                      <a:schemeClr val="accent2">
                        <a:lumMod val="60000"/>
                        <a:lumOff val="40000"/>
                      </a:schemeClr>
                    </a:solidFill>
                  </a:tcPr>
                </a:tc>
                <a:extLst>
                  <a:ext uri="{0D108BD9-81ED-4DB2-BD59-A6C34878D82A}">
                    <a16:rowId xmlns:a16="http://schemas.microsoft.com/office/drawing/2014/main" val="3673230216"/>
                  </a:ext>
                </a:extLst>
              </a:tr>
              <a:tr h="812662">
                <a:tc>
                  <a:txBody>
                    <a:bodyPr/>
                    <a:lstStyle/>
                    <a:p>
                      <a:pPr algn="ctr"/>
                      <a:r>
                        <a:rPr lang="ar-EG" sz="2800" b="1" dirty="0"/>
                        <a:t>مادية تعتمد على الثواب والعقاب</a:t>
                      </a:r>
                      <a:endParaRPr lang="en-US" sz="2800" b="1" dirty="0"/>
                    </a:p>
                  </a:txBody>
                  <a:tcPr/>
                </a:tc>
                <a:tc>
                  <a:txBody>
                    <a:bodyPr/>
                    <a:lstStyle/>
                    <a:p>
                      <a:pPr algn="ctr"/>
                      <a:r>
                        <a:rPr lang="ar-EG" sz="2800" b="1" dirty="0"/>
                        <a:t>مادية ومعنوية تعتمد على التشجيع والتعزيز</a:t>
                      </a:r>
                      <a:endParaRPr lang="en-US" sz="2800" b="1" dirty="0"/>
                    </a:p>
                  </a:txBody>
                  <a:tcPr/>
                </a:tc>
                <a:tc>
                  <a:txBody>
                    <a:bodyPr/>
                    <a:lstStyle/>
                    <a:p>
                      <a:pPr algn="ctr"/>
                      <a:r>
                        <a:rPr lang="ar-EG" sz="2800" b="1" dirty="0"/>
                        <a:t>الحوافز</a:t>
                      </a:r>
                      <a:endParaRPr lang="en-US" sz="2800" b="1" dirty="0"/>
                    </a:p>
                  </a:txBody>
                  <a:tcPr>
                    <a:solidFill>
                      <a:schemeClr val="accent2">
                        <a:lumMod val="60000"/>
                        <a:lumOff val="40000"/>
                      </a:schemeClr>
                    </a:solidFill>
                  </a:tcPr>
                </a:tc>
                <a:extLst>
                  <a:ext uri="{0D108BD9-81ED-4DB2-BD59-A6C34878D82A}">
                    <a16:rowId xmlns:a16="http://schemas.microsoft.com/office/drawing/2014/main" val="1763984913"/>
                  </a:ext>
                </a:extLst>
              </a:tr>
              <a:tr h="812662">
                <a:tc>
                  <a:txBody>
                    <a:bodyPr/>
                    <a:lstStyle/>
                    <a:p>
                      <a:pPr algn="ctr"/>
                      <a:r>
                        <a:rPr lang="ar-EG" sz="2800" b="1" dirty="0"/>
                        <a:t>مدير عادي أو جيد</a:t>
                      </a:r>
                      <a:endParaRPr lang="en-US" sz="2800" b="1" dirty="0"/>
                    </a:p>
                  </a:txBody>
                  <a:tcPr/>
                </a:tc>
                <a:tc>
                  <a:txBody>
                    <a:bodyPr/>
                    <a:lstStyle/>
                    <a:p>
                      <a:pPr algn="ctr"/>
                      <a:r>
                        <a:rPr lang="ar-EG" sz="2800" b="1" dirty="0"/>
                        <a:t>قائد نجم وملهم</a:t>
                      </a:r>
                      <a:endParaRPr lang="en-US" sz="2800" b="1" dirty="0"/>
                    </a:p>
                  </a:txBody>
                  <a:tcPr/>
                </a:tc>
                <a:tc>
                  <a:txBody>
                    <a:bodyPr/>
                    <a:lstStyle/>
                    <a:p>
                      <a:pPr algn="ctr"/>
                      <a:r>
                        <a:rPr lang="ar-EG" sz="2800" b="1" dirty="0"/>
                        <a:t>نظرة مرؤوسيه</a:t>
                      </a:r>
                      <a:endParaRPr lang="en-US" sz="2800" b="1" dirty="0"/>
                    </a:p>
                  </a:txBody>
                  <a:tcPr>
                    <a:solidFill>
                      <a:schemeClr val="accent2">
                        <a:lumMod val="60000"/>
                        <a:lumOff val="40000"/>
                      </a:schemeClr>
                    </a:solidFill>
                  </a:tcPr>
                </a:tc>
                <a:extLst>
                  <a:ext uri="{0D108BD9-81ED-4DB2-BD59-A6C34878D82A}">
                    <a16:rowId xmlns:a16="http://schemas.microsoft.com/office/drawing/2014/main" val="1038581867"/>
                  </a:ext>
                </a:extLst>
              </a:tr>
            </a:tbl>
          </a:graphicData>
        </a:graphic>
      </p:graphicFrame>
    </p:spTree>
    <p:extLst>
      <p:ext uri="{BB962C8B-B14F-4D97-AF65-F5344CB8AC3E}">
        <p14:creationId xmlns:p14="http://schemas.microsoft.com/office/powerpoint/2010/main" val="126730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083838" y="664540"/>
            <a:ext cx="3535353" cy="2648349"/>
            <a:chOff x="0" y="0"/>
            <a:chExt cx="1095437" cy="820597"/>
          </a:xfrm>
        </p:grpSpPr>
        <p:sp>
          <p:nvSpPr>
            <p:cNvPr id="4" name="Freeform 4"/>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p:cNvGrpSpPr/>
          <p:nvPr/>
        </p:nvGrpSpPr>
        <p:grpSpPr>
          <a:xfrm>
            <a:off x="7476821" y="5355855"/>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216620CA-3B82-7B99-9D88-DB628F07DC99}"/>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1403648" y="3415355"/>
            <a:ext cx="5868144" cy="2062103"/>
          </a:xfrm>
          <a:prstGeom prst="rect">
            <a:avLst/>
          </a:prstGeom>
          <a:noFill/>
        </p:spPr>
        <p:txBody>
          <a:bodyPr wrap="square">
            <a:spAutoFit/>
          </a:bodyPr>
          <a:lstStyle/>
          <a:p>
            <a:r>
              <a:rPr lang="ar-EG" sz="3200" b="1" dirty="0"/>
              <a:t>استلهم بعض من المهارات القيادية لسمو ولي العهد رئيس مجلس الوزراء الأمير محمد بن سلمان بن عبد العزيز حفظه الله عراب "رؤية 2030.</a:t>
            </a:r>
            <a:endParaRPr lang="ar-EG" sz="4800" b="1" dirty="0"/>
          </a:p>
        </p:txBody>
      </p:sp>
      <p:pic>
        <p:nvPicPr>
          <p:cNvPr id="13" name="صورة 12">
            <a:extLst>
              <a:ext uri="{FF2B5EF4-FFF2-40B4-BE49-F238E27FC236}">
                <a16:creationId xmlns:a16="http://schemas.microsoft.com/office/drawing/2014/main" id="{A331E141-A1D9-8DD1-F777-FFB3E092C0D0}"/>
              </a:ext>
            </a:extLst>
          </p:cNvPr>
          <p:cNvPicPr>
            <a:picLocks noChangeAspect="1"/>
          </p:cNvPicPr>
          <p:nvPr/>
        </p:nvPicPr>
        <p:blipFill>
          <a:blip r:embed="rId2"/>
          <a:stretch>
            <a:fillRect/>
          </a:stretch>
        </p:blipFill>
        <p:spPr>
          <a:xfrm>
            <a:off x="3059832" y="692696"/>
            <a:ext cx="3547110" cy="23722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AF76-404B-290D-F068-2B8FE48A73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02FB5D-C6D3-8891-2202-F9475FBDDDF4}"/>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a:extLst>
              <a:ext uri="{FF2B5EF4-FFF2-40B4-BE49-F238E27FC236}">
                <a16:creationId xmlns:a16="http://schemas.microsoft.com/office/drawing/2014/main" id="{58AB9049-1002-2596-0878-1B0601522344}"/>
              </a:ext>
            </a:extLst>
          </p:cNvPr>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a:extLst>
              <a:ext uri="{FF2B5EF4-FFF2-40B4-BE49-F238E27FC236}">
                <a16:creationId xmlns:a16="http://schemas.microsoft.com/office/drawing/2014/main" id="{5B110DE6-E89D-CC13-9848-41E7A2679CC4}"/>
              </a:ext>
            </a:extLst>
          </p:cNvPr>
          <p:cNvGrpSpPr/>
          <p:nvPr/>
        </p:nvGrpSpPr>
        <p:grpSpPr>
          <a:xfrm>
            <a:off x="761726" y="2381250"/>
            <a:ext cx="4060031" cy="1561532"/>
            <a:chOff x="0" y="0"/>
            <a:chExt cx="1258010" cy="483844"/>
          </a:xfrm>
        </p:grpSpPr>
        <p:sp>
          <p:nvSpPr>
            <p:cNvPr id="5" name="Freeform 5">
              <a:extLst>
                <a:ext uri="{FF2B5EF4-FFF2-40B4-BE49-F238E27FC236}">
                  <a16:creationId xmlns:a16="http://schemas.microsoft.com/office/drawing/2014/main" id="{AC126F44-E153-B026-E62F-3BB37CBE1AC7}"/>
                </a:ext>
              </a:extLst>
            </p:cNvPr>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a:extLst>
              <a:ext uri="{FF2B5EF4-FFF2-40B4-BE49-F238E27FC236}">
                <a16:creationId xmlns:a16="http://schemas.microsoft.com/office/drawing/2014/main" id="{B5DAB88A-C682-F83B-1AC5-6EFA5B17FC5C}"/>
              </a:ext>
            </a:extLst>
          </p:cNvPr>
          <p:cNvGrpSpPr/>
          <p:nvPr/>
        </p:nvGrpSpPr>
        <p:grpSpPr>
          <a:xfrm>
            <a:off x="761726" y="4051034"/>
            <a:ext cx="1225522" cy="1435366"/>
            <a:chOff x="0" y="0"/>
            <a:chExt cx="379731" cy="444752"/>
          </a:xfrm>
        </p:grpSpPr>
        <p:sp>
          <p:nvSpPr>
            <p:cNvPr id="7" name="Freeform 7">
              <a:extLst>
                <a:ext uri="{FF2B5EF4-FFF2-40B4-BE49-F238E27FC236}">
                  <a16:creationId xmlns:a16="http://schemas.microsoft.com/office/drawing/2014/main" id="{EE460E58-09EB-C183-D38F-D23C22969557}"/>
                </a:ext>
              </a:extLst>
            </p:cNvPr>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a:extLst>
              <a:ext uri="{FF2B5EF4-FFF2-40B4-BE49-F238E27FC236}">
                <a16:creationId xmlns:a16="http://schemas.microsoft.com/office/drawing/2014/main" id="{957591E3-A920-2904-6202-1FC3493435F2}"/>
              </a:ext>
            </a:extLst>
          </p:cNvPr>
          <p:cNvGrpSpPr/>
          <p:nvPr/>
        </p:nvGrpSpPr>
        <p:grpSpPr>
          <a:xfrm>
            <a:off x="2081061" y="4051034"/>
            <a:ext cx="2740696" cy="1435366"/>
            <a:chOff x="0" y="0"/>
            <a:chExt cx="849211" cy="444752"/>
          </a:xfrm>
        </p:grpSpPr>
        <p:sp>
          <p:nvSpPr>
            <p:cNvPr id="9" name="Freeform 9">
              <a:extLst>
                <a:ext uri="{FF2B5EF4-FFF2-40B4-BE49-F238E27FC236}">
                  <a16:creationId xmlns:a16="http://schemas.microsoft.com/office/drawing/2014/main" id="{ECF93A31-5B7C-1140-EDD7-5A9F0A2BDD73}"/>
                </a:ext>
              </a:extLst>
            </p:cNvPr>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a:extLst>
              <a:ext uri="{FF2B5EF4-FFF2-40B4-BE49-F238E27FC236}">
                <a16:creationId xmlns:a16="http://schemas.microsoft.com/office/drawing/2014/main" id="{890C29A4-25A6-CF36-78DB-55DEE8C5F770}"/>
              </a:ext>
            </a:extLst>
          </p:cNvPr>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a:extLst>
              <a:ext uri="{FF2B5EF4-FFF2-40B4-BE49-F238E27FC236}">
                <a16:creationId xmlns:a16="http://schemas.microsoft.com/office/drawing/2014/main" id="{9C031EFE-B06A-5962-9158-7436DC345D2D}"/>
              </a:ext>
            </a:extLst>
          </p:cNvPr>
          <p:cNvSpPr txBox="1"/>
          <p:nvPr/>
        </p:nvSpPr>
        <p:spPr>
          <a:xfrm>
            <a:off x="4952863" y="2564904"/>
            <a:ext cx="4060031" cy="3016210"/>
          </a:xfrm>
          <a:prstGeom prst="rect">
            <a:avLst/>
          </a:prstGeom>
        </p:spPr>
        <p:txBody>
          <a:bodyPr wrap="square" lIns="0" tIns="0" rIns="0" bIns="0" rtlCol="0" anchor="t">
            <a:spAutoFit/>
          </a:bodyPr>
          <a:lstStyle/>
          <a:p>
            <a:pPr algn="ctr"/>
            <a:r>
              <a:rPr lang="ar-EG" sz="4400" b="1" dirty="0">
                <a:solidFill>
                  <a:srgbClr val="05767B"/>
                </a:solidFill>
                <a:latin typeface="Traditional Arabic" panose="02020603050405020304" pitchFamily="18" charset="-78"/>
                <a:cs typeface="Traditional Arabic" panose="02020603050405020304" pitchFamily="18" charset="-78"/>
              </a:rPr>
              <a:t>الهدف الثاني</a:t>
            </a:r>
          </a:p>
          <a:p>
            <a:pPr algn="ctr"/>
            <a:r>
              <a:rPr lang="ar-EG" sz="7200" b="1" dirty="0">
                <a:solidFill>
                  <a:srgbClr val="05767B"/>
                </a:solidFill>
                <a:latin typeface="Traditional Arabic" panose="02020603050405020304" pitchFamily="18" charset="-78"/>
                <a:cs typeface="Traditional Arabic" panose="02020603050405020304" pitchFamily="18" charset="-78"/>
              </a:rPr>
              <a:t> </a:t>
            </a:r>
            <a:r>
              <a:rPr lang="ar-EG" sz="4000" b="1" dirty="0">
                <a:solidFill>
                  <a:srgbClr val="05767B"/>
                </a:solidFill>
                <a:latin typeface="Traditional Arabic" panose="02020603050405020304" pitchFamily="18" charset="-78"/>
                <a:cs typeface="Traditional Arabic" panose="02020603050405020304" pitchFamily="18" charset="-78"/>
              </a:rPr>
              <a:t>أن يكون الطلبة قادرين على توضيح أهم مصادر التأثير للقائد.</a:t>
            </a:r>
            <a:endParaRPr lang="ar-EG" sz="7200" b="1"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45840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3A56-CCCF-BB09-3DCE-B03C48C0CF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A199EE-B13C-18CA-3FFD-9E4A63591382}"/>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2FA3F3A2-9AAE-0DE3-AC56-C93F43B54123}"/>
              </a:ext>
            </a:extLst>
          </p:cNvPr>
          <p:cNvGrpSpPr/>
          <p:nvPr/>
        </p:nvGrpSpPr>
        <p:grpSpPr>
          <a:xfrm>
            <a:off x="1734412" y="2308119"/>
            <a:ext cx="2468494" cy="3111732"/>
            <a:chOff x="0" y="0"/>
            <a:chExt cx="764869" cy="964177"/>
          </a:xfrm>
        </p:grpSpPr>
        <p:sp>
          <p:nvSpPr>
            <p:cNvPr id="4" name="Freeform 4">
              <a:extLst>
                <a:ext uri="{FF2B5EF4-FFF2-40B4-BE49-F238E27FC236}">
                  <a16:creationId xmlns:a16="http://schemas.microsoft.com/office/drawing/2014/main" id="{AEF85499-71C0-6F37-BE5F-31DB4A110825}"/>
                </a:ext>
              </a:extLst>
            </p:cNvPr>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a:extLst>
              <a:ext uri="{FF2B5EF4-FFF2-40B4-BE49-F238E27FC236}">
                <a16:creationId xmlns:a16="http://schemas.microsoft.com/office/drawing/2014/main" id="{5E01E2A0-0CF2-4BD1-BAEE-F0811B423843}"/>
              </a:ext>
            </a:extLst>
          </p:cNvPr>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a:extLst>
              <a:ext uri="{FF2B5EF4-FFF2-40B4-BE49-F238E27FC236}">
                <a16:creationId xmlns:a16="http://schemas.microsoft.com/office/drawing/2014/main" id="{84289155-5382-DDD9-F350-41ED214B2834}"/>
              </a:ext>
            </a:extLst>
          </p:cNvPr>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84BA80D6-04F8-4FD3-B6F0-0205E9364093}"/>
              </a:ext>
            </a:extLst>
          </p:cNvPr>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01688DA5-92DB-00C3-5830-D397D17385A5}"/>
              </a:ext>
            </a:extLst>
          </p:cNvPr>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B0A7315F-1BD6-5E8A-45CD-BADE33B8F272}"/>
              </a:ext>
            </a:extLst>
          </p:cNvPr>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19414126-1FC7-5CDC-9CFF-C4CC81641A44}"/>
              </a:ext>
            </a:extLst>
          </p:cNvPr>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28FFAC0-6C37-39C8-E912-BE770BA7A080}"/>
              </a:ext>
            </a:extLst>
          </p:cNvPr>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a:extLst>
              <a:ext uri="{FF2B5EF4-FFF2-40B4-BE49-F238E27FC236}">
                <a16:creationId xmlns:a16="http://schemas.microsoft.com/office/drawing/2014/main" id="{C8B8E3DA-CCE5-E4E9-6672-176322D29EC9}"/>
              </a:ext>
            </a:extLst>
          </p:cNvPr>
          <p:cNvGrpSpPr/>
          <p:nvPr/>
        </p:nvGrpSpPr>
        <p:grpSpPr>
          <a:xfrm>
            <a:off x="7487281" y="5502948"/>
            <a:ext cx="1142369" cy="261092"/>
            <a:chOff x="0" y="0"/>
            <a:chExt cx="3046318" cy="696244"/>
          </a:xfrm>
        </p:grpSpPr>
        <p:sp>
          <p:nvSpPr>
            <p:cNvPr id="13" name="Freeform 13">
              <a:extLst>
                <a:ext uri="{FF2B5EF4-FFF2-40B4-BE49-F238E27FC236}">
                  <a16:creationId xmlns:a16="http://schemas.microsoft.com/office/drawing/2014/main" id="{571D3B0C-6694-4087-572E-5ED45867B6F5}"/>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0551B894-10B1-A030-0ECA-CD78329CDCC4}"/>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a:extLst>
                <a:ext uri="{FF2B5EF4-FFF2-40B4-BE49-F238E27FC236}">
                  <a16:creationId xmlns:a16="http://schemas.microsoft.com/office/drawing/2014/main" id="{85D32FBF-C2C9-DACB-CD87-29EA174BD6D2}"/>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001F7A26-B1D8-0EF2-97DD-07F4C83DF8B5}"/>
              </a:ext>
            </a:extLst>
          </p:cNvPr>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8" name="مربع نص 17">
            <a:extLst>
              <a:ext uri="{FF2B5EF4-FFF2-40B4-BE49-F238E27FC236}">
                <a16:creationId xmlns:a16="http://schemas.microsoft.com/office/drawing/2014/main" id="{00EC002F-96C4-18DF-2B3D-24A977445B25}"/>
              </a:ext>
            </a:extLst>
          </p:cNvPr>
          <p:cNvSpPr txBox="1"/>
          <p:nvPr/>
        </p:nvSpPr>
        <p:spPr>
          <a:xfrm>
            <a:off x="5506495" y="1839990"/>
            <a:ext cx="2862064" cy="2123658"/>
          </a:xfrm>
          <a:prstGeom prst="rect">
            <a:avLst/>
          </a:prstGeom>
          <a:noFill/>
        </p:spPr>
        <p:txBody>
          <a:bodyPr wrap="square">
            <a:spAutoFit/>
          </a:bodyPr>
          <a:lstStyle/>
          <a:p>
            <a:pPr algn="ctr"/>
            <a:r>
              <a:rPr lang="ar-EG" sz="4400" b="1" dirty="0">
                <a:solidFill>
                  <a:srgbClr val="05767B"/>
                </a:solidFill>
                <a:latin typeface="Traditional Arabic" panose="02020603050405020304" pitchFamily="18" charset="-78"/>
                <a:cs typeface="Traditional Arabic" panose="02020603050405020304" pitchFamily="18" charset="-78"/>
              </a:rPr>
              <a:t>مصادر التأثير في القيادة (مصادر قوة القائد):</a:t>
            </a:r>
            <a:endParaRPr lang="ar-EG" sz="23900" b="1"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8036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D804A97-8DA8-996E-B3D4-6CC804206BE8}"/>
              </a:ext>
            </a:extLst>
          </p:cNvPr>
          <p:cNvSpPr txBox="1"/>
          <p:nvPr/>
        </p:nvSpPr>
        <p:spPr>
          <a:xfrm>
            <a:off x="791580" y="1412776"/>
            <a:ext cx="7560840" cy="4524315"/>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a:spAutoFit/>
          </a:bodyPr>
          <a:lstStyle/>
          <a:p>
            <a:r>
              <a:rPr lang="ar-EG" sz="3600" b="1" dirty="0"/>
              <a:t>يقاس مدى نجاح كثير من المنظمات بقدرة القيادة فيها على التأثير في المرؤوسين وتوجيههم بكفاءة عالية؛ لتحقيق الأهداف المطلوبة، ونجاح القيادة يعتمد على عملية التأثير التي يمارسها القائد في المرؤوسين بهدف حفز وتوجيه نشاطاتهم وجهودهم؛ لذا أصبح من المهم أن نقف على أهم مصادر التأثير التي يستطيع من خلالها القائد القيام بعملية التأثير إيجابيًا.</a:t>
            </a:r>
            <a:endParaRPr lang="ar-EG" sz="6000" b="1" dirty="0"/>
          </a:p>
        </p:txBody>
      </p:sp>
    </p:spTree>
    <p:extLst>
      <p:ext uri="{BB962C8B-B14F-4D97-AF65-F5344CB8AC3E}">
        <p14:creationId xmlns:p14="http://schemas.microsoft.com/office/powerpoint/2010/main" val="372290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مستديرة 1">
            <a:extLst>
              <a:ext uri="{FF2B5EF4-FFF2-40B4-BE49-F238E27FC236}">
                <a16:creationId xmlns:a16="http://schemas.microsoft.com/office/drawing/2014/main" id="{BC21F456-C57F-3A98-D805-9F5DF40F0152}"/>
              </a:ext>
            </a:extLst>
          </p:cNvPr>
          <p:cNvSpPr/>
          <p:nvPr/>
        </p:nvSpPr>
        <p:spPr>
          <a:xfrm>
            <a:off x="6084168" y="692696"/>
            <a:ext cx="2448272" cy="2376264"/>
          </a:xfrm>
          <a:prstGeom prst="roundRect">
            <a:avLst/>
          </a:prstGeom>
          <a:solidFill>
            <a:schemeClr val="accent2">
              <a:lumMod val="60000"/>
              <a:lumOff val="40000"/>
            </a:schemeClr>
          </a:soli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المصدر الأول: </a:t>
            </a:r>
          </a:p>
          <a:p>
            <a:pPr algn="ctr"/>
            <a:r>
              <a:rPr lang="ar-EG" sz="3600" b="1" dirty="0">
                <a:solidFill>
                  <a:schemeClr val="tx1"/>
                </a:solidFill>
              </a:rPr>
              <a:t>الحوافز الإيجابية</a:t>
            </a:r>
            <a:endParaRPr lang="en-US" sz="3600" b="1" dirty="0">
              <a:solidFill>
                <a:schemeClr val="tx1"/>
              </a:solidFill>
            </a:endParaRPr>
          </a:p>
        </p:txBody>
      </p:sp>
      <p:sp>
        <p:nvSpPr>
          <p:cNvPr id="3" name="مستطيل: زوايا مستديرة 2">
            <a:extLst>
              <a:ext uri="{FF2B5EF4-FFF2-40B4-BE49-F238E27FC236}">
                <a16:creationId xmlns:a16="http://schemas.microsoft.com/office/drawing/2014/main" id="{343CEABA-1F0C-30C9-638C-3EAB0FDD4726}"/>
              </a:ext>
            </a:extLst>
          </p:cNvPr>
          <p:cNvSpPr/>
          <p:nvPr/>
        </p:nvSpPr>
        <p:spPr>
          <a:xfrm>
            <a:off x="3347864" y="708185"/>
            <a:ext cx="2448272" cy="2376264"/>
          </a:xfrm>
          <a:prstGeom prst="roundRect">
            <a:avLst/>
          </a:prstGeom>
          <a:solidFill>
            <a:srgbClr val="92D050"/>
          </a:soli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المصدر الثاني: </a:t>
            </a:r>
          </a:p>
          <a:p>
            <a:pPr algn="ctr"/>
            <a:r>
              <a:rPr lang="ar-EG" sz="3600" b="1" dirty="0">
                <a:solidFill>
                  <a:schemeClr val="tx1"/>
                </a:solidFill>
              </a:rPr>
              <a:t>الحوافز السلبية</a:t>
            </a:r>
            <a:endParaRPr lang="en-US" sz="3600" b="1" dirty="0">
              <a:solidFill>
                <a:schemeClr val="tx1"/>
              </a:solidFill>
            </a:endParaRPr>
          </a:p>
        </p:txBody>
      </p:sp>
      <p:sp>
        <p:nvSpPr>
          <p:cNvPr id="4" name="مستطيل: زوايا مستديرة 3">
            <a:extLst>
              <a:ext uri="{FF2B5EF4-FFF2-40B4-BE49-F238E27FC236}">
                <a16:creationId xmlns:a16="http://schemas.microsoft.com/office/drawing/2014/main" id="{562245C6-2789-F25A-1F76-63F41E80CEB3}"/>
              </a:ext>
            </a:extLst>
          </p:cNvPr>
          <p:cNvSpPr/>
          <p:nvPr/>
        </p:nvSpPr>
        <p:spPr>
          <a:xfrm>
            <a:off x="611560" y="708185"/>
            <a:ext cx="2448272" cy="2376264"/>
          </a:xfrm>
          <a:prstGeom prst="roundRect">
            <a:avLst/>
          </a:prstGeom>
          <a:solidFill>
            <a:schemeClr val="accent5">
              <a:lumMod val="20000"/>
              <a:lumOff val="80000"/>
            </a:schemeClr>
          </a:soli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المصدر الثالث: </a:t>
            </a:r>
          </a:p>
          <a:p>
            <a:pPr algn="ctr"/>
            <a:r>
              <a:rPr lang="ar-EG" sz="3600" b="1" dirty="0">
                <a:solidFill>
                  <a:schemeClr val="tx1"/>
                </a:solidFill>
              </a:rPr>
              <a:t>الخبرة</a:t>
            </a:r>
            <a:endParaRPr lang="en-US" sz="3600" b="1" dirty="0">
              <a:solidFill>
                <a:schemeClr val="tx1"/>
              </a:solidFill>
            </a:endParaRPr>
          </a:p>
        </p:txBody>
      </p:sp>
      <p:sp>
        <p:nvSpPr>
          <p:cNvPr id="5" name="مستطيل: زوايا مستديرة 4">
            <a:extLst>
              <a:ext uri="{FF2B5EF4-FFF2-40B4-BE49-F238E27FC236}">
                <a16:creationId xmlns:a16="http://schemas.microsoft.com/office/drawing/2014/main" id="{F4FCF0D6-306A-273C-AF33-307633F55115}"/>
              </a:ext>
            </a:extLst>
          </p:cNvPr>
          <p:cNvSpPr/>
          <p:nvPr/>
        </p:nvSpPr>
        <p:spPr>
          <a:xfrm>
            <a:off x="6057599" y="3422144"/>
            <a:ext cx="2448272" cy="2376264"/>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0" scaled="1"/>
            <a:tileRect/>
          </a:gra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المصدر الرابع: </a:t>
            </a:r>
          </a:p>
          <a:p>
            <a:pPr algn="ctr"/>
            <a:r>
              <a:rPr lang="ar-EG" sz="3200" b="1" dirty="0">
                <a:solidFill>
                  <a:schemeClr val="tx1"/>
                </a:solidFill>
              </a:rPr>
              <a:t>الشرعية (القانون أو النظام)</a:t>
            </a:r>
            <a:endParaRPr lang="en-US" sz="3200" b="1" dirty="0">
              <a:solidFill>
                <a:schemeClr val="tx1"/>
              </a:solidFill>
            </a:endParaRPr>
          </a:p>
        </p:txBody>
      </p:sp>
      <p:sp>
        <p:nvSpPr>
          <p:cNvPr id="6" name="مستطيل: زوايا مستديرة 5">
            <a:extLst>
              <a:ext uri="{FF2B5EF4-FFF2-40B4-BE49-F238E27FC236}">
                <a16:creationId xmlns:a16="http://schemas.microsoft.com/office/drawing/2014/main" id="{4E1798DD-F6F1-D300-03EA-D066D766FBF2}"/>
              </a:ext>
            </a:extLst>
          </p:cNvPr>
          <p:cNvSpPr/>
          <p:nvPr/>
        </p:nvSpPr>
        <p:spPr>
          <a:xfrm>
            <a:off x="3321295" y="3437633"/>
            <a:ext cx="2448272" cy="2376264"/>
          </a:xfrm>
          <a:prstGeom prst="round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5400000" scaled="1"/>
            <a:tileRect/>
          </a:gra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المصدر الخامس: </a:t>
            </a:r>
          </a:p>
          <a:p>
            <a:pPr algn="ctr"/>
            <a:r>
              <a:rPr lang="ar-EG" sz="3600" b="1" dirty="0">
                <a:solidFill>
                  <a:schemeClr val="tx1"/>
                </a:solidFill>
              </a:rPr>
              <a:t>البيانات والمعلومات</a:t>
            </a:r>
            <a:endParaRPr lang="en-US" sz="3600" b="1" dirty="0">
              <a:solidFill>
                <a:schemeClr val="tx1"/>
              </a:solidFill>
            </a:endParaRPr>
          </a:p>
        </p:txBody>
      </p:sp>
      <p:sp>
        <p:nvSpPr>
          <p:cNvPr id="7" name="مستطيل: زوايا مستديرة 6">
            <a:extLst>
              <a:ext uri="{FF2B5EF4-FFF2-40B4-BE49-F238E27FC236}">
                <a16:creationId xmlns:a16="http://schemas.microsoft.com/office/drawing/2014/main" id="{D82AE267-4D5C-68E5-A994-542372192B9B}"/>
              </a:ext>
            </a:extLst>
          </p:cNvPr>
          <p:cNvSpPr/>
          <p:nvPr/>
        </p:nvSpPr>
        <p:spPr>
          <a:xfrm>
            <a:off x="584991" y="3437633"/>
            <a:ext cx="2448272" cy="2376264"/>
          </a:xfrm>
          <a:prstGeom prst="roundRect">
            <a:avLst/>
          </a:prstGeom>
          <a:solidFill>
            <a:srgbClr val="FFC000"/>
          </a:solidFill>
          <a:ln w="57150">
            <a:solidFill>
              <a:srgbClr val="FFFF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المصدر السادس: </a:t>
            </a:r>
          </a:p>
          <a:p>
            <a:pPr algn="ctr"/>
            <a:r>
              <a:rPr lang="ar-EG" sz="3600" b="1" dirty="0">
                <a:solidFill>
                  <a:schemeClr val="tx1"/>
                </a:solidFill>
              </a:rPr>
              <a:t>الانتماء</a:t>
            </a:r>
            <a:endParaRPr lang="en-US" sz="3600" b="1" dirty="0">
              <a:solidFill>
                <a:schemeClr val="tx1"/>
              </a:solidFill>
            </a:endParaRPr>
          </a:p>
        </p:txBody>
      </p:sp>
    </p:spTree>
    <p:extLst>
      <p:ext uri="{BB962C8B-B14F-4D97-AF65-F5344CB8AC3E}">
        <p14:creationId xmlns:p14="http://schemas.microsoft.com/office/powerpoint/2010/main" val="392456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3E89A823-780F-46D1-248D-006C66B672C2}"/>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176972" y="1528700"/>
            <a:ext cx="3006080" cy="1200329"/>
          </a:xfrm>
          <a:prstGeom prst="rect">
            <a:avLst/>
          </a:prstGeom>
          <a:noFill/>
        </p:spPr>
        <p:txBody>
          <a:bodyPr wrap="square">
            <a:spAutoFit/>
          </a:bodyPr>
          <a:lstStyle/>
          <a:p>
            <a:pPr algn="ctr"/>
            <a:r>
              <a:rPr lang="ar-EG" sz="3600" b="1" dirty="0"/>
              <a:t>المصدر الأول: الحوافز الإيجابية</a:t>
            </a:r>
            <a:endParaRPr lang="ar-EG" sz="4800" b="1"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933056"/>
            <a:ext cx="6228184" cy="2062103"/>
          </a:xfrm>
          <a:prstGeom prst="rect">
            <a:avLst/>
          </a:prstGeom>
          <a:noFill/>
        </p:spPr>
        <p:txBody>
          <a:bodyPr wrap="square">
            <a:spAutoFit/>
          </a:bodyPr>
          <a:lstStyle/>
          <a:p>
            <a:r>
              <a:rPr lang="ar-EG" sz="3200" b="1" dirty="0">
                <a:solidFill>
                  <a:schemeClr val="accent6">
                    <a:lumMod val="50000"/>
                  </a:schemeClr>
                </a:solidFill>
              </a:rPr>
              <a:t>يستطيع القائد منح المرؤوسين حوافز مادية ومعنوية؛ نظرًا لأدائهم للعمل والمهام المطلوبة بكفاءة؛ على أن تكون هذه الحوافز قادرة على إشباع حاجاتهم.</a:t>
            </a:r>
          </a:p>
        </p:txBody>
      </p:sp>
    </p:spTree>
    <p:extLst>
      <p:ext uri="{BB962C8B-B14F-4D97-AF65-F5344CB8AC3E}">
        <p14:creationId xmlns:p14="http://schemas.microsoft.com/office/powerpoint/2010/main" val="32938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CA2BE71-426A-2D55-D49A-23E99690B8AC}"/>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271292" y="1340768"/>
            <a:ext cx="3006080" cy="1323439"/>
          </a:xfrm>
          <a:prstGeom prst="rect">
            <a:avLst/>
          </a:prstGeom>
          <a:noFill/>
        </p:spPr>
        <p:txBody>
          <a:bodyPr wrap="square">
            <a:spAutoFit/>
          </a:bodyPr>
          <a:lstStyle/>
          <a:p>
            <a:pPr algn="ctr"/>
            <a:r>
              <a:rPr lang="ar-EG" sz="4000" b="1" dirty="0"/>
              <a:t>المصدر الثاني: الحوافز السلبية</a:t>
            </a:r>
            <a:endParaRPr lang="ar-EG" sz="6600" b="1"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933056"/>
            <a:ext cx="6228184" cy="2246769"/>
          </a:xfrm>
          <a:prstGeom prst="rect">
            <a:avLst/>
          </a:prstGeom>
          <a:noFill/>
        </p:spPr>
        <p:txBody>
          <a:bodyPr wrap="square">
            <a:spAutoFit/>
          </a:bodyPr>
          <a:lstStyle/>
          <a:p>
            <a:r>
              <a:rPr lang="ar-EG" sz="2800" b="1" dirty="0">
                <a:solidFill>
                  <a:schemeClr val="accent6">
                    <a:lumMod val="50000"/>
                  </a:schemeClr>
                </a:solidFill>
              </a:rPr>
              <a:t>استخدام الحوافز السلبية للتأثير في المرؤوسين من خلال التهديد باستخدام العقوبات والجزاءات عند عدم قيام المرؤوسين بالمهام المطلوبة منهم بالكفاءة المطلوبة، أو التأخير في الإنجاز، ويتحفظ كثير من الباحثين في علم الإدارة على هذا النوع من التأثير.</a:t>
            </a:r>
            <a:endParaRPr lang="ar-EG" sz="4400" b="1" dirty="0">
              <a:solidFill>
                <a:schemeClr val="accent6">
                  <a:lumMod val="50000"/>
                </a:schemeClr>
              </a:solidFill>
            </a:endParaRPr>
          </a:p>
        </p:txBody>
      </p:sp>
    </p:spTree>
    <p:extLst>
      <p:ext uri="{BB962C8B-B14F-4D97-AF65-F5344CB8AC3E}">
        <p14:creationId xmlns:p14="http://schemas.microsoft.com/office/powerpoint/2010/main" val="133454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AE742C7-CD49-F273-7536-B0C9D4D9C045}"/>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271292" y="1340768"/>
            <a:ext cx="3006080" cy="1323439"/>
          </a:xfrm>
          <a:prstGeom prst="rect">
            <a:avLst/>
          </a:prstGeom>
          <a:noFill/>
        </p:spPr>
        <p:txBody>
          <a:bodyPr wrap="square">
            <a:spAutoFit/>
          </a:bodyPr>
          <a:lstStyle/>
          <a:p>
            <a:pPr algn="ctr"/>
            <a:r>
              <a:rPr lang="ar-EG" sz="4000" b="1" dirty="0"/>
              <a:t>المصدر الثالث: الخبرة</a:t>
            </a:r>
            <a:endParaRPr lang="ar-EG" sz="7200" b="1"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933056"/>
            <a:ext cx="6228184" cy="2062103"/>
          </a:xfrm>
          <a:prstGeom prst="rect">
            <a:avLst/>
          </a:prstGeom>
          <a:noFill/>
        </p:spPr>
        <p:txBody>
          <a:bodyPr wrap="square">
            <a:spAutoFit/>
          </a:bodyPr>
          <a:lstStyle/>
          <a:p>
            <a:r>
              <a:rPr lang="ar-EG" sz="3200" b="1" dirty="0">
                <a:solidFill>
                  <a:schemeClr val="accent6">
                    <a:lumMod val="50000"/>
                  </a:schemeClr>
                </a:solidFill>
              </a:rPr>
              <a:t>الخبرة التي يمتلكها القائد تساعده في التأثير على المرؤوسين؛ فكلما كان القائد يمتلك خبرة ومعرفة في مجال العمل أكثر من مرؤوسه كان ذلك أدعى أن ينقادوا له ويستجيبوا لأوامره.</a:t>
            </a:r>
            <a:endParaRPr lang="ar-EG" sz="4400" b="1" dirty="0">
              <a:solidFill>
                <a:schemeClr val="accent6">
                  <a:lumMod val="50000"/>
                </a:schemeClr>
              </a:solidFill>
            </a:endParaRPr>
          </a:p>
        </p:txBody>
      </p:sp>
    </p:spTree>
    <p:extLst>
      <p:ext uri="{BB962C8B-B14F-4D97-AF65-F5344CB8AC3E}">
        <p14:creationId xmlns:p14="http://schemas.microsoft.com/office/powerpoint/2010/main" val="213978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0D42A15-1F86-91DB-39BD-120684650697}"/>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271292" y="1340768"/>
            <a:ext cx="3006080" cy="1569660"/>
          </a:xfrm>
          <a:prstGeom prst="rect">
            <a:avLst/>
          </a:prstGeom>
          <a:noFill/>
        </p:spPr>
        <p:txBody>
          <a:bodyPr wrap="square">
            <a:spAutoFit/>
          </a:bodyPr>
          <a:lstStyle/>
          <a:p>
            <a:pPr algn="ctr"/>
            <a:r>
              <a:rPr lang="ar-EG" sz="3200" b="1" dirty="0"/>
              <a:t>المصدر الرابع الشرعية (القانون أو النظام)</a:t>
            </a:r>
            <a:endParaRPr lang="ar-EG" sz="6000" b="1"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933056"/>
            <a:ext cx="6228184" cy="1754326"/>
          </a:xfrm>
          <a:prstGeom prst="rect">
            <a:avLst/>
          </a:prstGeom>
          <a:noFill/>
        </p:spPr>
        <p:txBody>
          <a:bodyPr wrap="square">
            <a:spAutoFit/>
          </a:bodyPr>
          <a:lstStyle/>
          <a:p>
            <a:r>
              <a:rPr lang="ar-EG" sz="3600" b="1" dirty="0">
                <a:solidFill>
                  <a:schemeClr val="accent6">
                    <a:lumMod val="50000"/>
                  </a:schemeClr>
                </a:solidFill>
              </a:rPr>
              <a:t>يعطي النظام القائد السلطة التي من خلالها يلتزم المرؤوسون بقبول أوامره وطاعته.</a:t>
            </a:r>
            <a:endParaRPr lang="ar-EG" sz="5400" b="1" dirty="0">
              <a:solidFill>
                <a:schemeClr val="accent6">
                  <a:lumMod val="50000"/>
                </a:schemeClr>
              </a:solidFill>
            </a:endParaRPr>
          </a:p>
        </p:txBody>
      </p:sp>
    </p:spTree>
    <p:extLst>
      <p:ext uri="{BB962C8B-B14F-4D97-AF65-F5344CB8AC3E}">
        <p14:creationId xmlns:p14="http://schemas.microsoft.com/office/powerpoint/2010/main" val="230866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A6BCFE0-039A-4633-D741-21756EE8C9E2}"/>
              </a:ext>
            </a:extLst>
          </p:cNvPr>
          <p:cNvSpPr/>
          <p:nvPr/>
        </p:nvSpPr>
        <p:spPr>
          <a:xfrm>
            <a:off x="1871700" y="1196752"/>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275856" y="1509232"/>
            <a:ext cx="3006080" cy="1754326"/>
          </a:xfrm>
          <a:prstGeom prst="rect">
            <a:avLst/>
          </a:prstGeom>
          <a:noFill/>
        </p:spPr>
        <p:txBody>
          <a:bodyPr wrap="square">
            <a:spAutoFit/>
          </a:bodyPr>
          <a:lstStyle/>
          <a:p>
            <a:pPr algn="ctr"/>
            <a:r>
              <a:rPr lang="ar-EG" sz="3600" b="1" dirty="0"/>
              <a:t>المصدر الخامس: البيانات والمعلومات</a:t>
            </a:r>
            <a:endParaRPr lang="ar-EG" sz="5400"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933056"/>
            <a:ext cx="6228184" cy="2554545"/>
          </a:xfrm>
          <a:prstGeom prst="rect">
            <a:avLst/>
          </a:prstGeom>
          <a:noFill/>
        </p:spPr>
        <p:txBody>
          <a:bodyPr wrap="square">
            <a:spAutoFit/>
          </a:bodyPr>
          <a:lstStyle/>
          <a:p>
            <a:r>
              <a:rPr lang="ar-EG" sz="3200" b="1" dirty="0">
                <a:solidFill>
                  <a:schemeClr val="accent6">
                    <a:lumMod val="50000"/>
                  </a:schemeClr>
                </a:solidFill>
              </a:rPr>
              <a:t>تعد البيانات والمعلومات مصدرًا مهما في العمل الإداري؛ فمن يمتلك المعلومات السليمة يمكنه اتخاذ القرارات الناجحة، ويستطيع القائد من خلال موقعه التعرف على الكثير من المعلومات.</a:t>
            </a:r>
            <a:endParaRPr lang="ar-EG" sz="5400" b="1" dirty="0">
              <a:solidFill>
                <a:schemeClr val="accent6">
                  <a:lumMod val="50000"/>
                </a:schemeClr>
              </a:solidFill>
            </a:endParaRPr>
          </a:p>
        </p:txBody>
      </p:sp>
    </p:spTree>
    <p:extLst>
      <p:ext uri="{BB962C8B-B14F-4D97-AF65-F5344CB8AC3E}">
        <p14:creationId xmlns:p14="http://schemas.microsoft.com/office/powerpoint/2010/main" val="252440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CE2E5D3-35DE-B90D-1928-94FD4A065101}"/>
              </a:ext>
            </a:extLst>
          </p:cNvPr>
          <p:cNvSpPr/>
          <p:nvPr/>
        </p:nvSpPr>
        <p:spPr>
          <a:xfrm>
            <a:off x="1871700" y="782342"/>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3271292" y="1124744"/>
            <a:ext cx="3006080" cy="1323439"/>
          </a:xfrm>
          <a:prstGeom prst="rect">
            <a:avLst/>
          </a:prstGeom>
          <a:noFill/>
        </p:spPr>
        <p:txBody>
          <a:bodyPr wrap="square">
            <a:spAutoFit/>
          </a:bodyPr>
          <a:lstStyle/>
          <a:p>
            <a:pPr algn="ctr"/>
            <a:r>
              <a:rPr lang="ar-EG" sz="4000" b="1" dirty="0"/>
              <a:t>المصدر السادس</a:t>
            </a:r>
          </a:p>
          <a:p>
            <a:pPr algn="ctr"/>
            <a:r>
              <a:rPr lang="ar-EG" sz="4000" b="1" dirty="0"/>
              <a:t> الانتماء</a:t>
            </a:r>
            <a:endParaRPr lang="ar-EG" sz="6600" b="1" dirty="0"/>
          </a:p>
        </p:txBody>
      </p:sp>
      <p:sp>
        <p:nvSpPr>
          <p:cNvPr id="9" name="مربع نص 8">
            <a:extLst>
              <a:ext uri="{FF2B5EF4-FFF2-40B4-BE49-F238E27FC236}">
                <a16:creationId xmlns:a16="http://schemas.microsoft.com/office/drawing/2014/main" id="{2A759E39-0A20-4F09-E8C6-91053861C958}"/>
              </a:ext>
            </a:extLst>
          </p:cNvPr>
          <p:cNvSpPr txBox="1"/>
          <p:nvPr/>
        </p:nvSpPr>
        <p:spPr>
          <a:xfrm>
            <a:off x="1007604" y="3572835"/>
            <a:ext cx="7128792" cy="2554545"/>
          </a:xfrm>
          <a:prstGeom prst="rect">
            <a:avLst/>
          </a:prstGeom>
          <a:noFill/>
        </p:spPr>
        <p:txBody>
          <a:bodyPr wrap="square">
            <a:spAutoFit/>
          </a:bodyPr>
          <a:lstStyle/>
          <a:p>
            <a:r>
              <a:rPr lang="ar-EG" sz="3200" b="1" dirty="0">
                <a:solidFill>
                  <a:schemeClr val="accent6">
                    <a:lumMod val="50000"/>
                  </a:schemeClr>
                </a:solidFill>
              </a:rPr>
              <a:t>حيث إن إحساس المرؤوسين بانتمائهم إلى المنظمة يجعلهم يستجيبون لأوامر القائد الذي يمثلها.</a:t>
            </a:r>
            <a:endParaRPr lang="ar-EG" sz="4800" b="1" dirty="0">
              <a:solidFill>
                <a:schemeClr val="accent6">
                  <a:lumMod val="50000"/>
                </a:schemeClr>
              </a:solidFill>
            </a:endParaRPr>
          </a:p>
          <a:p>
            <a:r>
              <a:rPr lang="ar-EG" sz="3200" b="1" dirty="0">
                <a:solidFill>
                  <a:schemeClr val="accent6">
                    <a:lumMod val="50000"/>
                  </a:schemeClr>
                </a:solidFill>
              </a:rPr>
              <a:t>من الواضح أن مصادر التأثير السابقة قد تتكامل فيما بينها؛ فقد يؤدي استخدام الحوافز الإيجابية إلى زيادة الانتماء.</a:t>
            </a:r>
            <a:endParaRPr lang="ar-EG" sz="4800" b="1" dirty="0">
              <a:solidFill>
                <a:schemeClr val="accent6">
                  <a:lumMod val="50000"/>
                </a:schemeClr>
              </a:solidFill>
            </a:endParaRPr>
          </a:p>
        </p:txBody>
      </p:sp>
    </p:spTree>
    <p:extLst>
      <p:ext uri="{BB962C8B-B14F-4D97-AF65-F5344CB8AC3E}">
        <p14:creationId xmlns:p14="http://schemas.microsoft.com/office/powerpoint/2010/main" val="158683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 calcmode="lin" valueType="num">
                                      <p:cBhvr>
                                        <p:cTn id="20"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9929F-41C2-353F-FA4D-60052FB111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3D7956-AFF5-BEA4-ED85-A4A05FE26127}"/>
              </a:ext>
            </a:extLst>
          </p:cNvPr>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3DB1E39A-9A8A-51E4-D1F6-0490CA976D22}"/>
              </a:ext>
            </a:extLst>
          </p:cNvPr>
          <p:cNvGrpSpPr/>
          <p:nvPr/>
        </p:nvGrpSpPr>
        <p:grpSpPr>
          <a:xfrm>
            <a:off x="5083838" y="664540"/>
            <a:ext cx="3535353" cy="2648349"/>
            <a:chOff x="0" y="0"/>
            <a:chExt cx="1095437" cy="820597"/>
          </a:xfrm>
        </p:grpSpPr>
        <p:sp>
          <p:nvSpPr>
            <p:cNvPr id="4" name="Freeform 4">
              <a:extLst>
                <a:ext uri="{FF2B5EF4-FFF2-40B4-BE49-F238E27FC236}">
                  <a16:creationId xmlns:a16="http://schemas.microsoft.com/office/drawing/2014/main" id="{7E717729-2C25-3533-4736-658EC5A5FE8F}"/>
                </a:ext>
              </a:extLst>
            </p:cNvPr>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a:extLst>
              <a:ext uri="{FF2B5EF4-FFF2-40B4-BE49-F238E27FC236}">
                <a16:creationId xmlns:a16="http://schemas.microsoft.com/office/drawing/2014/main" id="{3594A799-4C64-D744-0F62-EC7833A49750}"/>
              </a:ext>
            </a:extLst>
          </p:cNvPr>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a:extLst>
              <a:ext uri="{FF2B5EF4-FFF2-40B4-BE49-F238E27FC236}">
                <a16:creationId xmlns:a16="http://schemas.microsoft.com/office/drawing/2014/main" id="{5C1D66CB-829F-0E7D-6B70-DD86915B33EB}"/>
              </a:ext>
            </a:extLst>
          </p:cNvPr>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a:extLst>
              <a:ext uri="{FF2B5EF4-FFF2-40B4-BE49-F238E27FC236}">
                <a16:creationId xmlns:a16="http://schemas.microsoft.com/office/drawing/2014/main" id="{40AB9581-59F2-E6DB-CFDD-C02E499C9CCB}"/>
              </a:ext>
            </a:extLst>
          </p:cNvPr>
          <p:cNvGrpSpPr/>
          <p:nvPr/>
        </p:nvGrpSpPr>
        <p:grpSpPr>
          <a:xfrm>
            <a:off x="7476821" y="5355855"/>
            <a:ext cx="1142369" cy="261092"/>
            <a:chOff x="0" y="0"/>
            <a:chExt cx="3046318" cy="696244"/>
          </a:xfrm>
        </p:grpSpPr>
        <p:sp>
          <p:nvSpPr>
            <p:cNvPr id="13" name="Freeform 13">
              <a:extLst>
                <a:ext uri="{FF2B5EF4-FFF2-40B4-BE49-F238E27FC236}">
                  <a16:creationId xmlns:a16="http://schemas.microsoft.com/office/drawing/2014/main" id="{90F63E9D-9D39-4ED5-3CDA-657F9AC72C18}"/>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a:extLst>
                <a:ext uri="{FF2B5EF4-FFF2-40B4-BE49-F238E27FC236}">
                  <a16:creationId xmlns:a16="http://schemas.microsoft.com/office/drawing/2014/main" id="{1FCE645E-DA31-8DDE-4D76-31F7557B6859}"/>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a:extLst>
                <a:ext uri="{FF2B5EF4-FFF2-40B4-BE49-F238E27FC236}">
                  <a16:creationId xmlns:a16="http://schemas.microsoft.com/office/drawing/2014/main" id="{206A19CC-A1A0-A316-9CD7-5C1FF05E9E58}"/>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D157935F-93EC-7BD2-CAD6-26C592E57EC1}"/>
              </a:ext>
            </a:extLst>
          </p:cNvPr>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C01BEB62-768A-9E7E-D6B6-A90127D95437}"/>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15343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593812" y="2852936"/>
            <a:ext cx="7956376" cy="1569660"/>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t>اذكر مواقف قيادية مختلفة من سيرة نبينا محمد صلى الله عليه وسلم ظهرت فيها قوة التأثير على أصحابه رضوان الله عليهم، ثم اعرض على زملائك ما توصلت إليه.</a:t>
            </a:r>
          </a:p>
        </p:txBody>
      </p:sp>
    </p:spTree>
    <p:extLst>
      <p:ext uri="{BB962C8B-B14F-4D97-AF65-F5344CB8AC3E}">
        <p14:creationId xmlns:p14="http://schemas.microsoft.com/office/powerpoint/2010/main" val="67562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9C149-1FCD-03A7-C6D4-AA5CACE31F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C9F6D33-DF22-83A4-8768-61CCF00D8FE6}"/>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a:extLst>
              <a:ext uri="{FF2B5EF4-FFF2-40B4-BE49-F238E27FC236}">
                <a16:creationId xmlns:a16="http://schemas.microsoft.com/office/drawing/2014/main" id="{79B7D3C4-B31C-748C-6A6D-6CCE4EFA44DA}"/>
              </a:ext>
            </a:extLst>
          </p:cNvPr>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a:extLst>
              <a:ext uri="{FF2B5EF4-FFF2-40B4-BE49-F238E27FC236}">
                <a16:creationId xmlns:a16="http://schemas.microsoft.com/office/drawing/2014/main" id="{046941ED-5A29-C514-DFA2-2B0F30A0613B}"/>
              </a:ext>
            </a:extLst>
          </p:cNvPr>
          <p:cNvGrpSpPr/>
          <p:nvPr/>
        </p:nvGrpSpPr>
        <p:grpSpPr>
          <a:xfrm>
            <a:off x="761726" y="2381250"/>
            <a:ext cx="4060031" cy="1561532"/>
            <a:chOff x="0" y="0"/>
            <a:chExt cx="1258010" cy="483844"/>
          </a:xfrm>
        </p:grpSpPr>
        <p:sp>
          <p:nvSpPr>
            <p:cNvPr id="5" name="Freeform 5">
              <a:extLst>
                <a:ext uri="{FF2B5EF4-FFF2-40B4-BE49-F238E27FC236}">
                  <a16:creationId xmlns:a16="http://schemas.microsoft.com/office/drawing/2014/main" id="{8C143258-295A-0423-8BAB-ECD889EB7C58}"/>
                </a:ext>
              </a:extLst>
            </p:cNvPr>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a:extLst>
              <a:ext uri="{FF2B5EF4-FFF2-40B4-BE49-F238E27FC236}">
                <a16:creationId xmlns:a16="http://schemas.microsoft.com/office/drawing/2014/main" id="{C32C067E-F488-4592-F2D1-98AB5BF00BE6}"/>
              </a:ext>
            </a:extLst>
          </p:cNvPr>
          <p:cNvGrpSpPr/>
          <p:nvPr/>
        </p:nvGrpSpPr>
        <p:grpSpPr>
          <a:xfrm>
            <a:off x="761726" y="4051034"/>
            <a:ext cx="1225522" cy="1435366"/>
            <a:chOff x="0" y="0"/>
            <a:chExt cx="379731" cy="444752"/>
          </a:xfrm>
        </p:grpSpPr>
        <p:sp>
          <p:nvSpPr>
            <p:cNvPr id="7" name="Freeform 7">
              <a:extLst>
                <a:ext uri="{FF2B5EF4-FFF2-40B4-BE49-F238E27FC236}">
                  <a16:creationId xmlns:a16="http://schemas.microsoft.com/office/drawing/2014/main" id="{33A34A37-959B-634D-30F8-3CE67C41A8C8}"/>
                </a:ext>
              </a:extLst>
            </p:cNvPr>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a:extLst>
              <a:ext uri="{FF2B5EF4-FFF2-40B4-BE49-F238E27FC236}">
                <a16:creationId xmlns:a16="http://schemas.microsoft.com/office/drawing/2014/main" id="{6087F645-6C20-2581-E36F-D8EB598EDDCA}"/>
              </a:ext>
            </a:extLst>
          </p:cNvPr>
          <p:cNvGrpSpPr/>
          <p:nvPr/>
        </p:nvGrpSpPr>
        <p:grpSpPr>
          <a:xfrm>
            <a:off x="2081061" y="4051034"/>
            <a:ext cx="2740696" cy="1435366"/>
            <a:chOff x="0" y="0"/>
            <a:chExt cx="849211" cy="444752"/>
          </a:xfrm>
        </p:grpSpPr>
        <p:sp>
          <p:nvSpPr>
            <p:cNvPr id="9" name="Freeform 9">
              <a:extLst>
                <a:ext uri="{FF2B5EF4-FFF2-40B4-BE49-F238E27FC236}">
                  <a16:creationId xmlns:a16="http://schemas.microsoft.com/office/drawing/2014/main" id="{4528F98B-FE03-CC11-1FC2-FC4EF9700BC5}"/>
                </a:ext>
              </a:extLst>
            </p:cNvPr>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a:extLst>
              <a:ext uri="{FF2B5EF4-FFF2-40B4-BE49-F238E27FC236}">
                <a16:creationId xmlns:a16="http://schemas.microsoft.com/office/drawing/2014/main" id="{83E0FD99-14F1-21C0-5E23-077A484B4B81}"/>
              </a:ext>
            </a:extLst>
          </p:cNvPr>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a:extLst>
              <a:ext uri="{FF2B5EF4-FFF2-40B4-BE49-F238E27FC236}">
                <a16:creationId xmlns:a16="http://schemas.microsoft.com/office/drawing/2014/main" id="{38907BBB-BEDB-99D9-5670-EDB7ACCC28B3}"/>
              </a:ext>
            </a:extLst>
          </p:cNvPr>
          <p:cNvSpPr txBox="1"/>
          <p:nvPr/>
        </p:nvSpPr>
        <p:spPr>
          <a:xfrm>
            <a:off x="4952863" y="2564904"/>
            <a:ext cx="4060031" cy="2708434"/>
          </a:xfrm>
          <a:prstGeom prst="rect">
            <a:avLst/>
          </a:prstGeom>
        </p:spPr>
        <p:txBody>
          <a:bodyPr wrap="square" lIns="0" tIns="0" rIns="0" bIns="0" rtlCol="0" anchor="t">
            <a:spAutoFit/>
          </a:bodyPr>
          <a:lstStyle/>
          <a:p>
            <a:pPr lvl="0" algn="ctr">
              <a:defRPr/>
            </a:pPr>
            <a:r>
              <a:rPr lang="ar-EG" sz="4400" b="1" dirty="0">
                <a:solidFill>
                  <a:srgbClr val="05767B"/>
                </a:solidFill>
                <a:latin typeface="Traditional Arabic" panose="02020603050405020304" pitchFamily="18" charset="-78"/>
                <a:cs typeface="Traditional Arabic" panose="02020603050405020304" pitchFamily="18" charset="-78"/>
              </a:rPr>
              <a:t>الهدف الثالث</a:t>
            </a:r>
          </a:p>
          <a:p>
            <a:pPr algn="ctr"/>
            <a:r>
              <a:rPr lang="ar-EG" sz="4400" b="1" dirty="0">
                <a:solidFill>
                  <a:srgbClr val="05767B"/>
                </a:solidFill>
                <a:latin typeface="Traditional Arabic" panose="02020603050405020304" pitchFamily="18" charset="-78"/>
                <a:cs typeface="Traditional Arabic" panose="02020603050405020304" pitchFamily="18" charset="-78"/>
              </a:rPr>
              <a:t> أن يكون الطلبة قادرين على المقارنة بين أنماط القيادة الإدارية.</a:t>
            </a:r>
            <a:endParaRPr lang="ar-EG" sz="4400"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81390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F2BAF-E893-67DF-CF87-9959EA30C2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A7F765-4C27-B10D-DD1D-A852205D3004}"/>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B55B8432-9E0E-40F3-9C3B-42770B1CA4C5}"/>
              </a:ext>
            </a:extLst>
          </p:cNvPr>
          <p:cNvGrpSpPr/>
          <p:nvPr/>
        </p:nvGrpSpPr>
        <p:grpSpPr>
          <a:xfrm>
            <a:off x="1734412" y="2308119"/>
            <a:ext cx="2468494" cy="3111732"/>
            <a:chOff x="0" y="0"/>
            <a:chExt cx="764869" cy="964177"/>
          </a:xfrm>
        </p:grpSpPr>
        <p:sp>
          <p:nvSpPr>
            <p:cNvPr id="4" name="Freeform 4">
              <a:extLst>
                <a:ext uri="{FF2B5EF4-FFF2-40B4-BE49-F238E27FC236}">
                  <a16:creationId xmlns:a16="http://schemas.microsoft.com/office/drawing/2014/main" id="{AF29C6C9-AC1C-64CB-1673-B0EA33BA55A2}"/>
                </a:ext>
              </a:extLst>
            </p:cNvPr>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a:extLst>
              <a:ext uri="{FF2B5EF4-FFF2-40B4-BE49-F238E27FC236}">
                <a16:creationId xmlns:a16="http://schemas.microsoft.com/office/drawing/2014/main" id="{4A1B9C6E-5E4F-DBD1-0FFA-64CF1D7DFDBD}"/>
              </a:ext>
            </a:extLst>
          </p:cNvPr>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a:extLst>
              <a:ext uri="{FF2B5EF4-FFF2-40B4-BE49-F238E27FC236}">
                <a16:creationId xmlns:a16="http://schemas.microsoft.com/office/drawing/2014/main" id="{0234921E-5705-22EB-871F-72892F751C97}"/>
              </a:ext>
            </a:extLst>
          </p:cNvPr>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5A3781B6-C2ED-3B84-F0FD-C08E37640075}"/>
              </a:ext>
            </a:extLst>
          </p:cNvPr>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ACE72BB4-B67F-94CF-947C-6EF8074F814A}"/>
              </a:ext>
            </a:extLst>
          </p:cNvPr>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1F2BD26B-E7AA-2CE1-C0E6-3EB8928E72FF}"/>
              </a:ext>
            </a:extLst>
          </p:cNvPr>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41471DFF-5083-A6CD-4FE5-0C2D9FC758D8}"/>
              </a:ext>
            </a:extLst>
          </p:cNvPr>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945F2768-FA2B-2FEC-E22E-2DD21A91300E}"/>
              </a:ext>
            </a:extLst>
          </p:cNvPr>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a:extLst>
              <a:ext uri="{FF2B5EF4-FFF2-40B4-BE49-F238E27FC236}">
                <a16:creationId xmlns:a16="http://schemas.microsoft.com/office/drawing/2014/main" id="{FB3849A9-A52B-F4EA-6C77-1FA68B304F1E}"/>
              </a:ext>
            </a:extLst>
          </p:cNvPr>
          <p:cNvGrpSpPr/>
          <p:nvPr/>
        </p:nvGrpSpPr>
        <p:grpSpPr>
          <a:xfrm>
            <a:off x="7487281" y="5502948"/>
            <a:ext cx="1142369" cy="261092"/>
            <a:chOff x="0" y="0"/>
            <a:chExt cx="3046318" cy="696244"/>
          </a:xfrm>
        </p:grpSpPr>
        <p:sp>
          <p:nvSpPr>
            <p:cNvPr id="13" name="Freeform 13">
              <a:extLst>
                <a:ext uri="{FF2B5EF4-FFF2-40B4-BE49-F238E27FC236}">
                  <a16:creationId xmlns:a16="http://schemas.microsoft.com/office/drawing/2014/main" id="{5F299BA3-04CE-6A97-53C5-7EFD0EEF48D8}"/>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4B456266-F241-E5C6-7AD6-6A013E41C07D}"/>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a:extLst>
                <a:ext uri="{FF2B5EF4-FFF2-40B4-BE49-F238E27FC236}">
                  <a16:creationId xmlns:a16="http://schemas.microsoft.com/office/drawing/2014/main" id="{BD6405C6-DDEB-9386-A4BF-CB2A6689EA18}"/>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6D8BA991-1406-2853-0CAF-6387C114DBAB}"/>
              </a:ext>
            </a:extLst>
          </p:cNvPr>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8" name="مربع نص 17">
            <a:extLst>
              <a:ext uri="{FF2B5EF4-FFF2-40B4-BE49-F238E27FC236}">
                <a16:creationId xmlns:a16="http://schemas.microsoft.com/office/drawing/2014/main" id="{C421F5DE-08AA-69D5-2B7E-47F51C5BD6D6}"/>
              </a:ext>
            </a:extLst>
          </p:cNvPr>
          <p:cNvSpPr txBox="1"/>
          <p:nvPr/>
        </p:nvSpPr>
        <p:spPr>
          <a:xfrm>
            <a:off x="4984532" y="2544260"/>
            <a:ext cx="3917752" cy="2123658"/>
          </a:xfrm>
          <a:prstGeom prst="rect">
            <a:avLst/>
          </a:prstGeom>
          <a:noFill/>
        </p:spPr>
        <p:txBody>
          <a:bodyPr wrap="square">
            <a:spAutoFit/>
          </a:bodyPr>
          <a:lstStyle/>
          <a:p>
            <a:pPr algn="ctr"/>
            <a:r>
              <a:rPr lang="ar-EG" sz="4400" b="1" dirty="0">
                <a:solidFill>
                  <a:srgbClr val="05767B"/>
                </a:solidFill>
                <a:latin typeface="Traditional Arabic" panose="02020603050405020304" pitchFamily="18" charset="-78"/>
                <a:cs typeface="Traditional Arabic" panose="02020603050405020304" pitchFamily="18" charset="-78"/>
              </a:rPr>
              <a:t>أنماط القيادة الإدارية </a:t>
            </a:r>
            <a:r>
              <a:rPr lang="en-US" sz="4400" b="1" dirty="0">
                <a:solidFill>
                  <a:srgbClr val="05767B"/>
                </a:solidFill>
                <a:latin typeface="Traditional Arabic" panose="02020603050405020304" pitchFamily="18" charset="-78"/>
                <a:cs typeface="Traditional Arabic" panose="02020603050405020304" pitchFamily="18" charset="-78"/>
              </a:rPr>
              <a:t>Styles of Leadership:</a:t>
            </a:r>
            <a:endParaRPr lang="en-US" sz="12700" b="1"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0943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1691680" y="1844824"/>
            <a:ext cx="6174432" cy="3539430"/>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pPr marL="514350" indent="-514350">
              <a:buAutoNum type="arabicPeriod"/>
            </a:pPr>
            <a:r>
              <a:rPr lang="ar-EG" sz="3200" b="1" dirty="0"/>
              <a:t>القيادة التسلطية </a:t>
            </a:r>
            <a:r>
              <a:rPr lang="en-US" sz="3200" b="1" dirty="0"/>
              <a:t>Autocratic</a:t>
            </a:r>
            <a:endParaRPr lang="ar-EG" sz="3200" b="1" dirty="0"/>
          </a:p>
          <a:p>
            <a:r>
              <a:rPr lang="ar-EG" sz="3200" b="1" dirty="0"/>
              <a:t>2.</a:t>
            </a:r>
            <a:r>
              <a:rPr lang="en-US" sz="3200" b="1" dirty="0"/>
              <a:t> </a:t>
            </a:r>
            <a:r>
              <a:rPr lang="ar-EG" sz="3200" b="1" dirty="0"/>
              <a:t>القيادة الديمقراطية </a:t>
            </a:r>
            <a:r>
              <a:rPr lang="en-US" sz="3200" b="1" dirty="0"/>
              <a:t>Democratic</a:t>
            </a:r>
            <a:endParaRPr lang="ar-EG" sz="3200" b="1" dirty="0"/>
          </a:p>
          <a:p>
            <a:r>
              <a:rPr lang="ar-EG" sz="3200" b="1" dirty="0"/>
              <a:t>3</a:t>
            </a:r>
            <a:r>
              <a:rPr lang="en-US" sz="3200" b="1" dirty="0"/>
              <a:t>. </a:t>
            </a:r>
            <a:r>
              <a:rPr lang="ar-EG" sz="3200" b="1" dirty="0"/>
              <a:t>النمط الإسلامي للقيادة الإدارية.</a:t>
            </a:r>
          </a:p>
          <a:p>
            <a:r>
              <a:rPr lang="ar-EG" sz="3200" b="1" dirty="0">
                <a:solidFill>
                  <a:srgbClr val="C00000"/>
                </a:solidFill>
              </a:rPr>
              <a:t>لعل أهم ما يميز موضوع القيادة الإدارية هو كثرة ما كتب عنه وتنوعه، وبصفة خاصة في مجال تحديد الأنماط القيادية التي يمكن أن يتخذها القادة في المواقف المختلفة.</a:t>
            </a:r>
          </a:p>
        </p:txBody>
      </p:sp>
    </p:spTree>
    <p:extLst>
      <p:ext uri="{BB962C8B-B14F-4D97-AF65-F5344CB8AC3E}">
        <p14:creationId xmlns:p14="http://schemas.microsoft.com/office/powerpoint/2010/main" val="157577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2FECA3B-C715-F069-8834-31A907423C9A}"/>
              </a:ext>
            </a:extLst>
          </p:cNvPr>
          <p:cNvSpPr/>
          <p:nvPr/>
        </p:nvSpPr>
        <p:spPr>
          <a:xfrm>
            <a:off x="2699792" y="1669540"/>
            <a:ext cx="4627230" cy="3459832"/>
          </a:xfrm>
          <a:custGeom>
            <a:avLst/>
            <a:gdLst/>
            <a:ahLst/>
            <a:cxnLst/>
            <a:rect l="l" t="t" r="r" b="b"/>
            <a:pathLst>
              <a:path w="4125113" h="4114800">
                <a:moveTo>
                  <a:pt x="0" y="0"/>
                </a:moveTo>
                <a:lnTo>
                  <a:pt x="4125112" y="0"/>
                </a:lnTo>
                <a:lnTo>
                  <a:pt x="412511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9B6C0CE-55D7-689F-3AAE-A465D96EB64A}"/>
              </a:ext>
            </a:extLst>
          </p:cNvPr>
          <p:cNvSpPr txBox="1"/>
          <p:nvPr/>
        </p:nvSpPr>
        <p:spPr>
          <a:xfrm>
            <a:off x="2539932" y="2780928"/>
            <a:ext cx="4800600" cy="3111108"/>
          </a:xfrm>
          <a:prstGeom prst="rect">
            <a:avLst/>
          </a:prstGeom>
          <a:noFill/>
        </p:spPr>
        <p:txBody>
          <a:bodyPr wrap="square">
            <a:spAutoFit/>
          </a:bodyPr>
          <a:lstStyle/>
          <a:p>
            <a:pPr algn="ctr" rtl="1">
              <a:spcBef>
                <a:spcPts val="0"/>
              </a:spcBef>
              <a:spcAft>
                <a:spcPts val="500"/>
              </a:spcAft>
            </a:pPr>
            <a:r>
              <a:rPr lang="ar-EG" sz="4800" b="1" i="0" u="none" strike="noStrike" dirty="0">
                <a:solidFill>
                  <a:srgbClr val="05767B"/>
                </a:solidFill>
                <a:effectLst/>
                <a:latin typeface="Arial" panose="020B0604020202020204" pitchFamily="34" charset="0"/>
              </a:rPr>
              <a:t>1. القيادة التسلطية </a:t>
            </a:r>
            <a:r>
              <a:rPr lang="en-US" sz="4800" b="1" i="0" u="none" strike="noStrike" dirty="0">
                <a:solidFill>
                  <a:srgbClr val="05767B"/>
                </a:solidFill>
                <a:effectLst/>
                <a:latin typeface="Arial" panose="020B0604020202020204" pitchFamily="34" charset="0"/>
              </a:rPr>
              <a:t>Autocratic</a:t>
            </a:r>
            <a:endParaRPr lang="en-US" sz="4800" b="1" dirty="0">
              <a:solidFill>
                <a:srgbClr val="05767B"/>
              </a:solidFill>
              <a:effectLst/>
            </a:endParaRPr>
          </a:p>
          <a:p>
            <a:pPr algn="ctr"/>
            <a:br>
              <a:rPr lang="en-US" sz="4800" b="1" dirty="0">
                <a:solidFill>
                  <a:srgbClr val="05767B"/>
                </a:solidFill>
              </a:rPr>
            </a:br>
            <a:endParaRPr lang="en-US" sz="4800" b="1" dirty="0">
              <a:solidFill>
                <a:srgbClr val="05767B"/>
              </a:solidFill>
            </a:endParaRPr>
          </a:p>
        </p:txBody>
      </p:sp>
    </p:spTree>
    <p:extLst>
      <p:ext uri="{BB962C8B-B14F-4D97-AF65-F5344CB8AC3E}">
        <p14:creationId xmlns:p14="http://schemas.microsoft.com/office/powerpoint/2010/main" val="28826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827584" y="1916832"/>
            <a:ext cx="7182544" cy="4524315"/>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يقوم القائد في هذا النمط بكل العمل، ويتخذ القرارات بنفسه دون الرجوع إلى مرؤوسيه، ولا يقر بأخطائه.</a:t>
            </a:r>
            <a:endParaRPr lang="ar-EG" sz="4800" b="1" dirty="0"/>
          </a:p>
          <a:p>
            <a:r>
              <a:rPr lang="ar-EG" sz="3200" b="1" dirty="0"/>
              <a:t>ولا شك أن هذا النمط في القيادة لا يصلح أن يكون منهجا دائما وأسلوبًا قويمًا للعمل، لأنه لا يولد إلا الكراهية والحقد بين أفرادا المجموعة، وبالرغم من ذلك فإن هذه الأسلوب قد يصلح في مواقف طارئة، وظروف محددة تحتاج إلى حزم وقوة من القائد لكي يحسم الأمور، وينقذ الموقف دون الرجوع إلى مجموعته.</a:t>
            </a:r>
            <a:endParaRPr lang="ar-EG" sz="4800" b="1" dirty="0"/>
          </a:p>
        </p:txBody>
      </p:sp>
    </p:spTree>
    <p:extLst>
      <p:ext uri="{BB962C8B-B14F-4D97-AF65-F5344CB8AC3E}">
        <p14:creationId xmlns:p14="http://schemas.microsoft.com/office/powerpoint/2010/main" val="56805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AA6C8B0-012B-BB79-BF48-17B084890137}"/>
              </a:ext>
            </a:extLst>
          </p:cNvPr>
          <p:cNvSpPr/>
          <p:nvPr/>
        </p:nvSpPr>
        <p:spPr>
          <a:xfrm>
            <a:off x="2699792" y="1669540"/>
            <a:ext cx="4627230" cy="3459832"/>
          </a:xfrm>
          <a:custGeom>
            <a:avLst/>
            <a:gdLst/>
            <a:ahLst/>
            <a:cxnLst/>
            <a:rect l="l" t="t" r="r" b="b"/>
            <a:pathLst>
              <a:path w="4125113" h="4114800">
                <a:moveTo>
                  <a:pt x="0" y="0"/>
                </a:moveTo>
                <a:lnTo>
                  <a:pt x="4125112" y="0"/>
                </a:lnTo>
                <a:lnTo>
                  <a:pt x="412511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9B6C0CE-55D7-689F-3AAE-A465D96EB64A}"/>
              </a:ext>
            </a:extLst>
          </p:cNvPr>
          <p:cNvSpPr txBox="1"/>
          <p:nvPr/>
        </p:nvSpPr>
        <p:spPr>
          <a:xfrm>
            <a:off x="2699792" y="2561371"/>
            <a:ext cx="4800600" cy="1754326"/>
          </a:xfrm>
          <a:prstGeom prst="rect">
            <a:avLst/>
          </a:prstGeom>
          <a:noFill/>
        </p:spPr>
        <p:txBody>
          <a:bodyPr wrap="square">
            <a:spAutoFit/>
          </a:bodyPr>
          <a:lstStyle/>
          <a:p>
            <a:pPr algn="ctr"/>
            <a:r>
              <a:rPr lang="ar-EG" sz="5400" b="1" dirty="0">
                <a:solidFill>
                  <a:srgbClr val="05767B"/>
                </a:solidFill>
              </a:rPr>
              <a:t>2 القيادة الديمقراطية</a:t>
            </a:r>
          </a:p>
          <a:p>
            <a:pPr algn="ctr"/>
            <a:r>
              <a:rPr lang="en-US" sz="5400" b="1" dirty="0">
                <a:solidFill>
                  <a:srgbClr val="05767B"/>
                </a:solidFill>
              </a:rPr>
              <a:t>Democratic</a:t>
            </a:r>
            <a:endParaRPr lang="en-US" sz="13800" b="1" dirty="0">
              <a:solidFill>
                <a:srgbClr val="05767B"/>
              </a:solidFill>
            </a:endParaRPr>
          </a:p>
        </p:txBody>
      </p:sp>
    </p:spTree>
    <p:extLst>
      <p:ext uri="{BB962C8B-B14F-4D97-AF65-F5344CB8AC3E}">
        <p14:creationId xmlns:p14="http://schemas.microsoft.com/office/powerpoint/2010/main" val="388649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755576" y="1988840"/>
            <a:ext cx="7182544" cy="3416320"/>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600" b="1" i="0" u="none" strike="noStrike" dirty="0">
                <a:solidFill>
                  <a:srgbClr val="6A3700"/>
                </a:solidFill>
                <a:latin typeface="Arial" panose="020B0604020202020204" pitchFamily="34" charset="0"/>
              </a:rPr>
              <a:t>وهو أكثر الأنماط شيوعًا اليوم، ويستشير القائد في هذا النمط مرؤوسيه، ويتناقش معهم في كل الأمور، ويكسب تأييدهم وحماسهم نحو آرائه، كما أنه ينمي فيهم روح الفريق والحماس نحو أداء العمل بأفضل صورة في إطار منافسة شريفة</a:t>
            </a:r>
            <a:endParaRPr lang="ar-EG" sz="8000" b="1" dirty="0"/>
          </a:p>
        </p:txBody>
      </p:sp>
    </p:spTree>
    <p:extLst>
      <p:ext uri="{BB962C8B-B14F-4D97-AF65-F5344CB8AC3E}">
        <p14:creationId xmlns:p14="http://schemas.microsoft.com/office/powerpoint/2010/main" val="150749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25ACFBF-C38D-4002-54DC-750131BC2384}"/>
              </a:ext>
            </a:extLst>
          </p:cNvPr>
          <p:cNvSpPr/>
          <p:nvPr/>
        </p:nvSpPr>
        <p:spPr>
          <a:xfrm>
            <a:off x="2258385" y="1484784"/>
            <a:ext cx="4627230" cy="3459832"/>
          </a:xfrm>
          <a:custGeom>
            <a:avLst/>
            <a:gdLst/>
            <a:ahLst/>
            <a:cxnLst/>
            <a:rect l="l" t="t" r="r" b="b"/>
            <a:pathLst>
              <a:path w="4125113" h="4114800">
                <a:moveTo>
                  <a:pt x="0" y="0"/>
                </a:moveTo>
                <a:lnTo>
                  <a:pt x="4125112" y="0"/>
                </a:lnTo>
                <a:lnTo>
                  <a:pt x="412511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9B6C0CE-55D7-689F-3AAE-A465D96EB64A}"/>
              </a:ext>
            </a:extLst>
          </p:cNvPr>
          <p:cNvSpPr txBox="1"/>
          <p:nvPr/>
        </p:nvSpPr>
        <p:spPr>
          <a:xfrm>
            <a:off x="2085015" y="2337537"/>
            <a:ext cx="4800600" cy="1754326"/>
          </a:xfrm>
          <a:prstGeom prst="rect">
            <a:avLst/>
          </a:prstGeom>
          <a:noFill/>
        </p:spPr>
        <p:txBody>
          <a:bodyPr wrap="square">
            <a:spAutoFit/>
          </a:bodyPr>
          <a:lstStyle/>
          <a:p>
            <a:pPr algn="ctr"/>
            <a:r>
              <a:rPr lang="ar-EG" sz="5400" b="1" dirty="0">
                <a:solidFill>
                  <a:srgbClr val="05767B"/>
                </a:solidFill>
              </a:rPr>
              <a:t>3. النمط الإسلامي للقيادة الإدارية</a:t>
            </a:r>
            <a:endParaRPr lang="en-US" sz="71400" b="1" dirty="0">
              <a:solidFill>
                <a:srgbClr val="05767B"/>
              </a:solidFill>
            </a:endParaRPr>
          </a:p>
        </p:txBody>
      </p:sp>
    </p:spTree>
    <p:extLst>
      <p:ext uri="{BB962C8B-B14F-4D97-AF65-F5344CB8AC3E}">
        <p14:creationId xmlns:p14="http://schemas.microsoft.com/office/powerpoint/2010/main" val="317884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980728" y="1412776"/>
            <a:ext cx="7182544" cy="5016758"/>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يتميز النمط الإسلامي للقيادة الإدارية بالتوسط والاعتدال، فهو ليس نمطا متسلطا كما أنه ليس نمطا متسيبا، وهو تشاوري، ويعتمد تحقيق الأهداف المرسومة عن طريق الإقناع والتعاون مع الأفراد.</a:t>
            </a:r>
          </a:p>
          <a:p>
            <a:r>
              <a:rPr lang="ar-EG" sz="3200" b="1" dirty="0"/>
              <a:t>بدأت القيادة في الإسلام مع بعثة الرسول صلى الله عليه وسلم، وتوسع مفهوم القيادة ومجالاتها بعد هجرته ﷺ إلى المدينة المنورة، ثم جاء من بعده الخلفاء الراشدون رضي الله عنهم ، وتأسوا به، وتوسعت مجالات القيادة توسعا أكبر مع توسع رقعة الإسلام.</a:t>
            </a:r>
          </a:p>
        </p:txBody>
      </p:sp>
    </p:spTree>
    <p:extLst>
      <p:ext uri="{BB962C8B-B14F-4D97-AF65-F5344CB8AC3E}">
        <p14:creationId xmlns:p14="http://schemas.microsoft.com/office/powerpoint/2010/main" val="301462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تعدد المستندات 3">
            <a:extLst>
              <a:ext uri="{FF2B5EF4-FFF2-40B4-BE49-F238E27FC236}">
                <a16:creationId xmlns:a16="http://schemas.microsoft.com/office/drawing/2014/main" id="{09918C4E-F1F7-D60D-4646-83C902852307}"/>
              </a:ext>
            </a:extLst>
          </p:cNvPr>
          <p:cNvSpPr/>
          <p:nvPr/>
        </p:nvSpPr>
        <p:spPr>
          <a:xfrm>
            <a:off x="1791562" y="1124744"/>
            <a:ext cx="5904656" cy="4608512"/>
          </a:xfrm>
          <a:prstGeom prst="flowChartMultidocumen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spcBef>
                <a:spcPts val="0"/>
              </a:spcBef>
              <a:spcAft>
                <a:spcPts val="500"/>
              </a:spcAft>
            </a:pPr>
            <a:r>
              <a:rPr lang="ar-EG" sz="4400" b="1" i="0" u="none" strike="noStrike">
                <a:solidFill>
                  <a:schemeClr val="tx1"/>
                </a:solidFill>
                <a:effectLst/>
                <a:latin typeface="Arial" panose="020B0604020202020204" pitchFamily="34" charset="0"/>
              </a:rPr>
              <a:t>وللقيادة في الإسلام عدد من المبادئ التي تقوم عليها ومنها:</a:t>
            </a:r>
            <a:endParaRPr lang="ar-EG" sz="4400" b="1">
              <a:solidFill>
                <a:schemeClr val="tx1"/>
              </a:solidFill>
              <a:effectLst/>
            </a:endParaRPr>
          </a:p>
          <a:p>
            <a:br>
              <a:rPr lang="ar-EG" sz="4400" b="1">
                <a:solidFill>
                  <a:schemeClr val="tx1"/>
                </a:solidFill>
              </a:rPr>
            </a:br>
            <a:endParaRPr lang="en-US" sz="4400" b="1">
              <a:solidFill>
                <a:schemeClr val="tx1"/>
              </a:solidFill>
            </a:endParaRPr>
          </a:p>
        </p:txBody>
      </p:sp>
    </p:spTree>
    <p:extLst>
      <p:ext uri="{BB962C8B-B14F-4D97-AF65-F5344CB8AC3E}">
        <p14:creationId xmlns:p14="http://schemas.microsoft.com/office/powerpoint/2010/main" val="230410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BCC1D7F-4F80-B3DF-90B7-4DD872475D6D}"/>
              </a:ext>
            </a:extLst>
          </p:cNvPr>
          <p:cNvSpPr txBox="1"/>
          <p:nvPr/>
        </p:nvSpPr>
        <p:spPr>
          <a:xfrm>
            <a:off x="205753" y="444611"/>
            <a:ext cx="8460432" cy="1141338"/>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Times New Roman" panose="02020603050405020304" pitchFamily="18" charset="0"/>
              </a:rPr>
              <a:t>الشورى: </a:t>
            </a:r>
            <a:r>
              <a:rPr lang="ar-EG" sz="3200" b="1" i="0" u="none" strike="noStrike" dirty="0">
                <a:solidFill>
                  <a:srgbClr val="C28800"/>
                </a:solidFill>
                <a:effectLst/>
                <a:latin typeface="Times New Roman" panose="02020603050405020304" pitchFamily="18" charset="0"/>
              </a:rPr>
              <a:t>قال تعالى</a:t>
            </a:r>
            <a:r>
              <a:rPr lang="ar-EG" sz="3200" b="1" i="0" u="none" strike="noStrike" dirty="0">
                <a:solidFill>
                  <a:srgbClr val="00B050"/>
                </a:solidFill>
                <a:effectLst/>
                <a:latin typeface="Times New Roman" panose="02020603050405020304" pitchFamily="18" charset="0"/>
              </a:rPr>
              <a:t>:﴿ َوأَمْرُهُمْ شُورَى بَيْنَهُمْ ﴾</a:t>
            </a:r>
          </a:p>
          <a:p>
            <a:pPr algn="r" rtl="1">
              <a:spcBef>
                <a:spcPts val="0"/>
              </a:spcBef>
              <a:spcAft>
                <a:spcPts val="500"/>
              </a:spcAft>
            </a:pPr>
            <a:r>
              <a:rPr lang="ar-EG" sz="3200" b="1" i="0" u="none" strike="noStrike" dirty="0">
                <a:solidFill>
                  <a:srgbClr val="00B050"/>
                </a:solidFill>
                <a:effectLst/>
                <a:latin typeface="Times New Roman" panose="02020603050405020304" pitchFamily="18" charset="0"/>
              </a:rPr>
              <a:t> </a:t>
            </a:r>
            <a:r>
              <a:rPr lang="ar-EG" sz="3200" b="1" i="0" u="none" strike="noStrike" dirty="0">
                <a:solidFill>
                  <a:srgbClr val="C28800"/>
                </a:solidFill>
                <a:effectLst/>
                <a:latin typeface="Times New Roman" panose="02020603050405020304" pitchFamily="18" charset="0"/>
              </a:rPr>
              <a:t>[الشورى: 38].</a:t>
            </a:r>
            <a:endParaRPr lang="ar-EG" sz="3200" b="1" dirty="0">
              <a:effectLst/>
            </a:endParaRPr>
          </a:p>
        </p:txBody>
      </p:sp>
      <p:sp>
        <p:nvSpPr>
          <p:cNvPr id="6" name="مربع نص 5">
            <a:extLst>
              <a:ext uri="{FF2B5EF4-FFF2-40B4-BE49-F238E27FC236}">
                <a16:creationId xmlns:a16="http://schemas.microsoft.com/office/drawing/2014/main" id="{F5A40557-25F3-160A-80A2-EB92D4C3EE91}"/>
              </a:ext>
            </a:extLst>
          </p:cNvPr>
          <p:cNvSpPr txBox="1"/>
          <p:nvPr/>
        </p:nvSpPr>
        <p:spPr>
          <a:xfrm>
            <a:off x="853644" y="1823181"/>
            <a:ext cx="7776864" cy="1077218"/>
          </a:xfrm>
          <a:prstGeom prst="rect">
            <a:avLst/>
          </a:prstGeom>
          <a:noFill/>
        </p:spPr>
        <p:txBody>
          <a:bodyPr wrap="square">
            <a:spAutoFit/>
          </a:bodyPr>
          <a:lstStyle/>
          <a:p>
            <a:pPr marL="285750" indent="-28575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Times New Roman" panose="02020603050405020304" pitchFamily="18" charset="0"/>
              </a:rPr>
              <a:t>الأسوة الحسنة : </a:t>
            </a:r>
            <a:r>
              <a:rPr lang="ar-EG" sz="3200" b="1" i="0" u="none" strike="noStrike" dirty="0">
                <a:solidFill>
                  <a:srgbClr val="C89400"/>
                </a:solidFill>
                <a:effectLst/>
                <a:latin typeface="Times New Roman" panose="02020603050405020304" pitchFamily="18" charset="0"/>
              </a:rPr>
              <a:t>قال تعالى: </a:t>
            </a:r>
            <a:r>
              <a:rPr lang="ar-EG" sz="3200" b="1" i="0" u="none" strike="noStrike" dirty="0">
                <a:solidFill>
                  <a:srgbClr val="00B050"/>
                </a:solidFill>
                <a:effectLst/>
                <a:latin typeface="Times New Roman" panose="02020603050405020304" pitchFamily="18" charset="0"/>
              </a:rPr>
              <a:t>﴿لا لَقَدْ كَانَ لَكُمْ فِي رَسُولِ اللَّهِ أَسْوَةٌ حَسَنَةٌ ﴾</a:t>
            </a:r>
            <a:r>
              <a:rPr lang="ar-EG" sz="3200" b="1" i="0" u="none" strike="noStrike" dirty="0">
                <a:solidFill>
                  <a:srgbClr val="C89400"/>
                </a:solidFill>
                <a:effectLst/>
                <a:latin typeface="Times New Roman" panose="02020603050405020304" pitchFamily="18" charset="0"/>
              </a:rPr>
              <a:t> [الأحزاب: 21].</a:t>
            </a:r>
            <a:endParaRPr lang="ar-EG" sz="4800" b="1" dirty="0">
              <a:effectLst/>
            </a:endParaRPr>
          </a:p>
        </p:txBody>
      </p:sp>
      <p:sp>
        <p:nvSpPr>
          <p:cNvPr id="7" name="مربع نص 6">
            <a:extLst>
              <a:ext uri="{FF2B5EF4-FFF2-40B4-BE49-F238E27FC236}">
                <a16:creationId xmlns:a16="http://schemas.microsoft.com/office/drawing/2014/main" id="{6285A736-6289-D9FE-C1CC-90E99BCD5782}"/>
              </a:ext>
            </a:extLst>
          </p:cNvPr>
          <p:cNvSpPr txBox="1"/>
          <p:nvPr/>
        </p:nvSpPr>
        <p:spPr>
          <a:xfrm>
            <a:off x="853644" y="3101569"/>
            <a:ext cx="7776864" cy="1077218"/>
          </a:xfrm>
          <a:prstGeom prst="rect">
            <a:avLst/>
          </a:prstGeom>
          <a:noFill/>
        </p:spPr>
        <p:txBody>
          <a:bodyPr wrap="square">
            <a:spAutoFit/>
          </a:bodyPr>
          <a:lstStyle/>
          <a:p>
            <a:pPr marL="285750" indent="-28575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Times New Roman" panose="02020603050405020304" pitchFamily="18" charset="0"/>
              </a:rPr>
              <a:t>الإيثار والإخاء: </a:t>
            </a:r>
            <a:r>
              <a:rPr lang="ar-EG" sz="3200" b="1" i="0" u="none" strike="noStrike" dirty="0">
                <a:solidFill>
                  <a:srgbClr val="C89400"/>
                </a:solidFill>
                <a:effectLst/>
                <a:latin typeface="Times New Roman" panose="02020603050405020304" pitchFamily="18" charset="0"/>
              </a:rPr>
              <a:t>قال تعالى</a:t>
            </a:r>
            <a:r>
              <a:rPr lang="ar-EG" sz="3200" b="1" i="0" u="none" strike="noStrike" dirty="0">
                <a:solidFill>
                  <a:srgbClr val="00B050"/>
                </a:solidFill>
                <a:effectLst/>
                <a:latin typeface="Times New Roman" panose="02020603050405020304" pitchFamily="18" charset="0"/>
              </a:rPr>
              <a:t>:﴿ وَيُؤْثِرُونَ عَلَى أَنفُسِهِمْ وَلَوْ كَانَ بِهِمْ خَصَاصَةٌ ﴾</a:t>
            </a:r>
            <a:r>
              <a:rPr lang="ar-EG" sz="3200" b="1" i="0" u="none" strike="noStrike" dirty="0">
                <a:solidFill>
                  <a:srgbClr val="C89400"/>
                </a:solidFill>
                <a:effectLst/>
                <a:latin typeface="Times New Roman" panose="02020603050405020304" pitchFamily="18" charset="0"/>
              </a:rPr>
              <a:t> [الحشر: 9]</a:t>
            </a:r>
            <a:endParaRPr lang="ar-EG" sz="7200" b="1" dirty="0">
              <a:effectLst/>
            </a:endParaRPr>
          </a:p>
        </p:txBody>
      </p:sp>
      <p:sp>
        <p:nvSpPr>
          <p:cNvPr id="8" name="مربع نص 7">
            <a:extLst>
              <a:ext uri="{FF2B5EF4-FFF2-40B4-BE49-F238E27FC236}">
                <a16:creationId xmlns:a16="http://schemas.microsoft.com/office/drawing/2014/main" id="{33A3B69D-A4BA-7C0C-D0BD-E4470B715DAF}"/>
              </a:ext>
            </a:extLst>
          </p:cNvPr>
          <p:cNvSpPr txBox="1"/>
          <p:nvPr/>
        </p:nvSpPr>
        <p:spPr>
          <a:xfrm>
            <a:off x="883877" y="4581128"/>
            <a:ext cx="7776864" cy="1077218"/>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Times New Roman" panose="02020603050405020304" pitchFamily="18" charset="0"/>
              </a:rPr>
              <a:t> البر والرحمة: </a:t>
            </a:r>
            <a:r>
              <a:rPr lang="ar-EG" sz="3200" b="1" i="0" u="none" strike="noStrike" dirty="0">
                <a:solidFill>
                  <a:srgbClr val="C89400"/>
                </a:solidFill>
                <a:effectLst/>
                <a:latin typeface="Times New Roman" panose="02020603050405020304" pitchFamily="18" charset="0"/>
              </a:rPr>
              <a:t>قال تعالى</a:t>
            </a:r>
            <a:r>
              <a:rPr lang="ar-EG" sz="3200" b="1" i="0" u="none" strike="noStrike" dirty="0">
                <a:solidFill>
                  <a:srgbClr val="00B050"/>
                </a:solidFill>
                <a:effectLst/>
                <a:latin typeface="Times New Roman" panose="02020603050405020304" pitchFamily="18" charset="0"/>
              </a:rPr>
              <a:t>:﴿ تُحَمَّدٌ رَسُولُ اللَّهِ وَالَّذِينَ مَعَهُ أَشِدَّاهُ عَلَى الْكُفَّارِ رُحَمَاءُ بَيْنَهُمْ ﴾ </a:t>
            </a:r>
            <a:r>
              <a:rPr lang="ar-EG" sz="3200" b="1" i="0" u="none" strike="noStrike" dirty="0">
                <a:solidFill>
                  <a:srgbClr val="C89400"/>
                </a:solidFill>
                <a:effectLst/>
                <a:latin typeface="Times New Roman" panose="02020603050405020304" pitchFamily="18" charset="0"/>
              </a:rPr>
              <a:t>[الفتح: 29)</a:t>
            </a:r>
            <a:endParaRPr lang="ar-EG" sz="4800" b="1" dirty="0">
              <a:effectLst/>
            </a:endParaRPr>
          </a:p>
        </p:txBody>
      </p:sp>
    </p:spTree>
    <p:extLst>
      <p:ext uri="{BB962C8B-B14F-4D97-AF65-F5344CB8AC3E}">
        <p14:creationId xmlns:p14="http://schemas.microsoft.com/office/powerpoint/2010/main" val="128656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0BA8378-6560-378D-2194-72C25F7ED14B}"/>
              </a:ext>
            </a:extLst>
          </p:cNvPr>
          <p:cNvSpPr txBox="1"/>
          <p:nvPr/>
        </p:nvSpPr>
        <p:spPr>
          <a:xfrm>
            <a:off x="683568" y="2132856"/>
            <a:ext cx="7776864" cy="2862322"/>
          </a:xfrm>
          <a:prstGeom prst="rect">
            <a:avLst/>
          </a:prstGeom>
          <a:noFill/>
        </p:spPr>
        <p:txBody>
          <a:bodyPr wrap="square">
            <a:spAutoFit/>
          </a:bodyPr>
          <a:lstStyle/>
          <a:p>
            <a:r>
              <a:rPr lang="ar-EG" sz="3600" b="1" dirty="0">
                <a:solidFill>
                  <a:schemeClr val="accent4">
                    <a:lumMod val="50000"/>
                  </a:schemeClr>
                </a:solidFill>
              </a:rPr>
              <a:t>الكفاءة والمهارة </a:t>
            </a:r>
            <a:r>
              <a:rPr lang="ar-EG" sz="3600" b="1" dirty="0">
                <a:solidFill>
                  <a:srgbClr val="C00000"/>
                </a:solidFill>
              </a:rPr>
              <a:t>حيث يهتم القائد المسلم بمبدأ المهارة والكفاءة في إسناد المهام، وعن الرسول صلى الله عليه وسلم أنه قال يوم خيبر:</a:t>
            </a:r>
          </a:p>
          <a:p>
            <a:r>
              <a:rPr lang="ar-EG" sz="3600" b="1" dirty="0">
                <a:solidFill>
                  <a:srgbClr val="0070C0"/>
                </a:solidFill>
              </a:rPr>
              <a:t>لأعطين الراية غدًا رجلا يفتح الله على يديه يحب الله ورسوله، ويحبه الله ورسوله" [البخاري، 3009].</a:t>
            </a:r>
          </a:p>
        </p:txBody>
      </p:sp>
    </p:spTree>
    <p:extLst>
      <p:ext uri="{BB962C8B-B14F-4D97-AF65-F5344CB8AC3E}">
        <p14:creationId xmlns:p14="http://schemas.microsoft.com/office/powerpoint/2010/main" val="417553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EED3-0EA5-3DAE-6CC8-FD9E82B475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746FDE-6A98-F321-FEDC-89DE89165D2B}"/>
              </a:ext>
            </a:extLst>
          </p:cNvPr>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C7AFBCEC-FC88-B1BD-C40E-8B39231EF474}"/>
              </a:ext>
            </a:extLst>
          </p:cNvPr>
          <p:cNvGrpSpPr/>
          <p:nvPr/>
        </p:nvGrpSpPr>
        <p:grpSpPr>
          <a:xfrm>
            <a:off x="5083838" y="664540"/>
            <a:ext cx="3535353" cy="2648349"/>
            <a:chOff x="0" y="0"/>
            <a:chExt cx="1095437" cy="820597"/>
          </a:xfrm>
        </p:grpSpPr>
        <p:sp>
          <p:nvSpPr>
            <p:cNvPr id="4" name="Freeform 4">
              <a:extLst>
                <a:ext uri="{FF2B5EF4-FFF2-40B4-BE49-F238E27FC236}">
                  <a16:creationId xmlns:a16="http://schemas.microsoft.com/office/drawing/2014/main" id="{33C20AA5-C8FE-B713-AE94-C7E2CD03DBD3}"/>
                </a:ext>
              </a:extLst>
            </p:cNvPr>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a:extLst>
              <a:ext uri="{FF2B5EF4-FFF2-40B4-BE49-F238E27FC236}">
                <a16:creationId xmlns:a16="http://schemas.microsoft.com/office/drawing/2014/main" id="{3CA994C4-DCDB-C192-F1A8-5EEEA4EFD4FA}"/>
              </a:ext>
            </a:extLst>
          </p:cNvPr>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a:extLst>
              <a:ext uri="{FF2B5EF4-FFF2-40B4-BE49-F238E27FC236}">
                <a16:creationId xmlns:a16="http://schemas.microsoft.com/office/drawing/2014/main" id="{8831532E-99EB-05A8-14CE-ACE7EA947A0F}"/>
              </a:ext>
            </a:extLst>
          </p:cNvPr>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a:extLst>
              <a:ext uri="{FF2B5EF4-FFF2-40B4-BE49-F238E27FC236}">
                <a16:creationId xmlns:a16="http://schemas.microsoft.com/office/drawing/2014/main" id="{A1E39D22-982E-B130-3BE0-56D462A7AA69}"/>
              </a:ext>
            </a:extLst>
          </p:cNvPr>
          <p:cNvGrpSpPr/>
          <p:nvPr/>
        </p:nvGrpSpPr>
        <p:grpSpPr>
          <a:xfrm>
            <a:off x="7476821" y="5355855"/>
            <a:ext cx="1142369" cy="261092"/>
            <a:chOff x="0" y="0"/>
            <a:chExt cx="3046318" cy="696244"/>
          </a:xfrm>
        </p:grpSpPr>
        <p:sp>
          <p:nvSpPr>
            <p:cNvPr id="13" name="Freeform 13">
              <a:extLst>
                <a:ext uri="{FF2B5EF4-FFF2-40B4-BE49-F238E27FC236}">
                  <a16:creationId xmlns:a16="http://schemas.microsoft.com/office/drawing/2014/main" id="{934389BD-0B16-6865-E059-771AF3B31B9C}"/>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a:extLst>
                <a:ext uri="{FF2B5EF4-FFF2-40B4-BE49-F238E27FC236}">
                  <a16:creationId xmlns:a16="http://schemas.microsoft.com/office/drawing/2014/main" id="{DB241117-3B3A-3F40-2DBE-691257F4C2EC}"/>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a:extLst>
                <a:ext uri="{FF2B5EF4-FFF2-40B4-BE49-F238E27FC236}">
                  <a16:creationId xmlns:a16="http://schemas.microsoft.com/office/drawing/2014/main" id="{150CE6A1-DD02-B696-45A4-0F985A3CFF2F}"/>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DD56003A-AF07-DA2A-E10E-93591121FA34}"/>
              </a:ext>
            </a:extLst>
          </p:cNvPr>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84F4B4AD-CD0E-33ED-7EC9-0AF08F24A604}"/>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73356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467544" y="2132856"/>
            <a:ext cx="7956376" cy="3539430"/>
          </a:xfrm>
          <a:prstGeom prst="rect">
            <a:avLst/>
          </a:prstGeom>
          <a:noFill/>
          <a:ln>
            <a:noFill/>
          </a:ln>
          <a:effectLst/>
        </p:spPr>
        <p:txBody>
          <a:bodyPr wrap="square">
            <a:spAutoFit/>
          </a:bodyPr>
          <a:lstStyle/>
          <a:p>
            <a:r>
              <a:rPr lang="ar-EG" sz="3200" b="1" dirty="0"/>
              <a:t>من خلال تمثيل الأدوار على شكل مجموعات يلعب أحد الطلاب دور القائد ويمثل بقية طلاب المجموعة دور المرؤوسين (الموظفين)، ويحدد لهذه المجموعة مهمة لإنجازها، ويصدر القائد مجموعة من الأوامر لتنفيذ العمل، يرصد الطلاب المرؤوسين الأوامر المقدمة لهم، يوجهون نقدا، لهذه الأوامر، ويحددون نمط تلك القيادة بعد الانتهاء من إنجاز النشاط.</a:t>
            </a:r>
            <a:endParaRPr lang="ar-EG" sz="4800" b="1" dirty="0"/>
          </a:p>
        </p:txBody>
      </p:sp>
    </p:spTree>
    <p:extLst>
      <p:ext uri="{BB962C8B-B14F-4D97-AF65-F5344CB8AC3E}">
        <p14:creationId xmlns:p14="http://schemas.microsoft.com/office/powerpoint/2010/main" val="68239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69346" y="2838051"/>
            <a:ext cx="4477776" cy="2648349"/>
            <a:chOff x="0" y="0"/>
            <a:chExt cx="1387449" cy="820597"/>
          </a:xfrm>
        </p:grpSpPr>
        <p:sp>
          <p:nvSpPr>
            <p:cNvPr id="4" name="Freeform 4"/>
            <p:cNvSpPr/>
            <p:nvPr/>
          </p:nvSpPr>
          <p:spPr>
            <a:xfrm>
              <a:off x="0" y="0"/>
              <a:ext cx="1387449" cy="820597"/>
            </a:xfrm>
            <a:custGeom>
              <a:avLst/>
              <a:gdLst/>
              <a:ahLst/>
              <a:cxnLst/>
              <a:rect l="l" t="t" r="r" b="b"/>
              <a:pathLst>
                <a:path w="1387449" h="820597">
                  <a:moveTo>
                    <a:pt x="19883" y="0"/>
                  </a:moveTo>
                  <a:lnTo>
                    <a:pt x="1367566" y="0"/>
                  </a:lnTo>
                  <a:cubicBezTo>
                    <a:pt x="1372840" y="0"/>
                    <a:pt x="1377897" y="2095"/>
                    <a:pt x="1381626" y="5824"/>
                  </a:cubicBezTo>
                  <a:cubicBezTo>
                    <a:pt x="1385355" y="9552"/>
                    <a:pt x="1387449" y="14610"/>
                    <a:pt x="1387449" y="19883"/>
                  </a:cubicBezTo>
                  <a:lnTo>
                    <a:pt x="1387449" y="800714"/>
                  </a:lnTo>
                  <a:cubicBezTo>
                    <a:pt x="1387449" y="805987"/>
                    <a:pt x="1385355" y="811045"/>
                    <a:pt x="1381626" y="814774"/>
                  </a:cubicBezTo>
                  <a:cubicBezTo>
                    <a:pt x="1377897" y="818502"/>
                    <a:pt x="1372840" y="820597"/>
                    <a:pt x="1367566" y="820597"/>
                  </a:cubicBezTo>
                  <a:lnTo>
                    <a:pt x="19883" y="820597"/>
                  </a:lnTo>
                  <a:cubicBezTo>
                    <a:pt x="8902" y="820597"/>
                    <a:pt x="0" y="811695"/>
                    <a:pt x="0" y="800714"/>
                  </a:cubicBezTo>
                  <a:lnTo>
                    <a:pt x="0" y="19883"/>
                  </a:lnTo>
                  <a:cubicBezTo>
                    <a:pt x="0" y="14610"/>
                    <a:pt x="2095" y="9552"/>
                    <a:pt x="5824" y="5824"/>
                  </a:cubicBezTo>
                  <a:cubicBezTo>
                    <a:pt x="9552" y="2095"/>
                    <a:pt x="14610" y="0"/>
                    <a:pt x="19883" y="0"/>
                  </a:cubicBezTo>
                  <a:close/>
                </a:path>
              </a:pathLst>
            </a:custGeom>
            <a:blipFill>
              <a:blip r:embed="rId3"/>
              <a:stretch>
                <a:fillRect l="-2689" r="-2689"/>
              </a:stretch>
            </a:blipFill>
            <a:ln w="38100" cap="rnd">
              <a:solidFill>
                <a:srgbClr val="93A3EF"/>
              </a:solidFill>
              <a:prstDash val="solid"/>
              <a:round/>
            </a:ln>
          </p:spPr>
        </p:sp>
      </p:grpSp>
      <p:sp>
        <p:nvSpPr>
          <p:cNvPr id="5" name="Freeform 5"/>
          <p:cNvSpPr/>
          <p:nvPr/>
        </p:nvSpPr>
        <p:spPr>
          <a:xfrm rot="-413266">
            <a:off x="6023126" y="921228"/>
            <a:ext cx="2387150" cy="1981334"/>
          </a:xfrm>
          <a:custGeom>
            <a:avLst/>
            <a:gdLst/>
            <a:ahLst/>
            <a:cxnLst/>
            <a:rect l="l" t="t" r="r" b="b"/>
            <a:pathLst>
              <a:path w="4774299" h="3962668">
                <a:moveTo>
                  <a:pt x="0" y="0"/>
                </a:moveTo>
                <a:lnTo>
                  <a:pt x="4774299" y="0"/>
                </a:lnTo>
                <a:lnTo>
                  <a:pt x="4774299" y="3962668"/>
                </a:lnTo>
                <a:lnTo>
                  <a:pt x="0" y="39626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flipH="1" flipV="1">
            <a:off x="5489393" y="2600932"/>
            <a:ext cx="423541" cy="423541"/>
          </a:xfrm>
          <a:custGeom>
            <a:avLst/>
            <a:gdLst/>
            <a:ahLst/>
            <a:cxnLst/>
            <a:rect l="l" t="t" r="r" b="b"/>
            <a:pathLst>
              <a:path w="847082" h="847082">
                <a:moveTo>
                  <a:pt x="847082" y="847082"/>
                </a:moveTo>
                <a:lnTo>
                  <a:pt x="0" y="847082"/>
                </a:lnTo>
                <a:lnTo>
                  <a:pt x="0" y="0"/>
                </a:lnTo>
                <a:lnTo>
                  <a:pt x="847082" y="0"/>
                </a:lnTo>
                <a:lnTo>
                  <a:pt x="847082" y="847082"/>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nvGrpSpPr>
          <p:cNvPr id="12" name="Group 12"/>
          <p:cNvGrpSpPr/>
          <p:nvPr/>
        </p:nvGrpSpPr>
        <p:grpSpPr>
          <a:xfrm>
            <a:off x="7487281" y="5486400"/>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sp>
        <p:nvSpPr>
          <p:cNvPr id="23" name="مربع نص 22">
            <a:extLst>
              <a:ext uri="{FF2B5EF4-FFF2-40B4-BE49-F238E27FC236}">
                <a16:creationId xmlns:a16="http://schemas.microsoft.com/office/drawing/2014/main" id="{6D32BEEC-D52D-5595-E3C8-B2F957BB05BE}"/>
              </a:ext>
            </a:extLst>
          </p:cNvPr>
          <p:cNvSpPr txBox="1"/>
          <p:nvPr/>
        </p:nvSpPr>
        <p:spPr>
          <a:xfrm>
            <a:off x="3599384" y="3500505"/>
            <a:ext cx="5544616"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593812" y="3068960"/>
            <a:ext cx="7956376" cy="1200329"/>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600" b="1" dirty="0"/>
              <a:t>من خلال قيادتك لفريقك التطوعي؛ حدد نمط القيادة الأنسب وما أهم المهارات التي تحتاج إلى تطويرها؟</a:t>
            </a:r>
          </a:p>
        </p:txBody>
      </p:sp>
    </p:spTree>
    <p:extLst>
      <p:ext uri="{BB962C8B-B14F-4D97-AF65-F5344CB8AC3E}">
        <p14:creationId xmlns:p14="http://schemas.microsoft.com/office/powerpoint/2010/main" val="29266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3A06660-A659-D641-28E6-6B4CD7481824}"/>
              </a:ext>
            </a:extLst>
          </p:cNvPr>
          <p:cNvSpPr txBox="1"/>
          <p:nvPr/>
        </p:nvSpPr>
        <p:spPr>
          <a:xfrm>
            <a:off x="107504" y="1772816"/>
            <a:ext cx="8640960" cy="3539430"/>
          </a:xfrm>
          <a:prstGeom prst="rect">
            <a:avLst/>
          </a:prstGeom>
          <a:noFill/>
        </p:spPr>
        <p:txBody>
          <a:bodyPr wrap="square">
            <a:spAutoFit/>
          </a:bodyPr>
          <a:lstStyle/>
          <a:p>
            <a:r>
              <a:rPr lang="ar-EG" sz="3200" b="1" dirty="0">
                <a:solidFill>
                  <a:srgbClr val="FF0000"/>
                </a:solidFill>
              </a:rPr>
              <a:t>القيادة الشخصية: يركز هذا النمط على التوجيه الشخصي والتحفيز للأفراد، يعتمد على تطوير العلاقات الوثيقة وفهم احتياجات الأفراد وتوفير الدعم الشخصي والمساعدة في تحقيق أهدافهم.</a:t>
            </a:r>
          </a:p>
          <a:p>
            <a:r>
              <a:rPr lang="ar-EG" sz="3200" b="1" dirty="0">
                <a:solidFill>
                  <a:srgbClr val="FF0000"/>
                </a:solidFill>
              </a:rPr>
              <a:t> بالنسبة للمهارات المهمة للقادة، فإنها تختلف وفقا للسياق والمتطلبات، ولكن هناك بعض المهارات الأساسية التي يجب على القادة تطويرها التواصل الفعال - التوجيه - تحفيز الفريق - القدرة على اتخاذ القرارات - التواصل الفعال - قدرة العمل الجماعي - التفكير الاستراتيجي - التحليل والحلول الإبداعية.</a:t>
            </a:r>
          </a:p>
        </p:txBody>
      </p:sp>
    </p:spTree>
    <p:extLst>
      <p:ext uri="{BB962C8B-B14F-4D97-AF65-F5344CB8AC3E}">
        <p14:creationId xmlns:p14="http://schemas.microsoft.com/office/powerpoint/2010/main" val="260966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95739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6345239" y="1801968"/>
            <a:ext cx="1774862" cy="1941922"/>
          </a:xfrm>
          <a:custGeom>
            <a:avLst/>
            <a:gdLst/>
            <a:ahLst/>
            <a:cxnLst/>
            <a:rect l="l" t="t" r="r" b="b"/>
            <a:pathLst>
              <a:path w="3549724" h="3883843">
                <a:moveTo>
                  <a:pt x="0" y="0"/>
                </a:moveTo>
                <a:lnTo>
                  <a:pt x="3549724" y="0"/>
                </a:lnTo>
                <a:lnTo>
                  <a:pt x="3549724" y="3883843"/>
                </a:lnTo>
                <a:lnTo>
                  <a:pt x="0" y="3883843"/>
                </a:lnTo>
                <a:lnTo>
                  <a:pt x="0" y="0"/>
                </a:lnTo>
                <a:close/>
              </a:path>
            </a:pathLst>
          </a:custGeom>
          <a:blipFill>
            <a:blip r:embed="rId3">
              <a:extLst>
                <a:ext uri="{96DAC541-7B7A-43D3-8B79-37D633B846F1}">
                  <asvg:svgBlip xmlns:asvg="http://schemas.microsoft.com/office/drawing/2016/SVG/main" r:embed="rId4"/>
                </a:ext>
              </a:extLst>
            </a:blip>
            <a:stretch>
              <a:fillRect l="-19039" t="-16079" r="-63227" b="-11567"/>
            </a:stretch>
          </a:blipFill>
        </p:spPr>
      </p:sp>
      <p:sp>
        <p:nvSpPr>
          <p:cNvPr id="4" name="Freeform 4"/>
          <p:cNvSpPr/>
          <p:nvPr/>
        </p:nvSpPr>
        <p:spPr>
          <a:xfrm>
            <a:off x="6751775" y="3843569"/>
            <a:ext cx="1368327" cy="1206015"/>
          </a:xfrm>
          <a:custGeom>
            <a:avLst/>
            <a:gdLst/>
            <a:ahLst/>
            <a:cxnLst/>
            <a:rect l="l" t="t" r="r" b="b"/>
            <a:pathLst>
              <a:path w="2736653" h="2412030">
                <a:moveTo>
                  <a:pt x="0" y="0"/>
                </a:moveTo>
                <a:lnTo>
                  <a:pt x="2736652" y="0"/>
                </a:lnTo>
                <a:lnTo>
                  <a:pt x="2736652" y="2412029"/>
                </a:lnTo>
                <a:lnTo>
                  <a:pt x="0" y="2412029"/>
                </a:lnTo>
                <a:lnTo>
                  <a:pt x="0" y="0"/>
                </a:lnTo>
                <a:close/>
              </a:path>
            </a:pathLst>
          </a:custGeom>
          <a:blipFill>
            <a:blip r:embed="rId5">
              <a:extLst>
                <a:ext uri="{96DAC541-7B7A-43D3-8B79-37D633B846F1}">
                  <asvg:svgBlip xmlns:asvg="http://schemas.microsoft.com/office/drawing/2016/SVG/main" r:embed="rId6"/>
                </a:ext>
              </a:extLst>
            </a:blip>
            <a:stretch>
              <a:fillRect l="-54406" t="-86911" r="-82013" b="-18626"/>
            </a:stretch>
          </a:blipFill>
        </p:spPr>
      </p:sp>
      <p:sp>
        <p:nvSpPr>
          <p:cNvPr id="5" name="Freeform 5"/>
          <p:cNvSpPr/>
          <p:nvPr/>
        </p:nvSpPr>
        <p:spPr>
          <a:xfrm>
            <a:off x="2846154" y="3843569"/>
            <a:ext cx="3769694" cy="1212464"/>
          </a:xfrm>
          <a:custGeom>
            <a:avLst/>
            <a:gdLst/>
            <a:ahLst/>
            <a:cxnLst/>
            <a:rect l="l" t="t" r="r" b="b"/>
            <a:pathLst>
              <a:path w="7539388" h="2424928">
                <a:moveTo>
                  <a:pt x="0" y="0"/>
                </a:moveTo>
                <a:lnTo>
                  <a:pt x="7539388" y="0"/>
                </a:lnTo>
                <a:lnTo>
                  <a:pt x="7539388" y="2424928"/>
                </a:lnTo>
                <a:lnTo>
                  <a:pt x="0" y="2424928"/>
                </a:lnTo>
                <a:lnTo>
                  <a:pt x="0" y="0"/>
                </a:lnTo>
                <a:close/>
              </a:path>
            </a:pathLst>
          </a:custGeom>
          <a:blipFill>
            <a:blip r:embed="rId3">
              <a:extLst>
                <a:ext uri="{96DAC541-7B7A-43D3-8B79-37D633B846F1}">
                  <asvg:svgBlip xmlns:asvg="http://schemas.microsoft.com/office/drawing/2016/SVG/main" r:embed="rId4"/>
                </a:ext>
              </a:extLst>
            </a:blip>
            <a:stretch>
              <a:fillRect l="-11057" t="-61785" b="-102793"/>
            </a:stretch>
          </a:blipFill>
        </p:spPr>
      </p:sp>
      <p:grpSp>
        <p:nvGrpSpPr>
          <p:cNvPr id="6" name="Group 6"/>
          <p:cNvGrpSpPr/>
          <p:nvPr/>
        </p:nvGrpSpPr>
        <p:grpSpPr>
          <a:xfrm>
            <a:off x="3641751" y="1801968"/>
            <a:ext cx="2567483" cy="1941922"/>
            <a:chOff x="0" y="0"/>
            <a:chExt cx="1084940" cy="820597"/>
          </a:xfrm>
        </p:grpSpPr>
        <p:sp>
          <p:nvSpPr>
            <p:cNvPr id="7" name="Freeform 7"/>
            <p:cNvSpPr/>
            <p:nvPr/>
          </p:nvSpPr>
          <p:spPr>
            <a:xfrm>
              <a:off x="0" y="0"/>
              <a:ext cx="1084940" cy="820597"/>
            </a:xfrm>
            <a:custGeom>
              <a:avLst/>
              <a:gdLst/>
              <a:ahLst/>
              <a:cxnLst/>
              <a:rect l="l" t="t" r="r" b="b"/>
              <a:pathLst>
                <a:path w="1084940" h="820597">
                  <a:moveTo>
                    <a:pt x="34677" y="0"/>
                  </a:moveTo>
                  <a:lnTo>
                    <a:pt x="1050264" y="0"/>
                  </a:lnTo>
                  <a:cubicBezTo>
                    <a:pt x="1069415" y="0"/>
                    <a:pt x="1084940" y="15525"/>
                    <a:pt x="1084940" y="34677"/>
                  </a:cubicBezTo>
                  <a:lnTo>
                    <a:pt x="1084940" y="785920"/>
                  </a:lnTo>
                  <a:cubicBezTo>
                    <a:pt x="1084940" y="805072"/>
                    <a:pt x="1069415" y="820597"/>
                    <a:pt x="1050264" y="820597"/>
                  </a:cubicBezTo>
                  <a:lnTo>
                    <a:pt x="34677" y="820597"/>
                  </a:lnTo>
                  <a:cubicBezTo>
                    <a:pt x="15525" y="820597"/>
                    <a:pt x="0" y="805072"/>
                    <a:pt x="0" y="785920"/>
                  </a:cubicBezTo>
                  <a:lnTo>
                    <a:pt x="0" y="34677"/>
                  </a:lnTo>
                  <a:cubicBezTo>
                    <a:pt x="0" y="15525"/>
                    <a:pt x="15525" y="0"/>
                    <a:pt x="34677" y="0"/>
                  </a:cubicBezTo>
                  <a:close/>
                </a:path>
              </a:pathLst>
            </a:custGeom>
            <a:blipFill>
              <a:blip r:embed="rId7"/>
              <a:stretch>
                <a:fillRect l="-3452" r="-3452"/>
              </a:stretch>
            </a:blipFill>
            <a:ln w="38100" cap="rnd">
              <a:solidFill>
                <a:srgbClr val="93A3EF"/>
              </a:solidFill>
              <a:prstDash val="solid"/>
              <a:round/>
            </a:ln>
          </p:spPr>
        </p:sp>
      </p:grpSp>
      <p:sp>
        <p:nvSpPr>
          <p:cNvPr id="8" name="Freeform 8"/>
          <p:cNvSpPr/>
          <p:nvPr/>
        </p:nvSpPr>
        <p:spPr>
          <a:xfrm>
            <a:off x="6825869" y="3909716"/>
            <a:ext cx="1220138" cy="1073721"/>
          </a:xfrm>
          <a:custGeom>
            <a:avLst/>
            <a:gdLst/>
            <a:ahLst/>
            <a:cxnLst/>
            <a:rect l="l" t="t" r="r" b="b"/>
            <a:pathLst>
              <a:path w="2440275" h="2147442">
                <a:moveTo>
                  <a:pt x="0" y="0"/>
                </a:moveTo>
                <a:lnTo>
                  <a:pt x="2440274" y="0"/>
                </a:lnTo>
                <a:lnTo>
                  <a:pt x="2440274" y="2147442"/>
                </a:lnTo>
                <a:lnTo>
                  <a:pt x="0" y="21474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2361269" y="1801968"/>
            <a:ext cx="1142369" cy="261092"/>
            <a:chOff x="0" y="0"/>
            <a:chExt cx="3046318" cy="696244"/>
          </a:xfrm>
        </p:grpSpPr>
        <p:sp>
          <p:nvSpPr>
            <p:cNvPr id="10" name="Freeform 10"/>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2" name="Freeform 12"/>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3" name="Freeform 13"/>
          <p:cNvSpPr/>
          <p:nvPr/>
        </p:nvSpPr>
        <p:spPr>
          <a:xfrm flipH="1" flipV="1">
            <a:off x="1874046" y="4241197"/>
            <a:ext cx="808386" cy="808386"/>
          </a:xfrm>
          <a:custGeom>
            <a:avLst/>
            <a:gdLst/>
            <a:ahLst/>
            <a:cxnLst/>
            <a:rect l="l" t="t" r="r" b="b"/>
            <a:pathLst>
              <a:path w="1616772" h="1616772">
                <a:moveTo>
                  <a:pt x="1616772" y="1616772"/>
                </a:moveTo>
                <a:lnTo>
                  <a:pt x="0" y="1616772"/>
                </a:lnTo>
                <a:lnTo>
                  <a:pt x="0" y="0"/>
                </a:lnTo>
                <a:lnTo>
                  <a:pt x="1616772" y="0"/>
                </a:lnTo>
                <a:lnTo>
                  <a:pt x="1616772" y="1616772"/>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7" name="مربع نص 16">
            <a:extLst>
              <a:ext uri="{FF2B5EF4-FFF2-40B4-BE49-F238E27FC236}">
                <a16:creationId xmlns:a16="http://schemas.microsoft.com/office/drawing/2014/main" id="{B7595C9A-8875-3144-2873-6320C8DDC8C4}"/>
              </a:ext>
            </a:extLst>
          </p:cNvPr>
          <p:cNvSpPr txBox="1"/>
          <p:nvPr/>
        </p:nvSpPr>
        <p:spPr>
          <a:xfrm>
            <a:off x="12541" y="2291960"/>
            <a:ext cx="4176464"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w="9525">
                  <a:solidFill>
                    <a:prstClr val="white"/>
                  </a:solidFill>
                  <a:prstDash val="solid"/>
                </a:ln>
                <a:solidFill>
                  <a:srgbClr val="05767B"/>
                </a:solidFill>
                <a:effectLst>
                  <a:outerShdw blurRad="12700" dist="38100" dir="2700000" algn="tl" rotWithShape="0">
                    <a:prstClr val="white">
                      <a:lumMod val="50000"/>
                    </a:prstClr>
                  </a:outerShdw>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w="9525">
                <a:solidFill>
                  <a:prstClr val="white"/>
                </a:solidFill>
                <a:prstDash val="solid"/>
              </a:ln>
              <a:solidFill>
                <a:srgbClr val="05767B"/>
              </a:solidFill>
              <a:effectLst>
                <a:outerShdw blurRad="12700" dist="38100" dir="2700000" algn="tl" rotWithShape="0">
                  <a:prstClr val="white">
                    <a:lumMod val="50000"/>
                  </a:prstClr>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029688">
            <a:off x="-1169042" y="3153061"/>
            <a:ext cx="8763572" cy="9081422"/>
          </a:xfrm>
          <a:custGeom>
            <a:avLst/>
            <a:gdLst/>
            <a:ahLst/>
            <a:cxnLst/>
            <a:rect l="l" t="t" r="r" b="b"/>
            <a:pathLst>
              <a:path w="17527143" h="18162843">
                <a:moveTo>
                  <a:pt x="0" y="0"/>
                </a:moveTo>
                <a:lnTo>
                  <a:pt x="17527144" y="0"/>
                </a:lnTo>
                <a:lnTo>
                  <a:pt x="17527144" y="18162843"/>
                </a:lnTo>
                <a:lnTo>
                  <a:pt x="0" y="18162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3868681" y="1340768"/>
            <a:ext cx="4015687" cy="2040294"/>
          </a:xfrm>
          <a:custGeom>
            <a:avLst/>
            <a:gdLst/>
            <a:ahLst/>
            <a:cxnLst/>
            <a:rect l="l" t="t" r="r" b="b"/>
            <a:pathLst>
              <a:path w="2855014" h="1453320">
                <a:moveTo>
                  <a:pt x="0" y="0"/>
                </a:moveTo>
                <a:lnTo>
                  <a:pt x="2855013" y="0"/>
                </a:lnTo>
                <a:lnTo>
                  <a:pt x="2855013" y="1453320"/>
                </a:lnTo>
                <a:lnTo>
                  <a:pt x="0" y="1453320"/>
                </a:lnTo>
                <a:lnTo>
                  <a:pt x="0" y="0"/>
                </a:lnTo>
                <a:close/>
              </a:path>
            </a:pathLst>
          </a:custGeom>
          <a:blipFill>
            <a:blip r:embed="rId4">
              <a:extLst>
                <a:ext uri="{96DAC541-7B7A-43D3-8B79-37D633B846F1}">
                  <asvg:svgBlip xmlns:asvg="http://schemas.microsoft.com/office/drawing/2016/SVG/main" r:embed="rId5"/>
                </a:ext>
              </a:extLst>
            </a:blip>
            <a:stretch>
              <a:fillRect l="-14150" t="-198852" r="-112468" b="-42272"/>
            </a:stretch>
          </a:blipFill>
        </p:spPr>
      </p:sp>
      <p:sp>
        <p:nvSpPr>
          <p:cNvPr id="11" name="Freeform 11"/>
          <p:cNvSpPr/>
          <p:nvPr/>
        </p:nvSpPr>
        <p:spPr>
          <a:xfrm>
            <a:off x="5436096" y="3014943"/>
            <a:ext cx="725664" cy="732238"/>
          </a:xfrm>
          <a:custGeom>
            <a:avLst/>
            <a:gdLst/>
            <a:ahLst/>
            <a:cxnLst/>
            <a:rect l="l" t="t" r="r" b="b"/>
            <a:pathLst>
              <a:path w="1451327" h="1464475">
                <a:moveTo>
                  <a:pt x="0" y="0"/>
                </a:moveTo>
                <a:lnTo>
                  <a:pt x="1451327" y="0"/>
                </a:lnTo>
                <a:lnTo>
                  <a:pt x="1451327" y="1464475"/>
                </a:lnTo>
                <a:lnTo>
                  <a:pt x="0" y="1464475"/>
                </a:lnTo>
                <a:lnTo>
                  <a:pt x="0" y="0"/>
                </a:lnTo>
                <a:close/>
              </a:path>
            </a:pathLst>
          </a:custGeom>
          <a:blipFill>
            <a:blip r:embed="rId6">
              <a:extLst>
                <a:ext uri="{96DAC541-7B7A-43D3-8B79-37D633B846F1}">
                  <asvg:svgBlip xmlns:asvg="http://schemas.microsoft.com/office/drawing/2016/SVG/main" r:embed="rId7"/>
                </a:ext>
              </a:extLst>
            </a:blip>
            <a:stretch>
              <a:fillRect b="-14901"/>
            </a:stretch>
          </a:blipFill>
        </p:spPr>
      </p:sp>
      <p:sp>
        <p:nvSpPr>
          <p:cNvPr id="14" name="Freeform 14"/>
          <p:cNvSpPr/>
          <p:nvPr/>
        </p:nvSpPr>
        <p:spPr>
          <a:xfrm flipH="1" flipV="1">
            <a:off x="1881890" y="879673"/>
            <a:ext cx="781481" cy="781481"/>
          </a:xfrm>
          <a:custGeom>
            <a:avLst/>
            <a:gdLst/>
            <a:ahLst/>
            <a:cxnLst/>
            <a:rect l="l" t="t" r="r" b="b"/>
            <a:pathLst>
              <a:path w="1562962" h="1562962">
                <a:moveTo>
                  <a:pt x="1562962" y="1562962"/>
                </a:moveTo>
                <a:lnTo>
                  <a:pt x="0" y="1562962"/>
                </a:lnTo>
                <a:lnTo>
                  <a:pt x="0" y="0"/>
                </a:lnTo>
                <a:lnTo>
                  <a:pt x="1562962" y="0"/>
                </a:lnTo>
                <a:lnTo>
                  <a:pt x="1562962" y="1562962"/>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nvGrpSpPr>
          <p:cNvPr id="15" name="Group 15"/>
          <p:cNvGrpSpPr/>
          <p:nvPr/>
        </p:nvGrpSpPr>
        <p:grpSpPr>
          <a:xfrm>
            <a:off x="2393517" y="5225309"/>
            <a:ext cx="1142369" cy="261092"/>
            <a:chOff x="0" y="0"/>
            <a:chExt cx="3046318" cy="696244"/>
          </a:xfrm>
        </p:grpSpPr>
        <p:sp>
          <p:nvSpPr>
            <p:cNvPr id="16" name="Freeform 16"/>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8" name="Freeform 18"/>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31" name="مربع نص 30">
            <a:extLst>
              <a:ext uri="{FF2B5EF4-FFF2-40B4-BE49-F238E27FC236}">
                <a16:creationId xmlns:a16="http://schemas.microsoft.com/office/drawing/2014/main" id="{393240D6-172D-CB0E-A8C1-A77DF99673BC}"/>
              </a:ext>
            </a:extLst>
          </p:cNvPr>
          <p:cNvSpPr txBox="1"/>
          <p:nvPr/>
        </p:nvSpPr>
        <p:spPr>
          <a:xfrm>
            <a:off x="4004316" y="2006972"/>
            <a:ext cx="3744416"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أجب عن الأسئلة الآتية: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2483768" y="620688"/>
            <a:ext cx="4572000" cy="769441"/>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r-EG" sz="4400" b="1" dirty="0">
                <a:solidFill>
                  <a:schemeClr val="bg1"/>
                </a:solidFill>
              </a:rPr>
              <a:t>اذكر مفهوم القيادة.</a:t>
            </a:r>
            <a:endParaRPr lang="ar-EG" sz="8000" b="1" dirty="0">
              <a:solidFill>
                <a:schemeClr val="bg1"/>
              </a:solidFill>
            </a:endParaRPr>
          </a:p>
        </p:txBody>
      </p:sp>
      <p:sp>
        <p:nvSpPr>
          <p:cNvPr id="3" name="مربع نص 2">
            <a:extLst>
              <a:ext uri="{FF2B5EF4-FFF2-40B4-BE49-F238E27FC236}">
                <a16:creationId xmlns:a16="http://schemas.microsoft.com/office/drawing/2014/main" id="{B6733C05-5988-A6C2-1CF1-2325F00E5D61}"/>
              </a:ext>
            </a:extLst>
          </p:cNvPr>
          <p:cNvSpPr txBox="1"/>
          <p:nvPr/>
        </p:nvSpPr>
        <p:spPr>
          <a:xfrm>
            <a:off x="2286000" y="2796776"/>
            <a:ext cx="4572000" cy="1754326"/>
          </a:xfrm>
          <a:prstGeom prst="rect">
            <a:avLst/>
          </a:prstGeom>
          <a:noFill/>
        </p:spPr>
        <p:txBody>
          <a:bodyPr wrap="square">
            <a:spAutoFit/>
          </a:bodyPr>
          <a:lstStyle/>
          <a:p>
            <a:r>
              <a:rPr lang="ar-EG" sz="3600" b="1" dirty="0">
                <a:solidFill>
                  <a:srgbClr val="FF0000"/>
                </a:solidFill>
              </a:rPr>
              <a:t>القدرة التي يمتلكها الفرد للتأثير على أفكار الاخرين واتجاهاتهم وسلوكهم.</a:t>
            </a:r>
            <a:endParaRPr lang="ar-EG" sz="6000" dirty="0">
              <a:solidFill>
                <a:srgbClr val="FF0000"/>
              </a:solidFill>
            </a:endParaRPr>
          </a:p>
        </p:txBody>
      </p:sp>
    </p:spTree>
    <p:extLst>
      <p:ext uri="{BB962C8B-B14F-4D97-AF65-F5344CB8AC3E}">
        <p14:creationId xmlns:p14="http://schemas.microsoft.com/office/powerpoint/2010/main" val="113407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2483768" y="620688"/>
            <a:ext cx="4572000" cy="769441"/>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r-EG" sz="4400" b="1" dirty="0">
                <a:solidFill>
                  <a:schemeClr val="bg1"/>
                </a:solidFill>
              </a:rPr>
              <a:t>عدد أنماط القيادة.</a:t>
            </a:r>
            <a:endParaRPr lang="ar-EG" sz="7200" dirty="0">
              <a:solidFill>
                <a:schemeClr val="bg1"/>
              </a:solidFill>
            </a:endParaRPr>
          </a:p>
        </p:txBody>
      </p:sp>
      <p:sp>
        <p:nvSpPr>
          <p:cNvPr id="3" name="مربع نص 2">
            <a:extLst>
              <a:ext uri="{FF2B5EF4-FFF2-40B4-BE49-F238E27FC236}">
                <a16:creationId xmlns:a16="http://schemas.microsoft.com/office/drawing/2014/main" id="{649197C5-F76E-DC5A-FD7F-37528A64E594}"/>
              </a:ext>
            </a:extLst>
          </p:cNvPr>
          <p:cNvSpPr txBox="1"/>
          <p:nvPr/>
        </p:nvSpPr>
        <p:spPr>
          <a:xfrm>
            <a:off x="755576" y="2348880"/>
            <a:ext cx="7344816" cy="1754326"/>
          </a:xfrm>
          <a:prstGeom prst="rect">
            <a:avLst/>
          </a:prstGeom>
          <a:noFill/>
        </p:spPr>
        <p:txBody>
          <a:bodyPr wrap="square">
            <a:spAutoFit/>
          </a:bodyPr>
          <a:lstStyle/>
          <a:p>
            <a:r>
              <a:rPr lang="ar-EG" sz="3600" b="1" dirty="0">
                <a:solidFill>
                  <a:srgbClr val="FF0000"/>
                </a:solidFill>
              </a:rPr>
              <a:t>- القيادة التسلطية.</a:t>
            </a:r>
          </a:p>
          <a:p>
            <a:r>
              <a:rPr lang="ar-EG" sz="3600" b="1" dirty="0">
                <a:solidFill>
                  <a:srgbClr val="FF0000"/>
                </a:solidFill>
              </a:rPr>
              <a:t>- القيادة الديموقراطية.</a:t>
            </a:r>
          </a:p>
          <a:p>
            <a:r>
              <a:rPr lang="ar-EG" sz="3600" b="1" dirty="0">
                <a:solidFill>
                  <a:srgbClr val="FF0000"/>
                </a:solidFill>
              </a:rPr>
              <a:t>-النمط الإسلامي للقيادة الإدارية.</a:t>
            </a:r>
          </a:p>
        </p:txBody>
      </p:sp>
    </p:spTree>
    <p:extLst>
      <p:ext uri="{BB962C8B-B14F-4D97-AF65-F5344CB8AC3E}">
        <p14:creationId xmlns:p14="http://schemas.microsoft.com/office/powerpoint/2010/main" val="363074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2483768" y="620688"/>
            <a:ext cx="4572000" cy="1200329"/>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r-EG" sz="3600" b="1" dirty="0">
                <a:solidFill>
                  <a:schemeClr val="bg1"/>
                </a:solidFill>
              </a:rPr>
              <a:t>ما أهم المهارات التي يحتاجها القائد؟</a:t>
            </a:r>
            <a:endParaRPr lang="ar-EG" sz="7200" b="1" dirty="0">
              <a:solidFill>
                <a:schemeClr val="bg1"/>
              </a:solidFill>
            </a:endParaRPr>
          </a:p>
        </p:txBody>
      </p:sp>
      <p:sp>
        <p:nvSpPr>
          <p:cNvPr id="3" name="مربع نص 2">
            <a:extLst>
              <a:ext uri="{FF2B5EF4-FFF2-40B4-BE49-F238E27FC236}">
                <a16:creationId xmlns:a16="http://schemas.microsoft.com/office/drawing/2014/main" id="{FFF85830-2AAC-2070-9E7D-279D5956F595}"/>
              </a:ext>
            </a:extLst>
          </p:cNvPr>
          <p:cNvSpPr txBox="1"/>
          <p:nvPr/>
        </p:nvSpPr>
        <p:spPr>
          <a:xfrm>
            <a:off x="1115616" y="2060848"/>
            <a:ext cx="6912768" cy="3239348"/>
          </a:xfrm>
          <a:prstGeom prst="rect">
            <a:avLst/>
          </a:prstGeom>
          <a:noFill/>
        </p:spPr>
        <p:txBody>
          <a:bodyPr wrap="square">
            <a:spAutoFit/>
          </a:bodyPr>
          <a:lstStyle/>
          <a:p>
            <a:pPr algn="r" rtl="1">
              <a:spcBef>
                <a:spcPts val="0"/>
              </a:spcBef>
              <a:spcAft>
                <a:spcPts val="500"/>
              </a:spcAft>
            </a:pPr>
            <a:br>
              <a:rPr lang="ar-EG" sz="3200" b="1" dirty="0">
                <a:solidFill>
                  <a:srgbClr val="FF0000"/>
                </a:solidFill>
                <a:effectLst/>
              </a:rPr>
            </a:br>
            <a:r>
              <a:rPr lang="ar-EG" sz="3200" b="1" i="0" u="none" strike="noStrike" dirty="0">
                <a:solidFill>
                  <a:srgbClr val="FF0000"/>
                </a:solidFill>
                <a:effectLst/>
                <a:latin typeface="Times New Roman" panose="02020603050405020304" pitchFamily="18" charset="0"/>
              </a:rPr>
              <a:t>١- القدرة على تحفيز المرؤوسين لأجل تحقيق اهداف </a:t>
            </a:r>
          </a:p>
          <a:p>
            <a:pPr algn="r" rtl="1">
              <a:spcBef>
                <a:spcPts val="0"/>
              </a:spcBef>
              <a:spcAft>
                <a:spcPts val="500"/>
              </a:spcAft>
            </a:pPr>
            <a:r>
              <a:rPr lang="ar-EG" sz="3200" b="1" dirty="0">
                <a:solidFill>
                  <a:srgbClr val="FF0000"/>
                </a:solidFill>
                <a:latin typeface="Times New Roman" panose="02020603050405020304" pitchFamily="18" charset="0"/>
              </a:rPr>
              <a:t>2</a:t>
            </a:r>
            <a:r>
              <a:rPr lang="ar-EG" sz="3200" b="1" i="0" u="none" strike="noStrike" dirty="0">
                <a:solidFill>
                  <a:srgbClr val="FF0000"/>
                </a:solidFill>
                <a:effectLst/>
                <a:latin typeface="Times New Roman" panose="02020603050405020304" pitchFamily="18" charset="0"/>
              </a:rPr>
              <a:t>- التعامل مع متغيرات البيئة الداخلية والخارجية.</a:t>
            </a:r>
            <a:endParaRPr lang="ar-EG" sz="3200" b="1" dirty="0">
              <a:solidFill>
                <a:srgbClr val="FF0000"/>
              </a:solidFill>
              <a:effectLst/>
            </a:endParaRPr>
          </a:p>
          <a:p>
            <a:pPr algn="r" rtl="1">
              <a:spcBef>
                <a:spcPts val="0"/>
              </a:spcBef>
              <a:spcAft>
                <a:spcPts val="500"/>
              </a:spcAft>
            </a:pPr>
            <a:r>
              <a:rPr lang="ar-EG" sz="3200" b="1" i="0" u="none" strike="noStrike">
                <a:solidFill>
                  <a:srgbClr val="FF0000"/>
                </a:solidFill>
                <a:effectLst/>
                <a:latin typeface="Times New Roman" panose="02020603050405020304" pitchFamily="18" charset="0"/>
              </a:rPr>
              <a:t>3-حل </a:t>
            </a:r>
            <a:r>
              <a:rPr lang="ar-EG" sz="3200" b="1" i="0" u="none" strike="noStrike" dirty="0">
                <a:solidFill>
                  <a:srgbClr val="FF0000"/>
                </a:solidFill>
                <a:effectLst/>
                <a:latin typeface="Times New Roman" panose="02020603050405020304" pitchFamily="18" charset="0"/>
              </a:rPr>
              <a:t>المشكلات.</a:t>
            </a:r>
            <a:endParaRPr lang="ar-EG" sz="3200" b="1" dirty="0">
              <a:solidFill>
                <a:srgbClr val="FF0000"/>
              </a:solidFill>
              <a:effectLst/>
            </a:endParaRP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٤- التخطيط والتنظيم الجيد في العمل.</a:t>
            </a:r>
            <a:endParaRPr lang="ar-EG" sz="3200" b="1" dirty="0">
              <a:solidFill>
                <a:srgbClr val="FF0000"/>
              </a:solidFill>
              <a:effectLst/>
            </a:endParaRPr>
          </a:p>
        </p:txBody>
      </p:sp>
    </p:spTree>
    <p:extLst>
      <p:ext uri="{BB962C8B-B14F-4D97-AF65-F5344CB8AC3E}">
        <p14:creationId xmlns:p14="http://schemas.microsoft.com/office/powerpoint/2010/main" val="56764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5347</TotalTime>
  <Words>1379</Words>
  <Application>Microsoft Office PowerPoint</Application>
  <PresentationFormat>On-screen Show (4:3)</PresentationFormat>
  <Paragraphs>135</Paragraphs>
  <Slides>50</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50</vt:i4>
      </vt:variant>
    </vt:vector>
  </HeadingPairs>
  <TitlesOfParts>
    <vt:vector size="58"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265</cp:revision>
  <dcterms:created xsi:type="dcterms:W3CDTF">2020-12-01T14:21:27Z</dcterms:created>
  <dcterms:modified xsi:type="dcterms:W3CDTF">2025-11-13T07:24:04Z</dcterms:modified>
</cp:coreProperties>
</file>