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9" r:id="rId5"/>
    <p:sldId id="423" r:id="rId6"/>
    <p:sldId id="424" r:id="rId7"/>
    <p:sldId id="264" r:id="rId8"/>
    <p:sldId id="260" r:id="rId9"/>
    <p:sldId id="476" r:id="rId10"/>
    <p:sldId id="771" r:id="rId11"/>
    <p:sldId id="772" r:id="rId12"/>
    <p:sldId id="520" r:id="rId13"/>
    <p:sldId id="773" r:id="rId14"/>
    <p:sldId id="544" r:id="rId15"/>
    <p:sldId id="774" r:id="rId16"/>
    <p:sldId id="545" r:id="rId17"/>
    <p:sldId id="775" r:id="rId18"/>
    <p:sldId id="546" r:id="rId19"/>
    <p:sldId id="547" r:id="rId20"/>
    <p:sldId id="265" r:id="rId21"/>
    <p:sldId id="478" r:id="rId22"/>
    <p:sldId id="776" r:id="rId23"/>
    <p:sldId id="777" r:id="rId24"/>
    <p:sldId id="548" r:id="rId25"/>
    <p:sldId id="549" r:id="rId26"/>
    <p:sldId id="550" r:id="rId27"/>
    <p:sldId id="551" r:id="rId28"/>
    <p:sldId id="552" r:id="rId29"/>
    <p:sldId id="778" r:id="rId30"/>
    <p:sldId id="257" r:id="rId31"/>
    <p:sldId id="509" r:id="rId32"/>
    <p:sldId id="511" r:id="rId33"/>
    <p:sldId id="263" r:id="rId34"/>
    <p:sldId id="779" r:id="rId35"/>
    <p:sldId id="514" r:id="rId36"/>
    <p:sldId id="515" r:id="rId37"/>
    <p:sldId id="780" r:id="rId38"/>
    <p:sldId id="516" r:id="rId39"/>
    <p:sldId id="554" r:id="rId40"/>
    <p:sldId id="553" r:id="rId4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74AB"/>
    <a:srgbClr val="E4D6E6"/>
    <a:srgbClr val="05767B"/>
    <a:srgbClr val="99FFCC"/>
    <a:srgbClr val="990000"/>
    <a:srgbClr val="481918"/>
    <a:srgbClr val="003E6B"/>
    <a:srgbClr val="2B3481"/>
    <a:srgbClr val="AF9C4B"/>
    <a:srgbClr val="087E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FECB4D8-DB02-4DC6-A0A2-4F2EBAE1DC90}" styleName="نمط متوسط 1 - تميي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31" autoAdjust="0"/>
    <p:restoredTop sz="94660"/>
  </p:normalViewPr>
  <p:slideViewPr>
    <p:cSldViewPr>
      <p:cViewPr varScale="1">
        <p:scale>
          <a:sx n="63" d="100"/>
          <a:sy n="63" d="100"/>
        </p:scale>
        <p:origin x="1068"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4405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32312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1814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697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4211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6883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1001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1738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0837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0086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79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7681869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3.svg"/><Relationship Id="rId7" Type="http://schemas.openxmlformats.org/officeDocument/2006/relationships/image" Target="../media/image2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svg"/><Relationship Id="rId7" Type="http://schemas.openxmlformats.org/officeDocument/2006/relationships/image" Target="../media/image42.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1.png"/><Relationship Id="rId5" Type="http://schemas.openxmlformats.org/officeDocument/2006/relationships/image" Target="../media/image9.svg"/><Relationship Id="rId10" Type="http://schemas.openxmlformats.org/officeDocument/2006/relationships/image" Target="../media/image43.png"/><Relationship Id="rId4" Type="http://schemas.openxmlformats.org/officeDocument/2006/relationships/image" Target="../media/image8.png"/><Relationship Id="rId9" Type="http://schemas.openxmlformats.org/officeDocument/2006/relationships/image" Target="../media/image40.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svg"/><Relationship Id="rId7" Type="http://schemas.openxmlformats.org/officeDocument/2006/relationships/image" Target="../media/image42.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1.png"/><Relationship Id="rId5" Type="http://schemas.openxmlformats.org/officeDocument/2006/relationships/image" Target="../media/image9.svg"/><Relationship Id="rId10" Type="http://schemas.openxmlformats.org/officeDocument/2006/relationships/image" Target="../media/image43.png"/><Relationship Id="rId4" Type="http://schemas.openxmlformats.org/officeDocument/2006/relationships/image" Target="../media/image8.png"/><Relationship Id="rId9" Type="http://schemas.openxmlformats.org/officeDocument/2006/relationships/image" Target="../media/image40.svg"/></Relationships>
</file>

<file path=ppt/slides/_rels/slide2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svg"/><Relationship Id="rId7" Type="http://schemas.openxmlformats.org/officeDocument/2006/relationships/image" Target="../media/image50.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svg"/><Relationship Id="rId7" Type="http://schemas.openxmlformats.org/officeDocument/2006/relationships/image" Target="../media/image42.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1.png"/><Relationship Id="rId5" Type="http://schemas.openxmlformats.org/officeDocument/2006/relationships/image" Target="../media/image9.svg"/><Relationship Id="rId10" Type="http://schemas.openxmlformats.org/officeDocument/2006/relationships/image" Target="../media/image55.gif"/><Relationship Id="rId4" Type="http://schemas.openxmlformats.org/officeDocument/2006/relationships/image" Target="../media/image8.png"/><Relationship Id="rId9" Type="http://schemas.openxmlformats.org/officeDocument/2006/relationships/image" Target="../media/image40.svg"/></Relationships>
</file>

<file path=ppt/slides/_rels/slide32.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33184"/>
            <a:ext cx="10258425" cy="735625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1715934" y="1650101"/>
            <a:ext cx="5740706" cy="3157388"/>
          </a:xfrm>
          <a:custGeom>
            <a:avLst/>
            <a:gdLst/>
            <a:ahLst/>
            <a:cxnLst/>
            <a:rect l="l" t="t" r="r" b="b"/>
            <a:pathLst>
              <a:path w="11481411" h="6314776">
                <a:moveTo>
                  <a:pt x="0" y="0"/>
                </a:moveTo>
                <a:lnTo>
                  <a:pt x="11481410" y="0"/>
                </a:lnTo>
                <a:lnTo>
                  <a:pt x="11481410" y="6314776"/>
                </a:lnTo>
                <a:lnTo>
                  <a:pt x="0" y="63147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06657" y="1014240"/>
            <a:ext cx="1110767" cy="828027"/>
          </a:xfrm>
          <a:custGeom>
            <a:avLst/>
            <a:gdLst/>
            <a:ahLst/>
            <a:cxnLst/>
            <a:rect l="l" t="t" r="r" b="b"/>
            <a:pathLst>
              <a:path w="2221534" h="1656053">
                <a:moveTo>
                  <a:pt x="0" y="0"/>
                </a:moveTo>
                <a:lnTo>
                  <a:pt x="2221535" y="0"/>
                </a:lnTo>
                <a:lnTo>
                  <a:pt x="2221535" y="1656053"/>
                </a:lnTo>
                <a:lnTo>
                  <a:pt x="0" y="16560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443314" y="2317257"/>
            <a:ext cx="901921" cy="495237"/>
          </a:xfrm>
          <a:custGeom>
            <a:avLst/>
            <a:gdLst/>
            <a:ahLst/>
            <a:cxnLst/>
            <a:rect l="l" t="t" r="r" b="b"/>
            <a:pathLst>
              <a:path w="1803841" h="990473">
                <a:moveTo>
                  <a:pt x="0" y="0"/>
                </a:moveTo>
                <a:lnTo>
                  <a:pt x="1803841" y="0"/>
                </a:lnTo>
                <a:lnTo>
                  <a:pt x="1803841" y="990473"/>
                </a:lnTo>
                <a:lnTo>
                  <a:pt x="0" y="9904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flipH="1" flipV="1">
            <a:off x="6213476" y="3984122"/>
            <a:ext cx="901921" cy="495237"/>
          </a:xfrm>
          <a:custGeom>
            <a:avLst/>
            <a:gdLst/>
            <a:ahLst/>
            <a:cxnLst/>
            <a:rect l="l" t="t" r="r" b="b"/>
            <a:pathLst>
              <a:path w="1803841" h="990473">
                <a:moveTo>
                  <a:pt x="1803841" y="990473"/>
                </a:moveTo>
                <a:lnTo>
                  <a:pt x="0" y="990473"/>
                </a:lnTo>
                <a:lnTo>
                  <a:pt x="0" y="0"/>
                </a:lnTo>
                <a:lnTo>
                  <a:pt x="1803841" y="0"/>
                </a:lnTo>
                <a:lnTo>
                  <a:pt x="1803841" y="990473"/>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010551" y="5243139"/>
            <a:ext cx="944258" cy="865283"/>
          </a:xfrm>
          <a:custGeom>
            <a:avLst/>
            <a:gdLst/>
            <a:ahLst/>
            <a:cxnLst/>
            <a:rect l="l" t="t" r="r" b="b"/>
            <a:pathLst>
              <a:path w="1888515" h="1730566">
                <a:moveTo>
                  <a:pt x="0" y="0"/>
                </a:moveTo>
                <a:lnTo>
                  <a:pt x="1888515" y="0"/>
                </a:lnTo>
                <a:lnTo>
                  <a:pt x="1888515" y="1730566"/>
                </a:lnTo>
                <a:lnTo>
                  <a:pt x="0" y="17305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7466978" y="1395630"/>
            <a:ext cx="1029988" cy="1028700"/>
          </a:xfrm>
          <a:custGeom>
            <a:avLst/>
            <a:gdLst/>
            <a:ahLst/>
            <a:cxnLst/>
            <a:rect l="l" t="t" r="r" b="b"/>
            <a:pathLst>
              <a:path w="2059975" h="2057400">
                <a:moveTo>
                  <a:pt x="0" y="0"/>
                </a:moveTo>
                <a:lnTo>
                  <a:pt x="2059975" y="0"/>
                </a:lnTo>
                <a:lnTo>
                  <a:pt x="2059975"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14286" y="3615372"/>
            <a:ext cx="1959674" cy="2057400"/>
          </a:xfrm>
          <a:custGeom>
            <a:avLst/>
            <a:gdLst/>
            <a:ahLst/>
            <a:cxnLst/>
            <a:rect l="l" t="t" r="r" b="b"/>
            <a:pathLst>
              <a:path w="3919347" h="4114800">
                <a:moveTo>
                  <a:pt x="0" y="0"/>
                </a:moveTo>
                <a:lnTo>
                  <a:pt x="3919347" y="0"/>
                </a:lnTo>
                <a:lnTo>
                  <a:pt x="3919347"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مربع نص 14">
            <a:extLst>
              <a:ext uri="{FF2B5EF4-FFF2-40B4-BE49-F238E27FC236}">
                <a16:creationId xmlns:a16="http://schemas.microsoft.com/office/drawing/2014/main" id="{75987B26-D8B1-174E-6D60-2E077BF585C2}"/>
              </a:ext>
            </a:extLst>
          </p:cNvPr>
          <p:cNvSpPr txBox="1"/>
          <p:nvPr/>
        </p:nvSpPr>
        <p:spPr>
          <a:xfrm>
            <a:off x="1687360" y="2461993"/>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الفصل الخامس</a:t>
            </a:r>
            <a:endParaRPr kumimoji="0" lang="en-US"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16" name="مربع نص 15">
            <a:extLst>
              <a:ext uri="{FF2B5EF4-FFF2-40B4-BE49-F238E27FC236}">
                <a16:creationId xmlns:a16="http://schemas.microsoft.com/office/drawing/2014/main" id="{BFFC16A7-C9B0-9FD5-080F-68378CE30003}"/>
              </a:ext>
            </a:extLst>
          </p:cNvPr>
          <p:cNvSpPr txBox="1"/>
          <p:nvPr/>
        </p:nvSpPr>
        <p:spPr>
          <a:xfrm>
            <a:off x="1817534" y="3624386"/>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مهارة الرقابة</a:t>
            </a:r>
            <a:endParaRPr kumimoji="0" lang="en-US" sz="4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
        <p:nvSpPr>
          <p:cNvPr id="17" name="Freeform 3">
            <a:extLst>
              <a:ext uri="{FF2B5EF4-FFF2-40B4-BE49-F238E27FC236}">
                <a16:creationId xmlns:a16="http://schemas.microsoft.com/office/drawing/2014/main" id="{EA0109AA-C70B-134B-963E-DB66BF0CBD45}"/>
              </a:ext>
            </a:extLst>
          </p:cNvPr>
          <p:cNvSpPr/>
          <p:nvPr/>
        </p:nvSpPr>
        <p:spPr>
          <a:xfrm>
            <a:off x="3411255" y="4786779"/>
            <a:ext cx="2245448" cy="1903143"/>
          </a:xfrm>
          <a:custGeom>
            <a:avLst/>
            <a:gdLst/>
            <a:ahLst/>
            <a:cxnLst/>
            <a:rect l="l" t="t" r="r" b="b"/>
            <a:pathLst>
              <a:path w="3898773" h="4114800">
                <a:moveTo>
                  <a:pt x="0" y="0"/>
                </a:moveTo>
                <a:lnTo>
                  <a:pt x="3898773" y="0"/>
                </a:lnTo>
                <a:lnTo>
                  <a:pt x="389877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4514850" y="1371600"/>
            <a:ext cx="4114800" cy="41148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514349" y="4836292"/>
            <a:ext cx="600107" cy="753559"/>
          </a:xfrm>
          <a:custGeom>
            <a:avLst/>
            <a:gdLst/>
            <a:ahLst/>
            <a:cxnLst/>
            <a:rect l="l" t="t" r="r" b="b"/>
            <a:pathLst>
              <a:path w="1200213" h="1507117">
                <a:moveTo>
                  <a:pt x="0" y="0"/>
                </a:moveTo>
                <a:lnTo>
                  <a:pt x="1200213" y="0"/>
                </a:lnTo>
                <a:lnTo>
                  <a:pt x="1200213" y="1507117"/>
                </a:lnTo>
                <a:lnTo>
                  <a:pt x="0" y="15071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965598" y="3051271"/>
            <a:ext cx="401917" cy="504690"/>
          </a:xfrm>
          <a:custGeom>
            <a:avLst/>
            <a:gdLst/>
            <a:ahLst/>
            <a:cxnLst/>
            <a:rect l="l" t="t" r="r" b="b"/>
            <a:pathLst>
              <a:path w="803833" h="1009379">
                <a:moveTo>
                  <a:pt x="0" y="0"/>
                </a:moveTo>
                <a:lnTo>
                  <a:pt x="803833" y="0"/>
                </a:lnTo>
                <a:lnTo>
                  <a:pt x="803833" y="1009379"/>
                </a:lnTo>
                <a:lnTo>
                  <a:pt x="0" y="10093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1" name="Picture 2">
            <a:extLst>
              <a:ext uri="{FF2B5EF4-FFF2-40B4-BE49-F238E27FC236}">
                <a16:creationId xmlns:a16="http://schemas.microsoft.com/office/drawing/2014/main" id="{72F074E6-8CC2-5D99-1E3D-6CB4B9C22972}"/>
              </a:ext>
            </a:extLst>
          </p:cNvPr>
          <p:cNvPicPr>
            <a:picLocks noChangeAspect="1"/>
          </p:cNvPicPr>
          <p:nvPr/>
        </p:nvPicPr>
        <p:blipFill>
          <a:blip r:embed="rId8"/>
          <a:srcRect/>
          <a:stretch>
            <a:fillRect/>
          </a:stretch>
        </p:blipFill>
        <p:spPr>
          <a:xfrm>
            <a:off x="231111" y="1404130"/>
            <a:ext cx="3452554" cy="3072773"/>
          </a:xfrm>
          <a:prstGeom prst="rect">
            <a:avLst/>
          </a:prstGeom>
        </p:spPr>
      </p:pic>
      <p:sp>
        <p:nvSpPr>
          <p:cNvPr id="12" name="مربع نص 11">
            <a:extLst>
              <a:ext uri="{FF2B5EF4-FFF2-40B4-BE49-F238E27FC236}">
                <a16:creationId xmlns:a16="http://schemas.microsoft.com/office/drawing/2014/main" id="{2A4F2359-D6E8-7B29-C75B-FB394B36207B}"/>
              </a:ext>
            </a:extLst>
          </p:cNvPr>
          <p:cNvSpPr txBox="1"/>
          <p:nvPr/>
        </p:nvSpPr>
        <p:spPr>
          <a:xfrm>
            <a:off x="3112792" y="2580341"/>
            <a:ext cx="6918915" cy="2123658"/>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3-5</a:t>
            </a:r>
          </a:p>
          <a:p>
            <a:pPr algn="ctr"/>
            <a:r>
              <a:rPr lang="ar-EG" sz="4400" b="1" dirty="0">
                <a:solidFill>
                  <a:srgbClr val="990000"/>
                </a:solidFill>
                <a:latin typeface="Traditional Arabic" panose="02020603050405020304" pitchFamily="18" charset="-78"/>
                <a:cs typeface="Traditional Arabic" panose="02020603050405020304" pitchFamily="18" charset="-78"/>
              </a:rPr>
              <a:t>الرقابة (المبادئ،</a:t>
            </a:r>
          </a:p>
          <a:p>
            <a:pPr algn="ctr"/>
            <a:r>
              <a:rPr lang="ar-EG" sz="4400" b="1" dirty="0">
                <a:solidFill>
                  <a:srgbClr val="990000"/>
                </a:solidFill>
                <a:latin typeface="Traditional Arabic" panose="02020603050405020304" pitchFamily="18" charset="-78"/>
                <a:cs typeface="Traditional Arabic" panose="02020603050405020304" pitchFamily="18" charset="-78"/>
              </a:rPr>
              <a:t> الأدوات)</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heel(1)">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heel(1)">
                                      <p:cBhvr>
                                        <p:cTn id="12" dur="20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heel(1)">
                                      <p:cBhvr>
                                        <p:cTn id="17" dur="2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68144" y="1196752"/>
            <a:ext cx="2304256"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5767B"/>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05767B"/>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977788"/>
            <a:ext cx="2304256"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5767B"/>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05767B"/>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4994012"/>
            <a:ext cx="2304256"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05767B"/>
                </a:solidFill>
                <a:latin typeface="Traditional Arabic" panose="02020603050405020304" pitchFamily="18" charset="-78"/>
                <a:cs typeface="Traditional Arabic" panose="02020603050405020304" pitchFamily="18" charset="-78"/>
              </a:rPr>
              <a:t>الأهداف</a:t>
            </a:r>
            <a:endParaRPr lang="en-US" sz="3600" b="1" dirty="0">
              <a:solidFill>
                <a:srgbClr val="05767B"/>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34233" y="1174340"/>
            <a:ext cx="4807737"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التعرف على مبادئ وأدوات الرقابة</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03782" y="3006442"/>
            <a:ext cx="5043474"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مبادئ الرقابة – أدوات الرقابة</a:t>
            </a:r>
            <a:endParaRPr lang="ar-EG" sz="48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98497" y="4994012"/>
            <a:ext cx="5043473" cy="1200329"/>
          </a:xfrm>
          <a:prstGeom prst="rect">
            <a:avLst/>
          </a:prstGeom>
          <a:noFill/>
        </p:spPr>
        <p:txBody>
          <a:bodyPr wrap="square">
            <a:spAutoFit/>
          </a:bodyPr>
          <a:lstStyle/>
          <a:p>
            <a:r>
              <a:rPr lang="ar-EG" sz="24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1. التعرف على أهم مبادئ الرقابة.</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2. تطبيق أدوات الرقابة.</a:t>
            </a:r>
            <a:endParaRPr lang="ar-EG" sz="3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67644" y="1340768"/>
            <a:ext cx="6408712" cy="5016758"/>
          </a:xfrm>
          <a:prstGeom prst="rect">
            <a:avLst/>
          </a:prstGeom>
          <a:noFill/>
          <a:ln>
            <a:noFill/>
          </a:ln>
          <a:effectLst/>
        </p:spPr>
        <p:txBody>
          <a:bodyPr wrap="square">
            <a:spAutoFit/>
          </a:bodyPr>
          <a:lstStyle/>
          <a:p>
            <a:r>
              <a:rPr lang="ar-EG" sz="3200" b="1" dirty="0"/>
              <a:t>إن من أهم مهارات المدير القدرة على التقويم، والتحقق من مدى تنفيذ الأهداف المرسومة، والعمل على إظهار نقاط الضعف، وكشف الأخطاء الموجودة بالتنظيم؛ حتى يمكن إصلاحها والعمل على منع تكرار حدوثها؛ فالرقابة هي وظيفة مطلوبة في كل المستويات الإدارية و تخضع للعديد من المبادئ والمتطلبات التي يجب أن يأخذها المدير في الحسبان؛ حتى تكون رقابته فعالة، وفي هذا الموضوع سنتعرف على أهم مبادئ الرقابة، وأدواتها.</a:t>
            </a: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BAFFD904-4D53-4E0A-73BA-E7887E9F90BC}"/>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B18CCF2B-DAF1-7A0E-AB87-D00703A34C11}"/>
              </a:ext>
            </a:extLst>
          </p:cNvPr>
          <p:cNvSpPr txBox="1"/>
          <p:nvPr/>
        </p:nvSpPr>
        <p:spPr>
          <a:xfrm>
            <a:off x="4850321" y="1728181"/>
            <a:ext cx="2664296" cy="3631763"/>
          </a:xfrm>
          <a:prstGeom prst="rect">
            <a:avLst/>
          </a:prstGeom>
          <a:noFill/>
        </p:spPr>
        <p:txBody>
          <a:bodyPr wrap="square">
            <a:spAutoFit/>
          </a:bodyPr>
          <a:lstStyle/>
          <a:p>
            <a:pPr algn="ctr"/>
            <a:r>
              <a:rPr lang="ar-EG" sz="5400" b="1" dirty="0">
                <a:solidFill>
                  <a:schemeClr val="accent6">
                    <a:lumMod val="50000"/>
                  </a:schemeClr>
                </a:solidFill>
                <a:latin typeface="Traditional Arabic" panose="02020603050405020304" pitchFamily="18" charset="-78"/>
                <a:cs typeface="Traditional Arabic" panose="02020603050405020304" pitchFamily="18" charset="-78"/>
              </a:rPr>
              <a:t>الهدف الأول</a:t>
            </a:r>
          </a:p>
          <a:p>
            <a:pPr algn="ctr"/>
            <a:r>
              <a:rPr lang="ar-EG" sz="4400" b="1" dirty="0">
                <a:latin typeface="Traditional Arabic" panose="02020603050405020304" pitchFamily="18" charset="-78"/>
                <a:cs typeface="Traditional Arabic" panose="02020603050405020304" pitchFamily="18" charset="-78"/>
              </a:rPr>
              <a:t>أن يكون الطلبة قادرين على التعرف على أهم مبادئ الرقابة.</a:t>
            </a:r>
            <a:endParaRPr lang="ar-EG" sz="66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16632"/>
            <a:ext cx="10258425" cy="662473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857DC75E-E088-369E-7272-8559C293AF3F}"/>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6" name="مربع نص 5">
            <a:extLst>
              <a:ext uri="{FF2B5EF4-FFF2-40B4-BE49-F238E27FC236}">
                <a16:creationId xmlns:a16="http://schemas.microsoft.com/office/drawing/2014/main" id="{D2C4B4EF-4788-C7FA-A90D-B5D5856A3009}"/>
              </a:ext>
            </a:extLst>
          </p:cNvPr>
          <p:cNvSpPr txBox="1"/>
          <p:nvPr/>
        </p:nvSpPr>
        <p:spPr>
          <a:xfrm>
            <a:off x="2224741" y="1540013"/>
            <a:ext cx="4572000" cy="2187778"/>
          </a:xfrm>
          <a:prstGeom prst="rect">
            <a:avLst/>
          </a:prstGeom>
          <a:noFill/>
        </p:spPr>
        <p:txBody>
          <a:bodyPr wrap="square">
            <a:spAutoFit/>
          </a:bodyPr>
          <a:lstStyle/>
          <a:p>
            <a:pPr algn="ctr" rtl="1">
              <a:spcBef>
                <a:spcPts val="0"/>
              </a:spcBef>
              <a:spcAft>
                <a:spcPts val="500"/>
              </a:spcAft>
            </a:pPr>
            <a:r>
              <a:rPr lang="ar-EG" sz="6600" b="1" i="0" u="none" strike="noStrike" dirty="0">
                <a:solidFill>
                  <a:srgbClr val="A674AB"/>
                </a:solidFill>
                <a:effectLst/>
                <a:latin typeface="Traditional Arabic" panose="02020603050405020304" pitchFamily="18" charset="-78"/>
                <a:cs typeface="Traditional Arabic" panose="02020603050405020304" pitchFamily="18" charset="-78"/>
              </a:rPr>
              <a:t>مبادئ</a:t>
            </a:r>
          </a:p>
          <a:p>
            <a:pPr algn="ctr" rtl="1">
              <a:spcBef>
                <a:spcPts val="0"/>
              </a:spcBef>
              <a:spcAft>
                <a:spcPts val="500"/>
              </a:spcAft>
            </a:pPr>
            <a:r>
              <a:rPr lang="ar-EG" sz="6600" b="1" i="0" u="none" strike="noStrike" dirty="0">
                <a:solidFill>
                  <a:srgbClr val="A674AB"/>
                </a:solidFill>
                <a:effectLst/>
                <a:latin typeface="Traditional Arabic" panose="02020603050405020304" pitchFamily="18" charset="-78"/>
                <a:cs typeface="Traditional Arabic" panose="02020603050405020304" pitchFamily="18" charset="-78"/>
              </a:rPr>
              <a:t> الرقابة</a:t>
            </a:r>
            <a:endParaRPr lang="ar-EG" sz="6600" b="0" dirty="0">
              <a:solidFill>
                <a:srgbClr val="A674AB"/>
              </a:solidFill>
              <a:effectLst/>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469B1816-F42C-1CB5-553D-B1EA4674F4D5}"/>
              </a:ext>
            </a:extLst>
          </p:cNvPr>
          <p:cNvSpPr txBox="1"/>
          <p:nvPr/>
        </p:nvSpPr>
        <p:spPr>
          <a:xfrm>
            <a:off x="1700808" y="5903893"/>
            <a:ext cx="5742384" cy="954107"/>
          </a:xfrm>
          <a:prstGeom prst="rect">
            <a:avLst/>
          </a:prstGeom>
          <a:solidFill>
            <a:srgbClr val="E4D6E6"/>
          </a:solidFill>
        </p:spPr>
        <p:txBody>
          <a:bodyPr wrap="square">
            <a:spAutoFit/>
          </a:bodyPr>
          <a:lstStyle/>
          <a:p>
            <a:pPr algn="r" rtl="1">
              <a:spcBef>
                <a:spcPts val="0"/>
              </a:spcBef>
              <a:spcAft>
                <a:spcPts val="500"/>
              </a:spcAft>
            </a:pPr>
            <a:r>
              <a:rPr lang="ar-EG" sz="2800" b="1" i="0" u="none" strike="noStrike" dirty="0">
                <a:solidFill>
                  <a:srgbClr val="2D2900"/>
                </a:solidFill>
                <a:effectLst/>
                <a:latin typeface="Traditional Arabic" panose="02020603050405020304" pitchFamily="18" charset="-78"/>
                <a:cs typeface="Traditional Arabic" panose="02020603050405020304" pitchFamily="18" charset="-78"/>
              </a:rPr>
              <a:t>فيما يأتي عددًا من المبادئ الأساسية لوظيفة الرقابة التي لا بد من معرفتها؛ وهي:</a:t>
            </a:r>
            <a:endParaRPr lang="ar-EG" sz="2800" b="1" dirty="0">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سحابة 5">
            <a:extLst>
              <a:ext uri="{FF2B5EF4-FFF2-40B4-BE49-F238E27FC236}">
                <a16:creationId xmlns:a16="http://schemas.microsoft.com/office/drawing/2014/main" id="{60D211E5-3396-3F91-1407-CD08ACBF569A}"/>
              </a:ext>
            </a:extLst>
          </p:cNvPr>
          <p:cNvSpPr/>
          <p:nvPr/>
        </p:nvSpPr>
        <p:spPr>
          <a:xfrm>
            <a:off x="5004048" y="980728"/>
            <a:ext cx="3240360" cy="2376264"/>
          </a:xfrm>
          <a:prstGeom prst="cloud">
            <a:avLst/>
          </a:prstGeom>
          <a:solidFill>
            <a:srgbClr val="E4D6E6"/>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rgbClr val="7030A0"/>
                </a:solidFill>
              </a:rPr>
              <a:t>توافق النظام الرقابي وطبيعة النشاط</a:t>
            </a:r>
            <a:endParaRPr lang="en-US" sz="3200" b="1" dirty="0">
              <a:solidFill>
                <a:srgbClr val="7030A0"/>
              </a:solidFill>
            </a:endParaRPr>
          </a:p>
        </p:txBody>
      </p:sp>
      <p:sp>
        <p:nvSpPr>
          <p:cNvPr id="7" name="سحابة 6">
            <a:extLst>
              <a:ext uri="{FF2B5EF4-FFF2-40B4-BE49-F238E27FC236}">
                <a16:creationId xmlns:a16="http://schemas.microsoft.com/office/drawing/2014/main" id="{CE84E18B-D243-F668-B7AB-1B8172AF75AD}"/>
              </a:ext>
            </a:extLst>
          </p:cNvPr>
          <p:cNvSpPr/>
          <p:nvPr/>
        </p:nvSpPr>
        <p:spPr>
          <a:xfrm>
            <a:off x="5004048" y="3933056"/>
            <a:ext cx="3240360" cy="2376264"/>
          </a:xfrm>
          <a:prstGeom prst="cloud">
            <a:avLst/>
          </a:prstGeom>
          <a:solidFill>
            <a:schemeClr val="accent6">
              <a:lumMod val="20000"/>
              <a:lumOff val="8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rgbClr val="7030A0"/>
                </a:solidFill>
              </a:rPr>
              <a:t>تصحيح الانحراف</a:t>
            </a:r>
            <a:endParaRPr lang="en-US" sz="3200" b="1" dirty="0">
              <a:solidFill>
                <a:srgbClr val="7030A0"/>
              </a:solidFill>
            </a:endParaRPr>
          </a:p>
        </p:txBody>
      </p:sp>
      <p:sp>
        <p:nvSpPr>
          <p:cNvPr id="8" name="سحابة 7">
            <a:extLst>
              <a:ext uri="{FF2B5EF4-FFF2-40B4-BE49-F238E27FC236}">
                <a16:creationId xmlns:a16="http://schemas.microsoft.com/office/drawing/2014/main" id="{06091B6F-5A93-6411-E21C-03C4EC44D238}"/>
              </a:ext>
            </a:extLst>
          </p:cNvPr>
          <p:cNvSpPr/>
          <p:nvPr/>
        </p:nvSpPr>
        <p:spPr>
          <a:xfrm>
            <a:off x="899592" y="1340768"/>
            <a:ext cx="3240360" cy="2376264"/>
          </a:xfrm>
          <a:prstGeom prst="cloud">
            <a:avLst/>
          </a:prstGeom>
          <a:solidFill>
            <a:schemeClr val="accent2">
              <a:lumMod val="60000"/>
              <a:lumOff val="4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rgbClr val="7030A0"/>
                </a:solidFill>
              </a:rPr>
              <a:t>السرعة</a:t>
            </a:r>
            <a:endParaRPr lang="en-US" sz="3200" b="1" dirty="0">
              <a:solidFill>
                <a:srgbClr val="7030A0"/>
              </a:solidFill>
            </a:endParaRPr>
          </a:p>
        </p:txBody>
      </p:sp>
      <p:sp>
        <p:nvSpPr>
          <p:cNvPr id="10" name="سحابة 9">
            <a:extLst>
              <a:ext uri="{FF2B5EF4-FFF2-40B4-BE49-F238E27FC236}">
                <a16:creationId xmlns:a16="http://schemas.microsoft.com/office/drawing/2014/main" id="{49EED5DF-7C5F-EB58-E90D-0FD223202C3D}"/>
              </a:ext>
            </a:extLst>
          </p:cNvPr>
          <p:cNvSpPr/>
          <p:nvPr/>
        </p:nvSpPr>
        <p:spPr>
          <a:xfrm>
            <a:off x="1061537" y="3864405"/>
            <a:ext cx="3240360" cy="2376264"/>
          </a:xfrm>
          <a:prstGeom prst="cloud">
            <a:avLst/>
          </a:prstGeom>
          <a:solidFill>
            <a:srgbClr val="99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rgbClr val="7030A0"/>
                </a:solidFill>
              </a:rPr>
              <a:t>الوضوح</a:t>
            </a:r>
            <a:endParaRPr lang="en-US" sz="3200" b="1" dirty="0">
              <a:solidFill>
                <a:srgbClr val="7030A0"/>
              </a:solidFill>
            </a:endParaRPr>
          </a:p>
        </p:txBody>
      </p:sp>
    </p:spTree>
    <p:extLst>
      <p:ext uri="{BB962C8B-B14F-4D97-AF65-F5344CB8AC3E}">
        <p14:creationId xmlns:p14="http://schemas.microsoft.com/office/powerpoint/2010/main" val="35263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16632"/>
            <a:ext cx="10258425" cy="662473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857DC75E-E088-369E-7272-8559C293AF3F}"/>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مربع نص 14">
            <a:extLst>
              <a:ext uri="{FF2B5EF4-FFF2-40B4-BE49-F238E27FC236}">
                <a16:creationId xmlns:a16="http://schemas.microsoft.com/office/drawing/2014/main" id="{D52BBFB5-395D-44C5-8B20-F090CB509C42}"/>
              </a:ext>
            </a:extLst>
          </p:cNvPr>
          <p:cNvSpPr txBox="1"/>
          <p:nvPr/>
        </p:nvSpPr>
        <p:spPr>
          <a:xfrm>
            <a:off x="2832040" y="1417421"/>
            <a:ext cx="3322083" cy="230832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72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تعريف الرقابة</a:t>
            </a:r>
            <a:endParaRPr kumimoji="0" lang="ar-EG" sz="7200" b="0"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798D3CE7-6D71-C4F4-B927-6772B16C7C5F}"/>
              </a:ext>
            </a:extLst>
          </p:cNvPr>
          <p:cNvSpPr/>
          <p:nvPr/>
        </p:nvSpPr>
        <p:spPr>
          <a:xfrm>
            <a:off x="2843808" y="3933056"/>
            <a:ext cx="4014943" cy="781089"/>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D7C413CF-C6D8-D274-AD4D-0DA55C4D31F0}"/>
              </a:ext>
            </a:extLst>
          </p:cNvPr>
          <p:cNvSpPr txBox="1"/>
          <p:nvPr/>
        </p:nvSpPr>
        <p:spPr>
          <a:xfrm>
            <a:off x="3254421" y="2515218"/>
            <a:ext cx="3193715" cy="1200329"/>
          </a:xfrm>
          <a:prstGeom prst="rect">
            <a:avLst/>
          </a:prstGeom>
          <a:noFill/>
        </p:spPr>
        <p:txBody>
          <a:bodyPr wrap="square">
            <a:spAutoFit/>
          </a:bodyPr>
          <a:lstStyle/>
          <a:p>
            <a:pPr algn="ctr" rtl="1">
              <a:spcBef>
                <a:spcPts val="0"/>
              </a:spcBef>
              <a:spcAft>
                <a:spcPts val="500"/>
              </a:spcAft>
            </a:pPr>
            <a:r>
              <a:rPr lang="ar-EG" sz="3600" b="1" i="0" u="none" strike="noStrike" dirty="0">
                <a:solidFill>
                  <a:srgbClr val="A674AB"/>
                </a:solidFill>
                <a:effectLst/>
                <a:latin typeface="Traditional Arabic" panose="02020603050405020304" pitchFamily="18" charset="-78"/>
                <a:cs typeface="Traditional Arabic" panose="02020603050405020304" pitchFamily="18" charset="-78"/>
              </a:rPr>
              <a:t>1. توافق النظام الرقابي وطبيعة النشاط.</a:t>
            </a:r>
            <a:endParaRPr lang="ar-EG" sz="3600" b="1" dirty="0">
              <a:solidFill>
                <a:srgbClr val="A674AB"/>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3961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E7249734-E8AA-C998-A256-170C5D27F4C6}"/>
              </a:ext>
            </a:extLst>
          </p:cNvPr>
          <p:cNvSpPr txBox="1"/>
          <p:nvPr/>
        </p:nvSpPr>
        <p:spPr>
          <a:xfrm>
            <a:off x="1378549" y="1340768"/>
            <a:ext cx="6386901" cy="5016758"/>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accent6">
                    <a:lumMod val="50000"/>
                  </a:schemeClr>
                </a:solidFill>
                <a:effectLst/>
                <a:latin typeface="Times New Roman" panose="02020603050405020304" pitchFamily="18" charset="0"/>
              </a:rPr>
              <a:t>يجب</a:t>
            </a:r>
            <a:r>
              <a:rPr lang="ar-EG" sz="3200" b="1" dirty="0">
                <a:solidFill>
                  <a:schemeClr val="accent6">
                    <a:lumMod val="50000"/>
                  </a:schemeClr>
                </a:solidFill>
              </a:rPr>
              <a:t> </a:t>
            </a:r>
            <a:r>
              <a:rPr lang="ar-EG" sz="3200" b="1" i="0" u="none" strike="noStrike" dirty="0">
                <a:solidFill>
                  <a:schemeClr val="accent6">
                    <a:lumMod val="50000"/>
                  </a:schemeClr>
                </a:solidFill>
                <a:effectLst/>
                <a:latin typeface="Arial" panose="020B0604020202020204" pitchFamily="34" charset="0"/>
              </a:rPr>
              <a:t>أن يأخذ النظام الرقابي طبيعة نشاط المنظمة في الاعتبار، فالمنظمات الكبيرة الحجم والمتعددة المستويات الإدارية تتطلب نظاما رقابيًا مختلفًا عن المنظمات الصغيرة؛ فعلى الرغم من أن أساليب الرقابة واحدة، إلا أن المنظمة الكبيرة تحتاج إلى نظام رقابي أكثر دقة وكفاءة؛ حيث يوجد فيها عدد كبير من الوظائف والمستويات الإدارية، وبالتالي فإن النظام الرقابي في تلك المنظمات لا بد أن يوضح دور كل مستوى إداري في تنفيذ الخطة، وتحقيق الأهداف؛ حتى تتمكن الإدارة من متابعته، وتصحيح انحرافاته عن المسار المحدد له.</a:t>
            </a:r>
            <a:endParaRPr lang="ar-EG" sz="3200" b="1" dirty="0">
              <a:solidFill>
                <a:schemeClr val="accent6">
                  <a:lumMod val="50000"/>
                </a:schemeClr>
              </a:solidFill>
              <a:effectLst/>
            </a:endParaRPr>
          </a:p>
        </p:txBody>
      </p:sp>
    </p:spTree>
    <p:extLst>
      <p:ext uri="{BB962C8B-B14F-4D97-AF65-F5344CB8AC3E}">
        <p14:creationId xmlns:p14="http://schemas.microsoft.com/office/powerpoint/2010/main" val="2672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978A-0D8D-6137-B112-3F305E97BAE3}"/>
            </a:ext>
          </a:extLst>
        </p:cNvPr>
        <p:cNvGrpSpPr/>
        <p:nvPr/>
      </p:nvGrpSpPr>
      <p:grpSpPr>
        <a:xfrm>
          <a:off x="0" y="0"/>
          <a:ext cx="0" cy="0"/>
          <a:chOff x="0" y="0"/>
          <a:chExt cx="0" cy="0"/>
        </a:xfrm>
      </p:grpSpPr>
      <p:sp>
        <p:nvSpPr>
          <p:cNvPr id="2" name="Freeform 11">
            <a:extLst>
              <a:ext uri="{FF2B5EF4-FFF2-40B4-BE49-F238E27FC236}">
                <a16:creationId xmlns:a16="http://schemas.microsoft.com/office/drawing/2014/main" id="{292ED615-F5B3-B1E9-46A5-68101B2B6751}"/>
              </a:ext>
            </a:extLst>
          </p:cNvPr>
          <p:cNvSpPr/>
          <p:nvPr/>
        </p:nvSpPr>
        <p:spPr>
          <a:xfrm>
            <a:off x="2843808" y="3933056"/>
            <a:ext cx="4014943" cy="781089"/>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3311B634-0B2E-2F8B-D347-8B0C9D1B58C0}"/>
              </a:ext>
            </a:extLst>
          </p:cNvPr>
          <p:cNvSpPr txBox="1"/>
          <p:nvPr/>
        </p:nvSpPr>
        <p:spPr>
          <a:xfrm>
            <a:off x="2509882" y="2601778"/>
            <a:ext cx="4348869" cy="646331"/>
          </a:xfrm>
          <a:prstGeom prst="rect">
            <a:avLst/>
          </a:prstGeom>
          <a:noFill/>
        </p:spPr>
        <p:txBody>
          <a:bodyPr wrap="square">
            <a:spAutoFit/>
          </a:bodyPr>
          <a:lstStyle/>
          <a:p>
            <a:pPr algn="ctr"/>
            <a:r>
              <a:rPr lang="ar-EG" sz="3600" b="1" dirty="0">
                <a:solidFill>
                  <a:srgbClr val="A674AB"/>
                </a:solidFill>
                <a:latin typeface="Traditional Arabic" panose="02020603050405020304" pitchFamily="18" charset="-78"/>
                <a:cs typeface="Traditional Arabic" panose="02020603050405020304" pitchFamily="18" charset="-78"/>
              </a:rPr>
              <a:t>2. تصحيح الانحراف.</a:t>
            </a:r>
            <a:endParaRPr lang="ar-EG" sz="4800" b="1" dirty="0">
              <a:solidFill>
                <a:srgbClr val="A674A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4918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E7249734-E8AA-C998-A256-170C5D27F4C6}"/>
              </a:ext>
            </a:extLst>
          </p:cNvPr>
          <p:cNvSpPr txBox="1"/>
          <p:nvPr/>
        </p:nvSpPr>
        <p:spPr>
          <a:xfrm>
            <a:off x="1403648" y="1772816"/>
            <a:ext cx="6748454" cy="4031873"/>
          </a:xfrm>
          <a:prstGeom prst="rect">
            <a:avLst/>
          </a:prstGeom>
          <a:noFill/>
        </p:spPr>
        <p:txBody>
          <a:bodyPr wrap="square">
            <a:spAutoFit/>
          </a:bodyPr>
          <a:lstStyle/>
          <a:p>
            <a:r>
              <a:rPr lang="ar-EG" sz="3200" b="1" dirty="0">
                <a:solidFill>
                  <a:schemeClr val="accent6">
                    <a:lumMod val="50000"/>
                  </a:schemeClr>
                </a:solidFill>
              </a:rPr>
              <a:t>لابد أن ندرك بوضوح أن هدف الرقابة الأساسي ليس تصيد الأخطاء، أو التعرف على المخطئ لمجازاته أو معاقبته؛ وإنما هو تصحيح الانحرافات التي تصاحب عمليات الأداء، وتتسبب في انحراف العمل عن مساره الصحيح، ومن ثم فإن أحد المبادئ الأساسية في وظيفة الرقابة والمهمة الأساسية لها هي ليس كشف الانحرافات، بل التعرف على أسبابها والسرعة في تصحيحها، وإعادة العمل إلى مساره الصحيح مع إمكانية تلافي حدوثها مستقبلاً.</a:t>
            </a:r>
            <a:endParaRPr lang="ar-EG" sz="4400" b="1" dirty="0">
              <a:solidFill>
                <a:schemeClr val="accent6">
                  <a:lumMod val="50000"/>
                </a:schemeClr>
              </a:solidFill>
            </a:endParaRPr>
          </a:p>
        </p:txBody>
      </p:sp>
    </p:spTree>
    <p:extLst>
      <p:ext uri="{BB962C8B-B14F-4D97-AF65-F5344CB8AC3E}">
        <p14:creationId xmlns:p14="http://schemas.microsoft.com/office/powerpoint/2010/main" val="32514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99DD9-970B-4D1C-958A-943206BCB9C9}"/>
            </a:ext>
          </a:extLst>
        </p:cNvPr>
        <p:cNvGrpSpPr/>
        <p:nvPr/>
      </p:nvGrpSpPr>
      <p:grpSpPr>
        <a:xfrm>
          <a:off x="0" y="0"/>
          <a:ext cx="0" cy="0"/>
          <a:chOff x="0" y="0"/>
          <a:chExt cx="0" cy="0"/>
        </a:xfrm>
      </p:grpSpPr>
      <p:sp>
        <p:nvSpPr>
          <p:cNvPr id="2" name="Freeform 11">
            <a:extLst>
              <a:ext uri="{FF2B5EF4-FFF2-40B4-BE49-F238E27FC236}">
                <a16:creationId xmlns:a16="http://schemas.microsoft.com/office/drawing/2014/main" id="{4B4F8C3C-A04E-CE5A-8547-C78F83DF3B07}"/>
              </a:ext>
            </a:extLst>
          </p:cNvPr>
          <p:cNvSpPr/>
          <p:nvPr/>
        </p:nvSpPr>
        <p:spPr>
          <a:xfrm>
            <a:off x="2843808" y="3933056"/>
            <a:ext cx="4014943" cy="781089"/>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596A58F8-D973-9CB8-80B6-5512C9225F94}"/>
              </a:ext>
            </a:extLst>
          </p:cNvPr>
          <p:cNvSpPr txBox="1"/>
          <p:nvPr/>
        </p:nvSpPr>
        <p:spPr>
          <a:xfrm>
            <a:off x="2565279" y="2656786"/>
            <a:ext cx="4572000" cy="830997"/>
          </a:xfrm>
          <a:prstGeom prst="rect">
            <a:avLst/>
          </a:prstGeom>
          <a:noFill/>
        </p:spPr>
        <p:txBody>
          <a:bodyPr wrap="square">
            <a:spAutoFit/>
          </a:bodyPr>
          <a:lstStyle/>
          <a:p>
            <a:pPr algn="ctr"/>
            <a:r>
              <a:rPr lang="ar-EG" sz="4800" b="1" dirty="0">
                <a:solidFill>
                  <a:srgbClr val="A674AB"/>
                </a:solidFill>
                <a:latin typeface="Traditional Arabic" panose="02020603050405020304" pitchFamily="18" charset="-78"/>
                <a:cs typeface="Traditional Arabic" panose="02020603050405020304" pitchFamily="18" charset="-78"/>
              </a:rPr>
              <a:t>3- السرعة</a:t>
            </a:r>
            <a:endParaRPr lang="ar-EG" sz="11500" b="1" dirty="0">
              <a:solidFill>
                <a:srgbClr val="A674A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6691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E7249734-E8AA-C998-A256-170C5D27F4C6}"/>
              </a:ext>
            </a:extLst>
          </p:cNvPr>
          <p:cNvSpPr txBox="1"/>
          <p:nvPr/>
        </p:nvSpPr>
        <p:spPr>
          <a:xfrm>
            <a:off x="1064507" y="1443841"/>
            <a:ext cx="7014986" cy="3970318"/>
          </a:xfrm>
          <a:prstGeom prst="rect">
            <a:avLst/>
          </a:prstGeom>
          <a:noFill/>
        </p:spPr>
        <p:txBody>
          <a:bodyPr wrap="square">
            <a:spAutoFit/>
          </a:bodyPr>
          <a:lstStyle/>
          <a:p>
            <a:r>
              <a:rPr lang="ar-EG" sz="2800" b="1" dirty="0">
                <a:solidFill>
                  <a:srgbClr val="002060"/>
                </a:solidFill>
              </a:rPr>
              <a:t>قد يكون الوضع المثالي هو اكتشاف الأخطاء قبل وقوعها، ولكن في الواقع العملي قد يصعب ذلك في أغلب الأحيان؛ لأن كثيرا من الأخطاء تصاحب العمل، ومن ثم فإن أحد المبادئ الأساسية التي تبين فعالية النظام الرقابي تتمثل في سرعة النظام في كشف الأخطاء وعلاجها. ومع دخول الأجهزة الإلكترونية في كثير من الأعمال زادت سرعة نقل المعلومات التي بدورها تساعد النظام الرقابي في سرعة تصحيح تلك الأعمال عند انحرافها عن مسارها الصحيح، ومن هنا فإن السرعة في كشف الأخطاء مبدأ أساسي يتحقق من خلاله الهدف الأساسي للعمل الرقابي؛ وهو تصحيح الانحرافات عن الأهداف المحددة.</a:t>
            </a:r>
            <a:endParaRPr lang="ar-EG" sz="4000" b="1" dirty="0">
              <a:solidFill>
                <a:srgbClr val="002060"/>
              </a:solidFill>
            </a:endParaRPr>
          </a:p>
        </p:txBody>
      </p:sp>
    </p:spTree>
    <p:extLst>
      <p:ext uri="{BB962C8B-B14F-4D97-AF65-F5344CB8AC3E}">
        <p14:creationId xmlns:p14="http://schemas.microsoft.com/office/powerpoint/2010/main" val="386205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476F0-EA24-A497-36EC-848A001FEF8E}"/>
            </a:ext>
          </a:extLst>
        </p:cNvPr>
        <p:cNvGrpSpPr/>
        <p:nvPr/>
      </p:nvGrpSpPr>
      <p:grpSpPr>
        <a:xfrm>
          <a:off x="0" y="0"/>
          <a:ext cx="0" cy="0"/>
          <a:chOff x="0" y="0"/>
          <a:chExt cx="0" cy="0"/>
        </a:xfrm>
      </p:grpSpPr>
      <p:sp>
        <p:nvSpPr>
          <p:cNvPr id="2" name="Freeform 11">
            <a:extLst>
              <a:ext uri="{FF2B5EF4-FFF2-40B4-BE49-F238E27FC236}">
                <a16:creationId xmlns:a16="http://schemas.microsoft.com/office/drawing/2014/main" id="{0913D0F3-252E-CCC8-16D9-7D763CF22016}"/>
              </a:ext>
            </a:extLst>
          </p:cNvPr>
          <p:cNvSpPr/>
          <p:nvPr/>
        </p:nvSpPr>
        <p:spPr>
          <a:xfrm>
            <a:off x="2843808" y="3933056"/>
            <a:ext cx="4014943" cy="781089"/>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A596BB2C-8186-5FF2-CC4C-4447E8C7C93C}"/>
              </a:ext>
            </a:extLst>
          </p:cNvPr>
          <p:cNvSpPr txBox="1"/>
          <p:nvPr/>
        </p:nvSpPr>
        <p:spPr>
          <a:xfrm>
            <a:off x="2699792" y="2571001"/>
            <a:ext cx="4572000" cy="707886"/>
          </a:xfrm>
          <a:prstGeom prst="rect">
            <a:avLst/>
          </a:prstGeom>
          <a:noFill/>
        </p:spPr>
        <p:txBody>
          <a:bodyPr wrap="square">
            <a:spAutoFit/>
          </a:bodyPr>
          <a:lstStyle/>
          <a:p>
            <a:pPr algn="ctr"/>
            <a:r>
              <a:rPr lang="ar-EG" sz="4000" b="1" dirty="0">
                <a:solidFill>
                  <a:srgbClr val="A674AB"/>
                </a:solidFill>
                <a:latin typeface="Traditional Arabic" panose="02020603050405020304" pitchFamily="18" charset="-78"/>
                <a:cs typeface="Traditional Arabic" panose="02020603050405020304" pitchFamily="18" charset="-78"/>
              </a:rPr>
              <a:t>4- الوضوح</a:t>
            </a:r>
            <a:endParaRPr lang="ar-EG" sz="8800" b="1" dirty="0">
              <a:solidFill>
                <a:srgbClr val="A674AB"/>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015059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E7249734-E8AA-C998-A256-170C5D27F4C6}"/>
              </a:ext>
            </a:extLst>
          </p:cNvPr>
          <p:cNvSpPr txBox="1"/>
          <p:nvPr/>
        </p:nvSpPr>
        <p:spPr>
          <a:xfrm>
            <a:off x="965023" y="1844824"/>
            <a:ext cx="7213954" cy="3539430"/>
          </a:xfrm>
          <a:prstGeom prst="rect">
            <a:avLst/>
          </a:prstGeom>
          <a:noFill/>
        </p:spPr>
        <p:txBody>
          <a:bodyPr wrap="square">
            <a:spAutoFit/>
          </a:bodyPr>
          <a:lstStyle/>
          <a:p>
            <a:r>
              <a:rPr lang="ar-EG" sz="3200" b="1" dirty="0"/>
              <a:t>تتحقق أهداف الرقابة من خلال اتباع جميع الإدارات وعلى كافة المستويات الإدارية التعليمات التي تساعدهم في الوصول إلى أهدافهم الجزئية أو الفرعية التي بدورها توصل المنظمة إلى أهدافها العامة، ومن ثم فإن وضوح الإجراءات والأنظمة الواجب اتباعها لتنفيذ الأعمال المختلفة داخل المنظمة يُعد مبدأ أساسيا في العمل الرقابي، كما أنه سيكون له أثر كبير في فاعلية النظام الرقابي في تحقيق أهدافه.</a:t>
            </a:r>
            <a:endParaRPr lang="ar-EG" sz="6000" b="1" dirty="0">
              <a:solidFill>
                <a:srgbClr val="002060"/>
              </a:solidFill>
            </a:endParaRPr>
          </a:p>
        </p:txBody>
      </p:sp>
    </p:spTree>
    <p:extLst>
      <p:ext uri="{BB962C8B-B14F-4D97-AF65-F5344CB8AC3E}">
        <p14:creationId xmlns:p14="http://schemas.microsoft.com/office/powerpoint/2010/main" val="176340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E7249734-E8AA-C998-A256-170C5D27F4C6}"/>
              </a:ext>
            </a:extLst>
          </p:cNvPr>
          <p:cNvSpPr txBox="1"/>
          <p:nvPr/>
        </p:nvSpPr>
        <p:spPr>
          <a:xfrm>
            <a:off x="1835696" y="1413063"/>
            <a:ext cx="5884358" cy="4031873"/>
          </a:xfrm>
          <a:prstGeom prst="rect">
            <a:avLst/>
          </a:prstGeom>
          <a:noFill/>
        </p:spPr>
        <p:txBody>
          <a:bodyPr wrap="square">
            <a:spAutoFit/>
          </a:bodyPr>
          <a:lstStyle/>
          <a:p>
            <a:r>
              <a:rPr lang="ar-EG" sz="3600" b="1" dirty="0"/>
              <a:t>فإذا كانت هناك بعض النظم أو الأساليب الإدارية المعقدة فإنه لابد من شرحها، وتدريب العاملين عليها قبل البدء في عمليات التنفيذ؛ حتى يتمكن العاملون من أداء أعمالهم أداء فعالا مع ضمان أقل عدد ممكن من الأخطاء، ومن ثُمَّ فإن تحقيق هذا المبدأ يساعد الإدارة على القيام بوظيفة الرقابة بفعالية.</a:t>
            </a:r>
            <a:endParaRPr lang="ar-EG" sz="5400" b="1" dirty="0"/>
          </a:p>
        </p:txBody>
      </p:sp>
    </p:spTree>
    <p:extLst>
      <p:ext uri="{BB962C8B-B14F-4D97-AF65-F5344CB8AC3E}">
        <p14:creationId xmlns:p14="http://schemas.microsoft.com/office/powerpoint/2010/main" val="376259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88640"/>
            <a:ext cx="10258425" cy="6408712"/>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8C86B880-82B5-3764-8BA4-ACA69A07EDBE}"/>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356A2869-B3A2-A5CB-F9D1-29AE5A7F4B44}"/>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70176438-B629-B1EB-4780-AF3697F5AFED}"/>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755576" y="548680"/>
            <a:ext cx="7884368" cy="2246769"/>
          </a:xfrm>
          <a:prstGeom prst="rect">
            <a:avLst/>
          </a:prstGeom>
          <a:solidFill>
            <a:schemeClr val="accent6">
              <a:lumMod val="50000"/>
            </a:schemeClr>
          </a:solidFill>
        </p:spPr>
        <p:txBody>
          <a:bodyPr wrap="square">
            <a:spAutoFit/>
          </a:bodyPr>
          <a:lstStyle/>
          <a:p>
            <a:r>
              <a:rPr lang="ar-EG" sz="2800" b="1" dirty="0">
                <a:solidFill>
                  <a:schemeClr val="bg1"/>
                </a:solidFill>
              </a:rPr>
              <a:t>تهدف إحدى شركات الأثاث أن يتم الانتهاء من إنتاج (1000) طاولة خلال أسبوع بواسطة عشرة موظفين ومن خلال مراقبة المسؤول السير العمل وجد أن عدد الطاولات المصنعة خلال (3) أيام (30) طاولة فقط، من خلال ما درسته ما أهم المبادئ الرقابية التي نحتاجها لإنتاج الطاولات المطلوبة؟</a:t>
            </a:r>
            <a:endParaRPr lang="ar-EG" sz="4400" b="1" dirty="0">
              <a:solidFill>
                <a:schemeClr val="bg1"/>
              </a:solidFill>
            </a:endParaRPr>
          </a:p>
        </p:txBody>
      </p:sp>
      <p:graphicFrame>
        <p:nvGraphicFramePr>
          <p:cNvPr id="3" name="جدول 3">
            <a:extLst>
              <a:ext uri="{FF2B5EF4-FFF2-40B4-BE49-F238E27FC236}">
                <a16:creationId xmlns:a16="http://schemas.microsoft.com/office/drawing/2014/main" id="{18C86661-EFD2-0706-4306-6091A041FF3C}"/>
              </a:ext>
            </a:extLst>
          </p:cNvPr>
          <p:cNvGraphicFramePr>
            <a:graphicFrameLocks noGrp="1"/>
          </p:cNvGraphicFramePr>
          <p:nvPr>
            <p:extLst>
              <p:ext uri="{D42A27DB-BD31-4B8C-83A1-F6EECF244321}">
                <p14:modId xmlns:p14="http://schemas.microsoft.com/office/powerpoint/2010/main" val="1003548610"/>
              </p:ext>
            </p:extLst>
          </p:nvPr>
        </p:nvGraphicFramePr>
        <p:xfrm>
          <a:off x="504056" y="2795448"/>
          <a:ext cx="8135888" cy="3225840"/>
        </p:xfrm>
        <a:graphic>
          <a:graphicData uri="http://schemas.openxmlformats.org/drawingml/2006/table">
            <a:tbl>
              <a:tblPr firstRow="1" bandRow="1">
                <a:tableStyleId>{21E4AEA4-8DFA-4A89-87EB-49C32662AFE0}</a:tableStyleId>
              </a:tblPr>
              <a:tblGrid>
                <a:gridCol w="6012160">
                  <a:extLst>
                    <a:ext uri="{9D8B030D-6E8A-4147-A177-3AD203B41FA5}">
                      <a16:colId xmlns:a16="http://schemas.microsoft.com/office/drawing/2014/main" val="3170104558"/>
                    </a:ext>
                  </a:extLst>
                </a:gridCol>
                <a:gridCol w="2123728">
                  <a:extLst>
                    <a:ext uri="{9D8B030D-6E8A-4147-A177-3AD203B41FA5}">
                      <a16:colId xmlns:a16="http://schemas.microsoft.com/office/drawing/2014/main" val="1590979052"/>
                    </a:ext>
                  </a:extLst>
                </a:gridCol>
              </a:tblGrid>
              <a:tr h="806460">
                <a:tc>
                  <a:txBody>
                    <a:bodyPr/>
                    <a:lstStyle/>
                    <a:p>
                      <a:pPr algn="ctr"/>
                      <a:r>
                        <a:rPr lang="ar-EG" sz="2800" b="1" dirty="0"/>
                        <a:t>كيفية تحقيقه</a:t>
                      </a:r>
                      <a:endParaRPr lang="en-US" sz="2800" b="1" dirty="0"/>
                    </a:p>
                  </a:txBody>
                  <a:tcPr/>
                </a:tc>
                <a:tc>
                  <a:txBody>
                    <a:bodyPr/>
                    <a:lstStyle/>
                    <a:p>
                      <a:pPr algn="ctr"/>
                      <a:r>
                        <a:rPr lang="ar-EG" sz="2800" b="1" dirty="0"/>
                        <a:t>المبدأ الرقابي</a:t>
                      </a:r>
                      <a:endParaRPr lang="en-US" sz="2800" b="1" dirty="0"/>
                    </a:p>
                  </a:txBody>
                  <a:tcPr/>
                </a:tc>
                <a:extLst>
                  <a:ext uri="{0D108BD9-81ED-4DB2-BD59-A6C34878D82A}">
                    <a16:rowId xmlns:a16="http://schemas.microsoft.com/office/drawing/2014/main" val="3735959384"/>
                  </a:ext>
                </a:extLst>
              </a:tr>
              <a:tr h="806460">
                <a:tc>
                  <a:txBody>
                    <a:bodyPr/>
                    <a:lstStyle/>
                    <a:p>
                      <a:pPr algn="ctr"/>
                      <a:endParaRPr lang="en-US" sz="2800" b="1"/>
                    </a:p>
                  </a:txBody>
                  <a:tcPr/>
                </a:tc>
                <a:tc>
                  <a:txBody>
                    <a:bodyPr/>
                    <a:lstStyle/>
                    <a:p>
                      <a:pPr algn="ctr"/>
                      <a:endParaRPr lang="en-US" sz="2800" b="1"/>
                    </a:p>
                  </a:txBody>
                  <a:tcPr/>
                </a:tc>
                <a:extLst>
                  <a:ext uri="{0D108BD9-81ED-4DB2-BD59-A6C34878D82A}">
                    <a16:rowId xmlns:a16="http://schemas.microsoft.com/office/drawing/2014/main" val="2452503251"/>
                  </a:ext>
                </a:extLst>
              </a:tr>
              <a:tr h="806460">
                <a:tc>
                  <a:txBody>
                    <a:bodyPr/>
                    <a:lstStyle/>
                    <a:p>
                      <a:pPr algn="ctr"/>
                      <a:endParaRPr lang="en-US" sz="2800" b="1"/>
                    </a:p>
                  </a:txBody>
                  <a:tcPr/>
                </a:tc>
                <a:tc>
                  <a:txBody>
                    <a:bodyPr/>
                    <a:lstStyle/>
                    <a:p>
                      <a:pPr algn="ctr"/>
                      <a:endParaRPr lang="en-US" sz="2800" b="1" dirty="0"/>
                    </a:p>
                  </a:txBody>
                  <a:tcPr/>
                </a:tc>
                <a:extLst>
                  <a:ext uri="{0D108BD9-81ED-4DB2-BD59-A6C34878D82A}">
                    <a16:rowId xmlns:a16="http://schemas.microsoft.com/office/drawing/2014/main" val="3623269854"/>
                  </a:ext>
                </a:extLst>
              </a:tr>
              <a:tr h="806460">
                <a:tc>
                  <a:txBody>
                    <a:bodyPr/>
                    <a:lstStyle/>
                    <a:p>
                      <a:pPr algn="ctr"/>
                      <a:endParaRPr lang="en-US" sz="2800" b="1"/>
                    </a:p>
                  </a:txBody>
                  <a:tcPr/>
                </a:tc>
                <a:tc>
                  <a:txBody>
                    <a:bodyPr/>
                    <a:lstStyle/>
                    <a:p>
                      <a:pPr algn="ctr"/>
                      <a:endParaRPr lang="en-US" sz="2800" b="1" dirty="0"/>
                    </a:p>
                  </a:txBody>
                  <a:tcPr/>
                </a:tc>
                <a:extLst>
                  <a:ext uri="{0D108BD9-81ED-4DB2-BD59-A6C34878D82A}">
                    <a16:rowId xmlns:a16="http://schemas.microsoft.com/office/drawing/2014/main" val="3409099359"/>
                  </a:ext>
                </a:extLst>
              </a:tr>
            </a:tbl>
          </a:graphicData>
        </a:graphic>
      </p:graphicFrame>
      <p:sp>
        <p:nvSpPr>
          <p:cNvPr id="2" name="مربع نص 1">
            <a:extLst>
              <a:ext uri="{FF2B5EF4-FFF2-40B4-BE49-F238E27FC236}">
                <a16:creationId xmlns:a16="http://schemas.microsoft.com/office/drawing/2014/main" id="{DFE10B67-4E38-73C6-8F8D-99802BBE29CF}"/>
              </a:ext>
            </a:extLst>
          </p:cNvPr>
          <p:cNvSpPr txBox="1"/>
          <p:nvPr/>
        </p:nvSpPr>
        <p:spPr>
          <a:xfrm>
            <a:off x="6848872" y="3623538"/>
            <a:ext cx="1791072" cy="523220"/>
          </a:xfrm>
          <a:prstGeom prst="rect">
            <a:avLst/>
          </a:prstGeom>
          <a:noFill/>
        </p:spPr>
        <p:txBody>
          <a:bodyPr wrap="square" rtlCol="1">
            <a:spAutoFit/>
          </a:bodyPr>
          <a:lstStyle/>
          <a:p>
            <a:r>
              <a:rPr lang="ar-EG" sz="2800" b="1" dirty="0">
                <a:solidFill>
                  <a:srgbClr val="FF0000"/>
                </a:solidFill>
              </a:rPr>
              <a:t>ضبط العملية </a:t>
            </a:r>
          </a:p>
        </p:txBody>
      </p:sp>
      <p:sp>
        <p:nvSpPr>
          <p:cNvPr id="4" name="مربع نص 3">
            <a:extLst>
              <a:ext uri="{FF2B5EF4-FFF2-40B4-BE49-F238E27FC236}">
                <a16:creationId xmlns:a16="http://schemas.microsoft.com/office/drawing/2014/main" id="{2667BB0E-1E5D-2D41-B4C6-CEB6CF3CA9C2}"/>
              </a:ext>
            </a:extLst>
          </p:cNvPr>
          <p:cNvSpPr txBox="1"/>
          <p:nvPr/>
        </p:nvSpPr>
        <p:spPr>
          <a:xfrm>
            <a:off x="504056" y="3721163"/>
            <a:ext cx="5984776" cy="461665"/>
          </a:xfrm>
          <a:prstGeom prst="rect">
            <a:avLst/>
          </a:prstGeom>
          <a:noFill/>
        </p:spPr>
        <p:txBody>
          <a:bodyPr wrap="square" rtlCol="1">
            <a:spAutoFit/>
          </a:bodyPr>
          <a:lstStyle/>
          <a:p>
            <a:r>
              <a:rPr lang="ar-EG" sz="2400" b="1" dirty="0">
                <a:solidFill>
                  <a:srgbClr val="FF0000"/>
                </a:solidFill>
              </a:rPr>
              <a:t>مراجعة وتحليل عملية الإنتاج بدقة لتحديد الخلل والعوائق</a:t>
            </a:r>
          </a:p>
        </p:txBody>
      </p:sp>
      <p:sp>
        <p:nvSpPr>
          <p:cNvPr id="6" name="مربع نص 5">
            <a:extLst>
              <a:ext uri="{FF2B5EF4-FFF2-40B4-BE49-F238E27FC236}">
                <a16:creationId xmlns:a16="http://schemas.microsoft.com/office/drawing/2014/main" id="{DDE89D05-8AE6-6FCE-336A-25093B7B685D}"/>
              </a:ext>
            </a:extLst>
          </p:cNvPr>
          <p:cNvSpPr txBox="1"/>
          <p:nvPr/>
        </p:nvSpPr>
        <p:spPr>
          <a:xfrm>
            <a:off x="6488832" y="4549252"/>
            <a:ext cx="2116325" cy="523220"/>
          </a:xfrm>
          <a:prstGeom prst="rect">
            <a:avLst/>
          </a:prstGeom>
          <a:noFill/>
        </p:spPr>
        <p:txBody>
          <a:bodyPr wrap="square" rtlCol="1">
            <a:spAutoFit/>
          </a:bodyPr>
          <a:lstStyle/>
          <a:p>
            <a:r>
              <a:rPr lang="ar-EG" sz="2800" b="1" dirty="0">
                <a:solidFill>
                  <a:srgbClr val="FF0000"/>
                </a:solidFill>
              </a:rPr>
              <a:t>تحسين الكفاءة</a:t>
            </a:r>
          </a:p>
        </p:txBody>
      </p:sp>
      <p:sp>
        <p:nvSpPr>
          <p:cNvPr id="7" name="مربع نص 6">
            <a:extLst>
              <a:ext uri="{FF2B5EF4-FFF2-40B4-BE49-F238E27FC236}">
                <a16:creationId xmlns:a16="http://schemas.microsoft.com/office/drawing/2014/main" id="{A32A4EAC-3AEE-863B-971D-A9831507F00B}"/>
              </a:ext>
            </a:extLst>
          </p:cNvPr>
          <p:cNvSpPr txBox="1"/>
          <p:nvPr/>
        </p:nvSpPr>
        <p:spPr>
          <a:xfrm>
            <a:off x="226368" y="4646877"/>
            <a:ext cx="6274533" cy="461665"/>
          </a:xfrm>
          <a:prstGeom prst="rect">
            <a:avLst/>
          </a:prstGeom>
          <a:noFill/>
        </p:spPr>
        <p:txBody>
          <a:bodyPr wrap="square" rtlCol="1">
            <a:spAutoFit/>
          </a:bodyPr>
          <a:lstStyle/>
          <a:p>
            <a:r>
              <a:rPr lang="ar-EG" sz="2400" b="1" dirty="0">
                <a:solidFill>
                  <a:srgbClr val="FF0000"/>
                </a:solidFill>
              </a:rPr>
              <a:t>يجب تقييم كفاءة العملية وتحديد المجالات التي يمكن تحسينها</a:t>
            </a:r>
          </a:p>
        </p:txBody>
      </p:sp>
      <p:sp>
        <p:nvSpPr>
          <p:cNvPr id="8" name="مربع نص 7">
            <a:extLst>
              <a:ext uri="{FF2B5EF4-FFF2-40B4-BE49-F238E27FC236}">
                <a16:creationId xmlns:a16="http://schemas.microsoft.com/office/drawing/2014/main" id="{95A12661-D723-04B5-803F-543C05BB6ACB}"/>
              </a:ext>
            </a:extLst>
          </p:cNvPr>
          <p:cNvSpPr txBox="1"/>
          <p:nvPr/>
        </p:nvSpPr>
        <p:spPr>
          <a:xfrm>
            <a:off x="6571184" y="5365392"/>
            <a:ext cx="1791072" cy="523220"/>
          </a:xfrm>
          <a:prstGeom prst="rect">
            <a:avLst/>
          </a:prstGeom>
          <a:noFill/>
        </p:spPr>
        <p:txBody>
          <a:bodyPr wrap="square" rtlCol="1">
            <a:spAutoFit/>
          </a:bodyPr>
          <a:lstStyle/>
          <a:p>
            <a:r>
              <a:rPr lang="ar-EG" sz="2800" b="1" dirty="0">
                <a:solidFill>
                  <a:srgbClr val="FF0000"/>
                </a:solidFill>
              </a:rPr>
              <a:t>متابعة الأداء</a:t>
            </a:r>
          </a:p>
        </p:txBody>
      </p:sp>
      <p:sp>
        <p:nvSpPr>
          <p:cNvPr id="9" name="مربع نص 8">
            <a:extLst>
              <a:ext uri="{FF2B5EF4-FFF2-40B4-BE49-F238E27FC236}">
                <a16:creationId xmlns:a16="http://schemas.microsoft.com/office/drawing/2014/main" id="{CE891663-7963-AB5A-B270-8ABE65BCD860}"/>
              </a:ext>
            </a:extLst>
          </p:cNvPr>
          <p:cNvSpPr txBox="1"/>
          <p:nvPr/>
        </p:nvSpPr>
        <p:spPr>
          <a:xfrm>
            <a:off x="226368" y="5463017"/>
            <a:ext cx="5984776" cy="461665"/>
          </a:xfrm>
          <a:prstGeom prst="rect">
            <a:avLst/>
          </a:prstGeom>
          <a:noFill/>
        </p:spPr>
        <p:txBody>
          <a:bodyPr wrap="square" rtlCol="1">
            <a:spAutoFit/>
          </a:bodyPr>
          <a:lstStyle/>
          <a:p>
            <a:r>
              <a:rPr lang="ar-EG" sz="2400" b="1" dirty="0">
                <a:solidFill>
                  <a:srgbClr val="FF0000"/>
                </a:solidFill>
              </a:rPr>
              <a:t>مراقبة ومتابعة أداء الموظفين والعملية بشكل مستمر</a:t>
            </a:r>
          </a:p>
        </p:txBody>
      </p:sp>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1000"/>
                                        <p:tgtEl>
                                          <p:spTgt spid="7">
                                            <p:txEl>
                                              <p:pRg st="0" end="0"/>
                                            </p:txEl>
                                          </p:spTgt>
                                        </p:tgtEl>
                                      </p:cBhvr>
                                    </p:animEffect>
                                    <p:anim calcmode="lin" valueType="num">
                                      <p:cBhvr>
                                        <p:cTn id="4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fade">
                                      <p:cBhvr>
                                        <p:cTn id="49" dur="1000"/>
                                        <p:tgtEl>
                                          <p:spTgt spid="8">
                                            <p:txEl>
                                              <p:pRg st="0" end="0"/>
                                            </p:txEl>
                                          </p:spTgt>
                                        </p:tgtEl>
                                      </p:cBhvr>
                                    </p:animEffect>
                                    <p:anim calcmode="lin" valueType="num">
                                      <p:cBhvr>
                                        <p:cTn id="5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Effect transition="in" filter="fade">
                                      <p:cBhvr>
                                        <p:cTn id="56" dur="1000"/>
                                        <p:tgtEl>
                                          <p:spTgt spid="9">
                                            <p:txEl>
                                              <p:pRg st="0" end="0"/>
                                            </p:txEl>
                                          </p:spTgt>
                                        </p:tgtEl>
                                      </p:cBhvr>
                                    </p:animEffect>
                                    <p:anim calcmode="lin" valueType="num">
                                      <p:cBhvr>
                                        <p:cTn id="5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P spid="4" grpId="0" build="p"/>
      <p:bldP spid="6" grpId="0" build="p"/>
      <p:bldP spid="7" grpId="0" build="p"/>
      <p:bldP spid="8" grpId="0" build="p"/>
      <p:bldP spid="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16A05151-F4C7-1716-A7A6-43F18F6887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A90E77B-43D0-F9D7-CC00-788075131AC9}"/>
              </a:ext>
            </a:extLst>
          </p:cNvPr>
          <p:cNvGrpSpPr/>
          <p:nvPr/>
        </p:nvGrpSpPr>
        <p:grpSpPr>
          <a:xfrm>
            <a:off x="-557213" y="0"/>
            <a:ext cx="10258425" cy="6858000"/>
            <a:chOff x="0" y="0"/>
            <a:chExt cx="27355800" cy="13716000"/>
          </a:xfrm>
        </p:grpSpPr>
        <p:sp>
          <p:nvSpPr>
            <p:cNvPr id="3" name="Freeform 3">
              <a:extLst>
                <a:ext uri="{FF2B5EF4-FFF2-40B4-BE49-F238E27FC236}">
                  <a16:creationId xmlns:a16="http://schemas.microsoft.com/office/drawing/2014/main" id="{9A334F9B-3B02-C717-DD0C-8D08CAC6F1EF}"/>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F802EA0E-1813-1A25-3602-29823B3BC3CC}"/>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4DD6FBD6-087D-AC98-C3A1-9B3D0D04194F}"/>
              </a:ext>
            </a:extLst>
          </p:cNvPr>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a:extLst>
              <a:ext uri="{FF2B5EF4-FFF2-40B4-BE49-F238E27FC236}">
                <a16:creationId xmlns:a16="http://schemas.microsoft.com/office/drawing/2014/main" id="{8D41AA7B-B0C6-7F36-E21F-169B6CD2FB8A}"/>
              </a:ext>
            </a:extLst>
          </p:cNvPr>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1DD4F0ED-2FB3-1FFF-1A23-DD8F3F10996C}"/>
              </a:ext>
            </a:extLst>
          </p:cNvPr>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a:extLst>
              <a:ext uri="{FF2B5EF4-FFF2-40B4-BE49-F238E27FC236}">
                <a16:creationId xmlns:a16="http://schemas.microsoft.com/office/drawing/2014/main" id="{A742159D-4ED1-BDB1-8532-066FCF9B97DA}"/>
              </a:ext>
            </a:extLst>
          </p:cNvPr>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CA13BA6A-6560-D3D5-B411-5486F865150A}"/>
              </a:ext>
            </a:extLst>
          </p:cNvPr>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C4CB0C0A-E082-4A67-CF7C-66E27F12C35A}"/>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EF63341E-E95F-F924-2D13-D1E1A3BCB1B1}"/>
              </a:ext>
            </a:extLst>
          </p:cNvPr>
          <p:cNvSpPr txBox="1"/>
          <p:nvPr/>
        </p:nvSpPr>
        <p:spPr>
          <a:xfrm>
            <a:off x="4850321" y="1728181"/>
            <a:ext cx="2664296" cy="4278094"/>
          </a:xfrm>
          <a:prstGeom prst="rect">
            <a:avLst/>
          </a:prstGeom>
          <a:noFill/>
        </p:spPr>
        <p:txBody>
          <a:bodyPr wrap="square">
            <a:spAutoFit/>
          </a:bodyPr>
          <a:lstStyle/>
          <a:p>
            <a:pPr algn="ctr"/>
            <a:r>
              <a:rPr lang="ar-EG" sz="4800" b="1" dirty="0">
                <a:solidFill>
                  <a:schemeClr val="accent6">
                    <a:lumMod val="50000"/>
                  </a:schemeClr>
                </a:solidFill>
                <a:latin typeface="Traditional Arabic" panose="02020603050405020304" pitchFamily="18" charset="-78"/>
                <a:cs typeface="Traditional Arabic" panose="02020603050405020304" pitchFamily="18" charset="-78"/>
              </a:rPr>
              <a:t>الهدف الثاني</a:t>
            </a:r>
          </a:p>
          <a:p>
            <a:pPr algn="ctr"/>
            <a:endParaRPr lang="ar-EG" sz="4800" b="1" dirty="0">
              <a:solidFill>
                <a:schemeClr val="accent6">
                  <a:lumMod val="50000"/>
                </a:schemeClr>
              </a:solidFill>
              <a:latin typeface="Traditional Arabic" panose="02020603050405020304" pitchFamily="18" charset="-78"/>
              <a:cs typeface="Traditional Arabic" panose="02020603050405020304" pitchFamily="18" charset="-78"/>
            </a:endParaRPr>
          </a:p>
          <a:p>
            <a:pPr algn="ctr"/>
            <a:r>
              <a:rPr lang="ar-EG" sz="4400" b="1" dirty="0">
                <a:latin typeface="Traditional Arabic" panose="02020603050405020304" pitchFamily="18" charset="-78"/>
                <a:cs typeface="Traditional Arabic" panose="02020603050405020304" pitchFamily="18" charset="-78"/>
              </a:rPr>
              <a:t>أن يكون الطلبة قادرين على تطبيق أدوات الرقابة.</a:t>
            </a:r>
            <a:endParaRPr lang="ar-EG" sz="72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7611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51A3918F-E6DC-F19D-06A0-79AE44384FE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9B475BC-1BE5-5DF7-A295-4BF8CD079E58}"/>
              </a:ext>
            </a:extLst>
          </p:cNvPr>
          <p:cNvGrpSpPr/>
          <p:nvPr/>
        </p:nvGrpSpPr>
        <p:grpSpPr>
          <a:xfrm>
            <a:off x="-557213" y="116632"/>
            <a:ext cx="10258425" cy="6624736"/>
            <a:chOff x="0" y="0"/>
            <a:chExt cx="27355800" cy="13716000"/>
          </a:xfrm>
        </p:grpSpPr>
        <p:sp>
          <p:nvSpPr>
            <p:cNvPr id="3" name="Freeform 3">
              <a:extLst>
                <a:ext uri="{FF2B5EF4-FFF2-40B4-BE49-F238E27FC236}">
                  <a16:creationId xmlns:a16="http://schemas.microsoft.com/office/drawing/2014/main" id="{0820402D-FF0E-1986-7989-099B9FBD945D}"/>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41BFC3C9-567E-6497-DAAB-4E68C6028944}"/>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C75F5A89-6685-6836-80AE-B00DB4FC3CDA}"/>
              </a:ext>
            </a:extLst>
          </p:cNvPr>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a:extLst>
              <a:ext uri="{FF2B5EF4-FFF2-40B4-BE49-F238E27FC236}">
                <a16:creationId xmlns:a16="http://schemas.microsoft.com/office/drawing/2014/main" id="{EBF3472F-3629-F7BB-C4B7-B2ECB91951BC}"/>
              </a:ext>
            </a:extLst>
          </p:cNvPr>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7CCB719A-1F33-CD92-C2A7-B59051062259}"/>
              </a:ext>
            </a:extLst>
          </p:cNvPr>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C5245EAA-F793-7A73-9E35-71E9308FEC00}"/>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6" name="مربع نص 5">
            <a:extLst>
              <a:ext uri="{FF2B5EF4-FFF2-40B4-BE49-F238E27FC236}">
                <a16:creationId xmlns:a16="http://schemas.microsoft.com/office/drawing/2014/main" id="{03B875D1-2D69-942D-3D4E-444556DF2F41}"/>
              </a:ext>
            </a:extLst>
          </p:cNvPr>
          <p:cNvSpPr txBox="1"/>
          <p:nvPr/>
        </p:nvSpPr>
        <p:spPr>
          <a:xfrm>
            <a:off x="2224741" y="1540013"/>
            <a:ext cx="4572000" cy="2187778"/>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أدوات</a:t>
            </a:r>
          </a:p>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66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 الرقابة</a:t>
            </a:r>
            <a:endParaRPr kumimoji="0" lang="ar-EG" sz="6600" b="0"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2478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8E948EB-2B32-D9C8-18A9-06FE56E65310}"/>
              </a:ext>
            </a:extLst>
          </p:cNvPr>
          <p:cNvSpPr txBox="1"/>
          <p:nvPr/>
        </p:nvSpPr>
        <p:spPr>
          <a:xfrm>
            <a:off x="1403648" y="1700808"/>
            <a:ext cx="6858000" cy="4031873"/>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i="0" u="none" strike="noStrike" dirty="0">
                <a:solidFill>
                  <a:schemeClr val="accent6">
                    <a:lumMod val="50000"/>
                  </a:schemeClr>
                </a:solidFill>
                <a:effectLst/>
                <a:latin typeface="Arial" panose="020B0604020202020204" pitchFamily="34" charset="0"/>
              </a:rPr>
              <a:t>انطلاقًا من الهدف الأساسي للرقابة، وهو التأكد من أن النتائج تسير وفق معايير محددة مسبقا؛ فإن هناك أدوات تساعد الإدارة على متابعة العمل الرقابي، وتصحيح الانحرافات التي يمكن أن تحدث أثناء الأعمال التي يتم تنفيذها، وبعد الانتهاء منها. وتعتمد هذه الأدوات على جمع المعلومات عن الأداء الفعلي، وقياسه، ومقارنته بالمعايير الرقابية، ومن أهم هذه الأدوات ما يأتي: </a:t>
            </a:r>
            <a:endParaRPr lang="en-US" sz="3200" b="1" dirty="0">
              <a:solidFill>
                <a:schemeClr val="accent6">
                  <a:lumMod val="50000"/>
                </a:schemeClr>
              </a:solidFill>
            </a:endParaRPr>
          </a:p>
        </p:txBody>
      </p:sp>
    </p:spTree>
    <p:extLst>
      <p:ext uri="{BB962C8B-B14F-4D97-AF65-F5344CB8AC3E}">
        <p14:creationId xmlns:p14="http://schemas.microsoft.com/office/powerpoint/2010/main" val="263838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679862C-3E57-3A57-58FE-9DC3B2865E38}"/>
              </a:ext>
            </a:extLst>
          </p:cNvPr>
          <p:cNvSpPr/>
          <p:nvPr/>
        </p:nvSpPr>
        <p:spPr>
          <a:xfrm>
            <a:off x="3059832" y="1699084"/>
            <a:ext cx="3568103" cy="3459832"/>
          </a:xfrm>
          <a:custGeom>
            <a:avLst/>
            <a:gdLst/>
            <a:ahLst/>
            <a:cxnLst/>
            <a:rect l="l" t="t" r="r" b="b"/>
            <a:pathLst>
              <a:path w="4188092" h="4114800">
                <a:moveTo>
                  <a:pt x="0" y="0"/>
                </a:moveTo>
                <a:lnTo>
                  <a:pt x="4188092" y="0"/>
                </a:lnTo>
                <a:lnTo>
                  <a:pt x="418809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262367C7-A14C-EB8A-3AA4-F6B284E93C47}"/>
              </a:ext>
            </a:extLst>
          </p:cNvPr>
          <p:cNvSpPr txBox="1"/>
          <p:nvPr/>
        </p:nvSpPr>
        <p:spPr>
          <a:xfrm>
            <a:off x="2411760" y="2459504"/>
            <a:ext cx="4464496" cy="1938992"/>
          </a:xfrm>
          <a:prstGeom prst="rect">
            <a:avLst/>
          </a:prstGeom>
          <a:noFill/>
        </p:spPr>
        <p:txBody>
          <a:bodyPr wrap="square" rtlCol="0">
            <a:spAutoFit/>
          </a:bodyPr>
          <a:lstStyle/>
          <a:p>
            <a:pPr algn="ctr"/>
            <a:r>
              <a:rPr lang="ar-EG" sz="6000" b="1" dirty="0">
                <a:solidFill>
                  <a:srgbClr val="05767B"/>
                </a:solidFill>
              </a:rPr>
              <a:t>1- الملاحظة المباشرة</a:t>
            </a:r>
            <a:endParaRPr lang="en-US" sz="6000" b="1" dirty="0">
              <a:solidFill>
                <a:srgbClr val="05767B"/>
              </a:solidFill>
            </a:endParaRPr>
          </a:p>
        </p:txBody>
      </p:sp>
    </p:spTree>
    <p:extLst>
      <p:ext uri="{BB962C8B-B14F-4D97-AF65-F5344CB8AC3E}">
        <p14:creationId xmlns:p14="http://schemas.microsoft.com/office/powerpoint/2010/main" val="207146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F3F0065-9F28-B5F5-0D4B-8A8C28493C9B}"/>
              </a:ext>
            </a:extLst>
          </p:cNvPr>
          <p:cNvSpPr txBox="1"/>
          <p:nvPr/>
        </p:nvSpPr>
        <p:spPr>
          <a:xfrm>
            <a:off x="1331640" y="2132856"/>
            <a:ext cx="6858000" cy="3416320"/>
          </a:xfrm>
          <a:prstGeom prst="rect">
            <a:avLst/>
          </a:prstGeom>
          <a:noFill/>
          <a:ln>
            <a:noFill/>
          </a:ln>
        </p:spPr>
        <p:txBody>
          <a:bodyPr wrap="square">
            <a:spAutoFit/>
          </a:bodyPr>
          <a:lstStyle/>
          <a:p>
            <a:pPr algn="r" rtl="1">
              <a:spcBef>
                <a:spcPts val="0"/>
              </a:spcBef>
              <a:spcAft>
                <a:spcPts val="500"/>
              </a:spcAft>
            </a:pPr>
            <a:r>
              <a:rPr lang="ar-EG" sz="3600" b="1" i="0" u="none" strike="noStrike" dirty="0">
                <a:solidFill>
                  <a:srgbClr val="002060"/>
                </a:solidFill>
                <a:effectLst/>
                <a:latin typeface="Arial" panose="020B0604020202020204" pitchFamily="34" charset="0"/>
              </a:rPr>
              <a:t>هي الاطلاع على سير العمل ومشاهدة الأداء وتسجيل الملحوظات طبقا لمعايير محددة سابقا. وهي التي من خلالها يطلع المدير أو المشرف بنفسه على سير العمل، ويشاهد أداء العاملين وغيرهم، ويسجل ملحوظاته بناءً على المعايير المحددة لكل نشاط</a:t>
            </a:r>
            <a:endParaRPr lang="en-US" sz="3600" b="1" dirty="0">
              <a:solidFill>
                <a:srgbClr val="002060"/>
              </a:solidFill>
            </a:endParaRPr>
          </a:p>
        </p:txBody>
      </p:sp>
    </p:spTree>
    <p:extLst>
      <p:ext uri="{BB962C8B-B14F-4D97-AF65-F5344CB8AC3E}">
        <p14:creationId xmlns:p14="http://schemas.microsoft.com/office/powerpoint/2010/main" val="373069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8078ABA-2E75-F4DD-9DE0-C8DB384890D2}"/>
              </a:ext>
            </a:extLst>
          </p:cNvPr>
          <p:cNvSpPr/>
          <p:nvPr/>
        </p:nvSpPr>
        <p:spPr>
          <a:xfrm>
            <a:off x="2987824" y="1699083"/>
            <a:ext cx="3568103" cy="3459832"/>
          </a:xfrm>
          <a:custGeom>
            <a:avLst/>
            <a:gdLst/>
            <a:ahLst/>
            <a:cxnLst/>
            <a:rect l="l" t="t" r="r" b="b"/>
            <a:pathLst>
              <a:path w="4188092" h="4114800">
                <a:moveTo>
                  <a:pt x="0" y="0"/>
                </a:moveTo>
                <a:lnTo>
                  <a:pt x="4188092" y="0"/>
                </a:lnTo>
                <a:lnTo>
                  <a:pt x="418809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مربع نص 5">
            <a:extLst>
              <a:ext uri="{FF2B5EF4-FFF2-40B4-BE49-F238E27FC236}">
                <a16:creationId xmlns:a16="http://schemas.microsoft.com/office/drawing/2014/main" id="{262367C7-A14C-EB8A-3AA4-F6B284E93C47}"/>
              </a:ext>
            </a:extLst>
          </p:cNvPr>
          <p:cNvSpPr txBox="1"/>
          <p:nvPr/>
        </p:nvSpPr>
        <p:spPr>
          <a:xfrm>
            <a:off x="2339752" y="2921168"/>
            <a:ext cx="4464496" cy="1015663"/>
          </a:xfrm>
          <a:prstGeom prst="rect">
            <a:avLst/>
          </a:prstGeom>
          <a:noFill/>
        </p:spPr>
        <p:txBody>
          <a:bodyPr wrap="square" rtlCol="0">
            <a:spAutoFit/>
          </a:bodyPr>
          <a:lstStyle/>
          <a:p>
            <a:pPr algn="ctr"/>
            <a:r>
              <a:rPr lang="ar-EG" sz="6000" b="1" dirty="0">
                <a:solidFill>
                  <a:srgbClr val="05767B"/>
                </a:solidFill>
              </a:rPr>
              <a:t>2- التقارير</a:t>
            </a:r>
            <a:endParaRPr lang="en-US" sz="6000" b="1" dirty="0">
              <a:solidFill>
                <a:srgbClr val="05767B"/>
              </a:solidFill>
            </a:endParaRPr>
          </a:p>
        </p:txBody>
      </p:sp>
    </p:spTree>
    <p:extLst>
      <p:ext uri="{BB962C8B-B14F-4D97-AF65-F5344CB8AC3E}">
        <p14:creationId xmlns:p14="http://schemas.microsoft.com/office/powerpoint/2010/main" val="278790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F3F0065-9F28-B5F5-0D4B-8A8C28493C9B}"/>
              </a:ext>
            </a:extLst>
          </p:cNvPr>
          <p:cNvSpPr txBox="1"/>
          <p:nvPr/>
        </p:nvSpPr>
        <p:spPr>
          <a:xfrm>
            <a:off x="642900" y="404664"/>
            <a:ext cx="7858200" cy="1384995"/>
          </a:xfrm>
          <a:prstGeom prst="rect">
            <a:avLst/>
          </a:prstGeom>
          <a:gradFill flip="none" rotWithShape="1">
            <a:gsLst>
              <a:gs pos="0">
                <a:schemeClr val="accent6">
                  <a:lumMod val="50000"/>
                  <a:tint val="66000"/>
                  <a:satMod val="160000"/>
                </a:schemeClr>
              </a:gs>
              <a:gs pos="50000">
                <a:schemeClr val="accent6">
                  <a:lumMod val="50000"/>
                  <a:tint val="44500"/>
                  <a:satMod val="160000"/>
                </a:schemeClr>
              </a:gs>
              <a:gs pos="100000">
                <a:schemeClr val="accent6">
                  <a:lumMod val="50000"/>
                  <a:tint val="23500"/>
                  <a:satMod val="160000"/>
                </a:schemeClr>
              </a:gs>
            </a:gsLst>
            <a:lin ang="2700000" scaled="1"/>
            <a:tileRect/>
          </a:gradFill>
        </p:spPr>
        <p:txBody>
          <a:bodyPr wrap="square">
            <a:spAutoFit/>
          </a:bodyPr>
          <a:lstStyle/>
          <a:p>
            <a:r>
              <a:rPr lang="ar-EG" sz="2800" b="1" dirty="0"/>
              <a:t>تعد التقارير الأكثر شيوعًا واستخداما في العملية الرقابية، إضافة إلى أنها تقضي على عدد كبير من مشكلات الملاحظة المباشرة وعيوبها وتأخذ التقارير عدة أشكال؛ من أهمها:</a:t>
            </a:r>
          </a:p>
        </p:txBody>
      </p:sp>
      <p:pic>
        <p:nvPicPr>
          <p:cNvPr id="3" name="صورة 2">
            <a:extLst>
              <a:ext uri="{FF2B5EF4-FFF2-40B4-BE49-F238E27FC236}">
                <a16:creationId xmlns:a16="http://schemas.microsoft.com/office/drawing/2014/main" id="{5D0BF000-E0BC-9C68-FE48-89598009A3C1}"/>
              </a:ext>
            </a:extLst>
          </p:cNvPr>
          <p:cNvPicPr>
            <a:picLocks noChangeAspect="1"/>
          </p:cNvPicPr>
          <p:nvPr/>
        </p:nvPicPr>
        <p:blipFill>
          <a:blip r:embed="rId2"/>
          <a:stretch>
            <a:fillRect/>
          </a:stretch>
        </p:blipFill>
        <p:spPr>
          <a:xfrm>
            <a:off x="1306960" y="1789659"/>
            <a:ext cx="6857999" cy="4663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286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F05832D2-40A7-8179-B8AA-08590C7F712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521AB55-37EC-CF58-54D3-990ED8D3E883}"/>
              </a:ext>
            </a:extLst>
          </p:cNvPr>
          <p:cNvGrpSpPr/>
          <p:nvPr/>
        </p:nvGrpSpPr>
        <p:grpSpPr>
          <a:xfrm>
            <a:off x="-557213" y="188640"/>
            <a:ext cx="10258425" cy="6408712"/>
            <a:chOff x="0" y="0"/>
            <a:chExt cx="27355800" cy="13716000"/>
          </a:xfrm>
        </p:grpSpPr>
        <p:sp>
          <p:nvSpPr>
            <p:cNvPr id="3" name="Freeform 3">
              <a:extLst>
                <a:ext uri="{FF2B5EF4-FFF2-40B4-BE49-F238E27FC236}">
                  <a16:creationId xmlns:a16="http://schemas.microsoft.com/office/drawing/2014/main" id="{7030100B-BC65-AF89-853C-F1068533D9BB}"/>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43A2512E-5C3E-C1B9-2248-692E41793F73}"/>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a:extLst>
              <a:ext uri="{FF2B5EF4-FFF2-40B4-BE49-F238E27FC236}">
                <a16:creationId xmlns:a16="http://schemas.microsoft.com/office/drawing/2014/main" id="{E37F2F00-5DCC-79B6-8383-C0D57A2B6440}"/>
              </a:ext>
            </a:extLst>
          </p:cNvPr>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a:extLst>
              <a:ext uri="{FF2B5EF4-FFF2-40B4-BE49-F238E27FC236}">
                <a16:creationId xmlns:a16="http://schemas.microsoft.com/office/drawing/2014/main" id="{255D3E0F-F621-BCF8-9D97-A049076B34FC}"/>
              </a:ext>
            </a:extLst>
          </p:cNvPr>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a:extLst>
              <a:ext uri="{FF2B5EF4-FFF2-40B4-BE49-F238E27FC236}">
                <a16:creationId xmlns:a16="http://schemas.microsoft.com/office/drawing/2014/main" id="{46E3A675-3EDF-5FC1-C95B-CA73F95C13F0}"/>
              </a:ext>
            </a:extLst>
          </p:cNvPr>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a:extLst>
              <a:ext uri="{FF2B5EF4-FFF2-40B4-BE49-F238E27FC236}">
                <a16:creationId xmlns:a16="http://schemas.microsoft.com/office/drawing/2014/main" id="{1A075DC3-EF81-1D4F-94EA-D5DFD7325A98}"/>
              </a:ext>
            </a:extLst>
          </p:cNvPr>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9DBFFA58-1958-548C-05F7-96A25E63BB5C}"/>
              </a:ext>
            </a:extLst>
          </p:cNvPr>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7D0ED362-777D-CE8C-4EB6-50D6CC312EB1}"/>
              </a:ext>
            </a:extLst>
          </p:cNvPr>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2BFD1C8B-CF43-3261-ED99-E5DC7C2453D8}"/>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2D3FD05E-2B15-A9B8-0686-18E58033BF3C}"/>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C85AD1FB-7D8D-E47D-EFE1-0B2BDFBE0F27}"/>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0346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70294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12" name="Freeform 12"/>
          <p:cNvSpPr/>
          <p:nvPr/>
        </p:nvSpPr>
        <p:spPr>
          <a:xfrm>
            <a:off x="287047" y="4862154"/>
            <a:ext cx="753524" cy="946206"/>
          </a:xfrm>
          <a:custGeom>
            <a:avLst/>
            <a:gdLst/>
            <a:ahLst/>
            <a:cxnLst/>
            <a:rect l="l" t="t" r="r" b="b"/>
            <a:pathLst>
              <a:path w="1507048" h="1892412">
                <a:moveTo>
                  <a:pt x="0" y="0"/>
                </a:moveTo>
                <a:lnTo>
                  <a:pt x="1507048" y="0"/>
                </a:lnTo>
                <a:lnTo>
                  <a:pt x="1507048" y="1892412"/>
                </a:lnTo>
                <a:lnTo>
                  <a:pt x="0" y="1892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flipH="1">
            <a:off x="8177645" y="1026283"/>
            <a:ext cx="753524" cy="946206"/>
          </a:xfrm>
          <a:custGeom>
            <a:avLst/>
            <a:gdLst/>
            <a:ahLst/>
            <a:cxnLst/>
            <a:rect l="l" t="t" r="r" b="b"/>
            <a:pathLst>
              <a:path w="1507048" h="1892412">
                <a:moveTo>
                  <a:pt x="1507049" y="0"/>
                </a:moveTo>
                <a:lnTo>
                  <a:pt x="0" y="0"/>
                </a:lnTo>
                <a:lnTo>
                  <a:pt x="0" y="1892412"/>
                </a:lnTo>
                <a:lnTo>
                  <a:pt x="1507049" y="1892412"/>
                </a:lnTo>
                <a:lnTo>
                  <a:pt x="150704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522364">
            <a:off x="380461" y="1198221"/>
            <a:ext cx="733996" cy="947648"/>
          </a:xfrm>
          <a:custGeom>
            <a:avLst/>
            <a:gdLst/>
            <a:ahLst/>
            <a:cxnLst/>
            <a:rect l="l" t="t" r="r" b="b"/>
            <a:pathLst>
              <a:path w="1467992" h="1895295">
                <a:moveTo>
                  <a:pt x="0" y="0"/>
                </a:moveTo>
                <a:lnTo>
                  <a:pt x="1467991" y="0"/>
                </a:lnTo>
                <a:lnTo>
                  <a:pt x="1467991" y="1895294"/>
                </a:lnTo>
                <a:lnTo>
                  <a:pt x="0" y="18952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11587" y="4349676"/>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flipH="1" flipV="1">
            <a:off x="1138829" y="5335257"/>
            <a:ext cx="402764" cy="743356"/>
          </a:xfrm>
          <a:custGeom>
            <a:avLst/>
            <a:gdLst/>
            <a:ahLst/>
            <a:cxnLst/>
            <a:rect l="l" t="t" r="r" b="b"/>
            <a:pathLst>
              <a:path w="805527" h="1486711">
                <a:moveTo>
                  <a:pt x="805527" y="1486711"/>
                </a:moveTo>
                <a:lnTo>
                  <a:pt x="0" y="1486711"/>
                </a:lnTo>
                <a:lnTo>
                  <a:pt x="0" y="0"/>
                </a:lnTo>
                <a:lnTo>
                  <a:pt x="805527" y="0"/>
                </a:lnTo>
                <a:lnTo>
                  <a:pt x="805527" y="1486711"/>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4" name="Freeform 24"/>
          <p:cNvSpPr/>
          <p:nvPr/>
        </p:nvSpPr>
        <p:spPr>
          <a:xfrm>
            <a:off x="8576139" y="1972489"/>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Freeform 25"/>
          <p:cNvSpPr/>
          <p:nvPr/>
        </p:nvSpPr>
        <p:spPr>
          <a:xfrm>
            <a:off x="7582416" y="806843"/>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3">
            <a:extLst>
              <a:ext uri="{FF2B5EF4-FFF2-40B4-BE49-F238E27FC236}">
                <a16:creationId xmlns:a16="http://schemas.microsoft.com/office/drawing/2014/main" id="{97C0BEC8-9F10-8746-480B-482260672E72}"/>
              </a:ext>
            </a:extLst>
          </p:cNvPr>
          <p:cNvSpPr/>
          <p:nvPr/>
        </p:nvSpPr>
        <p:spPr>
          <a:xfrm>
            <a:off x="2065774" y="806843"/>
            <a:ext cx="4794333" cy="4896704"/>
          </a:xfrm>
          <a:custGeom>
            <a:avLst/>
            <a:gdLst/>
            <a:ahLst/>
            <a:cxnLst/>
            <a:rect l="l" t="t" r="r" b="b"/>
            <a:pathLst>
              <a:path w="3982784" h="4114800">
                <a:moveTo>
                  <a:pt x="0" y="0"/>
                </a:moveTo>
                <a:lnTo>
                  <a:pt x="3982784" y="0"/>
                </a:lnTo>
                <a:lnTo>
                  <a:pt x="3982784"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مربع نص 26">
            <a:extLst>
              <a:ext uri="{FF2B5EF4-FFF2-40B4-BE49-F238E27FC236}">
                <a16:creationId xmlns:a16="http://schemas.microsoft.com/office/drawing/2014/main" id="{489DEB24-9A57-00E6-8BE5-50C03AEE5E1A}"/>
              </a:ext>
            </a:extLst>
          </p:cNvPr>
          <p:cNvSpPr txBox="1"/>
          <p:nvPr/>
        </p:nvSpPr>
        <p:spPr>
          <a:xfrm>
            <a:off x="2202487" y="2195961"/>
            <a:ext cx="3674143"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2087724" y="2276872"/>
            <a:ext cx="4968552" cy="2062103"/>
          </a:xfrm>
          <a:prstGeom prst="rect">
            <a:avLst/>
          </a:prstGeom>
          <a:solidFill>
            <a:srgbClr val="E4D6E6"/>
          </a:solidFill>
        </p:spPr>
        <p:txBody>
          <a:bodyPr wrap="square">
            <a:spAutoFit/>
          </a:bodyPr>
          <a:lstStyle/>
          <a:p>
            <a:r>
              <a:rPr lang="ar-EG" sz="3200" b="1" dirty="0"/>
              <a:t>أعد تقريرا عن الأنشطة المدرسية المقامة في مدرستك، مطبقًا عليه أداتين من أدوات الرقابة، وقدمه المسؤول النشاط المدرسي لتقويم التقرير ثم قدمه لمعلمك.</a:t>
            </a:r>
          </a:p>
        </p:txBody>
      </p:sp>
    </p:spTree>
    <p:extLst>
      <p:ext uri="{BB962C8B-B14F-4D97-AF65-F5344CB8AC3E}">
        <p14:creationId xmlns:p14="http://schemas.microsoft.com/office/powerpoint/2010/main" val="52515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2159732" y="3140968"/>
            <a:ext cx="4824536" cy="138499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txBody>
          <a:bodyPr wrap="square">
            <a:spAutoFit/>
          </a:bodyPr>
          <a:lstStyle/>
          <a:p>
            <a:r>
              <a:rPr lang="ar-EG" sz="2800" b="1" dirty="0"/>
              <a:t>بالتعاون مع زملائك اختر نشاطا وضع له خطة رقابية موضحًا أهم المبادئ التي قامت عليها الخطة.</a:t>
            </a:r>
            <a:endParaRPr lang="ar-EG" sz="4000" b="1" dirty="0"/>
          </a:p>
        </p:txBody>
      </p:sp>
    </p:spTree>
    <p:extLst>
      <p:ext uri="{BB962C8B-B14F-4D97-AF65-F5344CB8AC3E}">
        <p14:creationId xmlns:p14="http://schemas.microsoft.com/office/powerpoint/2010/main" val="6580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7" name="Freeform 7"/>
          <p:cNvSpPr/>
          <p:nvPr/>
        </p:nvSpPr>
        <p:spPr>
          <a:xfrm flipV="1">
            <a:off x="1354913" y="4061065"/>
            <a:ext cx="2362743" cy="628992"/>
          </a:xfrm>
          <a:custGeom>
            <a:avLst/>
            <a:gdLst/>
            <a:ahLst/>
            <a:cxnLst/>
            <a:rect l="l" t="t" r="r" b="b"/>
            <a:pathLst>
              <a:path w="2334482" h="1281843">
                <a:moveTo>
                  <a:pt x="0" y="0"/>
                </a:moveTo>
                <a:lnTo>
                  <a:pt x="2334482" y="0"/>
                </a:lnTo>
                <a:lnTo>
                  <a:pt x="2334482" y="1281843"/>
                </a:lnTo>
                <a:lnTo>
                  <a:pt x="0" y="12818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flipH="1" flipV="1">
            <a:off x="4932040" y="3782630"/>
            <a:ext cx="2362743" cy="628992"/>
          </a:xfrm>
          <a:custGeom>
            <a:avLst/>
            <a:gdLst/>
            <a:ahLst/>
            <a:cxnLst/>
            <a:rect l="l" t="t" r="r" b="b"/>
            <a:pathLst>
              <a:path w="2334482" h="1281843">
                <a:moveTo>
                  <a:pt x="2334482" y="0"/>
                </a:moveTo>
                <a:lnTo>
                  <a:pt x="0" y="0"/>
                </a:lnTo>
                <a:lnTo>
                  <a:pt x="0" y="1281843"/>
                </a:lnTo>
                <a:lnTo>
                  <a:pt x="2334482" y="1281843"/>
                </a:lnTo>
                <a:lnTo>
                  <a:pt x="233448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flipV="1">
            <a:off x="1184765" y="4266615"/>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flipV="1">
            <a:off x="5515661" y="4003609"/>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flipV="1">
            <a:off x="2719626" y="3395694"/>
            <a:ext cx="4063548" cy="383276"/>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مربع نص 15">
            <a:extLst>
              <a:ext uri="{FF2B5EF4-FFF2-40B4-BE49-F238E27FC236}">
                <a16:creationId xmlns:a16="http://schemas.microsoft.com/office/drawing/2014/main" id="{41D1D49B-9238-4EAD-0DA9-160A41BC571E}"/>
              </a:ext>
            </a:extLst>
          </p:cNvPr>
          <p:cNvSpPr txBox="1"/>
          <p:nvPr/>
        </p:nvSpPr>
        <p:spPr>
          <a:xfrm>
            <a:off x="3412126" y="1840201"/>
            <a:ext cx="2490129"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pic>
        <p:nvPicPr>
          <p:cNvPr id="17" name="Picture 4">
            <a:extLst>
              <a:ext uri="{FF2B5EF4-FFF2-40B4-BE49-F238E27FC236}">
                <a16:creationId xmlns:a16="http://schemas.microsoft.com/office/drawing/2014/main" id="{2381F5E6-F668-5334-BC12-EB5616E19E42}"/>
              </a:ext>
            </a:extLst>
          </p:cNvPr>
          <p:cNvPicPr>
            <a:picLocks noChangeAspect="1"/>
          </p:cNvPicPr>
          <p:nvPr/>
        </p:nvPicPr>
        <p:blipFill>
          <a:blip r:embed="rId10"/>
          <a:srcRect/>
          <a:stretch>
            <a:fillRect/>
          </a:stretch>
        </p:blipFill>
        <p:spPr>
          <a:xfrm>
            <a:off x="3742652" y="4411622"/>
            <a:ext cx="2017495" cy="19055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C6222D6-E65E-2652-CFC8-ACE54B28AE47}"/>
              </a:ext>
            </a:extLst>
          </p:cNvPr>
          <p:cNvPicPr>
            <a:picLocks noChangeAspect="1"/>
          </p:cNvPicPr>
          <p:nvPr/>
        </p:nvPicPr>
        <p:blipFill>
          <a:blip r:embed="rId2"/>
          <a:srcRect/>
          <a:stretch>
            <a:fillRect/>
          </a:stretch>
        </p:blipFill>
        <p:spPr>
          <a:xfrm>
            <a:off x="2051720" y="2304408"/>
            <a:ext cx="5727824" cy="2249183"/>
          </a:xfrm>
          <a:prstGeom prst="rect">
            <a:avLst/>
          </a:prstGeom>
        </p:spPr>
      </p:pic>
      <p:sp>
        <p:nvSpPr>
          <p:cNvPr id="5" name="مربع نص 4">
            <a:extLst>
              <a:ext uri="{FF2B5EF4-FFF2-40B4-BE49-F238E27FC236}">
                <a16:creationId xmlns:a16="http://schemas.microsoft.com/office/drawing/2014/main" id="{2E4C4374-45CB-4E68-98F7-979E4B334383}"/>
              </a:ext>
            </a:extLst>
          </p:cNvPr>
          <p:cNvSpPr txBox="1"/>
          <p:nvPr/>
        </p:nvSpPr>
        <p:spPr>
          <a:xfrm>
            <a:off x="2286000" y="1628800"/>
            <a:ext cx="4572000" cy="3972104"/>
          </a:xfrm>
          <a:prstGeom prst="star24">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400" b="1" i="0" u="none" strike="noStrike" kern="1200" cap="none" spc="0" normalizeH="0" baseline="0" noProof="0" dirty="0">
                <a:ln>
                  <a:noFill/>
                </a:ln>
                <a:solidFill>
                  <a:srgbClr val="B13800"/>
                </a:solidFill>
                <a:effectLst/>
                <a:uLnTx/>
                <a:uFillTx/>
                <a:latin typeface="Arial" panose="020B0604020202020204" pitchFamily="34" charset="0"/>
                <a:ea typeface="+mn-ea"/>
                <a:cs typeface="Traditional Arabic"/>
              </a:rPr>
              <a:t>أجب عن الأسئلة الآتية:</a:t>
            </a:r>
            <a:endParaRPr kumimoji="0" lang="ar-EG" sz="4400" b="0"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91491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20C4369-4860-F7C2-FCA9-2F0008ED5FEF}"/>
              </a:ext>
            </a:extLst>
          </p:cNvPr>
          <p:cNvPicPr>
            <a:picLocks noChangeAspect="1"/>
          </p:cNvPicPr>
          <p:nvPr/>
        </p:nvPicPr>
        <p:blipFill>
          <a:blip r:embed="rId2"/>
          <a:srcRect/>
          <a:stretch>
            <a:fillRect/>
          </a:stretch>
        </p:blipFill>
        <p:spPr>
          <a:xfrm>
            <a:off x="1979712" y="1196751"/>
            <a:ext cx="5877154" cy="2062103"/>
          </a:xfrm>
          <a:prstGeom prst="rect">
            <a:avLst/>
          </a:prstGeom>
        </p:spPr>
      </p:pic>
      <p:sp>
        <p:nvSpPr>
          <p:cNvPr id="5" name="مربع نص 4">
            <a:extLst>
              <a:ext uri="{FF2B5EF4-FFF2-40B4-BE49-F238E27FC236}">
                <a16:creationId xmlns:a16="http://schemas.microsoft.com/office/drawing/2014/main" id="{771978F3-74AD-5DF9-6D1B-ACD83A8E3AEB}"/>
              </a:ext>
            </a:extLst>
          </p:cNvPr>
          <p:cNvSpPr txBox="1"/>
          <p:nvPr/>
        </p:nvSpPr>
        <p:spPr>
          <a:xfrm>
            <a:off x="2227117" y="1390012"/>
            <a:ext cx="5382344" cy="2215991"/>
          </a:xfrm>
          <a:prstGeom prst="downArrowCallout">
            <a:avLst/>
          </a:prstGeom>
          <a:noFill/>
          <a:ln>
            <a:noFill/>
          </a:ln>
          <a:effectLst/>
        </p:spPr>
        <p:txBody>
          <a:bodyPr wrap="square">
            <a:spAutoFit/>
          </a:bodyPr>
          <a:lstStyle/>
          <a:p>
            <a:pPr algn="ctr"/>
            <a:r>
              <a:rPr lang="ar-EG" sz="4400" b="1" dirty="0">
                <a:solidFill>
                  <a:srgbClr val="7030A0"/>
                </a:solidFill>
              </a:rPr>
              <a:t>وضح أهم المبادئ التي تقوم عليها عملية الرقابة.</a:t>
            </a:r>
            <a:endParaRPr lang="ar-EG" sz="7200" b="1" dirty="0">
              <a:solidFill>
                <a:srgbClr val="7030A0"/>
              </a:solidFill>
            </a:endParaRPr>
          </a:p>
        </p:txBody>
      </p:sp>
      <p:sp>
        <p:nvSpPr>
          <p:cNvPr id="3" name="مربع نص 2">
            <a:extLst>
              <a:ext uri="{FF2B5EF4-FFF2-40B4-BE49-F238E27FC236}">
                <a16:creationId xmlns:a16="http://schemas.microsoft.com/office/drawing/2014/main" id="{F4BE0695-59EA-CF76-49B1-9F62B071EC5E}"/>
              </a:ext>
            </a:extLst>
          </p:cNvPr>
          <p:cNvSpPr txBox="1"/>
          <p:nvPr/>
        </p:nvSpPr>
        <p:spPr>
          <a:xfrm>
            <a:off x="1331640" y="3429000"/>
            <a:ext cx="5984776" cy="2062103"/>
          </a:xfrm>
          <a:prstGeom prst="rect">
            <a:avLst/>
          </a:prstGeom>
          <a:noFill/>
        </p:spPr>
        <p:txBody>
          <a:bodyPr wrap="square" rtlCol="1">
            <a:spAutoFit/>
          </a:bodyPr>
          <a:lstStyle/>
          <a:p>
            <a:pPr marL="342900" indent="-342900">
              <a:buFont typeface="Arial" panose="020B0604020202020204" pitchFamily="34" charset="0"/>
              <a:buChar char="•"/>
            </a:pPr>
            <a:r>
              <a:rPr lang="ar-EG" sz="3200" b="1" dirty="0">
                <a:solidFill>
                  <a:srgbClr val="FF0000"/>
                </a:solidFill>
              </a:rPr>
              <a:t>توافق النظام الرقابي وطبيعة النشاط</a:t>
            </a:r>
          </a:p>
          <a:p>
            <a:pPr marL="342900" indent="-342900">
              <a:buFont typeface="Arial" panose="020B0604020202020204" pitchFamily="34" charset="0"/>
              <a:buChar char="•"/>
            </a:pPr>
            <a:r>
              <a:rPr lang="ar-EG" sz="3200" b="1" dirty="0">
                <a:solidFill>
                  <a:srgbClr val="FF0000"/>
                </a:solidFill>
              </a:rPr>
              <a:t>تصحيح الانحرافات</a:t>
            </a:r>
          </a:p>
          <a:p>
            <a:pPr marL="342900" indent="-342900">
              <a:buFont typeface="Arial" panose="020B0604020202020204" pitchFamily="34" charset="0"/>
              <a:buChar char="•"/>
            </a:pPr>
            <a:r>
              <a:rPr lang="ar-EG" sz="3200" b="1" dirty="0">
                <a:solidFill>
                  <a:srgbClr val="FF0000"/>
                </a:solidFill>
              </a:rPr>
              <a:t>السرعة</a:t>
            </a:r>
          </a:p>
          <a:p>
            <a:pPr marL="342900" indent="-342900">
              <a:buFont typeface="Arial" panose="020B0604020202020204" pitchFamily="34" charset="0"/>
              <a:buChar char="•"/>
            </a:pPr>
            <a:r>
              <a:rPr lang="ar-EG" sz="3200" b="1" dirty="0">
                <a:solidFill>
                  <a:srgbClr val="FF0000"/>
                </a:solidFill>
              </a:rPr>
              <a:t>الوضوح</a:t>
            </a:r>
          </a:p>
        </p:txBody>
      </p:sp>
    </p:spTree>
    <p:extLst>
      <p:ext uri="{BB962C8B-B14F-4D97-AF65-F5344CB8AC3E}">
        <p14:creationId xmlns:p14="http://schemas.microsoft.com/office/powerpoint/2010/main" val="68950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BDF35B0A-4072-0EDF-D247-36DB64E0706C}"/>
              </a:ext>
            </a:extLst>
          </p:cNvPr>
          <p:cNvPicPr>
            <a:picLocks noChangeAspect="1"/>
          </p:cNvPicPr>
          <p:nvPr/>
        </p:nvPicPr>
        <p:blipFill>
          <a:blip r:embed="rId2"/>
          <a:srcRect/>
          <a:stretch>
            <a:fillRect/>
          </a:stretch>
        </p:blipFill>
        <p:spPr>
          <a:xfrm>
            <a:off x="1970544" y="1052736"/>
            <a:ext cx="5877154" cy="2062103"/>
          </a:xfrm>
          <a:prstGeom prst="rect">
            <a:avLst/>
          </a:prstGeom>
        </p:spPr>
      </p:pic>
      <p:sp>
        <p:nvSpPr>
          <p:cNvPr id="5" name="مربع نص 4">
            <a:extLst>
              <a:ext uri="{FF2B5EF4-FFF2-40B4-BE49-F238E27FC236}">
                <a16:creationId xmlns:a16="http://schemas.microsoft.com/office/drawing/2014/main" id="{771978F3-74AD-5DF9-6D1B-ACD83A8E3AEB}"/>
              </a:ext>
            </a:extLst>
          </p:cNvPr>
          <p:cNvSpPr txBox="1"/>
          <p:nvPr/>
        </p:nvSpPr>
        <p:spPr>
          <a:xfrm>
            <a:off x="2217949" y="1484022"/>
            <a:ext cx="5382344" cy="2027396"/>
          </a:xfrm>
          <a:prstGeom prst="downArrowCallout">
            <a:avLst/>
          </a:prstGeom>
          <a:noFill/>
          <a:ln>
            <a:noFill/>
          </a:ln>
          <a:effectLst/>
        </p:spPr>
        <p:txBody>
          <a:bodyPr wrap="square">
            <a:spAutoFit/>
          </a:bodyPr>
          <a:lstStyle/>
          <a:p>
            <a:r>
              <a:rPr lang="ar-EG" sz="4000" b="1" dirty="0">
                <a:solidFill>
                  <a:srgbClr val="7030A0"/>
                </a:solidFill>
              </a:rPr>
              <a:t>قارن بين أداوت الرقابة مع ذكر مثال لأعمال تناسب كل أداة:</a:t>
            </a:r>
            <a:endParaRPr lang="ar-EG" sz="6000" b="1" dirty="0">
              <a:solidFill>
                <a:srgbClr val="7030A0"/>
              </a:solidFill>
            </a:endParaRPr>
          </a:p>
        </p:txBody>
      </p:sp>
      <p:sp>
        <p:nvSpPr>
          <p:cNvPr id="3" name="مربع نص 2">
            <a:extLst>
              <a:ext uri="{FF2B5EF4-FFF2-40B4-BE49-F238E27FC236}">
                <a16:creationId xmlns:a16="http://schemas.microsoft.com/office/drawing/2014/main" id="{E5999AF0-DCDF-7D3B-C686-93A862836D54}"/>
              </a:ext>
            </a:extLst>
          </p:cNvPr>
          <p:cNvSpPr txBox="1"/>
          <p:nvPr/>
        </p:nvSpPr>
        <p:spPr>
          <a:xfrm>
            <a:off x="1543707" y="3511418"/>
            <a:ext cx="6408712" cy="2062103"/>
          </a:xfrm>
          <a:prstGeom prst="rect">
            <a:avLst/>
          </a:prstGeom>
          <a:noFill/>
        </p:spPr>
        <p:txBody>
          <a:bodyPr wrap="square" rtlCol="1">
            <a:spAutoFit/>
          </a:bodyPr>
          <a:lstStyle/>
          <a:p>
            <a:pPr marL="342900" indent="-342900">
              <a:buFont typeface="Arial" panose="020B0604020202020204" pitchFamily="34" charset="0"/>
              <a:buChar char="•"/>
            </a:pPr>
            <a:r>
              <a:rPr lang="ar-EG" sz="3200" b="1" dirty="0">
                <a:solidFill>
                  <a:srgbClr val="FF0000"/>
                </a:solidFill>
              </a:rPr>
              <a:t>الملاحظة المباشرة: الاطلاع على سير العمل ومشاهدة الأداء وتسجيل الملحوظات طبقًا لمعايير محدد مسبقًا</a:t>
            </a:r>
          </a:p>
          <a:p>
            <a:pPr marL="342900" indent="-342900">
              <a:buFont typeface="Arial" panose="020B0604020202020204" pitchFamily="34" charset="0"/>
              <a:buChar char="•"/>
            </a:pPr>
            <a:r>
              <a:rPr lang="ar-EG" sz="3200" b="1" dirty="0">
                <a:solidFill>
                  <a:srgbClr val="FF0000"/>
                </a:solidFill>
              </a:rPr>
              <a:t>التقارير: أكثر الأدوات شيوعًا واستخدامًا تقضي على عدد كبير من مشكلات الملاحظة المباشرة وعيوبها</a:t>
            </a:r>
          </a:p>
        </p:txBody>
      </p:sp>
    </p:spTree>
    <p:extLst>
      <p:ext uri="{BB962C8B-B14F-4D97-AF65-F5344CB8AC3E}">
        <p14:creationId xmlns:p14="http://schemas.microsoft.com/office/powerpoint/2010/main" val="357938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6F859-C077-CFED-E05D-184EEEF860DC}"/>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29CB7050-3AD5-C332-1F67-72DA3C3BCF21}"/>
              </a:ext>
            </a:extLst>
          </p:cNvPr>
          <p:cNvPicPr>
            <a:picLocks noChangeAspect="1"/>
          </p:cNvPicPr>
          <p:nvPr/>
        </p:nvPicPr>
        <p:blipFill>
          <a:blip r:embed="rId2"/>
          <a:srcRect/>
          <a:stretch>
            <a:fillRect/>
          </a:stretch>
        </p:blipFill>
        <p:spPr>
          <a:xfrm>
            <a:off x="2051720" y="2304408"/>
            <a:ext cx="5727824" cy="2249183"/>
          </a:xfrm>
          <a:prstGeom prst="rect">
            <a:avLst/>
          </a:prstGeom>
        </p:spPr>
      </p:pic>
      <p:sp>
        <p:nvSpPr>
          <p:cNvPr id="5" name="مربع نص 4">
            <a:extLst>
              <a:ext uri="{FF2B5EF4-FFF2-40B4-BE49-F238E27FC236}">
                <a16:creationId xmlns:a16="http://schemas.microsoft.com/office/drawing/2014/main" id="{F5F3ED97-CFE0-E781-C7F1-F41C1C511EF9}"/>
              </a:ext>
            </a:extLst>
          </p:cNvPr>
          <p:cNvSpPr txBox="1"/>
          <p:nvPr/>
        </p:nvSpPr>
        <p:spPr>
          <a:xfrm>
            <a:off x="2286000" y="1628800"/>
            <a:ext cx="4572000" cy="3972104"/>
          </a:xfrm>
          <a:prstGeom prst="star24">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ar-EG" sz="4400" b="1" dirty="0">
                <a:solidFill>
                  <a:srgbClr val="7030A0"/>
                </a:solidFill>
              </a:rPr>
              <a:t>اختر الإجابة الصحيحة فيما يأتي:</a:t>
            </a:r>
            <a:endParaRPr lang="ar-EG" sz="6600" b="1" dirty="0">
              <a:solidFill>
                <a:srgbClr val="7030A0"/>
              </a:solidFill>
            </a:endParaRPr>
          </a:p>
        </p:txBody>
      </p:sp>
    </p:spTree>
    <p:extLst>
      <p:ext uri="{BB962C8B-B14F-4D97-AF65-F5344CB8AC3E}">
        <p14:creationId xmlns:p14="http://schemas.microsoft.com/office/powerpoint/2010/main" val="88794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AE6B7DC4-3042-D87D-2163-5B64B67A0F3B}"/>
              </a:ext>
            </a:extLst>
          </p:cNvPr>
          <p:cNvSpPr txBox="1"/>
          <p:nvPr/>
        </p:nvSpPr>
        <p:spPr>
          <a:xfrm>
            <a:off x="827584" y="2060848"/>
            <a:ext cx="7704856" cy="523220"/>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2800" b="1" i="0" u="none" strike="noStrike" dirty="0">
                <a:solidFill>
                  <a:srgbClr val="232000"/>
                </a:solidFill>
                <a:effectLst/>
                <a:latin typeface="Times New Roman" panose="02020603050405020304" pitchFamily="18" charset="0"/>
              </a:rPr>
              <a:t> تعد الطريقة الأكثر شيوعًا واستخداما في العملية الرقابية.</a:t>
            </a:r>
            <a:endParaRPr lang="ar-EG" sz="2800" b="1" dirty="0">
              <a:effectLst/>
            </a:endParaRPr>
          </a:p>
        </p:txBody>
      </p:sp>
      <p:sp>
        <p:nvSpPr>
          <p:cNvPr id="7" name="مربع نص 6">
            <a:extLst>
              <a:ext uri="{FF2B5EF4-FFF2-40B4-BE49-F238E27FC236}">
                <a16:creationId xmlns:a16="http://schemas.microsoft.com/office/drawing/2014/main" id="{01074080-3C28-3E19-E210-26C7C357C95E}"/>
              </a:ext>
            </a:extLst>
          </p:cNvPr>
          <p:cNvSpPr txBox="1"/>
          <p:nvPr/>
        </p:nvSpPr>
        <p:spPr>
          <a:xfrm>
            <a:off x="6102424" y="3115240"/>
            <a:ext cx="2430016" cy="1170980"/>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أ- الملاحظة المباشرة</a:t>
            </a:r>
          </a:p>
        </p:txBody>
      </p:sp>
      <p:sp>
        <p:nvSpPr>
          <p:cNvPr id="8" name="مربع نص 7">
            <a:extLst>
              <a:ext uri="{FF2B5EF4-FFF2-40B4-BE49-F238E27FC236}">
                <a16:creationId xmlns:a16="http://schemas.microsoft.com/office/drawing/2014/main" id="{D4988338-D8AD-AB2E-1E18-FA0F5F4CE123}"/>
              </a:ext>
            </a:extLst>
          </p:cNvPr>
          <p:cNvSpPr txBox="1"/>
          <p:nvPr/>
        </p:nvSpPr>
        <p:spPr>
          <a:xfrm>
            <a:off x="3465004" y="5004514"/>
            <a:ext cx="2430016" cy="635675"/>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ب- التقارير</a:t>
            </a:r>
          </a:p>
        </p:txBody>
      </p:sp>
      <p:sp>
        <p:nvSpPr>
          <p:cNvPr id="9" name="مربع نص 8">
            <a:extLst>
              <a:ext uri="{FF2B5EF4-FFF2-40B4-BE49-F238E27FC236}">
                <a16:creationId xmlns:a16="http://schemas.microsoft.com/office/drawing/2014/main" id="{42CAB5E5-3BF5-4545-0097-96F2A36F0548}"/>
              </a:ext>
            </a:extLst>
          </p:cNvPr>
          <p:cNvSpPr txBox="1"/>
          <p:nvPr/>
        </p:nvSpPr>
        <p:spPr>
          <a:xfrm>
            <a:off x="860942" y="3331190"/>
            <a:ext cx="2430016" cy="635675"/>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ج- المقابلة</a:t>
            </a:r>
          </a:p>
        </p:txBody>
      </p:sp>
      <p:sp>
        <p:nvSpPr>
          <p:cNvPr id="2" name="مستطيل 1">
            <a:extLst>
              <a:ext uri="{FF2B5EF4-FFF2-40B4-BE49-F238E27FC236}">
                <a16:creationId xmlns:a16="http://schemas.microsoft.com/office/drawing/2014/main" id="{CDC454B4-F14C-A259-9867-B3F5F317BF96}"/>
              </a:ext>
            </a:extLst>
          </p:cNvPr>
          <p:cNvSpPr/>
          <p:nvPr/>
        </p:nvSpPr>
        <p:spPr>
          <a:xfrm>
            <a:off x="3563888" y="4605709"/>
            <a:ext cx="2016224" cy="1433284"/>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55913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AE6B7DC4-3042-D87D-2163-5B64B67A0F3B}"/>
              </a:ext>
            </a:extLst>
          </p:cNvPr>
          <p:cNvSpPr txBox="1"/>
          <p:nvPr/>
        </p:nvSpPr>
        <p:spPr>
          <a:xfrm>
            <a:off x="-18985" y="2060848"/>
            <a:ext cx="7704856" cy="646331"/>
          </a:xfrm>
          <a:prstGeom prst="rect">
            <a:avLst/>
          </a:prstGeom>
          <a:noFill/>
        </p:spPr>
        <p:txBody>
          <a:bodyPr wrap="square">
            <a:spAutoFit/>
          </a:bodyPr>
          <a:lstStyle/>
          <a:p>
            <a:r>
              <a:rPr lang="ar-EG" sz="3600" b="1" dirty="0"/>
              <a:t>هدف الرقابة الأساسي هو:</a:t>
            </a:r>
            <a:endParaRPr lang="ar-EG" sz="4800" b="1" dirty="0"/>
          </a:p>
        </p:txBody>
      </p:sp>
      <p:sp>
        <p:nvSpPr>
          <p:cNvPr id="7" name="مربع نص 6">
            <a:extLst>
              <a:ext uri="{FF2B5EF4-FFF2-40B4-BE49-F238E27FC236}">
                <a16:creationId xmlns:a16="http://schemas.microsoft.com/office/drawing/2014/main" id="{01074080-3C28-3E19-E210-26C7C357C95E}"/>
              </a:ext>
            </a:extLst>
          </p:cNvPr>
          <p:cNvSpPr txBox="1"/>
          <p:nvPr/>
        </p:nvSpPr>
        <p:spPr>
          <a:xfrm>
            <a:off x="6102424" y="3115240"/>
            <a:ext cx="2430016" cy="1170980"/>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أ- تصحيح الانحرافات</a:t>
            </a:r>
          </a:p>
        </p:txBody>
      </p:sp>
      <p:sp>
        <p:nvSpPr>
          <p:cNvPr id="8" name="مربع نص 7">
            <a:extLst>
              <a:ext uri="{FF2B5EF4-FFF2-40B4-BE49-F238E27FC236}">
                <a16:creationId xmlns:a16="http://schemas.microsoft.com/office/drawing/2014/main" id="{D4988338-D8AD-AB2E-1E18-FA0F5F4CE123}"/>
              </a:ext>
            </a:extLst>
          </p:cNvPr>
          <p:cNvSpPr txBox="1"/>
          <p:nvPr/>
        </p:nvSpPr>
        <p:spPr>
          <a:xfrm>
            <a:off x="3465004" y="5004514"/>
            <a:ext cx="2430016" cy="1170980"/>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ب- معاقبة المخطئ</a:t>
            </a:r>
          </a:p>
        </p:txBody>
      </p:sp>
      <p:sp>
        <p:nvSpPr>
          <p:cNvPr id="9" name="مربع نص 8">
            <a:extLst>
              <a:ext uri="{FF2B5EF4-FFF2-40B4-BE49-F238E27FC236}">
                <a16:creationId xmlns:a16="http://schemas.microsoft.com/office/drawing/2014/main" id="{42CAB5E5-3BF5-4545-0097-96F2A36F0548}"/>
              </a:ext>
            </a:extLst>
          </p:cNvPr>
          <p:cNvSpPr txBox="1"/>
          <p:nvPr/>
        </p:nvSpPr>
        <p:spPr>
          <a:xfrm>
            <a:off x="860942" y="3331190"/>
            <a:ext cx="2430016" cy="1170980"/>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ج- تصيد الأخطاء</a:t>
            </a:r>
          </a:p>
        </p:txBody>
      </p:sp>
      <p:sp>
        <p:nvSpPr>
          <p:cNvPr id="2" name="مستطيل 1">
            <a:extLst>
              <a:ext uri="{FF2B5EF4-FFF2-40B4-BE49-F238E27FC236}">
                <a16:creationId xmlns:a16="http://schemas.microsoft.com/office/drawing/2014/main" id="{CA846497-69DB-ABAA-69DF-9DB8884D480D}"/>
              </a:ext>
            </a:extLst>
          </p:cNvPr>
          <p:cNvSpPr/>
          <p:nvPr/>
        </p:nvSpPr>
        <p:spPr>
          <a:xfrm>
            <a:off x="6246246" y="3115240"/>
            <a:ext cx="2016224" cy="1433284"/>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113278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AE6B7DC4-3042-D87D-2163-5B64B67A0F3B}"/>
              </a:ext>
            </a:extLst>
          </p:cNvPr>
          <p:cNvSpPr txBox="1"/>
          <p:nvPr/>
        </p:nvSpPr>
        <p:spPr>
          <a:xfrm>
            <a:off x="827584" y="2060848"/>
            <a:ext cx="7704856" cy="1200329"/>
          </a:xfrm>
          <a:prstGeom prst="rect">
            <a:avLst/>
          </a:prstGeom>
          <a:noFill/>
        </p:spPr>
        <p:txBody>
          <a:bodyPr wrap="square">
            <a:spAutoFit/>
          </a:bodyPr>
          <a:lstStyle/>
          <a:p>
            <a:r>
              <a:rPr lang="ar-EG" sz="3600" b="1" dirty="0"/>
              <a:t>تحتاج إلى نظام رقابي أكثر دقة وكفاءة هي المنظمات:</a:t>
            </a:r>
            <a:endParaRPr lang="ar-EG" sz="4800" b="1" dirty="0"/>
          </a:p>
        </p:txBody>
      </p:sp>
      <p:sp>
        <p:nvSpPr>
          <p:cNvPr id="7" name="مربع نص 6">
            <a:extLst>
              <a:ext uri="{FF2B5EF4-FFF2-40B4-BE49-F238E27FC236}">
                <a16:creationId xmlns:a16="http://schemas.microsoft.com/office/drawing/2014/main" id="{01074080-3C28-3E19-E210-26C7C357C95E}"/>
              </a:ext>
            </a:extLst>
          </p:cNvPr>
          <p:cNvSpPr txBox="1"/>
          <p:nvPr/>
        </p:nvSpPr>
        <p:spPr>
          <a:xfrm>
            <a:off x="6102424" y="3331190"/>
            <a:ext cx="2430016" cy="635675"/>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أ- الصغيرة</a:t>
            </a:r>
          </a:p>
        </p:txBody>
      </p:sp>
      <p:sp>
        <p:nvSpPr>
          <p:cNvPr id="8" name="مربع نص 7">
            <a:extLst>
              <a:ext uri="{FF2B5EF4-FFF2-40B4-BE49-F238E27FC236}">
                <a16:creationId xmlns:a16="http://schemas.microsoft.com/office/drawing/2014/main" id="{D4988338-D8AD-AB2E-1E18-FA0F5F4CE123}"/>
              </a:ext>
            </a:extLst>
          </p:cNvPr>
          <p:cNvSpPr txBox="1"/>
          <p:nvPr/>
        </p:nvSpPr>
        <p:spPr>
          <a:xfrm>
            <a:off x="3465004" y="5004514"/>
            <a:ext cx="2430016" cy="635675"/>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ب- المتوسطة</a:t>
            </a:r>
          </a:p>
        </p:txBody>
      </p:sp>
      <p:sp>
        <p:nvSpPr>
          <p:cNvPr id="9" name="مربع نص 8">
            <a:extLst>
              <a:ext uri="{FF2B5EF4-FFF2-40B4-BE49-F238E27FC236}">
                <a16:creationId xmlns:a16="http://schemas.microsoft.com/office/drawing/2014/main" id="{42CAB5E5-3BF5-4545-0097-96F2A36F0548}"/>
              </a:ext>
            </a:extLst>
          </p:cNvPr>
          <p:cNvSpPr txBox="1"/>
          <p:nvPr/>
        </p:nvSpPr>
        <p:spPr>
          <a:xfrm>
            <a:off x="860942" y="3331190"/>
            <a:ext cx="2430016" cy="635675"/>
          </a:xfrm>
          <a:prstGeom prst="snip2Same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200" b="1" dirty="0">
                <a:solidFill>
                  <a:schemeClr val="accent6">
                    <a:lumMod val="50000"/>
                  </a:schemeClr>
                </a:solidFill>
              </a:rPr>
              <a:t>ج- الكبيرة</a:t>
            </a:r>
          </a:p>
        </p:txBody>
      </p:sp>
      <p:sp>
        <p:nvSpPr>
          <p:cNvPr id="2" name="مستطيل 1">
            <a:extLst>
              <a:ext uri="{FF2B5EF4-FFF2-40B4-BE49-F238E27FC236}">
                <a16:creationId xmlns:a16="http://schemas.microsoft.com/office/drawing/2014/main" id="{5D46D4C0-C7DF-B64E-A77A-23389AFD7BF4}"/>
              </a:ext>
            </a:extLst>
          </p:cNvPr>
          <p:cNvSpPr/>
          <p:nvPr/>
        </p:nvSpPr>
        <p:spPr>
          <a:xfrm>
            <a:off x="1274734" y="3066579"/>
            <a:ext cx="2016224" cy="1433284"/>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77245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2"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5818</TotalTime>
  <Words>976</Words>
  <Application>Microsoft Office PowerPoint</Application>
  <PresentationFormat>On-screen Show (4:3)</PresentationFormat>
  <Paragraphs>80</Paragraphs>
  <Slides>38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267</cp:revision>
  <dcterms:created xsi:type="dcterms:W3CDTF">2020-12-01T14:21:27Z</dcterms:created>
  <dcterms:modified xsi:type="dcterms:W3CDTF">2025-11-13T07:32:04Z</dcterms:modified>
</cp:coreProperties>
</file>