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 id="2147483708" r:id="rId2"/>
  </p:sldMasterIdLst>
  <p:sldIdLst>
    <p:sldId id="256" r:id="rId3"/>
    <p:sldId id="257" r:id="rId4"/>
    <p:sldId id="423" r:id="rId5"/>
    <p:sldId id="636" r:id="rId6"/>
    <p:sldId id="258" r:id="rId7"/>
    <p:sldId id="259" r:id="rId8"/>
    <p:sldId id="668" r:id="rId9"/>
    <p:sldId id="669" r:id="rId10"/>
    <p:sldId id="670" r:id="rId11"/>
    <p:sldId id="671" r:id="rId12"/>
    <p:sldId id="672" r:id="rId13"/>
    <p:sldId id="262" r:id="rId14"/>
    <p:sldId id="637" r:id="rId15"/>
    <p:sldId id="714" r:id="rId16"/>
    <p:sldId id="674" r:id="rId17"/>
    <p:sldId id="715" r:id="rId18"/>
    <p:sldId id="676" r:id="rId19"/>
    <p:sldId id="266" r:id="rId20"/>
    <p:sldId id="641" r:id="rId21"/>
    <p:sldId id="716" r:id="rId22"/>
    <p:sldId id="717" r:id="rId23"/>
    <p:sldId id="644" r:id="rId24"/>
    <p:sldId id="677" r:id="rId25"/>
    <p:sldId id="718" r:id="rId26"/>
    <p:sldId id="679" r:id="rId27"/>
    <p:sldId id="680" r:id="rId28"/>
    <p:sldId id="681" r:id="rId29"/>
    <p:sldId id="682" r:id="rId30"/>
    <p:sldId id="719" r:id="rId31"/>
    <p:sldId id="648" r:id="rId32"/>
    <p:sldId id="666" r:id="rId33"/>
    <p:sldId id="685" r:id="rId34"/>
    <p:sldId id="686" r:id="rId35"/>
    <p:sldId id="720" r:id="rId36"/>
    <p:sldId id="687" r:id="rId37"/>
    <p:sldId id="688" r:id="rId38"/>
    <p:sldId id="689" r:id="rId39"/>
    <p:sldId id="690" r:id="rId40"/>
    <p:sldId id="721" r:id="rId41"/>
    <p:sldId id="692" r:id="rId42"/>
    <p:sldId id="693" r:id="rId43"/>
    <p:sldId id="694" r:id="rId44"/>
    <p:sldId id="695" r:id="rId45"/>
    <p:sldId id="696" r:id="rId46"/>
    <p:sldId id="697" r:id="rId47"/>
    <p:sldId id="698" r:id="rId48"/>
    <p:sldId id="665" r:id="rId49"/>
    <p:sldId id="659" r:id="rId50"/>
    <p:sldId id="722" r:id="rId51"/>
    <p:sldId id="701" r:id="rId52"/>
    <p:sldId id="723" r:id="rId53"/>
    <p:sldId id="703" r:id="rId54"/>
    <p:sldId id="704" r:id="rId55"/>
    <p:sldId id="724" r:id="rId56"/>
    <p:sldId id="706" r:id="rId57"/>
    <p:sldId id="707" r:id="rId58"/>
    <p:sldId id="708" r:id="rId59"/>
    <p:sldId id="712" r:id="rId60"/>
    <p:sldId id="264" r:id="rId61"/>
    <p:sldId id="709" r:id="rId62"/>
    <p:sldId id="267" r:id="rId63"/>
    <p:sldId id="725" r:id="rId64"/>
    <p:sldId id="494" r:id="rId65"/>
    <p:sldId id="555" r:id="rId66"/>
    <p:sldId id="726" r:id="rId67"/>
    <p:sldId id="710" r:id="rId68"/>
    <p:sldId id="711" r:id="rId69"/>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ss.ayaah93@outlook.com" initials="" lastIdx="1" clrIdx="0">
    <p:extLst>
      <p:ext uri="{19B8F6BF-5375-455C-9EA6-DF929625EA0E}">
        <p15:presenceInfo xmlns:p15="http://schemas.microsoft.com/office/powerpoint/2012/main" userId="89f13bb439cdaf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A788"/>
    <a:srgbClr val="FFFFFF"/>
    <a:srgbClr val="2B3481"/>
    <a:srgbClr val="C921A5"/>
    <a:srgbClr val="A8FAFE"/>
    <a:srgbClr val="AF9C4B"/>
    <a:srgbClr val="F6E9B4"/>
    <a:srgbClr val="E57A58"/>
    <a:srgbClr val="481918"/>
    <a:srgbClr val="ECD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نمط فاتح 2 - تميي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74" autoAdjust="0"/>
    <p:restoredTop sz="94660"/>
  </p:normalViewPr>
  <p:slideViewPr>
    <p:cSldViewPr>
      <p:cViewPr varScale="1">
        <p:scale>
          <a:sx n="67" d="100"/>
          <a:sy n="67" d="100"/>
        </p:scale>
        <p:origin x="109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14555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6378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1228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781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77934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92453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6360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99365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90490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82425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377992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7862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379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653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327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12800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1579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838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8323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7373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930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627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10/06/1447</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9001702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11/30/2025</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682816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5.svg"/><Relationship Id="rId5" Type="http://schemas.openxmlformats.org/officeDocument/2006/relationships/image" Target="../media/image23.jpeg"/><Relationship Id="rId10" Type="http://schemas.openxmlformats.org/officeDocument/2006/relationships/image" Target="../media/image24.png"/><Relationship Id="rId4" Type="http://schemas.openxmlformats.org/officeDocument/2006/relationships/image" Target="../media/image7.sv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5.svg"/><Relationship Id="rId5" Type="http://schemas.openxmlformats.org/officeDocument/2006/relationships/image" Target="../media/image23.jpeg"/><Relationship Id="rId10" Type="http://schemas.openxmlformats.org/officeDocument/2006/relationships/image" Target="../media/image24.png"/><Relationship Id="rId4" Type="http://schemas.openxmlformats.org/officeDocument/2006/relationships/image" Target="../media/image7.svg"/><Relationship Id="rId9" Type="http://schemas.openxmlformats.org/officeDocument/2006/relationships/image" Target="../media/image12.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5.svg"/><Relationship Id="rId5" Type="http://schemas.openxmlformats.org/officeDocument/2006/relationships/image" Target="../media/image23.jpeg"/><Relationship Id="rId10" Type="http://schemas.openxmlformats.org/officeDocument/2006/relationships/image" Target="../media/image24.png"/><Relationship Id="rId4" Type="http://schemas.openxmlformats.org/officeDocument/2006/relationships/image" Target="../media/image7.svg"/><Relationship Id="rId9" Type="http://schemas.openxmlformats.org/officeDocument/2006/relationships/image" Target="../media/image12.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8.sv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8.svg"/><Relationship Id="rId9"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8.svg"/><Relationship Id="rId9"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svg"/><Relationship Id="rId3" Type="http://schemas.openxmlformats.org/officeDocument/2006/relationships/image" Target="../media/image13.jpeg"/><Relationship Id="rId7" Type="http://schemas.openxmlformats.org/officeDocument/2006/relationships/image" Target="../media/image5.sv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7.svg"/><Relationship Id="rId5" Type="http://schemas.openxmlformats.org/officeDocument/2006/relationships/image" Target="../media/image15.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7.svg"/><Relationship Id="rId14"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8.svg"/><Relationship Id="rId9" Type="http://schemas.openxmlformats.org/officeDocument/2006/relationships/image" Target="../media/image2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16.png"/><Relationship Id="rId11" Type="http://schemas.openxmlformats.org/officeDocument/2006/relationships/image" Target="../media/image25.svg"/><Relationship Id="rId5" Type="http://schemas.openxmlformats.org/officeDocument/2006/relationships/image" Target="../media/image33.jpeg"/><Relationship Id="rId10" Type="http://schemas.openxmlformats.org/officeDocument/2006/relationships/image" Target="../media/image24.png"/><Relationship Id="rId4" Type="http://schemas.openxmlformats.org/officeDocument/2006/relationships/image" Target="../media/image7.svg"/><Relationship Id="rId9" Type="http://schemas.openxmlformats.org/officeDocument/2006/relationships/image" Target="../media/image12.sv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34.jpeg"/><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0860" y="-1020860"/>
            <a:ext cx="710228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144003" y="233679"/>
            <a:ext cx="4888222" cy="5048556"/>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EA788"/>
            </a:solidFill>
          </p:spPr>
        </p:sp>
      </p:grpSp>
      <p:sp>
        <p:nvSpPr>
          <p:cNvPr id="6" name="Freeform 6"/>
          <p:cNvSpPr/>
          <p:nvPr/>
        </p:nvSpPr>
        <p:spPr>
          <a:xfrm rot="-1059828">
            <a:off x="-612437" y="1773009"/>
            <a:ext cx="5639927" cy="5090523"/>
          </a:xfrm>
          <a:custGeom>
            <a:avLst/>
            <a:gdLst/>
            <a:ahLst/>
            <a:cxnLst/>
            <a:rect l="l" t="t" r="r" b="b"/>
            <a:pathLst>
              <a:path w="11279853" h="10181045">
                <a:moveTo>
                  <a:pt x="0" y="0"/>
                </a:moveTo>
                <a:lnTo>
                  <a:pt x="11279852" y="0"/>
                </a:lnTo>
                <a:lnTo>
                  <a:pt x="11279852" y="10181045"/>
                </a:lnTo>
                <a:lnTo>
                  <a:pt x="0" y="10181045"/>
                </a:lnTo>
                <a:lnTo>
                  <a:pt x="0" y="0"/>
                </a:lnTo>
                <a:close/>
              </a:path>
            </a:pathLst>
          </a:custGeom>
          <a:blipFill>
            <a:blip r:embed="rId4">
              <a:extLst>
                <a:ext uri="{96DAC541-7B7A-43D3-8B79-37D633B846F1}">
                  <asvg:svgBlip xmlns:asvg="http://schemas.microsoft.com/office/drawing/2016/SVG/main" r:embed="rId5"/>
                </a:ext>
              </a:extLst>
            </a:blip>
            <a:stretch>
              <a:fillRect l="-118688"/>
            </a:stretch>
          </a:blipFill>
        </p:spPr>
      </p:sp>
      <p:grpSp>
        <p:nvGrpSpPr>
          <p:cNvPr id="7" name="Group 7"/>
          <p:cNvGrpSpPr/>
          <p:nvPr/>
        </p:nvGrpSpPr>
        <p:grpSpPr>
          <a:xfrm>
            <a:off x="3830723" y="542655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720609" y="136642"/>
            <a:ext cx="1441217" cy="144121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2" name="TextBox 12"/>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1059828">
            <a:off x="-1108794" y="253034"/>
            <a:ext cx="3246287" cy="1568621"/>
          </a:xfrm>
          <a:custGeom>
            <a:avLst/>
            <a:gdLst/>
            <a:ahLst/>
            <a:cxnLst/>
            <a:rect l="l" t="t" r="r" b="b"/>
            <a:pathLst>
              <a:path w="6492574" h="3137242">
                <a:moveTo>
                  <a:pt x="0" y="0"/>
                </a:moveTo>
                <a:lnTo>
                  <a:pt x="6492574" y="0"/>
                </a:lnTo>
                <a:lnTo>
                  <a:pt x="6492574" y="3137242"/>
                </a:lnTo>
                <a:lnTo>
                  <a:pt x="0" y="3137242"/>
                </a:lnTo>
                <a:lnTo>
                  <a:pt x="0" y="0"/>
                </a:lnTo>
                <a:close/>
              </a:path>
            </a:pathLst>
          </a:custGeom>
          <a:blipFill>
            <a:blip r:embed="rId6">
              <a:extLst>
                <a:ext uri="{96DAC541-7B7A-43D3-8B79-37D633B846F1}">
                  <asvg:svgBlip xmlns:asvg="http://schemas.microsoft.com/office/drawing/2016/SVG/main" r:embed="rId7"/>
                </a:ext>
              </a:extLst>
            </a:blip>
            <a:stretch>
              <a:fillRect l="-17076"/>
            </a:stretch>
          </a:blipFill>
        </p:spPr>
      </p:sp>
      <p:sp>
        <p:nvSpPr>
          <p:cNvPr id="16" name="Freeform 16"/>
          <p:cNvSpPr/>
          <p:nvPr/>
        </p:nvSpPr>
        <p:spPr>
          <a:xfrm rot="9551778">
            <a:off x="7885198" y="5008306"/>
            <a:ext cx="3246287" cy="1568621"/>
          </a:xfrm>
          <a:custGeom>
            <a:avLst/>
            <a:gdLst/>
            <a:ahLst/>
            <a:cxnLst/>
            <a:rect l="l" t="t" r="r" b="b"/>
            <a:pathLst>
              <a:path w="6492574" h="3137242">
                <a:moveTo>
                  <a:pt x="0" y="0"/>
                </a:moveTo>
                <a:lnTo>
                  <a:pt x="6492573" y="0"/>
                </a:lnTo>
                <a:lnTo>
                  <a:pt x="6492573"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17076"/>
            </a:stretch>
          </a:blipFill>
        </p:spPr>
      </p:sp>
      <p:sp>
        <p:nvSpPr>
          <p:cNvPr id="17" name="مربع نص 16">
            <a:extLst>
              <a:ext uri="{FF2B5EF4-FFF2-40B4-BE49-F238E27FC236}">
                <a16:creationId xmlns:a16="http://schemas.microsoft.com/office/drawing/2014/main" id="{2A2E17D1-CBBA-13EF-3D86-D8A1C6C55858}"/>
              </a:ext>
            </a:extLst>
          </p:cNvPr>
          <p:cNvSpPr txBox="1"/>
          <p:nvPr/>
        </p:nvSpPr>
        <p:spPr>
          <a:xfrm>
            <a:off x="933341" y="2666952"/>
            <a:ext cx="367240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rPr>
              <a:t>الفصل الثامن</a:t>
            </a:r>
            <a:endParaRPr kumimoji="0" lang="en-US" sz="6600" b="1" i="0" u="none" strike="noStrike" kern="1200" cap="none" spc="0" normalizeH="0" baseline="0" noProof="0" dirty="0">
              <a:ln>
                <a:noFill/>
              </a:ln>
              <a:solidFill>
                <a:srgbClr val="8064A2">
                  <a:lumMod val="50000"/>
                </a:srgbClr>
              </a:solidFill>
              <a:effectLst/>
              <a:uLnTx/>
              <a:uFillTx/>
              <a:latin typeface="Traditional Arabic" panose="02020603050405020304" pitchFamily="18" charset="-78"/>
              <a:ea typeface="+mn-ea"/>
              <a:cs typeface="Traditional Arabic" panose="02020603050405020304" pitchFamily="18" charset="-78"/>
            </a:endParaRPr>
          </a:p>
        </p:txBody>
      </p:sp>
      <p:sp>
        <p:nvSpPr>
          <p:cNvPr id="18" name="مربع نص 17">
            <a:extLst>
              <a:ext uri="{FF2B5EF4-FFF2-40B4-BE49-F238E27FC236}">
                <a16:creationId xmlns:a16="http://schemas.microsoft.com/office/drawing/2014/main" id="{ACE09E78-99BF-6880-BB8A-8DA40C34537E}"/>
              </a:ext>
            </a:extLst>
          </p:cNvPr>
          <p:cNvSpPr txBox="1"/>
          <p:nvPr/>
        </p:nvSpPr>
        <p:spPr>
          <a:xfrm>
            <a:off x="-1335334" y="4269814"/>
            <a:ext cx="7956260"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مهارة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4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rPr>
              <a:t> السكرتارية</a:t>
            </a:r>
            <a:endParaRPr kumimoji="0" lang="en-US" sz="3600" b="1" i="0" u="none" strike="noStrike" kern="1200" cap="none" spc="0" normalizeH="0" baseline="0" noProof="0" dirty="0">
              <a:ln>
                <a:noFill/>
              </a:ln>
              <a:solidFill>
                <a:srgbClr val="C00000"/>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28619" y="-1028619"/>
            <a:ext cx="7086762"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rot="-1083260">
            <a:off x="5208717" y="853960"/>
            <a:ext cx="5498400" cy="5678747"/>
            <a:chOff x="0" y="0"/>
            <a:chExt cx="6350000" cy="6558280"/>
          </a:xfrm>
        </p:grpSpPr>
        <p:sp>
          <p:nvSpPr>
            <p:cNvPr id="4" name="Freeform 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67" r="-27567"/>
              </a:stretch>
            </a:blipFill>
          </p:spPr>
        </p:sp>
        <p:sp>
          <p:nvSpPr>
            <p:cNvPr id="5" name="Freeform 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CDBE8C"/>
            </a:solidFill>
          </p:spPr>
        </p:sp>
      </p:grpSp>
      <p:grpSp>
        <p:nvGrpSpPr>
          <p:cNvPr id="6" name="Group 6"/>
          <p:cNvGrpSpPr/>
          <p:nvPr/>
        </p:nvGrpSpPr>
        <p:grpSpPr>
          <a:xfrm>
            <a:off x="-720609" y="990399"/>
            <a:ext cx="1441217" cy="144121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8" name="TextBox 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rot="-1059828">
            <a:off x="-668072" y="460433"/>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2" name="Freeform 12"/>
          <p:cNvSpPr/>
          <p:nvPr/>
        </p:nvSpPr>
        <p:spPr>
          <a:xfrm rot="9531374">
            <a:off x="7866441" y="5216440"/>
            <a:ext cx="1965581" cy="1568621"/>
          </a:xfrm>
          <a:custGeom>
            <a:avLst/>
            <a:gdLst/>
            <a:ahLst/>
            <a:cxnLst/>
            <a:rect l="l" t="t" r="r" b="b"/>
            <a:pathLst>
              <a:path w="3931162" h="3137242">
                <a:moveTo>
                  <a:pt x="0" y="0"/>
                </a:moveTo>
                <a:lnTo>
                  <a:pt x="3931162" y="0"/>
                </a:lnTo>
                <a:lnTo>
                  <a:pt x="3931162" y="3137242"/>
                </a:lnTo>
                <a:lnTo>
                  <a:pt x="0" y="3137242"/>
                </a:lnTo>
                <a:lnTo>
                  <a:pt x="0" y="0"/>
                </a:lnTo>
                <a:close/>
              </a:path>
            </a:pathLst>
          </a:custGeom>
          <a:blipFill>
            <a:blip r:embed="rId4">
              <a:extLst>
                <a:ext uri="{96DAC541-7B7A-43D3-8B79-37D633B846F1}">
                  <asvg:svgBlip xmlns:asvg="http://schemas.microsoft.com/office/drawing/2016/SVG/main" r:embed="rId5"/>
                </a:ext>
              </a:extLst>
            </a:blip>
            <a:stretch>
              <a:fillRect l="-93358"/>
            </a:stretch>
          </a:blipFill>
        </p:spPr>
      </p:sp>
      <p:sp>
        <p:nvSpPr>
          <p:cNvPr id="13" name="مربع نص 12">
            <a:extLst>
              <a:ext uri="{FF2B5EF4-FFF2-40B4-BE49-F238E27FC236}">
                <a16:creationId xmlns:a16="http://schemas.microsoft.com/office/drawing/2014/main" id="{4EE35C93-AE08-E8AE-957E-26C85AF77D6C}"/>
              </a:ext>
            </a:extLst>
          </p:cNvPr>
          <p:cNvSpPr txBox="1"/>
          <p:nvPr/>
        </p:nvSpPr>
        <p:spPr>
          <a:xfrm rot="21037216">
            <a:off x="727479" y="2474988"/>
            <a:ext cx="3456384" cy="2585323"/>
          </a:xfrm>
          <a:prstGeom prst="rect">
            <a:avLst/>
          </a:prstGeom>
          <a:noFill/>
        </p:spPr>
        <p:txBody>
          <a:bodyPr wrap="square" rtlCol="0">
            <a:spAutoFit/>
          </a:bodyPr>
          <a:lstStyle/>
          <a:p>
            <a:pPr algn="ctr"/>
            <a:r>
              <a:rPr lang="ar-EG" sz="5400" b="1" dirty="0">
                <a:solidFill>
                  <a:schemeClr val="accent3">
                    <a:lumMod val="50000"/>
                  </a:schemeClr>
                </a:solidFill>
                <a:latin typeface="Traditional Arabic" panose="02020603050405020304" pitchFamily="18" charset="-78"/>
                <a:cs typeface="Traditional Arabic" panose="02020603050405020304" pitchFamily="18" charset="-78"/>
              </a:rPr>
              <a:t>3-8</a:t>
            </a:r>
          </a:p>
          <a:p>
            <a:pPr algn="ctr"/>
            <a:r>
              <a:rPr lang="ar-EG" sz="5400" b="1" dirty="0">
                <a:solidFill>
                  <a:schemeClr val="accent3">
                    <a:lumMod val="50000"/>
                  </a:schemeClr>
                </a:solidFill>
                <a:latin typeface="Traditional Arabic" panose="02020603050405020304" pitchFamily="18" charset="-78"/>
                <a:cs typeface="Traditional Arabic" panose="02020603050405020304" pitchFamily="18" charset="-78"/>
              </a:rPr>
              <a:t>الاتصالات الإدارية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2013B66-5093-CA9B-5879-8F312983C6CD}"/>
              </a:ext>
            </a:extLst>
          </p:cNvPr>
          <p:cNvSpPr/>
          <p:nvPr/>
        </p:nvSpPr>
        <p:spPr>
          <a:xfrm>
            <a:off x="6444208" y="764704"/>
            <a:ext cx="2808312" cy="576064"/>
          </a:xfrm>
          <a:prstGeom prst="rect">
            <a:avLst/>
          </a:prstGeom>
          <a:solidFill>
            <a:srgbClr val="9EA78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الفكرة المحورية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5" name="مستطيل 4">
            <a:extLst>
              <a:ext uri="{FF2B5EF4-FFF2-40B4-BE49-F238E27FC236}">
                <a16:creationId xmlns:a16="http://schemas.microsoft.com/office/drawing/2014/main" id="{10143274-188E-AC7E-8A9D-FA0E50EA59B8}"/>
              </a:ext>
            </a:extLst>
          </p:cNvPr>
          <p:cNvSpPr/>
          <p:nvPr/>
        </p:nvSpPr>
        <p:spPr>
          <a:xfrm>
            <a:off x="6444208" y="2545740"/>
            <a:ext cx="2808312" cy="576064"/>
          </a:xfrm>
          <a:prstGeom prst="rect">
            <a:avLst/>
          </a:prstGeom>
          <a:solidFill>
            <a:srgbClr val="9EA78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المفاهيم الرئيسية</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6" name="مستطيل 5">
            <a:extLst>
              <a:ext uri="{FF2B5EF4-FFF2-40B4-BE49-F238E27FC236}">
                <a16:creationId xmlns:a16="http://schemas.microsoft.com/office/drawing/2014/main" id="{63E307B8-68F9-3C26-7B06-2780901EB91C}"/>
              </a:ext>
            </a:extLst>
          </p:cNvPr>
          <p:cNvSpPr/>
          <p:nvPr/>
        </p:nvSpPr>
        <p:spPr>
          <a:xfrm>
            <a:off x="6461796" y="4561964"/>
            <a:ext cx="2808312" cy="576064"/>
          </a:xfrm>
          <a:prstGeom prst="rect">
            <a:avLst/>
          </a:prstGeom>
          <a:solidFill>
            <a:srgbClr val="9EA78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3600" b="1" dirty="0">
                <a:solidFill>
                  <a:srgbClr val="FFFFFF"/>
                </a:solidFill>
                <a:latin typeface="Traditional Arabic" panose="02020603050405020304" pitchFamily="18" charset="-78"/>
                <a:cs typeface="Traditional Arabic" panose="02020603050405020304" pitchFamily="18" charset="-78"/>
              </a:rPr>
              <a:t>الأهداف</a:t>
            </a:r>
            <a:endParaRPr lang="en-US" sz="3600" b="1" dirty="0">
              <a:solidFill>
                <a:srgbClr val="FFFFFF"/>
              </a:solidFill>
              <a:latin typeface="Traditional Arabic" panose="02020603050405020304" pitchFamily="18" charset="-78"/>
              <a:cs typeface="Traditional Arabic" panose="02020603050405020304" pitchFamily="18" charset="-78"/>
            </a:endParaRPr>
          </a:p>
        </p:txBody>
      </p:sp>
      <p:sp>
        <p:nvSpPr>
          <p:cNvPr id="8" name="مربع نص 7">
            <a:extLst>
              <a:ext uri="{FF2B5EF4-FFF2-40B4-BE49-F238E27FC236}">
                <a16:creationId xmlns:a16="http://schemas.microsoft.com/office/drawing/2014/main" id="{06D4F9C2-45BC-7DC6-D0A0-0603678A6CD8}"/>
              </a:ext>
            </a:extLst>
          </p:cNvPr>
          <p:cNvSpPr txBox="1"/>
          <p:nvPr/>
        </p:nvSpPr>
        <p:spPr>
          <a:xfrm>
            <a:off x="1310297" y="742292"/>
            <a:ext cx="4807737" cy="1077218"/>
          </a:xfrm>
          <a:prstGeom prst="rect">
            <a:avLst/>
          </a:prstGeom>
          <a:noFill/>
        </p:spPr>
        <p:txBody>
          <a:bodyPr wrap="square">
            <a:spAutoFit/>
          </a:bodyPr>
          <a:lstStyle/>
          <a:p>
            <a:r>
              <a:rPr lang="ar-EG" sz="3200" b="1" dirty="0">
                <a:latin typeface="Traditional Arabic" panose="02020603050405020304" pitchFamily="18" charset="-78"/>
                <a:cs typeface="Traditional Arabic" panose="02020603050405020304" pitchFamily="18" charset="-78"/>
              </a:rPr>
              <a:t>التعرف على كيفية إدارة الاتصالات الإدارية.</a:t>
            </a:r>
            <a:endParaRPr lang="ar-EG" sz="4800" dirty="0">
              <a:latin typeface="Traditional Arabic" panose="02020603050405020304" pitchFamily="18" charset="-78"/>
              <a:cs typeface="Traditional Arabic" panose="02020603050405020304" pitchFamily="18" charset="-78"/>
            </a:endParaRPr>
          </a:p>
        </p:txBody>
      </p:sp>
      <p:sp>
        <p:nvSpPr>
          <p:cNvPr id="9" name="مربع نص 8">
            <a:extLst>
              <a:ext uri="{FF2B5EF4-FFF2-40B4-BE49-F238E27FC236}">
                <a16:creationId xmlns:a16="http://schemas.microsoft.com/office/drawing/2014/main" id="{F4B417DB-3C1B-4202-DFB8-92185EBDF643}"/>
              </a:ext>
            </a:extLst>
          </p:cNvPr>
          <p:cNvSpPr txBox="1"/>
          <p:nvPr/>
        </p:nvSpPr>
        <p:spPr>
          <a:xfrm>
            <a:off x="1060706" y="2545740"/>
            <a:ext cx="5040560" cy="954107"/>
          </a:xfrm>
          <a:prstGeom prst="rect">
            <a:avLst/>
          </a:prstGeom>
          <a:noFill/>
        </p:spPr>
        <p:txBody>
          <a:bodyPr wrap="square">
            <a:spAutoFit/>
          </a:bodyPr>
          <a:lstStyle/>
          <a:p>
            <a:r>
              <a:rPr lang="ar-EG" sz="2800" b="1" dirty="0">
                <a:latin typeface="Traditional Arabic" panose="02020603050405020304" pitchFamily="18" charset="-78"/>
                <a:cs typeface="Traditional Arabic" panose="02020603050405020304" pitchFamily="18" charset="-78"/>
              </a:rPr>
              <a:t> تنظيم المواعيد واستقبال الزوار - معالجة المكالمات الهاتفية - معالجة البريد الصادر والوارد.</a:t>
            </a:r>
            <a:endParaRPr lang="ar-EG" sz="4400" b="1" dirty="0">
              <a:latin typeface="Traditional Arabic" panose="02020603050405020304" pitchFamily="18" charset="-78"/>
              <a:cs typeface="Traditional Arabic" panose="02020603050405020304" pitchFamily="18" charset="-78"/>
            </a:endParaRPr>
          </a:p>
        </p:txBody>
      </p:sp>
      <p:sp>
        <p:nvSpPr>
          <p:cNvPr id="11" name="مربع نص 10">
            <a:extLst>
              <a:ext uri="{FF2B5EF4-FFF2-40B4-BE49-F238E27FC236}">
                <a16:creationId xmlns:a16="http://schemas.microsoft.com/office/drawing/2014/main" id="{783E21D8-7738-FB79-7CCE-6308CCA275E0}"/>
              </a:ext>
            </a:extLst>
          </p:cNvPr>
          <p:cNvSpPr txBox="1"/>
          <p:nvPr/>
        </p:nvSpPr>
        <p:spPr>
          <a:xfrm>
            <a:off x="1055072" y="4014643"/>
            <a:ext cx="5043473" cy="1938992"/>
          </a:xfrm>
          <a:prstGeom prst="rect">
            <a:avLst/>
          </a:prstGeom>
          <a:noFill/>
        </p:spPr>
        <p:txBody>
          <a:bodyPr wrap="square">
            <a:spAutoFit/>
          </a:bodyPr>
          <a:lstStyle/>
          <a:p>
            <a:r>
              <a:rPr lang="ar-EG" sz="2400" b="1" dirty="0">
                <a:latin typeface="Traditional Arabic" panose="02020603050405020304" pitchFamily="18" charset="-78"/>
                <a:cs typeface="Traditional Arabic" panose="02020603050405020304" pitchFamily="18" charset="-78"/>
              </a:rPr>
              <a:t>يتوقع بعد نهاية الموضوع أن يكون الطلبة قادرين على:</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1. توضيح أهمية تنظيم المواعيد.</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2 التعرف على طرائق استقبال الزوار.</a:t>
            </a:r>
            <a:endParaRPr lang="ar-EG" sz="3600" b="1" dirty="0">
              <a:latin typeface="Traditional Arabic" panose="02020603050405020304" pitchFamily="18" charset="-78"/>
              <a:cs typeface="Traditional Arabic" panose="02020603050405020304" pitchFamily="18" charset="-78"/>
            </a:endParaRPr>
          </a:p>
          <a:p>
            <a:r>
              <a:rPr lang="ar-EG" sz="2400" b="1" dirty="0">
                <a:latin typeface="Traditional Arabic" panose="02020603050405020304" pitchFamily="18" charset="-78"/>
                <a:cs typeface="Traditional Arabic" panose="02020603050405020304" pitchFamily="18" charset="-78"/>
              </a:rPr>
              <a:t>3. تطبيق تعليمات معالجة المكالمات الهاتفية.</a:t>
            </a:r>
          </a:p>
          <a:p>
            <a:r>
              <a:rPr lang="ar-EG" sz="2400" b="1" dirty="0">
                <a:latin typeface="Traditional Arabic" panose="02020603050405020304" pitchFamily="18" charset="-78"/>
                <a:cs typeface="Traditional Arabic" panose="02020603050405020304" pitchFamily="18" charset="-78"/>
              </a:rPr>
              <a:t> 4. توضيح أهمية معالجة البريد الصادر والوارد.</a:t>
            </a:r>
            <a:endParaRPr lang="ar-EG" sz="36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2330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 calcmode="lin" valueType="num">
                                      <p:cBhvr>
                                        <p:cTn id="3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0" end="0"/>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 calcmode="lin" valueType="num">
                                      <p:cBhvr>
                                        <p:cTn id="43"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11">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 calcmode="lin" valueType="num">
                                      <p:cBhvr>
                                        <p:cTn id="49"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11">
                                            <p:txEl>
                                              <p:pRg st="2" end="2"/>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anim calcmode="lin" valueType="num">
                                      <p:cBhvr>
                                        <p:cTn id="55"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3" end="3"/>
                                            </p:txEl>
                                          </p:spTgt>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1">
                                            <p:txEl>
                                              <p:pRg st="4" end="4"/>
                                            </p:txEl>
                                          </p:spTgt>
                                        </p:tgtEl>
                                        <p:attrNameLst>
                                          <p:attrName>style.visibility</p:attrName>
                                        </p:attrNameLst>
                                      </p:cBhvr>
                                      <p:to>
                                        <p:strVal val="visible"/>
                                      </p:to>
                                    </p:set>
                                    <p:anim calcmode="lin" valueType="num">
                                      <p:cBhvr>
                                        <p:cTn id="61"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62"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63"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64" dur="1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268760" y="1720840"/>
            <a:ext cx="6606480" cy="3785652"/>
          </a:xfrm>
          <a:prstGeom prst="rect">
            <a:avLst/>
          </a:prstGeom>
          <a:noFill/>
        </p:spPr>
        <p:txBody>
          <a:bodyPr wrap="square">
            <a:spAutoFit/>
          </a:bodyPr>
          <a:lstStyle/>
          <a:p>
            <a:r>
              <a:rPr lang="ar-EG" sz="4000" b="1" dirty="0"/>
              <a:t>الاتصالات الإدارية هي عملية لتنظيم وقت المدير وأعماله في المنظمة، وذلك لأداء النشاطات والأعمال اليومية المتمثلة في استقبال الزائرين الاجتماعات، المقابلات بصفة عامة والسفريات وغيرها من مهام.</a:t>
            </a:r>
            <a:endParaRPr lang="ar-EG" sz="6000" b="1" dirty="0"/>
          </a:p>
        </p:txBody>
      </p:sp>
    </p:spTree>
    <p:extLst>
      <p:ext uri="{BB962C8B-B14F-4D97-AF65-F5344CB8AC3E}">
        <p14:creationId xmlns:p14="http://schemas.microsoft.com/office/powerpoint/2010/main" val="13820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p:cNvGrpSpPr>
            <a:grpSpLocks noChangeAspect="1"/>
          </p:cNvGrpSpPr>
          <p:nvPr/>
        </p:nvGrpSpPr>
        <p:grpSpPr>
          <a:xfrm>
            <a:off x="4036521" y="1786364"/>
            <a:ext cx="2433955" cy="4867909"/>
            <a:chOff x="0" y="0"/>
            <a:chExt cx="3175000" cy="6350000"/>
          </a:xfrm>
        </p:grpSpPr>
        <p:sp>
          <p:nvSpPr>
            <p:cNvPr id="4" name="Freeform 4"/>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p:cNvGrpSpPr>
            <a:grpSpLocks noChangeAspect="1"/>
          </p:cNvGrpSpPr>
          <p:nvPr/>
        </p:nvGrpSpPr>
        <p:grpSpPr>
          <a:xfrm>
            <a:off x="4093236" y="1872069"/>
            <a:ext cx="2320524" cy="4641047"/>
            <a:chOff x="0" y="0"/>
            <a:chExt cx="3175000" cy="6350000"/>
          </a:xfrm>
        </p:grpSpPr>
        <p:sp>
          <p:nvSpPr>
            <p:cNvPr id="7" name="Freeform 7"/>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p:cNvGrpSpPr>
            <a:grpSpLocks noChangeAspect="1"/>
          </p:cNvGrpSpPr>
          <p:nvPr/>
        </p:nvGrpSpPr>
        <p:grpSpPr>
          <a:xfrm>
            <a:off x="6560832" y="8424"/>
            <a:ext cx="2433955" cy="4867909"/>
            <a:chOff x="0" y="0"/>
            <a:chExt cx="3175000" cy="6350000"/>
          </a:xfrm>
        </p:grpSpPr>
        <p:sp>
          <p:nvSpPr>
            <p:cNvPr id="10" name="Freeform 10"/>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p:cNvGrpSpPr>
            <a:grpSpLocks noChangeAspect="1"/>
          </p:cNvGrpSpPr>
          <p:nvPr/>
        </p:nvGrpSpPr>
        <p:grpSpPr>
          <a:xfrm>
            <a:off x="6617548" y="159955"/>
            <a:ext cx="2320524" cy="4641047"/>
            <a:chOff x="0" y="0"/>
            <a:chExt cx="3175000" cy="6350000"/>
          </a:xfrm>
        </p:grpSpPr>
        <p:sp>
          <p:nvSpPr>
            <p:cNvPr id="13" name="Freeform 13"/>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p:cNvGrpSpPr/>
          <p:nvPr/>
        </p:nvGrpSpPr>
        <p:grpSpPr>
          <a:xfrm>
            <a:off x="8232600" y="5213056"/>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9E988653-139E-E8D5-5B24-54145B79E1D7}"/>
              </a:ext>
            </a:extLst>
          </p:cNvPr>
          <p:cNvSpPr txBox="1"/>
          <p:nvPr/>
        </p:nvSpPr>
        <p:spPr>
          <a:xfrm>
            <a:off x="68591" y="977242"/>
            <a:ext cx="3672408" cy="4457760"/>
          </a:xfrm>
          <a:prstGeom prst="ellipse">
            <a:avLst/>
          </a:prstGeom>
          <a:noFill/>
          <a:ln>
            <a:noFill/>
          </a:ln>
        </p:spPr>
        <p:txBody>
          <a:bodyPr wrap="square">
            <a:spAutoFit/>
          </a:bodyPr>
          <a:lstStyle/>
          <a:p>
            <a:pPr algn="ctr"/>
            <a:r>
              <a:rPr lang="ar-EG" sz="4000" b="1" dirty="0">
                <a:solidFill>
                  <a:schemeClr val="accent5">
                    <a:lumMod val="50000"/>
                  </a:schemeClr>
                </a:solidFill>
                <a:latin typeface="Traditional Arabic" panose="02020603050405020304" pitchFamily="18" charset="-78"/>
                <a:cs typeface="Traditional Arabic" panose="02020603050405020304" pitchFamily="18" charset="-78"/>
              </a:rPr>
              <a:t>الهدف الأول:</a:t>
            </a:r>
          </a:p>
          <a:p>
            <a:pPr algn="ctr"/>
            <a:r>
              <a:rPr lang="ar-EG" sz="4000" b="1" dirty="0">
                <a:latin typeface="Traditional Arabic" panose="02020603050405020304" pitchFamily="18" charset="-78"/>
                <a:cs typeface="Traditional Arabic" panose="02020603050405020304" pitchFamily="18" charset="-78"/>
              </a:rPr>
              <a:t> أن يكون الطلبة قادرين على توضيح أهمية تنظيم المواعيد.</a:t>
            </a:r>
            <a:endParaRPr lang="ar-EG" sz="4000"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p:cNvGrpSpPr/>
          <p:nvPr/>
        </p:nvGrpSpPr>
        <p:grpSpPr>
          <a:xfrm>
            <a:off x="-720609" y="427049"/>
            <a:ext cx="1441217" cy="14412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851391" y="-1561857"/>
            <a:ext cx="1441217" cy="144121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720608" y="3582618"/>
            <a:ext cx="5066686" cy="1453468"/>
            <a:chOff x="0" y="0"/>
            <a:chExt cx="8787838" cy="2220810"/>
          </a:xfrm>
        </p:grpSpPr>
        <p:sp>
          <p:nvSpPr>
            <p:cNvPr id="12" name="Freeform 12"/>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p:cNvGrpSpPr/>
          <p:nvPr/>
        </p:nvGrpSpPr>
        <p:grpSpPr>
          <a:xfrm>
            <a:off x="559548" y="3591423"/>
            <a:ext cx="865285" cy="865285"/>
            <a:chOff x="0" y="0"/>
            <a:chExt cx="2307426" cy="2307426"/>
          </a:xfrm>
        </p:grpSpPr>
        <p:sp>
          <p:nvSpPr>
            <p:cNvPr id="18" name="Freeform 18"/>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6A87955E-6B0F-830D-545E-60B78658A17F}"/>
              </a:ext>
            </a:extLst>
          </p:cNvPr>
          <p:cNvSpPr txBox="1"/>
          <p:nvPr/>
        </p:nvSpPr>
        <p:spPr>
          <a:xfrm>
            <a:off x="1034766" y="3705671"/>
            <a:ext cx="4752528" cy="923330"/>
          </a:xfrm>
          <a:prstGeom prst="rect">
            <a:avLst/>
          </a:prstGeom>
          <a:noFill/>
        </p:spPr>
        <p:txBody>
          <a:bodyPr wrap="square" rtlCol="0">
            <a:spAutoFit/>
          </a:bodyPr>
          <a:lstStyle/>
          <a:p>
            <a:pPr algn="ctr"/>
            <a:r>
              <a:rPr lang="ar-EG" sz="54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rPr>
              <a:t>أهمية تنظيم المواعيد</a:t>
            </a:r>
            <a:endParaRPr lang="ar-EG" sz="49100" b="1" dirty="0">
              <a:ln/>
              <a:effectLst>
                <a:outerShdw blurRad="38100" dist="19050" dir="2700000" algn="tl" rotWithShape="0">
                  <a:schemeClr val="dk1">
                    <a:lumMod val="50000"/>
                    <a:alpha val="40000"/>
                  </a:schemeClr>
                </a:out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41B885C-21AD-A1AC-0596-25535312828C}"/>
              </a:ext>
            </a:extLst>
          </p:cNvPr>
          <p:cNvSpPr txBox="1"/>
          <p:nvPr/>
        </p:nvSpPr>
        <p:spPr>
          <a:xfrm>
            <a:off x="1619672" y="856357"/>
            <a:ext cx="7038528" cy="6001643"/>
          </a:xfrm>
          <a:prstGeom prst="rect">
            <a:avLst/>
          </a:prstGeom>
          <a:noFill/>
        </p:spPr>
        <p:txBody>
          <a:bodyPr wrap="square">
            <a:spAutoFit/>
          </a:bodyPr>
          <a:lstStyle/>
          <a:p>
            <a:r>
              <a:rPr lang="ar-EG" sz="3200" b="1" dirty="0"/>
              <a:t>يتولى السكرتير مهمة تحديد المواعيد للمراجعين والزوار الذين يرغبون في مقابلة المدير كما يحل المشكلات الطارئة دون الحاجة لمقابلة المدير، كما يهتم السكرتير بتنظيم وقت المدير، وإعداد سجل خاص بمواعيد المدير، وعرضه عليه في بداية اليوم وذلك توفيرا لوقت المدير وجهده.</a:t>
            </a:r>
          </a:p>
          <a:p>
            <a:r>
              <a:rPr lang="ar-EG" sz="3200" b="1" dirty="0"/>
              <a:t>تعد مهمة تنظيم المواعيد من المهام الحساسة للسكرتير التي تتطلب مهارات متعددة، حيث إن معظم الزوار والمراجعين عادة ما يكون هدفهم مقابلة مدير المنظمة - أو الإدارة - لاعتقادهم بأنه هو الوحيد القادر على تحقيق مطالبهم أو الحاجة التي بسببها قاموا بمراجعة المنظمة.</a:t>
            </a:r>
          </a:p>
        </p:txBody>
      </p:sp>
    </p:spTree>
    <p:extLst>
      <p:ext uri="{BB962C8B-B14F-4D97-AF65-F5344CB8AC3E}">
        <p14:creationId xmlns:p14="http://schemas.microsoft.com/office/powerpoint/2010/main" val="332597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1282065" y="764704"/>
            <a:ext cx="7830616" cy="584775"/>
          </a:xfrm>
          <a:prstGeom prst="rect">
            <a:avLst/>
          </a:prstGeom>
          <a:solidFill>
            <a:srgbClr val="9EA788"/>
          </a:solidFill>
          <a:ln>
            <a:noFill/>
          </a:ln>
        </p:spPr>
        <p:txBody>
          <a:bodyPr wrap="square">
            <a:spAutoFit/>
          </a:bodyPr>
          <a:lstStyle/>
          <a:p>
            <a:pPr algn="r" rtl="1">
              <a:spcBef>
                <a:spcPts val="0"/>
              </a:spcBef>
              <a:spcAft>
                <a:spcPts val="500"/>
              </a:spcAft>
            </a:pPr>
            <a:r>
              <a:rPr lang="ar-EG" sz="3200" b="1" i="0" u="none" strike="noStrike" dirty="0">
                <a:effectLst/>
                <a:latin typeface="Arial" panose="020B0604020202020204" pitchFamily="34" charset="0"/>
              </a:rPr>
              <a:t>ومن أهم الجوانب التي تظهر أهمية تنظيم مواعيد المدير ما يأتي:</a:t>
            </a:r>
            <a:endParaRPr lang="ar-EG" sz="3200" b="1" dirty="0">
              <a:effectLst/>
            </a:endParaRPr>
          </a:p>
        </p:txBody>
      </p:sp>
      <p:sp>
        <p:nvSpPr>
          <p:cNvPr id="5" name="مربع نص 4">
            <a:extLst>
              <a:ext uri="{FF2B5EF4-FFF2-40B4-BE49-F238E27FC236}">
                <a16:creationId xmlns:a16="http://schemas.microsoft.com/office/drawing/2014/main" id="{2F75A626-D5C8-8B74-42C1-65C38F26254D}"/>
              </a:ext>
            </a:extLst>
          </p:cNvPr>
          <p:cNvSpPr txBox="1"/>
          <p:nvPr/>
        </p:nvSpPr>
        <p:spPr>
          <a:xfrm>
            <a:off x="971600" y="1949839"/>
            <a:ext cx="7344816" cy="3860031"/>
          </a:xfrm>
          <a:prstGeom prst="rect">
            <a:avLst/>
          </a:prstGeom>
          <a:noFill/>
        </p:spPr>
        <p:txBody>
          <a:bodyPr wrap="square">
            <a:spAutoFit/>
          </a:bodyPr>
          <a:lstStyle/>
          <a:p>
            <a:pPr marL="457200" indent="-45720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ضمان التخطيط والتنظيم لأعمال مكتب المدير.</a:t>
            </a:r>
            <a:endParaRPr lang="ar-EG" sz="2800" b="1" dirty="0">
              <a:solidFill>
                <a:srgbClr val="7030A0"/>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مساعدة المدير في التعامل مع المواقف المتعلقة بالزائرين.</a:t>
            </a:r>
            <a:endParaRPr lang="ar-EG" sz="2800" b="1" dirty="0">
              <a:solidFill>
                <a:srgbClr val="7030A0"/>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إعطاء انطباع جيد عن المنظمة لدى الزائرين والمراجعين.</a:t>
            </a:r>
            <a:endParaRPr lang="ar-EG" sz="2800" b="1" dirty="0">
              <a:solidFill>
                <a:srgbClr val="7030A0"/>
              </a:solidFill>
              <a:effectLst/>
            </a:endParaRPr>
          </a:p>
          <a:p>
            <a:pPr marL="457200" indent="-457200" algn="r" rtl="1">
              <a:spcBef>
                <a:spcPts val="0"/>
              </a:spcBef>
              <a:spcAft>
                <a:spcPts val="500"/>
              </a:spcAft>
              <a:buFont typeface="Arial" panose="020B0604020202020204" pitchFamily="34" charset="0"/>
              <a:buChar char="•"/>
            </a:pPr>
            <a:r>
              <a:rPr lang="ar-EG" sz="2800" b="1" i="0" u="none" strike="noStrike" dirty="0">
                <a:solidFill>
                  <a:srgbClr val="7030A0"/>
                </a:solidFill>
                <a:effectLst/>
                <a:latin typeface="Arial" panose="020B0604020202020204" pitchFamily="34" charset="0"/>
              </a:rPr>
              <a:t>استغلال الوقت المناح للمدير لممارسة مهامه استغلالا أمثل.</a:t>
            </a:r>
            <a:endParaRPr lang="ar-EG" sz="2800" b="1" dirty="0">
              <a:solidFill>
                <a:srgbClr val="7030A0"/>
              </a:solidFill>
              <a:effectLst/>
            </a:endParaRPr>
          </a:p>
          <a:p>
            <a:pPr algn="r" rtl="1">
              <a:spcBef>
                <a:spcPts val="0"/>
              </a:spcBef>
              <a:spcAft>
                <a:spcPts val="500"/>
              </a:spcAft>
            </a:pPr>
            <a:r>
              <a:rPr lang="ar-EG" sz="2800" b="1" i="0" u="none" strike="noStrike" dirty="0">
                <a:solidFill>
                  <a:srgbClr val="2B3481"/>
                </a:solidFill>
                <a:effectLst/>
                <a:latin typeface="Times New Roman" panose="02020603050405020304" pitchFamily="18" charset="0"/>
              </a:rPr>
              <a:t>كما تتفاوت المواعيد من حيث أهدافها وأهميتها وطبيعتها، ولكنها بالتأكيد ليست على درجة واحدة من الأهمية</a:t>
            </a:r>
            <a:r>
              <a:rPr lang="ar-EG" sz="2800" b="1" dirty="0">
                <a:solidFill>
                  <a:srgbClr val="2B3481"/>
                </a:solidFill>
                <a:latin typeface="Times New Roman" panose="02020603050405020304" pitchFamily="18" charset="0"/>
              </a:rPr>
              <a:t> </a:t>
            </a:r>
            <a:r>
              <a:rPr lang="ar-EG" sz="2800" b="1" i="0" u="none" strike="noStrike" dirty="0">
                <a:solidFill>
                  <a:srgbClr val="2B3481"/>
                </a:solidFill>
                <a:effectLst/>
                <a:latin typeface="Arial" panose="020B0604020202020204" pitchFamily="34" charset="0"/>
              </a:rPr>
              <a:t>وفيما يأتي أنواع المواعيد.</a:t>
            </a:r>
            <a:endParaRPr lang="ar-EG" sz="2800" b="1" dirty="0">
              <a:solidFill>
                <a:srgbClr val="2B3481"/>
              </a:solidFill>
              <a:effectLst/>
            </a:endParaRPr>
          </a:p>
        </p:txBody>
      </p:sp>
    </p:spTree>
    <p:extLst>
      <p:ext uri="{BB962C8B-B14F-4D97-AF65-F5344CB8AC3E}">
        <p14:creationId xmlns:p14="http://schemas.microsoft.com/office/powerpoint/2010/main" val="151318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additive="base">
                                        <p:cTn id="3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additive="base">
                                        <p:cTn id="4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0FB016D-2BA4-6D97-950B-639EE4FE4B82}"/>
              </a:ext>
            </a:extLst>
          </p:cNvPr>
          <p:cNvPicPr>
            <a:picLocks noChangeAspect="1"/>
          </p:cNvPicPr>
          <p:nvPr/>
        </p:nvPicPr>
        <p:blipFill>
          <a:blip r:embed="rId2"/>
          <a:stretch>
            <a:fillRect/>
          </a:stretch>
        </p:blipFill>
        <p:spPr>
          <a:xfrm>
            <a:off x="1531968" y="1576028"/>
            <a:ext cx="6080064" cy="37059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5882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0D839F8-2309-EB26-10FF-6439565F98EE}"/>
              </a:ext>
            </a:extLst>
          </p:cNvPr>
          <p:cNvSpPr txBox="1"/>
          <p:nvPr/>
        </p:nvSpPr>
        <p:spPr>
          <a:xfrm>
            <a:off x="1475656" y="1659285"/>
            <a:ext cx="7083660" cy="3539430"/>
          </a:xfrm>
          <a:prstGeom prst="rect">
            <a:avLst/>
          </a:prstGeom>
          <a:noFill/>
          <a:ln>
            <a:noFill/>
          </a:ln>
        </p:spPr>
        <p:txBody>
          <a:bodyPr wrap="square">
            <a:spAutoFit/>
          </a:bodyPr>
          <a:lstStyle/>
          <a:p>
            <a:pPr algn="ctr"/>
            <a:r>
              <a:rPr lang="ar-EG" sz="3200" b="1" dirty="0"/>
              <a:t>ولضمان التنظيم الجيد للمواعيد لابد من جدولتها؛ أي وضعها في جداول بحيث يسهل ترتيبها زمنيا وموضوعيا، فلا تتداخل أو تتضارب، وعادة ينسق السكرتير مع المدير الجدولة المواعيد ومناقشتها حسب أولوياتها وأهميتها، وغالبا يكون ذلك بداية الدوام أو في نهايته؛ لترتيب مواعيد اليوم التالي.</a:t>
            </a:r>
          </a:p>
          <a:p>
            <a:r>
              <a:rPr lang="ar-EG" sz="3200" b="1" dirty="0">
                <a:solidFill>
                  <a:srgbClr val="7030A0"/>
                </a:solidFill>
              </a:rPr>
              <a:t>وأيا كان شكل سجل المواعيد إلا أنه ينبغي أن يتضمن معلومات ضرورية هي:</a:t>
            </a:r>
          </a:p>
        </p:txBody>
      </p:sp>
    </p:spTree>
    <p:extLst>
      <p:ext uri="{BB962C8B-B14F-4D97-AF65-F5344CB8AC3E}">
        <p14:creationId xmlns:p14="http://schemas.microsoft.com/office/powerpoint/2010/main" val="428979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B72039-FA86-7B20-AB14-164A93552FFD}"/>
              </a:ext>
            </a:extLst>
          </p:cNvPr>
          <p:cNvSpPr txBox="1"/>
          <p:nvPr/>
        </p:nvSpPr>
        <p:spPr>
          <a:xfrm>
            <a:off x="1835696" y="1412776"/>
            <a:ext cx="6246440" cy="4416594"/>
          </a:xfrm>
          <a:prstGeom prst="rect">
            <a:avLst/>
          </a:prstGeom>
          <a:noFill/>
          <a:ln>
            <a:noFill/>
          </a:ln>
        </p:spPr>
        <p:txBody>
          <a:bodyPr wrap="square">
            <a:spAutoFit/>
          </a:bodyPr>
          <a:lstStyle/>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Times New Roman" panose="02020603050405020304" pitchFamily="18" charset="0"/>
              </a:rPr>
              <a:t>تاريخ الموعد، ووقته بالساعة والدقيقة.</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Arial" panose="020B0604020202020204" pitchFamily="34" charset="0"/>
              </a:rPr>
              <a:t> اسم صاحب الموعد، وصفته، وهاتفه.</a:t>
            </a: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Arial" panose="020B0604020202020204" pitchFamily="34" charset="0"/>
              </a:rPr>
              <a:t>الغرض من الموعد.</a:t>
            </a:r>
            <a:endParaRPr lang="ar-EG" sz="3200" b="1" dirty="0"/>
          </a:p>
          <a:p>
            <a:pPr algn="r" rtl="1">
              <a:spcBef>
                <a:spcPts val="0"/>
              </a:spcBef>
              <a:spcAft>
                <a:spcPts val="500"/>
              </a:spcAft>
            </a:pPr>
            <a:r>
              <a:rPr lang="ar-EG" sz="3200" b="1" i="0" u="none" strike="noStrike" dirty="0">
                <a:solidFill>
                  <a:srgbClr val="C00000"/>
                </a:solidFill>
                <a:effectLst/>
                <a:latin typeface="Times New Roman" panose="02020603050405020304" pitchFamily="18" charset="0"/>
              </a:rPr>
              <a:t>وتقوم عملية تنظيم المواعيد على عدة مراحل؛ هي:</a:t>
            </a:r>
            <a:endParaRPr lang="ar-EG" sz="3200" b="1" dirty="0">
              <a:solidFill>
                <a:srgbClr val="C00000"/>
              </a:solidFill>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Times New Roman" panose="02020603050405020304" pitchFamily="18" charset="0"/>
              </a:rPr>
              <a:t>1 قبل الموعد.</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Courier New" panose="02070309020205020404" pitchFamily="49" charset="0"/>
              </a:rPr>
              <a:t>2 أثناء الموعد.</a:t>
            </a:r>
            <a:endParaRPr lang="ar-EG" sz="3200" b="1" dirty="0">
              <a:effectLst/>
            </a:endParaRPr>
          </a:p>
          <a:p>
            <a:pPr marL="457200" indent="-457200" algn="r" rtl="1">
              <a:spcBef>
                <a:spcPts val="0"/>
              </a:spcBef>
              <a:spcAft>
                <a:spcPts val="500"/>
              </a:spcAft>
              <a:buFont typeface="Wingdings" panose="05000000000000000000" pitchFamily="2" charset="2"/>
              <a:buChar char="§"/>
            </a:pPr>
            <a:r>
              <a:rPr lang="ar-EG" sz="3200" b="1" i="0" u="none" strike="noStrike" dirty="0">
                <a:effectLst/>
                <a:latin typeface="Times New Roman" panose="02020603050405020304" pitchFamily="18" charset="0"/>
              </a:rPr>
              <a:t>3 بعد الموعد.</a:t>
            </a:r>
            <a:endParaRPr lang="ar-EG" sz="3200" b="1" dirty="0">
              <a:effectLst/>
            </a:endParaRPr>
          </a:p>
        </p:txBody>
      </p:sp>
    </p:spTree>
    <p:extLst>
      <p:ext uri="{BB962C8B-B14F-4D97-AF65-F5344CB8AC3E}">
        <p14:creationId xmlns:p14="http://schemas.microsoft.com/office/powerpoint/2010/main" val="86414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14350"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p:cNvGrpSpPr/>
          <p:nvPr/>
        </p:nvGrpSpPr>
        <p:grpSpPr>
          <a:xfrm>
            <a:off x="5630472" y="955756"/>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4F83AF8B-4E52-7BB7-C739-741DFDA583EB}"/>
              </a:ext>
            </a:extLst>
          </p:cNvPr>
          <p:cNvSpPr txBox="1"/>
          <p:nvPr/>
        </p:nvSpPr>
        <p:spPr>
          <a:xfrm>
            <a:off x="3828115" y="2896885"/>
            <a:ext cx="5120640" cy="1015663"/>
          </a:xfrm>
          <a:prstGeom prst="rect">
            <a:avLst/>
          </a:prstGeom>
          <a:noFill/>
        </p:spPr>
        <p:txBody>
          <a:bodyPr wrap="square">
            <a:spAutoFit/>
          </a:bodyPr>
          <a:lstStyle/>
          <a:p>
            <a:pPr algn="ctr">
              <a:spcAft>
                <a:spcPts val="500"/>
              </a:spcAft>
            </a:pPr>
            <a:r>
              <a:rPr lang="ar-EG" sz="6000" b="1" dirty="0">
                <a:solidFill>
                  <a:schemeClr val="bg1"/>
                </a:solidFill>
                <a:latin typeface="Arial" panose="020B0604020202020204" pitchFamily="34" charset="0"/>
              </a:rPr>
              <a:t>1- قبل الموعد</a:t>
            </a:r>
            <a:endParaRPr lang="ar-EG" sz="6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979712" y="1556792"/>
            <a:ext cx="6084676" cy="4031873"/>
          </a:xfrm>
          <a:prstGeom prst="rect">
            <a:avLst/>
          </a:prstGeom>
          <a:noFill/>
        </p:spPr>
        <p:txBody>
          <a:bodyPr wrap="square">
            <a:spAutoFit/>
          </a:bodyPr>
          <a:lstStyle/>
          <a:p>
            <a:r>
              <a:rPr lang="ar-EG" sz="3200" b="1" dirty="0"/>
              <a:t>مرحلة في اليوم السابق للموعد في حال المواعيد بالغة الأهمية، أو في نفس اليوم للمواعيد المتوسطة والعادية، وتظهر مهارة السكرتير في هذه الخطوة في إعطاء المدير علم بالموعد حتى يستعد له، والاتصال بصاحب الموعد وتذكيره بالموعد، والتحضير للموعد وما يتطلبه من تجهيز بيانات أو معلومات أو مستندات، أو التنسيق للضيافة، وربما دعوة بعض الأشخاص للحضور قبل الموعد لاستقبال الضيف أو المشاركة في اللقاء.</a:t>
            </a:r>
            <a:endParaRPr lang="ar-EG" sz="4800" b="1" dirty="0"/>
          </a:p>
        </p:txBody>
      </p:sp>
    </p:spTree>
    <p:extLst>
      <p:ext uri="{BB962C8B-B14F-4D97-AF65-F5344CB8AC3E}">
        <p14:creationId xmlns:p14="http://schemas.microsoft.com/office/powerpoint/2010/main" val="407334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4254-3ECC-9D65-5CB7-653465267E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D6CA45-571C-83A3-54F2-975D6C180D02}"/>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69AE1CE0-0C15-608C-70AA-93F8DD48D2B3}"/>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AAA76777-9558-8D44-CA5D-9BBC54CD288B}"/>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818DD74D-1022-ED3A-2A0B-288A079DC8DE}"/>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BB324E41-9321-4362-0357-BF0898B09611}"/>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F8F50A75-667B-1D57-B01B-4275FE824DDD}"/>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A74DE4D1-43D1-7E02-BB2E-7AA7EAEC6AD2}"/>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95802739-42B0-63BD-314E-038D309479F7}"/>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4EE86E81-0650-0009-F6A4-34248096A55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82290778-C3D3-E8F8-C228-526A6156D45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C93366E4-B701-33CA-C935-418A6055CE00}"/>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7E922952-B624-58C4-566A-ED32D260F8D2}"/>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2B4CE75B-7BF3-331A-B36E-04762534972F}"/>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5B262C44-30F3-1CAF-8FA1-6B2CB58E9BD5}"/>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07FA530D-6ABD-333D-7525-2CB4BC8A0FBB}"/>
              </a:ext>
            </a:extLst>
          </p:cNvPr>
          <p:cNvSpPr txBox="1"/>
          <p:nvPr/>
        </p:nvSpPr>
        <p:spPr>
          <a:xfrm>
            <a:off x="3828115" y="2896885"/>
            <a:ext cx="5120640" cy="1015663"/>
          </a:xfrm>
          <a:prstGeom prst="rect">
            <a:avLst/>
          </a:prstGeom>
          <a:noFill/>
        </p:spPr>
        <p:txBody>
          <a:bodyPr wrap="square">
            <a:spAutoFit/>
          </a:bodyPr>
          <a:lstStyle/>
          <a:p>
            <a:pPr algn="ctr">
              <a:spcAft>
                <a:spcPts val="500"/>
              </a:spcAft>
            </a:pPr>
            <a:r>
              <a:rPr lang="ar-EG" sz="6000" b="1" dirty="0">
                <a:solidFill>
                  <a:schemeClr val="bg1"/>
                </a:solidFill>
                <a:latin typeface="Arial" panose="020B0604020202020204" pitchFamily="34" charset="0"/>
              </a:rPr>
              <a:t>2- أثناء الموعد</a:t>
            </a:r>
            <a:endParaRPr lang="ar-EG" sz="6000" b="1" dirty="0">
              <a:solidFill>
                <a:schemeClr val="bg1"/>
              </a:solidFill>
            </a:endParaRPr>
          </a:p>
        </p:txBody>
      </p:sp>
    </p:spTree>
    <p:extLst>
      <p:ext uri="{BB962C8B-B14F-4D97-AF65-F5344CB8AC3E}">
        <p14:creationId xmlns:p14="http://schemas.microsoft.com/office/powerpoint/2010/main" val="339948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547664" y="1844824"/>
            <a:ext cx="7128792" cy="4401205"/>
          </a:xfrm>
          <a:prstGeom prst="rect">
            <a:avLst/>
          </a:prstGeom>
          <a:noFill/>
        </p:spPr>
        <p:txBody>
          <a:bodyPr wrap="square">
            <a:spAutoFit/>
          </a:bodyPr>
          <a:lstStyle/>
          <a:p>
            <a:r>
              <a:rPr lang="ar-EG" sz="4000" b="1" dirty="0"/>
              <a:t>مرحلة تتطلب مهارة السكرتير في حسن استقبال صاحب الموعد والترحيب به، ومرافقته لمكتب المدير أو إعطاء المدير علم ليخرج لاستقبال الضيف، أو الطلب من الضيف الاستراحة في مكتبه ، أو في مكان مخصص لاستراحة الضيوف حتى يتاح الوقت لدخوله على المدير.</a:t>
            </a:r>
            <a:endParaRPr lang="ar-EG" sz="6000" b="1" dirty="0"/>
          </a:p>
        </p:txBody>
      </p:sp>
    </p:spTree>
    <p:extLst>
      <p:ext uri="{BB962C8B-B14F-4D97-AF65-F5344CB8AC3E}">
        <p14:creationId xmlns:p14="http://schemas.microsoft.com/office/powerpoint/2010/main" val="281344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6D53D-C351-66D4-3AB6-C8BFA36B85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30C716-C545-9AD3-58CB-7EBE9F293EE4}"/>
              </a:ext>
            </a:extLst>
          </p:cNvPr>
          <p:cNvSpPr/>
          <p:nvPr/>
        </p:nvSpPr>
        <p:spPr>
          <a:xfrm rot="-5400000">
            <a:off x="2000250" y="-1225684"/>
            <a:ext cx="51435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45442F5C-A7A0-4948-15B0-69F98AB730AB}"/>
              </a:ext>
            </a:extLst>
          </p:cNvPr>
          <p:cNvSpPr/>
          <p:nvPr/>
        </p:nvSpPr>
        <p:spPr>
          <a:xfrm rot="-10800000">
            <a:off x="2059662"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a:extLst>
              <a:ext uri="{FF2B5EF4-FFF2-40B4-BE49-F238E27FC236}">
                <a16:creationId xmlns:a16="http://schemas.microsoft.com/office/drawing/2014/main" id="{54736E75-1ACB-F0F0-D846-74D93DC9D0E6}"/>
              </a:ext>
            </a:extLst>
          </p:cNvPr>
          <p:cNvGrpSpPr>
            <a:grpSpLocks noChangeAspect="1"/>
          </p:cNvGrpSpPr>
          <p:nvPr/>
        </p:nvGrpSpPr>
        <p:grpSpPr>
          <a:xfrm>
            <a:off x="514350" y="2294404"/>
            <a:ext cx="3090624" cy="3191996"/>
            <a:chOff x="0" y="0"/>
            <a:chExt cx="6350000" cy="6558280"/>
          </a:xfrm>
        </p:grpSpPr>
        <p:sp>
          <p:nvSpPr>
            <p:cNvPr id="5" name="Freeform 5">
              <a:extLst>
                <a:ext uri="{FF2B5EF4-FFF2-40B4-BE49-F238E27FC236}">
                  <a16:creationId xmlns:a16="http://schemas.microsoft.com/office/drawing/2014/main" id="{089AD762-AC92-4244-2455-41D37706FB97}"/>
                </a:ext>
              </a:extLst>
            </p:cNvPr>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l="-27567" r="-27567"/>
              </a:stretch>
            </a:blipFill>
          </p:spPr>
        </p:sp>
        <p:sp>
          <p:nvSpPr>
            <p:cNvPr id="6" name="Freeform 6">
              <a:extLst>
                <a:ext uri="{FF2B5EF4-FFF2-40B4-BE49-F238E27FC236}">
                  <a16:creationId xmlns:a16="http://schemas.microsoft.com/office/drawing/2014/main" id="{E59BE62A-DA24-C53C-3AC1-222493540287}"/>
                </a:ext>
              </a:extLst>
            </p:cNvPr>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a:extLst>
              <a:ext uri="{FF2B5EF4-FFF2-40B4-BE49-F238E27FC236}">
                <a16:creationId xmlns:a16="http://schemas.microsoft.com/office/drawing/2014/main" id="{EF96C54B-B0FF-8194-02B5-192F9403410E}"/>
              </a:ext>
            </a:extLst>
          </p:cNvPr>
          <p:cNvSpPr/>
          <p:nvPr/>
        </p:nvSpPr>
        <p:spPr>
          <a:xfrm rot="-5400000">
            <a:off x="3583284" y="1204025"/>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a:extLst>
              <a:ext uri="{FF2B5EF4-FFF2-40B4-BE49-F238E27FC236}">
                <a16:creationId xmlns:a16="http://schemas.microsoft.com/office/drawing/2014/main" id="{3A72B490-A748-77D0-2CB4-F5F3FBD7781E}"/>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a:extLst>
              <a:ext uri="{FF2B5EF4-FFF2-40B4-BE49-F238E27FC236}">
                <a16:creationId xmlns:a16="http://schemas.microsoft.com/office/drawing/2014/main" id="{06F0763B-FE09-02C1-40B6-172B16EDDA1F}"/>
              </a:ext>
            </a:extLst>
          </p:cNvPr>
          <p:cNvGrpSpPr/>
          <p:nvPr/>
        </p:nvGrpSpPr>
        <p:grpSpPr>
          <a:xfrm>
            <a:off x="4397794" y="-137563"/>
            <a:ext cx="1441217" cy="1441217"/>
            <a:chOff x="0" y="0"/>
            <a:chExt cx="812800" cy="812800"/>
          </a:xfrm>
        </p:grpSpPr>
        <p:sp>
          <p:nvSpPr>
            <p:cNvPr id="10" name="Freeform 10">
              <a:extLst>
                <a:ext uri="{FF2B5EF4-FFF2-40B4-BE49-F238E27FC236}">
                  <a16:creationId xmlns:a16="http://schemas.microsoft.com/office/drawing/2014/main" id="{0969E60E-9EA3-8037-1199-1BBD98DB76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a:extLst>
                <a:ext uri="{FF2B5EF4-FFF2-40B4-BE49-F238E27FC236}">
                  <a16:creationId xmlns:a16="http://schemas.microsoft.com/office/drawing/2014/main" id="{7310B302-F976-A552-85D9-E247B3070E23}"/>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914400" rtl="1"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Traditional Arabic"/>
                <a:ea typeface="+mn-ea"/>
                <a:cs typeface="Traditional Arabic"/>
              </a:endParaRPr>
            </a:p>
          </p:txBody>
        </p:sp>
      </p:grpSp>
      <p:grpSp>
        <p:nvGrpSpPr>
          <p:cNvPr id="12" name="Group 12">
            <a:extLst>
              <a:ext uri="{FF2B5EF4-FFF2-40B4-BE49-F238E27FC236}">
                <a16:creationId xmlns:a16="http://schemas.microsoft.com/office/drawing/2014/main" id="{875255C8-4E9E-2A30-22EF-541F340AA285}"/>
              </a:ext>
            </a:extLst>
          </p:cNvPr>
          <p:cNvGrpSpPr/>
          <p:nvPr/>
        </p:nvGrpSpPr>
        <p:grpSpPr>
          <a:xfrm>
            <a:off x="5630472" y="955756"/>
            <a:ext cx="4606334" cy="832804"/>
            <a:chOff x="0" y="0"/>
            <a:chExt cx="12283556" cy="2220810"/>
          </a:xfrm>
        </p:grpSpPr>
        <p:sp>
          <p:nvSpPr>
            <p:cNvPr id="13" name="Freeform 13">
              <a:extLst>
                <a:ext uri="{FF2B5EF4-FFF2-40B4-BE49-F238E27FC236}">
                  <a16:creationId xmlns:a16="http://schemas.microsoft.com/office/drawing/2014/main" id="{B5E0B1F3-53E9-1113-920B-84773A13AF40}"/>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a:extLst>
                <a:ext uri="{FF2B5EF4-FFF2-40B4-BE49-F238E27FC236}">
                  <a16:creationId xmlns:a16="http://schemas.microsoft.com/office/drawing/2014/main" id="{3C2E076F-70C4-ECAA-C2EB-50808704A7A7}"/>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a:extLst>
                <a:ext uri="{FF2B5EF4-FFF2-40B4-BE49-F238E27FC236}">
                  <a16:creationId xmlns:a16="http://schemas.microsoft.com/office/drawing/2014/main" id="{2D413E46-16C6-F8A5-2704-E226D1AC22EE}"/>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9" name="مربع نص 18">
            <a:extLst>
              <a:ext uri="{FF2B5EF4-FFF2-40B4-BE49-F238E27FC236}">
                <a16:creationId xmlns:a16="http://schemas.microsoft.com/office/drawing/2014/main" id="{8032CDC3-D902-E080-F6CA-1912D6692C86}"/>
              </a:ext>
            </a:extLst>
          </p:cNvPr>
          <p:cNvSpPr txBox="1"/>
          <p:nvPr/>
        </p:nvSpPr>
        <p:spPr>
          <a:xfrm>
            <a:off x="3828115" y="2896885"/>
            <a:ext cx="5120640" cy="1015663"/>
          </a:xfrm>
          <a:prstGeom prst="rect">
            <a:avLst/>
          </a:prstGeom>
          <a:noFill/>
        </p:spPr>
        <p:txBody>
          <a:bodyPr wrap="square">
            <a:spAutoFit/>
          </a:bodyPr>
          <a:lstStyle/>
          <a:p>
            <a:pPr algn="ctr">
              <a:spcAft>
                <a:spcPts val="500"/>
              </a:spcAft>
            </a:pPr>
            <a:r>
              <a:rPr lang="ar-EG" sz="6000" b="1" dirty="0">
                <a:solidFill>
                  <a:schemeClr val="bg1"/>
                </a:solidFill>
                <a:latin typeface="Arial" panose="020B0604020202020204" pitchFamily="34" charset="0"/>
              </a:rPr>
              <a:t>3- بعد الموعد</a:t>
            </a:r>
            <a:endParaRPr lang="ar-EG" sz="6000" b="1" dirty="0">
              <a:solidFill>
                <a:schemeClr val="bg1"/>
              </a:solidFill>
            </a:endParaRPr>
          </a:p>
        </p:txBody>
      </p:sp>
    </p:spTree>
    <p:extLst>
      <p:ext uri="{BB962C8B-B14F-4D97-AF65-F5344CB8AC3E}">
        <p14:creationId xmlns:p14="http://schemas.microsoft.com/office/powerpoint/2010/main" val="258124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1988840"/>
            <a:ext cx="7128792" cy="3970318"/>
          </a:xfrm>
          <a:prstGeom prst="rect">
            <a:avLst/>
          </a:prstGeom>
          <a:noFill/>
        </p:spPr>
        <p:txBody>
          <a:bodyPr wrap="square">
            <a:spAutoFit/>
          </a:bodyPr>
          <a:lstStyle/>
          <a:p>
            <a:r>
              <a:rPr lang="ar-EG" sz="3600" b="1" dirty="0"/>
              <a:t>مرحلة تظهر عندما تتطلب بعض المواعيد تكرارها، أو القيام بإجراءات معينة، وهنا تتدخل مهارة السكرتير في معرفة ذلك، وتحديد الموعد المقبل بالتنسيق مع المدير والضيف، وفهم الإجراءات المطلوب تجهيزها قبل مغادرة الضيف ، وكتابة ملحوظاته حول ما تم خلال اللقاء، وما يترتب عليه في المستقبل.</a:t>
            </a:r>
            <a:endParaRPr lang="ar-EG" sz="6600" b="1" dirty="0"/>
          </a:p>
        </p:txBody>
      </p:sp>
    </p:spTree>
    <p:extLst>
      <p:ext uri="{BB962C8B-B14F-4D97-AF65-F5344CB8AC3E}">
        <p14:creationId xmlns:p14="http://schemas.microsoft.com/office/powerpoint/2010/main" val="70609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763688" y="1844824"/>
            <a:ext cx="6939644" cy="4251484"/>
          </a:xfrm>
          <a:prstGeom prst="verticalScroll">
            <a:avLst/>
          </a:prstGeom>
          <a:noFill/>
          <a:ln>
            <a:noFill/>
          </a:ln>
        </p:spPr>
        <p:txBody>
          <a:bodyPr wrap="square">
            <a:spAutoFit/>
          </a:bodyPr>
          <a:lstStyle/>
          <a:p>
            <a:r>
              <a:rPr lang="ar-EG" sz="4400" b="1" dirty="0"/>
              <a:t>كلفت سكرتيرا في أحدى المنظمات، وطلب منك المدير تنظيم المواعيد الخاصة به، ما الذي ستقوم به في كل مرحلة من مراحل تنظيم المواعيد.</a:t>
            </a:r>
          </a:p>
        </p:txBody>
      </p:sp>
    </p:spTree>
    <p:extLst>
      <p:ext uri="{BB962C8B-B14F-4D97-AF65-F5344CB8AC3E}">
        <p14:creationId xmlns:p14="http://schemas.microsoft.com/office/powerpoint/2010/main" val="160566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1E7BB-BB89-3B83-B3B0-8EB2209066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1ECFD0-7A74-B200-0D51-BDF438743871}"/>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A4F9112D-5206-B054-A64F-EFDE1C28DE9F}"/>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20D71523-E8D0-3144-829C-CD4A88479B6F}"/>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AD523484-4708-2105-1BCF-D3D6F0BB41BC}"/>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72BF3FFB-156E-3691-F635-1D52018EA491}"/>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69070CDF-3DE5-56BB-E8EC-5DD15AAF0F65}"/>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9CE52783-B3CA-4BBD-1506-45BCD4CE464B}"/>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3CB039DE-B7DB-48F5-E2C3-B2CECCD8357B}"/>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A11AE545-1098-BB63-E5B3-741D45510481}"/>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77694453-4420-9DA9-4D37-F932BCBAB9BD}"/>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F3502CBE-F0AD-7B03-83F2-2E4647E3DFAA}"/>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FC067341-EE0B-3227-42A8-A283AE8ECD2B}"/>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6E107F01-6E18-8203-0A69-0EA612268EA5}"/>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82C6E2AD-57FD-8C1A-11CB-F17E10E70758}"/>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31D67274-35D6-0314-A832-031421EAD125}"/>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1EEAEAE7-ACA1-384D-6923-1756FC8794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4BA8925F-CEDA-2582-DDE1-18091E8FDB0F}"/>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0E903288-4A23-B642-F71C-17C223CF896A}"/>
              </a:ext>
            </a:extLst>
          </p:cNvPr>
          <p:cNvSpPr txBox="1"/>
          <p:nvPr/>
        </p:nvSpPr>
        <p:spPr>
          <a:xfrm>
            <a:off x="68591" y="977242"/>
            <a:ext cx="3672408" cy="5323344"/>
          </a:xfrm>
          <a:prstGeom prst="ellipse">
            <a:avLst/>
          </a:prstGeom>
          <a:noFill/>
          <a:ln>
            <a:noFill/>
          </a:ln>
        </p:spPr>
        <p:txBody>
          <a:bodyPr wrap="square">
            <a:spAutoFit/>
          </a:bodyPr>
          <a:lstStyle/>
          <a:p>
            <a:pPr algn="ctr"/>
            <a:r>
              <a:rPr lang="ar-EG" sz="4000" b="1" dirty="0">
                <a:solidFill>
                  <a:srgbClr val="0070C0"/>
                </a:solidFill>
                <a:latin typeface="Traditional Arabic" panose="02020603050405020304" pitchFamily="18" charset="-78"/>
                <a:cs typeface="Traditional Arabic" panose="02020603050405020304" pitchFamily="18" charset="-78"/>
              </a:rPr>
              <a:t>الهدف الثاني </a:t>
            </a:r>
          </a:p>
          <a:p>
            <a:pPr algn="ctr"/>
            <a:r>
              <a:rPr lang="ar-EG" sz="4000" b="1" dirty="0">
                <a:latin typeface="Traditional Arabic" panose="02020603050405020304" pitchFamily="18" charset="-78"/>
                <a:cs typeface="Traditional Arabic" panose="02020603050405020304" pitchFamily="18" charset="-78"/>
              </a:rPr>
              <a:t>أن يكون الطلبة قادرين على التعرف على طرائق استقبال الزوار.</a:t>
            </a:r>
            <a:endParaRPr lang="ar-EG"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06314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31DF-1853-8D90-6643-EFD4540627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A3CE156-1D56-8ACD-A61F-5E026580A289}"/>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46ACD984-9297-E8B4-2B14-64082F9555BF}"/>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7CE9B1ED-7753-FD91-F2A6-936469DEFAF3}"/>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5EAE1784-EA26-3036-53AF-71EEB7707F9A}"/>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C60C9E47-3A13-7FCB-BA03-4E4D706D4F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4F82B71C-903B-A29B-9E46-A1049E6E9A7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32BD3C8-2DA4-AF20-ED8A-89D2573097DB}"/>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C085814F-AEE7-4D6B-513B-3CE52D7BE1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817FC40C-8C0A-B900-3502-8513582CB421}"/>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12429EF9-4B92-85AE-E84F-ED71D86971FD}"/>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916FB14F-C84E-391D-45A9-266337980CE3}"/>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5116BA77-8829-58DA-0F6C-D18779375CDD}"/>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9C7300B8-2612-8BEA-8897-862D4C619847}"/>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513EA65C-8E72-CB11-EB66-7316E94515AB}"/>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53AFE3D2-1B50-C1F9-2745-A87E4FC437A6}"/>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50B242B1-24C9-B96B-AB6D-70167A6459C6}"/>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261840E9-F29C-83F4-5351-D48D93A00D12}"/>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ED209D51-FC7A-2202-BE6E-EA6683563F38}"/>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AA1B746B-9356-9175-B925-2CCDA6EB1C92}"/>
              </a:ext>
            </a:extLst>
          </p:cNvPr>
          <p:cNvSpPr txBox="1"/>
          <p:nvPr/>
        </p:nvSpPr>
        <p:spPr>
          <a:xfrm>
            <a:off x="1034766" y="3924631"/>
            <a:ext cx="4752528" cy="769441"/>
          </a:xfrm>
          <a:prstGeom prst="rect">
            <a:avLst/>
          </a:prstGeom>
          <a:noFill/>
        </p:spPr>
        <p:txBody>
          <a:bodyPr wrap="square" rtlCol="0">
            <a:spAutoFit/>
          </a:bodyPr>
          <a:lstStyle/>
          <a:p>
            <a:pPr algn="ctr"/>
            <a:r>
              <a:rPr lang="ar-EG" sz="4400" b="1" dirty="0">
                <a:ln w="12700">
                  <a:solidFill>
                    <a:schemeClr val="accent3">
                      <a:lumMod val="50000"/>
                    </a:schemeClr>
                  </a:solidFill>
                  <a:prstDash val="solid"/>
                </a:ln>
                <a:effectLst>
                  <a:innerShdw blurRad="177800">
                    <a:schemeClr val="accent3">
                      <a:lumMod val="50000"/>
                    </a:schemeClr>
                  </a:innerShdw>
                </a:effectLst>
                <a:latin typeface="Traditional Arabic" panose="02020603050405020304" pitchFamily="18" charset="-78"/>
                <a:cs typeface="Traditional Arabic" panose="02020603050405020304" pitchFamily="18" charset="-78"/>
              </a:rPr>
              <a:t>طرق التعامل مع الزوار</a:t>
            </a:r>
            <a:endParaRPr lang="ar-EG" sz="57800" dirty="0">
              <a:ln w="12700">
                <a:solidFill>
                  <a:schemeClr val="accent3">
                    <a:lumMod val="50000"/>
                  </a:schemeClr>
                </a:solidFill>
                <a:prstDash val="solid"/>
              </a:ln>
              <a:effectLst>
                <a:innerShdw blurRad="177800">
                  <a:schemeClr val="accent3">
                    <a:lumMod val="50000"/>
                  </a:schemeClr>
                </a:inn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5901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476E20EE-560E-94D9-61BD-D58B869AD7A9}"/>
              </a:ext>
            </a:extLst>
          </p:cNvPr>
          <p:cNvSpPr/>
          <p:nvPr/>
        </p:nvSpPr>
        <p:spPr>
          <a:xfrm>
            <a:off x="3275856" y="825590"/>
            <a:ext cx="3318044" cy="2038467"/>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C675496-967A-309C-9532-33D61F30715A}"/>
              </a:ext>
            </a:extLst>
          </p:cNvPr>
          <p:cNvSpPr txBox="1"/>
          <p:nvPr/>
        </p:nvSpPr>
        <p:spPr>
          <a:xfrm>
            <a:off x="1619672" y="3131502"/>
            <a:ext cx="6984776" cy="2308324"/>
          </a:xfrm>
          <a:prstGeom prst="rect">
            <a:avLst/>
          </a:prstGeom>
          <a:noFill/>
          <a:ln>
            <a:noFill/>
          </a:ln>
        </p:spPr>
        <p:txBody>
          <a:bodyPr wrap="square">
            <a:spAutoFit/>
          </a:bodyPr>
          <a:lstStyle/>
          <a:p>
            <a:r>
              <a:rPr lang="ar-EG" sz="3600" b="1" dirty="0"/>
              <a:t>كثيرا ما يواجه السكرتير مجموعة من الزائرين ممن ليس لديهم موعد محدد سلفًا؛ مما يستدعي استعمال مهارات تواصل مناسبة، مع اللباقة وحسن التصرف.</a:t>
            </a:r>
            <a:endParaRPr lang="ar-EG" sz="5400" b="1" dirty="0"/>
          </a:p>
        </p:txBody>
      </p:sp>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3140010" y="1443813"/>
            <a:ext cx="3589735" cy="802019"/>
          </a:xfrm>
          <a:prstGeom prst="roundRect">
            <a:avLst/>
          </a:prstGeom>
          <a:no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ar-EG" sz="4400" b="1" dirty="0">
                <a:solidFill>
                  <a:schemeClr val="accent6">
                    <a:lumMod val="50000"/>
                  </a:schemeClr>
                </a:solidFill>
              </a:rPr>
              <a:t>1- التعامل مع الزوار:</a:t>
            </a:r>
            <a:endParaRPr lang="en-US" sz="4400" b="1" dirty="0">
              <a:solidFill>
                <a:schemeClr val="accent6">
                  <a:lumMod val="50000"/>
                </a:schemeClr>
              </a:solidFill>
            </a:endParaRPr>
          </a:p>
        </p:txBody>
      </p:sp>
    </p:spTree>
    <p:extLst>
      <p:ext uri="{BB962C8B-B14F-4D97-AF65-F5344CB8AC3E}">
        <p14:creationId xmlns:p14="http://schemas.microsoft.com/office/powerpoint/2010/main" val="244343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308CAD7-1A25-6E82-594C-FF6A2056D903}"/>
              </a:ext>
            </a:extLst>
          </p:cNvPr>
          <p:cNvSpPr/>
          <p:nvPr/>
        </p:nvSpPr>
        <p:spPr>
          <a:xfrm>
            <a:off x="3427698" y="188640"/>
            <a:ext cx="3318044" cy="2038467"/>
          </a:xfrm>
          <a:custGeom>
            <a:avLst/>
            <a:gdLst/>
            <a:ahLst/>
            <a:cxnLst/>
            <a:rect l="l" t="t" r="r" b="b"/>
            <a:pathLst>
              <a:path w="4099837" h="4114800">
                <a:moveTo>
                  <a:pt x="0" y="0"/>
                </a:moveTo>
                <a:lnTo>
                  <a:pt x="4099837" y="0"/>
                </a:lnTo>
                <a:lnTo>
                  <a:pt x="409983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مربع نص 2">
            <a:extLst>
              <a:ext uri="{FF2B5EF4-FFF2-40B4-BE49-F238E27FC236}">
                <a16:creationId xmlns:a16="http://schemas.microsoft.com/office/drawing/2014/main" id="{BC675496-967A-309C-9532-33D61F30715A}"/>
              </a:ext>
            </a:extLst>
          </p:cNvPr>
          <p:cNvSpPr txBox="1"/>
          <p:nvPr/>
        </p:nvSpPr>
        <p:spPr>
          <a:xfrm>
            <a:off x="1187624" y="2492896"/>
            <a:ext cx="7798192" cy="4524315"/>
          </a:xfrm>
          <a:prstGeom prst="rect">
            <a:avLst/>
          </a:prstGeom>
          <a:noFill/>
          <a:ln>
            <a:noFill/>
          </a:ln>
        </p:spPr>
        <p:txBody>
          <a:bodyPr wrap="square">
            <a:spAutoFit/>
          </a:bodyPr>
          <a:lstStyle/>
          <a:p>
            <a:r>
              <a:rPr lang="ar-EG" sz="3200" b="1" dirty="0"/>
              <a:t>قد يحدث أن يُفاجأ المدير بارتباط طارئ يحول دون استقبال بعض من لديهم موعد محدد سلفًا، وهنا يتطلب الأمر مهارة السكرتير في الاعتذار من صاحب الموعد، ولكن قبل الاعتذار ينبغي أن ينظر في إمكانية تحويل الموعد إلى من ينوب عن المدير؛ فإذا كان جدول نائب المدير يتيح استقبال الزائر اتصل السكرتير بصاحب الموعد وإبلاغه باعتذار المدير عن إتمام الموعد، وشرح الظروف التي حالت دون ذلك، ويمكن أن يعرض على الزائر أو الضيف تحويل الموعد إلى نائب المدير، أو اقتراح موعد آخر للزيارة.</a:t>
            </a:r>
          </a:p>
        </p:txBody>
      </p:sp>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3538548" y="806863"/>
            <a:ext cx="3096344" cy="802019"/>
          </a:xfrm>
          <a:prstGeom prst="roundRect">
            <a:avLst/>
          </a:prstGeom>
          <a:no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ar-EG" sz="3600" b="1" dirty="0">
                <a:solidFill>
                  <a:schemeClr val="accent6">
                    <a:lumMod val="50000"/>
                  </a:schemeClr>
                </a:solidFill>
              </a:rPr>
              <a:t>2-الاعتذار لأصحاب المواعيد:</a:t>
            </a:r>
            <a:endParaRPr lang="ar-EG" sz="5400" b="1" dirty="0">
              <a:solidFill>
                <a:schemeClr val="accent6">
                  <a:lumMod val="50000"/>
                </a:schemeClr>
              </a:solidFill>
            </a:endParaRPr>
          </a:p>
        </p:txBody>
      </p:sp>
    </p:spTree>
    <p:extLst>
      <p:ext uri="{BB962C8B-B14F-4D97-AF65-F5344CB8AC3E}">
        <p14:creationId xmlns:p14="http://schemas.microsoft.com/office/powerpoint/2010/main" val="420667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16155-D6DF-C535-C5FF-341A776F5FC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45E9E3-A2DF-43C8-2868-7DAD388D6691}"/>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95597684-2635-404E-C64D-081960FBA73F}"/>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BD1DCDE5-7614-E7CC-854A-F07D988AC871}"/>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53DA9138-0D1C-1612-DC69-3F0227BCBF01}"/>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3E403B5D-F3B2-2E8A-8D98-202DA315CA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BB2F3BB3-1184-D092-2491-A794DFC62C8B}"/>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542106BB-9E87-6233-1DDB-5EEB386FC362}"/>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2DFAF7F6-7D73-A137-BFEB-4E85550914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1A6C2B85-6932-A268-922B-A254E6E2610E}"/>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E24907D4-33D5-C8CB-D5C8-A2B64DBC25E9}"/>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A3DDEDFB-1D0D-A289-A0D2-B1FCFF06DEB5}"/>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13C5320A-D5F8-2FBE-E965-0D34ACE6F799}"/>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B72C6117-B36D-58AC-AF32-EBDD03D54288}"/>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90B39F10-B8D8-906F-6EB3-17E4514C6E48}"/>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965314A7-8736-0BEB-EBDC-8FEEE1B769E9}"/>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FD02406F-9D7D-33DE-8E82-32CFE3A66157}"/>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AD6136F2-DBAA-B08E-A867-1B77572118E7}"/>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57DD7B33-2C09-729F-6080-F6E43B736506}"/>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AEC77BD8-4F47-8D19-7A0B-D2F167DE04C1}"/>
              </a:ext>
            </a:extLst>
          </p:cNvPr>
          <p:cNvSpPr txBox="1"/>
          <p:nvPr/>
        </p:nvSpPr>
        <p:spPr>
          <a:xfrm>
            <a:off x="1034766" y="3924631"/>
            <a:ext cx="4752528" cy="769441"/>
          </a:xfrm>
          <a:prstGeom prst="rect">
            <a:avLst/>
          </a:prstGeom>
          <a:noFill/>
        </p:spPr>
        <p:txBody>
          <a:bodyPr wrap="square" rtlCol="0">
            <a:spAutoFit/>
          </a:bodyPr>
          <a:lstStyle/>
          <a:p>
            <a:pPr algn="ctr"/>
            <a:r>
              <a:rPr lang="ar-EG" sz="4400" b="1" dirty="0">
                <a:ln w="12700">
                  <a:solidFill>
                    <a:schemeClr val="accent3">
                      <a:lumMod val="50000"/>
                    </a:schemeClr>
                  </a:solidFill>
                  <a:prstDash val="solid"/>
                </a:ln>
                <a:effectLst>
                  <a:innerShdw blurRad="177800">
                    <a:schemeClr val="accent3">
                      <a:lumMod val="50000"/>
                    </a:schemeClr>
                  </a:innerShdw>
                </a:effectLst>
                <a:latin typeface="Traditional Arabic" panose="02020603050405020304" pitchFamily="18" charset="-78"/>
                <a:cs typeface="Traditional Arabic" panose="02020603050405020304" pitchFamily="18" charset="-78"/>
              </a:rPr>
              <a:t>خطوات تنظيم الزيارات</a:t>
            </a:r>
            <a:endParaRPr lang="ar-EG" sz="67900" dirty="0">
              <a:ln w="12700">
                <a:solidFill>
                  <a:schemeClr val="accent3">
                    <a:lumMod val="50000"/>
                  </a:schemeClr>
                </a:solidFill>
                <a:prstDash val="solid"/>
              </a:ln>
              <a:effectLst>
                <a:innerShdw blurRad="177800">
                  <a:schemeClr val="accent3">
                    <a:lumMod val="50000"/>
                  </a:schemeClr>
                </a:inn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31536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5F36DA00-30B8-8079-A570-386B9DE1F735}"/>
              </a:ext>
            </a:extLst>
          </p:cNvPr>
          <p:cNvPicPr>
            <a:picLocks noChangeAspect="1"/>
          </p:cNvPicPr>
          <p:nvPr/>
        </p:nvPicPr>
        <p:blipFill>
          <a:blip r:embed="rId2">
            <a:duotone>
              <a:schemeClr val="accent4">
                <a:shade val="45000"/>
                <a:satMod val="135000"/>
              </a:schemeClr>
              <a:prstClr val="white"/>
            </a:duotone>
          </a:blip>
          <a:srcRect/>
          <a:stretch>
            <a:fillRect/>
          </a:stretch>
        </p:blipFill>
        <p:spPr>
          <a:xfrm>
            <a:off x="3347864" y="1199351"/>
            <a:ext cx="3738731" cy="1383331"/>
          </a:xfrm>
          <a:prstGeom prst="rect">
            <a:avLst/>
          </a:prstGeom>
        </p:spPr>
      </p:pic>
      <p:sp>
        <p:nvSpPr>
          <p:cNvPr id="3" name="مربع نص 2">
            <a:extLst>
              <a:ext uri="{FF2B5EF4-FFF2-40B4-BE49-F238E27FC236}">
                <a16:creationId xmlns:a16="http://schemas.microsoft.com/office/drawing/2014/main" id="{BC675496-967A-309C-9532-33D61F30715A}"/>
              </a:ext>
            </a:extLst>
          </p:cNvPr>
          <p:cNvSpPr txBox="1"/>
          <p:nvPr/>
        </p:nvSpPr>
        <p:spPr>
          <a:xfrm>
            <a:off x="1403648" y="3429000"/>
            <a:ext cx="6502048" cy="1938992"/>
          </a:xfrm>
          <a:prstGeom prst="rect">
            <a:avLst/>
          </a:prstGeom>
          <a:noFill/>
          <a:ln>
            <a:noFill/>
          </a:ln>
        </p:spPr>
        <p:txBody>
          <a:bodyPr wrap="square">
            <a:spAutoFit/>
          </a:bodyPr>
          <a:lstStyle/>
          <a:p>
            <a:r>
              <a:rPr lang="ar-EG" sz="4000" b="1" dirty="0"/>
              <a:t>يعد السكرتير نفسه للمقابلة بتجهيز البيانات والمعلومات المطلوبة، وبتذكير المدير بالزيارة بحسب نشاطات المدير اليومية.</a:t>
            </a:r>
          </a:p>
        </p:txBody>
      </p:sp>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2843808" y="1490008"/>
            <a:ext cx="4382883" cy="802019"/>
          </a:xfrm>
          <a:prstGeom prst="roundRect">
            <a:avLst/>
          </a:prstGeom>
          <a:no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ar-EG" sz="4400" b="1" dirty="0"/>
              <a:t>1- الإعداد للمقابلة:</a:t>
            </a:r>
            <a:endParaRPr lang="ar-EG" sz="6600" b="1" dirty="0"/>
          </a:p>
        </p:txBody>
      </p:sp>
    </p:spTree>
    <p:extLst>
      <p:ext uri="{BB962C8B-B14F-4D97-AF65-F5344CB8AC3E}">
        <p14:creationId xmlns:p14="http://schemas.microsoft.com/office/powerpoint/2010/main" val="276304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6852DE3B-A011-EBFD-E762-41AD7A42176B}"/>
              </a:ext>
            </a:extLst>
          </p:cNvPr>
          <p:cNvPicPr>
            <a:picLocks noChangeAspect="1"/>
          </p:cNvPicPr>
          <p:nvPr/>
        </p:nvPicPr>
        <p:blipFill>
          <a:blip r:embed="rId2">
            <a:duotone>
              <a:schemeClr val="accent4">
                <a:shade val="45000"/>
                <a:satMod val="135000"/>
              </a:schemeClr>
              <a:prstClr val="white"/>
            </a:duotone>
          </a:blip>
          <a:srcRect/>
          <a:stretch>
            <a:fillRect/>
          </a:stretch>
        </p:blipFill>
        <p:spPr>
          <a:xfrm>
            <a:off x="3353549" y="1268760"/>
            <a:ext cx="3738731" cy="1383331"/>
          </a:xfrm>
          <a:prstGeom prst="rect">
            <a:avLst/>
          </a:prstGeom>
        </p:spPr>
      </p:pic>
      <p:sp>
        <p:nvSpPr>
          <p:cNvPr id="3" name="مربع نص 2">
            <a:extLst>
              <a:ext uri="{FF2B5EF4-FFF2-40B4-BE49-F238E27FC236}">
                <a16:creationId xmlns:a16="http://schemas.microsoft.com/office/drawing/2014/main" id="{BC675496-967A-309C-9532-33D61F30715A}"/>
              </a:ext>
            </a:extLst>
          </p:cNvPr>
          <p:cNvSpPr txBox="1"/>
          <p:nvPr/>
        </p:nvSpPr>
        <p:spPr>
          <a:xfrm>
            <a:off x="1619672" y="3174858"/>
            <a:ext cx="6142008" cy="2062103"/>
          </a:xfrm>
          <a:prstGeom prst="rect">
            <a:avLst/>
          </a:prstGeom>
          <a:noFill/>
        </p:spPr>
        <p:txBody>
          <a:bodyPr wrap="square">
            <a:spAutoFit/>
          </a:bodyPr>
          <a:lstStyle/>
          <a:p>
            <a:r>
              <a:rPr lang="ar-EG" sz="3200" b="1" dirty="0"/>
              <a:t>يستقبل الزائر قبل دخوله إلى المدير بترحاب يعكس مدى الاهتمام به وبزيارته إلى المنظمة والادارة؛ لكي يخلق انطباعًا حسنًا لدى الزائرين، وتكوين علاقات طيبة معهم، وتحسين سمعة المنظمة.</a:t>
            </a:r>
            <a:endParaRPr lang="ar-EG" sz="4800" b="1" dirty="0"/>
          </a:p>
        </p:txBody>
      </p:sp>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2411760" y="1559415"/>
            <a:ext cx="5256584" cy="802019"/>
          </a:xfrm>
          <a:prstGeom prst="roundRect">
            <a:avLst/>
          </a:prstGeom>
          <a:noFill/>
        </p:spPr>
        <p:style>
          <a:lnRef idx="0">
            <a:schemeClr val="accent2"/>
          </a:lnRef>
          <a:fillRef idx="3">
            <a:schemeClr val="accent2"/>
          </a:fillRef>
          <a:effectRef idx="3">
            <a:schemeClr val="accent2"/>
          </a:effectRef>
          <a:fontRef idx="minor">
            <a:schemeClr val="lt1"/>
          </a:fontRef>
        </p:style>
        <p:txBody>
          <a:bodyPr rtlCol="0" anchor="ctr"/>
          <a:lstStyle/>
          <a:p>
            <a:pPr algn="ctr"/>
            <a:r>
              <a:rPr lang="ar-EG" sz="3600" b="1" dirty="0">
                <a:solidFill>
                  <a:schemeClr val="tx1"/>
                </a:solidFill>
              </a:rPr>
              <a:t>2- استقبال الزائر:</a:t>
            </a:r>
            <a:endParaRPr lang="ar-EG" sz="5400" b="1" dirty="0">
              <a:solidFill>
                <a:schemeClr val="tx1"/>
              </a:solidFill>
            </a:endParaRPr>
          </a:p>
        </p:txBody>
      </p:sp>
    </p:spTree>
    <p:extLst>
      <p:ext uri="{BB962C8B-B14F-4D97-AF65-F5344CB8AC3E}">
        <p14:creationId xmlns:p14="http://schemas.microsoft.com/office/powerpoint/2010/main" val="81397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2051720" y="2999243"/>
            <a:ext cx="6336704" cy="1323439"/>
          </a:xfrm>
          <a:prstGeom prst="rect">
            <a:avLst/>
          </a:prstGeom>
          <a:noFill/>
        </p:spPr>
        <p:txBody>
          <a:bodyPr wrap="square">
            <a:spAutoFit/>
          </a:bodyPr>
          <a:lstStyle/>
          <a:p>
            <a:r>
              <a:rPr lang="ar-EG" sz="4000" b="1" dirty="0"/>
              <a:t>يصطحب السكرتير الزائر إلى غرفة المدير، ويقدمه إلى المدير.</a:t>
            </a:r>
            <a:endParaRPr lang="ar-EG" sz="6000" b="1" dirty="0"/>
          </a:p>
        </p:txBody>
      </p:sp>
      <p:pic>
        <p:nvPicPr>
          <p:cNvPr id="4" name="Picture 8">
            <a:extLst>
              <a:ext uri="{FF2B5EF4-FFF2-40B4-BE49-F238E27FC236}">
                <a16:creationId xmlns:a16="http://schemas.microsoft.com/office/drawing/2014/main" id="{7EF57DB1-ADF4-A875-B4FD-4AA9C8482128}"/>
              </a:ext>
            </a:extLst>
          </p:cNvPr>
          <p:cNvPicPr>
            <a:picLocks noChangeAspect="1"/>
          </p:cNvPicPr>
          <p:nvPr/>
        </p:nvPicPr>
        <p:blipFill>
          <a:blip r:embed="rId2">
            <a:duotone>
              <a:schemeClr val="accent4">
                <a:shade val="45000"/>
                <a:satMod val="135000"/>
              </a:schemeClr>
              <a:prstClr val="white"/>
            </a:duotone>
          </a:blip>
          <a:srcRect/>
          <a:stretch>
            <a:fillRect/>
          </a:stretch>
        </p:blipFill>
        <p:spPr>
          <a:xfrm>
            <a:off x="3353549" y="1268760"/>
            <a:ext cx="3738731" cy="1383331"/>
          </a:xfrm>
          <a:prstGeom prst="rect">
            <a:avLst/>
          </a:prstGeom>
        </p:spPr>
      </p:pic>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2591780" y="1559415"/>
            <a:ext cx="5256584" cy="802019"/>
          </a:xfrm>
          <a:prstGeom prst="roundRect">
            <a:avLst/>
          </a:prstGeom>
          <a:no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ar-EG" sz="3600" b="1" dirty="0">
                <a:solidFill>
                  <a:schemeClr val="tx1"/>
                </a:solidFill>
              </a:rPr>
              <a:t>3- تقديم الزائر:</a:t>
            </a:r>
            <a:endParaRPr lang="ar-EG" sz="5400" b="1" dirty="0">
              <a:solidFill>
                <a:schemeClr val="tx1"/>
              </a:solidFill>
            </a:endParaRPr>
          </a:p>
        </p:txBody>
      </p:sp>
    </p:spTree>
    <p:extLst>
      <p:ext uri="{BB962C8B-B14F-4D97-AF65-F5344CB8AC3E}">
        <p14:creationId xmlns:p14="http://schemas.microsoft.com/office/powerpoint/2010/main" val="151156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2411760" y="2999243"/>
            <a:ext cx="5976664" cy="2308324"/>
          </a:xfrm>
          <a:prstGeom prst="rect">
            <a:avLst/>
          </a:prstGeom>
          <a:noFill/>
        </p:spPr>
        <p:txBody>
          <a:bodyPr wrap="square">
            <a:spAutoFit/>
          </a:bodyPr>
          <a:lstStyle/>
          <a:p>
            <a:r>
              <a:rPr lang="ar-EG" sz="3600" b="1" dirty="0"/>
              <a:t> يسجل وقائع الزيارة بعد الانتهاء منها، وذلك بتدوين ملخص للمعلومات التي توصل إليها في المقابلة للرجوع إليها وقت الحاجة، ويكون ذلك وفق نموذج معد خصيصًا لوقائع الزيارات.</a:t>
            </a:r>
            <a:endParaRPr lang="ar-EG" sz="6600" b="1" dirty="0"/>
          </a:p>
        </p:txBody>
      </p:sp>
      <p:pic>
        <p:nvPicPr>
          <p:cNvPr id="4" name="Picture 8">
            <a:extLst>
              <a:ext uri="{FF2B5EF4-FFF2-40B4-BE49-F238E27FC236}">
                <a16:creationId xmlns:a16="http://schemas.microsoft.com/office/drawing/2014/main" id="{23E241C8-9BB8-F306-7C0A-4D65E3BDF37C}"/>
              </a:ext>
            </a:extLst>
          </p:cNvPr>
          <p:cNvPicPr>
            <a:picLocks noChangeAspect="1"/>
          </p:cNvPicPr>
          <p:nvPr/>
        </p:nvPicPr>
        <p:blipFill>
          <a:blip r:embed="rId2">
            <a:duotone>
              <a:schemeClr val="accent4">
                <a:shade val="45000"/>
                <a:satMod val="135000"/>
              </a:schemeClr>
              <a:prstClr val="white"/>
            </a:duotone>
          </a:blip>
          <a:srcRect/>
          <a:stretch>
            <a:fillRect/>
          </a:stretch>
        </p:blipFill>
        <p:spPr>
          <a:xfrm>
            <a:off x="3353549" y="1268760"/>
            <a:ext cx="3738731" cy="1383331"/>
          </a:xfrm>
          <a:prstGeom prst="rect">
            <a:avLst/>
          </a:prstGeom>
        </p:spPr>
      </p:pic>
      <p:sp>
        <p:nvSpPr>
          <p:cNvPr id="2" name="مستطيل: زوايا مستديرة 1">
            <a:extLst>
              <a:ext uri="{FF2B5EF4-FFF2-40B4-BE49-F238E27FC236}">
                <a16:creationId xmlns:a16="http://schemas.microsoft.com/office/drawing/2014/main" id="{6487704A-8003-5FDB-46D7-7A6D576EDD45}"/>
              </a:ext>
            </a:extLst>
          </p:cNvPr>
          <p:cNvSpPr/>
          <p:nvPr/>
        </p:nvSpPr>
        <p:spPr>
          <a:xfrm>
            <a:off x="2411760" y="1532015"/>
            <a:ext cx="5256584" cy="802019"/>
          </a:xfrm>
          <a:prstGeom prst="roundRect">
            <a:avLst/>
          </a:prstGeom>
          <a:no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ar-EG" sz="3600" b="1" dirty="0">
                <a:solidFill>
                  <a:schemeClr val="tx1"/>
                </a:solidFill>
              </a:rPr>
              <a:t>4- تسجيل الزيارة</a:t>
            </a:r>
            <a:endParaRPr lang="ar-EG" sz="5400" b="1" dirty="0">
              <a:solidFill>
                <a:schemeClr val="tx1"/>
              </a:solidFill>
            </a:endParaRPr>
          </a:p>
        </p:txBody>
      </p:sp>
    </p:spTree>
    <p:extLst>
      <p:ext uri="{BB962C8B-B14F-4D97-AF65-F5344CB8AC3E}">
        <p14:creationId xmlns:p14="http://schemas.microsoft.com/office/powerpoint/2010/main" val="11757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619672" y="476672"/>
            <a:ext cx="6246440" cy="1166336"/>
          </a:xfrm>
          <a:prstGeom prst="verticalScroll">
            <a:avLst/>
          </a:prstGeom>
          <a:noFill/>
          <a:ln>
            <a:noFill/>
          </a:ln>
        </p:spPr>
        <p:txBody>
          <a:bodyPr wrap="square">
            <a:spAutoFit/>
          </a:bodyPr>
          <a:lstStyle/>
          <a:p>
            <a:pPr algn="ctr"/>
            <a:r>
              <a:rPr lang="ar-EG" sz="2800" b="1" dirty="0"/>
              <a:t> قم بتعبئة النموذج أدناه لسجل الاتصالات والزوار بصفتك سكرتيرا لإحدى المنظمات.</a:t>
            </a:r>
            <a:endParaRPr lang="ar-EG" sz="4400" b="1" dirty="0"/>
          </a:p>
        </p:txBody>
      </p:sp>
      <p:graphicFrame>
        <p:nvGraphicFramePr>
          <p:cNvPr id="4" name="جدول 4">
            <a:extLst>
              <a:ext uri="{FF2B5EF4-FFF2-40B4-BE49-F238E27FC236}">
                <a16:creationId xmlns:a16="http://schemas.microsoft.com/office/drawing/2014/main" id="{D07731CC-251C-6508-CF8A-9CA6B4180767}"/>
              </a:ext>
            </a:extLst>
          </p:cNvPr>
          <p:cNvGraphicFramePr>
            <a:graphicFrameLocks noGrp="1"/>
          </p:cNvGraphicFramePr>
          <p:nvPr>
            <p:extLst>
              <p:ext uri="{D42A27DB-BD31-4B8C-83A1-F6EECF244321}">
                <p14:modId xmlns:p14="http://schemas.microsoft.com/office/powerpoint/2010/main" val="2841899392"/>
              </p:ext>
            </p:extLst>
          </p:nvPr>
        </p:nvGraphicFramePr>
        <p:xfrm>
          <a:off x="971600" y="1772816"/>
          <a:ext cx="7920880" cy="4320480"/>
        </p:xfrm>
        <a:graphic>
          <a:graphicData uri="http://schemas.openxmlformats.org/drawingml/2006/table">
            <a:tbl>
              <a:tblPr firstRow="1" bandRow="1">
                <a:tableStyleId>{93296810-A885-4BE3-A3E7-6D5BEEA58F35}</a:tableStyleId>
              </a:tblPr>
              <a:tblGrid>
                <a:gridCol w="990110">
                  <a:extLst>
                    <a:ext uri="{9D8B030D-6E8A-4147-A177-3AD203B41FA5}">
                      <a16:colId xmlns:a16="http://schemas.microsoft.com/office/drawing/2014/main" val="1440019046"/>
                    </a:ext>
                  </a:extLst>
                </a:gridCol>
                <a:gridCol w="990110">
                  <a:extLst>
                    <a:ext uri="{9D8B030D-6E8A-4147-A177-3AD203B41FA5}">
                      <a16:colId xmlns:a16="http://schemas.microsoft.com/office/drawing/2014/main" val="190776783"/>
                    </a:ext>
                  </a:extLst>
                </a:gridCol>
                <a:gridCol w="990110">
                  <a:extLst>
                    <a:ext uri="{9D8B030D-6E8A-4147-A177-3AD203B41FA5}">
                      <a16:colId xmlns:a16="http://schemas.microsoft.com/office/drawing/2014/main" val="673488583"/>
                    </a:ext>
                  </a:extLst>
                </a:gridCol>
                <a:gridCol w="990110">
                  <a:extLst>
                    <a:ext uri="{9D8B030D-6E8A-4147-A177-3AD203B41FA5}">
                      <a16:colId xmlns:a16="http://schemas.microsoft.com/office/drawing/2014/main" val="3456246918"/>
                    </a:ext>
                  </a:extLst>
                </a:gridCol>
                <a:gridCol w="990110">
                  <a:extLst>
                    <a:ext uri="{9D8B030D-6E8A-4147-A177-3AD203B41FA5}">
                      <a16:colId xmlns:a16="http://schemas.microsoft.com/office/drawing/2014/main" val="3543342009"/>
                    </a:ext>
                  </a:extLst>
                </a:gridCol>
                <a:gridCol w="990110">
                  <a:extLst>
                    <a:ext uri="{9D8B030D-6E8A-4147-A177-3AD203B41FA5}">
                      <a16:colId xmlns:a16="http://schemas.microsoft.com/office/drawing/2014/main" val="3374308370"/>
                    </a:ext>
                  </a:extLst>
                </a:gridCol>
                <a:gridCol w="1476164">
                  <a:extLst>
                    <a:ext uri="{9D8B030D-6E8A-4147-A177-3AD203B41FA5}">
                      <a16:colId xmlns:a16="http://schemas.microsoft.com/office/drawing/2014/main" val="2511254471"/>
                    </a:ext>
                  </a:extLst>
                </a:gridCol>
                <a:gridCol w="504056">
                  <a:extLst>
                    <a:ext uri="{9D8B030D-6E8A-4147-A177-3AD203B41FA5}">
                      <a16:colId xmlns:a16="http://schemas.microsoft.com/office/drawing/2014/main" val="1313889713"/>
                    </a:ext>
                  </a:extLst>
                </a:gridCol>
              </a:tblGrid>
              <a:tr h="1359540">
                <a:tc>
                  <a:txBody>
                    <a:bodyPr/>
                    <a:lstStyle/>
                    <a:p>
                      <a:pPr algn="ctr"/>
                      <a:r>
                        <a:rPr lang="ar-EG" sz="1800" b="1" dirty="0"/>
                        <a:t>ملاحظات</a:t>
                      </a:r>
                      <a:endParaRPr lang="en-US" sz="1800" b="1" dirty="0"/>
                    </a:p>
                  </a:txBody>
                  <a:tcPr>
                    <a:solidFill>
                      <a:schemeClr val="accent6">
                        <a:lumMod val="75000"/>
                      </a:schemeClr>
                    </a:solidFill>
                  </a:tcPr>
                </a:tc>
                <a:tc>
                  <a:txBody>
                    <a:bodyPr/>
                    <a:lstStyle/>
                    <a:p>
                      <a:pPr algn="ctr"/>
                      <a:r>
                        <a:rPr lang="ar-EG" sz="1800" b="1" dirty="0"/>
                        <a:t>اتصال / زيارة</a:t>
                      </a:r>
                      <a:endParaRPr lang="en-US" sz="1800" b="1" dirty="0"/>
                    </a:p>
                  </a:txBody>
                  <a:tcPr>
                    <a:solidFill>
                      <a:schemeClr val="accent6">
                        <a:lumMod val="75000"/>
                      </a:schemeClr>
                    </a:solidFill>
                  </a:tcPr>
                </a:tc>
                <a:tc>
                  <a:txBody>
                    <a:bodyPr/>
                    <a:lstStyle/>
                    <a:p>
                      <a:pPr algn="ctr"/>
                      <a:r>
                        <a:rPr lang="ar-EG" sz="1800" b="1" dirty="0"/>
                        <a:t>الموضوع</a:t>
                      </a:r>
                      <a:endParaRPr lang="en-US" sz="1800" b="1" dirty="0"/>
                    </a:p>
                  </a:txBody>
                  <a:tcPr>
                    <a:solidFill>
                      <a:schemeClr val="accent6">
                        <a:lumMod val="75000"/>
                      </a:schemeClr>
                    </a:solidFill>
                  </a:tcPr>
                </a:tc>
                <a:tc>
                  <a:txBody>
                    <a:bodyPr/>
                    <a:lstStyle/>
                    <a:p>
                      <a:pPr algn="ctr"/>
                      <a:r>
                        <a:rPr lang="ar-EG" sz="1800" b="1" dirty="0"/>
                        <a:t>عنوانه ورقم هاتفه</a:t>
                      </a:r>
                      <a:endParaRPr lang="en-US" sz="1800" b="1" dirty="0"/>
                    </a:p>
                  </a:txBody>
                  <a:tcPr>
                    <a:solidFill>
                      <a:schemeClr val="accent6">
                        <a:lumMod val="75000"/>
                      </a:schemeClr>
                    </a:solidFill>
                  </a:tcPr>
                </a:tc>
                <a:tc>
                  <a:txBody>
                    <a:bodyPr/>
                    <a:lstStyle/>
                    <a:p>
                      <a:pPr algn="ctr"/>
                      <a:r>
                        <a:rPr lang="ar-EG" sz="1800" b="1" dirty="0"/>
                        <a:t>اسم الزائر/ المتصل/ البريد الإلكتروني</a:t>
                      </a:r>
                      <a:endParaRPr lang="en-US" sz="1800" b="1" dirty="0"/>
                    </a:p>
                  </a:txBody>
                  <a:tcPr>
                    <a:solidFill>
                      <a:schemeClr val="accent6">
                        <a:lumMod val="75000"/>
                      </a:schemeClr>
                    </a:solidFill>
                  </a:tcPr>
                </a:tc>
                <a:tc>
                  <a:txBody>
                    <a:bodyPr/>
                    <a:lstStyle/>
                    <a:p>
                      <a:pPr algn="ctr"/>
                      <a:r>
                        <a:rPr lang="ar-EG" sz="1800" b="1" dirty="0"/>
                        <a:t>الساعة</a:t>
                      </a:r>
                      <a:endParaRPr lang="en-US" sz="1800" b="1" dirty="0"/>
                    </a:p>
                  </a:txBody>
                  <a:tcPr>
                    <a:solidFill>
                      <a:schemeClr val="accent6">
                        <a:lumMod val="75000"/>
                      </a:schemeClr>
                    </a:solidFill>
                  </a:tcPr>
                </a:tc>
                <a:tc>
                  <a:txBody>
                    <a:bodyPr/>
                    <a:lstStyle/>
                    <a:p>
                      <a:pPr algn="ctr"/>
                      <a:r>
                        <a:rPr lang="ar-EG" sz="1800" b="1" dirty="0"/>
                        <a:t>اليوم والتاريخ</a:t>
                      </a:r>
                      <a:endParaRPr lang="en-US" sz="1800" b="1" dirty="0"/>
                    </a:p>
                  </a:txBody>
                  <a:tcPr>
                    <a:solidFill>
                      <a:schemeClr val="accent6">
                        <a:lumMod val="75000"/>
                      </a:schemeClr>
                    </a:solidFill>
                  </a:tcPr>
                </a:tc>
                <a:tc>
                  <a:txBody>
                    <a:bodyPr/>
                    <a:lstStyle/>
                    <a:p>
                      <a:pPr algn="ctr"/>
                      <a:r>
                        <a:rPr lang="ar-EG" sz="1800" b="1" dirty="0"/>
                        <a:t>م</a:t>
                      </a:r>
                      <a:endParaRPr lang="en-US" sz="1800" b="1" dirty="0"/>
                    </a:p>
                  </a:txBody>
                  <a:tcPr>
                    <a:solidFill>
                      <a:schemeClr val="accent6">
                        <a:lumMod val="75000"/>
                      </a:schemeClr>
                    </a:solidFill>
                  </a:tcPr>
                </a:tc>
                <a:extLst>
                  <a:ext uri="{0D108BD9-81ED-4DB2-BD59-A6C34878D82A}">
                    <a16:rowId xmlns:a16="http://schemas.microsoft.com/office/drawing/2014/main" val="3858639245"/>
                  </a:ext>
                </a:extLst>
              </a:tr>
              <a:tr h="986980">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extLst>
                  <a:ext uri="{0D108BD9-81ED-4DB2-BD59-A6C34878D82A}">
                    <a16:rowId xmlns:a16="http://schemas.microsoft.com/office/drawing/2014/main" val="2630598029"/>
                  </a:ext>
                </a:extLst>
              </a:tr>
              <a:tr h="986980">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extLst>
                  <a:ext uri="{0D108BD9-81ED-4DB2-BD59-A6C34878D82A}">
                    <a16:rowId xmlns:a16="http://schemas.microsoft.com/office/drawing/2014/main" val="2769906006"/>
                  </a:ext>
                </a:extLst>
              </a:tr>
              <a:tr h="986980">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a:p>
                  </a:txBody>
                  <a:tcPr/>
                </a:tc>
                <a:tc>
                  <a:txBody>
                    <a:bodyPr/>
                    <a:lstStyle/>
                    <a:p>
                      <a:pPr algn="ctr"/>
                      <a:endParaRPr lang="en-US" sz="1800" b="1" dirty="0"/>
                    </a:p>
                  </a:txBody>
                  <a:tcPr/>
                </a:tc>
                <a:extLst>
                  <a:ext uri="{0D108BD9-81ED-4DB2-BD59-A6C34878D82A}">
                    <a16:rowId xmlns:a16="http://schemas.microsoft.com/office/drawing/2014/main" val="2638279587"/>
                  </a:ext>
                </a:extLst>
              </a:tr>
            </a:tbl>
          </a:graphicData>
        </a:graphic>
      </p:graphicFrame>
    </p:spTree>
    <p:extLst>
      <p:ext uri="{BB962C8B-B14F-4D97-AF65-F5344CB8AC3E}">
        <p14:creationId xmlns:p14="http://schemas.microsoft.com/office/powerpoint/2010/main" val="41234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D0896-A051-5C87-1636-D0113251A2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070B26-E58D-308E-070F-BE0DBCC6D267}"/>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55E106C5-F68A-9F8F-650D-B2F0F65EF3A9}"/>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633C950D-99BA-9D5B-03C0-3BDEB1C47404}"/>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932E3066-4DBC-1CC4-D90E-B98123FB0AD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43513593-6538-3A9B-7031-F2A78EEEFF54}"/>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94EA4E7F-C991-B964-B1D5-84C51E1C723A}"/>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57A3908C-8585-8065-A10D-3299527BA107}"/>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20A4FCB4-90D9-6303-CCE1-A55DC4FF7733}"/>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EB001C69-3A54-0E5B-EFF7-86119D4F4365}"/>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F3DBC328-C92A-07C4-584A-93F7A9FD7766}"/>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C9E3C1FF-639D-D202-042B-6C5AC01F51E6}"/>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E4D6C306-16D1-AECA-4485-135ADBB3C4DA}"/>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65EEDA5C-912C-1BCE-FD0C-CF1D075833D4}"/>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7C7C4EC2-E4AC-A6AB-12F4-8786A5B7D84C}"/>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2B02E0DA-48F6-13FD-C455-B0602786E663}"/>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90B530EA-795B-EEEE-8190-8E815A4871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42378C0F-B7A9-51E0-CDDF-1DDAD0A5860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072E06C7-2BA7-51BB-24D9-C6FEE300F2A7}"/>
              </a:ext>
            </a:extLst>
          </p:cNvPr>
          <p:cNvSpPr txBox="1"/>
          <p:nvPr/>
        </p:nvSpPr>
        <p:spPr>
          <a:xfrm>
            <a:off x="68591" y="977242"/>
            <a:ext cx="3672408" cy="5929253"/>
          </a:xfrm>
          <a:prstGeom prst="ellipse">
            <a:avLst/>
          </a:prstGeom>
          <a:noFill/>
          <a:ln>
            <a:noFill/>
          </a:ln>
        </p:spPr>
        <p:txBody>
          <a:bodyPr wrap="square">
            <a:spAutoFit/>
          </a:bodyPr>
          <a:lstStyle/>
          <a:p>
            <a:pPr lvl="0" algn="ctr">
              <a:defRPr/>
            </a:pPr>
            <a:r>
              <a:rPr lang="ar-EG" sz="4800" b="1" dirty="0">
                <a:solidFill>
                  <a:srgbClr val="0070C0"/>
                </a:solidFill>
                <a:latin typeface="Traditional Arabic" panose="02020603050405020304" pitchFamily="18" charset="-78"/>
                <a:cs typeface="Traditional Arabic" panose="02020603050405020304" pitchFamily="18" charset="-78"/>
              </a:rPr>
              <a:t>الهدف الثالث </a:t>
            </a:r>
          </a:p>
          <a:p>
            <a:pPr algn="ctr"/>
            <a:r>
              <a:rPr lang="ar-EG" sz="4400" b="1" dirty="0">
                <a:latin typeface="Traditional Arabic" panose="02020603050405020304" pitchFamily="18" charset="-78"/>
                <a:cs typeface="Traditional Arabic" panose="02020603050405020304" pitchFamily="18" charset="-78"/>
              </a:rPr>
              <a:t>أن يكون الطلبة قادرين على تطبيق تعليمات معالجة المكالمات الهاتفية.</a:t>
            </a:r>
            <a:endParaRPr lang="ar-EG" sz="72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76707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1196752"/>
            <a:ext cx="6984776" cy="5016758"/>
          </a:xfrm>
          <a:prstGeom prst="rect">
            <a:avLst/>
          </a:prstGeom>
          <a:noFill/>
        </p:spPr>
        <p:txBody>
          <a:bodyPr wrap="square">
            <a:spAutoFit/>
          </a:bodyPr>
          <a:lstStyle/>
          <a:p>
            <a:r>
              <a:rPr lang="ar-EG" sz="3200" b="1" dirty="0"/>
              <a:t>تؤثر كفاءة السكرتير في التعامل مع المكالمات الواردة والصادرة على جودة الخدمات التي يؤديها؛ فالسكرتير الجيد هو الذي يحسن استقبال المكالمات الهاتفية ونقلها؛ حيث إنه يمثل المدير والمنظمة التي ينتمي إليها، وتعد الاتصالات الهاتفية من أكثر أنواع الاتصال التي تعتمد عليها المنظمات بمختلف أشكالها وأحجامها، وذلك لسهولة استخدام الهاتف وقدرته على إنجاز</a:t>
            </a:r>
          </a:p>
          <a:p>
            <a:r>
              <a:rPr lang="ar-EG" sz="3200" b="1" dirty="0"/>
              <a:t>العمل بتكلفة أقل في الجهد والمال والهاتف يمكن أن يعطي الانطباع الأول تجاه الفرد والمنظمة.</a:t>
            </a:r>
          </a:p>
        </p:txBody>
      </p:sp>
    </p:spTree>
    <p:extLst>
      <p:ext uri="{BB962C8B-B14F-4D97-AF65-F5344CB8AC3E}">
        <p14:creationId xmlns:p14="http://schemas.microsoft.com/office/powerpoint/2010/main" val="389538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079611" y="2621071"/>
            <a:ext cx="6984776" cy="2308324"/>
          </a:xfrm>
          <a:prstGeom prst="rect">
            <a:avLst/>
          </a:prstGeom>
          <a:noFill/>
        </p:spPr>
        <p:txBody>
          <a:bodyPr wrap="square">
            <a:spAutoFit/>
          </a:bodyPr>
          <a:lstStyle/>
          <a:p>
            <a:r>
              <a:rPr lang="ar-EG" sz="3600" b="1" dirty="0"/>
              <a:t>ويتميز الاتصال الهاتفي بما يتيحه للمتصل من فرصة التواصل التفاعلي لتوضيح وجهات النظر ومناقشتها، وذلك لا يتحقق في الاتصال الكتابي</a:t>
            </a:r>
            <a:endParaRPr lang="ar-EG" sz="5400" b="1" dirty="0"/>
          </a:p>
        </p:txBody>
      </p:sp>
    </p:spTree>
    <p:extLst>
      <p:ext uri="{BB962C8B-B14F-4D97-AF65-F5344CB8AC3E}">
        <p14:creationId xmlns:p14="http://schemas.microsoft.com/office/powerpoint/2010/main" val="306163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p:cNvGrpSpPr/>
          <p:nvPr/>
        </p:nvGrpSpPr>
        <p:grpSpPr>
          <a:xfrm>
            <a:off x="-720609" y="427049"/>
            <a:ext cx="1441217" cy="14412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851391" y="-1561857"/>
            <a:ext cx="1441217" cy="144121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720608" y="3582618"/>
            <a:ext cx="5066686" cy="1453468"/>
            <a:chOff x="0" y="0"/>
            <a:chExt cx="8787838" cy="2220810"/>
          </a:xfrm>
        </p:grpSpPr>
        <p:sp>
          <p:nvSpPr>
            <p:cNvPr id="12" name="Freeform 12"/>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p:cNvGrpSpPr/>
          <p:nvPr/>
        </p:nvGrpSpPr>
        <p:grpSpPr>
          <a:xfrm>
            <a:off x="559548" y="3591423"/>
            <a:ext cx="865285" cy="865285"/>
            <a:chOff x="0" y="0"/>
            <a:chExt cx="2307426" cy="2307426"/>
          </a:xfrm>
        </p:grpSpPr>
        <p:sp>
          <p:nvSpPr>
            <p:cNvPr id="18" name="Freeform 18"/>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6A87955E-6B0F-830D-545E-60B78658A17F}"/>
              </a:ext>
            </a:extLst>
          </p:cNvPr>
          <p:cNvSpPr txBox="1"/>
          <p:nvPr/>
        </p:nvSpPr>
        <p:spPr>
          <a:xfrm>
            <a:off x="1034766" y="3705671"/>
            <a:ext cx="4752528" cy="1446550"/>
          </a:xfrm>
          <a:prstGeom prst="rect">
            <a:avLst/>
          </a:prstGeom>
          <a:noFill/>
        </p:spPr>
        <p:txBody>
          <a:bodyPr wrap="square" rtlCol="0">
            <a:spAutoFit/>
          </a:bodyPr>
          <a:lstStyle/>
          <a:p>
            <a:pPr lvl="0" algn="ctr">
              <a:defRPr/>
            </a:pPr>
            <a:r>
              <a:rPr lang="ar-EG" sz="4400" b="1"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rPr>
              <a:t>تعليمات إجراء المكالمات الهاتفية</a:t>
            </a:r>
            <a:endParaRPr lang="ar-EG" sz="44700"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03648" y="2459504"/>
            <a:ext cx="6984776" cy="1938992"/>
          </a:xfrm>
          <a:prstGeom prst="rect">
            <a:avLst/>
          </a:prstGeom>
          <a:noFill/>
        </p:spPr>
        <p:txBody>
          <a:bodyPr wrap="square">
            <a:spAutoFit/>
          </a:bodyPr>
          <a:lstStyle/>
          <a:p>
            <a:pPr algn="ctr"/>
            <a:r>
              <a:rPr lang="ar-EG" sz="4000" b="1" dirty="0"/>
              <a:t>لأهمية إدارة الوقت للسكرتير الناجح عند معالجته للمكالمات الهاتفية ولكي تكون المكالمة الهاتفية فعالة وجيدة ينبغي مراعاة التعليمات الآتية:</a:t>
            </a:r>
            <a:endParaRPr lang="ar-EG" sz="6600" b="1" dirty="0"/>
          </a:p>
        </p:txBody>
      </p:sp>
    </p:spTree>
    <p:extLst>
      <p:ext uri="{BB962C8B-B14F-4D97-AF65-F5344CB8AC3E}">
        <p14:creationId xmlns:p14="http://schemas.microsoft.com/office/powerpoint/2010/main" val="416897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CA7DB96-FE56-36AE-338D-EB22B1302ABD}"/>
              </a:ext>
            </a:extLst>
          </p:cNvPr>
          <p:cNvSpPr txBox="1"/>
          <p:nvPr/>
        </p:nvSpPr>
        <p:spPr>
          <a:xfrm>
            <a:off x="1032452" y="2119666"/>
            <a:ext cx="7079096" cy="3175228"/>
          </a:xfrm>
          <a:prstGeom prst="rect">
            <a:avLst/>
          </a:prstGeom>
          <a:noFill/>
        </p:spPr>
        <p:txBody>
          <a:bodyPr wrap="square">
            <a:spAutoFit/>
          </a:bodyPr>
          <a:lstStyle/>
          <a:p>
            <a:pPr marL="285750" indent="-285750" algn="r" rtl="1">
              <a:spcBef>
                <a:spcPts val="0"/>
              </a:spcBef>
              <a:spcAft>
                <a:spcPts val="500"/>
              </a:spcAft>
              <a:buFont typeface="Arial" panose="020B0604020202020204" pitchFamily="34" charset="0"/>
              <a:buChar char="•"/>
            </a:pPr>
            <a:r>
              <a:rPr lang="ar-EG" sz="3200" b="1" i="0" u="none" strike="noStrike" dirty="0">
                <a:solidFill>
                  <a:srgbClr val="575700"/>
                </a:solidFill>
                <a:effectLst/>
                <a:latin typeface="Arial" panose="020B0604020202020204" pitchFamily="34" charset="0"/>
              </a:rPr>
              <a:t> تحديد الهدف من المكالمة، وتجهيز المعلومات المطلوبة للمكالمة.</a:t>
            </a:r>
          </a:p>
          <a:p>
            <a:pPr algn="r" rtl="1">
              <a:spcBef>
                <a:spcPts val="0"/>
              </a:spcBef>
              <a:spcAft>
                <a:spcPts val="500"/>
              </a:spcAft>
            </a:pPr>
            <a:endParaRPr lang="ar-EG" sz="3200" b="1" dirty="0">
              <a:effectLst/>
            </a:endParaRPr>
          </a:p>
          <a:p>
            <a:pPr marL="285750" indent="-285750" algn="r" rtl="1">
              <a:spcBef>
                <a:spcPts val="0"/>
              </a:spcBef>
              <a:spcAft>
                <a:spcPts val="500"/>
              </a:spcAft>
              <a:buFont typeface="Arial" panose="020B0604020202020204" pitchFamily="34" charset="0"/>
              <a:buChar char="•"/>
            </a:pPr>
            <a:r>
              <a:rPr lang="ar-EG" sz="3200" b="1" i="0" u="none" strike="noStrike" dirty="0">
                <a:solidFill>
                  <a:srgbClr val="C00000"/>
                </a:solidFill>
                <a:effectLst/>
                <a:latin typeface="Arial" panose="020B0604020202020204" pitchFamily="34" charset="0"/>
              </a:rPr>
              <a:t>إذا كانت المكالمة ستحول للمدير، يقوم السكرتير بإبلاغ مديره قبل الاتصال للتأكد من استعداده للمكالمة.</a:t>
            </a:r>
            <a:endParaRPr lang="ar-EG" sz="3200" b="1" dirty="0">
              <a:solidFill>
                <a:srgbClr val="C00000"/>
              </a:solidFill>
              <a:effectLst/>
            </a:endParaRPr>
          </a:p>
        </p:txBody>
      </p:sp>
    </p:spTree>
    <p:extLst>
      <p:ext uri="{BB962C8B-B14F-4D97-AF65-F5344CB8AC3E}">
        <p14:creationId xmlns:p14="http://schemas.microsoft.com/office/powerpoint/2010/main" val="25730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CA7DB96-FE56-36AE-338D-EB22B1302ABD}"/>
              </a:ext>
            </a:extLst>
          </p:cNvPr>
          <p:cNvSpPr txBox="1"/>
          <p:nvPr/>
        </p:nvSpPr>
        <p:spPr>
          <a:xfrm>
            <a:off x="1475656" y="1772816"/>
            <a:ext cx="7079096" cy="4031873"/>
          </a:xfrm>
          <a:prstGeom prst="rect">
            <a:avLst/>
          </a:prstGeom>
          <a:noFill/>
        </p:spPr>
        <p:txBody>
          <a:bodyPr wrap="square">
            <a:spAutoFit/>
          </a:bodyPr>
          <a:lstStyle/>
          <a:p>
            <a:pPr marL="285750" indent="-285750">
              <a:buFont typeface="Arial" panose="020B0604020202020204" pitchFamily="34" charset="0"/>
              <a:buChar char="•"/>
            </a:pPr>
            <a:r>
              <a:rPr lang="ar-EG" sz="3200" b="1" dirty="0"/>
              <a:t> الحرص على أن تكون بين يدي السكرتير مفكرة لتدوين الاستفسارات والتوضيحات التي يمكن أن تحتاج للتدوين خلال إجراء المكالمة.</a:t>
            </a:r>
          </a:p>
          <a:p>
            <a:pPr marL="285750" indent="-285750">
              <a:buFont typeface="Arial" panose="020B0604020202020204" pitchFamily="34" charset="0"/>
              <a:buChar char="•"/>
            </a:pPr>
            <a:r>
              <a:rPr lang="ar-EG" sz="3200" b="1" dirty="0">
                <a:solidFill>
                  <a:srgbClr val="C00000"/>
                </a:solidFill>
              </a:rPr>
              <a:t> توفير عدد من الأدلة الهاتفية وخاصة الداخلية للمنظمة، لتكون قريبة منه يمكنه الاستعانة بها بسرعة وسهولة عند إحالة المتصل لرقم آخر، أو الحاجة لتزويده برقم هاتف في المنظمة.</a:t>
            </a:r>
          </a:p>
          <a:p>
            <a:endParaRPr lang="ar-EG" sz="3200" b="1" dirty="0"/>
          </a:p>
        </p:txBody>
      </p:sp>
    </p:spTree>
    <p:extLst>
      <p:ext uri="{BB962C8B-B14F-4D97-AF65-F5344CB8AC3E}">
        <p14:creationId xmlns:p14="http://schemas.microsoft.com/office/powerpoint/2010/main" val="214671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CA7DB96-FE56-36AE-338D-EB22B1302ABD}"/>
              </a:ext>
            </a:extLst>
          </p:cNvPr>
          <p:cNvSpPr txBox="1"/>
          <p:nvPr/>
        </p:nvSpPr>
        <p:spPr>
          <a:xfrm>
            <a:off x="1475656" y="1772816"/>
            <a:ext cx="7079096" cy="3170099"/>
          </a:xfrm>
          <a:prstGeom prst="rect">
            <a:avLst/>
          </a:prstGeom>
          <a:noFill/>
        </p:spPr>
        <p:txBody>
          <a:bodyPr wrap="square">
            <a:spAutoFit/>
          </a:bodyPr>
          <a:lstStyle/>
          <a:p>
            <a:pPr marL="285750" indent="-285750">
              <a:buFont typeface="Arial" panose="020B0604020202020204" pitchFamily="34" charset="0"/>
              <a:buChar char="•"/>
            </a:pPr>
            <a:r>
              <a:rPr lang="ar-EG" sz="4000" b="1" dirty="0"/>
              <a:t>في حال الرد يلقي السكرتير التحية والتعريف بنفسه وبمنظمته.</a:t>
            </a:r>
          </a:p>
          <a:p>
            <a:endParaRPr lang="ar-EG" sz="4000" b="1" dirty="0"/>
          </a:p>
          <a:p>
            <a:pPr marL="285750" indent="-285750">
              <a:buFont typeface="Arial" panose="020B0604020202020204" pitchFamily="34" charset="0"/>
              <a:buChar char="•"/>
            </a:pPr>
            <a:r>
              <a:rPr lang="ar-EG" sz="4000" b="1" dirty="0">
                <a:solidFill>
                  <a:srgbClr val="C00000"/>
                </a:solidFill>
              </a:rPr>
              <a:t>عرض مضمون الاتصال ومحتواه بهدوء ووضوح؛ حتى يفهم الطرف الآخر الغرض من الاتصال.</a:t>
            </a:r>
          </a:p>
        </p:txBody>
      </p:sp>
    </p:spTree>
    <p:extLst>
      <p:ext uri="{BB962C8B-B14F-4D97-AF65-F5344CB8AC3E}">
        <p14:creationId xmlns:p14="http://schemas.microsoft.com/office/powerpoint/2010/main" val="45178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C6F4F-D8F5-A426-2902-E2812983DD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9F56DB-E543-B301-C9EF-44A56B3EC3BF}"/>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3E866E07-A33C-B835-5C2A-76C418CA7C5A}"/>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E6223E9D-67AF-BFC5-3B1D-C3A21CB15F3F}"/>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E76680CF-358D-D054-A0FC-66ED844CF0A8}"/>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88613244-FD21-16AE-B6E2-477DFF7CC07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F2ABCEB3-FA2A-F7BE-CDA2-EC7CB4F71C2D}"/>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F517F237-2EB9-5DBE-0F47-3171D16F34F8}"/>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C40A9C55-3A7E-B323-682C-5632AA6BFC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48898E9B-B89A-511A-8824-FF27D2A8488C}"/>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1C4D6D40-A6A1-72D6-8EB5-8DB58C42CFBE}"/>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3FEA6A82-F350-80F6-66EE-0F29CFA0AAAF}"/>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A8F9B3ED-8AD4-A212-9052-2BC3E466D0DF}"/>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89FDB06C-D747-4383-6AE4-DA8038451079}"/>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0D5077CD-F1E2-ABFC-24A3-5AF5E13CACB4}"/>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8B1DBB67-659B-7231-DD3E-3FFB918176ED}"/>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47DF43CF-66D1-1F18-2649-EC44A048A103}"/>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04EB042B-B8C1-B195-7CE4-57E905EB2960}"/>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8CEE0152-9E62-841C-D981-F722567DDE94}"/>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D75E6816-8DE0-B15F-E4A2-F89FACE35C9A}"/>
              </a:ext>
            </a:extLst>
          </p:cNvPr>
          <p:cNvSpPr txBox="1"/>
          <p:nvPr/>
        </p:nvSpPr>
        <p:spPr>
          <a:xfrm>
            <a:off x="1034766" y="3705671"/>
            <a:ext cx="4752528" cy="1446550"/>
          </a:xfrm>
          <a:prstGeom prst="rect">
            <a:avLst/>
          </a:prstGeom>
          <a:noFill/>
        </p:spPr>
        <p:txBody>
          <a:bodyPr wrap="square" rtlCol="0">
            <a:spAutoFit/>
          </a:bodyPr>
          <a:lstStyle/>
          <a:p>
            <a:pPr lvl="0" algn="ctr">
              <a:defRPr/>
            </a:pPr>
            <a:r>
              <a:rPr lang="ar-EG" sz="4400" b="1"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rPr>
              <a:t>تعليمات الرد على المكالمات الهاتفية</a:t>
            </a:r>
            <a:endParaRPr lang="ar-EG" sz="61700"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741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079611" y="2249934"/>
            <a:ext cx="6984776" cy="2123658"/>
          </a:xfrm>
          <a:prstGeom prst="rect">
            <a:avLst/>
          </a:prstGeom>
          <a:noFill/>
        </p:spPr>
        <p:txBody>
          <a:bodyPr wrap="square">
            <a:spAutoFit/>
          </a:bodyPr>
          <a:lstStyle/>
          <a:p>
            <a:r>
              <a:rPr lang="ar-EG" sz="4400" b="1" dirty="0"/>
              <a:t>ليتمكن السكرتير من إدارة المكالمات الهاتفية الواردة بمثالية وفعالية هناك عدد من التعليمات التي يجب مراعاتها؛ منها:</a:t>
            </a:r>
            <a:endParaRPr lang="ar-EG" sz="6600" dirty="0"/>
          </a:p>
        </p:txBody>
      </p:sp>
    </p:spTree>
    <p:extLst>
      <p:ext uri="{BB962C8B-B14F-4D97-AF65-F5344CB8AC3E}">
        <p14:creationId xmlns:p14="http://schemas.microsoft.com/office/powerpoint/2010/main" val="134861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1907704" y="1340768"/>
            <a:ext cx="5742384" cy="5762685"/>
          </a:xfrm>
          <a:prstGeom prst="cloud">
            <a:avLst/>
          </a:prstGeom>
          <a:noFill/>
          <a:ln>
            <a:noFill/>
          </a:ln>
        </p:spPr>
        <p:txBody>
          <a:bodyPr wrap="square">
            <a:spAutoFit/>
          </a:bodyPr>
          <a:lstStyle/>
          <a:p>
            <a:pPr algn="ctr"/>
            <a:r>
              <a:rPr lang="ar-EG" sz="4000" b="1" dirty="0"/>
              <a:t>الإجابة المباشرة على المكالمة عند سماع جرس الهاتف والتعريف بنفسه وبمنظمته، والحرص على معرفة المتحدث في الجانب الآخر.</a:t>
            </a:r>
            <a:endParaRPr lang="en-US" sz="4000" dirty="0"/>
          </a:p>
        </p:txBody>
      </p:sp>
    </p:spTree>
    <p:extLst>
      <p:ext uri="{BB962C8B-B14F-4D97-AF65-F5344CB8AC3E}">
        <p14:creationId xmlns:p14="http://schemas.microsoft.com/office/powerpoint/2010/main" val="390631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1700808" y="1953190"/>
            <a:ext cx="5742384" cy="2951619"/>
          </a:xfrm>
          <a:prstGeom prst="cloud">
            <a:avLst/>
          </a:prstGeom>
          <a:noFill/>
          <a:ln>
            <a:noFill/>
          </a:ln>
        </p:spPr>
        <p:txBody>
          <a:bodyPr wrap="square">
            <a:spAutoFit/>
          </a:bodyPr>
          <a:lstStyle/>
          <a:p>
            <a:pPr marL="571500" indent="-571500">
              <a:buFont typeface="Arial" panose="020B0604020202020204" pitchFamily="34" charset="0"/>
              <a:buChar char="•"/>
            </a:pPr>
            <a:r>
              <a:rPr lang="ar-EG" sz="4000" b="1" dirty="0"/>
              <a:t>مراعاة الاختصار في التحية والمجاملة وعدم المبالغة فيها.</a:t>
            </a:r>
            <a:endParaRPr lang="ar-EG" sz="6000" b="1" dirty="0"/>
          </a:p>
        </p:txBody>
      </p:sp>
    </p:spTree>
    <p:extLst>
      <p:ext uri="{BB962C8B-B14F-4D97-AF65-F5344CB8AC3E}">
        <p14:creationId xmlns:p14="http://schemas.microsoft.com/office/powerpoint/2010/main" val="213565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1700808" y="1953190"/>
            <a:ext cx="5742384" cy="2670512"/>
          </a:xfrm>
          <a:prstGeom prst="cloud">
            <a:avLst/>
          </a:prstGeom>
          <a:noFill/>
          <a:ln>
            <a:noFill/>
          </a:ln>
        </p:spPr>
        <p:txBody>
          <a:bodyPr wrap="square">
            <a:spAutoFit/>
          </a:bodyPr>
          <a:lstStyle/>
          <a:p>
            <a:pPr marL="571500" indent="-571500">
              <a:buFont typeface="Arial" panose="020B0604020202020204" pitchFamily="34" charset="0"/>
              <a:buChar char="•"/>
            </a:pPr>
            <a:r>
              <a:rPr lang="ar-EG" sz="3600" b="1" dirty="0"/>
              <a:t>الإصغاء للمتحدث وعدم الانشغال عن المتصل بأعمال أخرى.</a:t>
            </a:r>
            <a:endParaRPr lang="ar-EG" sz="6600" dirty="0"/>
          </a:p>
        </p:txBody>
      </p:sp>
    </p:spTree>
    <p:extLst>
      <p:ext uri="{BB962C8B-B14F-4D97-AF65-F5344CB8AC3E}">
        <p14:creationId xmlns:p14="http://schemas.microsoft.com/office/powerpoint/2010/main" val="128431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2411760" y="2492896"/>
            <a:ext cx="5742384" cy="2202001"/>
          </a:xfrm>
          <a:prstGeom prst="cloud">
            <a:avLst/>
          </a:prstGeom>
          <a:noFill/>
          <a:ln>
            <a:noFill/>
          </a:ln>
        </p:spPr>
        <p:txBody>
          <a:bodyPr wrap="square">
            <a:spAutoFit/>
          </a:bodyPr>
          <a:lstStyle/>
          <a:p>
            <a:pPr marL="571500" indent="-571500">
              <a:buFont typeface="Arial" panose="020B0604020202020204" pitchFamily="34" charset="0"/>
              <a:buChar char="•"/>
            </a:pPr>
            <a:r>
              <a:rPr lang="ar-EG" sz="4400" b="1" dirty="0"/>
              <a:t>الحرص على الوقت المخصص للمكالمة.</a:t>
            </a:r>
            <a:endParaRPr lang="ar-EG" sz="7200" dirty="0"/>
          </a:p>
        </p:txBody>
      </p:sp>
    </p:spTree>
    <p:extLst>
      <p:ext uri="{BB962C8B-B14F-4D97-AF65-F5344CB8AC3E}">
        <p14:creationId xmlns:p14="http://schemas.microsoft.com/office/powerpoint/2010/main" val="176295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2195736" y="1812637"/>
            <a:ext cx="5742384" cy="3232725"/>
          </a:xfrm>
          <a:prstGeom prst="cloud">
            <a:avLst/>
          </a:prstGeom>
          <a:noFill/>
          <a:ln>
            <a:noFill/>
          </a:ln>
        </p:spPr>
        <p:txBody>
          <a:bodyPr wrap="square">
            <a:spAutoFit/>
          </a:bodyPr>
          <a:lstStyle/>
          <a:p>
            <a:pPr marL="571500" indent="-571500">
              <a:buFont typeface="Arial" panose="020B0604020202020204" pitchFamily="34" charset="0"/>
              <a:buChar char="•"/>
            </a:pPr>
            <a:r>
              <a:rPr lang="ar-EG" sz="4400" b="1" dirty="0"/>
              <a:t>عدم ترك المتصل على الانتظار لمدة طويلة.</a:t>
            </a:r>
            <a:endParaRPr lang="ar-EG" sz="8800" b="1" dirty="0"/>
          </a:p>
        </p:txBody>
      </p:sp>
    </p:spTree>
    <p:extLst>
      <p:ext uri="{BB962C8B-B14F-4D97-AF65-F5344CB8AC3E}">
        <p14:creationId xmlns:p14="http://schemas.microsoft.com/office/powerpoint/2010/main" val="411907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32D8382-34DF-19C1-3375-FF800049CE01}"/>
              </a:ext>
            </a:extLst>
          </p:cNvPr>
          <p:cNvSpPr txBox="1"/>
          <p:nvPr/>
        </p:nvSpPr>
        <p:spPr>
          <a:xfrm>
            <a:off x="2411760" y="1988840"/>
            <a:ext cx="5742384" cy="3232725"/>
          </a:xfrm>
          <a:prstGeom prst="cloud">
            <a:avLst/>
          </a:prstGeom>
          <a:noFill/>
        </p:spPr>
        <p:txBody>
          <a:bodyPr wrap="square">
            <a:spAutoFit/>
          </a:bodyPr>
          <a:lstStyle/>
          <a:p>
            <a:pPr marL="571500" indent="-571500">
              <a:buFont typeface="Arial" panose="020B0604020202020204" pitchFamily="34" charset="0"/>
              <a:buChar char="•"/>
            </a:pPr>
            <a:r>
              <a:rPr lang="ar-EG" sz="4400" b="1" dirty="0"/>
              <a:t>عدم إعطاء المتصل معلومات سرية عن المنظمة.</a:t>
            </a:r>
            <a:endParaRPr lang="ar-EG" sz="8800" b="1" dirty="0"/>
          </a:p>
        </p:txBody>
      </p:sp>
    </p:spTree>
    <p:extLst>
      <p:ext uri="{BB962C8B-B14F-4D97-AF65-F5344CB8AC3E}">
        <p14:creationId xmlns:p14="http://schemas.microsoft.com/office/powerpoint/2010/main" val="268570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C0A8-5BE2-9837-0928-C792A06C60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BA396E-C990-D6EA-32F0-80A62AC05923}"/>
              </a:ext>
            </a:extLst>
          </p:cNvPr>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a:extLst>
              <a:ext uri="{FF2B5EF4-FFF2-40B4-BE49-F238E27FC236}">
                <a16:creationId xmlns:a16="http://schemas.microsoft.com/office/drawing/2014/main" id="{57D4DC33-602A-D141-466D-4D9CA6356B62}"/>
              </a:ext>
            </a:extLst>
          </p:cNvPr>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a:extLst>
              <a:ext uri="{FF2B5EF4-FFF2-40B4-BE49-F238E27FC236}">
                <a16:creationId xmlns:a16="http://schemas.microsoft.com/office/drawing/2014/main" id="{F0352978-2A3C-D487-52FE-71827A2FFAC9}"/>
              </a:ext>
            </a:extLst>
          </p:cNvPr>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a:extLst>
              <a:ext uri="{FF2B5EF4-FFF2-40B4-BE49-F238E27FC236}">
                <a16:creationId xmlns:a16="http://schemas.microsoft.com/office/drawing/2014/main" id="{F792BC83-DE65-6EB6-0889-0986D5A90657}"/>
              </a:ext>
            </a:extLst>
          </p:cNvPr>
          <p:cNvGrpSpPr/>
          <p:nvPr/>
        </p:nvGrpSpPr>
        <p:grpSpPr>
          <a:xfrm>
            <a:off x="-508735" y="4730749"/>
            <a:ext cx="1777302" cy="1777302"/>
            <a:chOff x="0" y="0"/>
            <a:chExt cx="812800" cy="812800"/>
          </a:xfrm>
        </p:grpSpPr>
        <p:sp>
          <p:nvSpPr>
            <p:cNvPr id="8" name="Freeform 8">
              <a:extLst>
                <a:ext uri="{FF2B5EF4-FFF2-40B4-BE49-F238E27FC236}">
                  <a16:creationId xmlns:a16="http://schemas.microsoft.com/office/drawing/2014/main" id="{7A5849A7-860F-5886-6824-6013E8681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a:extLst>
                <a:ext uri="{FF2B5EF4-FFF2-40B4-BE49-F238E27FC236}">
                  <a16:creationId xmlns:a16="http://schemas.microsoft.com/office/drawing/2014/main" id="{CC28ACA1-680B-E4BF-C8A0-DD757CFB1DB4}"/>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B2BAECD2-3916-28E1-9C5B-79DFF9166315}"/>
              </a:ext>
            </a:extLst>
          </p:cNvPr>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a:extLst>
              <a:ext uri="{FF2B5EF4-FFF2-40B4-BE49-F238E27FC236}">
                <a16:creationId xmlns:a16="http://schemas.microsoft.com/office/drawing/2014/main" id="{D8F52649-C149-1D6D-23DB-6AFE83E44021}"/>
              </a:ext>
            </a:extLst>
          </p:cNvPr>
          <p:cNvGrpSpPr/>
          <p:nvPr/>
        </p:nvGrpSpPr>
        <p:grpSpPr>
          <a:xfrm>
            <a:off x="8213473" y="413410"/>
            <a:ext cx="1441217" cy="1441217"/>
            <a:chOff x="0" y="0"/>
            <a:chExt cx="812800" cy="812800"/>
          </a:xfrm>
        </p:grpSpPr>
        <p:sp>
          <p:nvSpPr>
            <p:cNvPr id="12" name="Freeform 12">
              <a:extLst>
                <a:ext uri="{FF2B5EF4-FFF2-40B4-BE49-F238E27FC236}">
                  <a16:creationId xmlns:a16="http://schemas.microsoft.com/office/drawing/2014/main" id="{E06C2DDB-2F5B-C133-C501-291F18E502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a:extLst>
                <a:ext uri="{FF2B5EF4-FFF2-40B4-BE49-F238E27FC236}">
                  <a16:creationId xmlns:a16="http://schemas.microsoft.com/office/drawing/2014/main" id="{FEF31486-259C-2313-39F1-3197BA9F3F6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F129E14-49A6-CDC8-7BD9-33ED96322AD4}"/>
              </a:ext>
            </a:extLst>
          </p:cNvPr>
          <p:cNvGrpSpPr/>
          <p:nvPr/>
        </p:nvGrpSpPr>
        <p:grpSpPr>
          <a:xfrm>
            <a:off x="3742253" y="3213018"/>
            <a:ext cx="4606334" cy="832804"/>
            <a:chOff x="0" y="0"/>
            <a:chExt cx="12283556" cy="2220810"/>
          </a:xfrm>
        </p:grpSpPr>
        <p:sp>
          <p:nvSpPr>
            <p:cNvPr id="18" name="Freeform 18">
              <a:extLst>
                <a:ext uri="{FF2B5EF4-FFF2-40B4-BE49-F238E27FC236}">
                  <a16:creationId xmlns:a16="http://schemas.microsoft.com/office/drawing/2014/main" id="{79439D00-CF5B-6E59-74F7-ABA3C30B1BB5}"/>
                </a:ext>
              </a:extLst>
            </p:cNvPr>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a:extLst>
                <a:ext uri="{FF2B5EF4-FFF2-40B4-BE49-F238E27FC236}">
                  <a16:creationId xmlns:a16="http://schemas.microsoft.com/office/drawing/2014/main" id="{EE1E9C9F-4D96-C01D-5CC6-4EB7A4BACFEB}"/>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a:extLst>
                <a:ext uri="{FF2B5EF4-FFF2-40B4-BE49-F238E27FC236}">
                  <a16:creationId xmlns:a16="http://schemas.microsoft.com/office/drawing/2014/main" id="{D53B468E-D709-58EC-05D8-AEECD4016D83}"/>
                </a:ext>
              </a:extLst>
            </p:cNvPr>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A95AC24D-6C6C-FD6F-CDD4-4376A3349277}"/>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95BF633B-FD0C-DCE0-917A-0C0C63B24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extLst>
      <p:ext uri="{BB962C8B-B14F-4D97-AF65-F5344CB8AC3E}">
        <p14:creationId xmlns:p14="http://schemas.microsoft.com/office/powerpoint/2010/main" val="5335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763688" y="1988840"/>
            <a:ext cx="6246440" cy="2596039"/>
          </a:xfrm>
          <a:prstGeom prst="verticalScroll">
            <a:avLst/>
          </a:prstGeom>
          <a:noFill/>
          <a:ln>
            <a:noFill/>
          </a:ln>
        </p:spPr>
        <p:txBody>
          <a:bodyPr wrap="square">
            <a:spAutoFit/>
          </a:bodyPr>
          <a:lstStyle/>
          <a:p>
            <a:pPr algn="ctr"/>
            <a:r>
              <a:rPr lang="ar-EG" sz="4400" b="1" dirty="0"/>
              <a:t>بالتعاون مع أحد زملائك طبق قواعد الرد على المكالمات الهاتفية.</a:t>
            </a:r>
            <a:endParaRPr lang="ar-EG" sz="7200" b="1" dirty="0"/>
          </a:p>
        </p:txBody>
      </p:sp>
    </p:spTree>
    <p:extLst>
      <p:ext uri="{BB962C8B-B14F-4D97-AF65-F5344CB8AC3E}">
        <p14:creationId xmlns:p14="http://schemas.microsoft.com/office/powerpoint/2010/main" val="37470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F2FD-B74E-CE92-6617-B96EDE79F8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0EE22D-DEE7-CB5F-3F5E-10C26685F3A3}"/>
              </a:ext>
            </a:extLst>
          </p:cNvPr>
          <p:cNvSpPr/>
          <p:nvPr/>
        </p:nvSpPr>
        <p:spPr>
          <a:xfrm rot="-5400000">
            <a:off x="1057300" y="-1057300"/>
            <a:ext cx="7029400"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grpSp>
        <p:nvGrpSpPr>
          <p:cNvPr id="3" name="Group 3">
            <a:extLst>
              <a:ext uri="{FF2B5EF4-FFF2-40B4-BE49-F238E27FC236}">
                <a16:creationId xmlns:a16="http://schemas.microsoft.com/office/drawing/2014/main" id="{2CD55E8B-EC80-066F-A2FB-CAE6C29343D5}"/>
              </a:ext>
            </a:extLst>
          </p:cNvPr>
          <p:cNvGrpSpPr>
            <a:grpSpLocks noChangeAspect="1"/>
          </p:cNvGrpSpPr>
          <p:nvPr/>
        </p:nvGrpSpPr>
        <p:grpSpPr>
          <a:xfrm>
            <a:off x="4036521" y="1786364"/>
            <a:ext cx="2433955" cy="4867909"/>
            <a:chOff x="0" y="0"/>
            <a:chExt cx="3175000" cy="6350000"/>
          </a:xfrm>
        </p:grpSpPr>
        <p:sp>
          <p:nvSpPr>
            <p:cNvPr id="4" name="Freeform 4">
              <a:extLst>
                <a:ext uri="{FF2B5EF4-FFF2-40B4-BE49-F238E27FC236}">
                  <a16:creationId xmlns:a16="http://schemas.microsoft.com/office/drawing/2014/main" id="{ED8C3D78-41C5-A0B9-2260-BF89B6EA4E14}"/>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5" name="Freeform 5">
              <a:extLst>
                <a:ext uri="{FF2B5EF4-FFF2-40B4-BE49-F238E27FC236}">
                  <a16:creationId xmlns:a16="http://schemas.microsoft.com/office/drawing/2014/main" id="{879140D2-9B20-E2CA-3466-519C3547488E}"/>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6" name="Group 6">
            <a:extLst>
              <a:ext uri="{FF2B5EF4-FFF2-40B4-BE49-F238E27FC236}">
                <a16:creationId xmlns:a16="http://schemas.microsoft.com/office/drawing/2014/main" id="{5B47D274-A5A9-3055-2DE9-6D3F58A57855}"/>
              </a:ext>
            </a:extLst>
          </p:cNvPr>
          <p:cNvGrpSpPr>
            <a:grpSpLocks noChangeAspect="1"/>
          </p:cNvGrpSpPr>
          <p:nvPr/>
        </p:nvGrpSpPr>
        <p:grpSpPr>
          <a:xfrm>
            <a:off x="4093236" y="1872069"/>
            <a:ext cx="2320524" cy="4641047"/>
            <a:chOff x="0" y="0"/>
            <a:chExt cx="3175000" cy="6350000"/>
          </a:xfrm>
        </p:grpSpPr>
        <p:sp>
          <p:nvSpPr>
            <p:cNvPr id="7" name="Freeform 7">
              <a:extLst>
                <a:ext uri="{FF2B5EF4-FFF2-40B4-BE49-F238E27FC236}">
                  <a16:creationId xmlns:a16="http://schemas.microsoft.com/office/drawing/2014/main" id="{643E78A1-21F2-5093-6975-459DC4ED6C5C}"/>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3"/>
              <a:stretch>
                <a:fillRect l="-33250"/>
              </a:stretch>
            </a:blipFill>
          </p:spPr>
        </p:sp>
        <p:sp>
          <p:nvSpPr>
            <p:cNvPr id="8" name="Freeform 8">
              <a:extLst>
                <a:ext uri="{FF2B5EF4-FFF2-40B4-BE49-F238E27FC236}">
                  <a16:creationId xmlns:a16="http://schemas.microsoft.com/office/drawing/2014/main" id="{5BEE844F-F56E-D2BB-B213-637CDB1228C8}"/>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9" name="Group 9">
            <a:extLst>
              <a:ext uri="{FF2B5EF4-FFF2-40B4-BE49-F238E27FC236}">
                <a16:creationId xmlns:a16="http://schemas.microsoft.com/office/drawing/2014/main" id="{8B6C25E3-ED10-C86E-159D-517CBDCC05C9}"/>
              </a:ext>
            </a:extLst>
          </p:cNvPr>
          <p:cNvGrpSpPr>
            <a:grpSpLocks noChangeAspect="1"/>
          </p:cNvGrpSpPr>
          <p:nvPr/>
        </p:nvGrpSpPr>
        <p:grpSpPr>
          <a:xfrm>
            <a:off x="6560832" y="8424"/>
            <a:ext cx="2433955" cy="4867909"/>
            <a:chOff x="0" y="0"/>
            <a:chExt cx="3175000" cy="6350000"/>
          </a:xfrm>
        </p:grpSpPr>
        <p:sp>
          <p:nvSpPr>
            <p:cNvPr id="10" name="Freeform 10">
              <a:extLst>
                <a:ext uri="{FF2B5EF4-FFF2-40B4-BE49-F238E27FC236}">
                  <a16:creationId xmlns:a16="http://schemas.microsoft.com/office/drawing/2014/main" id="{68E69C28-0815-7EED-3F1F-BD4C1B8BF3A8}"/>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solidFill>
              <a:srgbClr val="9EA788"/>
            </a:solidFill>
            <a:ln w="12700">
              <a:solidFill>
                <a:srgbClr val="000000"/>
              </a:solidFill>
            </a:ln>
          </p:spPr>
        </p:sp>
        <p:sp>
          <p:nvSpPr>
            <p:cNvPr id="11" name="Freeform 11">
              <a:extLst>
                <a:ext uri="{FF2B5EF4-FFF2-40B4-BE49-F238E27FC236}">
                  <a16:creationId xmlns:a16="http://schemas.microsoft.com/office/drawing/2014/main" id="{DB740AD7-4A9A-CC12-5AEB-8245D98351CF}"/>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grpSp>
        <p:nvGrpSpPr>
          <p:cNvPr id="12" name="Group 12">
            <a:extLst>
              <a:ext uri="{FF2B5EF4-FFF2-40B4-BE49-F238E27FC236}">
                <a16:creationId xmlns:a16="http://schemas.microsoft.com/office/drawing/2014/main" id="{1E55C6A3-6857-08B2-90C8-5F631E3219FC}"/>
              </a:ext>
            </a:extLst>
          </p:cNvPr>
          <p:cNvGrpSpPr>
            <a:grpSpLocks noChangeAspect="1"/>
          </p:cNvGrpSpPr>
          <p:nvPr/>
        </p:nvGrpSpPr>
        <p:grpSpPr>
          <a:xfrm>
            <a:off x="6617548" y="159955"/>
            <a:ext cx="2320524" cy="4641047"/>
            <a:chOff x="0" y="0"/>
            <a:chExt cx="3175000" cy="6350000"/>
          </a:xfrm>
        </p:grpSpPr>
        <p:sp>
          <p:nvSpPr>
            <p:cNvPr id="13" name="Freeform 13">
              <a:extLst>
                <a:ext uri="{FF2B5EF4-FFF2-40B4-BE49-F238E27FC236}">
                  <a16:creationId xmlns:a16="http://schemas.microsoft.com/office/drawing/2014/main" id="{0A707273-3E33-4FAA-4AB8-1EDBF4C38429}"/>
                </a:ext>
              </a:extLst>
            </p:cNvPr>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4"/>
              <a:stretch>
                <a:fillRect l="-48524" r="-188317"/>
              </a:stretch>
            </a:blipFill>
          </p:spPr>
        </p:sp>
        <p:sp>
          <p:nvSpPr>
            <p:cNvPr id="14" name="Freeform 14">
              <a:extLst>
                <a:ext uri="{FF2B5EF4-FFF2-40B4-BE49-F238E27FC236}">
                  <a16:creationId xmlns:a16="http://schemas.microsoft.com/office/drawing/2014/main" id="{F88B5B26-C2BB-585D-7D32-082BC17E4840}"/>
                </a:ext>
              </a:extLst>
            </p:cNvPr>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9EA788"/>
            </a:solidFill>
          </p:spPr>
        </p:sp>
      </p:grpSp>
      <p:sp>
        <p:nvSpPr>
          <p:cNvPr id="15" name="Freeform 15">
            <a:extLst>
              <a:ext uri="{FF2B5EF4-FFF2-40B4-BE49-F238E27FC236}">
                <a16:creationId xmlns:a16="http://schemas.microsoft.com/office/drawing/2014/main" id="{FD505AE6-3F93-16FF-A1C1-D3BB83693B94}"/>
              </a:ext>
            </a:extLst>
          </p:cNvPr>
          <p:cNvSpPr/>
          <p:nvPr/>
        </p:nvSpPr>
        <p:spPr>
          <a:xfrm>
            <a:off x="7576817" y="5127247"/>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6" name="Group 16">
            <a:extLst>
              <a:ext uri="{FF2B5EF4-FFF2-40B4-BE49-F238E27FC236}">
                <a16:creationId xmlns:a16="http://schemas.microsoft.com/office/drawing/2014/main" id="{007F5034-F020-B947-EFF6-8019694D5424}"/>
              </a:ext>
            </a:extLst>
          </p:cNvPr>
          <p:cNvGrpSpPr/>
          <p:nvPr/>
        </p:nvGrpSpPr>
        <p:grpSpPr>
          <a:xfrm>
            <a:off x="8232600" y="5213056"/>
            <a:ext cx="1441217" cy="1441217"/>
            <a:chOff x="0" y="0"/>
            <a:chExt cx="812800" cy="812800"/>
          </a:xfrm>
        </p:grpSpPr>
        <p:sp>
          <p:nvSpPr>
            <p:cNvPr id="17" name="Freeform 17">
              <a:extLst>
                <a:ext uri="{FF2B5EF4-FFF2-40B4-BE49-F238E27FC236}">
                  <a16:creationId xmlns:a16="http://schemas.microsoft.com/office/drawing/2014/main" id="{8AEC75E5-83B8-4A2C-A311-CFC434381E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CDBE8C"/>
              </a:solidFill>
              <a:prstDash val="solid"/>
              <a:miter/>
            </a:ln>
          </p:spPr>
        </p:sp>
        <p:sp>
          <p:nvSpPr>
            <p:cNvPr id="18" name="TextBox 18">
              <a:extLst>
                <a:ext uri="{FF2B5EF4-FFF2-40B4-BE49-F238E27FC236}">
                  <a16:creationId xmlns:a16="http://schemas.microsoft.com/office/drawing/2014/main" id="{654941F0-4C44-FFD2-1642-13705165F802}"/>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مربع نص 20">
            <a:extLst>
              <a:ext uri="{FF2B5EF4-FFF2-40B4-BE49-F238E27FC236}">
                <a16:creationId xmlns:a16="http://schemas.microsoft.com/office/drawing/2014/main" id="{1668BBF8-20F8-537A-60C0-B48AC2BA6C30}"/>
              </a:ext>
            </a:extLst>
          </p:cNvPr>
          <p:cNvSpPr txBox="1"/>
          <p:nvPr/>
        </p:nvSpPr>
        <p:spPr>
          <a:xfrm>
            <a:off x="68591" y="977242"/>
            <a:ext cx="3672408" cy="5323344"/>
          </a:xfrm>
          <a:prstGeom prst="ellipse">
            <a:avLst/>
          </a:prstGeom>
          <a:noFill/>
          <a:ln>
            <a:noFill/>
          </a:ln>
        </p:spPr>
        <p:txBody>
          <a:bodyPr wrap="square">
            <a:spAutoFit/>
          </a:bodyPr>
          <a:lstStyle/>
          <a:p>
            <a:pPr lvl="0" algn="ctr">
              <a:defRPr/>
            </a:pPr>
            <a:r>
              <a:rPr lang="ar-EG" sz="4000" b="1" dirty="0">
                <a:solidFill>
                  <a:srgbClr val="0070C0"/>
                </a:solidFill>
                <a:latin typeface="Traditional Arabic" panose="02020603050405020304" pitchFamily="18" charset="-78"/>
                <a:cs typeface="Traditional Arabic" panose="02020603050405020304" pitchFamily="18" charset="-78"/>
              </a:rPr>
              <a:t>الهدف الرابع</a:t>
            </a:r>
          </a:p>
          <a:p>
            <a:pPr algn="ctr"/>
            <a:r>
              <a:rPr lang="ar-EG" sz="4000" b="1" dirty="0">
                <a:latin typeface="Traditional Arabic" panose="02020603050405020304" pitchFamily="18" charset="-78"/>
                <a:cs typeface="Traditional Arabic" panose="02020603050405020304" pitchFamily="18" charset="-78"/>
              </a:rPr>
              <a:t>أن يكون الطلبة قادرين على توضيح أهمية معالجة البريد الصادر والوارد.</a:t>
            </a:r>
            <a:endParaRPr lang="ar-EG" sz="40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3899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475656" y="1484784"/>
            <a:ext cx="6984776" cy="4401205"/>
          </a:xfrm>
          <a:prstGeom prst="rect">
            <a:avLst/>
          </a:prstGeom>
          <a:noFill/>
        </p:spPr>
        <p:txBody>
          <a:bodyPr wrap="square">
            <a:spAutoFit/>
          </a:bodyPr>
          <a:lstStyle/>
          <a:p>
            <a:r>
              <a:rPr lang="ar-EG" sz="4000" b="1" dirty="0"/>
              <a:t>يتسلم السكرتير البريد الوارد وتنظيمه تنظيمًا صحيحًا يضمن اتخاذ القرار المناسب حيال كل مكاتبة ترد إلى المنظمة، كما يتولى السكرتير تنظيم البريد الصادر والتأكد بأن هذه المكاتبات تعطي انطباعًا جيدا عن المنظمة للجهات الخارجية.</a:t>
            </a:r>
            <a:endParaRPr lang="ar-EG" sz="6000" b="1" dirty="0"/>
          </a:p>
        </p:txBody>
      </p:sp>
    </p:spTree>
    <p:extLst>
      <p:ext uri="{BB962C8B-B14F-4D97-AF65-F5344CB8AC3E}">
        <p14:creationId xmlns:p14="http://schemas.microsoft.com/office/powerpoint/2010/main" val="153307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FA0D2-ECC1-6B4F-3C87-8B5FAE14DA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7180A9-F623-4E9B-6046-9D91CFA072F7}"/>
              </a:ext>
            </a:extLst>
          </p:cNvPr>
          <p:cNvSpPr/>
          <p:nvPr/>
        </p:nvSpPr>
        <p:spPr>
          <a:xfrm rot="-5400000">
            <a:off x="1118849" y="-1164950"/>
            <a:ext cx="6901899"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a:extLst>
              <a:ext uri="{FF2B5EF4-FFF2-40B4-BE49-F238E27FC236}">
                <a16:creationId xmlns:a16="http://schemas.microsoft.com/office/drawing/2014/main" id="{2E435B57-C699-059F-A5B6-B76D1319C5F7}"/>
              </a:ext>
            </a:extLst>
          </p:cNvPr>
          <p:cNvSpPr/>
          <p:nvPr/>
        </p:nvSpPr>
        <p:spPr>
          <a:xfrm>
            <a:off x="0" y="-86861"/>
            <a:ext cx="9144000" cy="2835375"/>
          </a:xfrm>
          <a:custGeom>
            <a:avLst/>
            <a:gdLst/>
            <a:ahLst/>
            <a:cxnLst/>
            <a:rect l="l" t="t" r="r" b="b"/>
            <a:pathLst>
              <a:path w="18288000" h="3782528">
                <a:moveTo>
                  <a:pt x="0" y="0"/>
                </a:moveTo>
                <a:lnTo>
                  <a:pt x="18288000" y="0"/>
                </a:lnTo>
                <a:lnTo>
                  <a:pt x="18288000" y="3782528"/>
                </a:lnTo>
                <a:lnTo>
                  <a:pt x="0" y="3782528"/>
                </a:lnTo>
                <a:lnTo>
                  <a:pt x="0" y="0"/>
                </a:lnTo>
                <a:close/>
              </a:path>
            </a:pathLst>
          </a:custGeom>
          <a:blipFill>
            <a:blip r:embed="rId3"/>
            <a:stretch>
              <a:fillRect t="-86794" b="-135328"/>
            </a:stretch>
          </a:blipFill>
        </p:spPr>
      </p:sp>
      <p:sp>
        <p:nvSpPr>
          <p:cNvPr id="4" name="Freeform 4">
            <a:extLst>
              <a:ext uri="{FF2B5EF4-FFF2-40B4-BE49-F238E27FC236}">
                <a16:creationId xmlns:a16="http://schemas.microsoft.com/office/drawing/2014/main" id="{23C459EC-E7EA-8964-6954-C835B1FFF87F}"/>
              </a:ext>
            </a:extLst>
          </p:cNvPr>
          <p:cNvSpPr/>
          <p:nvPr/>
        </p:nvSpPr>
        <p:spPr>
          <a:xfrm rot="-5400000">
            <a:off x="3182540" y="-3243070"/>
            <a:ext cx="2829381" cy="9141799"/>
          </a:xfrm>
          <a:custGeom>
            <a:avLst/>
            <a:gdLst/>
            <a:ahLst/>
            <a:cxnLst/>
            <a:rect l="l" t="t" r="r" b="b"/>
            <a:pathLst>
              <a:path w="3916622" h="18283597">
                <a:moveTo>
                  <a:pt x="0" y="0"/>
                </a:moveTo>
                <a:lnTo>
                  <a:pt x="3916622" y="0"/>
                </a:lnTo>
                <a:lnTo>
                  <a:pt x="3916622" y="18283597"/>
                </a:lnTo>
                <a:lnTo>
                  <a:pt x="0" y="18283597"/>
                </a:lnTo>
                <a:lnTo>
                  <a:pt x="0" y="0"/>
                </a:lnTo>
                <a:close/>
              </a:path>
            </a:pathLst>
          </a:custGeom>
          <a:blipFill>
            <a:blip r:embed="rId4">
              <a:alphaModFix amt="56000"/>
              <a:extLst>
                <a:ext uri="{96DAC541-7B7A-43D3-8B79-37D633B846F1}">
                  <asvg:svgBlip xmlns:asvg="http://schemas.microsoft.com/office/drawing/2016/SVG/main" r:embed="rId5"/>
                </a:ext>
              </a:extLst>
            </a:blip>
            <a:stretch>
              <a:fillRect r="-366820"/>
            </a:stretch>
          </a:blipFill>
        </p:spPr>
      </p:sp>
      <p:grpSp>
        <p:nvGrpSpPr>
          <p:cNvPr id="5" name="Group 5">
            <a:extLst>
              <a:ext uri="{FF2B5EF4-FFF2-40B4-BE49-F238E27FC236}">
                <a16:creationId xmlns:a16="http://schemas.microsoft.com/office/drawing/2014/main" id="{C350BB29-C9A0-86BA-896C-0C045CB3B543}"/>
              </a:ext>
            </a:extLst>
          </p:cNvPr>
          <p:cNvGrpSpPr/>
          <p:nvPr/>
        </p:nvGrpSpPr>
        <p:grpSpPr>
          <a:xfrm>
            <a:off x="-720609" y="427049"/>
            <a:ext cx="1441217" cy="1441217"/>
            <a:chOff x="0" y="0"/>
            <a:chExt cx="812800" cy="812800"/>
          </a:xfrm>
        </p:grpSpPr>
        <p:sp>
          <p:nvSpPr>
            <p:cNvPr id="6" name="Freeform 6">
              <a:extLst>
                <a:ext uri="{FF2B5EF4-FFF2-40B4-BE49-F238E27FC236}">
                  <a16:creationId xmlns:a16="http://schemas.microsoft.com/office/drawing/2014/main" id="{4A92295C-D02F-889A-012D-9E61A74377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7" name="TextBox 7">
              <a:extLst>
                <a:ext uri="{FF2B5EF4-FFF2-40B4-BE49-F238E27FC236}">
                  <a16:creationId xmlns:a16="http://schemas.microsoft.com/office/drawing/2014/main" id="{E90AF8AE-464B-6709-21B8-981CCB914B29}"/>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9C9018F9-187E-C9CD-2ED0-EC335EEEE468}"/>
              </a:ext>
            </a:extLst>
          </p:cNvPr>
          <p:cNvGrpSpPr/>
          <p:nvPr/>
        </p:nvGrpSpPr>
        <p:grpSpPr>
          <a:xfrm>
            <a:off x="3851391" y="-1561857"/>
            <a:ext cx="1441217" cy="1441217"/>
            <a:chOff x="0" y="0"/>
            <a:chExt cx="812800" cy="812800"/>
          </a:xfrm>
        </p:grpSpPr>
        <p:sp>
          <p:nvSpPr>
            <p:cNvPr id="9" name="Freeform 9">
              <a:extLst>
                <a:ext uri="{FF2B5EF4-FFF2-40B4-BE49-F238E27FC236}">
                  <a16:creationId xmlns:a16="http://schemas.microsoft.com/office/drawing/2014/main" id="{FA14707A-FFE3-27F1-994E-43CB728DE9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0" name="TextBox 10">
              <a:extLst>
                <a:ext uri="{FF2B5EF4-FFF2-40B4-BE49-F238E27FC236}">
                  <a16:creationId xmlns:a16="http://schemas.microsoft.com/office/drawing/2014/main" id="{C274B870-43AE-0768-4272-6E18593A3847}"/>
                </a:ext>
              </a:extLst>
            </p:cNvPr>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2F63DCAA-EFC8-DB70-D121-48D59D067D32}"/>
              </a:ext>
            </a:extLst>
          </p:cNvPr>
          <p:cNvGrpSpPr/>
          <p:nvPr/>
        </p:nvGrpSpPr>
        <p:grpSpPr>
          <a:xfrm>
            <a:off x="720608" y="3582618"/>
            <a:ext cx="5066686" cy="1453468"/>
            <a:chOff x="0" y="0"/>
            <a:chExt cx="8787838" cy="2220810"/>
          </a:xfrm>
        </p:grpSpPr>
        <p:sp>
          <p:nvSpPr>
            <p:cNvPr id="12" name="Freeform 12">
              <a:extLst>
                <a:ext uri="{FF2B5EF4-FFF2-40B4-BE49-F238E27FC236}">
                  <a16:creationId xmlns:a16="http://schemas.microsoft.com/office/drawing/2014/main" id="{F05E64F0-609A-0874-7441-C3C5C805337F}"/>
                </a:ext>
              </a:extLst>
            </p:cNvPr>
            <p:cNvSpPr/>
            <p:nvPr/>
          </p:nvSpPr>
          <p:spPr>
            <a:xfrm>
              <a:off x="340702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EB6B4685-9A8F-5006-CEE1-95E4D02E7636}"/>
                </a:ext>
              </a:extLst>
            </p:cNvPr>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Freeform 14">
            <a:extLst>
              <a:ext uri="{FF2B5EF4-FFF2-40B4-BE49-F238E27FC236}">
                <a16:creationId xmlns:a16="http://schemas.microsoft.com/office/drawing/2014/main" id="{BA86A810-FCEE-425F-B35D-EA7DECB7A286}"/>
              </a:ext>
            </a:extLst>
          </p:cNvPr>
          <p:cNvSpPr/>
          <p:nvPr/>
        </p:nvSpPr>
        <p:spPr>
          <a:xfrm>
            <a:off x="8152062" y="1035462"/>
            <a:ext cx="2017807" cy="832804"/>
          </a:xfrm>
          <a:custGeom>
            <a:avLst/>
            <a:gdLst/>
            <a:ahLst/>
            <a:cxnLst/>
            <a:rect l="l" t="t" r="r" b="b"/>
            <a:pathLst>
              <a:path w="4035613" h="1665608">
                <a:moveTo>
                  <a:pt x="0" y="0"/>
                </a:moveTo>
                <a:lnTo>
                  <a:pt x="4035613" y="0"/>
                </a:lnTo>
                <a:lnTo>
                  <a:pt x="4035613" y="1665607"/>
                </a:lnTo>
                <a:lnTo>
                  <a:pt x="0" y="16656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a:extLst>
              <a:ext uri="{FF2B5EF4-FFF2-40B4-BE49-F238E27FC236}">
                <a16:creationId xmlns:a16="http://schemas.microsoft.com/office/drawing/2014/main" id="{E3681827-5694-1A1B-D017-E7A399382864}"/>
              </a:ext>
            </a:extLst>
          </p:cNvPr>
          <p:cNvSpPr/>
          <p:nvPr/>
        </p:nvSpPr>
        <p:spPr>
          <a:xfrm>
            <a:off x="7410350" y="1915710"/>
            <a:ext cx="2017807" cy="832804"/>
          </a:xfrm>
          <a:custGeom>
            <a:avLst/>
            <a:gdLst/>
            <a:ahLst/>
            <a:cxnLst/>
            <a:rect l="l" t="t" r="r" b="b"/>
            <a:pathLst>
              <a:path w="4035613" h="1665608">
                <a:moveTo>
                  <a:pt x="0" y="0"/>
                </a:moveTo>
                <a:lnTo>
                  <a:pt x="4035614" y="0"/>
                </a:lnTo>
                <a:lnTo>
                  <a:pt x="4035614" y="1665608"/>
                </a:lnTo>
                <a:lnTo>
                  <a:pt x="0" y="16656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63621BC7-0DF0-58BE-869C-01B844922221}"/>
              </a:ext>
            </a:extLst>
          </p:cNvPr>
          <p:cNvSpPr/>
          <p:nvPr/>
        </p:nvSpPr>
        <p:spPr>
          <a:xfrm rot="5400000">
            <a:off x="7826614" y="1580172"/>
            <a:ext cx="650894" cy="576187"/>
          </a:xfrm>
          <a:custGeom>
            <a:avLst/>
            <a:gdLst/>
            <a:ahLst/>
            <a:cxnLst/>
            <a:rect l="l" t="t" r="r" b="b"/>
            <a:pathLst>
              <a:path w="1301788" h="1152374">
                <a:moveTo>
                  <a:pt x="0" y="0"/>
                </a:moveTo>
                <a:lnTo>
                  <a:pt x="1301789" y="0"/>
                </a:lnTo>
                <a:lnTo>
                  <a:pt x="1301789" y="1152374"/>
                </a:lnTo>
                <a:lnTo>
                  <a:pt x="0" y="1152374"/>
                </a:lnTo>
                <a:lnTo>
                  <a:pt x="0" y="0"/>
                </a:lnTo>
                <a:close/>
              </a:path>
            </a:pathLst>
          </a:custGeom>
          <a:blipFill>
            <a:blip r:embed="rId10">
              <a:extLst>
                <a:ext uri="{96DAC541-7B7A-43D3-8B79-37D633B846F1}">
                  <asvg:svgBlip xmlns:asvg="http://schemas.microsoft.com/office/drawing/2016/SVG/main" r:embed="rId11"/>
                </a:ext>
              </a:extLst>
            </a:blip>
            <a:stretch>
              <a:fillRect r="-61751"/>
            </a:stretch>
          </a:blipFill>
        </p:spPr>
      </p:sp>
      <p:grpSp>
        <p:nvGrpSpPr>
          <p:cNvPr id="17" name="Group 17">
            <a:extLst>
              <a:ext uri="{FF2B5EF4-FFF2-40B4-BE49-F238E27FC236}">
                <a16:creationId xmlns:a16="http://schemas.microsoft.com/office/drawing/2014/main" id="{60E57FE8-E169-0DBB-B96A-D0EC13C9C095}"/>
              </a:ext>
            </a:extLst>
          </p:cNvPr>
          <p:cNvGrpSpPr/>
          <p:nvPr/>
        </p:nvGrpSpPr>
        <p:grpSpPr>
          <a:xfrm>
            <a:off x="559548" y="3591423"/>
            <a:ext cx="865285" cy="865285"/>
            <a:chOff x="0" y="0"/>
            <a:chExt cx="2307426" cy="2307426"/>
          </a:xfrm>
        </p:grpSpPr>
        <p:sp>
          <p:nvSpPr>
            <p:cNvPr id="18" name="Freeform 18">
              <a:extLst>
                <a:ext uri="{FF2B5EF4-FFF2-40B4-BE49-F238E27FC236}">
                  <a16:creationId xmlns:a16="http://schemas.microsoft.com/office/drawing/2014/main" id="{758D351D-3AF6-003B-3BB7-F8A3677AC8F4}"/>
                </a:ext>
              </a:extLst>
            </p:cNvPr>
            <p:cNvSpPr/>
            <p:nvPr/>
          </p:nvSpPr>
          <p:spPr>
            <a:xfrm>
              <a:off x="0" y="0"/>
              <a:ext cx="2307426" cy="2307426"/>
            </a:xfrm>
            <a:custGeom>
              <a:avLst/>
              <a:gdLst/>
              <a:ahLst/>
              <a:cxnLst/>
              <a:rect l="l" t="t" r="r" b="b"/>
              <a:pathLst>
                <a:path w="2307426" h="2307426">
                  <a:moveTo>
                    <a:pt x="0" y="0"/>
                  </a:moveTo>
                  <a:lnTo>
                    <a:pt x="2307426" y="0"/>
                  </a:lnTo>
                  <a:lnTo>
                    <a:pt x="2307426" y="2307426"/>
                  </a:lnTo>
                  <a:lnTo>
                    <a:pt x="0" y="230742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a:extLst>
                <a:ext uri="{FF2B5EF4-FFF2-40B4-BE49-F238E27FC236}">
                  <a16:creationId xmlns:a16="http://schemas.microsoft.com/office/drawing/2014/main" id="{836CC4D8-6424-1AC9-21CC-1A4693D84723}"/>
                </a:ext>
              </a:extLst>
            </p:cNvPr>
            <p:cNvSpPr/>
            <p:nvPr/>
          </p:nvSpPr>
          <p:spPr>
            <a:xfrm>
              <a:off x="429493" y="408751"/>
              <a:ext cx="1448440" cy="1844078"/>
            </a:xfrm>
            <a:custGeom>
              <a:avLst/>
              <a:gdLst/>
              <a:ahLst/>
              <a:cxnLst/>
              <a:rect l="l" t="t" r="r" b="b"/>
              <a:pathLst>
                <a:path w="1448440" h="1844078">
                  <a:moveTo>
                    <a:pt x="0" y="0"/>
                  </a:moveTo>
                  <a:lnTo>
                    <a:pt x="1448440" y="0"/>
                  </a:lnTo>
                  <a:lnTo>
                    <a:pt x="1448440" y="1844078"/>
                  </a:lnTo>
                  <a:lnTo>
                    <a:pt x="0" y="18440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sp>
        <p:nvSpPr>
          <p:cNvPr id="28" name="مربع نص 27">
            <a:extLst>
              <a:ext uri="{FF2B5EF4-FFF2-40B4-BE49-F238E27FC236}">
                <a16:creationId xmlns:a16="http://schemas.microsoft.com/office/drawing/2014/main" id="{546BA718-1EF5-918E-1A50-7C697E0EA34E}"/>
              </a:ext>
            </a:extLst>
          </p:cNvPr>
          <p:cNvSpPr txBox="1"/>
          <p:nvPr/>
        </p:nvSpPr>
        <p:spPr>
          <a:xfrm>
            <a:off x="1034766" y="3705671"/>
            <a:ext cx="4752528" cy="1446550"/>
          </a:xfrm>
          <a:prstGeom prst="rect">
            <a:avLst/>
          </a:prstGeom>
          <a:noFill/>
        </p:spPr>
        <p:txBody>
          <a:bodyPr wrap="square" rtlCol="0">
            <a:spAutoFit/>
          </a:bodyPr>
          <a:lstStyle/>
          <a:p>
            <a:pPr lvl="0" algn="ctr">
              <a:defRPr/>
            </a:pPr>
            <a:r>
              <a:rPr lang="ar-EG" sz="4400" b="1"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rPr>
              <a:t>أهمية البريد </a:t>
            </a:r>
          </a:p>
          <a:p>
            <a:pPr lvl="0" algn="ctr">
              <a:defRPr/>
            </a:pPr>
            <a:r>
              <a:rPr lang="ar-EG" sz="4400" b="1"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rPr>
              <a:t>للمنظمة:</a:t>
            </a:r>
            <a:endParaRPr lang="ar-EG" sz="61700" dirty="0">
              <a:ln w="12700">
                <a:solidFill>
                  <a:srgbClr val="A5A5A5">
                    <a:lumMod val="50000"/>
                  </a:srgbClr>
                </a:solidFill>
                <a:prstDash val="solid"/>
              </a:ln>
              <a:effectLst>
                <a:innerShdw blurRad="177800">
                  <a:srgbClr val="A5A5A5">
                    <a:lumMod val="50000"/>
                  </a:srgbClr>
                </a:innerShdw>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66490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p:cTn id="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8">
                                            <p:txEl>
                                              <p:pRg st="1" end="1"/>
                                            </p:txEl>
                                          </p:spTgt>
                                        </p:tgtEl>
                                        <p:attrNameLst>
                                          <p:attrName>style.visibility</p:attrName>
                                        </p:attrNameLst>
                                      </p:cBhvr>
                                      <p:to>
                                        <p:strVal val="visible"/>
                                      </p:to>
                                    </p:set>
                                    <p:anim calcmode="lin" valueType="num">
                                      <p:cBhvr>
                                        <p:cTn id="14" dur="500" fill="hold"/>
                                        <p:tgtEl>
                                          <p:spTgt spid="2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C675496-967A-309C-9532-33D61F30715A}"/>
              </a:ext>
            </a:extLst>
          </p:cNvPr>
          <p:cNvSpPr txBox="1"/>
          <p:nvPr/>
        </p:nvSpPr>
        <p:spPr>
          <a:xfrm>
            <a:off x="1331640" y="1843950"/>
            <a:ext cx="6984776" cy="3170099"/>
          </a:xfrm>
          <a:prstGeom prst="rect">
            <a:avLst/>
          </a:prstGeom>
          <a:noFill/>
        </p:spPr>
        <p:txBody>
          <a:bodyPr wrap="square">
            <a:spAutoFit/>
          </a:bodyPr>
          <a:lstStyle/>
          <a:p>
            <a:r>
              <a:rPr lang="ar-EG" sz="4000" b="1" dirty="0"/>
              <a:t>تعد حركة المكاتبات في المنظمة داخليا وخارجيا العمود الفقري في الأنشطة المكتبية، لذلك تلقى أعمال البريد أهمية من قبل الإدارة؛ لما لها من أثر فعال على كفاءة الأداء، وتحقيق أهداف المنظمة. وترجع هذه الأهمية إلى الأمور الآتية:</a:t>
            </a:r>
            <a:endParaRPr lang="ar-EG" sz="7200" b="1" dirty="0"/>
          </a:p>
        </p:txBody>
      </p:sp>
    </p:spTree>
    <p:extLst>
      <p:ext uri="{BB962C8B-B14F-4D97-AF65-F5344CB8AC3E}">
        <p14:creationId xmlns:p14="http://schemas.microsoft.com/office/powerpoint/2010/main" val="366893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DDF13BD-AD50-AD4E-11B5-6270028E5C98}"/>
              </a:ext>
            </a:extLst>
          </p:cNvPr>
          <p:cNvSpPr txBox="1"/>
          <p:nvPr/>
        </p:nvSpPr>
        <p:spPr>
          <a:xfrm>
            <a:off x="1403648" y="1556792"/>
            <a:ext cx="7344816" cy="4529445"/>
          </a:xfrm>
          <a:prstGeom prst="rect">
            <a:avLst/>
          </a:prstGeom>
          <a:noFill/>
          <a:ln>
            <a:noFill/>
          </a:ln>
        </p:spPr>
        <p:txBody>
          <a:bodyPr wrap="square">
            <a:spAutoFit/>
          </a:bodyPr>
          <a:lstStyle/>
          <a:p>
            <a:pPr algn="r" rtl="1">
              <a:spcBef>
                <a:spcPts val="0"/>
              </a:spcBef>
              <a:spcAft>
                <a:spcPts val="500"/>
              </a:spcAft>
            </a:pPr>
            <a:r>
              <a:rPr lang="ar-EG" sz="2800" b="1" i="0" u="none" strike="noStrike" dirty="0">
                <a:solidFill>
                  <a:srgbClr val="334D00"/>
                </a:solidFill>
                <a:effectLst/>
                <a:latin typeface="Arial" panose="020B0604020202020204" pitchFamily="34" charset="0"/>
              </a:rPr>
              <a:t>1 يُعد قسم البريد نقطة الاتصال المهمة التي تربط المنظمة بالمنظمات الأخرى وجمهور المتعاملين معها؛ ولذلك فخدمة البريد الجيد تعمل على تنمية العلاقات الطيبة في المجتمع.</a:t>
            </a:r>
            <a:endParaRPr lang="ar-EG" sz="2800" b="1" dirty="0">
              <a:effectLst/>
            </a:endParaRPr>
          </a:p>
          <a:p>
            <a:pPr algn="r" rtl="1">
              <a:spcBef>
                <a:spcPts val="0"/>
              </a:spcBef>
              <a:spcAft>
                <a:spcPts val="500"/>
              </a:spcAft>
            </a:pPr>
            <a:r>
              <a:rPr lang="ar-EG" sz="2800" b="1" i="0" u="none" strike="noStrike" dirty="0">
                <a:solidFill>
                  <a:srgbClr val="727300"/>
                </a:solidFill>
                <a:effectLst/>
                <a:latin typeface="Times New Roman" panose="02020603050405020304" pitchFamily="18" charset="0"/>
              </a:rPr>
              <a:t>2. تعمل الخدمات البريدية الناجحة على مساندة الأنشطة المكتبية الأخرى؛ مثل إعداد المكاتبات، وسرعة عمليات الحفظ، وإنهاء المعاملات داخل المنظمة، وخارجها.</a:t>
            </a:r>
            <a:endParaRPr lang="ar-EG" sz="2800" b="1" dirty="0">
              <a:effectLst/>
            </a:endParaRPr>
          </a:p>
          <a:p>
            <a:pPr algn="r" rtl="1">
              <a:spcBef>
                <a:spcPts val="0"/>
              </a:spcBef>
              <a:spcAft>
                <a:spcPts val="500"/>
              </a:spcAft>
            </a:pPr>
            <a:r>
              <a:rPr lang="ar-EG" sz="2800" b="1" i="0" u="none" strike="noStrike" dirty="0">
                <a:solidFill>
                  <a:srgbClr val="325700"/>
                </a:solidFill>
                <a:effectLst/>
                <a:latin typeface="Arial" panose="020B0604020202020204" pitchFamily="34" charset="0"/>
              </a:rPr>
              <a:t>3 في المنظمات التي تمارس نشاطها بواسطة البريد تُعد المكاتبات وحركتها مهمة لها، ويكون البريد في هذه الحالة هو المعيار الحقيقي الذي يبين مدى نجاح المنظمة في أداء عملها جيدا.</a:t>
            </a:r>
            <a:endParaRPr lang="ar-EG" sz="2800" b="1" dirty="0">
              <a:effectLst/>
            </a:endParaRPr>
          </a:p>
        </p:txBody>
      </p:sp>
    </p:spTree>
    <p:extLst>
      <p:ext uri="{BB962C8B-B14F-4D97-AF65-F5344CB8AC3E}">
        <p14:creationId xmlns:p14="http://schemas.microsoft.com/office/powerpoint/2010/main" val="339720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43408"/>
            <a:ext cx="9144000" cy="710140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22" b="-4222"/>
            </a:stretch>
          </a:blipFill>
        </p:spPr>
      </p:sp>
      <p:sp>
        <p:nvSpPr>
          <p:cNvPr id="3" name="Freeform 3"/>
          <p:cNvSpPr/>
          <p:nvPr/>
        </p:nvSpPr>
        <p:spPr>
          <a:xfrm rot="-5400000">
            <a:off x="874651" y="-1183477"/>
            <a:ext cx="7715609" cy="9574241"/>
          </a:xfrm>
          <a:custGeom>
            <a:avLst/>
            <a:gdLst/>
            <a:ahLst/>
            <a:cxnLst/>
            <a:rect l="l" t="t" r="r" b="b"/>
            <a:pathLst>
              <a:path w="10259174" h="18283597">
                <a:moveTo>
                  <a:pt x="0" y="0"/>
                </a:moveTo>
                <a:lnTo>
                  <a:pt x="10259175" y="0"/>
                </a:lnTo>
                <a:lnTo>
                  <a:pt x="10259175" y="18283597"/>
                </a:lnTo>
                <a:lnTo>
                  <a:pt x="0" y="18283597"/>
                </a:lnTo>
                <a:lnTo>
                  <a:pt x="0" y="0"/>
                </a:lnTo>
                <a:close/>
              </a:path>
            </a:pathLst>
          </a:custGeom>
          <a:blipFill>
            <a:blip r:embed="rId3">
              <a:extLst>
                <a:ext uri="{96DAC541-7B7A-43D3-8B79-37D633B846F1}">
                  <asvg:svgBlip xmlns:asvg="http://schemas.microsoft.com/office/drawing/2016/SVG/main" r:embed="rId4"/>
                </a:ext>
              </a:extLst>
            </a:blip>
            <a:stretch>
              <a:fillRect r="-78217"/>
            </a:stretch>
          </a:blipFill>
        </p:spPr>
      </p:sp>
      <p:sp>
        <p:nvSpPr>
          <p:cNvPr id="6" name="Freeform 6"/>
          <p:cNvSpPr/>
          <p:nvPr/>
        </p:nvSpPr>
        <p:spPr>
          <a:xfrm>
            <a:off x="518629" y="2003121"/>
            <a:ext cx="3516435" cy="3631774"/>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FFFFF"/>
          </a:solidFill>
        </p:spPr>
      </p:sp>
      <p:grpSp>
        <p:nvGrpSpPr>
          <p:cNvPr id="7" name="Group 7"/>
          <p:cNvGrpSpPr/>
          <p:nvPr/>
        </p:nvGrpSpPr>
        <p:grpSpPr>
          <a:xfrm>
            <a:off x="-508735" y="4730749"/>
            <a:ext cx="1777302" cy="17773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1" name="Group 11"/>
          <p:cNvGrpSpPr/>
          <p:nvPr/>
        </p:nvGrpSpPr>
        <p:grpSpPr>
          <a:xfrm>
            <a:off x="8213473" y="413410"/>
            <a:ext cx="1441217" cy="14412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3" name="TextBox 13"/>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3742253" y="3213018"/>
            <a:ext cx="4606334" cy="832804"/>
            <a:chOff x="0" y="0"/>
            <a:chExt cx="12283556" cy="2220810"/>
          </a:xfrm>
        </p:grpSpPr>
        <p:sp>
          <p:nvSpPr>
            <p:cNvPr id="18" name="Freeform 18"/>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27" name="مربع نص 26">
            <a:extLst>
              <a:ext uri="{FF2B5EF4-FFF2-40B4-BE49-F238E27FC236}">
                <a16:creationId xmlns:a16="http://schemas.microsoft.com/office/drawing/2014/main" id="{88000C20-8F40-FFF6-21E1-425C338A8B24}"/>
              </a:ext>
            </a:extLst>
          </p:cNvPr>
          <p:cNvSpPr txBox="1"/>
          <p:nvPr/>
        </p:nvSpPr>
        <p:spPr>
          <a:xfrm>
            <a:off x="3970690" y="3121588"/>
            <a:ext cx="4464496" cy="1015663"/>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rPr>
              <a:t>النشاط التطبيقي</a:t>
            </a:r>
            <a:endParaRPr kumimoji="0" lang="en-US" sz="60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4BACC6"/>
                </a:outerShdw>
              </a:effectLst>
              <a:uLnTx/>
              <a:uFillTx/>
              <a:latin typeface="Traditional Arabic" panose="02020603050405020304" pitchFamily="18" charset="-78"/>
              <a:ea typeface="+mn-ea"/>
              <a:cs typeface="Traditional Arabic" panose="02020603050405020304" pitchFamily="18" charset="-78"/>
            </a:endParaRPr>
          </a:p>
        </p:txBody>
      </p:sp>
      <p:pic>
        <p:nvPicPr>
          <p:cNvPr id="29" name="صورة 28">
            <a:extLst>
              <a:ext uri="{FF2B5EF4-FFF2-40B4-BE49-F238E27FC236}">
                <a16:creationId xmlns:a16="http://schemas.microsoft.com/office/drawing/2014/main" id="{59701B38-B9E5-92BE-830B-A638BBF6AB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592" y="2348880"/>
            <a:ext cx="3407098" cy="314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331640" y="1052736"/>
            <a:ext cx="7443700" cy="5005626"/>
          </a:xfrm>
          <a:prstGeom prst="roundRect">
            <a:avLst/>
          </a:prstGeom>
          <a:noFill/>
          <a:ln>
            <a:noFill/>
          </a:ln>
        </p:spPr>
        <p:txBody>
          <a:bodyPr wrap="square">
            <a:spAutoFit/>
          </a:bodyPr>
          <a:lstStyle/>
          <a:p>
            <a:r>
              <a:rPr lang="ar-EG" sz="3200" b="1" dirty="0"/>
              <a:t>تحدث مدير الإنتاج في الشركة إلى سكرتيره - الذي كان منهمكا في مكتبه وأمامه مجموعة من الخطابات التي كان يضعها في مظاريف - فقال له:</a:t>
            </a:r>
          </a:p>
          <a:p>
            <a:r>
              <a:rPr lang="ar-EG" sz="3200" b="1" dirty="0"/>
              <a:t>هل جهزت الخطابات التي سترسلها إلى شركة صيانة الآلات يا أحمد؟</a:t>
            </a:r>
          </a:p>
          <a:p>
            <a:r>
              <a:rPr lang="ar-EG" sz="3200" b="1" dirty="0"/>
              <a:t>أجاب السكرتير: انتهت الآن، وسأنزلها لقسم البريد حتى يرسلوها.</a:t>
            </a:r>
          </a:p>
          <a:p>
            <a:r>
              <a:rPr lang="ar-EG" sz="3200" b="1" dirty="0"/>
              <a:t>المدير: وهل وصلت العروض من الشركات التي تقدمت في مناقصة تجديد الآلات في المصنع؟ </a:t>
            </a:r>
          </a:p>
        </p:txBody>
      </p:sp>
    </p:spTree>
    <p:extLst>
      <p:ext uri="{BB962C8B-B14F-4D97-AF65-F5344CB8AC3E}">
        <p14:creationId xmlns:p14="http://schemas.microsoft.com/office/powerpoint/2010/main" val="95548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331640" y="1412776"/>
            <a:ext cx="7443700" cy="3371136"/>
          </a:xfrm>
          <a:prstGeom prst="roundRect">
            <a:avLst/>
          </a:prstGeom>
          <a:noFill/>
          <a:ln>
            <a:noFill/>
          </a:ln>
        </p:spPr>
        <p:txBody>
          <a:bodyPr wrap="square">
            <a:spAutoFit/>
          </a:bodyPr>
          <a:lstStyle/>
          <a:p>
            <a:r>
              <a:rPr lang="ar-EG" sz="3200" b="1" dirty="0"/>
              <a:t>السكرتير: لقد اتصلت على قسم البريد الوارد في الشركة، وأخبروني بأن موظف البريد في القسم قد ذهب في الصباح لجلب البريد من مكتب البريد.</a:t>
            </a:r>
          </a:p>
          <a:p>
            <a:r>
              <a:rPr lang="ar-EG" sz="3200" b="1" dirty="0"/>
              <a:t>من خلال الحوار السابق نجد أن السكرتير كان يجهز بعض الخطابات لإرسالها. - هل سيرسل السكرتير تلك الخطابات لمكتب البريد بنفسه؟</a:t>
            </a:r>
          </a:p>
        </p:txBody>
      </p:sp>
    </p:spTree>
    <p:extLst>
      <p:ext uri="{BB962C8B-B14F-4D97-AF65-F5344CB8AC3E}">
        <p14:creationId xmlns:p14="http://schemas.microsoft.com/office/powerpoint/2010/main" val="199431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850150" y="1340768"/>
            <a:ext cx="7443700" cy="3371136"/>
          </a:xfrm>
          <a:prstGeom prst="roundRect">
            <a:avLst/>
          </a:prstGeom>
          <a:noFill/>
          <a:ln>
            <a:noFill/>
          </a:ln>
        </p:spPr>
        <p:txBody>
          <a:bodyPr wrap="square">
            <a:spAutoFit/>
          </a:bodyPr>
          <a:lstStyle/>
          <a:p>
            <a:r>
              <a:rPr lang="ar-EG" sz="3200" b="1" dirty="0"/>
              <a:t>- من أين سيتسلم مظاريف عروض الشركات المتقدمة لمناقصة تجديد الآلات؟ - ماذا كان يقصد السكرتير بقسم البريد؟</a:t>
            </a:r>
          </a:p>
          <a:p>
            <a:r>
              <a:rPr lang="ar-EG" sz="3200" b="1" dirty="0"/>
              <a:t>- ما المهام التي يقوم بها قسم البريد في المنظمة؟</a:t>
            </a:r>
          </a:p>
          <a:p>
            <a:r>
              <a:rPr lang="ar-EG" sz="3200" b="1" dirty="0">
                <a:solidFill>
                  <a:srgbClr val="C00000"/>
                </a:solidFill>
              </a:rPr>
              <a:t>بالبحث في مصادر المعلومات ما أهم الخطوات التي ينبغي مراعاتها عند تسلم البريد؟</a:t>
            </a:r>
          </a:p>
        </p:txBody>
      </p:sp>
    </p:spTree>
    <p:extLst>
      <p:ext uri="{BB962C8B-B14F-4D97-AF65-F5344CB8AC3E}">
        <p14:creationId xmlns:p14="http://schemas.microsoft.com/office/powerpoint/2010/main" val="334738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D7000FC-4CE8-7D18-5D62-F3B9B946FD7B}"/>
              </a:ext>
            </a:extLst>
          </p:cNvPr>
          <p:cNvSpPr txBox="1"/>
          <p:nvPr/>
        </p:nvSpPr>
        <p:spPr>
          <a:xfrm>
            <a:off x="1835696" y="1772816"/>
            <a:ext cx="5969688" cy="3108543"/>
          </a:xfrm>
          <a:prstGeom prst="rect">
            <a:avLst/>
          </a:prstGeom>
          <a:noFill/>
        </p:spPr>
        <p:txBody>
          <a:bodyPr wrap="square">
            <a:spAutoFit/>
          </a:bodyPr>
          <a:lstStyle/>
          <a:p>
            <a:r>
              <a:rPr lang="ar-EG" sz="2800" b="1" dirty="0">
                <a:solidFill>
                  <a:srgbClr val="C00000"/>
                </a:solidFill>
              </a:rPr>
              <a:t>1- فحص البريد.</a:t>
            </a:r>
          </a:p>
          <a:p>
            <a:r>
              <a:rPr lang="ar-EG" sz="2800" b="1" dirty="0">
                <a:solidFill>
                  <a:srgbClr val="C00000"/>
                </a:solidFill>
              </a:rPr>
              <a:t>2- فتح وفرز البريد.</a:t>
            </a:r>
          </a:p>
          <a:p>
            <a:r>
              <a:rPr lang="ar-EG" sz="2800" b="1" dirty="0">
                <a:solidFill>
                  <a:srgbClr val="C00000"/>
                </a:solidFill>
              </a:rPr>
              <a:t>3- تحديد المراسلات المهمة.</a:t>
            </a:r>
          </a:p>
          <a:p>
            <a:r>
              <a:rPr lang="ar-EG" sz="2800" b="1" dirty="0">
                <a:solidFill>
                  <a:srgbClr val="C00000"/>
                </a:solidFill>
              </a:rPr>
              <a:t>4- توزيع البريد على الأشخاص المناسبين.</a:t>
            </a:r>
          </a:p>
          <a:p>
            <a:r>
              <a:rPr lang="ar-EG" sz="2800" b="1" dirty="0">
                <a:solidFill>
                  <a:srgbClr val="C00000"/>
                </a:solidFill>
              </a:rPr>
              <a:t>5- تسجيل تفاصيل البريد الوارد.</a:t>
            </a:r>
          </a:p>
          <a:p>
            <a:r>
              <a:rPr lang="ar-EG" sz="2800" b="1" dirty="0">
                <a:solidFill>
                  <a:srgbClr val="C00000"/>
                </a:solidFill>
              </a:rPr>
              <a:t>6- المتابعة والمراجعة.</a:t>
            </a:r>
          </a:p>
          <a:p>
            <a:r>
              <a:rPr lang="ar-EG" sz="2800" b="1" dirty="0">
                <a:solidFill>
                  <a:srgbClr val="C00000"/>
                </a:solidFill>
              </a:rPr>
              <a:t>7- التخلص من البريد المهمل.</a:t>
            </a:r>
          </a:p>
        </p:txBody>
      </p:sp>
    </p:spTree>
    <p:extLst>
      <p:ext uri="{BB962C8B-B14F-4D97-AF65-F5344CB8AC3E}">
        <p14:creationId xmlns:p14="http://schemas.microsoft.com/office/powerpoint/2010/main" val="57643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16511" y="-1054074"/>
            <a:ext cx="7310978" cy="9144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5444" r="-15444"/>
            </a:stretch>
          </a:blipFill>
        </p:spPr>
      </p:sp>
      <p:sp>
        <p:nvSpPr>
          <p:cNvPr id="3" name="Freeform 3"/>
          <p:cNvSpPr/>
          <p:nvPr/>
        </p:nvSpPr>
        <p:spPr>
          <a:xfrm>
            <a:off x="-577894" y="1371600"/>
            <a:ext cx="7319113" cy="4114800"/>
          </a:xfrm>
          <a:custGeom>
            <a:avLst/>
            <a:gdLst/>
            <a:ahLst/>
            <a:cxnLst/>
            <a:rect l="l" t="t" r="r" b="b"/>
            <a:pathLst>
              <a:path w="14638225" h="8229600">
                <a:moveTo>
                  <a:pt x="0" y="0"/>
                </a:moveTo>
                <a:lnTo>
                  <a:pt x="14638225" y="0"/>
                </a:lnTo>
                <a:lnTo>
                  <a:pt x="14638225"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l="-36215"/>
            </a:stretch>
          </a:blipFill>
        </p:spPr>
      </p:sp>
      <p:grpSp>
        <p:nvGrpSpPr>
          <p:cNvPr id="4" name="Group 4"/>
          <p:cNvGrpSpPr>
            <a:grpSpLocks noChangeAspect="1"/>
          </p:cNvGrpSpPr>
          <p:nvPr/>
        </p:nvGrpSpPr>
        <p:grpSpPr>
          <a:xfrm>
            <a:off x="5788702" y="2294404"/>
            <a:ext cx="3090624" cy="3191996"/>
            <a:chOff x="0" y="0"/>
            <a:chExt cx="6350000" cy="6558280"/>
          </a:xfrm>
        </p:grpSpPr>
        <p:sp>
          <p:nvSpPr>
            <p:cNvPr id="5" name="Freeform 5"/>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607" b="-22607"/>
              </a:stretch>
            </a:blipFill>
          </p:spPr>
        </p:sp>
        <p:sp>
          <p:nvSpPr>
            <p:cNvPr id="6" name="Freeform 6"/>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626953"/>
            </a:solidFill>
          </p:spPr>
        </p:sp>
      </p:grpSp>
      <p:sp>
        <p:nvSpPr>
          <p:cNvPr id="7" name="Freeform 7"/>
          <p:cNvSpPr/>
          <p:nvPr/>
        </p:nvSpPr>
        <p:spPr>
          <a:xfrm rot="-5400000">
            <a:off x="4591986" y="4219189"/>
            <a:ext cx="1052833" cy="576187"/>
          </a:xfrm>
          <a:custGeom>
            <a:avLst/>
            <a:gdLst/>
            <a:ahLst/>
            <a:cxnLst/>
            <a:rect l="l" t="t" r="r" b="b"/>
            <a:pathLst>
              <a:path w="2105666" h="1152374">
                <a:moveTo>
                  <a:pt x="0" y="0"/>
                </a:moveTo>
                <a:lnTo>
                  <a:pt x="2105666" y="0"/>
                </a:lnTo>
                <a:lnTo>
                  <a:pt x="2105666" y="1152373"/>
                </a:lnTo>
                <a:lnTo>
                  <a:pt x="0" y="11523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576817"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4397794" y="-137563"/>
            <a:ext cx="1441217" cy="144121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1" name="TextBox 1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331889" y="1114983"/>
            <a:ext cx="4606334" cy="832804"/>
            <a:chOff x="0" y="0"/>
            <a:chExt cx="12283556" cy="2220810"/>
          </a:xfrm>
        </p:grpSpPr>
        <p:sp>
          <p:nvSpPr>
            <p:cNvPr id="13" name="Freeform 13"/>
            <p:cNvSpPr/>
            <p:nvPr/>
          </p:nvSpPr>
          <p:spPr>
            <a:xfrm>
              <a:off x="364449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0"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02738" y="0"/>
              <a:ext cx="5380818" cy="2220810"/>
            </a:xfrm>
            <a:custGeom>
              <a:avLst/>
              <a:gdLst/>
              <a:ahLst/>
              <a:cxnLst/>
              <a:rect l="l" t="t" r="r" b="b"/>
              <a:pathLst>
                <a:path w="5380818" h="2220810">
                  <a:moveTo>
                    <a:pt x="0" y="0"/>
                  </a:moveTo>
                  <a:lnTo>
                    <a:pt x="5380818" y="0"/>
                  </a:lnTo>
                  <a:lnTo>
                    <a:pt x="5380818" y="2220810"/>
                  </a:lnTo>
                  <a:lnTo>
                    <a:pt x="0" y="22208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8" name="مربع نص 17">
            <a:extLst>
              <a:ext uri="{FF2B5EF4-FFF2-40B4-BE49-F238E27FC236}">
                <a16:creationId xmlns:a16="http://schemas.microsoft.com/office/drawing/2014/main" id="{F3120587-B8DF-3820-AC3E-CFF1F533C7E8}"/>
              </a:ext>
            </a:extLst>
          </p:cNvPr>
          <p:cNvSpPr txBox="1"/>
          <p:nvPr/>
        </p:nvSpPr>
        <p:spPr>
          <a:xfrm>
            <a:off x="365813" y="2232932"/>
            <a:ext cx="4464496" cy="280076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نشاطات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rPr>
              <a:t>مقترحة</a:t>
            </a:r>
            <a:endParaRPr kumimoji="0" lang="en-US" sz="88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5B9BD5"/>
                </a:outerShdw>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93E002C-8956-A3DB-5E91-A89CF888B08B}"/>
              </a:ext>
            </a:extLst>
          </p:cNvPr>
          <p:cNvSpPr txBox="1"/>
          <p:nvPr/>
        </p:nvSpPr>
        <p:spPr>
          <a:xfrm>
            <a:off x="1115616" y="1844824"/>
            <a:ext cx="7443700" cy="3507343"/>
          </a:xfrm>
          <a:prstGeom prst="roundRect">
            <a:avLst/>
          </a:prstGeom>
          <a:noFill/>
          <a:ln>
            <a:noFill/>
          </a:ln>
        </p:spPr>
        <p:txBody>
          <a:bodyPr wrap="square">
            <a:spAutoFit/>
          </a:bodyPr>
          <a:lstStyle/>
          <a:p>
            <a:r>
              <a:rPr lang="ar-EG" sz="4000" b="1" dirty="0"/>
              <a:t>من خلال زيارتك لإحدى منظمات الأعمال، اطلع على الاتصالات الإدارية التي يقوم بها السكرتير والنماذج المخصصة لذلك، ثم اكتب تقريرا بذلك، وأرفق بعضا من النماذج المستخدمة في تلك الاتصالات</a:t>
            </a:r>
          </a:p>
        </p:txBody>
      </p:sp>
    </p:spTree>
    <p:extLst>
      <p:ext uri="{BB962C8B-B14F-4D97-AF65-F5344CB8AC3E}">
        <p14:creationId xmlns:p14="http://schemas.microsoft.com/office/powerpoint/2010/main" val="323623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731743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6532" r="-6532"/>
            </a:stretch>
          </a:blipFill>
        </p:spPr>
      </p:sp>
      <p:sp>
        <p:nvSpPr>
          <p:cNvPr id="3" name="Freeform 3"/>
          <p:cNvSpPr/>
          <p:nvPr/>
        </p:nvSpPr>
        <p:spPr>
          <a:xfrm rot="9551778">
            <a:off x="7800544" y="4987721"/>
            <a:ext cx="1848134" cy="1568621"/>
          </a:xfrm>
          <a:custGeom>
            <a:avLst/>
            <a:gdLst/>
            <a:ahLst/>
            <a:cxnLst/>
            <a:rect l="l" t="t" r="r" b="b"/>
            <a:pathLst>
              <a:path w="3696267" h="3137242">
                <a:moveTo>
                  <a:pt x="0" y="0"/>
                </a:moveTo>
                <a:lnTo>
                  <a:pt x="3696267" y="0"/>
                </a:lnTo>
                <a:lnTo>
                  <a:pt x="3696267" y="3137242"/>
                </a:lnTo>
                <a:lnTo>
                  <a:pt x="0" y="3137242"/>
                </a:lnTo>
                <a:lnTo>
                  <a:pt x="0" y="0"/>
                </a:lnTo>
                <a:close/>
              </a:path>
            </a:pathLst>
          </a:custGeom>
          <a:blipFill>
            <a:blip r:embed="rId3">
              <a:extLst>
                <a:ext uri="{96DAC541-7B7A-43D3-8B79-37D633B846F1}">
                  <asvg:svgBlip xmlns:asvg="http://schemas.microsoft.com/office/drawing/2016/SVG/main" r:embed="rId4"/>
                </a:ext>
              </a:extLst>
            </a:blip>
            <a:stretch>
              <a:fillRect l="-105646"/>
            </a:stretch>
          </a:blipFill>
        </p:spPr>
      </p:sp>
      <p:grpSp>
        <p:nvGrpSpPr>
          <p:cNvPr id="4" name="Group 4"/>
          <p:cNvGrpSpPr/>
          <p:nvPr/>
        </p:nvGrpSpPr>
        <p:grpSpPr>
          <a:xfrm>
            <a:off x="3275559" y="5486400"/>
            <a:ext cx="1441217" cy="144121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6" name="TextBox 6"/>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720609" y="1077800"/>
            <a:ext cx="1441217" cy="144121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9" name="TextBox 9"/>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rot="-1059828">
            <a:off x="-643600" y="578340"/>
            <a:ext cx="2759331" cy="2079858"/>
          </a:xfrm>
          <a:custGeom>
            <a:avLst/>
            <a:gdLst/>
            <a:ahLst/>
            <a:cxnLst/>
            <a:rect l="l" t="t" r="r" b="b"/>
            <a:pathLst>
              <a:path w="5518661" h="4159716">
                <a:moveTo>
                  <a:pt x="0" y="0"/>
                </a:moveTo>
                <a:lnTo>
                  <a:pt x="5518660" y="0"/>
                </a:lnTo>
                <a:lnTo>
                  <a:pt x="5518660" y="4159716"/>
                </a:lnTo>
                <a:lnTo>
                  <a:pt x="0" y="4159716"/>
                </a:lnTo>
                <a:lnTo>
                  <a:pt x="0" y="0"/>
                </a:lnTo>
                <a:close/>
              </a:path>
            </a:pathLst>
          </a:custGeom>
          <a:blipFill>
            <a:blip r:embed="rId5">
              <a:extLst>
                <a:ext uri="{96DAC541-7B7A-43D3-8B79-37D633B846F1}">
                  <asvg:svgBlip xmlns:asvg="http://schemas.microsoft.com/office/drawing/2016/SVG/main" r:embed="rId6"/>
                </a:ext>
              </a:extLst>
            </a:blip>
            <a:stretch>
              <a:fillRect l="-82627"/>
            </a:stretch>
          </a:blipFill>
        </p:spPr>
      </p:sp>
      <p:sp>
        <p:nvSpPr>
          <p:cNvPr id="11" name="Freeform 11"/>
          <p:cNvSpPr/>
          <p:nvPr/>
        </p:nvSpPr>
        <p:spPr>
          <a:xfrm>
            <a:off x="514350" y="1371600"/>
            <a:ext cx="1052833" cy="576187"/>
          </a:xfrm>
          <a:custGeom>
            <a:avLst/>
            <a:gdLst/>
            <a:ahLst/>
            <a:cxnLst/>
            <a:rect l="l" t="t" r="r" b="b"/>
            <a:pathLst>
              <a:path w="2105666" h="1152374">
                <a:moveTo>
                  <a:pt x="0" y="0"/>
                </a:moveTo>
                <a:lnTo>
                  <a:pt x="2105666" y="0"/>
                </a:lnTo>
                <a:lnTo>
                  <a:pt x="2105666"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rot="-5400000">
            <a:off x="3384647" y="4964394"/>
            <a:ext cx="1052833" cy="576187"/>
          </a:xfrm>
          <a:custGeom>
            <a:avLst/>
            <a:gdLst/>
            <a:ahLst/>
            <a:cxnLst/>
            <a:rect l="l" t="t" r="r" b="b"/>
            <a:pathLst>
              <a:path w="2105666" h="1152374">
                <a:moveTo>
                  <a:pt x="0" y="0"/>
                </a:moveTo>
                <a:lnTo>
                  <a:pt x="2105667" y="0"/>
                </a:lnTo>
                <a:lnTo>
                  <a:pt x="2105667" y="1152374"/>
                </a:lnTo>
                <a:lnTo>
                  <a:pt x="0" y="11523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rot="-1059828">
            <a:off x="-148048" y="2455514"/>
            <a:ext cx="5639927" cy="5090523"/>
          </a:xfrm>
          <a:custGeom>
            <a:avLst/>
            <a:gdLst/>
            <a:ahLst/>
            <a:cxnLst/>
            <a:rect l="l" t="t" r="r" b="b"/>
            <a:pathLst>
              <a:path w="11279853" h="10181045">
                <a:moveTo>
                  <a:pt x="0" y="0"/>
                </a:moveTo>
                <a:lnTo>
                  <a:pt x="11279853" y="0"/>
                </a:lnTo>
                <a:lnTo>
                  <a:pt x="11279853" y="10181045"/>
                </a:lnTo>
                <a:lnTo>
                  <a:pt x="0" y="10181045"/>
                </a:lnTo>
                <a:lnTo>
                  <a:pt x="0" y="0"/>
                </a:lnTo>
                <a:close/>
              </a:path>
            </a:pathLst>
          </a:custGeom>
          <a:blipFill>
            <a:blip r:embed="rId3">
              <a:extLst>
                <a:ext uri="{96DAC541-7B7A-43D3-8B79-37D633B846F1}">
                  <asvg:svgBlip xmlns:asvg="http://schemas.microsoft.com/office/drawing/2016/SVG/main" r:embed="rId4"/>
                </a:ext>
              </a:extLst>
            </a:blip>
            <a:stretch>
              <a:fillRect l="-118688"/>
            </a:stretch>
          </a:blipFill>
        </p:spPr>
      </p:sp>
      <p:grpSp>
        <p:nvGrpSpPr>
          <p:cNvPr id="16" name="Group 16"/>
          <p:cNvGrpSpPr/>
          <p:nvPr/>
        </p:nvGrpSpPr>
        <p:grpSpPr>
          <a:xfrm>
            <a:off x="7188433" y="5603633"/>
            <a:ext cx="1441217" cy="144121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18" name="TextBox 18"/>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3478548" y="1371600"/>
            <a:ext cx="1441217" cy="144121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D9D9D9"/>
              </a:solidFill>
              <a:prstDash val="solid"/>
              <a:miter/>
            </a:ln>
          </p:spPr>
        </p:sp>
        <p:sp>
          <p:nvSpPr>
            <p:cNvPr id="21" name="TextBox 21"/>
            <p:cNvSpPr txBox="1"/>
            <p:nvPr/>
          </p:nvSpPr>
          <p:spPr>
            <a:xfrm>
              <a:off x="76200" y="19050"/>
              <a:ext cx="660400" cy="717550"/>
            </a:xfrm>
            <a:prstGeom prst="rect">
              <a:avLst/>
            </a:prstGeom>
          </p:spPr>
          <p:txBody>
            <a:bodyPr lIns="25400" tIns="25400" rIns="25400" bIns="25400" rtlCol="0" anchor="ctr"/>
            <a:lstStyle/>
            <a:p>
              <a:pPr marL="0" marR="0" lvl="0" indent="0" algn="ctr" defTabSz="457200" rtl="0" eaLnBrk="1" fontAlgn="auto" latinLnBrk="0" hangingPunct="1">
                <a:lnSpc>
                  <a:spcPts val="1200"/>
                </a:lnSpc>
                <a:spcBef>
                  <a:spcPts val="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مربع نص 21">
            <a:extLst>
              <a:ext uri="{FF2B5EF4-FFF2-40B4-BE49-F238E27FC236}">
                <a16:creationId xmlns:a16="http://schemas.microsoft.com/office/drawing/2014/main" id="{B1E424CC-E8DC-1C8D-687A-09D021802D79}"/>
              </a:ext>
            </a:extLst>
          </p:cNvPr>
          <p:cNvSpPr txBox="1"/>
          <p:nvPr/>
        </p:nvSpPr>
        <p:spPr>
          <a:xfrm>
            <a:off x="179512" y="3836258"/>
            <a:ext cx="5328592" cy="144655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rPr>
              <a:t>التقويم</a:t>
            </a:r>
            <a:endParaRPr kumimoji="0" lang="en-US" sz="8800" b="1" i="0" u="none" strike="noStrike" kern="1200" cap="none" spc="0" normalizeH="0" baseline="0" noProof="0" dirty="0">
              <a:ln>
                <a:noFill/>
              </a:ln>
              <a:solidFill>
                <a:prstClr val="white"/>
              </a:solidFill>
              <a:effectLst/>
              <a:uLnTx/>
              <a:uFillTx/>
              <a:latin typeface="Traditional Arabic" panose="02020603050405020304" pitchFamily="18" charset="-78"/>
              <a:ea typeface="+mn-ea"/>
              <a:cs typeface="Traditional Arabic" panose="02020603050405020304"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E514DFB2-1472-23AE-4D65-5444F0D6D9B7}"/>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441936A6-2324-B39E-55B9-D1B64EBC2986}"/>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B87045D3-6750-1A5F-AA57-248258638485}"/>
              </a:ext>
            </a:extLst>
          </p:cNvPr>
          <p:cNvSpPr txBox="1"/>
          <p:nvPr/>
        </p:nvSpPr>
        <p:spPr>
          <a:xfrm rot="21207699">
            <a:off x="2840266" y="2801683"/>
            <a:ext cx="4248472"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800" b="1" i="0" u="none" strike="noStrike" kern="1200" cap="none" spc="0" normalizeH="0" baseline="0" noProof="0" dirty="0">
                <a:ln>
                  <a:noFill/>
                </a:ln>
                <a:solidFill>
                  <a:prstClr val="black"/>
                </a:solidFill>
                <a:effectLst/>
                <a:uLnTx/>
                <a:uFillTx/>
                <a:latin typeface="Traditional Arabic"/>
                <a:ea typeface="+mn-ea"/>
                <a:cs typeface="Traditional Arabic"/>
              </a:rPr>
              <a:t>أجب عن الأسئلة الآتية:</a:t>
            </a:r>
            <a:endParaRPr kumimoji="0" lang="en-US" sz="4800" b="1" i="0" u="none" strike="noStrike" kern="1200" cap="none" spc="0" normalizeH="0" baseline="0" noProof="0" dirty="0">
              <a:ln>
                <a:noFill/>
              </a:ln>
              <a:solidFill>
                <a:prstClr val="black"/>
              </a:solidFill>
              <a:effectLst/>
              <a:uLnTx/>
              <a:uFillTx/>
              <a:latin typeface="Traditional Arabic"/>
              <a:ea typeface="+mn-ea"/>
              <a:cs typeface="Traditional Arabic"/>
            </a:endParaRPr>
          </a:p>
        </p:txBody>
      </p:sp>
    </p:spTree>
    <p:extLst>
      <p:ext uri="{BB962C8B-B14F-4D97-AF65-F5344CB8AC3E}">
        <p14:creationId xmlns:p14="http://schemas.microsoft.com/office/powerpoint/2010/main" val="44091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971600" y="548680"/>
            <a:ext cx="7560840" cy="707886"/>
          </a:xfrm>
          <a:prstGeom prst="rect">
            <a:avLst/>
          </a:prstGeom>
          <a:solidFill>
            <a:srgbClr val="9EA788"/>
          </a:solidFill>
        </p:spPr>
        <p:txBody>
          <a:bodyPr wrap="square">
            <a:spAutoFit/>
          </a:bodyPr>
          <a:lstStyle/>
          <a:p>
            <a:r>
              <a:rPr lang="ar-EG" sz="4000" b="1" dirty="0"/>
              <a:t>اذكر خطوات التعامل مع المواعيد.</a:t>
            </a:r>
            <a:endParaRPr lang="ar-EG" sz="6600" dirty="0"/>
          </a:p>
        </p:txBody>
      </p:sp>
      <p:sp>
        <p:nvSpPr>
          <p:cNvPr id="2" name="مربع نص 6">
            <a:extLst>
              <a:ext uri="{FF2B5EF4-FFF2-40B4-BE49-F238E27FC236}">
                <a16:creationId xmlns:a16="http://schemas.microsoft.com/office/drawing/2014/main" id="{C3B98670-C192-1F20-ACD1-2097D452D31A}"/>
              </a:ext>
            </a:extLst>
          </p:cNvPr>
          <p:cNvSpPr txBox="1"/>
          <p:nvPr/>
        </p:nvSpPr>
        <p:spPr>
          <a:xfrm>
            <a:off x="1547664" y="2132856"/>
            <a:ext cx="6408712" cy="2308324"/>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3600" b="1" dirty="0">
                <a:solidFill>
                  <a:srgbClr val="C00000"/>
                </a:solidFill>
              </a:rPr>
              <a:t>١- الإعداد للمقابلة.</a:t>
            </a:r>
            <a:endParaRPr lang="ar-EG" sz="3600" dirty="0">
              <a:solidFill>
                <a:srgbClr val="C00000"/>
              </a:solidFill>
            </a:endParaRPr>
          </a:p>
          <a:p>
            <a:r>
              <a:rPr lang="ar-EG" sz="3600" b="1" dirty="0">
                <a:solidFill>
                  <a:srgbClr val="C00000"/>
                </a:solidFill>
              </a:rPr>
              <a:t>۲- استقبال الزائر</a:t>
            </a:r>
            <a:endParaRPr lang="ar-EG" sz="3600" dirty="0">
              <a:solidFill>
                <a:srgbClr val="C00000"/>
              </a:solidFill>
            </a:endParaRPr>
          </a:p>
          <a:p>
            <a:r>
              <a:rPr lang="ar-EG" sz="3600" b="1" dirty="0">
                <a:solidFill>
                  <a:srgbClr val="C00000"/>
                </a:solidFill>
              </a:rPr>
              <a:t>٣- تقديم الزائر.</a:t>
            </a:r>
            <a:endParaRPr lang="ar-EG" sz="3600" dirty="0">
              <a:solidFill>
                <a:srgbClr val="C00000"/>
              </a:solidFill>
            </a:endParaRPr>
          </a:p>
          <a:p>
            <a:r>
              <a:rPr lang="ar-EG" sz="3600" b="1" dirty="0">
                <a:solidFill>
                  <a:srgbClr val="C00000"/>
                </a:solidFill>
              </a:rPr>
              <a:t>4- تسجيل الزيارة.</a:t>
            </a:r>
            <a:endParaRPr lang="ar-EG" sz="3600" dirty="0">
              <a:solidFill>
                <a:srgbClr val="C00000"/>
              </a:solidFill>
            </a:endParaRPr>
          </a:p>
        </p:txBody>
      </p:sp>
    </p:spTree>
    <p:extLst>
      <p:ext uri="{BB962C8B-B14F-4D97-AF65-F5344CB8AC3E}">
        <p14:creationId xmlns:p14="http://schemas.microsoft.com/office/powerpoint/2010/main" val="6759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1"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heel(1)">
                                      <p:cBhvr>
                                        <p:cTn id="14" dur="2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1"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heel(1)">
                                      <p:cBhvr>
                                        <p:cTn id="19" dur="20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1"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wheel(1)">
                                      <p:cBhvr>
                                        <p:cTn id="24" dur="20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1"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Effect transition="in" filter="wheel(1)">
                                      <p:cBhvr>
                                        <p:cTn id="29"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20DBF9-3E7C-1FDA-E794-EFE0F92B568F}"/>
              </a:ext>
            </a:extLst>
          </p:cNvPr>
          <p:cNvSpPr txBox="1"/>
          <p:nvPr/>
        </p:nvSpPr>
        <p:spPr>
          <a:xfrm>
            <a:off x="755576" y="548680"/>
            <a:ext cx="7776864" cy="584775"/>
          </a:xfrm>
          <a:prstGeom prst="rect">
            <a:avLst/>
          </a:prstGeom>
          <a:solidFill>
            <a:srgbClr val="9EA788"/>
          </a:solidFill>
        </p:spPr>
        <p:txBody>
          <a:bodyPr wrap="square">
            <a:spAutoFit/>
          </a:bodyPr>
          <a:lstStyle/>
          <a:p>
            <a:r>
              <a:rPr lang="ar-EG" sz="3200" b="1" dirty="0"/>
              <a:t>هل البريد مهم في المنظمة ؟ وضح ذلك.</a:t>
            </a:r>
            <a:endParaRPr lang="ar-EG" sz="6000" dirty="0"/>
          </a:p>
        </p:txBody>
      </p:sp>
      <p:sp>
        <p:nvSpPr>
          <p:cNvPr id="2" name="مربع نص 6">
            <a:extLst>
              <a:ext uri="{FF2B5EF4-FFF2-40B4-BE49-F238E27FC236}">
                <a16:creationId xmlns:a16="http://schemas.microsoft.com/office/drawing/2014/main" id="{ACA01E75-6205-6CA0-724B-70B498676A99}"/>
              </a:ext>
            </a:extLst>
          </p:cNvPr>
          <p:cNvSpPr txBox="1"/>
          <p:nvPr/>
        </p:nvSpPr>
        <p:spPr>
          <a:xfrm>
            <a:off x="1079612" y="1874728"/>
            <a:ext cx="6984776" cy="2246769"/>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EG" sz="2800" b="1" dirty="0">
                <a:solidFill>
                  <a:srgbClr val="C00000"/>
                </a:solidFill>
              </a:rPr>
              <a:t>نعم. لأن له أثر فعال على كفاءة المنظمة وتحقيق اهداف المنظمة، يعد قسم البريد نقطة الاتصال المهمة التي تربط المنظمة بالمنظمات الأخرى وجمهور المتعاملين معها ولذلك بخدمة البريد الجيد تعمل على تنمية العلاقات الطيبة في المجتمع.</a:t>
            </a:r>
          </a:p>
        </p:txBody>
      </p:sp>
    </p:spTree>
    <p:extLst>
      <p:ext uri="{BB962C8B-B14F-4D97-AF65-F5344CB8AC3E}">
        <p14:creationId xmlns:p14="http://schemas.microsoft.com/office/powerpoint/2010/main" val="23606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heel(1)">
                                      <p:cBhvr>
                                        <p:cTn id="12"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577FB-DE29-DBB3-8340-7B8EB89CCD7E}"/>
            </a:ext>
          </a:extLst>
        </p:cNvPr>
        <p:cNvGrpSpPr/>
        <p:nvPr/>
      </p:nvGrpSpPr>
      <p:grpSpPr>
        <a:xfrm>
          <a:off x="0" y="0"/>
          <a:ext cx="0" cy="0"/>
          <a:chOff x="0" y="0"/>
          <a:chExt cx="0" cy="0"/>
        </a:xfrm>
      </p:grpSpPr>
      <p:grpSp>
        <p:nvGrpSpPr>
          <p:cNvPr id="2" name="Group 8">
            <a:extLst>
              <a:ext uri="{FF2B5EF4-FFF2-40B4-BE49-F238E27FC236}">
                <a16:creationId xmlns:a16="http://schemas.microsoft.com/office/drawing/2014/main" id="{DF335511-7A96-2FD0-371C-B696B1E8938B}"/>
              </a:ext>
            </a:extLst>
          </p:cNvPr>
          <p:cNvGrpSpPr/>
          <p:nvPr/>
        </p:nvGrpSpPr>
        <p:grpSpPr>
          <a:xfrm rot="-316261">
            <a:off x="2096007" y="1890033"/>
            <a:ext cx="5816082" cy="2799531"/>
            <a:chOff x="0" y="0"/>
            <a:chExt cx="6350000" cy="2540000"/>
          </a:xfrm>
        </p:grpSpPr>
        <p:sp>
          <p:nvSpPr>
            <p:cNvPr id="5" name="Freeform 9">
              <a:extLst>
                <a:ext uri="{FF2B5EF4-FFF2-40B4-BE49-F238E27FC236}">
                  <a16:creationId xmlns:a16="http://schemas.microsoft.com/office/drawing/2014/main" id="{A108087B-F78D-DB0C-DE25-383F187E9E30}"/>
                </a:ext>
              </a:extLst>
            </p:cNvPr>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solidFill>
              <a:srgbClr val="CDBE8C"/>
            </a:solidFill>
            <a:ln w="12700">
              <a:solidFill>
                <a:srgbClr val="000000"/>
              </a:solidFill>
            </a:ln>
          </p:spPr>
        </p:sp>
      </p:grpSp>
      <p:sp>
        <p:nvSpPr>
          <p:cNvPr id="3" name="مربع نص 2">
            <a:extLst>
              <a:ext uri="{FF2B5EF4-FFF2-40B4-BE49-F238E27FC236}">
                <a16:creationId xmlns:a16="http://schemas.microsoft.com/office/drawing/2014/main" id="{D67BD828-3AC4-3C4E-ED6B-3A8A2AE22C19}"/>
              </a:ext>
            </a:extLst>
          </p:cNvPr>
          <p:cNvSpPr txBox="1"/>
          <p:nvPr/>
        </p:nvSpPr>
        <p:spPr>
          <a:xfrm rot="21207699">
            <a:off x="2166197" y="2274838"/>
            <a:ext cx="5210725" cy="2308324"/>
          </a:xfrm>
          <a:prstGeom prst="rect">
            <a:avLst/>
          </a:prstGeom>
          <a:noFill/>
        </p:spPr>
        <p:txBody>
          <a:bodyPr wrap="square" rtlCol="0">
            <a:spAutoFit/>
          </a:bodyPr>
          <a:lstStyle/>
          <a:p>
            <a:pPr algn="ctr"/>
            <a:r>
              <a:rPr lang="ar-EG" sz="4800" b="1" dirty="0"/>
              <a:t>ضع علامة</a:t>
            </a:r>
            <a:r>
              <a:rPr lang="ar-EG" sz="4800" b="1" dirty="0">
                <a:sym typeface="Wingdings" panose="05000000000000000000" pitchFamily="2" charset="2"/>
              </a:rPr>
              <a:t> أمام الجملة الصحيحة وعلامة   أمام الجملة الغير صحيحة لما يأتي:</a:t>
            </a:r>
            <a:endParaRPr lang="en-US" sz="4800" b="1" dirty="0"/>
          </a:p>
        </p:txBody>
      </p:sp>
    </p:spTree>
    <p:extLst>
      <p:ext uri="{BB962C8B-B14F-4D97-AF65-F5344CB8AC3E}">
        <p14:creationId xmlns:p14="http://schemas.microsoft.com/office/powerpoint/2010/main" val="80569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403648" y="1772816"/>
            <a:ext cx="7337738" cy="2308324"/>
          </a:xfrm>
          <a:prstGeom prst="rect">
            <a:avLst/>
          </a:prstGeom>
          <a:noFill/>
        </p:spPr>
        <p:txBody>
          <a:bodyPr wrap="square">
            <a:spAutoFit/>
          </a:bodyPr>
          <a:lstStyle/>
          <a:p>
            <a:pPr algn="ctr"/>
            <a:r>
              <a:rPr lang="ar-EG" sz="3600" b="1" dirty="0"/>
              <a:t>إذا كانت المكالمة ستحول للمدير، يحول السكرتير المكالمة مباشرة. </a:t>
            </a:r>
          </a:p>
          <a:p>
            <a:pPr algn="ctr"/>
            <a:r>
              <a:rPr lang="ar-EG" sz="3600" b="1" dirty="0"/>
              <a:t> (           )</a:t>
            </a:r>
          </a:p>
          <a:p>
            <a:pPr algn="ctr"/>
            <a:endParaRPr lang="ar-EG" sz="3600" b="1" dirty="0"/>
          </a:p>
        </p:txBody>
      </p:sp>
      <p:sp>
        <p:nvSpPr>
          <p:cNvPr id="4" name="مربع نص 3">
            <a:extLst>
              <a:ext uri="{FF2B5EF4-FFF2-40B4-BE49-F238E27FC236}">
                <a16:creationId xmlns:a16="http://schemas.microsoft.com/office/drawing/2014/main" id="{D9B58046-9893-8630-B4D0-39E60FB7416E}"/>
              </a:ext>
            </a:extLst>
          </p:cNvPr>
          <p:cNvSpPr txBox="1"/>
          <p:nvPr/>
        </p:nvSpPr>
        <p:spPr>
          <a:xfrm>
            <a:off x="1403648" y="3723762"/>
            <a:ext cx="7337738" cy="2062103"/>
          </a:xfrm>
          <a:prstGeom prst="rect">
            <a:avLst/>
          </a:prstGeom>
          <a:noFill/>
        </p:spPr>
        <p:txBody>
          <a:bodyPr wrap="square">
            <a:spAutoFit/>
          </a:bodyPr>
          <a:lstStyle/>
          <a:p>
            <a:pPr algn="ctr"/>
            <a:r>
              <a:rPr lang="ar-EG" sz="3200" b="1" dirty="0"/>
              <a:t>من المهارات في التعامل مع المواعيد الاعتذار لأصحاب المواعيد إذا طرأ للمدير أمر طارئ</a:t>
            </a:r>
          </a:p>
          <a:p>
            <a:pPr algn="ctr"/>
            <a:r>
              <a:rPr lang="ar-EG" sz="3200" b="1" dirty="0"/>
              <a:t> (           )</a:t>
            </a:r>
          </a:p>
          <a:p>
            <a:pPr algn="ctr"/>
            <a:endParaRPr lang="ar-EG" sz="3200" b="1" dirty="0"/>
          </a:p>
        </p:txBody>
      </p:sp>
      <p:sp>
        <p:nvSpPr>
          <p:cNvPr id="6" name="مربع نص 5">
            <a:extLst>
              <a:ext uri="{FF2B5EF4-FFF2-40B4-BE49-F238E27FC236}">
                <a16:creationId xmlns:a16="http://schemas.microsoft.com/office/drawing/2014/main" id="{DBB09C51-4507-2443-224F-B35FCECFDE91}"/>
              </a:ext>
            </a:extLst>
          </p:cNvPr>
          <p:cNvSpPr txBox="1"/>
          <p:nvPr/>
        </p:nvSpPr>
        <p:spPr>
          <a:xfrm>
            <a:off x="3099864" y="2962163"/>
            <a:ext cx="4299727" cy="707886"/>
          </a:xfrm>
          <a:prstGeom prst="rect">
            <a:avLst/>
          </a:prstGeom>
          <a:noFill/>
        </p:spPr>
        <p:txBody>
          <a:bodyPr wrap="square">
            <a:spAutoFit/>
          </a:bodyPr>
          <a:lstStyle/>
          <a:p>
            <a:pPr algn="ctr"/>
            <a:r>
              <a:rPr lang="ar-EG" sz="4000" b="1" dirty="0">
                <a:solidFill>
                  <a:srgbClr val="C00000"/>
                </a:solidFill>
                <a:sym typeface="Wingdings" panose="05000000000000000000" pitchFamily="2" charset="2"/>
              </a:rPr>
              <a:t></a:t>
            </a:r>
            <a:endParaRPr lang="ar-EG" sz="4000" dirty="0">
              <a:solidFill>
                <a:srgbClr val="C00000"/>
              </a:solidFill>
            </a:endParaRPr>
          </a:p>
        </p:txBody>
      </p:sp>
      <p:sp>
        <p:nvSpPr>
          <p:cNvPr id="8" name="مربع نص 7">
            <a:extLst>
              <a:ext uri="{FF2B5EF4-FFF2-40B4-BE49-F238E27FC236}">
                <a16:creationId xmlns:a16="http://schemas.microsoft.com/office/drawing/2014/main" id="{B61D8B77-2C10-63B3-5FD1-A727160FB05F}"/>
              </a:ext>
            </a:extLst>
          </p:cNvPr>
          <p:cNvSpPr txBox="1"/>
          <p:nvPr/>
        </p:nvSpPr>
        <p:spPr>
          <a:xfrm>
            <a:off x="3069740" y="4693822"/>
            <a:ext cx="4299727" cy="707886"/>
          </a:xfrm>
          <a:prstGeom prst="rect">
            <a:avLst/>
          </a:prstGeom>
          <a:noFill/>
        </p:spPr>
        <p:txBody>
          <a:bodyPr wrap="square">
            <a:spAutoFit/>
          </a:bodyPr>
          <a:lstStyle/>
          <a:p>
            <a:pPr algn="ctr"/>
            <a:r>
              <a:rPr lang="ar-EG" sz="4000" b="1" dirty="0">
                <a:solidFill>
                  <a:srgbClr val="00B050"/>
                </a:solidFill>
                <a:sym typeface="Wingdings" panose="05000000000000000000" pitchFamily="2" charset="2"/>
              </a:rPr>
              <a:t></a:t>
            </a:r>
            <a:endParaRPr lang="ar-EG" sz="4000" dirty="0">
              <a:solidFill>
                <a:srgbClr val="00B050"/>
              </a:solidFill>
            </a:endParaRPr>
          </a:p>
        </p:txBody>
      </p:sp>
    </p:spTree>
    <p:extLst>
      <p:ext uri="{BB962C8B-B14F-4D97-AF65-F5344CB8AC3E}">
        <p14:creationId xmlns:p14="http://schemas.microsoft.com/office/powerpoint/2010/main" val="24643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80">
                                          <p:stCondLst>
                                            <p:cond delay="0"/>
                                          </p:stCondLst>
                                        </p:cTn>
                                        <p:tgtEl>
                                          <p:spTgt spid="6"/>
                                        </p:tgtEl>
                                      </p:cBhvr>
                                    </p:animEffect>
                                    <p:anim calcmode="lin" valueType="num">
                                      <p:cBhvr>
                                        <p:cTn id="1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8" dur="26">
                                          <p:stCondLst>
                                            <p:cond delay="650"/>
                                          </p:stCondLst>
                                        </p:cTn>
                                        <p:tgtEl>
                                          <p:spTgt spid="6"/>
                                        </p:tgtEl>
                                      </p:cBhvr>
                                      <p:to x="100000" y="60000"/>
                                    </p:animScale>
                                    <p:animScale>
                                      <p:cBhvr>
                                        <p:cTn id="19" dur="166" decel="50000">
                                          <p:stCondLst>
                                            <p:cond delay="676"/>
                                          </p:stCondLst>
                                        </p:cTn>
                                        <p:tgtEl>
                                          <p:spTgt spid="6"/>
                                        </p:tgtEl>
                                      </p:cBhvr>
                                      <p:to x="100000" y="100000"/>
                                    </p:animScale>
                                    <p:animScale>
                                      <p:cBhvr>
                                        <p:cTn id="20" dur="26">
                                          <p:stCondLst>
                                            <p:cond delay="1312"/>
                                          </p:stCondLst>
                                        </p:cTn>
                                        <p:tgtEl>
                                          <p:spTgt spid="6"/>
                                        </p:tgtEl>
                                      </p:cBhvr>
                                      <p:to x="100000" y="80000"/>
                                    </p:animScale>
                                    <p:animScale>
                                      <p:cBhvr>
                                        <p:cTn id="21" dur="166" decel="50000">
                                          <p:stCondLst>
                                            <p:cond delay="1338"/>
                                          </p:stCondLst>
                                        </p:cTn>
                                        <p:tgtEl>
                                          <p:spTgt spid="6"/>
                                        </p:tgtEl>
                                      </p:cBhvr>
                                      <p:to x="100000" y="100000"/>
                                    </p:animScale>
                                    <p:animScale>
                                      <p:cBhvr>
                                        <p:cTn id="22" dur="26">
                                          <p:stCondLst>
                                            <p:cond delay="1642"/>
                                          </p:stCondLst>
                                        </p:cTn>
                                        <p:tgtEl>
                                          <p:spTgt spid="6"/>
                                        </p:tgtEl>
                                      </p:cBhvr>
                                      <p:to x="100000" y="90000"/>
                                    </p:animScale>
                                    <p:animScale>
                                      <p:cBhvr>
                                        <p:cTn id="23" dur="166" decel="50000">
                                          <p:stCondLst>
                                            <p:cond delay="1668"/>
                                          </p:stCondLst>
                                        </p:cTn>
                                        <p:tgtEl>
                                          <p:spTgt spid="6"/>
                                        </p:tgtEl>
                                      </p:cBhvr>
                                      <p:to x="100000" y="100000"/>
                                    </p:animScale>
                                    <p:animScale>
                                      <p:cBhvr>
                                        <p:cTn id="24" dur="26">
                                          <p:stCondLst>
                                            <p:cond delay="1808"/>
                                          </p:stCondLst>
                                        </p:cTn>
                                        <p:tgtEl>
                                          <p:spTgt spid="6"/>
                                        </p:tgtEl>
                                      </p:cBhvr>
                                      <p:to x="100000" y="95000"/>
                                    </p:animScale>
                                    <p:animScale>
                                      <p:cBhvr>
                                        <p:cTn id="25" dur="166" decel="50000">
                                          <p:stCondLst>
                                            <p:cond delay="1834"/>
                                          </p:stCondLst>
                                        </p:cTn>
                                        <p:tgtEl>
                                          <p:spTgt spid="6"/>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C051F70-4606-4D12-424A-5E95C34DE52C}"/>
              </a:ext>
            </a:extLst>
          </p:cNvPr>
          <p:cNvSpPr txBox="1"/>
          <p:nvPr/>
        </p:nvSpPr>
        <p:spPr>
          <a:xfrm>
            <a:off x="1835696" y="2636912"/>
            <a:ext cx="7042363" cy="2062103"/>
          </a:xfrm>
          <a:prstGeom prst="rect">
            <a:avLst/>
          </a:prstGeom>
          <a:noFill/>
        </p:spPr>
        <p:txBody>
          <a:bodyPr wrap="square">
            <a:spAutoFit/>
          </a:bodyPr>
          <a:lstStyle/>
          <a:p>
            <a:pPr algn="ctr"/>
            <a:r>
              <a:rPr lang="ar-EG" sz="3200" b="1" dirty="0"/>
              <a:t>استقبال الزائر هو أن يصطحب السكرتير الزائر إلى غرفة المدير وتقديمه إلى المدير. </a:t>
            </a:r>
          </a:p>
          <a:p>
            <a:pPr algn="ctr"/>
            <a:r>
              <a:rPr lang="ar-EG" sz="3200" b="1" dirty="0"/>
              <a:t>(           )</a:t>
            </a:r>
          </a:p>
          <a:p>
            <a:pPr algn="ctr"/>
            <a:endParaRPr lang="ar-EG" sz="3200" b="1" dirty="0"/>
          </a:p>
        </p:txBody>
      </p:sp>
      <p:sp>
        <p:nvSpPr>
          <p:cNvPr id="4" name="مربع نص 3">
            <a:extLst>
              <a:ext uri="{FF2B5EF4-FFF2-40B4-BE49-F238E27FC236}">
                <a16:creationId xmlns:a16="http://schemas.microsoft.com/office/drawing/2014/main" id="{EC03241F-CBAC-A663-82EA-0665729A91A4}"/>
              </a:ext>
            </a:extLst>
          </p:cNvPr>
          <p:cNvSpPr txBox="1"/>
          <p:nvPr/>
        </p:nvSpPr>
        <p:spPr>
          <a:xfrm>
            <a:off x="3347864" y="3645024"/>
            <a:ext cx="4126645" cy="707886"/>
          </a:xfrm>
          <a:prstGeom prst="rect">
            <a:avLst/>
          </a:prstGeom>
          <a:noFill/>
        </p:spPr>
        <p:txBody>
          <a:bodyPr wrap="square">
            <a:spAutoFit/>
          </a:bodyPr>
          <a:lstStyle/>
          <a:p>
            <a:pPr algn="ctr"/>
            <a:r>
              <a:rPr lang="ar-EG" sz="4000" b="1" dirty="0">
                <a:solidFill>
                  <a:srgbClr val="C00000"/>
                </a:solidFill>
                <a:sym typeface="Wingdings" panose="05000000000000000000" pitchFamily="2" charset="2"/>
              </a:rPr>
              <a:t></a:t>
            </a:r>
            <a:endParaRPr lang="ar-EG" sz="4000" dirty="0">
              <a:solidFill>
                <a:srgbClr val="C00000"/>
              </a:solidFill>
            </a:endParaRPr>
          </a:p>
        </p:txBody>
      </p:sp>
    </p:spTree>
    <p:extLst>
      <p:ext uri="{BB962C8B-B14F-4D97-AF65-F5344CB8AC3E}">
        <p14:creationId xmlns:p14="http://schemas.microsoft.com/office/powerpoint/2010/main" val="90105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مخصص 1">
      <a:majorFont>
        <a:latin typeface="Traditional Arabic"/>
        <a:ea typeface=""/>
        <a:cs typeface="Traditional Arabic"/>
      </a:majorFont>
      <a:minorFont>
        <a:latin typeface="Traditional Arabic"/>
        <a:ea typeface=""/>
        <a:cs typeface="Traditional Arab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6753</TotalTime>
  <Words>1763</Words>
  <Application>Microsoft Office PowerPoint</Application>
  <PresentationFormat>On-screen Show (4:3)</PresentationFormat>
  <Paragraphs>143</Paragraphs>
  <Slides>67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67</vt:i4>
      </vt:variant>
    </vt:vector>
  </HeadingPairs>
  <TitlesOfParts>
    <vt:vector size="75" baseType="lpstr">
      <vt:lpstr>Arial</vt:lpstr>
      <vt:lpstr>Calibri</vt:lpstr>
      <vt:lpstr>Courier New</vt:lpstr>
      <vt:lpstr>Times New Roman</vt:lpstr>
      <vt:lpstr>Traditional Arabic</vt:lpstr>
      <vt:lpstr>Wingdings</vt:lpstr>
      <vt:lpstr>3_نسق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محمد يوسف</cp:lastModifiedBy>
  <cp:revision>294</cp:revision>
  <dcterms:created xsi:type="dcterms:W3CDTF">2020-12-01T14:21:27Z</dcterms:created>
  <dcterms:modified xsi:type="dcterms:W3CDTF">2025-11-30T05:13:14Z</dcterms:modified>
</cp:coreProperties>
</file>