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08" r:id="rId3"/>
    <p:sldMasterId id="2147483720" r:id="rId4"/>
    <p:sldMasterId id="2147483732" r:id="rId5"/>
  </p:sldMasterIdLst>
  <p:sldIdLst>
    <p:sldId id="256" r:id="rId6"/>
    <p:sldId id="257" r:id="rId7"/>
    <p:sldId id="488" r:id="rId8"/>
    <p:sldId id="424" r:id="rId9"/>
    <p:sldId id="425" r:id="rId10"/>
    <p:sldId id="427" r:id="rId11"/>
    <p:sldId id="260" r:id="rId12"/>
    <p:sldId id="474" r:id="rId13"/>
    <p:sldId id="489" r:id="rId14"/>
    <p:sldId id="476" r:id="rId15"/>
    <p:sldId id="477" r:id="rId16"/>
    <p:sldId id="490" r:id="rId17"/>
    <p:sldId id="429" r:id="rId18"/>
    <p:sldId id="480" r:id="rId19"/>
    <p:sldId id="491" r:id="rId20"/>
    <p:sldId id="435" r:id="rId21"/>
    <p:sldId id="478" r:id="rId22"/>
    <p:sldId id="466" r:id="rId23"/>
    <p:sldId id="492" r:id="rId24"/>
    <p:sldId id="443" r:id="rId25"/>
    <p:sldId id="479" r:id="rId26"/>
    <p:sldId id="258" r:id="rId27"/>
    <p:sldId id="456" r:id="rId28"/>
    <p:sldId id="493" r:id="rId29"/>
    <p:sldId id="484" r:id="rId30"/>
    <p:sldId id="458" r:id="rId31"/>
    <p:sldId id="459" r:id="rId32"/>
    <p:sldId id="494" r:id="rId33"/>
    <p:sldId id="461" r:id="rId34"/>
    <p:sldId id="462" r:id="rId35"/>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1918"/>
    <a:srgbClr val="99FFCC"/>
    <a:srgbClr val="990000"/>
    <a:srgbClr val="070D1E"/>
    <a:srgbClr val="05767B"/>
    <a:srgbClr val="003E6B"/>
    <a:srgbClr val="AF9C4B"/>
    <a:srgbClr val="CCFFCC"/>
    <a:srgbClr val="FF339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8A1520-A63B-4EBE-A02D-0268A374580A}" type="doc">
      <dgm:prSet loTypeId="urn:microsoft.com/office/officeart/2005/8/layout/process1" loCatId="process" qsTypeId="urn:microsoft.com/office/officeart/2005/8/quickstyle/simple1" qsCatId="simple" csTypeId="urn:microsoft.com/office/officeart/2005/8/colors/colorful3" csCatId="colorful" phldr="1"/>
      <dgm:spPr/>
      <dgm:t>
        <a:bodyPr/>
        <a:lstStyle/>
        <a:p>
          <a:endParaRPr lang="en-US"/>
        </a:p>
      </dgm:t>
    </dgm:pt>
    <dgm:pt modelId="{6A71B966-740C-44D7-88E7-B2B5A096F273}">
      <dgm:prSet phldrT="[نص]" custT="1"/>
      <dgm:spPr/>
      <dgm:t>
        <a:bodyPr/>
        <a:lstStyle/>
        <a:p>
          <a:r>
            <a:rPr lang="ar-EG" sz="2000" b="1" dirty="0"/>
            <a:t>التخطيط</a:t>
          </a:r>
          <a:endParaRPr lang="en-US" sz="2000" b="1" dirty="0"/>
        </a:p>
      </dgm:t>
    </dgm:pt>
    <dgm:pt modelId="{F0133DF9-59B6-4526-8330-73AC53DADD10}" type="parTrans" cxnId="{A241156C-0A75-4D11-B267-E9391E2C022A}">
      <dgm:prSet/>
      <dgm:spPr/>
      <dgm:t>
        <a:bodyPr/>
        <a:lstStyle/>
        <a:p>
          <a:endParaRPr lang="en-US" sz="2000" b="1"/>
        </a:p>
      </dgm:t>
    </dgm:pt>
    <dgm:pt modelId="{E3B7EF2E-2C7A-4C3D-9850-C6C145067436}" type="sibTrans" cxnId="{A241156C-0A75-4D11-B267-E9391E2C022A}">
      <dgm:prSet custT="1"/>
      <dgm:spPr/>
      <dgm:t>
        <a:bodyPr/>
        <a:lstStyle/>
        <a:p>
          <a:endParaRPr lang="en-US" sz="2000" b="1"/>
        </a:p>
      </dgm:t>
    </dgm:pt>
    <dgm:pt modelId="{E46B5B0C-8F4E-4AD6-A93B-6B9FE2F58B6A}">
      <dgm:prSet phldrT="[نص]" custT="1"/>
      <dgm:spPr/>
      <dgm:t>
        <a:bodyPr/>
        <a:lstStyle/>
        <a:p>
          <a:r>
            <a:rPr lang="ar-EG" sz="2000" b="1" dirty="0"/>
            <a:t>التنظيم</a:t>
          </a:r>
          <a:endParaRPr lang="en-US" sz="2000" b="1" dirty="0"/>
        </a:p>
      </dgm:t>
    </dgm:pt>
    <dgm:pt modelId="{11AC257F-C301-42D9-91AE-702DFD65256D}" type="parTrans" cxnId="{3D0438C8-80D3-4A0B-AA66-537EB0692AA4}">
      <dgm:prSet/>
      <dgm:spPr/>
      <dgm:t>
        <a:bodyPr/>
        <a:lstStyle/>
        <a:p>
          <a:endParaRPr lang="en-US" sz="2000" b="1"/>
        </a:p>
      </dgm:t>
    </dgm:pt>
    <dgm:pt modelId="{7B9CFE8A-1F28-4FF3-B40D-C2EEC1B48C63}" type="sibTrans" cxnId="{3D0438C8-80D3-4A0B-AA66-537EB0692AA4}">
      <dgm:prSet custT="1"/>
      <dgm:spPr/>
      <dgm:t>
        <a:bodyPr/>
        <a:lstStyle/>
        <a:p>
          <a:endParaRPr lang="en-US" sz="2000" b="1"/>
        </a:p>
      </dgm:t>
    </dgm:pt>
    <dgm:pt modelId="{F817DC02-88B6-4B5C-A869-447CB3EE7C35}">
      <dgm:prSet phldrT="[نص]" custT="1"/>
      <dgm:spPr/>
      <dgm:t>
        <a:bodyPr/>
        <a:lstStyle/>
        <a:p>
          <a:r>
            <a:rPr lang="ar-EG" sz="2000" b="1" dirty="0"/>
            <a:t>التوجيه</a:t>
          </a:r>
          <a:endParaRPr lang="en-US" sz="2000" b="1" dirty="0"/>
        </a:p>
      </dgm:t>
    </dgm:pt>
    <dgm:pt modelId="{EE740275-4B65-4CA1-88BD-F870A1796518}" type="parTrans" cxnId="{E12B7007-7BB3-4E8B-B3AF-9B7D16F783B5}">
      <dgm:prSet/>
      <dgm:spPr/>
      <dgm:t>
        <a:bodyPr/>
        <a:lstStyle/>
        <a:p>
          <a:endParaRPr lang="en-US" sz="2000" b="1"/>
        </a:p>
      </dgm:t>
    </dgm:pt>
    <dgm:pt modelId="{5469066C-87AC-44E3-AC98-E11BB43ECE08}" type="sibTrans" cxnId="{E12B7007-7BB3-4E8B-B3AF-9B7D16F783B5}">
      <dgm:prSet custT="1"/>
      <dgm:spPr/>
      <dgm:t>
        <a:bodyPr/>
        <a:lstStyle/>
        <a:p>
          <a:endParaRPr lang="en-US" sz="2000" b="1"/>
        </a:p>
      </dgm:t>
    </dgm:pt>
    <dgm:pt modelId="{3463FF22-5D36-4517-9EBC-C400966A1E11}">
      <dgm:prSet phldrT="[نص]" custT="1"/>
      <dgm:spPr/>
      <dgm:t>
        <a:bodyPr/>
        <a:lstStyle/>
        <a:p>
          <a:r>
            <a:rPr lang="ar-EG" sz="2000" b="1" dirty="0"/>
            <a:t>الرقابة</a:t>
          </a:r>
          <a:endParaRPr lang="en-US" sz="2000" b="1" dirty="0"/>
        </a:p>
      </dgm:t>
    </dgm:pt>
    <dgm:pt modelId="{E20D470A-3A8D-4E1C-98F9-3C331FC41DDF}" type="parTrans" cxnId="{39572299-9FAC-4E00-BDC3-63109595D294}">
      <dgm:prSet/>
      <dgm:spPr/>
      <dgm:t>
        <a:bodyPr/>
        <a:lstStyle/>
        <a:p>
          <a:endParaRPr lang="en-US" sz="2000" b="1"/>
        </a:p>
      </dgm:t>
    </dgm:pt>
    <dgm:pt modelId="{76ED413E-36F7-451A-8A3C-B70822C82850}" type="sibTrans" cxnId="{39572299-9FAC-4E00-BDC3-63109595D294}">
      <dgm:prSet custT="1"/>
      <dgm:spPr/>
      <dgm:t>
        <a:bodyPr/>
        <a:lstStyle/>
        <a:p>
          <a:endParaRPr lang="en-US" sz="2000" b="1" dirty="0"/>
        </a:p>
      </dgm:t>
    </dgm:pt>
    <dgm:pt modelId="{AA409161-A187-4950-AEBD-3FE25AE61136}">
      <dgm:prSet phldrT="[نص]" custT="1"/>
      <dgm:spPr/>
      <dgm:t>
        <a:bodyPr/>
        <a:lstStyle/>
        <a:p>
          <a:r>
            <a:rPr lang="ar-EG" sz="1800" b="1" dirty="0"/>
            <a:t>الاتصال</a:t>
          </a:r>
          <a:endParaRPr lang="en-US" sz="1800" b="1" dirty="0"/>
        </a:p>
      </dgm:t>
    </dgm:pt>
    <dgm:pt modelId="{F302F28C-FAB9-4B9E-85CF-9C8C04CAFAE0}" type="parTrans" cxnId="{2CB134E9-4E6F-42A4-A34D-961E2B8557AC}">
      <dgm:prSet/>
      <dgm:spPr/>
      <dgm:t>
        <a:bodyPr/>
        <a:lstStyle/>
        <a:p>
          <a:endParaRPr lang="en-US" sz="2000" b="1"/>
        </a:p>
      </dgm:t>
    </dgm:pt>
    <dgm:pt modelId="{C8718AEC-F9F4-49B6-AA78-E130AE542038}" type="sibTrans" cxnId="{2CB134E9-4E6F-42A4-A34D-961E2B8557AC}">
      <dgm:prSet custT="1"/>
      <dgm:spPr/>
      <dgm:t>
        <a:bodyPr/>
        <a:lstStyle/>
        <a:p>
          <a:endParaRPr lang="en-US" sz="2000" b="1"/>
        </a:p>
      </dgm:t>
    </dgm:pt>
    <dgm:pt modelId="{BB0E6B4E-3142-443F-AE37-C7AAA0ACA943}">
      <dgm:prSet phldrT="[نص]" custT="1"/>
      <dgm:spPr/>
      <dgm:t>
        <a:bodyPr/>
        <a:lstStyle/>
        <a:p>
          <a:r>
            <a:rPr lang="ar-EG" sz="2000" b="1" dirty="0"/>
            <a:t>السكرتارية</a:t>
          </a:r>
          <a:endParaRPr lang="en-US" sz="2000" b="1" dirty="0"/>
        </a:p>
      </dgm:t>
    </dgm:pt>
    <dgm:pt modelId="{102E7AF2-E06E-4AC7-977B-7DC1D2BAB6B4}" type="parTrans" cxnId="{9AD84B7A-9381-49DB-9D73-735E77FA87D2}">
      <dgm:prSet/>
      <dgm:spPr/>
      <dgm:t>
        <a:bodyPr/>
        <a:lstStyle/>
        <a:p>
          <a:endParaRPr lang="en-US" sz="2000" b="1"/>
        </a:p>
      </dgm:t>
    </dgm:pt>
    <dgm:pt modelId="{E7BDB67A-AF79-415A-9B87-DBBCC5F727A8}" type="sibTrans" cxnId="{9AD84B7A-9381-49DB-9D73-735E77FA87D2}">
      <dgm:prSet custT="1"/>
      <dgm:spPr/>
      <dgm:t>
        <a:bodyPr/>
        <a:lstStyle/>
        <a:p>
          <a:endParaRPr lang="en-US" sz="2000" b="1"/>
        </a:p>
      </dgm:t>
    </dgm:pt>
    <dgm:pt modelId="{0C85110A-601E-4B99-8097-D282F329CFED}">
      <dgm:prSet phldrT="[نص]" custT="1"/>
      <dgm:spPr/>
      <dgm:t>
        <a:bodyPr/>
        <a:lstStyle/>
        <a:p>
          <a:r>
            <a:rPr lang="ar-EG" sz="1800" b="1" dirty="0"/>
            <a:t>إدارة المشاريع</a:t>
          </a:r>
          <a:endParaRPr lang="en-US" sz="1800" b="1" dirty="0"/>
        </a:p>
      </dgm:t>
    </dgm:pt>
    <dgm:pt modelId="{773A823F-4B21-4CB9-B0F0-3CD2564BCA36}" type="parTrans" cxnId="{0EB28E3F-4E41-4904-B4A6-B81C2C5B5BBF}">
      <dgm:prSet/>
      <dgm:spPr/>
      <dgm:t>
        <a:bodyPr/>
        <a:lstStyle/>
        <a:p>
          <a:endParaRPr lang="en-US" sz="2000" b="1"/>
        </a:p>
      </dgm:t>
    </dgm:pt>
    <dgm:pt modelId="{F7BEB62A-4CE5-4BB1-A749-149D4823F5AC}" type="sibTrans" cxnId="{0EB28E3F-4E41-4904-B4A6-B81C2C5B5BBF}">
      <dgm:prSet/>
      <dgm:spPr/>
      <dgm:t>
        <a:bodyPr/>
        <a:lstStyle/>
        <a:p>
          <a:endParaRPr lang="en-US" sz="2000" b="1"/>
        </a:p>
      </dgm:t>
    </dgm:pt>
    <dgm:pt modelId="{57260A4B-64B4-4FF6-994E-2D03C76D0106}" type="pres">
      <dgm:prSet presAssocID="{A98A1520-A63B-4EBE-A02D-0268A374580A}" presName="Name0" presStyleCnt="0">
        <dgm:presLayoutVars>
          <dgm:dir val="rev"/>
          <dgm:resizeHandles val="exact"/>
        </dgm:presLayoutVars>
      </dgm:prSet>
      <dgm:spPr/>
    </dgm:pt>
    <dgm:pt modelId="{52FB6CE4-1D3C-4D38-8C57-5998E91F32C6}" type="pres">
      <dgm:prSet presAssocID="{6A71B966-740C-44D7-88E7-B2B5A096F273}" presName="node" presStyleLbl="node1" presStyleIdx="0" presStyleCnt="7" custScaleX="229934">
        <dgm:presLayoutVars>
          <dgm:bulletEnabled val="1"/>
        </dgm:presLayoutVars>
      </dgm:prSet>
      <dgm:spPr/>
    </dgm:pt>
    <dgm:pt modelId="{813BF13B-773A-4D33-91BA-6FF3F154E32A}" type="pres">
      <dgm:prSet presAssocID="{E3B7EF2E-2C7A-4C3D-9850-C6C145067436}" presName="sibTrans" presStyleLbl="sibTrans2D1" presStyleIdx="0" presStyleCnt="6"/>
      <dgm:spPr/>
    </dgm:pt>
    <dgm:pt modelId="{7C690954-165A-4A69-A847-BCD63D19D36A}" type="pres">
      <dgm:prSet presAssocID="{E3B7EF2E-2C7A-4C3D-9850-C6C145067436}" presName="connectorText" presStyleLbl="sibTrans2D1" presStyleIdx="0" presStyleCnt="6"/>
      <dgm:spPr/>
    </dgm:pt>
    <dgm:pt modelId="{72EC4231-6BCA-4A6E-80FF-780B0DD7B089}" type="pres">
      <dgm:prSet presAssocID="{E46B5B0C-8F4E-4AD6-A93B-6B9FE2F58B6A}" presName="node" presStyleLbl="node1" presStyleIdx="1" presStyleCnt="7" custScaleX="188280" custLinFactY="-87418" custLinFactNeighborX="-17346" custLinFactNeighborY="-100000">
        <dgm:presLayoutVars>
          <dgm:bulletEnabled val="1"/>
        </dgm:presLayoutVars>
      </dgm:prSet>
      <dgm:spPr/>
    </dgm:pt>
    <dgm:pt modelId="{7EF3C4A2-655F-4061-9871-5ED70A0274EE}" type="pres">
      <dgm:prSet presAssocID="{7B9CFE8A-1F28-4FF3-B40D-C2EEC1B48C63}" presName="sibTrans" presStyleLbl="sibTrans2D1" presStyleIdx="1" presStyleCnt="6"/>
      <dgm:spPr/>
    </dgm:pt>
    <dgm:pt modelId="{3F82065E-598D-4A17-B92C-7FB8339FA61A}" type="pres">
      <dgm:prSet presAssocID="{7B9CFE8A-1F28-4FF3-B40D-C2EEC1B48C63}" presName="connectorText" presStyleLbl="sibTrans2D1" presStyleIdx="1" presStyleCnt="6"/>
      <dgm:spPr/>
    </dgm:pt>
    <dgm:pt modelId="{3E79F513-EE71-4B85-A7F9-8DCDB1084397}" type="pres">
      <dgm:prSet presAssocID="{F817DC02-88B6-4B5C-A869-447CB3EE7C35}" presName="node" presStyleLbl="node1" presStyleIdx="2" presStyleCnt="7" custScaleX="253848" custLinFactY="34905" custLinFactNeighborX="10960" custLinFactNeighborY="100000">
        <dgm:presLayoutVars>
          <dgm:bulletEnabled val="1"/>
        </dgm:presLayoutVars>
      </dgm:prSet>
      <dgm:spPr/>
    </dgm:pt>
    <dgm:pt modelId="{ACCB8740-C83A-436C-9CE3-BE3892239588}" type="pres">
      <dgm:prSet presAssocID="{5469066C-87AC-44E3-AC98-E11BB43ECE08}" presName="sibTrans" presStyleLbl="sibTrans2D1" presStyleIdx="2" presStyleCnt="6"/>
      <dgm:spPr/>
    </dgm:pt>
    <dgm:pt modelId="{F248B5CC-AA4B-4650-A29D-E6371636808E}" type="pres">
      <dgm:prSet presAssocID="{5469066C-87AC-44E3-AC98-E11BB43ECE08}" presName="connectorText" presStyleLbl="sibTrans2D1" presStyleIdx="2" presStyleCnt="6"/>
      <dgm:spPr/>
    </dgm:pt>
    <dgm:pt modelId="{16EA3E67-ACDF-48E8-AE1E-D059C127DA64}" type="pres">
      <dgm:prSet presAssocID="{3463FF22-5D36-4517-9EBC-C400966A1E11}" presName="node" presStyleLbl="node1" presStyleIdx="3" presStyleCnt="7" custScaleX="182815" custLinFactX="-3145" custLinFactY="-100000" custLinFactNeighborX="-100000" custLinFactNeighborY="-118395">
        <dgm:presLayoutVars>
          <dgm:bulletEnabled val="1"/>
        </dgm:presLayoutVars>
      </dgm:prSet>
      <dgm:spPr/>
    </dgm:pt>
    <dgm:pt modelId="{8C2724F6-EEB9-447E-926A-4B4DF68792FE}" type="pres">
      <dgm:prSet presAssocID="{76ED413E-36F7-451A-8A3C-B70822C82850}" presName="sibTrans" presStyleLbl="sibTrans2D1" presStyleIdx="3" presStyleCnt="6"/>
      <dgm:spPr/>
    </dgm:pt>
    <dgm:pt modelId="{0A9C9612-7A15-4E96-854A-6F9BC163396E}" type="pres">
      <dgm:prSet presAssocID="{76ED413E-36F7-451A-8A3C-B70822C82850}" presName="connectorText" presStyleLbl="sibTrans2D1" presStyleIdx="3" presStyleCnt="6"/>
      <dgm:spPr/>
    </dgm:pt>
    <dgm:pt modelId="{E8C8540C-82BE-4AA0-A518-FD18F0816CBD}" type="pres">
      <dgm:prSet presAssocID="{AA409161-A187-4950-AEBD-3FE25AE61136}" presName="node" presStyleLbl="node1" presStyleIdx="4" presStyleCnt="7" custScaleX="161607" custLinFactY="100000" custLinFactNeighborX="44595" custLinFactNeighborY="146608">
        <dgm:presLayoutVars>
          <dgm:bulletEnabled val="1"/>
        </dgm:presLayoutVars>
      </dgm:prSet>
      <dgm:spPr/>
    </dgm:pt>
    <dgm:pt modelId="{18733C4C-DC8E-4A76-B20B-505EA34D28AA}" type="pres">
      <dgm:prSet presAssocID="{C8718AEC-F9F4-49B6-AA78-E130AE542038}" presName="sibTrans" presStyleLbl="sibTrans2D1" presStyleIdx="4" presStyleCnt="6"/>
      <dgm:spPr/>
    </dgm:pt>
    <dgm:pt modelId="{F368E2BE-D6C3-405E-88C4-D1879531FE42}" type="pres">
      <dgm:prSet presAssocID="{C8718AEC-F9F4-49B6-AA78-E130AE542038}" presName="connectorText" presStyleLbl="sibTrans2D1" presStyleIdx="4" presStyleCnt="6"/>
      <dgm:spPr/>
    </dgm:pt>
    <dgm:pt modelId="{3D3B544E-CE0B-422A-849C-CF29AD96C561}" type="pres">
      <dgm:prSet presAssocID="{BB0E6B4E-3142-443F-AE37-C7AAA0ACA943}" presName="node" presStyleLbl="node1" presStyleIdx="5" presStyleCnt="7" custScaleX="257568">
        <dgm:presLayoutVars>
          <dgm:bulletEnabled val="1"/>
        </dgm:presLayoutVars>
      </dgm:prSet>
      <dgm:spPr/>
    </dgm:pt>
    <dgm:pt modelId="{28102F8A-FAAC-45E0-9DE7-A28D98C943DA}" type="pres">
      <dgm:prSet presAssocID="{E7BDB67A-AF79-415A-9B87-DBBCC5F727A8}" presName="sibTrans" presStyleLbl="sibTrans2D1" presStyleIdx="5" presStyleCnt="6"/>
      <dgm:spPr/>
    </dgm:pt>
    <dgm:pt modelId="{38E83BEF-2568-4CA7-8FA3-E113F1330262}" type="pres">
      <dgm:prSet presAssocID="{E7BDB67A-AF79-415A-9B87-DBBCC5F727A8}" presName="connectorText" presStyleLbl="sibTrans2D1" presStyleIdx="5" presStyleCnt="6"/>
      <dgm:spPr/>
    </dgm:pt>
    <dgm:pt modelId="{09CBC1A3-4495-4EB6-B084-0523C6157535}" type="pres">
      <dgm:prSet presAssocID="{0C85110A-601E-4B99-8097-D282F329CFED}" presName="node" presStyleLbl="node1" presStyleIdx="6" presStyleCnt="7" custScaleX="189653" custLinFactY="-47128" custLinFactNeighborX="-776" custLinFactNeighborY="-100000">
        <dgm:presLayoutVars>
          <dgm:bulletEnabled val="1"/>
        </dgm:presLayoutVars>
      </dgm:prSet>
      <dgm:spPr/>
    </dgm:pt>
  </dgm:ptLst>
  <dgm:cxnLst>
    <dgm:cxn modelId="{E12B7007-7BB3-4E8B-B3AF-9B7D16F783B5}" srcId="{A98A1520-A63B-4EBE-A02D-0268A374580A}" destId="{F817DC02-88B6-4B5C-A869-447CB3EE7C35}" srcOrd="2" destOrd="0" parTransId="{EE740275-4B65-4CA1-88BD-F870A1796518}" sibTransId="{5469066C-87AC-44E3-AC98-E11BB43ECE08}"/>
    <dgm:cxn modelId="{AD1C200E-26FA-415F-BACD-64090CAEB3BA}" type="presOf" srcId="{3463FF22-5D36-4517-9EBC-C400966A1E11}" destId="{16EA3E67-ACDF-48E8-AE1E-D059C127DA64}" srcOrd="0" destOrd="0" presId="urn:microsoft.com/office/officeart/2005/8/layout/process1"/>
    <dgm:cxn modelId="{32B5990E-0F3A-486A-A88F-409F0CE84DF4}" type="presOf" srcId="{6A71B966-740C-44D7-88E7-B2B5A096F273}" destId="{52FB6CE4-1D3C-4D38-8C57-5998E91F32C6}" srcOrd="0" destOrd="0" presId="urn:microsoft.com/office/officeart/2005/8/layout/process1"/>
    <dgm:cxn modelId="{AC43201E-DFF2-47E5-AD5B-9C57F3495DC1}" type="presOf" srcId="{AA409161-A187-4950-AEBD-3FE25AE61136}" destId="{E8C8540C-82BE-4AA0-A518-FD18F0816CBD}" srcOrd="0" destOrd="0" presId="urn:microsoft.com/office/officeart/2005/8/layout/process1"/>
    <dgm:cxn modelId="{8DC21027-F561-47BD-AC4F-87B702626A99}" type="presOf" srcId="{7B9CFE8A-1F28-4FF3-B40D-C2EEC1B48C63}" destId="{7EF3C4A2-655F-4061-9871-5ED70A0274EE}" srcOrd="0" destOrd="0" presId="urn:microsoft.com/office/officeart/2005/8/layout/process1"/>
    <dgm:cxn modelId="{93E1E13B-4139-4CA2-90C0-8DC4F613C974}" type="presOf" srcId="{76ED413E-36F7-451A-8A3C-B70822C82850}" destId="{8C2724F6-EEB9-447E-926A-4B4DF68792FE}" srcOrd="0" destOrd="0" presId="urn:microsoft.com/office/officeart/2005/8/layout/process1"/>
    <dgm:cxn modelId="{0EB28E3F-4E41-4904-B4A6-B81C2C5B5BBF}" srcId="{A98A1520-A63B-4EBE-A02D-0268A374580A}" destId="{0C85110A-601E-4B99-8097-D282F329CFED}" srcOrd="6" destOrd="0" parTransId="{773A823F-4B21-4CB9-B0F0-3CD2564BCA36}" sibTransId="{F7BEB62A-4CE5-4BB1-A749-149D4823F5AC}"/>
    <dgm:cxn modelId="{78FB7943-9819-47F6-8FC0-DB5DB7F19F19}" type="presOf" srcId="{E7BDB67A-AF79-415A-9B87-DBBCC5F727A8}" destId="{28102F8A-FAAC-45E0-9DE7-A28D98C943DA}" srcOrd="0" destOrd="0" presId="urn:microsoft.com/office/officeart/2005/8/layout/process1"/>
    <dgm:cxn modelId="{53CCD345-357C-4D39-A8F9-EC4FEA99F8C3}" type="presOf" srcId="{E3B7EF2E-2C7A-4C3D-9850-C6C145067436}" destId="{7C690954-165A-4A69-A847-BCD63D19D36A}" srcOrd="1" destOrd="0" presId="urn:microsoft.com/office/officeart/2005/8/layout/process1"/>
    <dgm:cxn modelId="{31E88D46-DAF0-46A7-AC05-CA93477A4F9D}" type="presOf" srcId="{7B9CFE8A-1F28-4FF3-B40D-C2EEC1B48C63}" destId="{3F82065E-598D-4A17-B92C-7FB8339FA61A}" srcOrd="1" destOrd="0" presId="urn:microsoft.com/office/officeart/2005/8/layout/process1"/>
    <dgm:cxn modelId="{A241156C-0A75-4D11-B267-E9391E2C022A}" srcId="{A98A1520-A63B-4EBE-A02D-0268A374580A}" destId="{6A71B966-740C-44D7-88E7-B2B5A096F273}" srcOrd="0" destOrd="0" parTransId="{F0133DF9-59B6-4526-8330-73AC53DADD10}" sibTransId="{E3B7EF2E-2C7A-4C3D-9850-C6C145067436}"/>
    <dgm:cxn modelId="{15EAEE72-6942-4DFE-ABC0-065271583F3C}" type="presOf" srcId="{0C85110A-601E-4B99-8097-D282F329CFED}" destId="{09CBC1A3-4495-4EB6-B084-0523C6157535}" srcOrd="0" destOrd="0" presId="urn:microsoft.com/office/officeart/2005/8/layout/process1"/>
    <dgm:cxn modelId="{DCC31975-9FCB-4CF5-9455-68CC524FF285}" type="presOf" srcId="{E7BDB67A-AF79-415A-9B87-DBBCC5F727A8}" destId="{38E83BEF-2568-4CA7-8FA3-E113F1330262}" srcOrd="1" destOrd="0" presId="urn:microsoft.com/office/officeart/2005/8/layout/process1"/>
    <dgm:cxn modelId="{52CEE057-8944-4BB7-8AAE-F9DC206CAF6E}" type="presOf" srcId="{A98A1520-A63B-4EBE-A02D-0268A374580A}" destId="{57260A4B-64B4-4FF6-994E-2D03C76D0106}" srcOrd="0" destOrd="0" presId="urn:microsoft.com/office/officeart/2005/8/layout/process1"/>
    <dgm:cxn modelId="{9AD84B7A-9381-49DB-9D73-735E77FA87D2}" srcId="{A98A1520-A63B-4EBE-A02D-0268A374580A}" destId="{BB0E6B4E-3142-443F-AE37-C7AAA0ACA943}" srcOrd="5" destOrd="0" parTransId="{102E7AF2-E06E-4AC7-977B-7DC1D2BAB6B4}" sibTransId="{E7BDB67A-AF79-415A-9B87-DBBCC5F727A8}"/>
    <dgm:cxn modelId="{8F8BB77C-F2AF-481F-9BEA-0738A4A479A3}" type="presOf" srcId="{5469066C-87AC-44E3-AC98-E11BB43ECE08}" destId="{ACCB8740-C83A-436C-9CE3-BE3892239588}" srcOrd="0" destOrd="0" presId="urn:microsoft.com/office/officeart/2005/8/layout/process1"/>
    <dgm:cxn modelId="{C8CA5D7D-5206-48C7-A986-9B2D505DFC46}" type="presOf" srcId="{C8718AEC-F9F4-49B6-AA78-E130AE542038}" destId="{F368E2BE-D6C3-405E-88C4-D1879531FE42}" srcOrd="1" destOrd="0" presId="urn:microsoft.com/office/officeart/2005/8/layout/process1"/>
    <dgm:cxn modelId="{97BE9E8B-610F-4A05-854B-05F78AE5FA15}" type="presOf" srcId="{76ED413E-36F7-451A-8A3C-B70822C82850}" destId="{0A9C9612-7A15-4E96-854A-6F9BC163396E}" srcOrd="1" destOrd="0" presId="urn:microsoft.com/office/officeart/2005/8/layout/process1"/>
    <dgm:cxn modelId="{D5078E8D-237E-4ED1-AF5D-DBF684FAD57D}" type="presOf" srcId="{E46B5B0C-8F4E-4AD6-A93B-6B9FE2F58B6A}" destId="{72EC4231-6BCA-4A6E-80FF-780B0DD7B089}" srcOrd="0" destOrd="0" presId="urn:microsoft.com/office/officeart/2005/8/layout/process1"/>
    <dgm:cxn modelId="{252EC88E-0BB2-45C0-BEC0-0D1A386C0E4A}" type="presOf" srcId="{BB0E6B4E-3142-443F-AE37-C7AAA0ACA943}" destId="{3D3B544E-CE0B-422A-849C-CF29AD96C561}" srcOrd="0" destOrd="0" presId="urn:microsoft.com/office/officeart/2005/8/layout/process1"/>
    <dgm:cxn modelId="{67233594-29C5-4254-A0C2-3618EF59940E}" type="presOf" srcId="{5469066C-87AC-44E3-AC98-E11BB43ECE08}" destId="{F248B5CC-AA4B-4650-A29D-E6371636808E}" srcOrd="1" destOrd="0" presId="urn:microsoft.com/office/officeart/2005/8/layout/process1"/>
    <dgm:cxn modelId="{D95C5098-1E39-402E-9DD1-0BE757E12F97}" type="presOf" srcId="{F817DC02-88B6-4B5C-A869-447CB3EE7C35}" destId="{3E79F513-EE71-4B85-A7F9-8DCDB1084397}" srcOrd="0" destOrd="0" presId="urn:microsoft.com/office/officeart/2005/8/layout/process1"/>
    <dgm:cxn modelId="{39572299-9FAC-4E00-BDC3-63109595D294}" srcId="{A98A1520-A63B-4EBE-A02D-0268A374580A}" destId="{3463FF22-5D36-4517-9EBC-C400966A1E11}" srcOrd="3" destOrd="0" parTransId="{E20D470A-3A8D-4E1C-98F9-3C331FC41DDF}" sibTransId="{76ED413E-36F7-451A-8A3C-B70822C82850}"/>
    <dgm:cxn modelId="{A5FCACA5-F696-44E9-9CE6-6C566B8E915D}" type="presOf" srcId="{E3B7EF2E-2C7A-4C3D-9850-C6C145067436}" destId="{813BF13B-773A-4D33-91BA-6FF3F154E32A}" srcOrd="0" destOrd="0" presId="urn:microsoft.com/office/officeart/2005/8/layout/process1"/>
    <dgm:cxn modelId="{3D0438C8-80D3-4A0B-AA66-537EB0692AA4}" srcId="{A98A1520-A63B-4EBE-A02D-0268A374580A}" destId="{E46B5B0C-8F4E-4AD6-A93B-6B9FE2F58B6A}" srcOrd="1" destOrd="0" parTransId="{11AC257F-C301-42D9-91AE-702DFD65256D}" sibTransId="{7B9CFE8A-1F28-4FF3-B40D-C2EEC1B48C63}"/>
    <dgm:cxn modelId="{2CB134E9-4E6F-42A4-A34D-961E2B8557AC}" srcId="{A98A1520-A63B-4EBE-A02D-0268A374580A}" destId="{AA409161-A187-4950-AEBD-3FE25AE61136}" srcOrd="4" destOrd="0" parTransId="{F302F28C-FAB9-4B9E-85CF-9C8C04CAFAE0}" sibTransId="{C8718AEC-F9F4-49B6-AA78-E130AE542038}"/>
    <dgm:cxn modelId="{7B35D8FF-1499-42A0-AA13-157522A53675}" type="presOf" srcId="{C8718AEC-F9F4-49B6-AA78-E130AE542038}" destId="{18733C4C-DC8E-4A76-B20B-505EA34D28AA}" srcOrd="0" destOrd="0" presId="urn:microsoft.com/office/officeart/2005/8/layout/process1"/>
    <dgm:cxn modelId="{78A31255-39C5-4BD7-BC0E-E5C710A82590}" type="presParOf" srcId="{57260A4B-64B4-4FF6-994E-2D03C76D0106}" destId="{52FB6CE4-1D3C-4D38-8C57-5998E91F32C6}" srcOrd="0" destOrd="0" presId="urn:microsoft.com/office/officeart/2005/8/layout/process1"/>
    <dgm:cxn modelId="{40F1B167-7E5B-4C99-A24B-76ECAD025CD7}" type="presParOf" srcId="{57260A4B-64B4-4FF6-994E-2D03C76D0106}" destId="{813BF13B-773A-4D33-91BA-6FF3F154E32A}" srcOrd="1" destOrd="0" presId="urn:microsoft.com/office/officeart/2005/8/layout/process1"/>
    <dgm:cxn modelId="{4254CAC3-A7AA-4C3B-87A9-7F84CB0CC4E0}" type="presParOf" srcId="{813BF13B-773A-4D33-91BA-6FF3F154E32A}" destId="{7C690954-165A-4A69-A847-BCD63D19D36A}" srcOrd="0" destOrd="0" presId="urn:microsoft.com/office/officeart/2005/8/layout/process1"/>
    <dgm:cxn modelId="{20BB558C-9F8F-4E0B-B03C-38039438E743}" type="presParOf" srcId="{57260A4B-64B4-4FF6-994E-2D03C76D0106}" destId="{72EC4231-6BCA-4A6E-80FF-780B0DD7B089}" srcOrd="2" destOrd="0" presId="urn:microsoft.com/office/officeart/2005/8/layout/process1"/>
    <dgm:cxn modelId="{D459AF16-35C5-4A5C-8C47-732A67028CC4}" type="presParOf" srcId="{57260A4B-64B4-4FF6-994E-2D03C76D0106}" destId="{7EF3C4A2-655F-4061-9871-5ED70A0274EE}" srcOrd="3" destOrd="0" presId="urn:microsoft.com/office/officeart/2005/8/layout/process1"/>
    <dgm:cxn modelId="{6CC8CF7F-9C98-4EB9-91E0-0D562CB0D8CF}" type="presParOf" srcId="{7EF3C4A2-655F-4061-9871-5ED70A0274EE}" destId="{3F82065E-598D-4A17-B92C-7FB8339FA61A}" srcOrd="0" destOrd="0" presId="urn:microsoft.com/office/officeart/2005/8/layout/process1"/>
    <dgm:cxn modelId="{FFA093C0-5BEF-4D2D-9258-2BF6979C6D89}" type="presParOf" srcId="{57260A4B-64B4-4FF6-994E-2D03C76D0106}" destId="{3E79F513-EE71-4B85-A7F9-8DCDB1084397}" srcOrd="4" destOrd="0" presId="urn:microsoft.com/office/officeart/2005/8/layout/process1"/>
    <dgm:cxn modelId="{71EAC4A5-DCB1-45C8-9A5C-E3C3CDD4B51A}" type="presParOf" srcId="{57260A4B-64B4-4FF6-994E-2D03C76D0106}" destId="{ACCB8740-C83A-436C-9CE3-BE3892239588}" srcOrd="5" destOrd="0" presId="urn:microsoft.com/office/officeart/2005/8/layout/process1"/>
    <dgm:cxn modelId="{85B9B20F-68B4-4059-B039-3569D11E0EF0}" type="presParOf" srcId="{ACCB8740-C83A-436C-9CE3-BE3892239588}" destId="{F248B5CC-AA4B-4650-A29D-E6371636808E}" srcOrd="0" destOrd="0" presId="urn:microsoft.com/office/officeart/2005/8/layout/process1"/>
    <dgm:cxn modelId="{C3B2E379-E931-4354-9C1B-58637746AF4F}" type="presParOf" srcId="{57260A4B-64B4-4FF6-994E-2D03C76D0106}" destId="{16EA3E67-ACDF-48E8-AE1E-D059C127DA64}" srcOrd="6" destOrd="0" presId="urn:microsoft.com/office/officeart/2005/8/layout/process1"/>
    <dgm:cxn modelId="{F1F6F001-5E56-4668-954E-02802FB5CFDF}" type="presParOf" srcId="{57260A4B-64B4-4FF6-994E-2D03C76D0106}" destId="{8C2724F6-EEB9-447E-926A-4B4DF68792FE}" srcOrd="7" destOrd="0" presId="urn:microsoft.com/office/officeart/2005/8/layout/process1"/>
    <dgm:cxn modelId="{DCE3B85E-1EFE-4B24-9C49-08276493E199}" type="presParOf" srcId="{8C2724F6-EEB9-447E-926A-4B4DF68792FE}" destId="{0A9C9612-7A15-4E96-854A-6F9BC163396E}" srcOrd="0" destOrd="0" presId="urn:microsoft.com/office/officeart/2005/8/layout/process1"/>
    <dgm:cxn modelId="{60581C06-C24E-40A3-B46A-D43EA77CB926}" type="presParOf" srcId="{57260A4B-64B4-4FF6-994E-2D03C76D0106}" destId="{E8C8540C-82BE-4AA0-A518-FD18F0816CBD}" srcOrd="8" destOrd="0" presId="urn:microsoft.com/office/officeart/2005/8/layout/process1"/>
    <dgm:cxn modelId="{9E6B079D-503B-4FC7-B9B3-98E60BD53B27}" type="presParOf" srcId="{57260A4B-64B4-4FF6-994E-2D03C76D0106}" destId="{18733C4C-DC8E-4A76-B20B-505EA34D28AA}" srcOrd="9" destOrd="0" presId="urn:microsoft.com/office/officeart/2005/8/layout/process1"/>
    <dgm:cxn modelId="{15F2EA98-F371-4BB3-BAFD-7A44D7141246}" type="presParOf" srcId="{18733C4C-DC8E-4A76-B20B-505EA34D28AA}" destId="{F368E2BE-D6C3-405E-88C4-D1879531FE42}" srcOrd="0" destOrd="0" presId="urn:microsoft.com/office/officeart/2005/8/layout/process1"/>
    <dgm:cxn modelId="{21133D9A-C1F6-4E12-91B9-4421452DF43E}" type="presParOf" srcId="{57260A4B-64B4-4FF6-994E-2D03C76D0106}" destId="{3D3B544E-CE0B-422A-849C-CF29AD96C561}" srcOrd="10" destOrd="0" presId="urn:microsoft.com/office/officeart/2005/8/layout/process1"/>
    <dgm:cxn modelId="{6487E9F4-F461-4368-850B-7E00EE8DB953}" type="presParOf" srcId="{57260A4B-64B4-4FF6-994E-2D03C76D0106}" destId="{28102F8A-FAAC-45E0-9DE7-A28D98C943DA}" srcOrd="11" destOrd="0" presId="urn:microsoft.com/office/officeart/2005/8/layout/process1"/>
    <dgm:cxn modelId="{9791DCD0-42D6-49C7-9542-708A319736EA}" type="presParOf" srcId="{28102F8A-FAAC-45E0-9DE7-A28D98C943DA}" destId="{38E83BEF-2568-4CA7-8FA3-E113F1330262}" srcOrd="0" destOrd="0" presId="urn:microsoft.com/office/officeart/2005/8/layout/process1"/>
    <dgm:cxn modelId="{00102858-9BF2-447E-9C03-1361393D1FCB}" type="presParOf" srcId="{57260A4B-64B4-4FF6-994E-2D03C76D0106}" destId="{09CBC1A3-4495-4EB6-B084-0523C6157535}" srcOrd="1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FB6CE4-1D3C-4D38-8C57-5998E91F32C6}">
      <dsp:nvSpPr>
        <dsp:cNvPr id="0" name=""/>
        <dsp:cNvSpPr/>
      </dsp:nvSpPr>
      <dsp:spPr>
        <a:xfrm>
          <a:off x="7056566" y="1963278"/>
          <a:ext cx="1099883" cy="84174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EG" sz="2000" b="1" kern="1200" dirty="0"/>
            <a:t>التخطيط</a:t>
          </a:r>
          <a:endParaRPr lang="en-US" sz="2000" b="1" kern="1200" dirty="0"/>
        </a:p>
      </dsp:txBody>
      <dsp:txXfrm>
        <a:off x="7081220" y="1987932"/>
        <a:ext cx="1050575" cy="792439"/>
      </dsp:txXfrm>
    </dsp:sp>
    <dsp:sp modelId="{813BF13B-773A-4D33-91BA-6FF3F154E32A}">
      <dsp:nvSpPr>
        <dsp:cNvPr id="0" name=""/>
        <dsp:cNvSpPr/>
      </dsp:nvSpPr>
      <dsp:spPr>
        <a:xfrm rot="13930525">
          <a:off x="6738680" y="1525005"/>
          <a:ext cx="493731" cy="11863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b="1" kern="1200"/>
        </a:p>
      </dsp:txBody>
      <dsp:txXfrm rot="10800000">
        <a:off x="6767387" y="1562787"/>
        <a:ext cx="458142" cy="71178"/>
      </dsp:txXfrm>
    </dsp:sp>
    <dsp:sp modelId="{72EC4231-6BCA-4A6E-80FF-780B0DD7B089}">
      <dsp:nvSpPr>
        <dsp:cNvPr id="0" name=""/>
        <dsp:cNvSpPr/>
      </dsp:nvSpPr>
      <dsp:spPr>
        <a:xfrm>
          <a:off x="5931405" y="385691"/>
          <a:ext cx="900632" cy="841747"/>
        </a:xfrm>
        <a:prstGeom prst="roundRect">
          <a:avLst>
            <a:gd name="adj" fmla="val 10000"/>
          </a:avLst>
        </a:prstGeom>
        <a:solidFill>
          <a:schemeClr val="accent3">
            <a:hueOff val="451767"/>
            <a:satOff val="16667"/>
            <a:lumOff val="-2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EG" sz="2000" b="1" kern="1200" dirty="0"/>
            <a:t>التنظيم</a:t>
          </a:r>
          <a:endParaRPr lang="en-US" sz="2000" b="1" kern="1200" dirty="0"/>
        </a:p>
      </dsp:txBody>
      <dsp:txXfrm>
        <a:off x="5956059" y="410345"/>
        <a:ext cx="851324" cy="792439"/>
      </dsp:txXfrm>
    </dsp:sp>
    <dsp:sp modelId="{7EF3C4A2-655F-4061-9871-5ED70A0274EE}">
      <dsp:nvSpPr>
        <dsp:cNvPr id="0" name=""/>
        <dsp:cNvSpPr/>
      </dsp:nvSpPr>
      <dsp:spPr>
        <a:xfrm rot="6825870">
          <a:off x="5230180" y="2131894"/>
          <a:ext cx="1083731" cy="118630"/>
        </a:xfrm>
        <a:prstGeom prst="rightArrow">
          <a:avLst>
            <a:gd name="adj1" fmla="val 60000"/>
            <a:gd name="adj2" fmla="val 50000"/>
          </a:avLst>
        </a:prstGeom>
        <a:solidFill>
          <a:schemeClr val="accent3">
            <a:hueOff val="542120"/>
            <a:satOff val="2000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b="1" kern="1200"/>
        </a:p>
      </dsp:txBody>
      <dsp:txXfrm rot="10800000">
        <a:off x="5255145" y="2139334"/>
        <a:ext cx="1048142" cy="71178"/>
      </dsp:txXfrm>
    </dsp:sp>
    <dsp:sp modelId="{3E79F513-EE71-4B85-A7F9-8DCDB1084397}">
      <dsp:nvSpPr>
        <dsp:cNvPr id="0" name=""/>
        <dsp:cNvSpPr/>
      </dsp:nvSpPr>
      <dsp:spPr>
        <a:xfrm>
          <a:off x="4579951" y="3098837"/>
          <a:ext cx="1214275" cy="841747"/>
        </a:xfrm>
        <a:prstGeom prst="roundRect">
          <a:avLst>
            <a:gd name="adj" fmla="val 1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EG" sz="2000" b="1" kern="1200" dirty="0"/>
            <a:t>التوجيه</a:t>
          </a:r>
          <a:endParaRPr lang="en-US" sz="2000" b="1" kern="1200" dirty="0"/>
        </a:p>
      </dsp:txBody>
      <dsp:txXfrm>
        <a:off x="4604605" y="3123491"/>
        <a:ext cx="1164967" cy="792439"/>
      </dsp:txXfrm>
    </dsp:sp>
    <dsp:sp modelId="{ACCB8740-C83A-436C-9CE3-BE3892239588}">
      <dsp:nvSpPr>
        <dsp:cNvPr id="0" name=""/>
        <dsp:cNvSpPr/>
      </dsp:nvSpPr>
      <dsp:spPr>
        <a:xfrm rot="14628244">
          <a:off x="3810122" y="1941467"/>
          <a:ext cx="1259390" cy="118630"/>
        </a:xfrm>
        <a:prstGeom prst="rightArrow">
          <a:avLst>
            <a:gd name="adj1" fmla="val 60000"/>
            <a:gd name="adj2" fmla="val 50000"/>
          </a:avLst>
        </a:prstGeom>
        <a:solidFill>
          <a:schemeClr val="accent3">
            <a:hueOff val="1084240"/>
            <a:satOff val="40000"/>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b="1" kern="1200"/>
        </a:p>
      </dsp:txBody>
      <dsp:txXfrm rot="10800000">
        <a:off x="3835772" y="1981160"/>
        <a:ext cx="1223801" cy="71178"/>
      </dsp:txXfrm>
    </dsp:sp>
    <dsp:sp modelId="{16EA3E67-ACDF-48E8-AE1E-D059C127DA64}">
      <dsp:nvSpPr>
        <dsp:cNvPr id="0" name=""/>
        <dsp:cNvSpPr/>
      </dsp:nvSpPr>
      <dsp:spPr>
        <a:xfrm>
          <a:off x="3286768" y="124942"/>
          <a:ext cx="874490" cy="841747"/>
        </a:xfrm>
        <a:prstGeom prst="roundRect">
          <a:avLst>
            <a:gd name="adj" fmla="val 10000"/>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EG" sz="2000" b="1" kern="1200" dirty="0"/>
            <a:t>الرقابة</a:t>
          </a:r>
          <a:endParaRPr lang="en-US" sz="2000" b="1" kern="1200" dirty="0"/>
        </a:p>
      </dsp:txBody>
      <dsp:txXfrm>
        <a:off x="3311422" y="149596"/>
        <a:ext cx="825182" cy="792439"/>
      </dsp:txXfrm>
    </dsp:sp>
    <dsp:sp modelId="{8C2724F6-EEB9-447E-926A-4B4DF68792FE}">
      <dsp:nvSpPr>
        <dsp:cNvPr id="0" name=""/>
        <dsp:cNvSpPr/>
      </dsp:nvSpPr>
      <dsp:spPr>
        <a:xfrm rot="6046428">
          <a:off x="2555429" y="2431706"/>
          <a:ext cx="1596877" cy="118630"/>
        </a:xfrm>
        <a:prstGeom prst="rightArrow">
          <a:avLst>
            <a:gd name="adj1" fmla="val 60000"/>
            <a:gd name="adj2" fmla="val 50000"/>
          </a:avLst>
        </a:prstGeom>
        <a:solidFill>
          <a:schemeClr val="accent3">
            <a:hueOff val="1626359"/>
            <a:satOff val="60000"/>
            <a:lumOff val="-882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b="1" kern="1200" dirty="0"/>
        </a:p>
      </dsp:txBody>
      <dsp:txXfrm rot="10800000">
        <a:off x="2576550" y="2437951"/>
        <a:ext cx="1561288" cy="71178"/>
      </dsp:txXfrm>
    </dsp:sp>
    <dsp:sp modelId="{E8C8540C-82BE-4AA0-A518-FD18F0816CBD}">
      <dsp:nvSpPr>
        <dsp:cNvPr id="0" name=""/>
        <dsp:cNvSpPr/>
      </dsp:nvSpPr>
      <dsp:spPr>
        <a:xfrm>
          <a:off x="2614097" y="3926556"/>
          <a:ext cx="773042" cy="841747"/>
        </a:xfrm>
        <a:prstGeom prst="roundRect">
          <a:avLst>
            <a:gd name="adj" fmla="val 1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ar-EG" sz="1800" b="1" kern="1200" dirty="0"/>
            <a:t>الاتصال</a:t>
          </a:r>
          <a:endParaRPr lang="en-US" sz="1800" b="1" kern="1200" dirty="0"/>
        </a:p>
      </dsp:txBody>
      <dsp:txXfrm>
        <a:off x="2636739" y="3949198"/>
        <a:ext cx="727758" cy="796463"/>
      </dsp:txXfrm>
    </dsp:sp>
    <dsp:sp modelId="{18733C4C-DC8E-4A76-B20B-505EA34D28AA}">
      <dsp:nvSpPr>
        <dsp:cNvPr id="0" name=""/>
        <dsp:cNvSpPr/>
      </dsp:nvSpPr>
      <dsp:spPr>
        <a:xfrm rot="14214764">
          <a:off x="1995317" y="3289653"/>
          <a:ext cx="709456" cy="118630"/>
        </a:xfrm>
        <a:prstGeom prst="rightArrow">
          <a:avLst>
            <a:gd name="adj1" fmla="val 60000"/>
            <a:gd name="adj2" fmla="val 50000"/>
          </a:avLst>
        </a:prstGeom>
        <a:solidFill>
          <a:schemeClr val="accent3">
            <a:hueOff val="2168479"/>
            <a:satOff val="80000"/>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b="1" kern="1200"/>
        </a:p>
      </dsp:txBody>
      <dsp:txXfrm rot="10800000">
        <a:off x="2022826" y="3328288"/>
        <a:ext cx="673867" cy="71178"/>
      </dsp:txXfrm>
    </dsp:sp>
    <dsp:sp modelId="{3D3B544E-CE0B-422A-849C-CF29AD96C561}">
      <dsp:nvSpPr>
        <dsp:cNvPr id="0" name=""/>
        <dsp:cNvSpPr/>
      </dsp:nvSpPr>
      <dsp:spPr>
        <a:xfrm>
          <a:off x="1105361" y="1963278"/>
          <a:ext cx="1232069" cy="841747"/>
        </a:xfrm>
        <a:prstGeom prst="roundRect">
          <a:avLst>
            <a:gd name="adj" fmla="val 10000"/>
          </a:avLst>
        </a:prstGeom>
        <a:solidFill>
          <a:schemeClr val="accent3">
            <a:hueOff val="2258833"/>
            <a:satOff val="83333"/>
            <a:lumOff val="-122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EG" sz="2000" b="1" kern="1200" dirty="0"/>
            <a:t>السكرتارية</a:t>
          </a:r>
          <a:endParaRPr lang="en-US" sz="2000" b="1" kern="1200" dirty="0"/>
        </a:p>
      </dsp:txBody>
      <dsp:txXfrm>
        <a:off x="1130015" y="1987932"/>
        <a:ext cx="1182761" cy="792439"/>
      </dsp:txXfrm>
    </dsp:sp>
    <dsp:sp modelId="{28102F8A-FAAC-45E0-9DE7-A28D98C943DA}">
      <dsp:nvSpPr>
        <dsp:cNvPr id="0" name=""/>
        <dsp:cNvSpPr/>
      </dsp:nvSpPr>
      <dsp:spPr>
        <a:xfrm rot="13466994">
          <a:off x="933983" y="1699663"/>
          <a:ext cx="300235" cy="118630"/>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b="1" kern="1200"/>
        </a:p>
      </dsp:txBody>
      <dsp:txXfrm rot="10800000">
        <a:off x="964480" y="1735850"/>
        <a:ext cx="264646" cy="71178"/>
      </dsp:txXfrm>
    </dsp:sp>
    <dsp:sp modelId="{09CBC1A3-4495-4EB6-B084-0523C6157535}">
      <dsp:nvSpPr>
        <dsp:cNvPr id="0" name=""/>
        <dsp:cNvSpPr/>
      </dsp:nvSpPr>
      <dsp:spPr>
        <a:xfrm>
          <a:off x="5337" y="724831"/>
          <a:ext cx="907200" cy="841747"/>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ar-EG" sz="1800" b="1" kern="1200" dirty="0"/>
            <a:t>إدارة المشاريع</a:t>
          </a:r>
          <a:endParaRPr lang="en-US" sz="1800" b="1" kern="1200" dirty="0"/>
        </a:p>
      </dsp:txBody>
      <dsp:txXfrm>
        <a:off x="29991" y="749485"/>
        <a:ext cx="857892" cy="79243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24705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5925630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41691512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2641456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406774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21443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6578131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3701084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043842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08784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22839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623291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45922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781314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310152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74592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69915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732047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7641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452726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887652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153608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30845591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38145471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175188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30816277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1807661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20113043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31060204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29827864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13732649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6681962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830521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304661671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41663255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428754770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40.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14.svg"/><Relationship Id="rId2" Type="http://schemas.openxmlformats.org/officeDocument/2006/relationships/image" Target="../media/image4.png"/><Relationship Id="rId1" Type="http://schemas.openxmlformats.org/officeDocument/2006/relationships/slideLayout" Target="../slideLayouts/slideLayout40.xml"/><Relationship Id="rId6" Type="http://schemas.openxmlformats.org/officeDocument/2006/relationships/image" Target="../media/image13.png"/><Relationship Id="rId5" Type="http://schemas.openxmlformats.org/officeDocument/2006/relationships/image" Target="../media/image10.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14.svg"/><Relationship Id="rId2" Type="http://schemas.openxmlformats.org/officeDocument/2006/relationships/image" Target="../media/image4.png"/><Relationship Id="rId1" Type="http://schemas.openxmlformats.org/officeDocument/2006/relationships/slideLayout" Target="../slideLayouts/slideLayout40.xml"/><Relationship Id="rId6" Type="http://schemas.openxmlformats.org/officeDocument/2006/relationships/image" Target="../media/image13.png"/><Relationship Id="rId5" Type="http://schemas.openxmlformats.org/officeDocument/2006/relationships/image" Target="../media/image10.sv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40.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9623016">
            <a:off x="-1932156" y="-380621"/>
            <a:ext cx="6146126" cy="7104891"/>
            <a:chOff x="0" y="0"/>
            <a:chExt cx="615228" cy="711200"/>
          </a:xfrm>
        </p:grpSpPr>
        <p:sp>
          <p:nvSpPr>
            <p:cNvPr id="3" name="Freeform 3"/>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4" name="TextBox 4"/>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6" name="Group 6"/>
          <p:cNvGrpSpPr/>
          <p:nvPr/>
        </p:nvGrpSpPr>
        <p:grpSpPr>
          <a:xfrm>
            <a:off x="-551970" y="4436633"/>
            <a:ext cx="4259873" cy="1564117"/>
            <a:chOff x="0" y="0"/>
            <a:chExt cx="2049676" cy="406400"/>
          </a:xfrm>
        </p:grpSpPr>
        <p:sp>
          <p:nvSpPr>
            <p:cNvPr id="7" name="Freeform 7"/>
            <p:cNvSpPr/>
            <p:nvPr/>
          </p:nvSpPr>
          <p:spPr>
            <a:xfrm>
              <a:off x="0" y="0"/>
              <a:ext cx="2049676" cy="406400"/>
            </a:xfrm>
            <a:custGeom>
              <a:avLst/>
              <a:gdLst/>
              <a:ahLst/>
              <a:cxnLst/>
              <a:rect l="l" t="t" r="r" b="b"/>
              <a:pathLst>
                <a:path w="2049676" h="406400">
                  <a:moveTo>
                    <a:pt x="1846476" y="0"/>
                  </a:moveTo>
                  <a:cubicBezTo>
                    <a:pt x="1958700" y="0"/>
                    <a:pt x="2049676" y="90976"/>
                    <a:pt x="2049676" y="203200"/>
                  </a:cubicBezTo>
                  <a:cubicBezTo>
                    <a:pt x="2049676" y="315424"/>
                    <a:pt x="1958700" y="406400"/>
                    <a:pt x="1846476" y="406400"/>
                  </a:cubicBezTo>
                  <a:lnTo>
                    <a:pt x="203200" y="406400"/>
                  </a:lnTo>
                  <a:cubicBezTo>
                    <a:pt x="90976" y="406400"/>
                    <a:pt x="0" y="315424"/>
                    <a:pt x="0" y="203200"/>
                  </a:cubicBezTo>
                  <a:cubicBezTo>
                    <a:pt x="0" y="90976"/>
                    <a:pt x="90976" y="0"/>
                    <a:pt x="203200" y="0"/>
                  </a:cubicBezTo>
                  <a:close/>
                </a:path>
              </a:pathLst>
            </a:custGeom>
            <a:solidFill>
              <a:srgbClr val="931CBD"/>
            </a:solidFill>
          </p:spPr>
        </p:sp>
        <p:sp>
          <p:nvSpPr>
            <p:cNvPr id="8" name="TextBox 8"/>
            <p:cNvSpPr txBox="1"/>
            <p:nvPr/>
          </p:nvSpPr>
          <p:spPr>
            <a:xfrm>
              <a:off x="0" y="-57150"/>
              <a:ext cx="2049676"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9" name="Freeform 9"/>
          <p:cNvSpPr/>
          <p:nvPr/>
        </p:nvSpPr>
        <p:spPr>
          <a:xfrm>
            <a:off x="7695743" y="5208158"/>
            <a:ext cx="1448258" cy="792592"/>
          </a:xfrm>
          <a:custGeom>
            <a:avLst/>
            <a:gdLst/>
            <a:ahLst/>
            <a:cxnLst/>
            <a:rect l="l" t="t" r="r" b="b"/>
            <a:pathLst>
              <a:path w="2896515" h="1585184">
                <a:moveTo>
                  <a:pt x="0" y="0"/>
                </a:moveTo>
                <a:lnTo>
                  <a:pt x="2896515" y="0"/>
                </a:lnTo>
                <a:lnTo>
                  <a:pt x="2896515" y="1585184"/>
                </a:lnTo>
                <a:lnTo>
                  <a:pt x="0" y="15851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0" name="Group 10"/>
          <p:cNvGrpSpPr/>
          <p:nvPr/>
        </p:nvGrpSpPr>
        <p:grpSpPr>
          <a:xfrm>
            <a:off x="5381381" y="502275"/>
            <a:ext cx="3674767" cy="692589"/>
            <a:chOff x="0" y="0"/>
            <a:chExt cx="2156295" cy="406400"/>
          </a:xfrm>
        </p:grpSpPr>
        <p:sp>
          <p:nvSpPr>
            <p:cNvPr id="11" name="Freeform 11"/>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12" name="TextBox 12"/>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13" name="Freeform 13"/>
          <p:cNvSpPr/>
          <p:nvPr/>
        </p:nvSpPr>
        <p:spPr>
          <a:xfrm>
            <a:off x="5737597" y="2310728"/>
            <a:ext cx="2656059" cy="2125905"/>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4" name="Group 14"/>
          <p:cNvGrpSpPr/>
          <p:nvPr/>
        </p:nvGrpSpPr>
        <p:grpSpPr>
          <a:xfrm rot="-4009884">
            <a:off x="8900810" y="740542"/>
            <a:ext cx="326169" cy="377050"/>
            <a:chOff x="0" y="0"/>
            <a:chExt cx="615228" cy="711200"/>
          </a:xfrm>
        </p:grpSpPr>
        <p:sp>
          <p:nvSpPr>
            <p:cNvPr id="15" name="Freeform 15"/>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a:ln cap="sq">
              <a:noFill/>
              <a:prstDash val="solid"/>
              <a:miter/>
            </a:ln>
          </p:spPr>
        </p:sp>
        <p:sp>
          <p:nvSpPr>
            <p:cNvPr id="16" name="TextBox 16"/>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17" name="Freeform 17"/>
          <p:cNvSpPr/>
          <p:nvPr/>
        </p:nvSpPr>
        <p:spPr>
          <a:xfrm>
            <a:off x="-83284" y="4843869"/>
            <a:ext cx="616654" cy="578678"/>
          </a:xfrm>
          <a:custGeom>
            <a:avLst/>
            <a:gdLst/>
            <a:ahLst/>
            <a:cxnLst/>
            <a:rect l="l" t="t" r="r" b="b"/>
            <a:pathLst>
              <a:path w="736644" h="736644">
                <a:moveTo>
                  <a:pt x="0" y="0"/>
                </a:moveTo>
                <a:lnTo>
                  <a:pt x="736644" y="0"/>
                </a:lnTo>
                <a:lnTo>
                  <a:pt x="736644" y="736644"/>
                </a:lnTo>
                <a:lnTo>
                  <a:pt x="0" y="7366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2" name="Picture 3">
            <a:extLst>
              <a:ext uri="{FF2B5EF4-FFF2-40B4-BE49-F238E27FC236}">
                <a16:creationId xmlns:a16="http://schemas.microsoft.com/office/drawing/2014/main" id="{DF77761C-2DB1-D5FB-9DB8-F86A2A8B65F8}"/>
              </a:ext>
            </a:extLst>
          </p:cNvPr>
          <p:cNvPicPr>
            <a:picLocks noChangeAspect="1"/>
          </p:cNvPicPr>
          <p:nvPr/>
        </p:nvPicPr>
        <p:blipFill>
          <a:blip r:embed="rId8"/>
          <a:srcRect/>
          <a:stretch>
            <a:fillRect/>
          </a:stretch>
        </p:blipFill>
        <p:spPr>
          <a:xfrm>
            <a:off x="533370" y="502275"/>
            <a:ext cx="3819091" cy="3572179"/>
          </a:xfrm>
          <a:prstGeom prst="rect">
            <a:avLst/>
          </a:prstGeom>
        </p:spPr>
      </p:pic>
      <p:sp>
        <p:nvSpPr>
          <p:cNvPr id="23" name="مربع نص 22">
            <a:extLst>
              <a:ext uri="{FF2B5EF4-FFF2-40B4-BE49-F238E27FC236}">
                <a16:creationId xmlns:a16="http://schemas.microsoft.com/office/drawing/2014/main" id="{0E607496-07FF-23EE-5DAD-902C52890C66}"/>
              </a:ext>
            </a:extLst>
          </p:cNvPr>
          <p:cNvSpPr txBox="1"/>
          <p:nvPr/>
        </p:nvSpPr>
        <p:spPr>
          <a:xfrm>
            <a:off x="5076056" y="534084"/>
            <a:ext cx="4679251" cy="64633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solidFill>
                    <a:prstClr val="black"/>
                  </a:solidFill>
                </a:ln>
                <a:solidFill>
                  <a:srgbClr val="002060"/>
                </a:solidFill>
                <a:effectLst/>
                <a:uLnTx/>
                <a:uFillTx/>
                <a:latin typeface="Traditional Arabic" panose="02020603050405020304" pitchFamily="18" charset="-78"/>
                <a:ea typeface="+mn-ea"/>
                <a:cs typeface="Traditional Arabic" panose="02020603050405020304" pitchFamily="18" charset="-78"/>
              </a:rPr>
              <a:t>الفصل الأول</a:t>
            </a:r>
            <a:endParaRPr kumimoji="0" lang="en-US" sz="3600" b="1" i="0" u="none" strike="noStrike" kern="1200" cap="none" spc="0" normalizeH="0" baseline="0" noProof="0" dirty="0">
              <a:ln>
                <a:solidFill>
                  <a:prstClr val="black"/>
                </a:solid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sp>
        <p:nvSpPr>
          <p:cNvPr id="24" name="مربع نص 23">
            <a:extLst>
              <a:ext uri="{FF2B5EF4-FFF2-40B4-BE49-F238E27FC236}">
                <a16:creationId xmlns:a16="http://schemas.microsoft.com/office/drawing/2014/main" id="{7A045CCC-A59B-0B5A-4D58-B8C8E8630458}"/>
              </a:ext>
            </a:extLst>
          </p:cNvPr>
          <p:cNvSpPr txBox="1"/>
          <p:nvPr/>
        </p:nvSpPr>
        <p:spPr>
          <a:xfrm>
            <a:off x="-426382" y="4533043"/>
            <a:ext cx="4679251"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solidFill>
                    <a:prstClr val="white"/>
                  </a:solidFill>
                </a:ln>
                <a:solidFill>
                  <a:prstClr val="white"/>
                </a:solidFill>
                <a:effectLst/>
                <a:uLnTx/>
                <a:uFillTx/>
                <a:latin typeface="Traditional Arabic" panose="02020603050405020304" pitchFamily="18" charset="-78"/>
                <a:ea typeface="+mn-ea"/>
                <a:cs typeface="Traditional Arabic" panose="02020603050405020304" pitchFamily="18" charset="-78"/>
              </a:rPr>
              <a:t>مدخل إلى</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solidFill>
                    <a:prstClr val="white"/>
                  </a:solidFill>
                </a:ln>
                <a:solidFill>
                  <a:prstClr val="white"/>
                </a:solidFill>
                <a:effectLst/>
                <a:uLnTx/>
                <a:uFillTx/>
                <a:latin typeface="Traditional Arabic" panose="02020603050405020304" pitchFamily="18" charset="-78"/>
                <a:ea typeface="+mn-ea"/>
                <a:cs typeface="Traditional Arabic" panose="02020603050405020304" pitchFamily="18" charset="-78"/>
              </a:rPr>
              <a:t> المهارات الإدارية</a:t>
            </a:r>
            <a:endParaRPr kumimoji="0" lang="en-US" sz="3600" b="1" i="0" u="none" strike="noStrike" kern="1200" cap="none" spc="0" normalizeH="0" baseline="0" noProof="0" dirty="0">
              <a:ln>
                <a:solidFill>
                  <a:prstClr val="white"/>
                </a:solid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9595" y="1883119"/>
            <a:ext cx="4235762" cy="4351257"/>
            <a:chOff x="0" y="0"/>
            <a:chExt cx="2231183" cy="2292020"/>
          </a:xfrm>
        </p:grpSpPr>
        <p:sp>
          <p:nvSpPr>
            <p:cNvPr id="3" name="Freeform 3"/>
            <p:cNvSpPr/>
            <p:nvPr/>
          </p:nvSpPr>
          <p:spPr>
            <a:xfrm>
              <a:off x="0" y="0"/>
              <a:ext cx="2231183" cy="2292020"/>
            </a:xfrm>
            <a:custGeom>
              <a:avLst/>
              <a:gdLst/>
              <a:ahLst/>
              <a:cxnLst/>
              <a:rect l="l" t="t" r="r" b="b"/>
              <a:pathLst>
                <a:path w="2231183" h="2292020">
                  <a:moveTo>
                    <a:pt x="31986" y="0"/>
                  </a:moveTo>
                  <a:lnTo>
                    <a:pt x="2199198" y="0"/>
                  </a:lnTo>
                  <a:cubicBezTo>
                    <a:pt x="2216863" y="0"/>
                    <a:pt x="2231183" y="14320"/>
                    <a:pt x="2231183" y="31986"/>
                  </a:cubicBezTo>
                  <a:lnTo>
                    <a:pt x="2231183" y="2260034"/>
                  </a:lnTo>
                  <a:cubicBezTo>
                    <a:pt x="2231183" y="2277699"/>
                    <a:pt x="2216863" y="2292020"/>
                    <a:pt x="2199198" y="2292020"/>
                  </a:cubicBezTo>
                  <a:lnTo>
                    <a:pt x="31986" y="2292020"/>
                  </a:lnTo>
                  <a:cubicBezTo>
                    <a:pt x="14320" y="2292020"/>
                    <a:pt x="0" y="2277699"/>
                    <a:pt x="0" y="2260034"/>
                  </a:cubicBezTo>
                  <a:lnTo>
                    <a:pt x="0" y="31986"/>
                  </a:lnTo>
                  <a:cubicBezTo>
                    <a:pt x="0" y="14320"/>
                    <a:pt x="14320" y="0"/>
                    <a:pt x="31986" y="0"/>
                  </a:cubicBezTo>
                  <a:close/>
                </a:path>
              </a:pathLst>
            </a:custGeom>
            <a:gradFill rotWithShape="1">
              <a:gsLst>
                <a:gs pos="0">
                  <a:srgbClr val="931CBD">
                    <a:alpha val="10000"/>
                  </a:srgbClr>
                </a:gs>
                <a:gs pos="100000">
                  <a:srgbClr val="FF5DC4">
                    <a:alpha val="10000"/>
                  </a:srgbClr>
                </a:gs>
              </a:gsLst>
              <a:lin ang="0"/>
            </a:gradFill>
            <a:ln cap="rnd">
              <a:noFill/>
              <a:prstDash val="solid"/>
              <a:round/>
            </a:ln>
          </p:spPr>
        </p:sp>
        <p:sp>
          <p:nvSpPr>
            <p:cNvPr id="4" name="TextBox 4"/>
            <p:cNvSpPr txBox="1"/>
            <p:nvPr/>
          </p:nvSpPr>
          <p:spPr>
            <a:xfrm>
              <a:off x="0" y="-57150"/>
              <a:ext cx="2231183" cy="234917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rot="-9623016">
            <a:off x="-1932156" y="-380621"/>
            <a:ext cx="6146126" cy="7104891"/>
            <a:chOff x="0" y="0"/>
            <a:chExt cx="615228" cy="711200"/>
          </a:xfrm>
        </p:grpSpPr>
        <p:sp>
          <p:nvSpPr>
            <p:cNvPr id="6" name="Freeform 6"/>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7" name="TextBox 7"/>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rot="-4009884">
            <a:off x="8900810" y="740542"/>
            <a:ext cx="326169" cy="377050"/>
            <a:chOff x="0" y="0"/>
            <a:chExt cx="615228" cy="711200"/>
          </a:xfrm>
        </p:grpSpPr>
        <p:sp>
          <p:nvSpPr>
            <p:cNvPr id="9" name="Freeform 9"/>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a:ln cap="sq">
              <a:noFill/>
              <a:prstDash val="solid"/>
              <a:miter/>
            </a:ln>
          </p:spPr>
        </p:sp>
        <p:sp>
          <p:nvSpPr>
            <p:cNvPr id="10" name="TextBox 10"/>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5128551" y="4770366"/>
            <a:ext cx="3674767" cy="692589"/>
            <a:chOff x="0" y="0"/>
            <a:chExt cx="2156295" cy="406400"/>
          </a:xfrm>
        </p:grpSpPr>
        <p:sp>
          <p:nvSpPr>
            <p:cNvPr id="12" name="Freeform 12"/>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13" name="TextBox 13"/>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Freeform 15"/>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6" name="Freeform 16"/>
          <p:cNvSpPr/>
          <p:nvPr/>
        </p:nvSpPr>
        <p:spPr>
          <a:xfrm flipH="1">
            <a:off x="0" y="5305594"/>
            <a:ext cx="697693" cy="695156"/>
          </a:xfrm>
          <a:custGeom>
            <a:avLst/>
            <a:gdLst/>
            <a:ahLst/>
            <a:cxnLst/>
            <a:rect l="l" t="t" r="r" b="b"/>
            <a:pathLst>
              <a:path w="1395386" h="1390312">
                <a:moveTo>
                  <a:pt x="1395386" y="0"/>
                </a:moveTo>
                <a:lnTo>
                  <a:pt x="0" y="0"/>
                </a:lnTo>
                <a:lnTo>
                  <a:pt x="0" y="1390312"/>
                </a:lnTo>
                <a:lnTo>
                  <a:pt x="1395386" y="1390312"/>
                </a:lnTo>
                <a:lnTo>
                  <a:pt x="1395386"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Freeform 20"/>
          <p:cNvSpPr/>
          <p:nvPr/>
        </p:nvSpPr>
        <p:spPr>
          <a:xfrm flipH="1">
            <a:off x="691418"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1" name="Freeform 21"/>
          <p:cNvSpPr/>
          <p:nvPr/>
        </p:nvSpPr>
        <p:spPr>
          <a:xfrm flipH="1">
            <a:off x="1382835"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مربع نص 21">
            <a:extLst>
              <a:ext uri="{FF2B5EF4-FFF2-40B4-BE49-F238E27FC236}">
                <a16:creationId xmlns:a16="http://schemas.microsoft.com/office/drawing/2014/main" id="{3CB23D83-DF45-9C57-FB53-8E473D2F86D1}"/>
              </a:ext>
            </a:extLst>
          </p:cNvPr>
          <p:cNvSpPr txBox="1"/>
          <p:nvPr/>
        </p:nvSpPr>
        <p:spPr>
          <a:xfrm>
            <a:off x="-305974" y="2902823"/>
            <a:ext cx="4548520" cy="1754326"/>
          </a:xfrm>
          <a:prstGeom prst="rect">
            <a:avLst/>
          </a:prstGeom>
          <a:noFill/>
        </p:spPr>
        <p:txBody>
          <a:bodyPr wrap="square" rtlCol="0">
            <a:spAutoFit/>
          </a:bodyPr>
          <a:lstStyle/>
          <a:p>
            <a:pPr algn="ctr"/>
            <a:r>
              <a:rPr lang="ar-EG" sz="5400" b="1" dirty="0">
                <a:solidFill>
                  <a:schemeClr val="accent6">
                    <a:lumMod val="50000"/>
                  </a:schemeClr>
                </a:solidFill>
                <a:latin typeface="Traditional Arabic" panose="02020603050405020304" pitchFamily="18" charset="-78"/>
                <a:cs typeface="Traditional Arabic" panose="02020603050405020304" pitchFamily="18" charset="-78"/>
              </a:rPr>
              <a:t>3-1 </a:t>
            </a:r>
          </a:p>
          <a:p>
            <a:pPr algn="ctr"/>
            <a:r>
              <a:rPr lang="ar-EG" sz="5400" b="1" dirty="0">
                <a:solidFill>
                  <a:schemeClr val="accent6">
                    <a:lumMod val="50000"/>
                  </a:schemeClr>
                </a:solidFill>
                <a:latin typeface="Traditional Arabic" panose="02020603050405020304" pitchFamily="18" charset="-78"/>
                <a:cs typeface="Traditional Arabic" panose="02020603050405020304" pitchFamily="18" charset="-78"/>
              </a:rPr>
              <a:t>المهارات الإدارية</a:t>
            </a:r>
            <a:endParaRPr lang="en-US" sz="5400" b="1" dirty="0">
              <a:solidFill>
                <a:schemeClr val="accent6">
                  <a:lumMod val="50000"/>
                </a:schemeClr>
              </a:solidFill>
              <a:latin typeface="Traditional Arabic" panose="02020603050405020304" pitchFamily="18" charset="-78"/>
              <a:cs typeface="Traditional Arabic" panose="02020603050405020304" pitchFamily="18" charset="-78"/>
            </a:endParaRPr>
          </a:p>
        </p:txBody>
      </p:sp>
      <p:pic>
        <p:nvPicPr>
          <p:cNvPr id="24" name="صورة 23">
            <a:extLst>
              <a:ext uri="{FF2B5EF4-FFF2-40B4-BE49-F238E27FC236}">
                <a16:creationId xmlns:a16="http://schemas.microsoft.com/office/drawing/2014/main" id="{B5FCE743-1AC3-3FA6-F7EE-E9BD2B5303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4448" y="2008148"/>
            <a:ext cx="3508336" cy="364502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85732" y="980728"/>
            <a:ext cx="2808312" cy="576064"/>
          </a:xfrm>
          <a:prstGeom prst="rect">
            <a:avLst/>
          </a:prstGeom>
          <a:solidFill>
            <a:srgbClr val="F2DDF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rPr>
              <a:t>الفكرة المحورية</a:t>
            </a:r>
            <a:endParaRPr kumimoji="0" lang="en-US" sz="36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68144" y="2996952"/>
            <a:ext cx="2808312" cy="576064"/>
          </a:xfrm>
          <a:prstGeom prst="rect">
            <a:avLst/>
          </a:prstGeom>
          <a:solidFill>
            <a:srgbClr val="F2DDF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rPr>
              <a:t>المفاهيم الرئيسية</a:t>
            </a:r>
            <a:endParaRPr kumimoji="0" lang="en-US" sz="36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85732" y="5013176"/>
            <a:ext cx="2808312" cy="576064"/>
          </a:xfrm>
          <a:prstGeom prst="rect">
            <a:avLst/>
          </a:prstGeom>
          <a:solidFill>
            <a:srgbClr val="F2DDF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rPr>
              <a:t>الأهداف</a:t>
            </a:r>
            <a:endParaRPr kumimoji="0" lang="en-US" sz="36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endParaRPr>
          </a:p>
        </p:txBody>
      </p:sp>
      <p:sp>
        <p:nvSpPr>
          <p:cNvPr id="8" name="مربع نص 7">
            <a:extLst>
              <a:ext uri="{FF2B5EF4-FFF2-40B4-BE49-F238E27FC236}">
                <a16:creationId xmlns:a16="http://schemas.microsoft.com/office/drawing/2014/main" id="{397B921A-7E1E-81CF-C286-991DA8D47006}"/>
              </a:ext>
            </a:extLst>
          </p:cNvPr>
          <p:cNvSpPr txBox="1"/>
          <p:nvPr/>
        </p:nvSpPr>
        <p:spPr>
          <a:xfrm>
            <a:off x="996539" y="908720"/>
            <a:ext cx="4572000" cy="523220"/>
          </a:xfrm>
          <a:prstGeom prst="rect">
            <a:avLst/>
          </a:prstGeom>
          <a:noFill/>
        </p:spPr>
        <p:txBody>
          <a:bodyPr wrap="square">
            <a:spAutoFit/>
          </a:bodyPr>
          <a:lstStyle/>
          <a:p>
            <a:pPr marL="285750" indent="-285750" algn="r" rtl="1">
              <a:spcBef>
                <a:spcPts val="0"/>
              </a:spcBef>
              <a:spcAft>
                <a:spcPts val="500"/>
              </a:spcAft>
              <a:buFont typeface="Wingdings" panose="05000000000000000000" pitchFamily="2" charset="2"/>
              <a:buChar char="Ø"/>
            </a:pPr>
            <a:r>
              <a:rPr lang="ar-EG" sz="2800" b="1" i="0" u="none" strike="noStrike" dirty="0">
                <a:effectLst/>
                <a:latin typeface="Arial" panose="020B0604020202020204" pitchFamily="34" charset="0"/>
              </a:rPr>
              <a:t>التعرف على المهارات الإدارية</a:t>
            </a:r>
            <a:endParaRPr lang="ar-EG" sz="2800" b="1" dirty="0">
              <a:effectLst/>
            </a:endParaRPr>
          </a:p>
        </p:txBody>
      </p:sp>
      <p:sp>
        <p:nvSpPr>
          <p:cNvPr id="9" name="مربع نص 8">
            <a:extLst>
              <a:ext uri="{FF2B5EF4-FFF2-40B4-BE49-F238E27FC236}">
                <a16:creationId xmlns:a16="http://schemas.microsoft.com/office/drawing/2014/main" id="{1CA0AE67-9E1D-7FBC-AF1F-E343D945AEE8}"/>
              </a:ext>
            </a:extLst>
          </p:cNvPr>
          <p:cNvSpPr txBox="1"/>
          <p:nvPr/>
        </p:nvSpPr>
        <p:spPr>
          <a:xfrm>
            <a:off x="491814" y="2652829"/>
            <a:ext cx="5043474" cy="1077218"/>
          </a:xfrm>
          <a:prstGeom prst="rect">
            <a:avLst/>
          </a:prstGeom>
          <a:noFill/>
        </p:spPr>
        <p:txBody>
          <a:bodyPr wrap="square">
            <a:spAutoFit/>
          </a:bodyPr>
          <a:lstStyle/>
          <a:p>
            <a:pPr marL="457200" indent="-457200">
              <a:buFont typeface="Wingdings" panose="05000000000000000000" pitchFamily="2" charset="2"/>
              <a:buChar char="Ø"/>
            </a:pPr>
            <a:r>
              <a:rPr lang="ar-EG" sz="3200" b="1" dirty="0"/>
              <a:t>المهارات الإدارية - الإدارة كعلم - الإدارة كمهارة.</a:t>
            </a:r>
            <a:endParaRPr lang="ar-EG" sz="4400" b="1" dirty="0"/>
          </a:p>
        </p:txBody>
      </p:sp>
      <p:sp>
        <p:nvSpPr>
          <p:cNvPr id="10" name="مربع نص 9">
            <a:extLst>
              <a:ext uri="{FF2B5EF4-FFF2-40B4-BE49-F238E27FC236}">
                <a16:creationId xmlns:a16="http://schemas.microsoft.com/office/drawing/2014/main" id="{FDD03C71-363A-D5E0-8357-AB0A9DE8CB33}"/>
              </a:ext>
            </a:extLst>
          </p:cNvPr>
          <p:cNvSpPr txBox="1"/>
          <p:nvPr/>
        </p:nvSpPr>
        <p:spPr>
          <a:xfrm>
            <a:off x="683568" y="4520049"/>
            <a:ext cx="4572000" cy="1938992"/>
          </a:xfrm>
          <a:prstGeom prst="rect">
            <a:avLst/>
          </a:prstGeom>
          <a:noFill/>
        </p:spPr>
        <p:txBody>
          <a:bodyPr wrap="square">
            <a:spAutoFit/>
          </a:bodyPr>
          <a:lstStyle/>
          <a:p>
            <a:r>
              <a:rPr lang="ar-EG" sz="2400" b="1" dirty="0"/>
              <a:t> يتوقع بعد نهاية الموضوع أن يكون الطلبة قادرين على:</a:t>
            </a:r>
          </a:p>
          <a:p>
            <a:r>
              <a:rPr lang="ar-EG" sz="2400" b="1" dirty="0">
                <a:solidFill>
                  <a:srgbClr val="C00000"/>
                </a:solidFill>
              </a:rPr>
              <a:t>1- توضيح مفهوم الإدارة بصفتها علما، ومهارة.</a:t>
            </a:r>
          </a:p>
          <a:p>
            <a:r>
              <a:rPr lang="ar-EG" sz="2400" b="1" dirty="0">
                <a:solidFill>
                  <a:srgbClr val="C00000"/>
                </a:solidFill>
              </a:rPr>
              <a:t>-2 استنتاج أهم المهارات الإدارية</a:t>
            </a:r>
            <a:r>
              <a:rPr lang="ar-EG" sz="2400" b="1" dirty="0"/>
              <a:t>.</a:t>
            </a:r>
          </a:p>
        </p:txBody>
      </p:sp>
    </p:spTree>
    <p:extLst>
      <p:ext uri="{BB962C8B-B14F-4D97-AF65-F5344CB8AC3E}">
        <p14:creationId xmlns:p14="http://schemas.microsoft.com/office/powerpoint/2010/main" val="131695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0">
                                            <p:txEl>
                                              <p:pRg st="0" end="0"/>
                                            </p:txEl>
                                          </p:spTgt>
                                        </p:tgtEl>
                                        <p:attrNameLst>
                                          <p:attrName>style.visibility</p:attrName>
                                        </p:attrNameLst>
                                      </p:cBhvr>
                                      <p:to>
                                        <p:strVal val="visible"/>
                                      </p:to>
                                    </p:set>
                                    <p:anim calcmode="lin" valueType="num">
                                      <p:cBhvr>
                                        <p:cTn id="37" dur="1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0">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0">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0">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0">
                                            <p:txEl>
                                              <p:pRg st="1" end="1"/>
                                            </p:txEl>
                                          </p:spTgt>
                                        </p:tgtEl>
                                        <p:attrNameLst>
                                          <p:attrName>style.visibility</p:attrName>
                                        </p:attrNameLst>
                                      </p:cBhvr>
                                      <p:to>
                                        <p:strVal val="visible"/>
                                      </p:to>
                                    </p:set>
                                    <p:anim calcmode="lin" valueType="num">
                                      <p:cBhvr>
                                        <p:cTn id="43" dur="10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0">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0">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0">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0">
                                            <p:txEl>
                                              <p:pRg st="2" end="2"/>
                                            </p:txEl>
                                          </p:spTgt>
                                        </p:tgtEl>
                                        <p:attrNameLst>
                                          <p:attrName>style.visibility</p:attrName>
                                        </p:attrNameLst>
                                      </p:cBhvr>
                                      <p:to>
                                        <p:strVal val="visible"/>
                                      </p:to>
                                    </p:set>
                                    <p:anim calcmode="lin" valueType="num">
                                      <p:cBhvr>
                                        <p:cTn id="49" dur="10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0">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0">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4E0734B-52C0-94D2-9881-9AAB784D99E5}"/>
              </a:ext>
            </a:extLst>
          </p:cNvPr>
          <p:cNvSpPr txBox="1"/>
          <p:nvPr/>
        </p:nvSpPr>
        <p:spPr>
          <a:xfrm>
            <a:off x="2286000" y="1937875"/>
            <a:ext cx="4572000" cy="523220"/>
          </a:xfrm>
          <a:prstGeom prst="rect">
            <a:avLst/>
          </a:prstGeom>
          <a:noFill/>
        </p:spPr>
        <p:txBody>
          <a:bodyPr wrap="square">
            <a:spAutoFit/>
          </a:bodyPr>
          <a:lstStyle/>
          <a:p>
            <a:pPr algn="r" rtl="1">
              <a:spcBef>
                <a:spcPts val="0"/>
              </a:spcBef>
              <a:spcAft>
                <a:spcPts val="500"/>
              </a:spcAft>
            </a:pPr>
            <a:endParaRPr lang="ar-EG" sz="2800" b="1" dirty="0">
              <a:solidFill>
                <a:srgbClr val="7030A0"/>
              </a:solidFill>
              <a:effectLst/>
            </a:endParaRPr>
          </a:p>
        </p:txBody>
      </p:sp>
      <p:sp>
        <p:nvSpPr>
          <p:cNvPr id="5" name="مربع نص 4">
            <a:extLst>
              <a:ext uri="{FF2B5EF4-FFF2-40B4-BE49-F238E27FC236}">
                <a16:creationId xmlns:a16="http://schemas.microsoft.com/office/drawing/2014/main" id="{71425AC5-F3BB-FCE6-F19A-7B5AB6B99E69}"/>
              </a:ext>
            </a:extLst>
          </p:cNvPr>
          <p:cNvSpPr txBox="1"/>
          <p:nvPr/>
        </p:nvSpPr>
        <p:spPr>
          <a:xfrm>
            <a:off x="775860" y="920621"/>
            <a:ext cx="7592280" cy="5016758"/>
          </a:xfrm>
          <a:prstGeom prst="rect">
            <a:avLst/>
          </a:prstGeom>
          <a:noFill/>
          <a:ln>
            <a:noFill/>
          </a:ln>
        </p:spPr>
        <p:txBody>
          <a:bodyPr wrap="square">
            <a:spAutoFit/>
          </a:bodyPr>
          <a:lstStyle/>
          <a:p>
            <a:r>
              <a:rPr lang="ar-EG" sz="3200" b="1" dirty="0">
                <a:latin typeface="Traditional Arabic" panose="02020603050405020304" pitchFamily="18" charset="-78"/>
                <a:cs typeface="Traditional Arabic" panose="02020603050405020304" pitchFamily="18" charset="-78"/>
              </a:rPr>
              <a:t>تواجه المنظمات في العصر الراهن العديد من التحديات والصعوبات، ويشكل المديرون أحد أهم العناصر المؤثرة في إدارة هذه المنظمات، والمعنيون بالتعامل مع مثل هذه التحديات من أجل الوصول بالمنظمات إلى تحقيق أهدافها بفعالية وكفاءة. وقد كشف الفكر الإداري والممارسة العملية أن نجاح المنظمات أو فشلها مرهون بدرجة كبيرة بمدى تمتع المديرين بالمهارات الإدارية المناسبة لطبيعة الأدوار التي يؤدونها في مختلف المواقع والمستويات التنظيمية. وفي هذا الموضوع سنتعرف على أهم هذه المهارات، وكذلك الإجابة على تساؤل هل الإدارة علم ؟ أم مهارة؟"، وما أبرز المهارات المطلوبة في مجال الإدارة؟</a:t>
            </a:r>
            <a:endParaRPr lang="ar-EG" sz="44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91117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0">
            <a:extLst>
              <a:ext uri="{FF2B5EF4-FFF2-40B4-BE49-F238E27FC236}">
                <a16:creationId xmlns:a16="http://schemas.microsoft.com/office/drawing/2014/main" id="{430CC67B-AAAE-6AE4-6939-99632EF75EAB}"/>
              </a:ext>
            </a:extLst>
          </p:cNvPr>
          <p:cNvSpPr/>
          <p:nvPr/>
        </p:nvSpPr>
        <p:spPr>
          <a:xfrm>
            <a:off x="1475656" y="994193"/>
            <a:ext cx="5660402" cy="4869613"/>
          </a:xfrm>
          <a:custGeom>
            <a:avLst/>
            <a:gdLst/>
            <a:ahLst/>
            <a:cxnLst/>
            <a:rect l="l" t="t" r="r" b="b"/>
            <a:pathLst>
              <a:path w="736644" h="736644">
                <a:moveTo>
                  <a:pt x="0" y="0"/>
                </a:moveTo>
                <a:lnTo>
                  <a:pt x="736644" y="0"/>
                </a:lnTo>
                <a:lnTo>
                  <a:pt x="736644" y="736644"/>
                </a:lnTo>
                <a:lnTo>
                  <a:pt x="0" y="7366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CBC92320-363C-68D2-899C-B3D50E129EA5}"/>
              </a:ext>
            </a:extLst>
          </p:cNvPr>
          <p:cNvSpPr txBox="1"/>
          <p:nvPr/>
        </p:nvSpPr>
        <p:spPr>
          <a:xfrm>
            <a:off x="2865697" y="2397947"/>
            <a:ext cx="2880320" cy="2062103"/>
          </a:xfrm>
          <a:prstGeom prst="rect">
            <a:avLst/>
          </a:prstGeom>
          <a:noFill/>
        </p:spPr>
        <p:txBody>
          <a:bodyPr wrap="square">
            <a:spAutoFit/>
          </a:bodyPr>
          <a:lstStyle/>
          <a:p>
            <a:r>
              <a:rPr lang="ar-EG" sz="3200" b="1" dirty="0">
                <a:solidFill>
                  <a:schemeClr val="accent6">
                    <a:lumMod val="50000"/>
                  </a:schemeClr>
                </a:solidFill>
                <a:latin typeface="Traditional Arabic" panose="02020603050405020304" pitchFamily="18" charset="-78"/>
                <a:cs typeface="Traditional Arabic" panose="02020603050405020304" pitchFamily="18" charset="-78"/>
              </a:rPr>
              <a:t>الهدف الأول: </a:t>
            </a:r>
            <a:r>
              <a:rPr lang="ar-EG" sz="3200" b="1" dirty="0">
                <a:latin typeface="Traditional Arabic" panose="02020603050405020304" pitchFamily="18" charset="-78"/>
                <a:cs typeface="Traditional Arabic" panose="02020603050405020304" pitchFamily="18" charset="-78"/>
              </a:rPr>
              <a:t>أن يكون الطلبة قادرين على توضيح مفهوم الإدارة كعلم وكمهارة.</a:t>
            </a:r>
          </a:p>
        </p:txBody>
      </p:sp>
    </p:spTree>
    <p:extLst>
      <p:ext uri="{BB962C8B-B14F-4D97-AF65-F5344CB8AC3E}">
        <p14:creationId xmlns:p14="http://schemas.microsoft.com/office/powerpoint/2010/main" val="2326539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750230E-E870-FCB8-EE26-42BDC47D35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1456" y="3573016"/>
            <a:ext cx="4221088" cy="4221088"/>
          </a:xfrm>
          <a:prstGeom prst="rect">
            <a:avLst/>
          </a:prstGeom>
        </p:spPr>
      </p:pic>
      <p:sp>
        <p:nvSpPr>
          <p:cNvPr id="5" name="مربع نص 4">
            <a:extLst>
              <a:ext uri="{FF2B5EF4-FFF2-40B4-BE49-F238E27FC236}">
                <a16:creationId xmlns:a16="http://schemas.microsoft.com/office/drawing/2014/main" id="{0F069C85-C639-578E-D789-101DA3ED9273}"/>
              </a:ext>
            </a:extLst>
          </p:cNvPr>
          <p:cNvSpPr txBox="1"/>
          <p:nvPr/>
        </p:nvSpPr>
        <p:spPr>
          <a:xfrm>
            <a:off x="791580" y="1715324"/>
            <a:ext cx="7560840" cy="1384995"/>
          </a:xfrm>
          <a:prstGeom prst="rect">
            <a:avLst/>
          </a:prstGeom>
          <a:noFill/>
        </p:spPr>
        <p:txBody>
          <a:bodyPr wrap="square">
            <a:spAutoFit/>
          </a:bodyPr>
          <a:lstStyle/>
          <a:p>
            <a:pPr algn="ctr"/>
            <a:r>
              <a:rPr lang="ar-EG" sz="2800" b="1" dirty="0"/>
              <a:t>سؤال يتجدد ويُطرح في كل مناسبة في حال بروز قائد إداري دون أن يكون لديه مؤهلاً علمياً في مجال الإدارة.</a:t>
            </a:r>
            <a:endParaRPr lang="ar-EG" sz="4400" b="1" dirty="0"/>
          </a:p>
          <a:p>
            <a:pPr algn="ctr"/>
            <a:r>
              <a:rPr lang="ar-EG" sz="2800" b="1" dirty="0"/>
              <a:t>هل الإدارة علم؟ أم مهارة؟</a:t>
            </a:r>
            <a:endParaRPr lang="ar-EG" sz="4400" b="1" dirty="0"/>
          </a:p>
        </p:txBody>
      </p:sp>
    </p:spTree>
    <p:extLst>
      <p:ext uri="{BB962C8B-B14F-4D97-AF65-F5344CB8AC3E}">
        <p14:creationId xmlns:p14="http://schemas.microsoft.com/office/powerpoint/2010/main" val="65020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9595" y="1883119"/>
            <a:ext cx="4834142" cy="4351257"/>
            <a:chOff x="0" y="0"/>
            <a:chExt cx="2546379" cy="2292020"/>
          </a:xfrm>
        </p:grpSpPr>
        <p:sp>
          <p:nvSpPr>
            <p:cNvPr id="3" name="Freeform 3"/>
            <p:cNvSpPr/>
            <p:nvPr/>
          </p:nvSpPr>
          <p:spPr>
            <a:xfrm>
              <a:off x="0" y="0"/>
              <a:ext cx="2546379" cy="2292020"/>
            </a:xfrm>
            <a:custGeom>
              <a:avLst/>
              <a:gdLst/>
              <a:ahLst/>
              <a:cxnLst/>
              <a:rect l="l" t="t" r="r" b="b"/>
              <a:pathLst>
                <a:path w="2546379" h="2292020">
                  <a:moveTo>
                    <a:pt x="28026" y="0"/>
                  </a:moveTo>
                  <a:lnTo>
                    <a:pt x="2518353" y="0"/>
                  </a:lnTo>
                  <a:cubicBezTo>
                    <a:pt x="2525786" y="0"/>
                    <a:pt x="2532915" y="2953"/>
                    <a:pt x="2538170" y="8209"/>
                  </a:cubicBezTo>
                  <a:cubicBezTo>
                    <a:pt x="2543427" y="13465"/>
                    <a:pt x="2546379" y="20593"/>
                    <a:pt x="2546379" y="28026"/>
                  </a:cubicBezTo>
                  <a:lnTo>
                    <a:pt x="2546379" y="2263993"/>
                  </a:lnTo>
                  <a:cubicBezTo>
                    <a:pt x="2546379" y="2279472"/>
                    <a:pt x="2533831" y="2292020"/>
                    <a:pt x="2518353" y="2292020"/>
                  </a:cubicBezTo>
                  <a:lnTo>
                    <a:pt x="28026" y="2292020"/>
                  </a:lnTo>
                  <a:cubicBezTo>
                    <a:pt x="20593" y="2292020"/>
                    <a:pt x="13465" y="2289067"/>
                    <a:pt x="8209" y="2283811"/>
                  </a:cubicBezTo>
                  <a:cubicBezTo>
                    <a:pt x="2953" y="2278555"/>
                    <a:pt x="0" y="2271426"/>
                    <a:pt x="0" y="2263993"/>
                  </a:cubicBezTo>
                  <a:lnTo>
                    <a:pt x="0" y="28026"/>
                  </a:lnTo>
                  <a:cubicBezTo>
                    <a:pt x="0" y="20593"/>
                    <a:pt x="2953" y="13465"/>
                    <a:pt x="8209" y="8209"/>
                  </a:cubicBezTo>
                  <a:cubicBezTo>
                    <a:pt x="13465" y="2953"/>
                    <a:pt x="20593" y="0"/>
                    <a:pt x="28026" y="0"/>
                  </a:cubicBezTo>
                  <a:close/>
                </a:path>
              </a:pathLst>
            </a:custGeom>
            <a:gradFill rotWithShape="1">
              <a:gsLst>
                <a:gs pos="0">
                  <a:srgbClr val="931CBD">
                    <a:alpha val="10000"/>
                  </a:srgbClr>
                </a:gs>
                <a:gs pos="100000">
                  <a:srgbClr val="FF5DC4">
                    <a:alpha val="10000"/>
                  </a:srgbClr>
                </a:gs>
              </a:gsLst>
              <a:lin ang="0"/>
            </a:gradFill>
            <a:ln cap="rnd">
              <a:noFill/>
              <a:prstDash val="solid"/>
              <a:round/>
            </a:ln>
          </p:spPr>
        </p:sp>
        <p:sp>
          <p:nvSpPr>
            <p:cNvPr id="4" name="TextBox 4"/>
            <p:cNvSpPr txBox="1"/>
            <p:nvPr/>
          </p:nvSpPr>
          <p:spPr>
            <a:xfrm>
              <a:off x="0" y="-57150"/>
              <a:ext cx="2546379" cy="234917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rot="-9623016">
            <a:off x="-1932156" y="-380621"/>
            <a:ext cx="6146126" cy="7104891"/>
            <a:chOff x="0" y="0"/>
            <a:chExt cx="615228" cy="711200"/>
          </a:xfrm>
        </p:grpSpPr>
        <p:sp>
          <p:nvSpPr>
            <p:cNvPr id="6" name="Freeform 6"/>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7" name="TextBox 7"/>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rot="-4009884">
            <a:off x="8900810" y="740542"/>
            <a:ext cx="326169" cy="377050"/>
            <a:chOff x="0" y="0"/>
            <a:chExt cx="615228" cy="711200"/>
          </a:xfrm>
        </p:grpSpPr>
        <p:sp>
          <p:nvSpPr>
            <p:cNvPr id="9" name="Freeform 9"/>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a:ln cap="sq">
              <a:noFill/>
              <a:prstDash val="solid"/>
              <a:miter/>
            </a:ln>
          </p:spPr>
        </p:sp>
        <p:sp>
          <p:nvSpPr>
            <p:cNvPr id="10" name="TextBox 10"/>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5228244" y="510956"/>
            <a:ext cx="3674767" cy="692589"/>
            <a:chOff x="0" y="0"/>
            <a:chExt cx="2156295" cy="406400"/>
          </a:xfrm>
        </p:grpSpPr>
        <p:sp>
          <p:nvSpPr>
            <p:cNvPr id="12" name="Freeform 12"/>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13" name="TextBox 13"/>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flipH="1">
            <a:off x="0" y="5305594"/>
            <a:ext cx="697693" cy="695156"/>
          </a:xfrm>
          <a:custGeom>
            <a:avLst/>
            <a:gdLst/>
            <a:ahLst/>
            <a:cxnLst/>
            <a:rect l="l" t="t" r="r" b="b"/>
            <a:pathLst>
              <a:path w="1395386" h="1390312">
                <a:moveTo>
                  <a:pt x="1395386" y="0"/>
                </a:moveTo>
                <a:lnTo>
                  <a:pt x="0" y="0"/>
                </a:lnTo>
                <a:lnTo>
                  <a:pt x="0" y="1390312"/>
                </a:lnTo>
                <a:lnTo>
                  <a:pt x="1395386" y="1390312"/>
                </a:lnTo>
                <a:lnTo>
                  <a:pt x="1395386"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flipH="1">
            <a:off x="691418"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Freeform 17"/>
          <p:cNvSpPr/>
          <p:nvPr/>
        </p:nvSpPr>
        <p:spPr>
          <a:xfrm flipH="1">
            <a:off x="1382835"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a:off x="5228244" y="2180611"/>
            <a:ext cx="3267638" cy="2875522"/>
          </a:xfrm>
          <a:custGeom>
            <a:avLst/>
            <a:gdLst/>
            <a:ahLst/>
            <a:cxnLst/>
            <a:rect l="l" t="t" r="r" b="b"/>
            <a:pathLst>
              <a:path w="6535276" h="5751043">
                <a:moveTo>
                  <a:pt x="0" y="0"/>
                </a:moveTo>
                <a:lnTo>
                  <a:pt x="6535276" y="0"/>
                </a:lnTo>
                <a:lnTo>
                  <a:pt x="6535276" y="5751043"/>
                </a:lnTo>
                <a:lnTo>
                  <a:pt x="0" y="5751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22" name="Group 22"/>
          <p:cNvGrpSpPr/>
          <p:nvPr/>
        </p:nvGrpSpPr>
        <p:grpSpPr>
          <a:xfrm>
            <a:off x="5037101" y="4802810"/>
            <a:ext cx="3458781" cy="468377"/>
            <a:chOff x="0" y="0"/>
            <a:chExt cx="2618913" cy="354645"/>
          </a:xfrm>
        </p:grpSpPr>
        <p:sp>
          <p:nvSpPr>
            <p:cNvPr id="23" name="Freeform 23"/>
            <p:cNvSpPr/>
            <p:nvPr/>
          </p:nvSpPr>
          <p:spPr>
            <a:xfrm>
              <a:off x="0" y="0"/>
              <a:ext cx="2618913" cy="354645"/>
            </a:xfrm>
            <a:custGeom>
              <a:avLst/>
              <a:gdLst/>
              <a:ahLst/>
              <a:cxnLst/>
              <a:rect l="l" t="t" r="r" b="b"/>
              <a:pathLst>
                <a:path w="2618913" h="354645">
                  <a:moveTo>
                    <a:pt x="1309456" y="0"/>
                  </a:moveTo>
                  <a:cubicBezTo>
                    <a:pt x="586264" y="0"/>
                    <a:pt x="0" y="79390"/>
                    <a:pt x="0" y="177322"/>
                  </a:cubicBezTo>
                  <a:cubicBezTo>
                    <a:pt x="0" y="275255"/>
                    <a:pt x="586264" y="354645"/>
                    <a:pt x="1309456" y="354645"/>
                  </a:cubicBezTo>
                  <a:cubicBezTo>
                    <a:pt x="2032649" y="354645"/>
                    <a:pt x="2618913" y="275255"/>
                    <a:pt x="2618913" y="177322"/>
                  </a:cubicBezTo>
                  <a:cubicBezTo>
                    <a:pt x="2618913" y="79390"/>
                    <a:pt x="2032649" y="0"/>
                    <a:pt x="1309456" y="0"/>
                  </a:cubicBezTo>
                  <a:close/>
                </a:path>
              </a:pathLst>
            </a:custGeom>
            <a:gradFill rotWithShape="1">
              <a:gsLst>
                <a:gs pos="0">
                  <a:srgbClr val="931CBD">
                    <a:alpha val="10000"/>
                  </a:srgbClr>
                </a:gs>
                <a:gs pos="100000">
                  <a:srgbClr val="FF5DC4">
                    <a:alpha val="10000"/>
                  </a:srgbClr>
                </a:gs>
              </a:gsLst>
              <a:lin ang="0"/>
            </a:gradFill>
            <a:ln cap="sq">
              <a:noFill/>
              <a:prstDash val="solid"/>
              <a:miter/>
            </a:ln>
          </p:spPr>
        </p:sp>
        <p:sp>
          <p:nvSpPr>
            <p:cNvPr id="24" name="TextBox 24"/>
            <p:cNvSpPr txBox="1"/>
            <p:nvPr/>
          </p:nvSpPr>
          <p:spPr>
            <a:xfrm>
              <a:off x="245523" y="-23902"/>
              <a:ext cx="2127867" cy="345299"/>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مربع نص 24">
            <a:extLst>
              <a:ext uri="{FF2B5EF4-FFF2-40B4-BE49-F238E27FC236}">
                <a16:creationId xmlns:a16="http://schemas.microsoft.com/office/drawing/2014/main" id="{DC0C4A93-CA0B-8692-7C21-3BD00712BF7A}"/>
              </a:ext>
            </a:extLst>
          </p:cNvPr>
          <p:cNvSpPr txBox="1"/>
          <p:nvPr/>
        </p:nvSpPr>
        <p:spPr>
          <a:xfrm>
            <a:off x="648118" y="2716825"/>
            <a:ext cx="3384376" cy="1938992"/>
          </a:xfrm>
          <a:prstGeom prst="rect">
            <a:avLst/>
          </a:prstGeom>
          <a:noFill/>
        </p:spPr>
        <p:txBody>
          <a:bodyPr wrap="square" rtlCol="0">
            <a:spAutoFit/>
          </a:bodyPr>
          <a:lstStyle/>
          <a:p>
            <a:pPr algn="ctr"/>
            <a:r>
              <a:rPr lang="ar-EG" sz="6000" b="1" dirty="0">
                <a:latin typeface="Traditional Arabic" panose="02020603050405020304" pitchFamily="18" charset="-78"/>
                <a:cs typeface="Traditional Arabic" panose="02020603050405020304" pitchFamily="18" charset="-78"/>
              </a:rPr>
              <a:t>مفهوم الإدارة بصفتها علمًا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4E0734B-52C0-94D2-9881-9AAB784D99E5}"/>
              </a:ext>
            </a:extLst>
          </p:cNvPr>
          <p:cNvSpPr txBox="1"/>
          <p:nvPr/>
        </p:nvSpPr>
        <p:spPr>
          <a:xfrm>
            <a:off x="2286000" y="1937875"/>
            <a:ext cx="4572000" cy="523220"/>
          </a:xfrm>
          <a:prstGeom prst="rect">
            <a:avLst/>
          </a:prstGeom>
          <a:noFill/>
        </p:spPr>
        <p:txBody>
          <a:bodyPr wrap="square">
            <a:spAutoFit/>
          </a:bodyPr>
          <a:lstStyle/>
          <a:p>
            <a:pPr algn="r" rtl="1">
              <a:spcBef>
                <a:spcPts val="0"/>
              </a:spcBef>
              <a:spcAft>
                <a:spcPts val="500"/>
              </a:spcAft>
            </a:pPr>
            <a:endParaRPr lang="ar-EG" sz="2800" b="1" dirty="0">
              <a:solidFill>
                <a:srgbClr val="7030A0"/>
              </a:solidFill>
              <a:effectLst/>
            </a:endParaRPr>
          </a:p>
        </p:txBody>
      </p:sp>
      <p:sp>
        <p:nvSpPr>
          <p:cNvPr id="5" name="مربع نص 4">
            <a:extLst>
              <a:ext uri="{FF2B5EF4-FFF2-40B4-BE49-F238E27FC236}">
                <a16:creationId xmlns:a16="http://schemas.microsoft.com/office/drawing/2014/main" id="{71425AC5-F3BB-FCE6-F19A-7B5AB6B99E69}"/>
              </a:ext>
            </a:extLst>
          </p:cNvPr>
          <p:cNvSpPr txBox="1"/>
          <p:nvPr/>
        </p:nvSpPr>
        <p:spPr>
          <a:xfrm>
            <a:off x="395536" y="797510"/>
            <a:ext cx="8279432" cy="5016758"/>
          </a:xfrm>
          <a:prstGeom prst="rect">
            <a:avLst/>
          </a:prstGeom>
          <a:noFill/>
          <a:ln>
            <a:noFill/>
          </a:ln>
        </p:spPr>
        <p:txBody>
          <a:bodyPr wrap="square">
            <a:spAutoFit/>
          </a:bodyPr>
          <a:lstStyle/>
          <a:p>
            <a:r>
              <a:rPr lang="ar-EG" sz="3200" b="1" dirty="0"/>
              <a:t>التنبؤ في الإدارة من المهام الرئيسة في معظم وظائف الإدارة، وهو تنبؤ قائم على الأسلوب العلمي بعيدا عن الآراء الشخصية والتخمين.</a:t>
            </a:r>
          </a:p>
          <a:p>
            <a:r>
              <a:rPr lang="ar-EG" sz="3200" b="1" dirty="0"/>
              <a:t>يعد بعض المهتمين بعلم الإدارة أن الإدارة علم لأنها تقوم على مجموعة متكاملة من الأسس والمفاهيم والمبادئ العلمية التي تم اختبارها والتأكد من صحتها، ويعللون ذلك بما تحويه الإدارة من نظريات علمية ومبادئ تطبيقية تدرس في كليات متخصصة بل إن الإدارة أصبحت تضم العديد من فروع المعرفة والتخصصات الفرعية: فالإدارة في نظرهم تحتاج إلى الأسلوب العلمي في ممارسة وظائفها من خلال ملاحظة الظواهر والمشكلات الإدارية، وتفسيرها، والتنبؤ بحدوثها من أجل التحكم فيها، أو على الأقل التكيف معها.</a:t>
            </a:r>
          </a:p>
        </p:txBody>
      </p:sp>
      <p:pic>
        <p:nvPicPr>
          <p:cNvPr id="4" name="صورة 3">
            <a:extLst>
              <a:ext uri="{FF2B5EF4-FFF2-40B4-BE49-F238E27FC236}">
                <a16:creationId xmlns:a16="http://schemas.microsoft.com/office/drawing/2014/main" id="{54AF899E-1107-EA87-D625-C126DB8C562C}"/>
              </a:ext>
            </a:extLst>
          </p:cNvPr>
          <p:cNvPicPr>
            <a:picLocks noChangeAspect="1"/>
          </p:cNvPicPr>
          <p:nvPr/>
        </p:nvPicPr>
        <p:blipFill>
          <a:blip r:embed="rId2"/>
          <a:stretch>
            <a:fillRect/>
          </a:stretch>
        </p:blipFill>
        <p:spPr>
          <a:xfrm>
            <a:off x="731394" y="5157192"/>
            <a:ext cx="1134636" cy="11315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8759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31"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fltVal val="0"/>
                                          </p:val>
                                        </p:tav>
                                        <p:tav tm="100000">
                                          <p:val>
                                            <p:strVal val="#ppt_w"/>
                                          </p:val>
                                        </p:tav>
                                      </p:tavLst>
                                    </p:anim>
                                    <p:anim calcmode="lin" valueType="num">
                                      <p:cBhvr>
                                        <p:cTn id="11" dur="1000" fill="hold"/>
                                        <p:tgtEl>
                                          <p:spTgt spid="4"/>
                                        </p:tgtEl>
                                        <p:attrNameLst>
                                          <p:attrName>ppt_h</p:attrName>
                                        </p:attrNameLst>
                                      </p:cBhvr>
                                      <p:tavLst>
                                        <p:tav tm="0">
                                          <p:val>
                                            <p:fltVal val="0"/>
                                          </p:val>
                                        </p:tav>
                                        <p:tav tm="100000">
                                          <p:val>
                                            <p:strVal val="#ppt_h"/>
                                          </p:val>
                                        </p:tav>
                                      </p:tavLst>
                                    </p:anim>
                                    <p:anim calcmode="lin" valueType="num">
                                      <p:cBhvr>
                                        <p:cTn id="12" dur="1000" fill="hold"/>
                                        <p:tgtEl>
                                          <p:spTgt spid="4"/>
                                        </p:tgtEl>
                                        <p:attrNameLst>
                                          <p:attrName>style.rotation</p:attrName>
                                        </p:attrNameLst>
                                      </p:cBhvr>
                                      <p:tavLst>
                                        <p:tav tm="0">
                                          <p:val>
                                            <p:fltVal val="90"/>
                                          </p:val>
                                        </p:tav>
                                        <p:tav tm="100000">
                                          <p:val>
                                            <p:fltVal val="0"/>
                                          </p:val>
                                        </p:tav>
                                      </p:tavLst>
                                    </p:anim>
                                    <p:animEffect transition="in" filter="fade">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21039-DD5D-5188-3958-2395BF50FF8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48D40AF-B35A-D379-35B5-2843AB880387}"/>
              </a:ext>
            </a:extLst>
          </p:cNvPr>
          <p:cNvGrpSpPr/>
          <p:nvPr/>
        </p:nvGrpSpPr>
        <p:grpSpPr>
          <a:xfrm>
            <a:off x="-149595" y="1883119"/>
            <a:ext cx="4834142" cy="4351257"/>
            <a:chOff x="0" y="0"/>
            <a:chExt cx="2546379" cy="2292020"/>
          </a:xfrm>
        </p:grpSpPr>
        <p:sp>
          <p:nvSpPr>
            <p:cNvPr id="3" name="Freeform 3">
              <a:extLst>
                <a:ext uri="{FF2B5EF4-FFF2-40B4-BE49-F238E27FC236}">
                  <a16:creationId xmlns:a16="http://schemas.microsoft.com/office/drawing/2014/main" id="{E7EEFAF4-27A6-462A-AE51-D8F226E8057D}"/>
                </a:ext>
              </a:extLst>
            </p:cNvPr>
            <p:cNvSpPr/>
            <p:nvPr/>
          </p:nvSpPr>
          <p:spPr>
            <a:xfrm>
              <a:off x="0" y="0"/>
              <a:ext cx="2546379" cy="2292020"/>
            </a:xfrm>
            <a:custGeom>
              <a:avLst/>
              <a:gdLst/>
              <a:ahLst/>
              <a:cxnLst/>
              <a:rect l="l" t="t" r="r" b="b"/>
              <a:pathLst>
                <a:path w="2546379" h="2292020">
                  <a:moveTo>
                    <a:pt x="28026" y="0"/>
                  </a:moveTo>
                  <a:lnTo>
                    <a:pt x="2518353" y="0"/>
                  </a:lnTo>
                  <a:cubicBezTo>
                    <a:pt x="2525786" y="0"/>
                    <a:pt x="2532915" y="2953"/>
                    <a:pt x="2538170" y="8209"/>
                  </a:cubicBezTo>
                  <a:cubicBezTo>
                    <a:pt x="2543427" y="13465"/>
                    <a:pt x="2546379" y="20593"/>
                    <a:pt x="2546379" y="28026"/>
                  </a:cubicBezTo>
                  <a:lnTo>
                    <a:pt x="2546379" y="2263993"/>
                  </a:lnTo>
                  <a:cubicBezTo>
                    <a:pt x="2546379" y="2279472"/>
                    <a:pt x="2533831" y="2292020"/>
                    <a:pt x="2518353" y="2292020"/>
                  </a:cubicBezTo>
                  <a:lnTo>
                    <a:pt x="28026" y="2292020"/>
                  </a:lnTo>
                  <a:cubicBezTo>
                    <a:pt x="20593" y="2292020"/>
                    <a:pt x="13465" y="2289067"/>
                    <a:pt x="8209" y="2283811"/>
                  </a:cubicBezTo>
                  <a:cubicBezTo>
                    <a:pt x="2953" y="2278555"/>
                    <a:pt x="0" y="2271426"/>
                    <a:pt x="0" y="2263993"/>
                  </a:cubicBezTo>
                  <a:lnTo>
                    <a:pt x="0" y="28026"/>
                  </a:lnTo>
                  <a:cubicBezTo>
                    <a:pt x="0" y="20593"/>
                    <a:pt x="2953" y="13465"/>
                    <a:pt x="8209" y="8209"/>
                  </a:cubicBezTo>
                  <a:cubicBezTo>
                    <a:pt x="13465" y="2953"/>
                    <a:pt x="20593" y="0"/>
                    <a:pt x="28026" y="0"/>
                  </a:cubicBezTo>
                  <a:close/>
                </a:path>
              </a:pathLst>
            </a:custGeom>
            <a:gradFill rotWithShape="1">
              <a:gsLst>
                <a:gs pos="0">
                  <a:srgbClr val="931CBD">
                    <a:alpha val="10000"/>
                  </a:srgbClr>
                </a:gs>
                <a:gs pos="100000">
                  <a:srgbClr val="FF5DC4">
                    <a:alpha val="10000"/>
                  </a:srgbClr>
                </a:gs>
              </a:gsLst>
              <a:lin ang="0"/>
            </a:gradFill>
            <a:ln cap="rnd">
              <a:noFill/>
              <a:prstDash val="solid"/>
              <a:round/>
            </a:ln>
          </p:spPr>
        </p:sp>
        <p:sp>
          <p:nvSpPr>
            <p:cNvPr id="4" name="TextBox 4">
              <a:extLst>
                <a:ext uri="{FF2B5EF4-FFF2-40B4-BE49-F238E27FC236}">
                  <a16:creationId xmlns:a16="http://schemas.microsoft.com/office/drawing/2014/main" id="{6C7BED11-C079-31AE-3807-035B7911C568}"/>
                </a:ext>
              </a:extLst>
            </p:cNvPr>
            <p:cNvSpPr txBox="1"/>
            <p:nvPr/>
          </p:nvSpPr>
          <p:spPr>
            <a:xfrm>
              <a:off x="0" y="-57150"/>
              <a:ext cx="2546379" cy="234917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A9ADE534-8AE0-A362-62A6-0CC74F86EBC5}"/>
              </a:ext>
            </a:extLst>
          </p:cNvPr>
          <p:cNvGrpSpPr/>
          <p:nvPr/>
        </p:nvGrpSpPr>
        <p:grpSpPr>
          <a:xfrm rot="-9623016">
            <a:off x="-1932156" y="-380621"/>
            <a:ext cx="6146126" cy="7104891"/>
            <a:chOff x="0" y="0"/>
            <a:chExt cx="615228" cy="711200"/>
          </a:xfrm>
        </p:grpSpPr>
        <p:sp>
          <p:nvSpPr>
            <p:cNvPr id="6" name="Freeform 6">
              <a:extLst>
                <a:ext uri="{FF2B5EF4-FFF2-40B4-BE49-F238E27FC236}">
                  <a16:creationId xmlns:a16="http://schemas.microsoft.com/office/drawing/2014/main" id="{0F3C246A-AC16-1123-4D0F-57DBA0A75BB6}"/>
                </a:ext>
              </a:extLst>
            </p:cNvPr>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7" name="TextBox 7">
              <a:extLst>
                <a:ext uri="{FF2B5EF4-FFF2-40B4-BE49-F238E27FC236}">
                  <a16:creationId xmlns:a16="http://schemas.microsoft.com/office/drawing/2014/main" id="{F087AFB7-46A1-748F-6E13-958FF3ED09C4}"/>
                </a:ext>
              </a:extLst>
            </p:cNvPr>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2C956685-E5A5-6A84-3039-F3970FAD52BB}"/>
              </a:ext>
            </a:extLst>
          </p:cNvPr>
          <p:cNvGrpSpPr/>
          <p:nvPr/>
        </p:nvGrpSpPr>
        <p:grpSpPr>
          <a:xfrm rot="-4009884">
            <a:off x="8900810" y="740542"/>
            <a:ext cx="326169" cy="377050"/>
            <a:chOff x="0" y="0"/>
            <a:chExt cx="615228" cy="711200"/>
          </a:xfrm>
        </p:grpSpPr>
        <p:sp>
          <p:nvSpPr>
            <p:cNvPr id="9" name="Freeform 9">
              <a:extLst>
                <a:ext uri="{FF2B5EF4-FFF2-40B4-BE49-F238E27FC236}">
                  <a16:creationId xmlns:a16="http://schemas.microsoft.com/office/drawing/2014/main" id="{0EB0041A-E090-A818-9C83-579BA3DA87C7}"/>
                </a:ext>
              </a:extLst>
            </p:cNvPr>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a:ln cap="sq">
              <a:noFill/>
              <a:prstDash val="solid"/>
              <a:miter/>
            </a:ln>
          </p:spPr>
        </p:sp>
        <p:sp>
          <p:nvSpPr>
            <p:cNvPr id="10" name="TextBox 10">
              <a:extLst>
                <a:ext uri="{FF2B5EF4-FFF2-40B4-BE49-F238E27FC236}">
                  <a16:creationId xmlns:a16="http://schemas.microsoft.com/office/drawing/2014/main" id="{E10BD280-7933-13B8-8815-7A17CAA1BA9B}"/>
                </a:ext>
              </a:extLst>
            </p:cNvPr>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16452C08-010C-9F81-939A-E1D8794453E2}"/>
              </a:ext>
            </a:extLst>
          </p:cNvPr>
          <p:cNvGrpSpPr/>
          <p:nvPr/>
        </p:nvGrpSpPr>
        <p:grpSpPr>
          <a:xfrm>
            <a:off x="5228244" y="510956"/>
            <a:ext cx="3674767" cy="692589"/>
            <a:chOff x="0" y="0"/>
            <a:chExt cx="2156295" cy="406400"/>
          </a:xfrm>
        </p:grpSpPr>
        <p:sp>
          <p:nvSpPr>
            <p:cNvPr id="12" name="Freeform 12">
              <a:extLst>
                <a:ext uri="{FF2B5EF4-FFF2-40B4-BE49-F238E27FC236}">
                  <a16:creationId xmlns:a16="http://schemas.microsoft.com/office/drawing/2014/main" id="{9274AB0A-F41A-6364-1F4E-7554BB678EF9}"/>
                </a:ext>
              </a:extLst>
            </p:cNvPr>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13" name="TextBox 13">
              <a:extLst>
                <a:ext uri="{FF2B5EF4-FFF2-40B4-BE49-F238E27FC236}">
                  <a16:creationId xmlns:a16="http://schemas.microsoft.com/office/drawing/2014/main" id="{373CA433-2B26-9637-1F54-88EA381DB25B}"/>
                </a:ext>
              </a:extLst>
            </p:cNvPr>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a:extLst>
              <a:ext uri="{FF2B5EF4-FFF2-40B4-BE49-F238E27FC236}">
                <a16:creationId xmlns:a16="http://schemas.microsoft.com/office/drawing/2014/main" id="{0EAD847E-8810-88A5-FE70-3D0508CBD63F}"/>
              </a:ext>
            </a:extLst>
          </p:cNvPr>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a:extLst>
              <a:ext uri="{FF2B5EF4-FFF2-40B4-BE49-F238E27FC236}">
                <a16:creationId xmlns:a16="http://schemas.microsoft.com/office/drawing/2014/main" id="{75095475-BF35-1E4A-0D8B-820770EA7CD0}"/>
              </a:ext>
            </a:extLst>
          </p:cNvPr>
          <p:cNvSpPr/>
          <p:nvPr/>
        </p:nvSpPr>
        <p:spPr>
          <a:xfrm flipH="1">
            <a:off x="0" y="5305594"/>
            <a:ext cx="697693" cy="695156"/>
          </a:xfrm>
          <a:custGeom>
            <a:avLst/>
            <a:gdLst/>
            <a:ahLst/>
            <a:cxnLst/>
            <a:rect l="l" t="t" r="r" b="b"/>
            <a:pathLst>
              <a:path w="1395386" h="1390312">
                <a:moveTo>
                  <a:pt x="1395386" y="0"/>
                </a:moveTo>
                <a:lnTo>
                  <a:pt x="0" y="0"/>
                </a:lnTo>
                <a:lnTo>
                  <a:pt x="0" y="1390312"/>
                </a:lnTo>
                <a:lnTo>
                  <a:pt x="1395386" y="1390312"/>
                </a:lnTo>
                <a:lnTo>
                  <a:pt x="1395386"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a:extLst>
              <a:ext uri="{FF2B5EF4-FFF2-40B4-BE49-F238E27FC236}">
                <a16:creationId xmlns:a16="http://schemas.microsoft.com/office/drawing/2014/main" id="{9B366BCF-FB2C-F727-1A6C-0D452E891207}"/>
              </a:ext>
            </a:extLst>
          </p:cNvPr>
          <p:cNvSpPr/>
          <p:nvPr/>
        </p:nvSpPr>
        <p:spPr>
          <a:xfrm flipH="1">
            <a:off x="691418"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Freeform 17">
            <a:extLst>
              <a:ext uri="{FF2B5EF4-FFF2-40B4-BE49-F238E27FC236}">
                <a16:creationId xmlns:a16="http://schemas.microsoft.com/office/drawing/2014/main" id="{9D0903E4-EED0-2B3C-C79A-6C8EE65FCDBC}"/>
              </a:ext>
            </a:extLst>
          </p:cNvPr>
          <p:cNvSpPr/>
          <p:nvPr/>
        </p:nvSpPr>
        <p:spPr>
          <a:xfrm flipH="1">
            <a:off x="1382835"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a:extLst>
              <a:ext uri="{FF2B5EF4-FFF2-40B4-BE49-F238E27FC236}">
                <a16:creationId xmlns:a16="http://schemas.microsoft.com/office/drawing/2014/main" id="{24779AF2-3FB4-7E6F-5621-8960BBCA55C6}"/>
              </a:ext>
            </a:extLst>
          </p:cNvPr>
          <p:cNvSpPr/>
          <p:nvPr/>
        </p:nvSpPr>
        <p:spPr>
          <a:xfrm>
            <a:off x="5228244" y="2180611"/>
            <a:ext cx="3267638" cy="2875522"/>
          </a:xfrm>
          <a:custGeom>
            <a:avLst/>
            <a:gdLst/>
            <a:ahLst/>
            <a:cxnLst/>
            <a:rect l="l" t="t" r="r" b="b"/>
            <a:pathLst>
              <a:path w="6535276" h="5751043">
                <a:moveTo>
                  <a:pt x="0" y="0"/>
                </a:moveTo>
                <a:lnTo>
                  <a:pt x="6535276" y="0"/>
                </a:lnTo>
                <a:lnTo>
                  <a:pt x="6535276" y="5751043"/>
                </a:lnTo>
                <a:lnTo>
                  <a:pt x="0" y="5751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22" name="Group 22">
            <a:extLst>
              <a:ext uri="{FF2B5EF4-FFF2-40B4-BE49-F238E27FC236}">
                <a16:creationId xmlns:a16="http://schemas.microsoft.com/office/drawing/2014/main" id="{2C887A6E-D947-6724-879A-A5D5FFA976DC}"/>
              </a:ext>
            </a:extLst>
          </p:cNvPr>
          <p:cNvGrpSpPr/>
          <p:nvPr/>
        </p:nvGrpSpPr>
        <p:grpSpPr>
          <a:xfrm>
            <a:off x="5037101" y="4802810"/>
            <a:ext cx="3458781" cy="468377"/>
            <a:chOff x="0" y="0"/>
            <a:chExt cx="2618913" cy="354645"/>
          </a:xfrm>
        </p:grpSpPr>
        <p:sp>
          <p:nvSpPr>
            <p:cNvPr id="23" name="Freeform 23">
              <a:extLst>
                <a:ext uri="{FF2B5EF4-FFF2-40B4-BE49-F238E27FC236}">
                  <a16:creationId xmlns:a16="http://schemas.microsoft.com/office/drawing/2014/main" id="{B3CE74FF-1A46-43D7-BA90-FFEC987B49D2}"/>
                </a:ext>
              </a:extLst>
            </p:cNvPr>
            <p:cNvSpPr/>
            <p:nvPr/>
          </p:nvSpPr>
          <p:spPr>
            <a:xfrm>
              <a:off x="0" y="0"/>
              <a:ext cx="2618913" cy="354645"/>
            </a:xfrm>
            <a:custGeom>
              <a:avLst/>
              <a:gdLst/>
              <a:ahLst/>
              <a:cxnLst/>
              <a:rect l="l" t="t" r="r" b="b"/>
              <a:pathLst>
                <a:path w="2618913" h="354645">
                  <a:moveTo>
                    <a:pt x="1309456" y="0"/>
                  </a:moveTo>
                  <a:cubicBezTo>
                    <a:pt x="586264" y="0"/>
                    <a:pt x="0" y="79390"/>
                    <a:pt x="0" y="177322"/>
                  </a:cubicBezTo>
                  <a:cubicBezTo>
                    <a:pt x="0" y="275255"/>
                    <a:pt x="586264" y="354645"/>
                    <a:pt x="1309456" y="354645"/>
                  </a:cubicBezTo>
                  <a:cubicBezTo>
                    <a:pt x="2032649" y="354645"/>
                    <a:pt x="2618913" y="275255"/>
                    <a:pt x="2618913" y="177322"/>
                  </a:cubicBezTo>
                  <a:cubicBezTo>
                    <a:pt x="2618913" y="79390"/>
                    <a:pt x="2032649" y="0"/>
                    <a:pt x="1309456" y="0"/>
                  </a:cubicBezTo>
                  <a:close/>
                </a:path>
              </a:pathLst>
            </a:custGeom>
            <a:gradFill rotWithShape="1">
              <a:gsLst>
                <a:gs pos="0">
                  <a:srgbClr val="931CBD">
                    <a:alpha val="10000"/>
                  </a:srgbClr>
                </a:gs>
                <a:gs pos="100000">
                  <a:srgbClr val="FF5DC4">
                    <a:alpha val="10000"/>
                  </a:srgbClr>
                </a:gs>
              </a:gsLst>
              <a:lin ang="0"/>
            </a:gradFill>
            <a:ln cap="sq">
              <a:noFill/>
              <a:prstDash val="solid"/>
              <a:miter/>
            </a:ln>
          </p:spPr>
        </p:sp>
        <p:sp>
          <p:nvSpPr>
            <p:cNvPr id="24" name="TextBox 24">
              <a:extLst>
                <a:ext uri="{FF2B5EF4-FFF2-40B4-BE49-F238E27FC236}">
                  <a16:creationId xmlns:a16="http://schemas.microsoft.com/office/drawing/2014/main" id="{BFF7C854-BB0C-9BEB-6EC6-5011316CDF49}"/>
                </a:ext>
              </a:extLst>
            </p:cNvPr>
            <p:cNvSpPr txBox="1"/>
            <p:nvPr/>
          </p:nvSpPr>
          <p:spPr>
            <a:xfrm>
              <a:off x="245523" y="-23902"/>
              <a:ext cx="2127867" cy="345299"/>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مربع نص 24">
            <a:extLst>
              <a:ext uri="{FF2B5EF4-FFF2-40B4-BE49-F238E27FC236}">
                <a16:creationId xmlns:a16="http://schemas.microsoft.com/office/drawing/2014/main" id="{ACE27F8F-7FEC-A53A-418A-AF8D0E64134D}"/>
              </a:ext>
            </a:extLst>
          </p:cNvPr>
          <p:cNvSpPr txBox="1"/>
          <p:nvPr/>
        </p:nvSpPr>
        <p:spPr>
          <a:xfrm>
            <a:off x="648118" y="2716825"/>
            <a:ext cx="3384376" cy="1938992"/>
          </a:xfrm>
          <a:prstGeom prst="rect">
            <a:avLst/>
          </a:prstGeom>
          <a:noFill/>
        </p:spPr>
        <p:txBody>
          <a:bodyPr wrap="square" rtlCol="0">
            <a:spAutoFit/>
          </a:bodyPr>
          <a:lstStyle/>
          <a:p>
            <a:pPr lvl="0" algn="ctr">
              <a:defRPr/>
            </a:pPr>
            <a:r>
              <a:rPr lang="ar-EG" sz="6000" b="1" dirty="0">
                <a:solidFill>
                  <a:prstClr val="black"/>
                </a:solidFill>
                <a:latin typeface="Traditional Arabic" panose="02020603050405020304" pitchFamily="18" charset="-78"/>
                <a:cs typeface="Traditional Arabic" panose="02020603050405020304" pitchFamily="18" charset="-78"/>
              </a:rPr>
              <a:t>مفهوم الإدارة بصفتها مهارة:</a:t>
            </a:r>
          </a:p>
        </p:txBody>
      </p:sp>
    </p:spTree>
    <p:extLst>
      <p:ext uri="{BB962C8B-B14F-4D97-AF65-F5344CB8AC3E}">
        <p14:creationId xmlns:p14="http://schemas.microsoft.com/office/powerpoint/2010/main" val="105217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4E0734B-52C0-94D2-9881-9AAB784D99E5}"/>
              </a:ext>
            </a:extLst>
          </p:cNvPr>
          <p:cNvSpPr txBox="1"/>
          <p:nvPr/>
        </p:nvSpPr>
        <p:spPr>
          <a:xfrm>
            <a:off x="2286000" y="1937875"/>
            <a:ext cx="4572000" cy="523220"/>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500"/>
              </a:spcAft>
              <a:buClrTx/>
              <a:buSzTx/>
              <a:buFontTx/>
              <a:buNone/>
              <a:tabLst/>
              <a:defRPr/>
            </a:pPr>
            <a:endParaRPr kumimoji="0" lang="ar-EG" sz="28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endParaRPr>
          </a:p>
        </p:txBody>
      </p:sp>
      <p:sp>
        <p:nvSpPr>
          <p:cNvPr id="5" name="مربع نص 4">
            <a:extLst>
              <a:ext uri="{FF2B5EF4-FFF2-40B4-BE49-F238E27FC236}">
                <a16:creationId xmlns:a16="http://schemas.microsoft.com/office/drawing/2014/main" id="{71425AC5-F3BB-FCE6-F19A-7B5AB6B99E69}"/>
              </a:ext>
            </a:extLst>
          </p:cNvPr>
          <p:cNvSpPr txBox="1"/>
          <p:nvPr/>
        </p:nvSpPr>
        <p:spPr>
          <a:xfrm>
            <a:off x="883872" y="920621"/>
            <a:ext cx="7376256" cy="5078313"/>
          </a:xfrm>
          <a:prstGeom prst="rect">
            <a:avLst/>
          </a:prstGeom>
          <a:noFill/>
          <a:ln>
            <a:noFill/>
          </a:ln>
        </p:spPr>
        <p:txBody>
          <a:bodyPr wrap="square">
            <a:spAutoFit/>
          </a:bodyPr>
          <a:lstStyle/>
          <a:p>
            <a:pPr lvl="0" algn="ctr"/>
            <a:r>
              <a:rPr lang="ar-EG" sz="3600" b="1" dirty="0"/>
              <a:t>في حين ذهب البعض لاعتبار الإدارة علماً له أسسه ونظرياته التي لابد منها النجاح العملية الإدارية، نجد في المقابل فريق آخر يرى أن الإدارة تعتمد على المهارة وليست علما، وهم يدافعون عن وجهة نظرهم هذه بقولهم أن النجاح في تطبيق مبادئ وقواعد الإدارة يعتمد بالدرجة الأولى على خصائص الأشخاص، وهم يختلفون فيما بينهم بحسب إمكاناتهم وقدراتهم فالإعداد العلمي وحده لا يضمن وجود الأشخاص الإداريين الناجحين مشيرين إلى العديد من الأمثلة للنجاح الكبير الذي حققه الكثير من الأشخاص </a:t>
            </a:r>
            <a:endParaRPr kumimoji="0" lang="ar-EG" sz="4800" b="1"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endParaRPr>
          </a:p>
        </p:txBody>
      </p:sp>
    </p:spTree>
    <p:extLst>
      <p:ext uri="{BB962C8B-B14F-4D97-AF65-F5344CB8AC3E}">
        <p14:creationId xmlns:p14="http://schemas.microsoft.com/office/powerpoint/2010/main" val="3628126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4E0734B-52C0-94D2-9881-9AAB784D99E5}"/>
              </a:ext>
            </a:extLst>
          </p:cNvPr>
          <p:cNvSpPr txBox="1"/>
          <p:nvPr/>
        </p:nvSpPr>
        <p:spPr>
          <a:xfrm>
            <a:off x="2286000" y="1937875"/>
            <a:ext cx="4572000" cy="584775"/>
          </a:xfrm>
          <a:prstGeom prst="rect">
            <a:avLst/>
          </a:prstGeom>
          <a:noFill/>
          <a:ln>
            <a:noFill/>
          </a:ln>
        </p:spPr>
        <p:txBody>
          <a:bodyPr wrap="square">
            <a:spAutoFit/>
          </a:bodyPr>
          <a:lstStyle/>
          <a:p>
            <a:pPr marL="0" marR="0" lvl="0" indent="0" algn="r" defTabSz="914400" rtl="1" eaLnBrk="1" fontAlgn="auto" latinLnBrk="0" hangingPunct="1">
              <a:lnSpc>
                <a:spcPct val="100000"/>
              </a:lnSpc>
              <a:spcBef>
                <a:spcPts val="0"/>
              </a:spcBef>
              <a:spcAft>
                <a:spcPts val="500"/>
              </a:spcAft>
              <a:buClrTx/>
              <a:buSzTx/>
              <a:buFontTx/>
              <a:buNone/>
              <a:tabLst/>
              <a:defRPr/>
            </a:pPr>
            <a:endParaRPr kumimoji="0" lang="ar-EG" sz="32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endParaRPr>
          </a:p>
        </p:txBody>
      </p:sp>
      <p:sp>
        <p:nvSpPr>
          <p:cNvPr id="5" name="مربع نص 4">
            <a:extLst>
              <a:ext uri="{FF2B5EF4-FFF2-40B4-BE49-F238E27FC236}">
                <a16:creationId xmlns:a16="http://schemas.microsoft.com/office/drawing/2014/main" id="{71425AC5-F3BB-FCE6-F19A-7B5AB6B99E69}"/>
              </a:ext>
            </a:extLst>
          </p:cNvPr>
          <p:cNvSpPr txBox="1"/>
          <p:nvPr/>
        </p:nvSpPr>
        <p:spPr>
          <a:xfrm>
            <a:off x="883872" y="920621"/>
            <a:ext cx="7376256" cy="4524315"/>
          </a:xfrm>
          <a:prstGeom prst="rect">
            <a:avLst/>
          </a:prstGeom>
          <a:noFill/>
          <a:ln>
            <a:noFill/>
          </a:ln>
        </p:spPr>
        <p:txBody>
          <a:bodyPr wrap="square">
            <a:spAutoFit/>
          </a:bodyPr>
          <a:lstStyle/>
          <a:p>
            <a:r>
              <a:rPr lang="ar-EG" sz="3600" b="1" dirty="0"/>
              <a:t>دون أن تتاح لهم فرصة الالتحاق بالكليات أو المعاهد المتخصصة، أو دراسة النظريات العلمية الإدارية المتعمقة.</a:t>
            </a:r>
          </a:p>
          <a:p>
            <a:r>
              <a:rPr lang="ar-EG" sz="3600" b="1" dirty="0"/>
              <a:t>من خلال الرأيين السابقين في الإدارة (علم أو مهارة)، ظهر فريق ثالث حاول التوفيق بين هذين الرأيين حيث يرى أن الإداري الناجح لابد له من الإلمام بالأسس والمفاهيم والمبادئ العلمية للإدارة، بالإضافة إلى أهمية اكتسابه للمهارات الإدارية التي يمكن أن يكتسبها من خلال الممارسة، والتجارب والخبرات المختلفة مع مرور الوقت.</a:t>
            </a:r>
          </a:p>
        </p:txBody>
      </p:sp>
    </p:spTree>
    <p:extLst>
      <p:ext uri="{BB962C8B-B14F-4D97-AF65-F5344CB8AC3E}">
        <p14:creationId xmlns:p14="http://schemas.microsoft.com/office/powerpoint/2010/main" val="73254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EDBD6539-9681-783C-61B5-FF9B4A9AD39C}"/>
              </a:ext>
            </a:extLst>
          </p:cNvPr>
          <p:cNvSpPr/>
          <p:nvPr/>
        </p:nvSpPr>
        <p:spPr>
          <a:xfrm>
            <a:off x="1979712" y="1628800"/>
            <a:ext cx="5544616" cy="4104456"/>
          </a:xfrm>
          <a:custGeom>
            <a:avLst/>
            <a:gdLst/>
            <a:ahLst/>
            <a:cxnLst/>
            <a:rect l="l" t="t" r="r" b="b"/>
            <a:pathLst>
              <a:path w="5546912" h="4114800">
                <a:moveTo>
                  <a:pt x="0" y="0"/>
                </a:moveTo>
                <a:lnTo>
                  <a:pt x="5546911" y="0"/>
                </a:lnTo>
                <a:lnTo>
                  <a:pt x="55469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40CD61C9-B28D-49C1-80C7-6DF3B12D7978}"/>
              </a:ext>
            </a:extLst>
          </p:cNvPr>
          <p:cNvSpPr txBox="1"/>
          <p:nvPr/>
        </p:nvSpPr>
        <p:spPr>
          <a:xfrm>
            <a:off x="3059832" y="1988840"/>
            <a:ext cx="3384376" cy="255454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prstClr val="black"/>
                </a:solidFill>
                <a:effectLst/>
                <a:uLnTx/>
                <a:uFillTx/>
                <a:latin typeface="Traditional Arabic"/>
                <a:ea typeface="+mn-ea"/>
                <a:cs typeface="Traditional Arabic"/>
              </a:rPr>
              <a:t>النشاط التطبيقي</a:t>
            </a:r>
            <a:endParaRPr kumimoji="0" lang="en-US" sz="80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350143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25FD2B0-57C0-FF79-5C12-8A81CF02A03B}"/>
              </a:ext>
            </a:extLst>
          </p:cNvPr>
          <p:cNvSpPr txBox="1"/>
          <p:nvPr/>
        </p:nvSpPr>
        <p:spPr>
          <a:xfrm>
            <a:off x="1583668" y="1268760"/>
            <a:ext cx="5976664" cy="3785652"/>
          </a:xfrm>
          <a:prstGeom prst="rect">
            <a:avLst/>
          </a:prstGeom>
          <a:noFill/>
          <a:ln>
            <a:noFill/>
          </a:ln>
        </p:spPr>
        <p:txBody>
          <a:bodyPr wrap="square">
            <a:spAutoFit/>
          </a:bodyPr>
          <a:lstStyle/>
          <a:p>
            <a:pPr algn="ctr"/>
            <a:r>
              <a:rPr lang="ar-EG" sz="4000" b="1" dirty="0">
                <a:solidFill>
                  <a:schemeClr val="accent6">
                    <a:lumMod val="50000"/>
                  </a:schemeClr>
                </a:solidFill>
              </a:rPr>
              <a:t>بلغت بإدراج اسمك ضمن المرشحين لإدارة المدرسة أسبوعًا كاملا وطلب منك تقديم احتياجاتك استعدادا لهذه المهمة، فما المراجع العلمية التي ستحتاجها، وما أهم المهارات التي ستستند عليها خلال فترة إدارتك للمدرسة؟</a:t>
            </a:r>
          </a:p>
        </p:txBody>
      </p:sp>
    </p:spTree>
    <p:extLst>
      <p:ext uri="{BB962C8B-B14F-4D97-AF65-F5344CB8AC3E}">
        <p14:creationId xmlns:p14="http://schemas.microsoft.com/office/powerpoint/2010/main" val="106662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25FD2B0-57C0-FF79-5C12-8A81CF02A03B}"/>
              </a:ext>
            </a:extLst>
          </p:cNvPr>
          <p:cNvSpPr txBox="1"/>
          <p:nvPr/>
        </p:nvSpPr>
        <p:spPr>
          <a:xfrm>
            <a:off x="1691680" y="1166842"/>
            <a:ext cx="6192688" cy="4524315"/>
          </a:xfrm>
          <a:prstGeom prst="rect">
            <a:avLst/>
          </a:prstGeom>
          <a:noFill/>
          <a:ln>
            <a:noFill/>
          </a:ln>
        </p:spPr>
        <p:txBody>
          <a:bodyPr wrap="square">
            <a:spAutoFit/>
          </a:bodyPr>
          <a:lstStyle/>
          <a:p>
            <a:pPr rtl="0"/>
            <a:r>
              <a:rPr lang="en-US" sz="3200" b="1" dirty="0">
                <a:solidFill>
                  <a:schemeClr val="accent2">
                    <a:lumMod val="50000"/>
                  </a:schemeClr>
                </a:solidFill>
              </a:rPr>
              <a:t>Nigel Bennett Effective School Management: Gerald C. Ubben The Principal: Creative Leadership for Larry W. Hughes, Excellence in Schools</a:t>
            </a:r>
          </a:p>
          <a:p>
            <a:r>
              <a:rPr lang="ar-EG" sz="3200" b="1" dirty="0">
                <a:solidFill>
                  <a:schemeClr val="accent2">
                    <a:lumMod val="50000"/>
                  </a:schemeClr>
                </a:solidFill>
              </a:rPr>
              <a:t>من أهم المهارات القيادة التخطيط والتنظيم الاتصال والتواصل إدارة الوقت التحليل القدرة على التكيف والابتكار، مهارات العلاقات العامة القدرة على حل المشكلات.</a:t>
            </a:r>
          </a:p>
        </p:txBody>
      </p:sp>
    </p:spTree>
    <p:extLst>
      <p:ext uri="{BB962C8B-B14F-4D97-AF65-F5344CB8AC3E}">
        <p14:creationId xmlns:p14="http://schemas.microsoft.com/office/powerpoint/2010/main" val="351152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1"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4531A-C331-BD26-141B-2D17F9327E8B}"/>
            </a:ext>
          </a:extLst>
        </p:cNvPr>
        <p:cNvGrpSpPr/>
        <p:nvPr/>
      </p:nvGrpSpPr>
      <p:grpSpPr>
        <a:xfrm>
          <a:off x="0" y="0"/>
          <a:ext cx="0" cy="0"/>
          <a:chOff x="0" y="0"/>
          <a:chExt cx="0" cy="0"/>
        </a:xfrm>
      </p:grpSpPr>
      <p:sp>
        <p:nvSpPr>
          <p:cNvPr id="2" name="Freeform 20">
            <a:extLst>
              <a:ext uri="{FF2B5EF4-FFF2-40B4-BE49-F238E27FC236}">
                <a16:creationId xmlns:a16="http://schemas.microsoft.com/office/drawing/2014/main" id="{9C5CE54E-D3B3-DD97-241B-80E8D5B7DE58}"/>
              </a:ext>
            </a:extLst>
          </p:cNvPr>
          <p:cNvSpPr/>
          <p:nvPr/>
        </p:nvSpPr>
        <p:spPr>
          <a:xfrm>
            <a:off x="1475656" y="994193"/>
            <a:ext cx="5660402" cy="4869613"/>
          </a:xfrm>
          <a:custGeom>
            <a:avLst/>
            <a:gdLst/>
            <a:ahLst/>
            <a:cxnLst/>
            <a:rect l="l" t="t" r="r" b="b"/>
            <a:pathLst>
              <a:path w="736644" h="736644">
                <a:moveTo>
                  <a:pt x="0" y="0"/>
                </a:moveTo>
                <a:lnTo>
                  <a:pt x="736644" y="0"/>
                </a:lnTo>
                <a:lnTo>
                  <a:pt x="736644" y="736644"/>
                </a:lnTo>
                <a:lnTo>
                  <a:pt x="0" y="7366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882D7BE6-EB53-9FE2-9909-BBED57D8B14B}"/>
              </a:ext>
            </a:extLst>
          </p:cNvPr>
          <p:cNvSpPr txBox="1"/>
          <p:nvPr/>
        </p:nvSpPr>
        <p:spPr>
          <a:xfrm>
            <a:off x="2865697" y="2397947"/>
            <a:ext cx="2880320" cy="3046988"/>
          </a:xfrm>
          <a:prstGeom prst="rect">
            <a:avLst/>
          </a:prstGeom>
          <a:noFill/>
        </p:spPr>
        <p:txBody>
          <a:bodyPr wrap="square">
            <a:spAutoFit/>
          </a:bodyPr>
          <a:lstStyle/>
          <a:p>
            <a:pPr algn="ctr"/>
            <a:r>
              <a:rPr lang="ar-EG" sz="3200" b="1" dirty="0">
                <a:solidFill>
                  <a:srgbClr val="C00000"/>
                </a:solidFill>
              </a:rPr>
              <a:t>الهدف الثاني: </a:t>
            </a:r>
          </a:p>
          <a:p>
            <a:pPr algn="ctr"/>
            <a:r>
              <a:rPr lang="ar-EG" sz="3200" b="1" dirty="0">
                <a:solidFill>
                  <a:srgbClr val="C00000"/>
                </a:solidFill>
              </a:rPr>
              <a:t> </a:t>
            </a:r>
            <a:r>
              <a:rPr lang="ar-EG" sz="3200" b="1" dirty="0"/>
              <a:t>أن يكون الطلبة قادرين على استنتاج أهم المهارات الإدارية.</a:t>
            </a:r>
          </a:p>
          <a:p>
            <a:pPr algn="ctr"/>
            <a:br>
              <a:rPr lang="ar-EG" sz="3200" b="1" dirty="0"/>
            </a:br>
            <a:endParaRPr lang="ar-EG" sz="3200" b="1" dirty="0"/>
          </a:p>
        </p:txBody>
      </p:sp>
    </p:spTree>
    <p:extLst>
      <p:ext uri="{BB962C8B-B14F-4D97-AF65-F5344CB8AC3E}">
        <p14:creationId xmlns:p14="http://schemas.microsoft.com/office/powerpoint/2010/main" val="310174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3AC41FF-EA55-A4AF-AE45-EFD386C62D36}"/>
              </a:ext>
            </a:extLst>
          </p:cNvPr>
          <p:cNvSpPr txBox="1"/>
          <p:nvPr/>
        </p:nvSpPr>
        <p:spPr>
          <a:xfrm>
            <a:off x="980728" y="920621"/>
            <a:ext cx="7182544" cy="5078313"/>
          </a:xfrm>
          <a:prstGeom prst="rect">
            <a:avLst/>
          </a:prstGeom>
          <a:noFill/>
          <a:ln>
            <a:noFill/>
          </a:ln>
        </p:spPr>
        <p:txBody>
          <a:bodyPr wrap="square">
            <a:spAutoFit/>
          </a:bodyPr>
          <a:lstStyle/>
          <a:p>
            <a:r>
              <a:rPr lang="ar-EG" sz="3600" b="1" dirty="0"/>
              <a:t>إن المهارات الإدارية التي ستدرسها من المهارات المهمة التي لها علاقة بحياة الإنسان، ويمكن أن نستفيد منها في حياتنا الخاصة والعامة على حد سواء، فمهارة التخطيط لا يخفى مدى أهميتها للجميع فأنت تحتاج للتخطيط للقيام برحلة، أو التخطيط للاستعداد للاختبارات، </a:t>
            </a:r>
            <a:r>
              <a:rPr lang="ar-EG" sz="3600" b="1" dirty="0">
                <a:solidFill>
                  <a:srgbClr val="C00000"/>
                </a:solidFill>
              </a:rPr>
              <a:t>أو التخطيط </a:t>
            </a:r>
            <a:r>
              <a:rPr lang="ar-EG" sz="3600" b="1" dirty="0"/>
              <a:t>لما تريد أن تكون عليه في المستقبل، كما أنك تحتاج لمهارة التنظيم، وكذلك مهارة </a:t>
            </a:r>
            <a:r>
              <a:rPr lang="ar-EG" sz="3600" b="1" dirty="0">
                <a:solidFill>
                  <a:srgbClr val="C00000"/>
                </a:solidFill>
              </a:rPr>
              <a:t>التوجيه والرقابة، وحل المشكلات واتخاذ القرارات</a:t>
            </a:r>
            <a:r>
              <a:rPr lang="ar-EG" sz="3600" b="1" dirty="0"/>
              <a:t> في العديد من المواقف التي تتطلب منك الاختيار بين عدة بدائل:</a:t>
            </a:r>
            <a:endParaRPr lang="ar-EG" sz="5400" b="1" dirty="0"/>
          </a:p>
        </p:txBody>
      </p:sp>
    </p:spTree>
    <p:extLst>
      <p:ext uri="{BB962C8B-B14F-4D97-AF65-F5344CB8AC3E}">
        <p14:creationId xmlns:p14="http://schemas.microsoft.com/office/powerpoint/2010/main" val="358466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3AC41FF-EA55-A4AF-AE45-EFD386C62D36}"/>
              </a:ext>
            </a:extLst>
          </p:cNvPr>
          <p:cNvSpPr txBox="1"/>
          <p:nvPr/>
        </p:nvSpPr>
        <p:spPr>
          <a:xfrm>
            <a:off x="980728" y="1413063"/>
            <a:ext cx="7182544" cy="4031873"/>
          </a:xfrm>
          <a:prstGeom prst="rect">
            <a:avLst/>
          </a:prstGeom>
          <a:noFill/>
          <a:ln>
            <a:noFill/>
          </a:ln>
        </p:spPr>
        <p:txBody>
          <a:bodyPr wrap="square">
            <a:spAutoFit/>
          </a:bodyPr>
          <a:lstStyle/>
          <a:p>
            <a:r>
              <a:rPr lang="ar-EG" sz="3600" b="1" dirty="0"/>
              <a:t>مثل شراء سلعة معينة، اختيار تخصص في الدراسة. وعند دراستك </a:t>
            </a:r>
            <a:r>
              <a:rPr lang="ar-EG" sz="3600" b="1" dirty="0">
                <a:solidFill>
                  <a:srgbClr val="C00000"/>
                </a:solidFill>
              </a:rPr>
              <a:t>لمهارات السكرتارية </a:t>
            </a:r>
            <a:r>
              <a:rPr lang="ar-EG" sz="3600" b="1" dirty="0"/>
              <a:t>والعمل المكتبي فإنك تمكن من تنظيم أوراقك وكتبك، والوثائق والملفات التي تحتفظ بها، كما تفيدك في مساعدة أفراد أسرتك في أعمالهم المكتبية كما تمكنك من اتقان مهارات الاتصال مع الآخرين، هذا بالإضافة إلى الاستفادة من هذه المهارات في تهيئتك للعمل المكتبي في المؤسسات العامة أو الخاصة.</a:t>
            </a:r>
          </a:p>
        </p:txBody>
      </p:sp>
    </p:spTree>
    <p:extLst>
      <p:ext uri="{BB962C8B-B14F-4D97-AF65-F5344CB8AC3E}">
        <p14:creationId xmlns:p14="http://schemas.microsoft.com/office/powerpoint/2010/main" val="255632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3AC41FF-EA55-A4AF-AE45-EFD386C62D36}"/>
              </a:ext>
            </a:extLst>
          </p:cNvPr>
          <p:cNvSpPr txBox="1"/>
          <p:nvPr/>
        </p:nvSpPr>
        <p:spPr>
          <a:xfrm>
            <a:off x="980728" y="692696"/>
            <a:ext cx="7182544" cy="1077218"/>
          </a:xfrm>
          <a:prstGeom prst="rect">
            <a:avLst/>
          </a:prstGeom>
          <a:solidFill>
            <a:schemeClr val="accent4">
              <a:lumMod val="50000"/>
            </a:schemeClr>
          </a:solidFill>
        </p:spPr>
        <p:txBody>
          <a:bodyPr wrap="square">
            <a:spAutoFit/>
          </a:bodyPr>
          <a:lstStyle/>
          <a:p>
            <a:r>
              <a:rPr lang="ar-EG" sz="3200" b="1" dirty="0">
                <a:solidFill>
                  <a:schemeClr val="bg1"/>
                </a:solidFill>
              </a:rPr>
              <a:t>إذا سيتناول هذا المقرر العديد من المهارات الإدارية وهي:</a:t>
            </a:r>
            <a:endParaRPr lang="ar-EG" sz="4800" b="1" dirty="0">
              <a:solidFill>
                <a:schemeClr val="bg1"/>
              </a:solidFill>
            </a:endParaRPr>
          </a:p>
        </p:txBody>
      </p:sp>
      <p:graphicFrame>
        <p:nvGraphicFramePr>
          <p:cNvPr id="2" name="رسم تخطيطي 1">
            <a:extLst>
              <a:ext uri="{FF2B5EF4-FFF2-40B4-BE49-F238E27FC236}">
                <a16:creationId xmlns:a16="http://schemas.microsoft.com/office/drawing/2014/main" id="{2002FE3B-063A-8FD3-F571-FCCA34EB19F4}"/>
              </a:ext>
            </a:extLst>
          </p:cNvPr>
          <p:cNvGraphicFramePr/>
          <p:nvPr>
            <p:extLst>
              <p:ext uri="{D42A27DB-BD31-4B8C-83A1-F6EECF244321}">
                <p14:modId xmlns:p14="http://schemas.microsoft.com/office/powerpoint/2010/main" val="887013390"/>
              </p:ext>
            </p:extLst>
          </p:nvPr>
        </p:nvGraphicFramePr>
        <p:xfrm>
          <a:off x="490364" y="1802379"/>
          <a:ext cx="8163272" cy="4768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200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
                                            <p:graphicEl>
                                              <a:dgm id="{52FB6CE4-1D3C-4D38-8C57-5998E91F32C6}"/>
                                            </p:graphicEl>
                                          </p:spTgt>
                                        </p:tgtEl>
                                        <p:attrNameLst>
                                          <p:attrName>style.visibility</p:attrName>
                                        </p:attrNameLst>
                                      </p:cBhvr>
                                      <p:to>
                                        <p:strVal val="visible"/>
                                      </p:to>
                                    </p:set>
                                    <p:anim calcmode="lin" valueType="num">
                                      <p:cBhvr>
                                        <p:cTn id="12" dur="500" fill="hold"/>
                                        <p:tgtEl>
                                          <p:spTgt spid="2">
                                            <p:graphicEl>
                                              <a:dgm id="{52FB6CE4-1D3C-4D38-8C57-5998E91F32C6}"/>
                                            </p:graphicEl>
                                          </p:spTgt>
                                        </p:tgtEl>
                                        <p:attrNameLst>
                                          <p:attrName>ppt_w</p:attrName>
                                        </p:attrNameLst>
                                      </p:cBhvr>
                                      <p:tavLst>
                                        <p:tav tm="0">
                                          <p:val>
                                            <p:fltVal val="0"/>
                                          </p:val>
                                        </p:tav>
                                        <p:tav tm="100000">
                                          <p:val>
                                            <p:strVal val="#ppt_w"/>
                                          </p:val>
                                        </p:tav>
                                      </p:tavLst>
                                    </p:anim>
                                    <p:anim calcmode="lin" valueType="num">
                                      <p:cBhvr>
                                        <p:cTn id="13" dur="500" fill="hold"/>
                                        <p:tgtEl>
                                          <p:spTgt spid="2">
                                            <p:graphicEl>
                                              <a:dgm id="{52FB6CE4-1D3C-4D38-8C57-5998E91F32C6}"/>
                                            </p:graphicEl>
                                          </p:spTgt>
                                        </p:tgtEl>
                                        <p:attrNameLst>
                                          <p:attrName>ppt_h</p:attrName>
                                        </p:attrNameLst>
                                      </p:cBhvr>
                                      <p:tavLst>
                                        <p:tav tm="0">
                                          <p:val>
                                            <p:fltVal val="0"/>
                                          </p:val>
                                        </p:tav>
                                        <p:tav tm="100000">
                                          <p:val>
                                            <p:strVal val="#ppt_h"/>
                                          </p:val>
                                        </p:tav>
                                      </p:tavLst>
                                    </p:anim>
                                    <p:animEffect transition="in" filter="fade">
                                      <p:cBhvr>
                                        <p:cTn id="14" dur="500"/>
                                        <p:tgtEl>
                                          <p:spTgt spid="2">
                                            <p:graphicEl>
                                              <a:dgm id="{52FB6CE4-1D3C-4D38-8C57-5998E91F32C6}"/>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
                                            <p:graphicEl>
                                              <a:dgm id="{813BF13B-773A-4D33-91BA-6FF3F154E32A}"/>
                                            </p:graphicEl>
                                          </p:spTgt>
                                        </p:tgtEl>
                                        <p:attrNameLst>
                                          <p:attrName>style.visibility</p:attrName>
                                        </p:attrNameLst>
                                      </p:cBhvr>
                                      <p:to>
                                        <p:strVal val="visible"/>
                                      </p:to>
                                    </p:set>
                                    <p:anim calcmode="lin" valueType="num">
                                      <p:cBhvr>
                                        <p:cTn id="19" dur="500" fill="hold"/>
                                        <p:tgtEl>
                                          <p:spTgt spid="2">
                                            <p:graphicEl>
                                              <a:dgm id="{813BF13B-773A-4D33-91BA-6FF3F154E32A}"/>
                                            </p:graphicEl>
                                          </p:spTgt>
                                        </p:tgtEl>
                                        <p:attrNameLst>
                                          <p:attrName>ppt_w</p:attrName>
                                        </p:attrNameLst>
                                      </p:cBhvr>
                                      <p:tavLst>
                                        <p:tav tm="0">
                                          <p:val>
                                            <p:fltVal val="0"/>
                                          </p:val>
                                        </p:tav>
                                        <p:tav tm="100000">
                                          <p:val>
                                            <p:strVal val="#ppt_w"/>
                                          </p:val>
                                        </p:tav>
                                      </p:tavLst>
                                    </p:anim>
                                    <p:anim calcmode="lin" valueType="num">
                                      <p:cBhvr>
                                        <p:cTn id="20" dur="500" fill="hold"/>
                                        <p:tgtEl>
                                          <p:spTgt spid="2">
                                            <p:graphicEl>
                                              <a:dgm id="{813BF13B-773A-4D33-91BA-6FF3F154E32A}"/>
                                            </p:graphicEl>
                                          </p:spTgt>
                                        </p:tgtEl>
                                        <p:attrNameLst>
                                          <p:attrName>ppt_h</p:attrName>
                                        </p:attrNameLst>
                                      </p:cBhvr>
                                      <p:tavLst>
                                        <p:tav tm="0">
                                          <p:val>
                                            <p:fltVal val="0"/>
                                          </p:val>
                                        </p:tav>
                                        <p:tav tm="100000">
                                          <p:val>
                                            <p:strVal val="#ppt_h"/>
                                          </p:val>
                                        </p:tav>
                                      </p:tavLst>
                                    </p:anim>
                                    <p:animEffect transition="in" filter="fade">
                                      <p:cBhvr>
                                        <p:cTn id="21" dur="500"/>
                                        <p:tgtEl>
                                          <p:spTgt spid="2">
                                            <p:graphicEl>
                                              <a:dgm id="{813BF13B-773A-4D33-91BA-6FF3F154E32A}"/>
                                            </p:graphicEl>
                                          </p:spTgt>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
                                            <p:graphicEl>
                                              <a:dgm id="{72EC4231-6BCA-4A6E-80FF-780B0DD7B089}"/>
                                            </p:graphicEl>
                                          </p:spTgt>
                                        </p:tgtEl>
                                        <p:attrNameLst>
                                          <p:attrName>style.visibility</p:attrName>
                                        </p:attrNameLst>
                                      </p:cBhvr>
                                      <p:to>
                                        <p:strVal val="visible"/>
                                      </p:to>
                                    </p:set>
                                    <p:anim calcmode="lin" valueType="num">
                                      <p:cBhvr>
                                        <p:cTn id="24" dur="500" fill="hold"/>
                                        <p:tgtEl>
                                          <p:spTgt spid="2">
                                            <p:graphicEl>
                                              <a:dgm id="{72EC4231-6BCA-4A6E-80FF-780B0DD7B089}"/>
                                            </p:graphicEl>
                                          </p:spTgt>
                                        </p:tgtEl>
                                        <p:attrNameLst>
                                          <p:attrName>ppt_w</p:attrName>
                                        </p:attrNameLst>
                                      </p:cBhvr>
                                      <p:tavLst>
                                        <p:tav tm="0">
                                          <p:val>
                                            <p:fltVal val="0"/>
                                          </p:val>
                                        </p:tav>
                                        <p:tav tm="100000">
                                          <p:val>
                                            <p:strVal val="#ppt_w"/>
                                          </p:val>
                                        </p:tav>
                                      </p:tavLst>
                                    </p:anim>
                                    <p:anim calcmode="lin" valueType="num">
                                      <p:cBhvr>
                                        <p:cTn id="25" dur="500" fill="hold"/>
                                        <p:tgtEl>
                                          <p:spTgt spid="2">
                                            <p:graphicEl>
                                              <a:dgm id="{72EC4231-6BCA-4A6E-80FF-780B0DD7B089}"/>
                                            </p:graphicEl>
                                          </p:spTgt>
                                        </p:tgtEl>
                                        <p:attrNameLst>
                                          <p:attrName>ppt_h</p:attrName>
                                        </p:attrNameLst>
                                      </p:cBhvr>
                                      <p:tavLst>
                                        <p:tav tm="0">
                                          <p:val>
                                            <p:fltVal val="0"/>
                                          </p:val>
                                        </p:tav>
                                        <p:tav tm="100000">
                                          <p:val>
                                            <p:strVal val="#ppt_h"/>
                                          </p:val>
                                        </p:tav>
                                      </p:tavLst>
                                    </p:anim>
                                    <p:animEffect transition="in" filter="fade">
                                      <p:cBhvr>
                                        <p:cTn id="26" dur="500"/>
                                        <p:tgtEl>
                                          <p:spTgt spid="2">
                                            <p:graphicEl>
                                              <a:dgm id="{72EC4231-6BCA-4A6E-80FF-780B0DD7B089}"/>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
                                            <p:graphicEl>
                                              <a:dgm id="{7EF3C4A2-655F-4061-9871-5ED70A0274EE}"/>
                                            </p:graphicEl>
                                          </p:spTgt>
                                        </p:tgtEl>
                                        <p:attrNameLst>
                                          <p:attrName>style.visibility</p:attrName>
                                        </p:attrNameLst>
                                      </p:cBhvr>
                                      <p:to>
                                        <p:strVal val="visible"/>
                                      </p:to>
                                    </p:set>
                                    <p:anim calcmode="lin" valueType="num">
                                      <p:cBhvr>
                                        <p:cTn id="31" dur="500" fill="hold"/>
                                        <p:tgtEl>
                                          <p:spTgt spid="2">
                                            <p:graphicEl>
                                              <a:dgm id="{7EF3C4A2-655F-4061-9871-5ED70A0274EE}"/>
                                            </p:graphicEl>
                                          </p:spTgt>
                                        </p:tgtEl>
                                        <p:attrNameLst>
                                          <p:attrName>ppt_w</p:attrName>
                                        </p:attrNameLst>
                                      </p:cBhvr>
                                      <p:tavLst>
                                        <p:tav tm="0">
                                          <p:val>
                                            <p:fltVal val="0"/>
                                          </p:val>
                                        </p:tav>
                                        <p:tav tm="100000">
                                          <p:val>
                                            <p:strVal val="#ppt_w"/>
                                          </p:val>
                                        </p:tav>
                                      </p:tavLst>
                                    </p:anim>
                                    <p:anim calcmode="lin" valueType="num">
                                      <p:cBhvr>
                                        <p:cTn id="32" dur="500" fill="hold"/>
                                        <p:tgtEl>
                                          <p:spTgt spid="2">
                                            <p:graphicEl>
                                              <a:dgm id="{7EF3C4A2-655F-4061-9871-5ED70A0274EE}"/>
                                            </p:graphicEl>
                                          </p:spTgt>
                                        </p:tgtEl>
                                        <p:attrNameLst>
                                          <p:attrName>ppt_h</p:attrName>
                                        </p:attrNameLst>
                                      </p:cBhvr>
                                      <p:tavLst>
                                        <p:tav tm="0">
                                          <p:val>
                                            <p:fltVal val="0"/>
                                          </p:val>
                                        </p:tav>
                                        <p:tav tm="100000">
                                          <p:val>
                                            <p:strVal val="#ppt_h"/>
                                          </p:val>
                                        </p:tav>
                                      </p:tavLst>
                                    </p:anim>
                                    <p:animEffect transition="in" filter="fade">
                                      <p:cBhvr>
                                        <p:cTn id="33" dur="500"/>
                                        <p:tgtEl>
                                          <p:spTgt spid="2">
                                            <p:graphicEl>
                                              <a:dgm id="{7EF3C4A2-655F-4061-9871-5ED70A0274EE}"/>
                                            </p:graphicEl>
                                          </p:spTgt>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
                                            <p:graphicEl>
                                              <a:dgm id="{3E79F513-EE71-4B85-A7F9-8DCDB1084397}"/>
                                            </p:graphicEl>
                                          </p:spTgt>
                                        </p:tgtEl>
                                        <p:attrNameLst>
                                          <p:attrName>style.visibility</p:attrName>
                                        </p:attrNameLst>
                                      </p:cBhvr>
                                      <p:to>
                                        <p:strVal val="visible"/>
                                      </p:to>
                                    </p:set>
                                    <p:anim calcmode="lin" valueType="num">
                                      <p:cBhvr>
                                        <p:cTn id="36" dur="500" fill="hold"/>
                                        <p:tgtEl>
                                          <p:spTgt spid="2">
                                            <p:graphicEl>
                                              <a:dgm id="{3E79F513-EE71-4B85-A7F9-8DCDB1084397}"/>
                                            </p:graphicEl>
                                          </p:spTgt>
                                        </p:tgtEl>
                                        <p:attrNameLst>
                                          <p:attrName>ppt_w</p:attrName>
                                        </p:attrNameLst>
                                      </p:cBhvr>
                                      <p:tavLst>
                                        <p:tav tm="0">
                                          <p:val>
                                            <p:fltVal val="0"/>
                                          </p:val>
                                        </p:tav>
                                        <p:tav tm="100000">
                                          <p:val>
                                            <p:strVal val="#ppt_w"/>
                                          </p:val>
                                        </p:tav>
                                      </p:tavLst>
                                    </p:anim>
                                    <p:anim calcmode="lin" valueType="num">
                                      <p:cBhvr>
                                        <p:cTn id="37" dur="500" fill="hold"/>
                                        <p:tgtEl>
                                          <p:spTgt spid="2">
                                            <p:graphicEl>
                                              <a:dgm id="{3E79F513-EE71-4B85-A7F9-8DCDB1084397}"/>
                                            </p:graphicEl>
                                          </p:spTgt>
                                        </p:tgtEl>
                                        <p:attrNameLst>
                                          <p:attrName>ppt_h</p:attrName>
                                        </p:attrNameLst>
                                      </p:cBhvr>
                                      <p:tavLst>
                                        <p:tav tm="0">
                                          <p:val>
                                            <p:fltVal val="0"/>
                                          </p:val>
                                        </p:tav>
                                        <p:tav tm="100000">
                                          <p:val>
                                            <p:strVal val="#ppt_h"/>
                                          </p:val>
                                        </p:tav>
                                      </p:tavLst>
                                    </p:anim>
                                    <p:animEffect transition="in" filter="fade">
                                      <p:cBhvr>
                                        <p:cTn id="38" dur="500"/>
                                        <p:tgtEl>
                                          <p:spTgt spid="2">
                                            <p:graphicEl>
                                              <a:dgm id="{3E79F513-EE71-4B85-A7F9-8DCDB1084397}"/>
                                            </p:graphic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2">
                                            <p:graphicEl>
                                              <a:dgm id="{ACCB8740-C83A-436C-9CE3-BE3892239588}"/>
                                            </p:graphicEl>
                                          </p:spTgt>
                                        </p:tgtEl>
                                        <p:attrNameLst>
                                          <p:attrName>style.visibility</p:attrName>
                                        </p:attrNameLst>
                                      </p:cBhvr>
                                      <p:to>
                                        <p:strVal val="visible"/>
                                      </p:to>
                                    </p:set>
                                    <p:anim calcmode="lin" valueType="num">
                                      <p:cBhvr>
                                        <p:cTn id="43" dur="500" fill="hold"/>
                                        <p:tgtEl>
                                          <p:spTgt spid="2">
                                            <p:graphicEl>
                                              <a:dgm id="{ACCB8740-C83A-436C-9CE3-BE3892239588}"/>
                                            </p:graphicEl>
                                          </p:spTgt>
                                        </p:tgtEl>
                                        <p:attrNameLst>
                                          <p:attrName>ppt_w</p:attrName>
                                        </p:attrNameLst>
                                      </p:cBhvr>
                                      <p:tavLst>
                                        <p:tav tm="0">
                                          <p:val>
                                            <p:fltVal val="0"/>
                                          </p:val>
                                        </p:tav>
                                        <p:tav tm="100000">
                                          <p:val>
                                            <p:strVal val="#ppt_w"/>
                                          </p:val>
                                        </p:tav>
                                      </p:tavLst>
                                    </p:anim>
                                    <p:anim calcmode="lin" valueType="num">
                                      <p:cBhvr>
                                        <p:cTn id="44" dur="500" fill="hold"/>
                                        <p:tgtEl>
                                          <p:spTgt spid="2">
                                            <p:graphicEl>
                                              <a:dgm id="{ACCB8740-C83A-436C-9CE3-BE3892239588}"/>
                                            </p:graphicEl>
                                          </p:spTgt>
                                        </p:tgtEl>
                                        <p:attrNameLst>
                                          <p:attrName>ppt_h</p:attrName>
                                        </p:attrNameLst>
                                      </p:cBhvr>
                                      <p:tavLst>
                                        <p:tav tm="0">
                                          <p:val>
                                            <p:fltVal val="0"/>
                                          </p:val>
                                        </p:tav>
                                        <p:tav tm="100000">
                                          <p:val>
                                            <p:strVal val="#ppt_h"/>
                                          </p:val>
                                        </p:tav>
                                      </p:tavLst>
                                    </p:anim>
                                    <p:animEffect transition="in" filter="fade">
                                      <p:cBhvr>
                                        <p:cTn id="45" dur="500"/>
                                        <p:tgtEl>
                                          <p:spTgt spid="2">
                                            <p:graphicEl>
                                              <a:dgm id="{ACCB8740-C83A-436C-9CE3-BE3892239588}"/>
                                            </p:graphicEl>
                                          </p:spTgt>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
                                            <p:graphicEl>
                                              <a:dgm id="{16EA3E67-ACDF-48E8-AE1E-D059C127DA64}"/>
                                            </p:graphicEl>
                                          </p:spTgt>
                                        </p:tgtEl>
                                        <p:attrNameLst>
                                          <p:attrName>style.visibility</p:attrName>
                                        </p:attrNameLst>
                                      </p:cBhvr>
                                      <p:to>
                                        <p:strVal val="visible"/>
                                      </p:to>
                                    </p:set>
                                    <p:anim calcmode="lin" valueType="num">
                                      <p:cBhvr>
                                        <p:cTn id="48" dur="500" fill="hold"/>
                                        <p:tgtEl>
                                          <p:spTgt spid="2">
                                            <p:graphicEl>
                                              <a:dgm id="{16EA3E67-ACDF-48E8-AE1E-D059C127DA64}"/>
                                            </p:graphicEl>
                                          </p:spTgt>
                                        </p:tgtEl>
                                        <p:attrNameLst>
                                          <p:attrName>ppt_w</p:attrName>
                                        </p:attrNameLst>
                                      </p:cBhvr>
                                      <p:tavLst>
                                        <p:tav tm="0">
                                          <p:val>
                                            <p:fltVal val="0"/>
                                          </p:val>
                                        </p:tav>
                                        <p:tav tm="100000">
                                          <p:val>
                                            <p:strVal val="#ppt_w"/>
                                          </p:val>
                                        </p:tav>
                                      </p:tavLst>
                                    </p:anim>
                                    <p:anim calcmode="lin" valueType="num">
                                      <p:cBhvr>
                                        <p:cTn id="49" dur="500" fill="hold"/>
                                        <p:tgtEl>
                                          <p:spTgt spid="2">
                                            <p:graphicEl>
                                              <a:dgm id="{16EA3E67-ACDF-48E8-AE1E-D059C127DA64}"/>
                                            </p:graphicEl>
                                          </p:spTgt>
                                        </p:tgtEl>
                                        <p:attrNameLst>
                                          <p:attrName>ppt_h</p:attrName>
                                        </p:attrNameLst>
                                      </p:cBhvr>
                                      <p:tavLst>
                                        <p:tav tm="0">
                                          <p:val>
                                            <p:fltVal val="0"/>
                                          </p:val>
                                        </p:tav>
                                        <p:tav tm="100000">
                                          <p:val>
                                            <p:strVal val="#ppt_h"/>
                                          </p:val>
                                        </p:tav>
                                      </p:tavLst>
                                    </p:anim>
                                    <p:animEffect transition="in" filter="fade">
                                      <p:cBhvr>
                                        <p:cTn id="50" dur="500"/>
                                        <p:tgtEl>
                                          <p:spTgt spid="2">
                                            <p:graphicEl>
                                              <a:dgm id="{16EA3E67-ACDF-48E8-AE1E-D059C127DA64}"/>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2">
                                            <p:graphicEl>
                                              <a:dgm id="{8C2724F6-EEB9-447E-926A-4B4DF68792FE}"/>
                                            </p:graphicEl>
                                          </p:spTgt>
                                        </p:tgtEl>
                                        <p:attrNameLst>
                                          <p:attrName>style.visibility</p:attrName>
                                        </p:attrNameLst>
                                      </p:cBhvr>
                                      <p:to>
                                        <p:strVal val="visible"/>
                                      </p:to>
                                    </p:set>
                                    <p:anim calcmode="lin" valueType="num">
                                      <p:cBhvr>
                                        <p:cTn id="55" dur="500" fill="hold"/>
                                        <p:tgtEl>
                                          <p:spTgt spid="2">
                                            <p:graphicEl>
                                              <a:dgm id="{8C2724F6-EEB9-447E-926A-4B4DF68792FE}"/>
                                            </p:graphicEl>
                                          </p:spTgt>
                                        </p:tgtEl>
                                        <p:attrNameLst>
                                          <p:attrName>ppt_w</p:attrName>
                                        </p:attrNameLst>
                                      </p:cBhvr>
                                      <p:tavLst>
                                        <p:tav tm="0">
                                          <p:val>
                                            <p:fltVal val="0"/>
                                          </p:val>
                                        </p:tav>
                                        <p:tav tm="100000">
                                          <p:val>
                                            <p:strVal val="#ppt_w"/>
                                          </p:val>
                                        </p:tav>
                                      </p:tavLst>
                                    </p:anim>
                                    <p:anim calcmode="lin" valueType="num">
                                      <p:cBhvr>
                                        <p:cTn id="56" dur="500" fill="hold"/>
                                        <p:tgtEl>
                                          <p:spTgt spid="2">
                                            <p:graphicEl>
                                              <a:dgm id="{8C2724F6-EEB9-447E-926A-4B4DF68792FE}"/>
                                            </p:graphicEl>
                                          </p:spTgt>
                                        </p:tgtEl>
                                        <p:attrNameLst>
                                          <p:attrName>ppt_h</p:attrName>
                                        </p:attrNameLst>
                                      </p:cBhvr>
                                      <p:tavLst>
                                        <p:tav tm="0">
                                          <p:val>
                                            <p:fltVal val="0"/>
                                          </p:val>
                                        </p:tav>
                                        <p:tav tm="100000">
                                          <p:val>
                                            <p:strVal val="#ppt_h"/>
                                          </p:val>
                                        </p:tav>
                                      </p:tavLst>
                                    </p:anim>
                                    <p:animEffect transition="in" filter="fade">
                                      <p:cBhvr>
                                        <p:cTn id="57" dur="500"/>
                                        <p:tgtEl>
                                          <p:spTgt spid="2">
                                            <p:graphicEl>
                                              <a:dgm id="{8C2724F6-EEB9-447E-926A-4B4DF68792FE}"/>
                                            </p:graphicEl>
                                          </p:spTgt>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
                                            <p:graphicEl>
                                              <a:dgm id="{E8C8540C-82BE-4AA0-A518-FD18F0816CBD}"/>
                                            </p:graphicEl>
                                          </p:spTgt>
                                        </p:tgtEl>
                                        <p:attrNameLst>
                                          <p:attrName>style.visibility</p:attrName>
                                        </p:attrNameLst>
                                      </p:cBhvr>
                                      <p:to>
                                        <p:strVal val="visible"/>
                                      </p:to>
                                    </p:set>
                                    <p:anim calcmode="lin" valueType="num">
                                      <p:cBhvr>
                                        <p:cTn id="60" dur="500" fill="hold"/>
                                        <p:tgtEl>
                                          <p:spTgt spid="2">
                                            <p:graphicEl>
                                              <a:dgm id="{E8C8540C-82BE-4AA0-A518-FD18F0816CBD}"/>
                                            </p:graphicEl>
                                          </p:spTgt>
                                        </p:tgtEl>
                                        <p:attrNameLst>
                                          <p:attrName>ppt_w</p:attrName>
                                        </p:attrNameLst>
                                      </p:cBhvr>
                                      <p:tavLst>
                                        <p:tav tm="0">
                                          <p:val>
                                            <p:fltVal val="0"/>
                                          </p:val>
                                        </p:tav>
                                        <p:tav tm="100000">
                                          <p:val>
                                            <p:strVal val="#ppt_w"/>
                                          </p:val>
                                        </p:tav>
                                      </p:tavLst>
                                    </p:anim>
                                    <p:anim calcmode="lin" valueType="num">
                                      <p:cBhvr>
                                        <p:cTn id="61" dur="500" fill="hold"/>
                                        <p:tgtEl>
                                          <p:spTgt spid="2">
                                            <p:graphicEl>
                                              <a:dgm id="{E8C8540C-82BE-4AA0-A518-FD18F0816CBD}"/>
                                            </p:graphicEl>
                                          </p:spTgt>
                                        </p:tgtEl>
                                        <p:attrNameLst>
                                          <p:attrName>ppt_h</p:attrName>
                                        </p:attrNameLst>
                                      </p:cBhvr>
                                      <p:tavLst>
                                        <p:tav tm="0">
                                          <p:val>
                                            <p:fltVal val="0"/>
                                          </p:val>
                                        </p:tav>
                                        <p:tav tm="100000">
                                          <p:val>
                                            <p:strVal val="#ppt_h"/>
                                          </p:val>
                                        </p:tav>
                                      </p:tavLst>
                                    </p:anim>
                                    <p:animEffect transition="in" filter="fade">
                                      <p:cBhvr>
                                        <p:cTn id="62" dur="500"/>
                                        <p:tgtEl>
                                          <p:spTgt spid="2">
                                            <p:graphicEl>
                                              <a:dgm id="{E8C8540C-82BE-4AA0-A518-FD18F0816CBD}"/>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18733C4C-DC8E-4A76-B20B-505EA34D28AA}"/>
                                            </p:graphicEl>
                                          </p:spTgt>
                                        </p:tgtEl>
                                        <p:attrNameLst>
                                          <p:attrName>style.visibility</p:attrName>
                                        </p:attrNameLst>
                                      </p:cBhvr>
                                      <p:to>
                                        <p:strVal val="visible"/>
                                      </p:to>
                                    </p:set>
                                    <p:anim calcmode="lin" valueType="num">
                                      <p:cBhvr>
                                        <p:cTn id="67" dur="500" fill="hold"/>
                                        <p:tgtEl>
                                          <p:spTgt spid="2">
                                            <p:graphicEl>
                                              <a:dgm id="{18733C4C-DC8E-4A76-B20B-505EA34D28AA}"/>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18733C4C-DC8E-4A76-B20B-505EA34D28AA}"/>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18733C4C-DC8E-4A76-B20B-505EA34D28AA}"/>
                                            </p:graphicEl>
                                          </p:spTgt>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
                                            <p:graphicEl>
                                              <a:dgm id="{3D3B544E-CE0B-422A-849C-CF29AD96C561}"/>
                                            </p:graphicEl>
                                          </p:spTgt>
                                        </p:tgtEl>
                                        <p:attrNameLst>
                                          <p:attrName>style.visibility</p:attrName>
                                        </p:attrNameLst>
                                      </p:cBhvr>
                                      <p:to>
                                        <p:strVal val="visible"/>
                                      </p:to>
                                    </p:set>
                                    <p:anim calcmode="lin" valueType="num">
                                      <p:cBhvr>
                                        <p:cTn id="72" dur="500" fill="hold"/>
                                        <p:tgtEl>
                                          <p:spTgt spid="2">
                                            <p:graphicEl>
                                              <a:dgm id="{3D3B544E-CE0B-422A-849C-CF29AD96C561}"/>
                                            </p:graphicEl>
                                          </p:spTgt>
                                        </p:tgtEl>
                                        <p:attrNameLst>
                                          <p:attrName>ppt_w</p:attrName>
                                        </p:attrNameLst>
                                      </p:cBhvr>
                                      <p:tavLst>
                                        <p:tav tm="0">
                                          <p:val>
                                            <p:fltVal val="0"/>
                                          </p:val>
                                        </p:tav>
                                        <p:tav tm="100000">
                                          <p:val>
                                            <p:strVal val="#ppt_w"/>
                                          </p:val>
                                        </p:tav>
                                      </p:tavLst>
                                    </p:anim>
                                    <p:anim calcmode="lin" valueType="num">
                                      <p:cBhvr>
                                        <p:cTn id="73" dur="500" fill="hold"/>
                                        <p:tgtEl>
                                          <p:spTgt spid="2">
                                            <p:graphicEl>
                                              <a:dgm id="{3D3B544E-CE0B-422A-849C-CF29AD96C561}"/>
                                            </p:graphicEl>
                                          </p:spTgt>
                                        </p:tgtEl>
                                        <p:attrNameLst>
                                          <p:attrName>ppt_h</p:attrName>
                                        </p:attrNameLst>
                                      </p:cBhvr>
                                      <p:tavLst>
                                        <p:tav tm="0">
                                          <p:val>
                                            <p:fltVal val="0"/>
                                          </p:val>
                                        </p:tav>
                                        <p:tav tm="100000">
                                          <p:val>
                                            <p:strVal val="#ppt_h"/>
                                          </p:val>
                                        </p:tav>
                                      </p:tavLst>
                                    </p:anim>
                                    <p:animEffect transition="in" filter="fade">
                                      <p:cBhvr>
                                        <p:cTn id="74" dur="500"/>
                                        <p:tgtEl>
                                          <p:spTgt spid="2">
                                            <p:graphicEl>
                                              <a:dgm id="{3D3B544E-CE0B-422A-849C-CF29AD96C561}"/>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2">
                                            <p:graphicEl>
                                              <a:dgm id="{28102F8A-FAAC-45E0-9DE7-A28D98C943DA}"/>
                                            </p:graphicEl>
                                          </p:spTgt>
                                        </p:tgtEl>
                                        <p:attrNameLst>
                                          <p:attrName>style.visibility</p:attrName>
                                        </p:attrNameLst>
                                      </p:cBhvr>
                                      <p:to>
                                        <p:strVal val="visible"/>
                                      </p:to>
                                    </p:set>
                                    <p:anim calcmode="lin" valueType="num">
                                      <p:cBhvr>
                                        <p:cTn id="79" dur="500" fill="hold"/>
                                        <p:tgtEl>
                                          <p:spTgt spid="2">
                                            <p:graphicEl>
                                              <a:dgm id="{28102F8A-FAAC-45E0-9DE7-A28D98C943DA}"/>
                                            </p:graphicEl>
                                          </p:spTgt>
                                        </p:tgtEl>
                                        <p:attrNameLst>
                                          <p:attrName>ppt_w</p:attrName>
                                        </p:attrNameLst>
                                      </p:cBhvr>
                                      <p:tavLst>
                                        <p:tav tm="0">
                                          <p:val>
                                            <p:fltVal val="0"/>
                                          </p:val>
                                        </p:tav>
                                        <p:tav tm="100000">
                                          <p:val>
                                            <p:strVal val="#ppt_w"/>
                                          </p:val>
                                        </p:tav>
                                      </p:tavLst>
                                    </p:anim>
                                    <p:anim calcmode="lin" valueType="num">
                                      <p:cBhvr>
                                        <p:cTn id="80" dur="500" fill="hold"/>
                                        <p:tgtEl>
                                          <p:spTgt spid="2">
                                            <p:graphicEl>
                                              <a:dgm id="{28102F8A-FAAC-45E0-9DE7-A28D98C943DA}"/>
                                            </p:graphicEl>
                                          </p:spTgt>
                                        </p:tgtEl>
                                        <p:attrNameLst>
                                          <p:attrName>ppt_h</p:attrName>
                                        </p:attrNameLst>
                                      </p:cBhvr>
                                      <p:tavLst>
                                        <p:tav tm="0">
                                          <p:val>
                                            <p:fltVal val="0"/>
                                          </p:val>
                                        </p:tav>
                                        <p:tav tm="100000">
                                          <p:val>
                                            <p:strVal val="#ppt_h"/>
                                          </p:val>
                                        </p:tav>
                                      </p:tavLst>
                                    </p:anim>
                                    <p:animEffect transition="in" filter="fade">
                                      <p:cBhvr>
                                        <p:cTn id="81" dur="500"/>
                                        <p:tgtEl>
                                          <p:spTgt spid="2">
                                            <p:graphicEl>
                                              <a:dgm id="{28102F8A-FAAC-45E0-9DE7-A28D98C943DA}"/>
                                            </p:graphicEl>
                                          </p:spTgt>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
                                            <p:graphicEl>
                                              <a:dgm id="{09CBC1A3-4495-4EB6-B084-0523C6157535}"/>
                                            </p:graphicEl>
                                          </p:spTgt>
                                        </p:tgtEl>
                                        <p:attrNameLst>
                                          <p:attrName>style.visibility</p:attrName>
                                        </p:attrNameLst>
                                      </p:cBhvr>
                                      <p:to>
                                        <p:strVal val="visible"/>
                                      </p:to>
                                    </p:set>
                                    <p:anim calcmode="lin" valueType="num">
                                      <p:cBhvr>
                                        <p:cTn id="84" dur="500" fill="hold"/>
                                        <p:tgtEl>
                                          <p:spTgt spid="2">
                                            <p:graphicEl>
                                              <a:dgm id="{09CBC1A3-4495-4EB6-B084-0523C6157535}"/>
                                            </p:graphicEl>
                                          </p:spTgt>
                                        </p:tgtEl>
                                        <p:attrNameLst>
                                          <p:attrName>ppt_w</p:attrName>
                                        </p:attrNameLst>
                                      </p:cBhvr>
                                      <p:tavLst>
                                        <p:tav tm="0">
                                          <p:val>
                                            <p:fltVal val="0"/>
                                          </p:val>
                                        </p:tav>
                                        <p:tav tm="100000">
                                          <p:val>
                                            <p:strVal val="#ppt_w"/>
                                          </p:val>
                                        </p:tav>
                                      </p:tavLst>
                                    </p:anim>
                                    <p:anim calcmode="lin" valueType="num">
                                      <p:cBhvr>
                                        <p:cTn id="85" dur="500" fill="hold"/>
                                        <p:tgtEl>
                                          <p:spTgt spid="2">
                                            <p:graphicEl>
                                              <a:dgm id="{09CBC1A3-4495-4EB6-B084-0523C6157535}"/>
                                            </p:graphicEl>
                                          </p:spTgt>
                                        </p:tgtEl>
                                        <p:attrNameLst>
                                          <p:attrName>ppt_h</p:attrName>
                                        </p:attrNameLst>
                                      </p:cBhvr>
                                      <p:tavLst>
                                        <p:tav tm="0">
                                          <p:val>
                                            <p:fltVal val="0"/>
                                          </p:val>
                                        </p:tav>
                                        <p:tav tm="100000">
                                          <p:val>
                                            <p:strVal val="#ppt_h"/>
                                          </p:val>
                                        </p:tav>
                                      </p:tavLst>
                                    </p:anim>
                                    <p:animEffect transition="in" filter="fade">
                                      <p:cBhvr>
                                        <p:cTn id="86" dur="500"/>
                                        <p:tgtEl>
                                          <p:spTgt spid="2">
                                            <p:graphicEl>
                                              <a:dgm id="{09CBC1A3-4495-4EB6-B084-0523C615753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2"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0E649C7-8212-3007-DE9F-49CE5522885B}"/>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409A55FB-7926-6FD6-F1DB-2B8C855E0E5B}"/>
              </a:ext>
            </a:extLst>
          </p:cNvPr>
          <p:cNvSpPr/>
          <p:nvPr/>
        </p:nvSpPr>
        <p:spPr>
          <a:xfrm>
            <a:off x="1979712" y="1628800"/>
            <a:ext cx="5544616" cy="4104456"/>
          </a:xfrm>
          <a:custGeom>
            <a:avLst/>
            <a:gdLst/>
            <a:ahLst/>
            <a:cxnLst/>
            <a:rect l="l" t="t" r="r" b="b"/>
            <a:pathLst>
              <a:path w="5546912" h="4114800">
                <a:moveTo>
                  <a:pt x="0" y="0"/>
                </a:moveTo>
                <a:lnTo>
                  <a:pt x="5546911" y="0"/>
                </a:lnTo>
                <a:lnTo>
                  <a:pt x="55469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E4699552-A22C-CB28-4DCE-4332C0308674}"/>
              </a:ext>
            </a:extLst>
          </p:cNvPr>
          <p:cNvSpPr txBox="1"/>
          <p:nvPr/>
        </p:nvSpPr>
        <p:spPr>
          <a:xfrm>
            <a:off x="3059832" y="1988840"/>
            <a:ext cx="3384376" cy="255454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prstClr val="black"/>
                </a:solidFill>
                <a:effectLst/>
                <a:uLnTx/>
                <a:uFillTx/>
                <a:latin typeface="Traditional Arabic"/>
                <a:ea typeface="+mn-ea"/>
                <a:cs typeface="Traditional Arabic"/>
              </a:rPr>
              <a:t>النشاط التطبيقي</a:t>
            </a:r>
            <a:endParaRPr kumimoji="0" lang="en-US" sz="80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2360223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C7135900-3413-EDB5-6004-96BB85615BA9}"/>
              </a:ext>
            </a:extLst>
          </p:cNvPr>
          <p:cNvSpPr/>
          <p:nvPr/>
        </p:nvSpPr>
        <p:spPr>
          <a:xfrm>
            <a:off x="2123728" y="1268760"/>
            <a:ext cx="5400600" cy="4043154"/>
          </a:xfrm>
          <a:custGeom>
            <a:avLst/>
            <a:gdLst/>
            <a:ahLst/>
            <a:cxnLst/>
            <a:rect l="l" t="t" r="r" b="b"/>
            <a:pathLst>
              <a:path w="5672030" h="4114800">
                <a:moveTo>
                  <a:pt x="0" y="0"/>
                </a:moveTo>
                <a:lnTo>
                  <a:pt x="5672030" y="0"/>
                </a:lnTo>
                <a:lnTo>
                  <a:pt x="567203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B25FD2B0-57C0-FF79-5C12-8A81CF02A03B}"/>
              </a:ext>
            </a:extLst>
          </p:cNvPr>
          <p:cNvSpPr txBox="1"/>
          <p:nvPr/>
        </p:nvSpPr>
        <p:spPr>
          <a:xfrm>
            <a:off x="2763869" y="2397948"/>
            <a:ext cx="4120318" cy="2308324"/>
          </a:xfrm>
          <a:prstGeom prst="rect">
            <a:avLst/>
          </a:prstGeom>
          <a:noFill/>
          <a:ln>
            <a:noFill/>
          </a:ln>
        </p:spPr>
        <p:txBody>
          <a:bodyPr wrap="square">
            <a:spAutoFit/>
          </a:bodyPr>
          <a:lstStyle/>
          <a:p>
            <a:r>
              <a:rPr lang="ar-EG" sz="3600" b="1" dirty="0">
                <a:solidFill>
                  <a:schemeClr val="accent6">
                    <a:lumMod val="50000"/>
                  </a:schemeClr>
                </a:solidFill>
              </a:rPr>
              <a:t>قيم نفسك في المهارات الإدارية الآنية من حيث الرغبة فيها؟ والقدرة على ممارستها؟ و مدى حاجتك إليها ؟</a:t>
            </a:r>
          </a:p>
        </p:txBody>
      </p:sp>
    </p:spTree>
    <p:extLst>
      <p:ext uri="{BB962C8B-B14F-4D97-AF65-F5344CB8AC3E}">
        <p14:creationId xmlns:p14="http://schemas.microsoft.com/office/powerpoint/2010/main" val="262256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2">
            <a:extLst>
              <a:ext uri="{FF2B5EF4-FFF2-40B4-BE49-F238E27FC236}">
                <a16:creationId xmlns:a16="http://schemas.microsoft.com/office/drawing/2014/main" id="{4FECAA2A-EFB6-865E-5501-43FC179D84BE}"/>
              </a:ext>
            </a:extLst>
          </p:cNvPr>
          <p:cNvGraphicFramePr>
            <a:graphicFrameLocks noGrp="1"/>
          </p:cNvGraphicFramePr>
          <p:nvPr>
            <p:extLst>
              <p:ext uri="{D42A27DB-BD31-4B8C-83A1-F6EECF244321}">
                <p14:modId xmlns:p14="http://schemas.microsoft.com/office/powerpoint/2010/main" val="817325431"/>
              </p:ext>
            </p:extLst>
          </p:nvPr>
        </p:nvGraphicFramePr>
        <p:xfrm>
          <a:off x="647564" y="620688"/>
          <a:ext cx="7848872" cy="5914760"/>
        </p:xfrm>
        <a:graphic>
          <a:graphicData uri="http://schemas.openxmlformats.org/drawingml/2006/table">
            <a:tbl>
              <a:tblPr firstRow="1" bandRow="1">
                <a:tableStyleId>{00A15C55-8517-42AA-B614-E9B94910E393}</a:tableStyleId>
              </a:tblPr>
              <a:tblGrid>
                <a:gridCol w="1584176">
                  <a:extLst>
                    <a:ext uri="{9D8B030D-6E8A-4147-A177-3AD203B41FA5}">
                      <a16:colId xmlns:a16="http://schemas.microsoft.com/office/drawing/2014/main" val="1386377608"/>
                    </a:ext>
                  </a:extLst>
                </a:gridCol>
                <a:gridCol w="1872208">
                  <a:extLst>
                    <a:ext uri="{9D8B030D-6E8A-4147-A177-3AD203B41FA5}">
                      <a16:colId xmlns:a16="http://schemas.microsoft.com/office/drawing/2014/main" val="3776474377"/>
                    </a:ext>
                  </a:extLst>
                </a:gridCol>
                <a:gridCol w="1656184">
                  <a:extLst>
                    <a:ext uri="{9D8B030D-6E8A-4147-A177-3AD203B41FA5}">
                      <a16:colId xmlns:a16="http://schemas.microsoft.com/office/drawing/2014/main" val="1523804070"/>
                    </a:ext>
                  </a:extLst>
                </a:gridCol>
                <a:gridCol w="2736304">
                  <a:extLst>
                    <a:ext uri="{9D8B030D-6E8A-4147-A177-3AD203B41FA5}">
                      <a16:colId xmlns:a16="http://schemas.microsoft.com/office/drawing/2014/main" val="2962408368"/>
                    </a:ext>
                  </a:extLst>
                </a:gridCol>
              </a:tblGrid>
              <a:tr h="858735">
                <a:tc>
                  <a:txBody>
                    <a:bodyPr/>
                    <a:lstStyle/>
                    <a:p>
                      <a:r>
                        <a:rPr lang="ar-EG" sz="2800" b="1" strike="noStrike" dirty="0">
                          <a:solidFill>
                            <a:schemeClr val="tx1"/>
                          </a:solidFill>
                        </a:rPr>
                        <a:t>أحتاج إلى ممارستها</a:t>
                      </a:r>
                      <a:endParaRPr lang="en-US" sz="2800" b="1"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2800" b="1" strike="noStrike" dirty="0">
                          <a:solidFill>
                            <a:schemeClr val="tx1"/>
                          </a:solidFill>
                        </a:rPr>
                        <a:t>لدي القدرة على ممارستها</a:t>
                      </a:r>
                      <a:endParaRPr lang="en-US" sz="2800" b="1"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2800" b="1" strike="noStrike" dirty="0">
                          <a:solidFill>
                            <a:schemeClr val="tx1"/>
                          </a:solidFill>
                        </a:rPr>
                        <a:t>أرغب في ممارستها</a:t>
                      </a:r>
                      <a:endParaRPr lang="en-US" sz="2800" b="1"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2800" b="1" strike="noStrike" dirty="0">
                          <a:solidFill>
                            <a:schemeClr val="tx1"/>
                          </a:solidFill>
                        </a:rPr>
                        <a:t>المهارة</a:t>
                      </a:r>
                      <a:endParaRPr lang="en-US" sz="2800" b="1"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4063702"/>
                  </a:ext>
                </a:extLst>
              </a:tr>
              <a:tr h="575000">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2800" b="1" strike="noStrike" dirty="0">
                          <a:solidFill>
                            <a:schemeClr val="tx1"/>
                          </a:solidFill>
                        </a:rPr>
                        <a:t>مهارة التخطيط</a:t>
                      </a:r>
                      <a:endParaRPr lang="en-US" sz="2800" b="1"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6957972"/>
                  </a:ext>
                </a:extLst>
              </a:tr>
              <a:tr h="575000">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ar-EG" sz="2800" b="1" strike="noStrike" dirty="0">
                          <a:solidFill>
                            <a:schemeClr val="tx1"/>
                          </a:solidFill>
                        </a:rPr>
                        <a:t>مهارة التنظيم</a:t>
                      </a:r>
                      <a:endParaRPr lang="en-US" sz="2800" b="1"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935536"/>
                  </a:ext>
                </a:extLst>
              </a:tr>
              <a:tr h="575000">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ar-EG" sz="2800" b="1" strike="noStrike" dirty="0">
                          <a:solidFill>
                            <a:schemeClr val="tx1"/>
                          </a:solidFill>
                        </a:rPr>
                        <a:t>مهارة التوجيه</a:t>
                      </a:r>
                      <a:endParaRPr lang="en-US" sz="2800" b="1"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9154957"/>
                  </a:ext>
                </a:extLst>
              </a:tr>
              <a:tr h="575000">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ar-EG" sz="2800" b="1" strike="noStrike" dirty="0">
                          <a:solidFill>
                            <a:schemeClr val="tx1"/>
                          </a:solidFill>
                        </a:rPr>
                        <a:t>مهارة الرقابة</a:t>
                      </a:r>
                      <a:endParaRPr lang="en-US" sz="2800" b="1"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9206529"/>
                  </a:ext>
                </a:extLst>
              </a:tr>
              <a:tr h="575000">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ar-EG" sz="2800" b="1" strike="noStrike" dirty="0">
                          <a:solidFill>
                            <a:schemeClr val="tx1"/>
                          </a:solidFill>
                        </a:rPr>
                        <a:t>مهارات الاتصال</a:t>
                      </a:r>
                      <a:endParaRPr lang="en-US" sz="2800" b="1"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5243836"/>
                  </a:ext>
                </a:extLst>
              </a:tr>
              <a:tr h="858735">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ar-EG" sz="2800" b="1" strike="noStrike" dirty="0">
                          <a:solidFill>
                            <a:schemeClr val="tx1"/>
                          </a:solidFill>
                        </a:rPr>
                        <a:t>مهارة حل المشكلات واتخاذ القرار</a:t>
                      </a:r>
                      <a:endParaRPr lang="en-US" sz="2800" b="1"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5911473"/>
                  </a:ext>
                </a:extLst>
              </a:tr>
              <a:tr h="575000">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2800" b="1" strike="noStrike" dirty="0">
                          <a:solidFill>
                            <a:schemeClr val="tx1"/>
                          </a:solidFill>
                        </a:rPr>
                        <a:t>مهارة السكرتارية</a:t>
                      </a:r>
                      <a:endParaRPr lang="en-US" sz="2800" b="1"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3074064"/>
                  </a:ext>
                </a:extLst>
              </a:tr>
              <a:tr h="575000">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b="1" strike="noStrik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EG" sz="2800" b="1" strike="noStrike" dirty="0">
                          <a:solidFill>
                            <a:schemeClr val="tx1"/>
                          </a:solidFill>
                        </a:rPr>
                        <a:t>مهارة إدارة المشاريع</a:t>
                      </a:r>
                      <a:endParaRPr lang="en-US" sz="2800" b="1" strike="noStrik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813893"/>
                  </a:ext>
                </a:extLst>
              </a:tr>
            </a:tbl>
          </a:graphicData>
        </a:graphic>
      </p:graphicFrame>
    </p:spTree>
    <p:extLst>
      <p:ext uri="{BB962C8B-B14F-4D97-AF65-F5344CB8AC3E}">
        <p14:creationId xmlns:p14="http://schemas.microsoft.com/office/powerpoint/2010/main" val="244568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9595" y="1883119"/>
            <a:ext cx="9450973" cy="3271705"/>
            <a:chOff x="0" y="0"/>
            <a:chExt cx="4978290" cy="1723367"/>
          </a:xfrm>
        </p:grpSpPr>
        <p:sp>
          <p:nvSpPr>
            <p:cNvPr id="3" name="Freeform 3"/>
            <p:cNvSpPr/>
            <p:nvPr/>
          </p:nvSpPr>
          <p:spPr>
            <a:xfrm>
              <a:off x="0" y="0"/>
              <a:ext cx="4978290" cy="1723367"/>
            </a:xfrm>
            <a:custGeom>
              <a:avLst/>
              <a:gdLst/>
              <a:ahLst/>
              <a:cxnLst/>
              <a:rect l="l" t="t" r="r" b="b"/>
              <a:pathLst>
                <a:path w="4978290" h="1723367">
                  <a:moveTo>
                    <a:pt x="14335" y="0"/>
                  </a:moveTo>
                  <a:lnTo>
                    <a:pt x="4963955" y="0"/>
                  </a:lnTo>
                  <a:cubicBezTo>
                    <a:pt x="4967757" y="0"/>
                    <a:pt x="4971403" y="1510"/>
                    <a:pt x="4974092" y="4199"/>
                  </a:cubicBezTo>
                  <a:cubicBezTo>
                    <a:pt x="4976780" y="6887"/>
                    <a:pt x="4978290" y="10533"/>
                    <a:pt x="4978290" y="14335"/>
                  </a:cubicBezTo>
                  <a:lnTo>
                    <a:pt x="4978290" y="1709032"/>
                  </a:lnTo>
                  <a:cubicBezTo>
                    <a:pt x="4978290" y="1712833"/>
                    <a:pt x="4976780" y="1716480"/>
                    <a:pt x="4974092" y="1719168"/>
                  </a:cubicBezTo>
                  <a:cubicBezTo>
                    <a:pt x="4971403" y="1721857"/>
                    <a:pt x="4967757" y="1723367"/>
                    <a:pt x="4963955" y="1723367"/>
                  </a:cubicBezTo>
                  <a:lnTo>
                    <a:pt x="14335" y="1723367"/>
                  </a:lnTo>
                  <a:cubicBezTo>
                    <a:pt x="10533" y="1723367"/>
                    <a:pt x="6887" y="1721857"/>
                    <a:pt x="4199" y="1719168"/>
                  </a:cubicBezTo>
                  <a:cubicBezTo>
                    <a:pt x="1510" y="1716480"/>
                    <a:pt x="0" y="1712833"/>
                    <a:pt x="0" y="1709032"/>
                  </a:cubicBezTo>
                  <a:lnTo>
                    <a:pt x="0" y="14335"/>
                  </a:lnTo>
                  <a:cubicBezTo>
                    <a:pt x="0" y="10533"/>
                    <a:pt x="1510" y="6887"/>
                    <a:pt x="4199" y="4199"/>
                  </a:cubicBezTo>
                  <a:cubicBezTo>
                    <a:pt x="6887" y="1510"/>
                    <a:pt x="10533" y="0"/>
                    <a:pt x="14335" y="0"/>
                  </a:cubicBezTo>
                  <a:close/>
                </a:path>
              </a:pathLst>
            </a:custGeom>
            <a:gradFill rotWithShape="1">
              <a:gsLst>
                <a:gs pos="0">
                  <a:srgbClr val="931CBD">
                    <a:alpha val="10000"/>
                  </a:srgbClr>
                </a:gs>
                <a:gs pos="100000">
                  <a:srgbClr val="FF5DC4">
                    <a:alpha val="10000"/>
                  </a:srgbClr>
                </a:gs>
              </a:gsLst>
              <a:lin ang="0"/>
            </a:gradFill>
            <a:ln cap="rnd">
              <a:noFill/>
              <a:prstDash val="solid"/>
              <a:round/>
            </a:ln>
          </p:spPr>
        </p:sp>
        <p:sp>
          <p:nvSpPr>
            <p:cNvPr id="4" name="TextBox 4"/>
            <p:cNvSpPr txBox="1"/>
            <p:nvPr/>
          </p:nvSpPr>
          <p:spPr>
            <a:xfrm>
              <a:off x="0" y="-57150"/>
              <a:ext cx="4978290" cy="1780517"/>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rot="-9623016">
            <a:off x="-1932156" y="-380621"/>
            <a:ext cx="6146126" cy="7104891"/>
            <a:chOff x="0" y="0"/>
            <a:chExt cx="615228" cy="711200"/>
          </a:xfrm>
        </p:grpSpPr>
        <p:sp>
          <p:nvSpPr>
            <p:cNvPr id="6" name="Freeform 6"/>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7" name="TextBox 7"/>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rot="-4009884">
            <a:off x="8900810" y="740542"/>
            <a:ext cx="326169" cy="377050"/>
            <a:chOff x="0" y="0"/>
            <a:chExt cx="615228" cy="711200"/>
          </a:xfrm>
        </p:grpSpPr>
        <p:sp>
          <p:nvSpPr>
            <p:cNvPr id="9" name="Freeform 9"/>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a:ln cap="sq">
              <a:noFill/>
              <a:prstDash val="solid"/>
              <a:miter/>
            </a:ln>
          </p:spPr>
        </p:sp>
        <p:sp>
          <p:nvSpPr>
            <p:cNvPr id="10" name="TextBox 10"/>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5228244" y="510956"/>
            <a:ext cx="3674767" cy="692589"/>
            <a:chOff x="0" y="0"/>
            <a:chExt cx="2156295" cy="406400"/>
          </a:xfrm>
        </p:grpSpPr>
        <p:sp>
          <p:nvSpPr>
            <p:cNvPr id="12" name="Freeform 12"/>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13" name="TextBox 13"/>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6" name="Group 16"/>
          <p:cNvGrpSpPr/>
          <p:nvPr/>
        </p:nvGrpSpPr>
        <p:grpSpPr>
          <a:xfrm>
            <a:off x="4572000" y="4121979"/>
            <a:ext cx="4388984" cy="594342"/>
            <a:chOff x="0" y="0"/>
            <a:chExt cx="2618913" cy="354645"/>
          </a:xfrm>
        </p:grpSpPr>
        <p:sp>
          <p:nvSpPr>
            <p:cNvPr id="17" name="Freeform 17"/>
            <p:cNvSpPr/>
            <p:nvPr/>
          </p:nvSpPr>
          <p:spPr>
            <a:xfrm>
              <a:off x="0" y="0"/>
              <a:ext cx="2618913" cy="354645"/>
            </a:xfrm>
            <a:custGeom>
              <a:avLst/>
              <a:gdLst/>
              <a:ahLst/>
              <a:cxnLst/>
              <a:rect l="l" t="t" r="r" b="b"/>
              <a:pathLst>
                <a:path w="2618913" h="354645">
                  <a:moveTo>
                    <a:pt x="1309456" y="0"/>
                  </a:moveTo>
                  <a:cubicBezTo>
                    <a:pt x="586264" y="0"/>
                    <a:pt x="0" y="79390"/>
                    <a:pt x="0" y="177322"/>
                  </a:cubicBezTo>
                  <a:cubicBezTo>
                    <a:pt x="0" y="275255"/>
                    <a:pt x="586264" y="354645"/>
                    <a:pt x="1309456" y="354645"/>
                  </a:cubicBezTo>
                  <a:cubicBezTo>
                    <a:pt x="2032649" y="354645"/>
                    <a:pt x="2618913" y="275255"/>
                    <a:pt x="2618913" y="177322"/>
                  </a:cubicBezTo>
                  <a:cubicBezTo>
                    <a:pt x="2618913" y="79390"/>
                    <a:pt x="2032649" y="0"/>
                    <a:pt x="1309456" y="0"/>
                  </a:cubicBezTo>
                  <a:close/>
                </a:path>
              </a:pathLst>
            </a:custGeom>
            <a:gradFill rotWithShape="1">
              <a:gsLst>
                <a:gs pos="0">
                  <a:srgbClr val="931CBD">
                    <a:alpha val="10000"/>
                  </a:srgbClr>
                </a:gs>
                <a:gs pos="100000">
                  <a:srgbClr val="FF5DC4">
                    <a:alpha val="10000"/>
                  </a:srgbClr>
                </a:gs>
              </a:gsLst>
              <a:lin ang="0"/>
            </a:gradFill>
            <a:ln cap="sq">
              <a:noFill/>
              <a:prstDash val="solid"/>
              <a:miter/>
            </a:ln>
          </p:spPr>
        </p:sp>
        <p:sp>
          <p:nvSpPr>
            <p:cNvPr id="18" name="TextBox 18"/>
            <p:cNvSpPr txBox="1"/>
            <p:nvPr/>
          </p:nvSpPr>
          <p:spPr>
            <a:xfrm>
              <a:off x="245523" y="-23902"/>
              <a:ext cx="2127867" cy="345299"/>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9" name="Freeform 19"/>
          <p:cNvSpPr/>
          <p:nvPr/>
        </p:nvSpPr>
        <p:spPr>
          <a:xfrm rot="5400000">
            <a:off x="5674077" y="4820551"/>
            <a:ext cx="725701" cy="2057400"/>
          </a:xfrm>
          <a:custGeom>
            <a:avLst/>
            <a:gdLst/>
            <a:ahLst/>
            <a:cxnLst/>
            <a:rect l="l" t="t" r="r" b="b"/>
            <a:pathLst>
              <a:path w="1451402" h="4114800">
                <a:moveTo>
                  <a:pt x="0" y="0"/>
                </a:moveTo>
                <a:lnTo>
                  <a:pt x="1451403" y="0"/>
                </a:lnTo>
                <a:lnTo>
                  <a:pt x="145140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pic>
        <p:nvPicPr>
          <p:cNvPr id="24" name="صورة 23">
            <a:extLst>
              <a:ext uri="{FF2B5EF4-FFF2-40B4-BE49-F238E27FC236}">
                <a16:creationId xmlns:a16="http://schemas.microsoft.com/office/drawing/2014/main" id="{48A0BCA0-C6C4-1CC9-95C5-23D41E89DF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9365" y="2055040"/>
            <a:ext cx="2679031" cy="2535361"/>
          </a:xfrm>
          <a:prstGeom prst="rect">
            <a:avLst/>
          </a:prstGeom>
        </p:spPr>
      </p:pic>
      <p:sp>
        <p:nvSpPr>
          <p:cNvPr id="25" name="مربع نص 24">
            <a:extLst>
              <a:ext uri="{FF2B5EF4-FFF2-40B4-BE49-F238E27FC236}">
                <a16:creationId xmlns:a16="http://schemas.microsoft.com/office/drawing/2014/main" id="{8BFEDDDB-33EF-6F5C-0BFA-616BC02E8CE7}"/>
              </a:ext>
            </a:extLst>
          </p:cNvPr>
          <p:cNvSpPr txBox="1"/>
          <p:nvPr/>
        </p:nvSpPr>
        <p:spPr>
          <a:xfrm>
            <a:off x="-45431" y="2886827"/>
            <a:ext cx="5594796" cy="132343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srgbClr val="EF53C3"/>
                </a:solidFill>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8000" b="1" i="0" u="none" strike="noStrike" kern="1200" cap="none" spc="0" normalizeH="0" baseline="0" noProof="0" dirty="0">
              <a:ln>
                <a:noFill/>
              </a:ln>
              <a:solidFill>
                <a:srgbClr val="EF53C3"/>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4B05DFD8-346D-1CC8-6D79-08698B163F2C}"/>
              </a:ext>
            </a:extLst>
          </p:cNvPr>
          <p:cNvSpPr/>
          <p:nvPr/>
        </p:nvSpPr>
        <p:spPr>
          <a:xfrm>
            <a:off x="2076535" y="364993"/>
            <a:ext cx="5402560" cy="2469652"/>
          </a:xfrm>
          <a:custGeom>
            <a:avLst/>
            <a:gdLst/>
            <a:ahLst/>
            <a:cxnLst/>
            <a:rect l="l" t="t" r="r" b="b"/>
            <a:pathLst>
              <a:path w="7315200" h="2008355">
                <a:moveTo>
                  <a:pt x="0" y="0"/>
                </a:moveTo>
                <a:lnTo>
                  <a:pt x="7315200" y="0"/>
                </a:lnTo>
                <a:lnTo>
                  <a:pt x="7315200" y="2008354"/>
                </a:lnTo>
                <a:lnTo>
                  <a:pt x="0" y="20083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B25FD2B0-57C0-FF79-5C12-8A81CF02A03B}"/>
              </a:ext>
            </a:extLst>
          </p:cNvPr>
          <p:cNvSpPr txBox="1"/>
          <p:nvPr/>
        </p:nvSpPr>
        <p:spPr>
          <a:xfrm>
            <a:off x="2555776" y="537990"/>
            <a:ext cx="4608512" cy="2123658"/>
          </a:xfrm>
          <a:prstGeom prst="rect">
            <a:avLst/>
          </a:prstGeom>
          <a:noFill/>
          <a:ln>
            <a:noFill/>
          </a:ln>
        </p:spPr>
        <p:txBody>
          <a:bodyPr wrap="square">
            <a:spAutoFit/>
          </a:bodyPr>
          <a:lstStyle/>
          <a:p>
            <a:pPr algn="ctr"/>
            <a:r>
              <a:rPr lang="ar-EG" sz="3200" b="1" dirty="0">
                <a:solidFill>
                  <a:schemeClr val="accent6">
                    <a:lumMod val="50000"/>
                  </a:schemeClr>
                </a:solidFill>
              </a:rPr>
              <a:t>بالتنسيق مع إدارة المدرسة: مارس بعض الأعمال الإدارية في المدرسة، ثم اكتب تقريرا عن أبرز الدروس</a:t>
            </a:r>
            <a:endParaRPr lang="ar-EG" sz="5400" b="1" dirty="0">
              <a:solidFill>
                <a:schemeClr val="accent6">
                  <a:lumMod val="50000"/>
                </a:schemeClr>
              </a:solidFill>
            </a:endParaRPr>
          </a:p>
          <a:p>
            <a:pPr algn="ctr"/>
            <a:r>
              <a:rPr lang="ar-EG" sz="3200" b="1" dirty="0">
                <a:solidFill>
                  <a:schemeClr val="accent6">
                    <a:lumMod val="50000"/>
                  </a:schemeClr>
                </a:solidFill>
              </a:rPr>
              <a:t>المستفادة من التجربة.</a:t>
            </a:r>
            <a:endParaRPr lang="ar-EG" sz="5400" b="1" dirty="0">
              <a:solidFill>
                <a:schemeClr val="accent6">
                  <a:lumMod val="50000"/>
                </a:schemeClr>
              </a:solidFill>
            </a:endParaRPr>
          </a:p>
        </p:txBody>
      </p:sp>
      <p:sp>
        <p:nvSpPr>
          <p:cNvPr id="4" name="مربع نص 3">
            <a:extLst>
              <a:ext uri="{FF2B5EF4-FFF2-40B4-BE49-F238E27FC236}">
                <a16:creationId xmlns:a16="http://schemas.microsoft.com/office/drawing/2014/main" id="{814373C2-EE17-B802-7D0B-E72F6F238374}"/>
              </a:ext>
            </a:extLst>
          </p:cNvPr>
          <p:cNvSpPr txBox="1"/>
          <p:nvPr/>
        </p:nvSpPr>
        <p:spPr>
          <a:xfrm>
            <a:off x="1097614" y="3068960"/>
            <a:ext cx="6948772" cy="3046988"/>
          </a:xfrm>
          <a:prstGeom prst="rect">
            <a:avLst/>
          </a:prstGeom>
          <a:noFill/>
          <a:ln>
            <a:noFill/>
          </a:ln>
        </p:spPr>
        <p:txBody>
          <a:bodyPr wrap="square">
            <a:spAutoFit/>
          </a:bodyPr>
          <a:lstStyle/>
          <a:p>
            <a:r>
              <a:rPr lang="ar-EG" sz="3200" b="1" i="0" u="none" strike="noStrike" dirty="0">
                <a:solidFill>
                  <a:srgbClr val="FF0000"/>
                </a:solidFill>
                <a:effectLst/>
                <a:latin typeface="Times New Roman" panose="02020603050405020304" pitchFamily="18" charset="0"/>
              </a:rPr>
              <a:t>بعض الأعمال الإدارية في المدرسة: تطوير السياسات والإجراءات التخطيط الاستراتيجي، إدارة الموارد البشرية، إدارة الميزانية التواصل والعلاقات العامة إدارة البيانات والمعلومات إدارة الجدولة والتوقيت إدارة الانضباط والتوجيه إدارة السلامة والأمان إدارة الأنشطة الطلابية.</a:t>
            </a:r>
            <a:endParaRPr lang="ar-EG" sz="3200" dirty="0">
              <a:solidFill>
                <a:srgbClr val="FF0000"/>
              </a:solidFill>
            </a:endParaRPr>
          </a:p>
        </p:txBody>
      </p:sp>
    </p:spTree>
    <p:extLst>
      <p:ext uri="{BB962C8B-B14F-4D97-AF65-F5344CB8AC3E}">
        <p14:creationId xmlns:p14="http://schemas.microsoft.com/office/powerpoint/2010/main" val="2290411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422D30B2-C1FE-0D19-8908-55070F10E508}"/>
              </a:ext>
            </a:extLst>
          </p:cNvPr>
          <p:cNvSpPr txBox="1"/>
          <p:nvPr/>
        </p:nvSpPr>
        <p:spPr>
          <a:xfrm>
            <a:off x="2915816" y="4437112"/>
            <a:ext cx="2952328" cy="1323439"/>
          </a:xfrm>
          <a:prstGeom prst="rect">
            <a:avLst/>
          </a:prstGeom>
          <a:solidFill>
            <a:schemeClr val="tx1"/>
          </a:solid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prstClr val="white"/>
                </a:solidFill>
                <a:effectLst/>
                <a:uLnTx/>
                <a:uFillTx/>
                <a:latin typeface="Traditional Arabic"/>
                <a:ea typeface="+mn-ea"/>
                <a:cs typeface="Traditional Arabic"/>
              </a:rPr>
              <a:t>التقويم</a:t>
            </a:r>
            <a:endParaRPr kumimoji="0" lang="en-US" sz="8000" b="1" i="0" u="none" strike="noStrike" kern="1200" cap="none" spc="0" normalizeH="0" baseline="0" noProof="0" dirty="0">
              <a:ln>
                <a:noFill/>
              </a:ln>
              <a:solidFill>
                <a:prstClr val="white"/>
              </a:solidFill>
              <a:effectLst/>
              <a:uLnTx/>
              <a:uFillTx/>
              <a:latin typeface="Traditional Arabic"/>
              <a:ea typeface="+mn-ea"/>
              <a:cs typeface="Traditional Arabic"/>
            </a:endParaRPr>
          </a:p>
        </p:txBody>
      </p:sp>
      <p:sp>
        <p:nvSpPr>
          <p:cNvPr id="3" name="Freeform 14">
            <a:extLst>
              <a:ext uri="{FF2B5EF4-FFF2-40B4-BE49-F238E27FC236}">
                <a16:creationId xmlns:a16="http://schemas.microsoft.com/office/drawing/2014/main" id="{8E0E004D-51F7-0E4C-08AD-655A7E0D94DE}"/>
              </a:ext>
            </a:extLst>
          </p:cNvPr>
          <p:cNvSpPr/>
          <p:nvPr/>
        </p:nvSpPr>
        <p:spPr>
          <a:xfrm>
            <a:off x="1259632" y="1484784"/>
            <a:ext cx="6786466" cy="2952328"/>
          </a:xfrm>
          <a:custGeom>
            <a:avLst/>
            <a:gdLst/>
            <a:ahLst/>
            <a:cxnLst/>
            <a:rect l="l" t="t" r="r" b="b"/>
            <a:pathLst>
              <a:path w="6786466" h="7347551">
                <a:moveTo>
                  <a:pt x="0" y="0"/>
                </a:moveTo>
                <a:lnTo>
                  <a:pt x="6786466" y="0"/>
                </a:lnTo>
                <a:lnTo>
                  <a:pt x="6786466" y="7347551"/>
                </a:lnTo>
                <a:lnTo>
                  <a:pt x="0" y="7347551"/>
                </a:lnTo>
                <a:lnTo>
                  <a:pt x="0" y="0"/>
                </a:lnTo>
                <a:close/>
              </a:path>
            </a:pathLst>
          </a:custGeom>
          <a:blipFill>
            <a:blip r:embed="rId2">
              <a:extLst>
                <a:ext uri="{96DAC541-7B7A-43D3-8B79-37D633B846F1}">
                  <asvg:svgBlip xmlns:asvg="http://schemas.microsoft.com/office/drawing/2016/SVG/main" r:embed="rId3"/>
                </a:ext>
              </a:extLst>
            </a:blip>
            <a:stretch>
              <a:fillRect b="-148873"/>
            </a:stretch>
          </a:blipFill>
        </p:spPr>
      </p:sp>
    </p:spTree>
    <p:extLst>
      <p:ext uri="{BB962C8B-B14F-4D97-AF65-F5344CB8AC3E}">
        <p14:creationId xmlns:p14="http://schemas.microsoft.com/office/powerpoint/2010/main" val="4270489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B909B664-7820-1128-1FCC-6315C2E4F376}"/>
              </a:ext>
            </a:extLst>
          </p:cNvPr>
          <p:cNvSpPr/>
          <p:nvPr/>
        </p:nvSpPr>
        <p:spPr>
          <a:xfrm>
            <a:off x="1979712" y="1229308"/>
            <a:ext cx="5422033" cy="4399384"/>
          </a:xfrm>
          <a:custGeom>
            <a:avLst/>
            <a:gdLst/>
            <a:ahLst/>
            <a:cxnLst/>
            <a:rect l="l" t="t" r="r" b="b"/>
            <a:pathLst>
              <a:path w="4980091" h="4114800">
                <a:moveTo>
                  <a:pt x="0" y="0"/>
                </a:moveTo>
                <a:lnTo>
                  <a:pt x="4980091" y="0"/>
                </a:lnTo>
                <a:lnTo>
                  <a:pt x="498009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ستطيل: زوايا علوية مقصوصة 2">
            <a:extLst>
              <a:ext uri="{FF2B5EF4-FFF2-40B4-BE49-F238E27FC236}">
                <a16:creationId xmlns:a16="http://schemas.microsoft.com/office/drawing/2014/main" id="{B55BF176-10B5-D350-2C1E-05AD529B5D96}"/>
              </a:ext>
            </a:extLst>
          </p:cNvPr>
          <p:cNvSpPr/>
          <p:nvPr/>
        </p:nvSpPr>
        <p:spPr>
          <a:xfrm>
            <a:off x="3419872" y="2852936"/>
            <a:ext cx="2304256" cy="936104"/>
          </a:xfrm>
          <a:prstGeom prst="snip2Same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rPr>
              <a:t>أجب عن الأسئلة الآتية:</a:t>
            </a:r>
            <a:endParaRPr kumimoji="0" lang="en-US" sz="44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767707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47CE7626-3228-E135-0813-B61186872ED9}"/>
              </a:ext>
            </a:extLst>
          </p:cNvPr>
          <p:cNvSpPr/>
          <p:nvPr/>
        </p:nvSpPr>
        <p:spPr>
          <a:xfrm>
            <a:off x="1619672" y="1230139"/>
            <a:ext cx="7327273" cy="1209040"/>
          </a:xfrm>
          <a:custGeom>
            <a:avLst/>
            <a:gdLst/>
            <a:ahLst/>
            <a:cxnLst/>
            <a:rect l="l" t="t" r="r" b="b"/>
            <a:pathLst>
              <a:path w="7315200" h="1813560">
                <a:moveTo>
                  <a:pt x="0" y="0"/>
                </a:moveTo>
                <a:lnTo>
                  <a:pt x="7315200" y="0"/>
                </a:lnTo>
                <a:lnTo>
                  <a:pt x="7315200" y="1813560"/>
                </a:lnTo>
                <a:lnTo>
                  <a:pt x="0" y="18135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1259632" y="1480716"/>
            <a:ext cx="7099951" cy="707886"/>
          </a:xfrm>
          <a:prstGeom prst="rect">
            <a:avLst/>
          </a:prstGeom>
          <a:noFill/>
        </p:spPr>
        <p:txBody>
          <a:bodyPr wrap="square">
            <a:spAutoFit/>
          </a:bodyPr>
          <a:lstStyle/>
          <a:p>
            <a:pPr marL="571500" indent="-571500">
              <a:buFont typeface="Arial" panose="020B0604020202020204" pitchFamily="34" charset="0"/>
              <a:buChar char="•"/>
            </a:pPr>
            <a:r>
              <a:rPr lang="ar-EG" sz="4000" b="1" dirty="0"/>
              <a:t>ما المقصود بالمهارات الإدارية؟</a:t>
            </a:r>
            <a:endParaRPr lang="ar-EG" sz="6600" b="1" dirty="0"/>
          </a:p>
        </p:txBody>
      </p:sp>
      <p:sp>
        <p:nvSpPr>
          <p:cNvPr id="5" name="مربع نص 4">
            <a:extLst>
              <a:ext uri="{FF2B5EF4-FFF2-40B4-BE49-F238E27FC236}">
                <a16:creationId xmlns:a16="http://schemas.microsoft.com/office/drawing/2014/main" id="{2F0CFC54-4255-B84F-B003-48C73B3D84FE}"/>
              </a:ext>
            </a:extLst>
          </p:cNvPr>
          <p:cNvSpPr txBox="1"/>
          <p:nvPr/>
        </p:nvSpPr>
        <p:spPr>
          <a:xfrm>
            <a:off x="2123728" y="3068960"/>
            <a:ext cx="4572000" cy="2308324"/>
          </a:xfrm>
          <a:prstGeom prst="rect">
            <a:avLst/>
          </a:prstGeom>
          <a:noFill/>
        </p:spPr>
        <p:txBody>
          <a:bodyPr wrap="square">
            <a:spAutoFit/>
          </a:bodyPr>
          <a:lstStyle/>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هي مجموعة من المهارات التي تمكن من القيام بالوظائف الإدارية الأساسية وتقوم على توفر القدرة والمعرفة الملائمة لذلك.</a:t>
            </a:r>
            <a:endParaRPr lang="ar-EG" sz="3600" b="0" dirty="0">
              <a:solidFill>
                <a:srgbClr val="FF0000"/>
              </a:solidFill>
              <a:effectLst/>
            </a:endParaRPr>
          </a:p>
        </p:txBody>
      </p:sp>
    </p:spTree>
    <p:extLst>
      <p:ext uri="{BB962C8B-B14F-4D97-AF65-F5344CB8AC3E}">
        <p14:creationId xmlns:p14="http://schemas.microsoft.com/office/powerpoint/2010/main" val="70837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80">
                                          <p:stCondLst>
                                            <p:cond delay="0"/>
                                          </p:stCondLst>
                                        </p:cTn>
                                        <p:tgtEl>
                                          <p:spTgt spid="5">
                                            <p:txEl>
                                              <p:pRg st="0" end="0"/>
                                            </p:txEl>
                                          </p:spTgt>
                                        </p:tgtEl>
                                      </p:cBhvr>
                                    </p:animEffect>
                                    <p:anim calcmode="lin" valueType="num">
                                      <p:cBhvr>
                                        <p:cTn id="13"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xEl>
                                              <p:pRg st="0" end="0"/>
                                            </p:txEl>
                                          </p:spTgt>
                                        </p:tgtEl>
                                      </p:cBhvr>
                                      <p:to x="100000" y="60000"/>
                                    </p:animScale>
                                    <p:animScale>
                                      <p:cBhvr>
                                        <p:cTn id="19" dur="166" decel="50000">
                                          <p:stCondLst>
                                            <p:cond delay="676"/>
                                          </p:stCondLst>
                                        </p:cTn>
                                        <p:tgtEl>
                                          <p:spTgt spid="5">
                                            <p:txEl>
                                              <p:pRg st="0" end="0"/>
                                            </p:txEl>
                                          </p:spTgt>
                                        </p:tgtEl>
                                      </p:cBhvr>
                                      <p:to x="100000" y="100000"/>
                                    </p:animScale>
                                    <p:animScale>
                                      <p:cBhvr>
                                        <p:cTn id="20" dur="26">
                                          <p:stCondLst>
                                            <p:cond delay="1312"/>
                                          </p:stCondLst>
                                        </p:cTn>
                                        <p:tgtEl>
                                          <p:spTgt spid="5">
                                            <p:txEl>
                                              <p:pRg st="0" end="0"/>
                                            </p:txEl>
                                          </p:spTgt>
                                        </p:tgtEl>
                                      </p:cBhvr>
                                      <p:to x="100000" y="80000"/>
                                    </p:animScale>
                                    <p:animScale>
                                      <p:cBhvr>
                                        <p:cTn id="21" dur="166" decel="50000">
                                          <p:stCondLst>
                                            <p:cond delay="1338"/>
                                          </p:stCondLst>
                                        </p:cTn>
                                        <p:tgtEl>
                                          <p:spTgt spid="5">
                                            <p:txEl>
                                              <p:pRg st="0" end="0"/>
                                            </p:txEl>
                                          </p:spTgt>
                                        </p:tgtEl>
                                      </p:cBhvr>
                                      <p:to x="100000" y="100000"/>
                                    </p:animScale>
                                    <p:animScale>
                                      <p:cBhvr>
                                        <p:cTn id="22" dur="26">
                                          <p:stCondLst>
                                            <p:cond delay="1642"/>
                                          </p:stCondLst>
                                        </p:cTn>
                                        <p:tgtEl>
                                          <p:spTgt spid="5">
                                            <p:txEl>
                                              <p:pRg st="0" end="0"/>
                                            </p:txEl>
                                          </p:spTgt>
                                        </p:tgtEl>
                                      </p:cBhvr>
                                      <p:to x="100000" y="90000"/>
                                    </p:animScale>
                                    <p:animScale>
                                      <p:cBhvr>
                                        <p:cTn id="23" dur="166" decel="50000">
                                          <p:stCondLst>
                                            <p:cond delay="1668"/>
                                          </p:stCondLst>
                                        </p:cTn>
                                        <p:tgtEl>
                                          <p:spTgt spid="5">
                                            <p:txEl>
                                              <p:pRg st="0" end="0"/>
                                            </p:txEl>
                                          </p:spTgt>
                                        </p:tgtEl>
                                      </p:cBhvr>
                                      <p:to x="100000" y="100000"/>
                                    </p:animScale>
                                    <p:animScale>
                                      <p:cBhvr>
                                        <p:cTn id="24" dur="26">
                                          <p:stCondLst>
                                            <p:cond delay="1808"/>
                                          </p:stCondLst>
                                        </p:cTn>
                                        <p:tgtEl>
                                          <p:spTgt spid="5">
                                            <p:txEl>
                                              <p:pRg st="0" end="0"/>
                                            </p:txEl>
                                          </p:spTgt>
                                        </p:tgtEl>
                                      </p:cBhvr>
                                      <p:to x="100000" y="95000"/>
                                    </p:animScale>
                                    <p:animScale>
                                      <p:cBhvr>
                                        <p:cTn id="25" dur="166" decel="50000">
                                          <p:stCondLst>
                                            <p:cond delay="1834"/>
                                          </p:stCondLst>
                                        </p:cTn>
                                        <p:tgtEl>
                                          <p:spTgt spid="5">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F232DBA0-D656-7DCD-3A7A-E8E273316CD1}"/>
              </a:ext>
            </a:extLst>
          </p:cNvPr>
          <p:cNvSpPr/>
          <p:nvPr/>
        </p:nvSpPr>
        <p:spPr>
          <a:xfrm>
            <a:off x="1619672" y="1230139"/>
            <a:ext cx="7327273" cy="1209040"/>
          </a:xfrm>
          <a:custGeom>
            <a:avLst/>
            <a:gdLst/>
            <a:ahLst/>
            <a:cxnLst/>
            <a:rect l="l" t="t" r="r" b="b"/>
            <a:pathLst>
              <a:path w="7315200" h="1813560">
                <a:moveTo>
                  <a:pt x="0" y="0"/>
                </a:moveTo>
                <a:lnTo>
                  <a:pt x="7315200" y="0"/>
                </a:lnTo>
                <a:lnTo>
                  <a:pt x="7315200" y="1813560"/>
                </a:lnTo>
                <a:lnTo>
                  <a:pt x="0" y="18135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540568" y="1511493"/>
            <a:ext cx="7099951" cy="646331"/>
          </a:xfrm>
          <a:prstGeom prst="rect">
            <a:avLst/>
          </a:prstGeom>
          <a:noFill/>
        </p:spPr>
        <p:txBody>
          <a:bodyPr wrap="square">
            <a:spAutoFit/>
          </a:bodyPr>
          <a:lstStyle/>
          <a:p>
            <a:r>
              <a:rPr lang="ar-EG" sz="3600" b="1" dirty="0"/>
              <a:t>ما أبرز المهارات الإدارية؟</a:t>
            </a:r>
            <a:endParaRPr lang="ar-EG" sz="5400" b="1" dirty="0"/>
          </a:p>
        </p:txBody>
      </p:sp>
      <p:sp>
        <p:nvSpPr>
          <p:cNvPr id="5" name="مربع نص 4">
            <a:extLst>
              <a:ext uri="{FF2B5EF4-FFF2-40B4-BE49-F238E27FC236}">
                <a16:creationId xmlns:a16="http://schemas.microsoft.com/office/drawing/2014/main" id="{46AA79DD-A908-E5DA-BDEC-1FB8B891E3A5}"/>
              </a:ext>
            </a:extLst>
          </p:cNvPr>
          <p:cNvSpPr txBox="1"/>
          <p:nvPr/>
        </p:nvSpPr>
        <p:spPr>
          <a:xfrm>
            <a:off x="2286000" y="3033341"/>
            <a:ext cx="4572000" cy="2811026"/>
          </a:xfrm>
          <a:prstGeom prst="rect">
            <a:avLst/>
          </a:prstGeom>
          <a:noFill/>
        </p:spPr>
        <p:txBody>
          <a:bodyPr wrap="square">
            <a:spAutoFit/>
          </a:bodyPr>
          <a:lstStyle/>
          <a:p>
            <a:pPr algn="r" rtl="1">
              <a:spcBef>
                <a:spcPts val="0"/>
              </a:spcBef>
              <a:spcAft>
                <a:spcPts val="500"/>
              </a:spcAft>
            </a:pPr>
            <a:r>
              <a:rPr lang="ar-EG" sz="3200" b="1" i="0" u="none" strike="noStrike" dirty="0">
                <a:solidFill>
                  <a:srgbClr val="FF0000"/>
                </a:solidFill>
                <a:effectLst/>
                <a:latin typeface="Times New Roman" panose="02020603050405020304" pitchFamily="18" charset="0"/>
              </a:rPr>
              <a:t> ۱- مهارة التخطيط .</a:t>
            </a:r>
            <a:endParaRPr lang="ar-EG" sz="3200" b="1" dirty="0">
              <a:solidFill>
                <a:srgbClr val="FF0000"/>
              </a:solidFill>
              <a:effectLst/>
            </a:endParaRPr>
          </a:p>
          <a:p>
            <a:pPr algn="r" rtl="1">
              <a:spcBef>
                <a:spcPts val="0"/>
              </a:spcBef>
              <a:spcAft>
                <a:spcPts val="500"/>
              </a:spcAft>
            </a:pPr>
            <a:r>
              <a:rPr lang="ar-EG" sz="3200" b="1" i="0" u="none" strike="noStrike" dirty="0">
                <a:solidFill>
                  <a:srgbClr val="FF0000"/>
                </a:solidFill>
                <a:effectLst/>
                <a:latin typeface="Times New Roman" panose="02020603050405020304" pitchFamily="18" charset="0"/>
              </a:rPr>
              <a:t>٢ - مهارة التنظيم .</a:t>
            </a:r>
          </a:p>
          <a:p>
            <a:pPr algn="r" rtl="1">
              <a:spcBef>
                <a:spcPts val="0"/>
              </a:spcBef>
              <a:spcAft>
                <a:spcPts val="500"/>
              </a:spcAft>
            </a:pPr>
            <a:r>
              <a:rPr lang="ar-EG" sz="3200" b="1" i="0" u="none" strike="noStrike" dirty="0">
                <a:solidFill>
                  <a:srgbClr val="FF0000"/>
                </a:solidFill>
                <a:effectLst/>
                <a:latin typeface="Times New Roman" panose="02020603050405020304" pitchFamily="18" charset="0"/>
              </a:rPr>
              <a:t> ٣- مهارة الرقابة</a:t>
            </a:r>
            <a:endParaRPr lang="ar-EG" sz="3200" b="1" dirty="0">
              <a:solidFill>
                <a:srgbClr val="FF0000"/>
              </a:solidFill>
              <a:effectLst/>
            </a:endParaRPr>
          </a:p>
          <a:p>
            <a:pPr algn="r" rtl="1">
              <a:spcBef>
                <a:spcPts val="0"/>
              </a:spcBef>
              <a:spcAft>
                <a:spcPts val="500"/>
              </a:spcAft>
            </a:pPr>
            <a:r>
              <a:rPr lang="ar-EG" sz="3200" b="1" i="0" u="none" strike="noStrike" dirty="0">
                <a:solidFill>
                  <a:srgbClr val="FF0000"/>
                </a:solidFill>
                <a:effectLst/>
                <a:latin typeface="Times New Roman" panose="02020603050405020304" pitchFamily="18" charset="0"/>
              </a:rPr>
              <a:t>3-مهارة حل المشكلات .</a:t>
            </a:r>
            <a:endParaRPr lang="ar-EG" sz="3200" b="1" dirty="0">
              <a:solidFill>
                <a:srgbClr val="FF0000"/>
              </a:solidFill>
              <a:effectLst/>
            </a:endParaRPr>
          </a:p>
          <a:p>
            <a:pPr algn="r" rtl="1">
              <a:spcBef>
                <a:spcPts val="0"/>
              </a:spcBef>
              <a:spcAft>
                <a:spcPts val="500"/>
              </a:spcAft>
            </a:pPr>
            <a:r>
              <a:rPr lang="ar-EG" sz="3200" b="1" i="0" u="none" strike="noStrike" dirty="0">
                <a:solidFill>
                  <a:srgbClr val="FF0000"/>
                </a:solidFill>
                <a:effectLst/>
                <a:latin typeface="Times New Roman" panose="02020603050405020304" pitchFamily="18" charset="0"/>
              </a:rPr>
              <a:t>4- مهارة إدارة المشاريع .</a:t>
            </a:r>
            <a:endParaRPr lang="ar-EG" sz="3200" b="1" dirty="0">
              <a:solidFill>
                <a:srgbClr val="FF0000"/>
              </a:solidFill>
              <a:effectLst/>
            </a:endParaRPr>
          </a:p>
        </p:txBody>
      </p:sp>
    </p:spTree>
    <p:extLst>
      <p:ext uri="{BB962C8B-B14F-4D97-AF65-F5344CB8AC3E}">
        <p14:creationId xmlns:p14="http://schemas.microsoft.com/office/powerpoint/2010/main" val="158094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1000"/>
                                        <p:tgtEl>
                                          <p:spTgt spid="5">
                                            <p:txEl>
                                              <p:pRg st="1" end="1"/>
                                            </p:txEl>
                                          </p:spTgt>
                                        </p:tgtEl>
                                      </p:cBhvr>
                                    </p:animEffect>
                                    <p:anim calcmode="lin" valueType="num">
                                      <p:cBhvr>
                                        <p:cTn id="2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1000"/>
                                        <p:tgtEl>
                                          <p:spTgt spid="5">
                                            <p:txEl>
                                              <p:pRg st="2" end="2"/>
                                            </p:txEl>
                                          </p:spTgt>
                                        </p:tgtEl>
                                      </p:cBhvr>
                                    </p:animEffect>
                                    <p:anim calcmode="lin" valueType="num">
                                      <p:cBhvr>
                                        <p:cTn id="2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Effect transition="in" filter="fade">
                                      <p:cBhvr>
                                        <p:cTn id="33" dur="1000"/>
                                        <p:tgtEl>
                                          <p:spTgt spid="5">
                                            <p:txEl>
                                              <p:pRg st="3" end="3"/>
                                            </p:txEl>
                                          </p:spTgt>
                                        </p:tgtEl>
                                      </p:cBhvr>
                                    </p:animEffect>
                                    <p:anim calcmode="lin" valueType="num">
                                      <p:cBhvr>
                                        <p:cTn id="34"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
                                            <p:txEl>
                                              <p:pRg st="4" end="4"/>
                                            </p:txEl>
                                          </p:spTgt>
                                        </p:tgtEl>
                                        <p:attrNameLst>
                                          <p:attrName>style.visibility</p:attrName>
                                        </p:attrNameLst>
                                      </p:cBhvr>
                                      <p:to>
                                        <p:strVal val="visible"/>
                                      </p:to>
                                    </p:set>
                                    <p:animEffect transition="in" filter="fade">
                                      <p:cBhvr>
                                        <p:cTn id="40" dur="1000"/>
                                        <p:tgtEl>
                                          <p:spTgt spid="5">
                                            <p:txEl>
                                              <p:pRg st="4" end="4"/>
                                            </p:txEl>
                                          </p:spTgt>
                                        </p:tgtEl>
                                      </p:cBhvr>
                                    </p:animEffect>
                                    <p:anim calcmode="lin" valueType="num">
                                      <p:cBhvr>
                                        <p:cTn id="41"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6B512-9B4F-5686-799A-BCB5E5FB4C79}"/>
            </a:ext>
          </a:extLst>
        </p:cNvPr>
        <p:cNvGrpSpPr/>
        <p:nvPr/>
      </p:nvGrpSpPr>
      <p:grpSpPr>
        <a:xfrm>
          <a:off x="0" y="0"/>
          <a:ext cx="0" cy="0"/>
          <a:chOff x="0" y="0"/>
          <a:chExt cx="0" cy="0"/>
        </a:xfrm>
      </p:grpSpPr>
      <p:sp>
        <p:nvSpPr>
          <p:cNvPr id="2" name="Freeform 6">
            <a:extLst>
              <a:ext uri="{FF2B5EF4-FFF2-40B4-BE49-F238E27FC236}">
                <a16:creationId xmlns:a16="http://schemas.microsoft.com/office/drawing/2014/main" id="{F89FB469-83B6-86CA-53DF-4FCD13A1E487}"/>
              </a:ext>
            </a:extLst>
          </p:cNvPr>
          <p:cNvSpPr/>
          <p:nvPr/>
        </p:nvSpPr>
        <p:spPr>
          <a:xfrm>
            <a:off x="1979712" y="1229308"/>
            <a:ext cx="5422033" cy="4399384"/>
          </a:xfrm>
          <a:custGeom>
            <a:avLst/>
            <a:gdLst/>
            <a:ahLst/>
            <a:cxnLst/>
            <a:rect l="l" t="t" r="r" b="b"/>
            <a:pathLst>
              <a:path w="4980091" h="4114800">
                <a:moveTo>
                  <a:pt x="0" y="0"/>
                </a:moveTo>
                <a:lnTo>
                  <a:pt x="4980091" y="0"/>
                </a:lnTo>
                <a:lnTo>
                  <a:pt x="498009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ستطيل: زوايا علوية مقصوصة 2">
            <a:extLst>
              <a:ext uri="{FF2B5EF4-FFF2-40B4-BE49-F238E27FC236}">
                <a16:creationId xmlns:a16="http://schemas.microsoft.com/office/drawing/2014/main" id="{9F74FEC0-051A-6E1E-C783-F3DA7CAC1A19}"/>
              </a:ext>
            </a:extLst>
          </p:cNvPr>
          <p:cNvSpPr/>
          <p:nvPr/>
        </p:nvSpPr>
        <p:spPr>
          <a:xfrm>
            <a:off x="3419872" y="2852936"/>
            <a:ext cx="2304256" cy="936104"/>
          </a:xfrm>
          <a:prstGeom prst="snip2Same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2800" b="1" dirty="0">
                <a:solidFill>
                  <a:srgbClr val="481918"/>
                </a:solidFill>
                <a:latin typeface="Traditional Arabic" panose="02020603050405020304" pitchFamily="18" charset="-78"/>
                <a:cs typeface="Traditional Arabic" panose="02020603050405020304" pitchFamily="18" charset="-78"/>
              </a:rPr>
              <a:t>ضع علامة</a:t>
            </a:r>
            <a:r>
              <a:rPr lang="ar-EG" sz="2800" b="1" dirty="0">
                <a:solidFill>
                  <a:srgbClr val="481918"/>
                </a:solidFill>
                <a:latin typeface="Traditional Arabic" panose="02020603050405020304" pitchFamily="18" charset="-78"/>
                <a:cs typeface="Traditional Arabic" panose="02020603050405020304" pitchFamily="18" charset="-78"/>
                <a:sym typeface="Wingdings" panose="05000000000000000000" pitchFamily="2" charset="2"/>
              </a:rPr>
              <a:t> أمام الجملة الصحيحة وعلامة   أمام الجملة الغير صحيحة لما يأتي:</a:t>
            </a:r>
            <a:endParaRPr lang="en-US" sz="2800" b="1" dirty="0">
              <a:solidFill>
                <a:srgbClr val="481918"/>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058726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01233054-B2B6-7808-FB3A-E1DD52B84498}"/>
              </a:ext>
            </a:extLst>
          </p:cNvPr>
          <p:cNvSpPr txBox="1"/>
          <p:nvPr/>
        </p:nvSpPr>
        <p:spPr>
          <a:xfrm>
            <a:off x="337948" y="2060848"/>
            <a:ext cx="8468103" cy="2062103"/>
          </a:xfrm>
          <a:prstGeom prst="rect">
            <a:avLst/>
          </a:prstGeom>
          <a:noFill/>
        </p:spPr>
        <p:txBody>
          <a:bodyPr wrap="square">
            <a:spAutoFit/>
          </a:bodyPr>
          <a:lstStyle/>
          <a:p>
            <a:pPr algn="ctr"/>
            <a:r>
              <a:rPr lang="ar-EG" sz="3200" b="1" dirty="0"/>
              <a:t> الإدارة في علم فقط لأنها مجموعة متكاملة من الأسس والمفاهيم والمبادئ العلمية التي تم اختبارها والتأكد من صحتها.</a:t>
            </a:r>
          </a:p>
          <a:p>
            <a:pPr algn="ctr"/>
            <a:r>
              <a:rPr lang="ar-EG" sz="3200" b="1" dirty="0"/>
              <a:t>   (           )</a:t>
            </a:r>
          </a:p>
          <a:p>
            <a:pPr algn="ctr"/>
            <a:endParaRPr lang="ar-EG" sz="3200" b="1" dirty="0"/>
          </a:p>
        </p:txBody>
      </p:sp>
      <p:sp>
        <p:nvSpPr>
          <p:cNvPr id="5" name="مربع نص 4">
            <a:extLst>
              <a:ext uri="{FF2B5EF4-FFF2-40B4-BE49-F238E27FC236}">
                <a16:creationId xmlns:a16="http://schemas.microsoft.com/office/drawing/2014/main" id="{324EF550-755A-DC28-4684-94BAE872CD7A}"/>
              </a:ext>
            </a:extLst>
          </p:cNvPr>
          <p:cNvSpPr txBox="1"/>
          <p:nvPr/>
        </p:nvSpPr>
        <p:spPr>
          <a:xfrm>
            <a:off x="795608" y="3768207"/>
            <a:ext cx="7552781" cy="2062103"/>
          </a:xfrm>
          <a:prstGeom prst="rect">
            <a:avLst/>
          </a:prstGeom>
          <a:noFill/>
        </p:spPr>
        <p:txBody>
          <a:bodyPr wrap="square">
            <a:spAutoFit/>
          </a:bodyPr>
          <a:lstStyle/>
          <a:p>
            <a:pPr algn="ctr"/>
            <a:r>
              <a:rPr lang="ar-EG" sz="3200" b="1" dirty="0"/>
              <a:t>من الأمثلة على المهارات الإدارية التوجيه وحل المشكلات.</a:t>
            </a:r>
          </a:p>
          <a:p>
            <a:pPr algn="ctr"/>
            <a:r>
              <a:rPr lang="ar-EG" sz="3200" b="1" dirty="0"/>
              <a:t>   (           )</a:t>
            </a:r>
          </a:p>
          <a:p>
            <a:pPr algn="ctr"/>
            <a:endParaRPr lang="ar-EG" sz="3200" b="1" dirty="0"/>
          </a:p>
        </p:txBody>
      </p:sp>
      <p:sp>
        <p:nvSpPr>
          <p:cNvPr id="6" name="مربع نص 5">
            <a:extLst>
              <a:ext uri="{FF2B5EF4-FFF2-40B4-BE49-F238E27FC236}">
                <a16:creationId xmlns:a16="http://schemas.microsoft.com/office/drawing/2014/main" id="{4C8C3ACE-543D-8E8F-9C28-AA3C63431EB8}"/>
              </a:ext>
            </a:extLst>
          </p:cNvPr>
          <p:cNvSpPr txBox="1"/>
          <p:nvPr/>
        </p:nvSpPr>
        <p:spPr>
          <a:xfrm>
            <a:off x="4047989" y="3105834"/>
            <a:ext cx="524009" cy="646331"/>
          </a:xfrm>
          <a:prstGeom prst="rect">
            <a:avLst/>
          </a:prstGeom>
          <a:noFill/>
        </p:spPr>
        <p:txBody>
          <a:bodyPr wrap="square">
            <a:spAutoFit/>
          </a:bodyPr>
          <a:lstStyle/>
          <a:p>
            <a:r>
              <a:rPr lang="ar-EG" sz="3600" b="1" dirty="0">
                <a:solidFill>
                  <a:srgbClr val="FF0000"/>
                </a:solidFill>
                <a:sym typeface="Wingdings" panose="05000000000000000000" pitchFamily="2" charset="2"/>
              </a:rPr>
              <a:t></a:t>
            </a:r>
            <a:endParaRPr lang="ar-EG" sz="3600" dirty="0">
              <a:solidFill>
                <a:srgbClr val="FF0000"/>
              </a:solidFill>
            </a:endParaRPr>
          </a:p>
        </p:txBody>
      </p:sp>
      <p:sp>
        <p:nvSpPr>
          <p:cNvPr id="7" name="مربع نص 6">
            <a:extLst>
              <a:ext uri="{FF2B5EF4-FFF2-40B4-BE49-F238E27FC236}">
                <a16:creationId xmlns:a16="http://schemas.microsoft.com/office/drawing/2014/main" id="{C51570D1-C42C-5C71-2552-9EF3A90F6F1C}"/>
              </a:ext>
            </a:extLst>
          </p:cNvPr>
          <p:cNvSpPr txBox="1"/>
          <p:nvPr/>
        </p:nvSpPr>
        <p:spPr>
          <a:xfrm>
            <a:off x="4047989" y="4844771"/>
            <a:ext cx="524009" cy="646331"/>
          </a:xfrm>
          <a:prstGeom prst="rect">
            <a:avLst/>
          </a:prstGeom>
          <a:noFill/>
        </p:spPr>
        <p:txBody>
          <a:bodyPr wrap="square">
            <a:spAutoFit/>
          </a:bodyPr>
          <a:lstStyle/>
          <a:p>
            <a:r>
              <a:rPr lang="ar-EG" sz="3600" b="1" dirty="0">
                <a:solidFill>
                  <a:srgbClr val="00B050"/>
                </a:solidFill>
                <a:sym typeface="Wingdings" panose="05000000000000000000" pitchFamily="2" charset="2"/>
              </a:rPr>
              <a:t></a:t>
            </a:r>
            <a:endParaRPr lang="ar-EG" sz="3600" dirty="0">
              <a:solidFill>
                <a:srgbClr val="00B050"/>
              </a:solidFill>
            </a:endParaRPr>
          </a:p>
        </p:txBody>
      </p:sp>
    </p:spTree>
    <p:extLst>
      <p:ext uri="{BB962C8B-B14F-4D97-AF65-F5344CB8AC3E}">
        <p14:creationId xmlns:p14="http://schemas.microsoft.com/office/powerpoint/2010/main" val="2303962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01233054-B2B6-7808-FB3A-E1DD52B84498}"/>
              </a:ext>
            </a:extLst>
          </p:cNvPr>
          <p:cNvSpPr txBox="1"/>
          <p:nvPr/>
        </p:nvSpPr>
        <p:spPr>
          <a:xfrm>
            <a:off x="337948" y="2636912"/>
            <a:ext cx="8468103" cy="2062103"/>
          </a:xfrm>
          <a:prstGeom prst="rect">
            <a:avLst/>
          </a:prstGeom>
          <a:noFill/>
        </p:spPr>
        <p:txBody>
          <a:bodyPr wrap="square">
            <a:spAutoFit/>
          </a:bodyPr>
          <a:lstStyle/>
          <a:p>
            <a:pPr algn="ctr"/>
            <a:r>
              <a:rPr lang="ar-EG" sz="3200" b="1" dirty="0"/>
              <a:t>التخطيط يكون في مرحلة ما بعد الدراسة فقط، ولا يكون قبل ذلك.</a:t>
            </a:r>
          </a:p>
          <a:p>
            <a:pPr algn="ctr"/>
            <a:r>
              <a:rPr lang="ar-EG" sz="3200" b="1" dirty="0"/>
              <a:t>  (           )</a:t>
            </a:r>
          </a:p>
          <a:p>
            <a:pPr algn="ctr"/>
            <a:endParaRPr lang="ar-EG" sz="3200" b="1" dirty="0"/>
          </a:p>
        </p:txBody>
      </p:sp>
      <p:sp>
        <p:nvSpPr>
          <p:cNvPr id="5" name="مربع نص 4">
            <a:extLst>
              <a:ext uri="{FF2B5EF4-FFF2-40B4-BE49-F238E27FC236}">
                <a16:creationId xmlns:a16="http://schemas.microsoft.com/office/drawing/2014/main" id="{B0DBF9D3-FD83-53F4-34D2-7BE5F3416A37}"/>
              </a:ext>
            </a:extLst>
          </p:cNvPr>
          <p:cNvSpPr txBox="1"/>
          <p:nvPr/>
        </p:nvSpPr>
        <p:spPr>
          <a:xfrm>
            <a:off x="4309995" y="3105834"/>
            <a:ext cx="524009" cy="646331"/>
          </a:xfrm>
          <a:prstGeom prst="rect">
            <a:avLst/>
          </a:prstGeom>
          <a:noFill/>
        </p:spPr>
        <p:txBody>
          <a:bodyPr wrap="square">
            <a:spAutoFit/>
          </a:bodyPr>
          <a:lstStyle/>
          <a:p>
            <a:r>
              <a:rPr lang="ar-EG" sz="3600" b="1" dirty="0">
                <a:solidFill>
                  <a:srgbClr val="00B050"/>
                </a:solidFill>
                <a:sym typeface="Wingdings" panose="05000000000000000000" pitchFamily="2" charset="2"/>
              </a:rPr>
              <a:t></a:t>
            </a:r>
            <a:endParaRPr lang="ar-EG" sz="3600" dirty="0">
              <a:solidFill>
                <a:srgbClr val="00B050"/>
              </a:solidFill>
            </a:endParaRPr>
          </a:p>
        </p:txBody>
      </p:sp>
    </p:spTree>
    <p:extLst>
      <p:ext uri="{BB962C8B-B14F-4D97-AF65-F5344CB8AC3E}">
        <p14:creationId xmlns:p14="http://schemas.microsoft.com/office/powerpoint/2010/main" val="291374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4487</TotalTime>
  <Words>964</Words>
  <Application>Microsoft Office PowerPoint</Application>
  <PresentationFormat>On-screen Show (4:3)</PresentationFormat>
  <Paragraphs>79</Paragraphs>
  <Slides>30</Slides>
  <Notes>0</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30</vt:i4>
      </vt:variant>
    </vt:vector>
  </HeadingPairs>
  <TitlesOfParts>
    <vt:vector size="41" baseType="lpstr">
      <vt:lpstr>Arial</vt:lpstr>
      <vt:lpstr>Calibri</vt:lpstr>
      <vt:lpstr>Calibri Light</vt:lpstr>
      <vt:lpstr>Times New Roman</vt:lpstr>
      <vt:lpstr>Traditional Arabic</vt:lpstr>
      <vt:lpstr>Wingdings</vt:lpstr>
      <vt:lpstr>2_نسق Office</vt:lpstr>
      <vt:lpstr>3_نسق Office</vt:lpstr>
      <vt:lpstr>5_نسق Office</vt:lpstr>
      <vt:lpstr>1_Office Theme</vt:lpstr>
      <vt:lpstr>6_نسق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251</cp:revision>
  <dcterms:created xsi:type="dcterms:W3CDTF">2020-12-01T14:21:27Z</dcterms:created>
  <dcterms:modified xsi:type="dcterms:W3CDTF">2025-11-13T05:18:13Z</dcterms:modified>
</cp:coreProperties>
</file>