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 id="2147483684" r:id="rId2"/>
    <p:sldMasterId id="2147483708" r:id="rId3"/>
  </p:sldMasterIdLst>
  <p:sldIdLst>
    <p:sldId id="256" r:id="rId4"/>
    <p:sldId id="269" r:id="rId5"/>
    <p:sldId id="423" r:id="rId6"/>
    <p:sldId id="476" r:id="rId7"/>
    <p:sldId id="599" r:id="rId8"/>
    <p:sldId id="264" r:id="rId9"/>
    <p:sldId id="270" r:id="rId10"/>
    <p:sldId id="558" r:id="rId11"/>
    <p:sldId id="600" r:id="rId12"/>
    <p:sldId id="601" r:id="rId13"/>
    <p:sldId id="638" r:id="rId14"/>
    <p:sldId id="582" r:id="rId15"/>
    <p:sldId id="267" r:id="rId16"/>
    <p:sldId id="568" r:id="rId17"/>
    <p:sldId id="602" r:id="rId18"/>
    <p:sldId id="603" r:id="rId19"/>
    <p:sldId id="639" r:id="rId20"/>
    <p:sldId id="640" r:id="rId21"/>
    <p:sldId id="265" r:id="rId22"/>
    <p:sldId id="571" r:id="rId23"/>
    <p:sldId id="604" r:id="rId24"/>
    <p:sldId id="587" r:id="rId25"/>
    <p:sldId id="578" r:id="rId26"/>
    <p:sldId id="596" r:id="rId27"/>
    <p:sldId id="641" r:id="rId28"/>
    <p:sldId id="642" r:id="rId29"/>
    <p:sldId id="643" r:id="rId30"/>
    <p:sldId id="608" r:id="rId31"/>
    <p:sldId id="609" r:id="rId32"/>
    <p:sldId id="644" r:id="rId33"/>
    <p:sldId id="580" r:id="rId34"/>
    <p:sldId id="645" r:id="rId35"/>
    <p:sldId id="646" r:id="rId36"/>
    <p:sldId id="611" r:id="rId37"/>
    <p:sldId id="595" r:id="rId38"/>
    <p:sldId id="612" r:id="rId39"/>
    <p:sldId id="613" r:id="rId40"/>
    <p:sldId id="614" r:id="rId41"/>
    <p:sldId id="615" r:id="rId42"/>
    <p:sldId id="616" r:id="rId43"/>
    <p:sldId id="617" r:id="rId44"/>
    <p:sldId id="618" r:id="rId45"/>
    <p:sldId id="647" r:id="rId46"/>
    <p:sldId id="648" r:id="rId47"/>
    <p:sldId id="619" r:id="rId48"/>
    <p:sldId id="606" r:id="rId49"/>
    <p:sldId id="621" r:id="rId50"/>
    <p:sldId id="649" r:id="rId51"/>
    <p:sldId id="622" r:id="rId52"/>
    <p:sldId id="623" r:id="rId53"/>
    <p:sldId id="624" r:id="rId54"/>
    <p:sldId id="625" r:id="rId55"/>
    <p:sldId id="650" r:id="rId56"/>
    <p:sldId id="651" r:id="rId57"/>
    <p:sldId id="628" r:id="rId58"/>
    <p:sldId id="629" r:id="rId59"/>
    <p:sldId id="266" r:id="rId60"/>
    <p:sldId id="631" r:id="rId61"/>
    <p:sldId id="632" r:id="rId62"/>
    <p:sldId id="652" r:id="rId63"/>
    <p:sldId id="634" r:id="rId64"/>
    <p:sldId id="271" r:id="rId65"/>
    <p:sldId id="636" r:id="rId66"/>
    <p:sldId id="258" r:id="rId67"/>
    <p:sldId id="263" r:id="rId68"/>
    <p:sldId id="494" r:id="rId69"/>
    <p:sldId id="555" r:id="rId70"/>
    <p:sldId id="581" r:id="rId71"/>
    <p:sldId id="653" r:id="rId72"/>
  </p:sldIdLst>
  <p:sldSz cx="9144000" cy="6858000" type="screen4x3"/>
  <p:notesSz cx="6858000" cy="9144000"/>
  <p:defaultTex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ss.ayaah93@outlook.com" initials="" lastIdx="1" clrIdx="0">
    <p:extLst>
      <p:ext uri="{19B8F6BF-5375-455C-9EA6-DF929625EA0E}">
        <p15:presenceInfo xmlns:p15="http://schemas.microsoft.com/office/powerpoint/2012/main" userId="89f13bb439cdaf9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90000"/>
    <a:srgbClr val="A8FAFE"/>
    <a:srgbClr val="AF9C4B"/>
    <a:srgbClr val="F6E9B4"/>
    <a:srgbClr val="2B3481"/>
    <a:srgbClr val="E57A58"/>
    <a:srgbClr val="481918"/>
    <a:srgbClr val="ECD51C"/>
    <a:srgbClr val="990000"/>
    <a:srgbClr val="77FFD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8D230F3-CF80-4859-8CE7-A43EE81993B5}" styleName="نمط فاتح 1 - تمييز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0E3FDE45-AF77-4B5C-9715-49D594BDF05E}" styleName="نمط فاتح 1 - تمييز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00A15C55-8517-42AA-B614-E9B94910E393}" styleName="نمط متوسط 2 - تمييز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نمط متوسط 2 - تمييز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نمط متوسط 2 - تمييز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نمط متوسط 2 - تمييز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النمط المتوسط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12C8C85-51F0-491E-9774-3900AFEF0FD7}" styleName="نمط فاتح 2 - تمييز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7292A2E-F333-43FB-9621-5CBBE7FDCDCB}" styleName="نمط فاتح 2 - تمييز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79974" autoAdjust="0"/>
    <p:restoredTop sz="94660"/>
  </p:normalViewPr>
  <p:slideViewPr>
    <p:cSldViewPr>
      <p:cViewPr varScale="1">
        <p:scale>
          <a:sx n="63" d="100"/>
          <a:sy n="63" d="100"/>
        </p:scale>
        <p:origin x="1156" y="5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slide" Target="slides/slide60.xml"/><Relationship Id="rId68" Type="http://schemas.openxmlformats.org/officeDocument/2006/relationships/slide" Target="slides/slide65.xml"/><Relationship Id="rId76" Type="http://schemas.openxmlformats.org/officeDocument/2006/relationships/theme" Target="theme/theme1.xml"/><Relationship Id="rId7" Type="http://schemas.openxmlformats.org/officeDocument/2006/relationships/slide" Target="slides/slide4.xml"/><Relationship Id="rId71" Type="http://schemas.openxmlformats.org/officeDocument/2006/relationships/slide" Target="slides/slide68.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74"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61" Type="http://schemas.openxmlformats.org/officeDocument/2006/relationships/slide" Target="slides/slide58.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commentAuthors" Target="commentAuthor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tableStyles" Target="tableStyles.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5C61352-0144-40AD-B529-24042A829F25}" type="doc">
      <dgm:prSet loTypeId="urn:microsoft.com/office/officeart/2005/8/layout/StepDownProcess" loCatId="process" qsTypeId="urn:microsoft.com/office/officeart/2005/8/quickstyle/simple1" qsCatId="simple" csTypeId="urn:microsoft.com/office/officeart/2005/8/colors/colorful4" csCatId="colorful" phldr="1"/>
      <dgm:spPr/>
      <dgm:t>
        <a:bodyPr/>
        <a:lstStyle/>
        <a:p>
          <a:endParaRPr lang="en-US"/>
        </a:p>
      </dgm:t>
    </dgm:pt>
    <dgm:pt modelId="{65736050-DCF0-4064-BBAF-1A77E20B4A71}">
      <dgm:prSet phldrT="[نص]"/>
      <dgm:spPr/>
      <dgm:t>
        <a:bodyPr/>
        <a:lstStyle/>
        <a:p>
          <a:r>
            <a:rPr lang="ar-EG" b="1" dirty="0">
              <a:solidFill>
                <a:schemeClr val="tx1"/>
              </a:solidFill>
            </a:rPr>
            <a:t>تحليل مزايا كل بديل وعيوبه</a:t>
          </a:r>
          <a:endParaRPr lang="en-US" b="1" dirty="0">
            <a:solidFill>
              <a:schemeClr val="tx1"/>
            </a:solidFill>
          </a:endParaRPr>
        </a:p>
      </dgm:t>
    </dgm:pt>
    <dgm:pt modelId="{BD835AB8-2DFC-4331-B3A7-72A2DFAB9CB6}" type="parTrans" cxnId="{29F26FC3-0A66-4D8F-B78D-A987563B8713}">
      <dgm:prSet/>
      <dgm:spPr/>
      <dgm:t>
        <a:bodyPr/>
        <a:lstStyle/>
        <a:p>
          <a:endParaRPr lang="en-US" b="1">
            <a:solidFill>
              <a:schemeClr val="tx1"/>
            </a:solidFill>
          </a:endParaRPr>
        </a:p>
      </dgm:t>
    </dgm:pt>
    <dgm:pt modelId="{E14B245D-0EAE-4A74-B4D1-87AFAD0456A9}" type="sibTrans" cxnId="{29F26FC3-0A66-4D8F-B78D-A987563B8713}">
      <dgm:prSet/>
      <dgm:spPr/>
      <dgm:t>
        <a:bodyPr/>
        <a:lstStyle/>
        <a:p>
          <a:endParaRPr lang="en-US" b="1">
            <a:solidFill>
              <a:schemeClr val="tx1"/>
            </a:solidFill>
          </a:endParaRPr>
        </a:p>
      </dgm:t>
    </dgm:pt>
    <dgm:pt modelId="{B0F37315-CBB0-4BF6-A82E-DDB9E039D43F}">
      <dgm:prSet phldrT="[نص]"/>
      <dgm:spPr/>
      <dgm:t>
        <a:bodyPr/>
        <a:lstStyle/>
        <a:p>
          <a:r>
            <a:rPr lang="ar-EG" b="1" dirty="0">
              <a:solidFill>
                <a:schemeClr val="tx1"/>
              </a:solidFill>
            </a:rPr>
            <a:t>1</a:t>
          </a:r>
          <a:endParaRPr lang="en-US" b="1" dirty="0">
            <a:solidFill>
              <a:schemeClr val="tx1"/>
            </a:solidFill>
          </a:endParaRPr>
        </a:p>
      </dgm:t>
    </dgm:pt>
    <dgm:pt modelId="{DF372242-5DAD-4C72-BAA7-5C0DACA0E2A3}" type="parTrans" cxnId="{DE83F45C-F2AE-4994-9D84-EC4E2A9A3A0A}">
      <dgm:prSet/>
      <dgm:spPr/>
      <dgm:t>
        <a:bodyPr/>
        <a:lstStyle/>
        <a:p>
          <a:endParaRPr lang="en-US" b="1">
            <a:solidFill>
              <a:schemeClr val="tx1"/>
            </a:solidFill>
          </a:endParaRPr>
        </a:p>
      </dgm:t>
    </dgm:pt>
    <dgm:pt modelId="{D27D6883-E387-46C8-8D51-0A9FFAF28382}" type="sibTrans" cxnId="{DE83F45C-F2AE-4994-9D84-EC4E2A9A3A0A}">
      <dgm:prSet/>
      <dgm:spPr/>
      <dgm:t>
        <a:bodyPr/>
        <a:lstStyle/>
        <a:p>
          <a:endParaRPr lang="en-US" b="1">
            <a:solidFill>
              <a:schemeClr val="tx1"/>
            </a:solidFill>
          </a:endParaRPr>
        </a:p>
      </dgm:t>
    </dgm:pt>
    <dgm:pt modelId="{780DD1D8-7995-4D98-9314-EE37B241EEF5}">
      <dgm:prSet phldrT="[نص]"/>
      <dgm:spPr/>
      <dgm:t>
        <a:bodyPr/>
        <a:lstStyle/>
        <a:p>
          <a:r>
            <a:rPr lang="ar-EG" b="1" dirty="0">
              <a:solidFill>
                <a:schemeClr val="tx1"/>
              </a:solidFill>
            </a:rPr>
            <a:t>تضييق البدائل المتاحة</a:t>
          </a:r>
          <a:endParaRPr lang="en-US" b="1" dirty="0">
            <a:solidFill>
              <a:schemeClr val="tx1"/>
            </a:solidFill>
          </a:endParaRPr>
        </a:p>
      </dgm:t>
    </dgm:pt>
    <dgm:pt modelId="{08586D49-0B00-40DA-84C0-2B316D22F954}" type="parTrans" cxnId="{61BAAD94-91B6-49ED-8628-9C3CC3392747}">
      <dgm:prSet/>
      <dgm:spPr/>
      <dgm:t>
        <a:bodyPr/>
        <a:lstStyle/>
        <a:p>
          <a:endParaRPr lang="en-US" b="1">
            <a:solidFill>
              <a:schemeClr val="tx1"/>
            </a:solidFill>
          </a:endParaRPr>
        </a:p>
      </dgm:t>
    </dgm:pt>
    <dgm:pt modelId="{31ADFD73-A0EE-45BA-85BF-1CAA65309882}" type="sibTrans" cxnId="{61BAAD94-91B6-49ED-8628-9C3CC3392747}">
      <dgm:prSet/>
      <dgm:spPr/>
      <dgm:t>
        <a:bodyPr/>
        <a:lstStyle/>
        <a:p>
          <a:endParaRPr lang="en-US" b="1">
            <a:solidFill>
              <a:schemeClr val="tx1"/>
            </a:solidFill>
          </a:endParaRPr>
        </a:p>
      </dgm:t>
    </dgm:pt>
    <dgm:pt modelId="{7834CBF4-9BE9-406B-BF34-658B6FE724C3}">
      <dgm:prSet phldrT="[نص]"/>
      <dgm:spPr/>
      <dgm:t>
        <a:bodyPr/>
        <a:lstStyle/>
        <a:p>
          <a:r>
            <a:rPr lang="ar-EG" b="1" dirty="0">
              <a:solidFill>
                <a:schemeClr val="tx1"/>
              </a:solidFill>
            </a:rPr>
            <a:t>2</a:t>
          </a:r>
          <a:endParaRPr lang="en-US" b="1" dirty="0">
            <a:solidFill>
              <a:schemeClr val="tx1"/>
            </a:solidFill>
          </a:endParaRPr>
        </a:p>
      </dgm:t>
    </dgm:pt>
    <dgm:pt modelId="{ED67B3FE-52B8-40B1-927E-E04A023695FB}" type="parTrans" cxnId="{7AE3CF2D-270C-41A7-9E7B-B97DAE1E296A}">
      <dgm:prSet/>
      <dgm:spPr/>
      <dgm:t>
        <a:bodyPr/>
        <a:lstStyle/>
        <a:p>
          <a:endParaRPr lang="en-US" b="1">
            <a:solidFill>
              <a:schemeClr val="tx1"/>
            </a:solidFill>
          </a:endParaRPr>
        </a:p>
      </dgm:t>
    </dgm:pt>
    <dgm:pt modelId="{DB800C1A-45EA-47E9-889E-45AC8FD7732F}" type="sibTrans" cxnId="{7AE3CF2D-270C-41A7-9E7B-B97DAE1E296A}">
      <dgm:prSet/>
      <dgm:spPr/>
      <dgm:t>
        <a:bodyPr/>
        <a:lstStyle/>
        <a:p>
          <a:endParaRPr lang="en-US" b="1">
            <a:solidFill>
              <a:schemeClr val="tx1"/>
            </a:solidFill>
          </a:endParaRPr>
        </a:p>
      </dgm:t>
    </dgm:pt>
    <dgm:pt modelId="{5801AAD6-9595-41C5-B2BB-51E3A4DB7DF8}">
      <dgm:prSet phldrT="[نص]"/>
      <dgm:spPr/>
      <dgm:t>
        <a:bodyPr/>
        <a:lstStyle/>
        <a:p>
          <a:r>
            <a:rPr lang="ar-EG" b="1" dirty="0">
              <a:solidFill>
                <a:schemeClr val="tx1"/>
              </a:solidFill>
            </a:rPr>
            <a:t>تقويم البدائل، والاختيار من بينها</a:t>
          </a:r>
          <a:endParaRPr lang="en-US" b="1" dirty="0">
            <a:solidFill>
              <a:schemeClr val="tx1"/>
            </a:solidFill>
          </a:endParaRPr>
        </a:p>
      </dgm:t>
    </dgm:pt>
    <dgm:pt modelId="{0F640CF1-E3B6-498B-B70B-0F77BBF0DEC7}" type="parTrans" cxnId="{F6E55A76-0D43-44F3-BF33-ABDB82872833}">
      <dgm:prSet/>
      <dgm:spPr/>
      <dgm:t>
        <a:bodyPr/>
        <a:lstStyle/>
        <a:p>
          <a:endParaRPr lang="en-US" b="1">
            <a:solidFill>
              <a:schemeClr val="tx1"/>
            </a:solidFill>
          </a:endParaRPr>
        </a:p>
      </dgm:t>
    </dgm:pt>
    <dgm:pt modelId="{EA7CF192-9166-4456-AA65-F34B68A5FE8A}" type="sibTrans" cxnId="{F6E55A76-0D43-44F3-BF33-ABDB82872833}">
      <dgm:prSet/>
      <dgm:spPr/>
      <dgm:t>
        <a:bodyPr/>
        <a:lstStyle/>
        <a:p>
          <a:endParaRPr lang="en-US" b="1">
            <a:solidFill>
              <a:schemeClr val="tx1"/>
            </a:solidFill>
          </a:endParaRPr>
        </a:p>
      </dgm:t>
    </dgm:pt>
    <dgm:pt modelId="{0D28E6EF-6ABF-48D0-AD77-EE7E136965D2}">
      <dgm:prSet phldrT="[نص]"/>
      <dgm:spPr/>
      <dgm:t>
        <a:bodyPr/>
        <a:lstStyle/>
        <a:p>
          <a:r>
            <a:rPr lang="ar-EG" b="1" dirty="0">
              <a:solidFill>
                <a:schemeClr val="tx1"/>
              </a:solidFill>
            </a:rPr>
            <a:t>3</a:t>
          </a:r>
          <a:endParaRPr lang="en-US" b="1" dirty="0">
            <a:solidFill>
              <a:schemeClr val="tx1"/>
            </a:solidFill>
          </a:endParaRPr>
        </a:p>
      </dgm:t>
    </dgm:pt>
    <dgm:pt modelId="{45702BEF-77E4-4BC2-A710-18C73C065328}" type="parTrans" cxnId="{7326AB4E-65D2-4B26-8212-F079CEA387C4}">
      <dgm:prSet/>
      <dgm:spPr/>
      <dgm:t>
        <a:bodyPr/>
        <a:lstStyle/>
        <a:p>
          <a:endParaRPr lang="en-US" b="1">
            <a:solidFill>
              <a:schemeClr val="tx1"/>
            </a:solidFill>
          </a:endParaRPr>
        </a:p>
      </dgm:t>
    </dgm:pt>
    <dgm:pt modelId="{77799EEA-CC9B-40C3-AC91-C3FD74A01366}" type="sibTrans" cxnId="{7326AB4E-65D2-4B26-8212-F079CEA387C4}">
      <dgm:prSet/>
      <dgm:spPr/>
      <dgm:t>
        <a:bodyPr/>
        <a:lstStyle/>
        <a:p>
          <a:endParaRPr lang="en-US" b="1">
            <a:solidFill>
              <a:schemeClr val="tx1"/>
            </a:solidFill>
          </a:endParaRPr>
        </a:p>
      </dgm:t>
    </dgm:pt>
    <dgm:pt modelId="{B153A4F1-F9D5-4AA0-9336-06794DB7EAF9}" type="pres">
      <dgm:prSet presAssocID="{95C61352-0144-40AD-B529-24042A829F25}" presName="rootnode" presStyleCnt="0">
        <dgm:presLayoutVars>
          <dgm:chMax/>
          <dgm:chPref/>
          <dgm:dir val="rev"/>
          <dgm:animLvl val="lvl"/>
        </dgm:presLayoutVars>
      </dgm:prSet>
      <dgm:spPr/>
    </dgm:pt>
    <dgm:pt modelId="{17B17618-0C04-473A-AE09-B69A7928C0B1}" type="pres">
      <dgm:prSet presAssocID="{65736050-DCF0-4064-BBAF-1A77E20B4A71}" presName="composite" presStyleCnt="0"/>
      <dgm:spPr/>
    </dgm:pt>
    <dgm:pt modelId="{EF9EACE6-1E9B-46F1-8B9C-100FD45834FD}" type="pres">
      <dgm:prSet presAssocID="{65736050-DCF0-4064-BBAF-1A77E20B4A71}" presName="bentUpArrow1" presStyleLbl="alignImgPlace1" presStyleIdx="0" presStyleCnt="2"/>
      <dgm:spPr/>
    </dgm:pt>
    <dgm:pt modelId="{9FD4538A-E1D8-4E7B-AEA6-B70FBD9D562C}" type="pres">
      <dgm:prSet presAssocID="{65736050-DCF0-4064-BBAF-1A77E20B4A71}" presName="ParentText" presStyleLbl="node1" presStyleIdx="0" presStyleCnt="3" custScaleX="160001" custLinFactNeighborX="-19645" custLinFactNeighborY="-3333">
        <dgm:presLayoutVars>
          <dgm:chMax val="1"/>
          <dgm:chPref val="1"/>
          <dgm:bulletEnabled val="1"/>
        </dgm:presLayoutVars>
      </dgm:prSet>
      <dgm:spPr/>
    </dgm:pt>
    <dgm:pt modelId="{C2789E33-6319-4BEB-984D-0F5B0F8BF720}" type="pres">
      <dgm:prSet presAssocID="{65736050-DCF0-4064-BBAF-1A77E20B4A71}" presName="ChildText" presStyleLbl="revTx" presStyleIdx="0" presStyleCnt="3" custLinFactNeighborX="-74549" custLinFactNeighborY="-4188">
        <dgm:presLayoutVars>
          <dgm:chMax val="0"/>
          <dgm:chPref val="0"/>
          <dgm:bulletEnabled val="1"/>
        </dgm:presLayoutVars>
      </dgm:prSet>
      <dgm:spPr/>
    </dgm:pt>
    <dgm:pt modelId="{92A1D482-52AA-4B53-B307-C884442C6850}" type="pres">
      <dgm:prSet presAssocID="{E14B245D-0EAE-4A74-B4D1-87AFAD0456A9}" presName="sibTrans" presStyleCnt="0"/>
      <dgm:spPr/>
    </dgm:pt>
    <dgm:pt modelId="{AA154E59-3385-400E-AC8E-50E340486FC7}" type="pres">
      <dgm:prSet presAssocID="{780DD1D8-7995-4D98-9314-EE37B241EEF5}" presName="composite" presStyleCnt="0"/>
      <dgm:spPr/>
    </dgm:pt>
    <dgm:pt modelId="{60AF1806-0BB0-4C47-B7D7-37BD014E6CBD}" type="pres">
      <dgm:prSet presAssocID="{780DD1D8-7995-4D98-9314-EE37B241EEF5}" presName="bentUpArrow1" presStyleLbl="alignImgPlace1" presStyleIdx="1" presStyleCnt="2"/>
      <dgm:spPr/>
    </dgm:pt>
    <dgm:pt modelId="{CC34AF76-C120-457F-99DA-1A3858660FC1}" type="pres">
      <dgm:prSet presAssocID="{780DD1D8-7995-4D98-9314-EE37B241EEF5}" presName="ParentText" presStyleLbl="node1" presStyleIdx="1" presStyleCnt="3" custScaleX="161339">
        <dgm:presLayoutVars>
          <dgm:chMax val="1"/>
          <dgm:chPref val="1"/>
          <dgm:bulletEnabled val="1"/>
        </dgm:presLayoutVars>
      </dgm:prSet>
      <dgm:spPr/>
    </dgm:pt>
    <dgm:pt modelId="{CCF2598D-0AC5-41E8-A02D-51AA0D535C48}" type="pres">
      <dgm:prSet presAssocID="{780DD1D8-7995-4D98-9314-EE37B241EEF5}" presName="ChildText" presStyleLbl="revTx" presStyleIdx="1" presStyleCnt="3" custLinFactNeighborX="-44110" custLinFactNeighborY="-6798">
        <dgm:presLayoutVars>
          <dgm:chMax val="0"/>
          <dgm:chPref val="0"/>
          <dgm:bulletEnabled val="1"/>
        </dgm:presLayoutVars>
      </dgm:prSet>
      <dgm:spPr/>
    </dgm:pt>
    <dgm:pt modelId="{DFD5634A-A2B3-4E13-B7D0-6C70F88D8E64}" type="pres">
      <dgm:prSet presAssocID="{31ADFD73-A0EE-45BA-85BF-1CAA65309882}" presName="sibTrans" presStyleCnt="0"/>
      <dgm:spPr/>
    </dgm:pt>
    <dgm:pt modelId="{4B29DE68-2FB0-467B-B211-00880EC0BB12}" type="pres">
      <dgm:prSet presAssocID="{5801AAD6-9595-41C5-B2BB-51E3A4DB7DF8}" presName="composite" presStyleCnt="0"/>
      <dgm:spPr/>
    </dgm:pt>
    <dgm:pt modelId="{21CF4E68-07A6-43BE-A5B3-207D333425EC}" type="pres">
      <dgm:prSet presAssocID="{5801AAD6-9595-41C5-B2BB-51E3A4DB7DF8}" presName="ParentText" presStyleLbl="node1" presStyleIdx="2" presStyleCnt="3" custScaleX="154516">
        <dgm:presLayoutVars>
          <dgm:chMax val="1"/>
          <dgm:chPref val="1"/>
          <dgm:bulletEnabled val="1"/>
        </dgm:presLayoutVars>
      </dgm:prSet>
      <dgm:spPr/>
    </dgm:pt>
    <dgm:pt modelId="{E483F50E-5BE0-4154-855C-C95F60943D91}" type="pres">
      <dgm:prSet presAssocID="{5801AAD6-9595-41C5-B2BB-51E3A4DB7DF8}" presName="FinalChildText" presStyleLbl="revTx" presStyleIdx="2" presStyleCnt="3">
        <dgm:presLayoutVars>
          <dgm:chMax val="0"/>
          <dgm:chPref val="0"/>
          <dgm:bulletEnabled val="1"/>
        </dgm:presLayoutVars>
      </dgm:prSet>
      <dgm:spPr/>
    </dgm:pt>
  </dgm:ptLst>
  <dgm:cxnLst>
    <dgm:cxn modelId="{D146E215-7AE5-434B-AD54-E430A86033DB}" type="presOf" srcId="{7834CBF4-9BE9-406B-BF34-658B6FE724C3}" destId="{CCF2598D-0AC5-41E8-A02D-51AA0D535C48}" srcOrd="0" destOrd="0" presId="urn:microsoft.com/office/officeart/2005/8/layout/StepDownProcess"/>
    <dgm:cxn modelId="{7AE3CF2D-270C-41A7-9E7B-B97DAE1E296A}" srcId="{780DD1D8-7995-4D98-9314-EE37B241EEF5}" destId="{7834CBF4-9BE9-406B-BF34-658B6FE724C3}" srcOrd="0" destOrd="0" parTransId="{ED67B3FE-52B8-40B1-927E-E04A023695FB}" sibTransId="{DB800C1A-45EA-47E9-889E-45AC8FD7732F}"/>
    <dgm:cxn modelId="{1B47EE2E-8A57-4312-877F-DEDB3F241BA8}" type="presOf" srcId="{5801AAD6-9595-41C5-B2BB-51E3A4DB7DF8}" destId="{21CF4E68-07A6-43BE-A5B3-207D333425EC}" srcOrd="0" destOrd="0" presId="urn:microsoft.com/office/officeart/2005/8/layout/StepDownProcess"/>
    <dgm:cxn modelId="{DE83F45C-F2AE-4994-9D84-EC4E2A9A3A0A}" srcId="{65736050-DCF0-4064-BBAF-1A77E20B4A71}" destId="{B0F37315-CBB0-4BF6-A82E-DDB9E039D43F}" srcOrd="0" destOrd="0" parTransId="{DF372242-5DAD-4C72-BAA7-5C0DACA0E2A3}" sibTransId="{D27D6883-E387-46C8-8D51-0A9FFAF28382}"/>
    <dgm:cxn modelId="{1FDFD941-97A5-44F0-B306-2E9B518EADA6}" type="presOf" srcId="{0D28E6EF-6ABF-48D0-AD77-EE7E136965D2}" destId="{E483F50E-5BE0-4154-855C-C95F60943D91}" srcOrd="0" destOrd="0" presId="urn:microsoft.com/office/officeart/2005/8/layout/StepDownProcess"/>
    <dgm:cxn modelId="{34CDC847-905E-4024-8ADB-161C58EFB54B}" type="presOf" srcId="{780DD1D8-7995-4D98-9314-EE37B241EEF5}" destId="{CC34AF76-C120-457F-99DA-1A3858660FC1}" srcOrd="0" destOrd="0" presId="urn:microsoft.com/office/officeart/2005/8/layout/StepDownProcess"/>
    <dgm:cxn modelId="{1C1B4B4E-7936-4856-9B4C-83195372A4A0}" type="presOf" srcId="{95C61352-0144-40AD-B529-24042A829F25}" destId="{B153A4F1-F9D5-4AA0-9336-06794DB7EAF9}" srcOrd="0" destOrd="0" presId="urn:microsoft.com/office/officeart/2005/8/layout/StepDownProcess"/>
    <dgm:cxn modelId="{7326AB4E-65D2-4B26-8212-F079CEA387C4}" srcId="{5801AAD6-9595-41C5-B2BB-51E3A4DB7DF8}" destId="{0D28E6EF-6ABF-48D0-AD77-EE7E136965D2}" srcOrd="0" destOrd="0" parTransId="{45702BEF-77E4-4BC2-A710-18C73C065328}" sibTransId="{77799EEA-CC9B-40C3-AC91-C3FD74A01366}"/>
    <dgm:cxn modelId="{F6E55A76-0D43-44F3-BF33-ABDB82872833}" srcId="{95C61352-0144-40AD-B529-24042A829F25}" destId="{5801AAD6-9595-41C5-B2BB-51E3A4DB7DF8}" srcOrd="2" destOrd="0" parTransId="{0F640CF1-E3B6-498B-B70B-0F77BBF0DEC7}" sibTransId="{EA7CF192-9166-4456-AA65-F34B68A5FE8A}"/>
    <dgm:cxn modelId="{B922E37C-81F0-4415-BFDE-0F096AAC9E57}" type="presOf" srcId="{65736050-DCF0-4064-BBAF-1A77E20B4A71}" destId="{9FD4538A-E1D8-4E7B-AEA6-B70FBD9D562C}" srcOrd="0" destOrd="0" presId="urn:microsoft.com/office/officeart/2005/8/layout/StepDownProcess"/>
    <dgm:cxn modelId="{43575291-6619-433D-87E9-92C8A0FF2C5D}" type="presOf" srcId="{B0F37315-CBB0-4BF6-A82E-DDB9E039D43F}" destId="{C2789E33-6319-4BEB-984D-0F5B0F8BF720}" srcOrd="0" destOrd="0" presId="urn:microsoft.com/office/officeart/2005/8/layout/StepDownProcess"/>
    <dgm:cxn modelId="{61BAAD94-91B6-49ED-8628-9C3CC3392747}" srcId="{95C61352-0144-40AD-B529-24042A829F25}" destId="{780DD1D8-7995-4D98-9314-EE37B241EEF5}" srcOrd="1" destOrd="0" parTransId="{08586D49-0B00-40DA-84C0-2B316D22F954}" sibTransId="{31ADFD73-A0EE-45BA-85BF-1CAA65309882}"/>
    <dgm:cxn modelId="{29F26FC3-0A66-4D8F-B78D-A987563B8713}" srcId="{95C61352-0144-40AD-B529-24042A829F25}" destId="{65736050-DCF0-4064-BBAF-1A77E20B4A71}" srcOrd="0" destOrd="0" parTransId="{BD835AB8-2DFC-4331-B3A7-72A2DFAB9CB6}" sibTransId="{E14B245D-0EAE-4A74-B4D1-87AFAD0456A9}"/>
    <dgm:cxn modelId="{DC5995F5-161A-40A1-A6BC-D0B733E69F52}" type="presParOf" srcId="{B153A4F1-F9D5-4AA0-9336-06794DB7EAF9}" destId="{17B17618-0C04-473A-AE09-B69A7928C0B1}" srcOrd="0" destOrd="0" presId="urn:microsoft.com/office/officeart/2005/8/layout/StepDownProcess"/>
    <dgm:cxn modelId="{C213B34D-476C-4347-A22A-D4226874F1FC}" type="presParOf" srcId="{17B17618-0C04-473A-AE09-B69A7928C0B1}" destId="{EF9EACE6-1E9B-46F1-8B9C-100FD45834FD}" srcOrd="0" destOrd="0" presId="urn:microsoft.com/office/officeart/2005/8/layout/StepDownProcess"/>
    <dgm:cxn modelId="{1E8D3D31-7CE8-4B52-B6EB-E713A918CDE3}" type="presParOf" srcId="{17B17618-0C04-473A-AE09-B69A7928C0B1}" destId="{9FD4538A-E1D8-4E7B-AEA6-B70FBD9D562C}" srcOrd="1" destOrd="0" presId="urn:microsoft.com/office/officeart/2005/8/layout/StepDownProcess"/>
    <dgm:cxn modelId="{4F73AB70-8766-410C-AFD4-3A767E36D8BD}" type="presParOf" srcId="{17B17618-0C04-473A-AE09-B69A7928C0B1}" destId="{C2789E33-6319-4BEB-984D-0F5B0F8BF720}" srcOrd="2" destOrd="0" presId="urn:microsoft.com/office/officeart/2005/8/layout/StepDownProcess"/>
    <dgm:cxn modelId="{728BB344-3606-42A6-B968-259BA7AD7767}" type="presParOf" srcId="{B153A4F1-F9D5-4AA0-9336-06794DB7EAF9}" destId="{92A1D482-52AA-4B53-B307-C884442C6850}" srcOrd="1" destOrd="0" presId="urn:microsoft.com/office/officeart/2005/8/layout/StepDownProcess"/>
    <dgm:cxn modelId="{FC7240D7-AFD3-4D25-AA33-F142FD452683}" type="presParOf" srcId="{B153A4F1-F9D5-4AA0-9336-06794DB7EAF9}" destId="{AA154E59-3385-400E-AC8E-50E340486FC7}" srcOrd="2" destOrd="0" presId="urn:microsoft.com/office/officeart/2005/8/layout/StepDownProcess"/>
    <dgm:cxn modelId="{DF533734-0FAD-48D2-A941-E6CBFF0C8B4E}" type="presParOf" srcId="{AA154E59-3385-400E-AC8E-50E340486FC7}" destId="{60AF1806-0BB0-4C47-B7D7-37BD014E6CBD}" srcOrd="0" destOrd="0" presId="urn:microsoft.com/office/officeart/2005/8/layout/StepDownProcess"/>
    <dgm:cxn modelId="{E31F7B4E-B573-4F3C-947B-64E0EC305867}" type="presParOf" srcId="{AA154E59-3385-400E-AC8E-50E340486FC7}" destId="{CC34AF76-C120-457F-99DA-1A3858660FC1}" srcOrd="1" destOrd="0" presId="urn:microsoft.com/office/officeart/2005/8/layout/StepDownProcess"/>
    <dgm:cxn modelId="{27935C54-A5E0-455D-AAF8-8D419C1C7E43}" type="presParOf" srcId="{AA154E59-3385-400E-AC8E-50E340486FC7}" destId="{CCF2598D-0AC5-41E8-A02D-51AA0D535C48}" srcOrd="2" destOrd="0" presId="urn:microsoft.com/office/officeart/2005/8/layout/StepDownProcess"/>
    <dgm:cxn modelId="{ABB50B78-DA88-47F7-8C2D-634387ACEDCF}" type="presParOf" srcId="{B153A4F1-F9D5-4AA0-9336-06794DB7EAF9}" destId="{DFD5634A-A2B3-4E13-B7D0-6C70F88D8E64}" srcOrd="3" destOrd="0" presId="urn:microsoft.com/office/officeart/2005/8/layout/StepDownProcess"/>
    <dgm:cxn modelId="{0609053C-1011-45CE-88DC-A6FC82A4C5C2}" type="presParOf" srcId="{B153A4F1-F9D5-4AA0-9336-06794DB7EAF9}" destId="{4B29DE68-2FB0-467B-B211-00880EC0BB12}" srcOrd="4" destOrd="0" presId="urn:microsoft.com/office/officeart/2005/8/layout/StepDownProcess"/>
    <dgm:cxn modelId="{C8CC67DD-3416-4F07-B893-6AC3BEF2E529}" type="presParOf" srcId="{4B29DE68-2FB0-467B-B211-00880EC0BB12}" destId="{21CF4E68-07A6-43BE-A5B3-207D333425EC}" srcOrd="0" destOrd="0" presId="urn:microsoft.com/office/officeart/2005/8/layout/StepDownProcess"/>
    <dgm:cxn modelId="{CFA8A298-721D-4036-ADA3-77F185D930DC}" type="presParOf" srcId="{4B29DE68-2FB0-467B-B211-00880EC0BB12}" destId="{E483F50E-5BE0-4154-855C-C95F60943D91}" srcOrd="1" destOrd="0" presId="urn:microsoft.com/office/officeart/2005/8/layout/StepDown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9EACE6-1E9B-46F1-8B9C-100FD45834FD}">
      <dsp:nvSpPr>
        <dsp:cNvPr id="0" name=""/>
        <dsp:cNvSpPr/>
      </dsp:nvSpPr>
      <dsp:spPr>
        <a:xfrm rot="10800000">
          <a:off x="4770195" y="1937263"/>
          <a:ext cx="1117320" cy="981427"/>
        </a:xfrm>
        <a:prstGeom prst="bentArrow">
          <a:avLst>
            <a:gd name="adj1" fmla="val 32840"/>
            <a:gd name="adj2" fmla="val 25000"/>
            <a:gd name="adj3" fmla="val 35780"/>
            <a:gd name="adj4" fmla="val 0"/>
          </a:avLst>
        </a:prstGeom>
        <a:solidFill>
          <a:schemeClr val="accent4">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FD4538A-E1D8-4E7B-AEA6-B70FBD9D562C}">
      <dsp:nvSpPr>
        <dsp:cNvPr id="0" name=""/>
        <dsp:cNvSpPr/>
      </dsp:nvSpPr>
      <dsp:spPr>
        <a:xfrm>
          <a:off x="3589989" y="742839"/>
          <a:ext cx="2643451" cy="1156449"/>
        </a:xfrm>
        <a:prstGeom prst="roundRect">
          <a:avLst>
            <a:gd name="adj" fmla="val 1667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ar-EG" sz="2400" b="1" kern="1200" dirty="0">
              <a:solidFill>
                <a:schemeClr val="tx1"/>
              </a:solidFill>
            </a:rPr>
            <a:t>تحليل مزايا كل بديل وعيوبه</a:t>
          </a:r>
          <a:endParaRPr lang="en-US" sz="2400" b="1" kern="1200" dirty="0">
            <a:solidFill>
              <a:schemeClr val="tx1"/>
            </a:solidFill>
          </a:endParaRPr>
        </a:p>
      </dsp:txBody>
      <dsp:txXfrm>
        <a:off x="3646452" y="799302"/>
        <a:ext cx="2530525" cy="1043523"/>
      </dsp:txXfrm>
    </dsp:sp>
    <dsp:sp modelId="{C2789E33-6319-4BEB-984D-0F5B0F8BF720}">
      <dsp:nvSpPr>
        <dsp:cNvPr id="0" name=""/>
        <dsp:cNvSpPr/>
      </dsp:nvSpPr>
      <dsp:spPr>
        <a:xfrm>
          <a:off x="2330152" y="852533"/>
          <a:ext cx="1201614" cy="9346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ctr" anchorCtr="0">
          <a:noAutofit/>
        </a:bodyPr>
        <a:lstStyle/>
        <a:p>
          <a:pPr marL="171450" lvl="1" indent="-171450" algn="l" defTabSz="844550">
            <a:lnSpc>
              <a:spcPct val="90000"/>
            </a:lnSpc>
            <a:spcBef>
              <a:spcPct val="0"/>
            </a:spcBef>
            <a:spcAft>
              <a:spcPct val="15000"/>
            </a:spcAft>
            <a:buChar char="•"/>
          </a:pPr>
          <a:r>
            <a:rPr lang="ar-EG" sz="1900" b="1" kern="1200" dirty="0">
              <a:solidFill>
                <a:schemeClr val="tx1"/>
              </a:solidFill>
            </a:rPr>
            <a:t>1</a:t>
          </a:r>
          <a:endParaRPr lang="en-US" sz="1900" b="1" kern="1200" dirty="0">
            <a:solidFill>
              <a:schemeClr val="tx1"/>
            </a:solidFill>
          </a:endParaRPr>
        </a:p>
      </dsp:txBody>
      <dsp:txXfrm>
        <a:off x="2330152" y="852533"/>
        <a:ext cx="1201614" cy="934693"/>
      </dsp:txXfrm>
    </dsp:sp>
    <dsp:sp modelId="{60AF1806-0BB0-4C47-B7D7-37BD014E6CBD}">
      <dsp:nvSpPr>
        <dsp:cNvPr id="0" name=""/>
        <dsp:cNvSpPr/>
      </dsp:nvSpPr>
      <dsp:spPr>
        <a:xfrm rot="10800000">
          <a:off x="3159752" y="3236337"/>
          <a:ext cx="1117320" cy="981427"/>
        </a:xfrm>
        <a:prstGeom prst="bentArrow">
          <a:avLst>
            <a:gd name="adj1" fmla="val 32840"/>
            <a:gd name="adj2" fmla="val 25000"/>
            <a:gd name="adj3" fmla="val 35780"/>
            <a:gd name="adj4" fmla="val 0"/>
          </a:avLst>
        </a:prstGeom>
        <a:solidFill>
          <a:schemeClr val="accent4">
            <a:tint val="50000"/>
            <a:hueOff val="10860531"/>
            <a:satOff val="-52986"/>
            <a:lumOff val="756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C34AF76-C120-457F-99DA-1A3858660FC1}">
      <dsp:nvSpPr>
        <dsp:cNvPr id="0" name=""/>
        <dsp:cNvSpPr/>
      </dsp:nvSpPr>
      <dsp:spPr>
        <a:xfrm>
          <a:off x="2293058" y="2080458"/>
          <a:ext cx="2665557" cy="1156449"/>
        </a:xfrm>
        <a:prstGeom prst="roundRect">
          <a:avLst>
            <a:gd name="adj" fmla="val 16670"/>
          </a:avLst>
        </a:prstGeom>
        <a:solidFill>
          <a:schemeClr val="accent4">
            <a:hueOff val="4900445"/>
            <a:satOff val="-20388"/>
            <a:lumOff val="480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ar-EG" sz="2400" b="1" kern="1200" dirty="0">
              <a:solidFill>
                <a:schemeClr val="tx1"/>
              </a:solidFill>
            </a:rPr>
            <a:t>تضييق البدائل المتاحة</a:t>
          </a:r>
          <a:endParaRPr lang="en-US" sz="2400" b="1" kern="1200" dirty="0">
            <a:solidFill>
              <a:schemeClr val="tx1"/>
            </a:solidFill>
          </a:endParaRPr>
        </a:p>
      </dsp:txBody>
      <dsp:txXfrm>
        <a:off x="2349521" y="2136921"/>
        <a:ext cx="2552631" cy="1043523"/>
      </dsp:txXfrm>
    </dsp:sp>
    <dsp:sp modelId="{CCF2598D-0AC5-41E8-A02D-51AA0D535C48}">
      <dsp:nvSpPr>
        <dsp:cNvPr id="0" name=""/>
        <dsp:cNvSpPr/>
      </dsp:nvSpPr>
      <dsp:spPr>
        <a:xfrm>
          <a:off x="1085469" y="2127211"/>
          <a:ext cx="1201614" cy="9346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ctr" anchorCtr="0">
          <a:noAutofit/>
        </a:bodyPr>
        <a:lstStyle/>
        <a:p>
          <a:pPr marL="171450" lvl="1" indent="-171450" algn="l" defTabSz="844550">
            <a:lnSpc>
              <a:spcPct val="90000"/>
            </a:lnSpc>
            <a:spcBef>
              <a:spcPct val="0"/>
            </a:spcBef>
            <a:spcAft>
              <a:spcPct val="15000"/>
            </a:spcAft>
            <a:buChar char="•"/>
          </a:pPr>
          <a:r>
            <a:rPr lang="ar-EG" sz="1900" b="1" kern="1200" dirty="0">
              <a:solidFill>
                <a:schemeClr val="tx1"/>
              </a:solidFill>
            </a:rPr>
            <a:t>2</a:t>
          </a:r>
          <a:endParaRPr lang="en-US" sz="1900" b="1" kern="1200" dirty="0">
            <a:solidFill>
              <a:schemeClr val="tx1"/>
            </a:solidFill>
          </a:endParaRPr>
        </a:p>
      </dsp:txBody>
      <dsp:txXfrm>
        <a:off x="1085469" y="2127211"/>
        <a:ext cx="1201614" cy="934693"/>
      </dsp:txXfrm>
    </dsp:sp>
    <dsp:sp modelId="{21CF4E68-07A6-43BE-A5B3-207D333425EC}">
      <dsp:nvSpPr>
        <dsp:cNvPr id="0" name=""/>
        <dsp:cNvSpPr/>
      </dsp:nvSpPr>
      <dsp:spPr>
        <a:xfrm>
          <a:off x="806394" y="3379532"/>
          <a:ext cx="2552831" cy="1156449"/>
        </a:xfrm>
        <a:prstGeom prst="roundRect">
          <a:avLst>
            <a:gd name="adj" fmla="val 16670"/>
          </a:avLst>
        </a:prstGeom>
        <a:solidFill>
          <a:schemeClr val="accent4">
            <a:hueOff val="9800891"/>
            <a:satOff val="-40777"/>
            <a:lumOff val="960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ar-EG" sz="2400" b="1" kern="1200" dirty="0">
              <a:solidFill>
                <a:schemeClr val="tx1"/>
              </a:solidFill>
            </a:rPr>
            <a:t>تقويم البدائل، والاختيار من بينها</a:t>
          </a:r>
          <a:endParaRPr lang="en-US" sz="2400" b="1" kern="1200" dirty="0">
            <a:solidFill>
              <a:schemeClr val="tx1"/>
            </a:solidFill>
          </a:endParaRPr>
        </a:p>
      </dsp:txBody>
      <dsp:txXfrm>
        <a:off x="862857" y="3435995"/>
        <a:ext cx="2439905" cy="1043523"/>
      </dsp:txXfrm>
    </dsp:sp>
    <dsp:sp modelId="{E483F50E-5BE0-4154-855C-C95F60943D91}">
      <dsp:nvSpPr>
        <dsp:cNvPr id="0" name=""/>
        <dsp:cNvSpPr/>
      </dsp:nvSpPr>
      <dsp:spPr>
        <a:xfrm>
          <a:off x="72474" y="3489826"/>
          <a:ext cx="1201614" cy="9346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285750" lvl="1" indent="-285750" algn="l" defTabSz="1244600">
            <a:lnSpc>
              <a:spcPct val="90000"/>
            </a:lnSpc>
            <a:spcBef>
              <a:spcPct val="0"/>
            </a:spcBef>
            <a:spcAft>
              <a:spcPct val="15000"/>
            </a:spcAft>
            <a:buChar char="•"/>
          </a:pPr>
          <a:r>
            <a:rPr lang="ar-EG" sz="2800" b="1" kern="1200" dirty="0">
              <a:solidFill>
                <a:schemeClr val="tx1"/>
              </a:solidFill>
            </a:rPr>
            <a:t>3</a:t>
          </a:r>
          <a:endParaRPr lang="en-US" sz="2800" b="1" kern="1200" dirty="0">
            <a:solidFill>
              <a:schemeClr val="tx1"/>
            </a:solidFill>
          </a:endParaRPr>
        </a:p>
      </dsp:txBody>
      <dsp:txXfrm>
        <a:off x="72474" y="3489826"/>
        <a:ext cx="1201614" cy="934693"/>
      </dsp:txXfrm>
    </dsp:sp>
  </dsp:spTree>
</dsp:drawing>
</file>

<file path=ppt/diagrams/layout1.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1143000" y="1122363"/>
            <a:ext cx="6858000" cy="2387600"/>
          </a:xfrm>
        </p:spPr>
        <p:txBody>
          <a:bodyPr anchor="b"/>
          <a:lstStyle>
            <a:lvl1pPr algn="ctr">
              <a:defRPr sz="6000"/>
            </a:lvl1pPr>
          </a:lstStyle>
          <a:p>
            <a:r>
              <a:rPr lang="ar-SA"/>
              <a:t>انقر لتحرير نمط عنوان الشكل الرئيسي</a:t>
            </a:r>
            <a:endParaRPr lang="ar-EG"/>
          </a:p>
        </p:txBody>
      </p:sp>
      <p:sp>
        <p:nvSpPr>
          <p:cNvPr id="3" name="عنوان فرعي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الفرعي للشكل الرئيسي</a:t>
            </a:r>
            <a:endParaRPr lang="ar-EG"/>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F38ED7F1-75E5-4A4A-98C0-B8B4100CA35C}" type="datetimeFigureOut">
              <a:rPr lang="ar-EG"/>
              <a:pPr>
                <a:defRPr/>
              </a:pPr>
              <a:t>19/05/1447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F51C2E3C-E756-4C07-958B-67A27CC54E5D}" type="slidenum">
              <a:rPr lang="ar-EG"/>
              <a:pPr>
                <a:defRPr/>
              </a:pPr>
              <a:t>‹#›</a:t>
            </a:fld>
            <a:endParaRPr lang="ar-EG"/>
          </a:p>
        </p:txBody>
      </p:sp>
    </p:spTree>
    <p:extLst>
      <p:ext uri="{BB962C8B-B14F-4D97-AF65-F5344CB8AC3E}">
        <p14:creationId xmlns:p14="http://schemas.microsoft.com/office/powerpoint/2010/main" val="5824928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7CE54A87-CA5F-4072-B1A1-22A3E5CBBDB7}" type="datetimeFigureOut">
              <a:rPr lang="ar-EG"/>
              <a:pPr>
                <a:defRPr/>
              </a:pPr>
              <a:t>19/05/1447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9F6DFFE8-6A84-4978-AECE-CC4CF96AF657}" type="slidenum">
              <a:rPr lang="ar-EG"/>
              <a:pPr>
                <a:defRPr/>
              </a:pPr>
              <a:t>‹#›</a:t>
            </a:fld>
            <a:endParaRPr lang="ar-EG"/>
          </a:p>
        </p:txBody>
      </p:sp>
    </p:spTree>
    <p:extLst>
      <p:ext uri="{BB962C8B-B14F-4D97-AF65-F5344CB8AC3E}">
        <p14:creationId xmlns:p14="http://schemas.microsoft.com/office/powerpoint/2010/main" val="11320188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623888" y="1709739"/>
            <a:ext cx="7886700" cy="2852737"/>
          </a:xfrm>
        </p:spPr>
        <p:txBody>
          <a:bodyPr anchor="b"/>
          <a:lstStyle>
            <a:lvl1pPr>
              <a:defRPr sz="6000"/>
            </a:lvl1pPr>
          </a:lstStyle>
          <a:p>
            <a:r>
              <a:rPr lang="ar-SA"/>
              <a:t>انقر لتحرير نمط عنوان الشكل الرئيسي</a:t>
            </a:r>
            <a:endParaRPr lang="ar-EG"/>
          </a:p>
        </p:txBody>
      </p:sp>
      <p:sp>
        <p:nvSpPr>
          <p:cNvPr id="3" name="عنصر نائب للنص 2"/>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a:t>انقر لتحرير أنماط نص الشكل الرئيسي</a:t>
            </a:r>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6DDAB705-FC0B-47E2-A363-942E6F6C0283}" type="datetimeFigureOut">
              <a:rPr lang="ar-EG"/>
              <a:pPr>
                <a:defRPr/>
              </a:pPr>
              <a:t>19/05/1447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DA981D07-7AD8-47AF-99C4-6AED93ABB300}" type="slidenum">
              <a:rPr lang="ar-EG"/>
              <a:pPr>
                <a:defRPr/>
              </a:pPr>
              <a:t>‹#›</a:t>
            </a:fld>
            <a:endParaRPr lang="ar-EG"/>
          </a:p>
        </p:txBody>
      </p:sp>
    </p:spTree>
    <p:extLst>
      <p:ext uri="{BB962C8B-B14F-4D97-AF65-F5344CB8AC3E}">
        <p14:creationId xmlns:p14="http://schemas.microsoft.com/office/powerpoint/2010/main" val="3877453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p:cNvSpPr>
            <a:spLocks noGrp="1"/>
          </p:cNvSpPr>
          <p:nvPr>
            <p:ph sz="half" idx="1"/>
          </p:nvPr>
        </p:nvSpPr>
        <p:spPr>
          <a:xfrm>
            <a:off x="6286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محتوى 3"/>
          <p:cNvSpPr>
            <a:spLocks noGrp="1"/>
          </p:cNvSpPr>
          <p:nvPr>
            <p:ph sz="half" idx="2"/>
          </p:nvPr>
        </p:nvSpPr>
        <p:spPr>
          <a:xfrm>
            <a:off x="46291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تاريخ 4"/>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ACE5DFB2-E129-4392-8661-3033D27F395A}" type="datetimeFigureOut">
              <a:rPr lang="ar-EG"/>
              <a:pPr>
                <a:defRPr/>
              </a:pPr>
              <a:t>19/05/1447</a:t>
            </a:fld>
            <a:endParaRPr lang="ar-EG"/>
          </a:p>
        </p:txBody>
      </p:sp>
      <p:sp>
        <p:nvSpPr>
          <p:cNvPr id="6" name="عنصر نائب للتذييل 5"/>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7" name="عنصر نائب لرقم الشريحة 6"/>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EB364AA2-35C0-4957-9761-442B08BE10EA}" type="slidenum">
              <a:rPr lang="ar-EG"/>
              <a:pPr>
                <a:defRPr/>
              </a:pPr>
              <a:t>‹#›</a:t>
            </a:fld>
            <a:endParaRPr lang="ar-EG"/>
          </a:p>
        </p:txBody>
      </p:sp>
    </p:spTree>
    <p:extLst>
      <p:ext uri="{BB962C8B-B14F-4D97-AF65-F5344CB8AC3E}">
        <p14:creationId xmlns:p14="http://schemas.microsoft.com/office/powerpoint/2010/main" val="1240781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629841" y="365126"/>
            <a:ext cx="7886700" cy="1325563"/>
          </a:xfrm>
        </p:spPr>
        <p:txBody>
          <a:bodyPr/>
          <a:lstStyle/>
          <a:p>
            <a:r>
              <a:rPr lang="ar-SA"/>
              <a:t>انقر لتحرير نمط عنوان الشكل الرئيسي</a:t>
            </a:r>
            <a:endParaRPr lang="ar-EG"/>
          </a:p>
        </p:txBody>
      </p:sp>
      <p:sp>
        <p:nvSpPr>
          <p:cNvPr id="3" name="عنصر نائب للنص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4" name="عنصر نائب للمحتوى 3"/>
          <p:cNvSpPr>
            <a:spLocks noGrp="1"/>
          </p:cNvSpPr>
          <p:nvPr>
            <p:ph sz="half" idx="2"/>
          </p:nvPr>
        </p:nvSpPr>
        <p:spPr>
          <a:xfrm>
            <a:off x="629842" y="2505075"/>
            <a:ext cx="3868340"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نص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6" name="عنصر نائب للمحتوى 5"/>
          <p:cNvSpPr>
            <a:spLocks noGrp="1"/>
          </p:cNvSpPr>
          <p:nvPr>
            <p:ph sz="quarter" idx="4"/>
          </p:nvPr>
        </p:nvSpPr>
        <p:spPr>
          <a:xfrm>
            <a:off x="4629150" y="2505075"/>
            <a:ext cx="3887391"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7" name="عنصر نائب للتاريخ 6"/>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E6AD57D8-111E-4603-BA61-8468BA82EEC4}" type="datetimeFigureOut">
              <a:rPr lang="ar-EG"/>
              <a:pPr>
                <a:defRPr/>
              </a:pPr>
              <a:t>19/05/1447</a:t>
            </a:fld>
            <a:endParaRPr lang="ar-EG"/>
          </a:p>
        </p:txBody>
      </p:sp>
      <p:sp>
        <p:nvSpPr>
          <p:cNvPr id="8" name="عنصر نائب للتذييل 7"/>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9" name="عنصر نائب لرقم الشريحة 8"/>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5BB7C4D1-47DD-4FD9-97B6-8C4DB9BAABAF}" type="slidenum">
              <a:rPr lang="ar-EG"/>
              <a:pPr>
                <a:defRPr/>
              </a:pPr>
              <a:t>‹#›</a:t>
            </a:fld>
            <a:endParaRPr lang="ar-EG"/>
          </a:p>
        </p:txBody>
      </p:sp>
    </p:spTree>
    <p:extLst>
      <p:ext uri="{BB962C8B-B14F-4D97-AF65-F5344CB8AC3E}">
        <p14:creationId xmlns:p14="http://schemas.microsoft.com/office/powerpoint/2010/main" val="37180488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تاريخ 2"/>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495F4350-916E-4934-A375-6D4F5F2B8C85}" type="datetimeFigureOut">
              <a:rPr lang="ar-EG"/>
              <a:pPr>
                <a:defRPr/>
              </a:pPr>
              <a:t>19/05/1447</a:t>
            </a:fld>
            <a:endParaRPr lang="ar-EG"/>
          </a:p>
        </p:txBody>
      </p:sp>
      <p:sp>
        <p:nvSpPr>
          <p:cNvPr id="4" name="عنصر نائب للتذييل 3"/>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5" name="عنصر نائب لرقم الشريحة 4"/>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0F049472-8948-42EF-870D-76B89564FD7F}" type="slidenum">
              <a:rPr lang="ar-EG"/>
              <a:pPr>
                <a:defRPr/>
              </a:pPr>
              <a:t>‹#›</a:t>
            </a:fld>
            <a:endParaRPr lang="ar-EG"/>
          </a:p>
        </p:txBody>
      </p:sp>
    </p:spTree>
    <p:extLst>
      <p:ext uri="{BB962C8B-B14F-4D97-AF65-F5344CB8AC3E}">
        <p14:creationId xmlns:p14="http://schemas.microsoft.com/office/powerpoint/2010/main" val="17977176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911EE53D-5F82-4099-92BA-698BA5FEF40A}" type="datetimeFigureOut">
              <a:rPr lang="ar-EG"/>
              <a:pPr>
                <a:defRPr/>
              </a:pPr>
              <a:t>19/05/1447</a:t>
            </a:fld>
            <a:endParaRPr lang="ar-EG"/>
          </a:p>
        </p:txBody>
      </p:sp>
      <p:sp>
        <p:nvSpPr>
          <p:cNvPr id="3" name="عنصر نائب للتذييل 2"/>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4" name="عنصر نائب لرقم الشريحة 3"/>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00C1FC0B-35F3-4339-A7AE-ECD0FCC24078}" type="slidenum">
              <a:rPr lang="ar-EG"/>
              <a:pPr>
                <a:defRPr/>
              </a:pPr>
              <a:t>‹#›</a:t>
            </a:fld>
            <a:endParaRPr lang="ar-EG"/>
          </a:p>
        </p:txBody>
      </p:sp>
    </p:spTree>
    <p:extLst>
      <p:ext uri="{BB962C8B-B14F-4D97-AF65-F5344CB8AC3E}">
        <p14:creationId xmlns:p14="http://schemas.microsoft.com/office/powerpoint/2010/main" val="16663130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29841" y="457200"/>
            <a:ext cx="2949178" cy="1600200"/>
          </a:xfrm>
        </p:spPr>
        <p:txBody>
          <a:bodyPr anchor="b"/>
          <a:lstStyle>
            <a:lvl1pPr>
              <a:defRPr sz="3200"/>
            </a:lvl1pPr>
          </a:lstStyle>
          <a:p>
            <a:r>
              <a:rPr lang="ar-SA"/>
              <a:t>انقر لتحرير نمط عنوان الشكل الرئيسي</a:t>
            </a:r>
            <a:endParaRPr lang="ar-EG"/>
          </a:p>
        </p:txBody>
      </p:sp>
      <p:sp>
        <p:nvSpPr>
          <p:cNvPr id="3" name="عنصر نائب للمحتوى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نص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572D6AF0-7E26-4788-9FF8-E32A63FDDF60}" type="datetimeFigureOut">
              <a:rPr lang="ar-EG"/>
              <a:pPr>
                <a:defRPr/>
              </a:pPr>
              <a:t>19/05/1447</a:t>
            </a:fld>
            <a:endParaRPr lang="ar-EG"/>
          </a:p>
        </p:txBody>
      </p:sp>
      <p:sp>
        <p:nvSpPr>
          <p:cNvPr id="6" name="عنصر نائب للتذييل 5"/>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7" name="عنصر نائب لرقم الشريحة 6"/>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FA19A40E-1AFE-4989-8EE6-E3D9A1DED881}" type="slidenum">
              <a:rPr lang="ar-EG"/>
              <a:pPr>
                <a:defRPr/>
              </a:pPr>
              <a:t>‹#›</a:t>
            </a:fld>
            <a:endParaRPr lang="ar-EG"/>
          </a:p>
        </p:txBody>
      </p:sp>
    </p:spTree>
    <p:extLst>
      <p:ext uri="{BB962C8B-B14F-4D97-AF65-F5344CB8AC3E}">
        <p14:creationId xmlns:p14="http://schemas.microsoft.com/office/powerpoint/2010/main" val="5763875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29841" y="457200"/>
            <a:ext cx="2949178" cy="1600200"/>
          </a:xfrm>
        </p:spPr>
        <p:txBody>
          <a:bodyPr anchor="b"/>
          <a:lstStyle>
            <a:lvl1pPr>
              <a:defRPr sz="3200"/>
            </a:lvl1pPr>
          </a:lstStyle>
          <a:p>
            <a:r>
              <a:rPr lang="ar-SA"/>
              <a:t>انقر لتحرير نمط عنوان الشكل الرئيسي</a:t>
            </a:r>
            <a:endParaRPr lang="ar-EG"/>
          </a:p>
        </p:txBody>
      </p:sp>
      <p:sp>
        <p:nvSpPr>
          <p:cNvPr id="3" name="عنصر نائب للصورة 2"/>
          <p:cNvSpPr>
            <a:spLocks noGrp="1"/>
          </p:cNvSpPr>
          <p:nvPr>
            <p:ph type="pic" idx="1"/>
          </p:nvPr>
        </p:nvSpPr>
        <p:spPr>
          <a:xfrm>
            <a:off x="3887391" y="987426"/>
            <a:ext cx="4629150" cy="4873625"/>
          </a:xfrm>
        </p:spPr>
        <p:txBody>
          <a:bodyPr rtlCol="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EG" noProof="0"/>
          </a:p>
        </p:txBody>
      </p:sp>
      <p:sp>
        <p:nvSpPr>
          <p:cNvPr id="4" name="عنصر نائب للنص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CE967A6A-8370-4E04-BE19-60C8C7AD1007}" type="datetimeFigureOut">
              <a:rPr lang="ar-EG"/>
              <a:pPr>
                <a:defRPr/>
              </a:pPr>
              <a:t>19/05/1447</a:t>
            </a:fld>
            <a:endParaRPr lang="ar-EG"/>
          </a:p>
        </p:txBody>
      </p:sp>
      <p:sp>
        <p:nvSpPr>
          <p:cNvPr id="6" name="عنصر نائب للتذييل 5"/>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7" name="عنصر نائب لرقم الشريحة 6"/>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E705854B-DB0F-419F-AD64-B5774221CAFB}" type="slidenum">
              <a:rPr lang="ar-EG"/>
              <a:pPr>
                <a:defRPr/>
              </a:pPr>
              <a:t>‹#›</a:t>
            </a:fld>
            <a:endParaRPr lang="ar-EG"/>
          </a:p>
        </p:txBody>
      </p:sp>
    </p:spTree>
    <p:extLst>
      <p:ext uri="{BB962C8B-B14F-4D97-AF65-F5344CB8AC3E}">
        <p14:creationId xmlns:p14="http://schemas.microsoft.com/office/powerpoint/2010/main" val="33193437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عنوان العمودي 2"/>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FAEE4970-C696-495A-BAEB-169BF39A51A6}" type="datetimeFigureOut">
              <a:rPr lang="ar-EG"/>
              <a:pPr>
                <a:defRPr/>
              </a:pPr>
              <a:t>19/05/1447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1F83BE92-5F78-45C1-AC85-699861564985}" type="slidenum">
              <a:rPr lang="ar-EG"/>
              <a:pPr>
                <a:defRPr/>
              </a:pPr>
              <a:t>‹#›</a:t>
            </a:fld>
            <a:endParaRPr lang="ar-EG"/>
          </a:p>
        </p:txBody>
      </p:sp>
    </p:spTree>
    <p:extLst>
      <p:ext uri="{BB962C8B-B14F-4D97-AF65-F5344CB8AC3E}">
        <p14:creationId xmlns:p14="http://schemas.microsoft.com/office/powerpoint/2010/main" val="11751158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543675" y="365125"/>
            <a:ext cx="1971675" cy="5811838"/>
          </a:xfrm>
        </p:spPr>
        <p:txBody>
          <a:bodyPr vert="eaVert"/>
          <a:lstStyle/>
          <a:p>
            <a:r>
              <a:rPr lang="ar-SA"/>
              <a:t>انقر لتحرير نمط عنوان الشكل الرئيسي</a:t>
            </a:r>
            <a:endParaRPr lang="ar-EG"/>
          </a:p>
        </p:txBody>
      </p:sp>
      <p:sp>
        <p:nvSpPr>
          <p:cNvPr id="3" name="عنصر نائب للعنوان العمودي 2"/>
          <p:cNvSpPr>
            <a:spLocks noGrp="1"/>
          </p:cNvSpPr>
          <p:nvPr>
            <p:ph type="body" orient="vert" idx="1"/>
          </p:nvPr>
        </p:nvSpPr>
        <p:spPr>
          <a:xfrm>
            <a:off x="628650" y="365125"/>
            <a:ext cx="5800725"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E9033E32-D831-4A0D-B36E-A9AF6D720EDB}" type="datetimeFigureOut">
              <a:rPr lang="ar-EG"/>
              <a:pPr>
                <a:defRPr/>
              </a:pPr>
              <a:t>19/05/1447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893A0480-76C8-495C-A69D-1F6CCAEBF35E}" type="slidenum">
              <a:rPr lang="ar-EG"/>
              <a:pPr>
                <a:defRPr/>
              </a:pPr>
              <a:t>‹#›</a:t>
            </a:fld>
            <a:endParaRPr lang="ar-EG"/>
          </a:p>
        </p:txBody>
      </p:sp>
    </p:spTree>
    <p:extLst>
      <p:ext uri="{BB962C8B-B14F-4D97-AF65-F5344CB8AC3E}">
        <p14:creationId xmlns:p14="http://schemas.microsoft.com/office/powerpoint/2010/main" val="15003602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03DD8A11-7A53-FD4F-782E-A65A85DDB434}"/>
              </a:ext>
            </a:extLst>
          </p:cNvPr>
          <p:cNvSpPr>
            <a:spLocks noGrp="1"/>
          </p:cNvSpPr>
          <p:nvPr>
            <p:ph type="ctrTitle"/>
          </p:nvPr>
        </p:nvSpPr>
        <p:spPr>
          <a:xfrm>
            <a:off x="1143000" y="1122363"/>
            <a:ext cx="6858000" cy="2387600"/>
          </a:xfrm>
        </p:spPr>
        <p:txBody>
          <a:bodyPr anchor="b"/>
          <a:lstStyle>
            <a:lvl1pPr algn="ctr">
              <a:defRPr sz="4500"/>
            </a:lvl1pPr>
          </a:lstStyle>
          <a:p>
            <a:r>
              <a:rPr lang="ar-SA"/>
              <a:t>انقر لتحرير نمط عنوان الشكل الرئيسي</a:t>
            </a:r>
            <a:endParaRPr lang="ar-EG"/>
          </a:p>
        </p:txBody>
      </p:sp>
      <p:sp>
        <p:nvSpPr>
          <p:cNvPr id="3" name="عنوان فرعي 2">
            <a:extLst>
              <a:ext uri="{FF2B5EF4-FFF2-40B4-BE49-F238E27FC236}">
                <a16:creationId xmlns:a16="http://schemas.microsoft.com/office/drawing/2014/main" id="{58DEE035-6645-CF99-C5AD-62DF6FFEA173}"/>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ar-SA"/>
              <a:t>انقر لتحرير نمط العنوان الفرعي للشكل الرئيسي</a:t>
            </a:r>
            <a:endParaRPr lang="ar-EG"/>
          </a:p>
        </p:txBody>
      </p:sp>
      <p:sp>
        <p:nvSpPr>
          <p:cNvPr id="4" name="عنصر نائب للتاريخ 3">
            <a:extLst>
              <a:ext uri="{FF2B5EF4-FFF2-40B4-BE49-F238E27FC236}">
                <a16:creationId xmlns:a16="http://schemas.microsoft.com/office/drawing/2014/main" id="{EB435EB4-C485-B76C-B12E-68DA9567F72D}"/>
              </a:ext>
            </a:extLst>
          </p:cNvPr>
          <p:cNvSpPr>
            <a:spLocks noGrp="1"/>
          </p:cNvSpPr>
          <p:nvPr>
            <p:ph type="dt" sz="half" idx="10"/>
          </p:nvPr>
        </p:nvSpPr>
        <p:spPr/>
        <p:txBody>
          <a:bodyPr/>
          <a:lstStyle/>
          <a:p>
            <a:fld id="{D39E9ECD-9273-451E-9C1B-A270711DDA53}" type="datetimeFigureOut">
              <a:rPr lang="ar-EG" smtClean="0"/>
              <a:t>19/05/1447</a:t>
            </a:fld>
            <a:endParaRPr lang="ar-EG"/>
          </a:p>
        </p:txBody>
      </p:sp>
      <p:sp>
        <p:nvSpPr>
          <p:cNvPr id="5" name="عنصر نائب للتذييل 4">
            <a:extLst>
              <a:ext uri="{FF2B5EF4-FFF2-40B4-BE49-F238E27FC236}">
                <a16:creationId xmlns:a16="http://schemas.microsoft.com/office/drawing/2014/main" id="{11B4ECF3-D026-82DF-5C65-34A3C5CD1817}"/>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847A3FC6-2712-0E2F-B1F2-13B798E3E00D}"/>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31455580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1686899-38D5-2D30-6743-6C4EF29F9CD9}"/>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BAB9A339-E3B8-DCA7-799A-4E97E2840294}"/>
              </a:ext>
            </a:extLst>
          </p:cNvPr>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5DC3D425-BE45-925D-D832-AA917D3DF698}"/>
              </a:ext>
            </a:extLst>
          </p:cNvPr>
          <p:cNvSpPr>
            <a:spLocks noGrp="1"/>
          </p:cNvSpPr>
          <p:nvPr>
            <p:ph type="dt" sz="half" idx="10"/>
          </p:nvPr>
        </p:nvSpPr>
        <p:spPr/>
        <p:txBody>
          <a:bodyPr/>
          <a:lstStyle/>
          <a:p>
            <a:fld id="{D39E9ECD-9273-451E-9C1B-A270711DDA53}" type="datetimeFigureOut">
              <a:rPr lang="ar-EG" smtClean="0"/>
              <a:t>19/05/1447</a:t>
            </a:fld>
            <a:endParaRPr lang="ar-EG"/>
          </a:p>
        </p:txBody>
      </p:sp>
      <p:sp>
        <p:nvSpPr>
          <p:cNvPr id="5" name="عنصر نائب للتذييل 4">
            <a:extLst>
              <a:ext uri="{FF2B5EF4-FFF2-40B4-BE49-F238E27FC236}">
                <a16:creationId xmlns:a16="http://schemas.microsoft.com/office/drawing/2014/main" id="{207CFDE8-E086-6916-91C8-95C0FF8188E5}"/>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4ABF3549-D725-DE86-FC08-D047CC20F9E1}"/>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963785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6AA53936-E66A-F5B5-40C7-8691776988D4}"/>
              </a:ext>
            </a:extLst>
          </p:cNvPr>
          <p:cNvSpPr>
            <a:spLocks noGrp="1"/>
          </p:cNvSpPr>
          <p:nvPr>
            <p:ph type="title"/>
          </p:nvPr>
        </p:nvSpPr>
        <p:spPr>
          <a:xfrm>
            <a:off x="623888" y="1709739"/>
            <a:ext cx="7886700" cy="2852737"/>
          </a:xfrm>
        </p:spPr>
        <p:txBody>
          <a:bodyPr anchor="b"/>
          <a:lstStyle>
            <a:lvl1pPr>
              <a:defRPr sz="4500"/>
            </a:lvl1p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09B79FCF-2269-BAA8-26F6-768C76FEE52A}"/>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ar-SA"/>
              <a:t>انقر لتحرير أنماط نص الشكل الرئيسي</a:t>
            </a:r>
          </a:p>
        </p:txBody>
      </p:sp>
      <p:sp>
        <p:nvSpPr>
          <p:cNvPr id="4" name="عنصر نائب للتاريخ 3">
            <a:extLst>
              <a:ext uri="{FF2B5EF4-FFF2-40B4-BE49-F238E27FC236}">
                <a16:creationId xmlns:a16="http://schemas.microsoft.com/office/drawing/2014/main" id="{56D892C9-37C4-8B40-F640-E0D87FB230A3}"/>
              </a:ext>
            </a:extLst>
          </p:cNvPr>
          <p:cNvSpPr>
            <a:spLocks noGrp="1"/>
          </p:cNvSpPr>
          <p:nvPr>
            <p:ph type="dt" sz="half" idx="10"/>
          </p:nvPr>
        </p:nvSpPr>
        <p:spPr/>
        <p:txBody>
          <a:bodyPr/>
          <a:lstStyle/>
          <a:p>
            <a:fld id="{D39E9ECD-9273-451E-9C1B-A270711DDA53}" type="datetimeFigureOut">
              <a:rPr lang="ar-EG" smtClean="0"/>
              <a:t>19/05/1447</a:t>
            </a:fld>
            <a:endParaRPr lang="ar-EG"/>
          </a:p>
        </p:txBody>
      </p:sp>
      <p:sp>
        <p:nvSpPr>
          <p:cNvPr id="5" name="عنصر نائب للتذييل 4">
            <a:extLst>
              <a:ext uri="{FF2B5EF4-FFF2-40B4-BE49-F238E27FC236}">
                <a16:creationId xmlns:a16="http://schemas.microsoft.com/office/drawing/2014/main" id="{5A3A15ED-B294-D2B3-3A82-433AFD87A454}"/>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946C91CA-30D3-E30B-5C77-6D0EB4D550C4}"/>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2122862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5DD4E5D1-3AE2-949E-3DB4-95F991B7F4B3}"/>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C1EFC717-27F3-5855-6937-D705DF960CEA}"/>
              </a:ext>
            </a:extLst>
          </p:cNvPr>
          <p:cNvSpPr>
            <a:spLocks noGrp="1"/>
          </p:cNvSpPr>
          <p:nvPr>
            <p:ph sz="half" idx="1"/>
          </p:nvPr>
        </p:nvSpPr>
        <p:spPr>
          <a:xfrm>
            <a:off x="6286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محتوى 3">
            <a:extLst>
              <a:ext uri="{FF2B5EF4-FFF2-40B4-BE49-F238E27FC236}">
                <a16:creationId xmlns:a16="http://schemas.microsoft.com/office/drawing/2014/main" id="{98E215F5-AA01-1A2D-26AF-559BE02220A9}"/>
              </a:ext>
            </a:extLst>
          </p:cNvPr>
          <p:cNvSpPr>
            <a:spLocks noGrp="1"/>
          </p:cNvSpPr>
          <p:nvPr>
            <p:ph sz="half" idx="2"/>
          </p:nvPr>
        </p:nvSpPr>
        <p:spPr>
          <a:xfrm>
            <a:off x="46291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تاريخ 4">
            <a:extLst>
              <a:ext uri="{FF2B5EF4-FFF2-40B4-BE49-F238E27FC236}">
                <a16:creationId xmlns:a16="http://schemas.microsoft.com/office/drawing/2014/main" id="{CD131505-2458-B6FD-FE3A-6AEDD82EDC82}"/>
              </a:ext>
            </a:extLst>
          </p:cNvPr>
          <p:cNvSpPr>
            <a:spLocks noGrp="1"/>
          </p:cNvSpPr>
          <p:nvPr>
            <p:ph type="dt" sz="half" idx="10"/>
          </p:nvPr>
        </p:nvSpPr>
        <p:spPr/>
        <p:txBody>
          <a:bodyPr/>
          <a:lstStyle/>
          <a:p>
            <a:fld id="{D39E9ECD-9273-451E-9C1B-A270711DDA53}" type="datetimeFigureOut">
              <a:rPr lang="ar-EG" smtClean="0"/>
              <a:t>19/05/1447</a:t>
            </a:fld>
            <a:endParaRPr lang="ar-EG"/>
          </a:p>
        </p:txBody>
      </p:sp>
      <p:sp>
        <p:nvSpPr>
          <p:cNvPr id="6" name="عنصر نائب للتذييل 5">
            <a:extLst>
              <a:ext uri="{FF2B5EF4-FFF2-40B4-BE49-F238E27FC236}">
                <a16:creationId xmlns:a16="http://schemas.microsoft.com/office/drawing/2014/main" id="{07FB53BC-2BA9-6D05-2F3D-1C89DFEE6032}"/>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4D1989FC-E0FA-EE0C-16E6-3E6C47294B1B}"/>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8378124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80BEDB3-688F-1A2A-8406-C421038EDCCF}"/>
              </a:ext>
            </a:extLst>
          </p:cNvPr>
          <p:cNvSpPr>
            <a:spLocks noGrp="1"/>
          </p:cNvSpPr>
          <p:nvPr>
            <p:ph type="title"/>
          </p:nvPr>
        </p:nvSpPr>
        <p:spPr>
          <a:xfrm>
            <a:off x="629841" y="365126"/>
            <a:ext cx="7886700" cy="1325563"/>
          </a:xfrm>
        </p:spPr>
        <p:txBody>
          <a:body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ECDA98DE-65A4-0D6C-8BE6-FA4BC1829A83}"/>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ar-SA"/>
              <a:t>انقر لتحرير أنماط نص الشكل الرئيسي</a:t>
            </a:r>
          </a:p>
        </p:txBody>
      </p:sp>
      <p:sp>
        <p:nvSpPr>
          <p:cNvPr id="4" name="عنصر نائب للمحتوى 3">
            <a:extLst>
              <a:ext uri="{FF2B5EF4-FFF2-40B4-BE49-F238E27FC236}">
                <a16:creationId xmlns:a16="http://schemas.microsoft.com/office/drawing/2014/main" id="{AE8107A8-B22F-111B-AA00-2B12D22F1F72}"/>
              </a:ext>
            </a:extLst>
          </p:cNvPr>
          <p:cNvSpPr>
            <a:spLocks noGrp="1"/>
          </p:cNvSpPr>
          <p:nvPr>
            <p:ph sz="half" idx="2"/>
          </p:nvPr>
        </p:nvSpPr>
        <p:spPr>
          <a:xfrm>
            <a:off x="629842" y="2505075"/>
            <a:ext cx="3868340"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نص 4">
            <a:extLst>
              <a:ext uri="{FF2B5EF4-FFF2-40B4-BE49-F238E27FC236}">
                <a16:creationId xmlns:a16="http://schemas.microsoft.com/office/drawing/2014/main" id="{BA4F2A1F-D083-7FAC-6F56-135B9128AE61}"/>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ar-SA"/>
              <a:t>انقر لتحرير أنماط نص الشكل الرئيسي</a:t>
            </a:r>
          </a:p>
        </p:txBody>
      </p:sp>
      <p:sp>
        <p:nvSpPr>
          <p:cNvPr id="6" name="عنصر نائب للمحتوى 5">
            <a:extLst>
              <a:ext uri="{FF2B5EF4-FFF2-40B4-BE49-F238E27FC236}">
                <a16:creationId xmlns:a16="http://schemas.microsoft.com/office/drawing/2014/main" id="{8B4523FE-02AB-ABFE-3B27-93FB65641218}"/>
              </a:ext>
            </a:extLst>
          </p:cNvPr>
          <p:cNvSpPr>
            <a:spLocks noGrp="1"/>
          </p:cNvSpPr>
          <p:nvPr>
            <p:ph sz="quarter" idx="4"/>
          </p:nvPr>
        </p:nvSpPr>
        <p:spPr>
          <a:xfrm>
            <a:off x="4629150" y="2505075"/>
            <a:ext cx="3887391"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7" name="عنصر نائب للتاريخ 6">
            <a:extLst>
              <a:ext uri="{FF2B5EF4-FFF2-40B4-BE49-F238E27FC236}">
                <a16:creationId xmlns:a16="http://schemas.microsoft.com/office/drawing/2014/main" id="{65BD14BA-FC1C-FD47-B2C5-AFF3736A0AE9}"/>
              </a:ext>
            </a:extLst>
          </p:cNvPr>
          <p:cNvSpPr>
            <a:spLocks noGrp="1"/>
          </p:cNvSpPr>
          <p:nvPr>
            <p:ph type="dt" sz="half" idx="10"/>
          </p:nvPr>
        </p:nvSpPr>
        <p:spPr/>
        <p:txBody>
          <a:bodyPr/>
          <a:lstStyle/>
          <a:p>
            <a:fld id="{D39E9ECD-9273-451E-9C1B-A270711DDA53}" type="datetimeFigureOut">
              <a:rPr lang="ar-EG" smtClean="0"/>
              <a:t>19/05/1447</a:t>
            </a:fld>
            <a:endParaRPr lang="ar-EG"/>
          </a:p>
        </p:txBody>
      </p:sp>
      <p:sp>
        <p:nvSpPr>
          <p:cNvPr id="8" name="عنصر نائب للتذييل 7">
            <a:extLst>
              <a:ext uri="{FF2B5EF4-FFF2-40B4-BE49-F238E27FC236}">
                <a16:creationId xmlns:a16="http://schemas.microsoft.com/office/drawing/2014/main" id="{B93BB63D-32CE-13B5-8548-2480D011F05E}"/>
              </a:ext>
            </a:extLst>
          </p:cNvPr>
          <p:cNvSpPr>
            <a:spLocks noGrp="1"/>
          </p:cNvSpPr>
          <p:nvPr>
            <p:ph type="ftr" sz="quarter" idx="11"/>
          </p:nvPr>
        </p:nvSpPr>
        <p:spPr/>
        <p:txBody>
          <a:bodyPr/>
          <a:lstStyle/>
          <a:p>
            <a:endParaRPr lang="ar-EG"/>
          </a:p>
        </p:txBody>
      </p:sp>
      <p:sp>
        <p:nvSpPr>
          <p:cNvPr id="9" name="عنصر نائب لرقم الشريحة 8">
            <a:extLst>
              <a:ext uri="{FF2B5EF4-FFF2-40B4-BE49-F238E27FC236}">
                <a16:creationId xmlns:a16="http://schemas.microsoft.com/office/drawing/2014/main" id="{2FF351F2-C88B-5735-54E6-915E489B82C5}"/>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7793433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E6C46DC-7B20-A4B0-F0BC-790331ECAF77}"/>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تاريخ 2">
            <a:extLst>
              <a:ext uri="{FF2B5EF4-FFF2-40B4-BE49-F238E27FC236}">
                <a16:creationId xmlns:a16="http://schemas.microsoft.com/office/drawing/2014/main" id="{FDF2FB10-8BDF-9FFE-1F3E-2DFBA3CC0F9B}"/>
              </a:ext>
            </a:extLst>
          </p:cNvPr>
          <p:cNvSpPr>
            <a:spLocks noGrp="1"/>
          </p:cNvSpPr>
          <p:nvPr>
            <p:ph type="dt" sz="half" idx="10"/>
          </p:nvPr>
        </p:nvSpPr>
        <p:spPr/>
        <p:txBody>
          <a:bodyPr/>
          <a:lstStyle/>
          <a:p>
            <a:fld id="{D39E9ECD-9273-451E-9C1B-A270711DDA53}" type="datetimeFigureOut">
              <a:rPr lang="ar-EG" smtClean="0"/>
              <a:t>19/05/1447</a:t>
            </a:fld>
            <a:endParaRPr lang="ar-EG"/>
          </a:p>
        </p:txBody>
      </p:sp>
      <p:sp>
        <p:nvSpPr>
          <p:cNvPr id="4" name="عنصر نائب للتذييل 3">
            <a:extLst>
              <a:ext uri="{FF2B5EF4-FFF2-40B4-BE49-F238E27FC236}">
                <a16:creationId xmlns:a16="http://schemas.microsoft.com/office/drawing/2014/main" id="{BC4A4E9A-2AF5-6086-C27E-A06AC8FD0304}"/>
              </a:ext>
            </a:extLst>
          </p:cNvPr>
          <p:cNvSpPr>
            <a:spLocks noGrp="1"/>
          </p:cNvSpPr>
          <p:nvPr>
            <p:ph type="ftr" sz="quarter" idx="11"/>
          </p:nvPr>
        </p:nvSpPr>
        <p:spPr/>
        <p:txBody>
          <a:bodyPr/>
          <a:lstStyle/>
          <a:p>
            <a:endParaRPr lang="ar-EG"/>
          </a:p>
        </p:txBody>
      </p:sp>
      <p:sp>
        <p:nvSpPr>
          <p:cNvPr id="5" name="عنصر نائب لرقم الشريحة 4">
            <a:extLst>
              <a:ext uri="{FF2B5EF4-FFF2-40B4-BE49-F238E27FC236}">
                <a16:creationId xmlns:a16="http://schemas.microsoft.com/office/drawing/2014/main" id="{D05FC813-F964-F046-FA60-3D0B1D3CAFB0}"/>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92453557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a:extLst>
              <a:ext uri="{FF2B5EF4-FFF2-40B4-BE49-F238E27FC236}">
                <a16:creationId xmlns:a16="http://schemas.microsoft.com/office/drawing/2014/main" id="{CCBFBD28-288E-E3CF-44B5-39093A3D2722}"/>
              </a:ext>
            </a:extLst>
          </p:cNvPr>
          <p:cNvSpPr>
            <a:spLocks noGrp="1"/>
          </p:cNvSpPr>
          <p:nvPr>
            <p:ph type="dt" sz="half" idx="10"/>
          </p:nvPr>
        </p:nvSpPr>
        <p:spPr/>
        <p:txBody>
          <a:bodyPr/>
          <a:lstStyle/>
          <a:p>
            <a:fld id="{D39E9ECD-9273-451E-9C1B-A270711DDA53}" type="datetimeFigureOut">
              <a:rPr lang="ar-EG" smtClean="0"/>
              <a:t>19/05/1447</a:t>
            </a:fld>
            <a:endParaRPr lang="ar-EG"/>
          </a:p>
        </p:txBody>
      </p:sp>
      <p:sp>
        <p:nvSpPr>
          <p:cNvPr id="3" name="عنصر نائب للتذييل 2">
            <a:extLst>
              <a:ext uri="{FF2B5EF4-FFF2-40B4-BE49-F238E27FC236}">
                <a16:creationId xmlns:a16="http://schemas.microsoft.com/office/drawing/2014/main" id="{675747E2-D65D-CB0A-0152-8B4D58E58A29}"/>
              </a:ext>
            </a:extLst>
          </p:cNvPr>
          <p:cNvSpPr>
            <a:spLocks noGrp="1"/>
          </p:cNvSpPr>
          <p:nvPr>
            <p:ph type="ftr" sz="quarter" idx="11"/>
          </p:nvPr>
        </p:nvSpPr>
        <p:spPr/>
        <p:txBody>
          <a:bodyPr/>
          <a:lstStyle/>
          <a:p>
            <a:endParaRPr lang="ar-EG"/>
          </a:p>
        </p:txBody>
      </p:sp>
      <p:sp>
        <p:nvSpPr>
          <p:cNvPr id="4" name="عنصر نائب لرقم الشريحة 3">
            <a:extLst>
              <a:ext uri="{FF2B5EF4-FFF2-40B4-BE49-F238E27FC236}">
                <a16:creationId xmlns:a16="http://schemas.microsoft.com/office/drawing/2014/main" id="{CD0ADE17-4FD2-66CF-7C18-30BC760F228A}"/>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63605507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38BBF49C-7B30-A509-682A-AD084DB71924}"/>
              </a:ext>
            </a:extLst>
          </p:cNvPr>
          <p:cNvSpPr>
            <a:spLocks noGrp="1"/>
          </p:cNvSpPr>
          <p:nvPr>
            <p:ph type="title"/>
          </p:nvPr>
        </p:nvSpPr>
        <p:spPr>
          <a:xfrm>
            <a:off x="629841" y="457200"/>
            <a:ext cx="2949178" cy="1600200"/>
          </a:xfrm>
        </p:spPr>
        <p:txBody>
          <a:bodyPr anchor="b"/>
          <a:lstStyle>
            <a:lvl1pPr>
              <a:defRPr sz="2400"/>
            </a:lvl1p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DD1A44A1-F2F8-C2F5-252B-742861C505B8}"/>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نص 3">
            <a:extLst>
              <a:ext uri="{FF2B5EF4-FFF2-40B4-BE49-F238E27FC236}">
                <a16:creationId xmlns:a16="http://schemas.microsoft.com/office/drawing/2014/main" id="{CD25A246-8ADC-9AEF-EBAC-1384F7E5D1B1}"/>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E3DA313E-E50B-2473-0B43-9190B4C98780}"/>
              </a:ext>
            </a:extLst>
          </p:cNvPr>
          <p:cNvSpPr>
            <a:spLocks noGrp="1"/>
          </p:cNvSpPr>
          <p:nvPr>
            <p:ph type="dt" sz="half" idx="10"/>
          </p:nvPr>
        </p:nvSpPr>
        <p:spPr/>
        <p:txBody>
          <a:bodyPr/>
          <a:lstStyle/>
          <a:p>
            <a:fld id="{D39E9ECD-9273-451E-9C1B-A270711DDA53}" type="datetimeFigureOut">
              <a:rPr lang="ar-EG" smtClean="0"/>
              <a:t>19/05/1447</a:t>
            </a:fld>
            <a:endParaRPr lang="ar-EG"/>
          </a:p>
        </p:txBody>
      </p:sp>
      <p:sp>
        <p:nvSpPr>
          <p:cNvPr id="6" name="عنصر نائب للتذييل 5">
            <a:extLst>
              <a:ext uri="{FF2B5EF4-FFF2-40B4-BE49-F238E27FC236}">
                <a16:creationId xmlns:a16="http://schemas.microsoft.com/office/drawing/2014/main" id="{598B9A3D-DE03-B05A-29E8-F422D1DD8E3E}"/>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40C04429-6D1A-5CBD-BC99-4E00B2D351A6}"/>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9936534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7A8DD78-06AF-8C0A-B513-C364D20D3F8D}"/>
              </a:ext>
            </a:extLst>
          </p:cNvPr>
          <p:cNvSpPr>
            <a:spLocks noGrp="1"/>
          </p:cNvSpPr>
          <p:nvPr>
            <p:ph type="title"/>
          </p:nvPr>
        </p:nvSpPr>
        <p:spPr>
          <a:xfrm>
            <a:off x="629841" y="457200"/>
            <a:ext cx="2949178" cy="1600200"/>
          </a:xfrm>
        </p:spPr>
        <p:txBody>
          <a:bodyPr anchor="b"/>
          <a:lstStyle>
            <a:lvl1pPr>
              <a:defRPr sz="2400"/>
            </a:lvl1pPr>
          </a:lstStyle>
          <a:p>
            <a:r>
              <a:rPr lang="ar-SA"/>
              <a:t>انقر لتحرير نمط عنوان الشكل الرئيسي</a:t>
            </a:r>
            <a:endParaRPr lang="ar-EG"/>
          </a:p>
        </p:txBody>
      </p:sp>
      <p:sp>
        <p:nvSpPr>
          <p:cNvPr id="3" name="عنصر نائب للصورة 2">
            <a:extLst>
              <a:ext uri="{FF2B5EF4-FFF2-40B4-BE49-F238E27FC236}">
                <a16:creationId xmlns:a16="http://schemas.microsoft.com/office/drawing/2014/main" id="{27BF9B71-B6F2-CE63-CB4B-4ABE7358F1F5}"/>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ar-EG"/>
          </a:p>
        </p:txBody>
      </p:sp>
      <p:sp>
        <p:nvSpPr>
          <p:cNvPr id="4" name="عنصر نائب للنص 3">
            <a:extLst>
              <a:ext uri="{FF2B5EF4-FFF2-40B4-BE49-F238E27FC236}">
                <a16:creationId xmlns:a16="http://schemas.microsoft.com/office/drawing/2014/main" id="{D13B6A00-87EB-BF5D-5FB8-96301938C979}"/>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6AE1030B-6559-E57B-2C4F-16937AE9A01D}"/>
              </a:ext>
            </a:extLst>
          </p:cNvPr>
          <p:cNvSpPr>
            <a:spLocks noGrp="1"/>
          </p:cNvSpPr>
          <p:nvPr>
            <p:ph type="dt" sz="half" idx="10"/>
          </p:nvPr>
        </p:nvSpPr>
        <p:spPr/>
        <p:txBody>
          <a:bodyPr/>
          <a:lstStyle/>
          <a:p>
            <a:fld id="{D39E9ECD-9273-451E-9C1B-A270711DDA53}" type="datetimeFigureOut">
              <a:rPr lang="ar-EG" smtClean="0"/>
              <a:t>19/05/1447</a:t>
            </a:fld>
            <a:endParaRPr lang="ar-EG"/>
          </a:p>
        </p:txBody>
      </p:sp>
      <p:sp>
        <p:nvSpPr>
          <p:cNvPr id="6" name="عنصر نائب للتذييل 5">
            <a:extLst>
              <a:ext uri="{FF2B5EF4-FFF2-40B4-BE49-F238E27FC236}">
                <a16:creationId xmlns:a16="http://schemas.microsoft.com/office/drawing/2014/main" id="{05B82486-B94C-75F1-FB88-C960CC7D0A39}"/>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271F0796-023F-E73E-F27E-775D3FB4333F}"/>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7904906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DA772F6-B156-B781-1415-CC12F4EDD214}"/>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عنوان العمودي 2">
            <a:extLst>
              <a:ext uri="{FF2B5EF4-FFF2-40B4-BE49-F238E27FC236}">
                <a16:creationId xmlns:a16="http://schemas.microsoft.com/office/drawing/2014/main" id="{61325EE5-893B-6A07-568A-3AEBB69EBCC7}"/>
              </a:ext>
            </a:extLst>
          </p:cNvPr>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ADD708B9-F316-A103-1974-91A60C90ECB0}"/>
              </a:ext>
            </a:extLst>
          </p:cNvPr>
          <p:cNvSpPr>
            <a:spLocks noGrp="1"/>
          </p:cNvSpPr>
          <p:nvPr>
            <p:ph type="dt" sz="half" idx="10"/>
          </p:nvPr>
        </p:nvSpPr>
        <p:spPr/>
        <p:txBody>
          <a:bodyPr/>
          <a:lstStyle/>
          <a:p>
            <a:fld id="{D39E9ECD-9273-451E-9C1B-A270711DDA53}" type="datetimeFigureOut">
              <a:rPr lang="ar-EG" smtClean="0"/>
              <a:t>19/05/1447</a:t>
            </a:fld>
            <a:endParaRPr lang="ar-EG"/>
          </a:p>
        </p:txBody>
      </p:sp>
      <p:sp>
        <p:nvSpPr>
          <p:cNvPr id="5" name="عنصر نائب للتذييل 4">
            <a:extLst>
              <a:ext uri="{FF2B5EF4-FFF2-40B4-BE49-F238E27FC236}">
                <a16:creationId xmlns:a16="http://schemas.microsoft.com/office/drawing/2014/main" id="{75F64456-1B5A-E34A-E414-BFD361A6C635}"/>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35FAB866-1808-0F2C-CCFC-8F3BA4F83221}"/>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382425955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a:extLst>
              <a:ext uri="{FF2B5EF4-FFF2-40B4-BE49-F238E27FC236}">
                <a16:creationId xmlns:a16="http://schemas.microsoft.com/office/drawing/2014/main" id="{B200894A-5664-D70F-30B5-9588F5CF7FD9}"/>
              </a:ext>
            </a:extLst>
          </p:cNvPr>
          <p:cNvSpPr>
            <a:spLocks noGrp="1"/>
          </p:cNvSpPr>
          <p:nvPr>
            <p:ph type="title" orient="vert"/>
          </p:nvPr>
        </p:nvSpPr>
        <p:spPr>
          <a:xfrm>
            <a:off x="6543675" y="365125"/>
            <a:ext cx="1971675" cy="5811838"/>
          </a:xfrm>
        </p:spPr>
        <p:txBody>
          <a:bodyPr vert="eaVert"/>
          <a:lstStyle/>
          <a:p>
            <a:r>
              <a:rPr lang="ar-SA"/>
              <a:t>انقر لتحرير نمط عنوان الشكل الرئيسي</a:t>
            </a:r>
            <a:endParaRPr lang="ar-EG"/>
          </a:p>
        </p:txBody>
      </p:sp>
      <p:sp>
        <p:nvSpPr>
          <p:cNvPr id="3" name="عنصر نائب للعنوان العمودي 2">
            <a:extLst>
              <a:ext uri="{FF2B5EF4-FFF2-40B4-BE49-F238E27FC236}">
                <a16:creationId xmlns:a16="http://schemas.microsoft.com/office/drawing/2014/main" id="{33F3E632-78B8-4D7D-F81F-6A90DC4B1750}"/>
              </a:ext>
            </a:extLst>
          </p:cNvPr>
          <p:cNvSpPr>
            <a:spLocks noGrp="1"/>
          </p:cNvSpPr>
          <p:nvPr>
            <p:ph type="body" orient="vert" idx="1"/>
          </p:nvPr>
        </p:nvSpPr>
        <p:spPr>
          <a:xfrm>
            <a:off x="628650" y="365125"/>
            <a:ext cx="5800725"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452F037C-4F16-F3AF-A318-2521580A140D}"/>
              </a:ext>
            </a:extLst>
          </p:cNvPr>
          <p:cNvSpPr>
            <a:spLocks noGrp="1"/>
          </p:cNvSpPr>
          <p:nvPr>
            <p:ph type="dt" sz="half" idx="10"/>
          </p:nvPr>
        </p:nvSpPr>
        <p:spPr/>
        <p:txBody>
          <a:bodyPr/>
          <a:lstStyle/>
          <a:p>
            <a:fld id="{D39E9ECD-9273-451E-9C1B-A270711DDA53}" type="datetimeFigureOut">
              <a:rPr lang="ar-EG" smtClean="0"/>
              <a:t>19/05/1447</a:t>
            </a:fld>
            <a:endParaRPr lang="ar-EG"/>
          </a:p>
        </p:txBody>
      </p:sp>
      <p:sp>
        <p:nvSpPr>
          <p:cNvPr id="5" name="عنصر نائب للتذييل 4">
            <a:extLst>
              <a:ext uri="{FF2B5EF4-FFF2-40B4-BE49-F238E27FC236}">
                <a16:creationId xmlns:a16="http://schemas.microsoft.com/office/drawing/2014/main" id="{687366A8-AF0D-165B-E93C-DCEB0E42A356}"/>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F919C1A2-1D92-C5EA-6CF6-C92A341130E6}"/>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37799242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42900" y="1420283"/>
            <a:ext cx="3886200" cy="980017"/>
          </a:xfrm>
        </p:spPr>
        <p:txBody>
          <a:bodyPr/>
          <a:lstStyle/>
          <a:p>
            <a:r>
              <a:rPr lang="en-US"/>
              <a:t>Click to edit Master title style</a:t>
            </a:r>
          </a:p>
        </p:txBody>
      </p:sp>
      <p:sp>
        <p:nvSpPr>
          <p:cNvPr id="3" name="Subtitle 2"/>
          <p:cNvSpPr>
            <a:spLocks noGrp="1"/>
          </p:cNvSpPr>
          <p:nvPr>
            <p:ph type="subTitle" idx="1"/>
          </p:nvPr>
        </p:nvSpPr>
        <p:spPr>
          <a:xfrm>
            <a:off x="685800" y="2590800"/>
            <a:ext cx="3200400" cy="1168400"/>
          </a:xfrm>
        </p:spPr>
        <p:txBody>
          <a:bodyPr/>
          <a:lstStyle>
            <a:lvl1pPr marL="0" indent="0" algn="ctr">
              <a:buNone/>
              <a:defRPr>
                <a:solidFill>
                  <a:schemeClr val="tx1">
                    <a:tint val="75000"/>
                  </a:schemeClr>
                </a:solidFill>
              </a:defRPr>
            </a:lvl1pPr>
            <a:lvl2pPr marL="228600" indent="0" algn="ctr">
              <a:buNone/>
              <a:defRPr>
                <a:solidFill>
                  <a:schemeClr val="tx1">
                    <a:tint val="75000"/>
                  </a:schemeClr>
                </a:solidFill>
              </a:defRPr>
            </a:lvl2pPr>
            <a:lvl3pPr marL="457200" indent="0" algn="ctr">
              <a:buNone/>
              <a:defRPr>
                <a:solidFill>
                  <a:schemeClr val="tx1">
                    <a:tint val="75000"/>
                  </a:schemeClr>
                </a:solidFill>
              </a:defRPr>
            </a:lvl3pPr>
            <a:lvl4pPr marL="685800" indent="0" algn="ctr">
              <a:buNone/>
              <a:defRPr>
                <a:solidFill>
                  <a:schemeClr val="tx1">
                    <a:tint val="75000"/>
                  </a:schemeClr>
                </a:solidFill>
              </a:defRPr>
            </a:lvl4pPr>
            <a:lvl5pPr marL="914400" indent="0" algn="ctr">
              <a:buNone/>
              <a:defRPr>
                <a:solidFill>
                  <a:schemeClr val="tx1">
                    <a:tint val="75000"/>
                  </a:schemeClr>
                </a:solidFill>
              </a:defRPr>
            </a:lvl5pPr>
            <a:lvl6pPr marL="1143000" indent="0" algn="ctr">
              <a:buNone/>
              <a:defRPr>
                <a:solidFill>
                  <a:schemeClr val="tx1">
                    <a:tint val="75000"/>
                  </a:schemeClr>
                </a:solidFill>
              </a:defRPr>
            </a:lvl6pPr>
            <a:lvl7pPr marL="1371600" indent="0" algn="ctr">
              <a:buNone/>
              <a:defRPr>
                <a:solidFill>
                  <a:schemeClr val="tx1">
                    <a:tint val="75000"/>
                  </a:schemeClr>
                </a:solidFill>
              </a:defRPr>
            </a:lvl7pPr>
            <a:lvl8pPr marL="1600200" indent="0" algn="ctr">
              <a:buNone/>
              <a:defRPr>
                <a:solidFill>
                  <a:schemeClr val="tx1">
                    <a:tint val="75000"/>
                  </a:schemeClr>
                </a:solidFill>
              </a:defRPr>
            </a:lvl8pPr>
            <a:lvl9pPr marL="18288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17342178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79653733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61157" y="2937934"/>
            <a:ext cx="3886200" cy="908050"/>
          </a:xfrm>
        </p:spPr>
        <p:txBody>
          <a:bodyPr anchor="t"/>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361157" y="1937809"/>
            <a:ext cx="3886200" cy="1000125"/>
          </a:xfrm>
        </p:spPr>
        <p:txBody>
          <a:bodyPr anchor="b"/>
          <a:lstStyle>
            <a:lvl1pPr marL="0" indent="0">
              <a:buNone/>
              <a:defRPr sz="1000">
                <a:solidFill>
                  <a:schemeClr val="tx1">
                    <a:tint val="75000"/>
                  </a:schemeClr>
                </a:solidFill>
              </a:defRPr>
            </a:lvl1pPr>
            <a:lvl2pPr marL="228600" indent="0">
              <a:buNone/>
              <a:defRPr sz="900">
                <a:solidFill>
                  <a:schemeClr val="tx1">
                    <a:tint val="75000"/>
                  </a:schemeClr>
                </a:solidFill>
              </a:defRPr>
            </a:lvl2pPr>
            <a:lvl3pPr marL="457200" indent="0">
              <a:buNone/>
              <a:defRPr sz="800">
                <a:solidFill>
                  <a:schemeClr val="tx1">
                    <a:tint val="75000"/>
                  </a:schemeClr>
                </a:solidFill>
              </a:defRPr>
            </a:lvl3pPr>
            <a:lvl4pPr marL="685800" indent="0">
              <a:buNone/>
              <a:defRPr sz="700">
                <a:solidFill>
                  <a:schemeClr val="tx1">
                    <a:tint val="75000"/>
                  </a:schemeClr>
                </a:solidFill>
              </a:defRPr>
            </a:lvl4pPr>
            <a:lvl5pPr marL="914400" indent="0">
              <a:buNone/>
              <a:defRPr sz="700">
                <a:solidFill>
                  <a:schemeClr val="tx1">
                    <a:tint val="75000"/>
                  </a:schemeClr>
                </a:solidFill>
              </a:defRPr>
            </a:lvl5pPr>
            <a:lvl6pPr marL="1143000" indent="0">
              <a:buNone/>
              <a:defRPr sz="700">
                <a:solidFill>
                  <a:schemeClr val="tx1">
                    <a:tint val="75000"/>
                  </a:schemeClr>
                </a:solidFill>
              </a:defRPr>
            </a:lvl6pPr>
            <a:lvl7pPr marL="1371600" indent="0">
              <a:buNone/>
              <a:defRPr sz="700">
                <a:solidFill>
                  <a:schemeClr val="tx1">
                    <a:tint val="75000"/>
                  </a:schemeClr>
                </a:solidFill>
              </a:defRPr>
            </a:lvl7pPr>
            <a:lvl8pPr marL="1600200" indent="0">
              <a:buNone/>
              <a:defRPr sz="700">
                <a:solidFill>
                  <a:schemeClr val="tx1">
                    <a:tint val="75000"/>
                  </a:schemeClr>
                </a:solidFill>
              </a:defRPr>
            </a:lvl8pPr>
            <a:lvl9pPr marL="1828800" indent="0">
              <a:buNone/>
              <a:defRPr sz="7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5450323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066800"/>
            <a:ext cx="2019300" cy="3017309"/>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324100" y="1066800"/>
            <a:ext cx="2019300" cy="3017309"/>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19456337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28600" y="1023409"/>
            <a:ext cx="2020094" cy="426508"/>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228600" y="1449917"/>
            <a:ext cx="2020094" cy="2634192"/>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322513" y="1023409"/>
            <a:ext cx="2020888" cy="426508"/>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2322513" y="1449917"/>
            <a:ext cx="2020888" cy="2634192"/>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11/9/2025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14150977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11/9/2025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33521249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5263160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8600" y="182033"/>
            <a:ext cx="1504157" cy="77470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1787525" y="182034"/>
            <a:ext cx="2555875" cy="3902075"/>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28600" y="956734"/>
            <a:ext cx="1504157" cy="3127375"/>
          </a:xfrm>
        </p:spPr>
        <p:txBody>
          <a:bodyPr/>
          <a:lstStyle>
            <a:lvl1pPr marL="0" indent="0">
              <a:buNone/>
              <a:defRPr sz="700"/>
            </a:lvl1pPr>
            <a:lvl2pPr marL="228600" indent="0">
              <a:buNone/>
              <a:defRPr sz="600"/>
            </a:lvl2pPr>
            <a:lvl3pPr marL="457200" indent="0">
              <a:buNone/>
              <a:defRPr sz="500"/>
            </a:lvl3pPr>
            <a:lvl4pPr marL="685800" indent="0">
              <a:buNone/>
              <a:defRPr sz="450"/>
            </a:lvl4pPr>
            <a:lvl5pPr marL="914400" indent="0">
              <a:buNone/>
              <a:defRPr sz="450"/>
            </a:lvl5pPr>
            <a:lvl6pPr marL="1143000" indent="0">
              <a:buNone/>
              <a:defRPr sz="450"/>
            </a:lvl6pPr>
            <a:lvl7pPr marL="1371600" indent="0">
              <a:buNone/>
              <a:defRPr sz="450"/>
            </a:lvl7pPr>
            <a:lvl8pPr marL="1600200" indent="0">
              <a:buNone/>
              <a:defRPr sz="450"/>
            </a:lvl8pPr>
            <a:lvl9pPr marL="1828800" indent="0">
              <a:buNone/>
              <a:defRPr sz="4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69399665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6144" y="3200400"/>
            <a:ext cx="2743200" cy="377825"/>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896144" y="408517"/>
            <a:ext cx="2743200" cy="27432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896144" y="3578225"/>
            <a:ext cx="2743200" cy="536575"/>
          </a:xfrm>
        </p:spPr>
        <p:txBody>
          <a:bodyPr/>
          <a:lstStyle>
            <a:lvl1pPr marL="0" indent="0">
              <a:buNone/>
              <a:defRPr sz="700"/>
            </a:lvl1pPr>
            <a:lvl2pPr marL="228600" indent="0">
              <a:buNone/>
              <a:defRPr sz="600"/>
            </a:lvl2pPr>
            <a:lvl3pPr marL="457200" indent="0">
              <a:buNone/>
              <a:defRPr sz="500"/>
            </a:lvl3pPr>
            <a:lvl4pPr marL="685800" indent="0">
              <a:buNone/>
              <a:defRPr sz="450"/>
            </a:lvl4pPr>
            <a:lvl5pPr marL="914400" indent="0">
              <a:buNone/>
              <a:defRPr sz="450"/>
            </a:lvl5pPr>
            <a:lvl6pPr marL="1143000" indent="0">
              <a:buNone/>
              <a:defRPr sz="450"/>
            </a:lvl6pPr>
            <a:lvl7pPr marL="1371600" indent="0">
              <a:buNone/>
              <a:defRPr sz="450"/>
            </a:lvl7pPr>
            <a:lvl8pPr marL="1600200" indent="0">
              <a:buNone/>
              <a:defRPr sz="450"/>
            </a:lvl8pPr>
            <a:lvl9pPr marL="1828800" indent="0">
              <a:buNone/>
              <a:defRPr sz="4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6372741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14588659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314700" y="183092"/>
            <a:ext cx="10287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83092"/>
            <a:ext cx="30099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786034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050" name="عنصر نائب للعنوان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ar-SA"/>
              <a:t>انقر لتحرير نمط عنوان الشكل الرئيسي</a:t>
            </a:r>
            <a:endParaRPr lang="ar-EG"/>
          </a:p>
        </p:txBody>
      </p:sp>
      <p:sp>
        <p:nvSpPr>
          <p:cNvPr id="2051" name="عنصر نائب للنص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2"/>
          </p:nvPr>
        </p:nvSpPr>
        <p:spPr>
          <a:xfrm>
            <a:off x="6457950" y="6356350"/>
            <a:ext cx="2057400" cy="365125"/>
          </a:xfrm>
          <a:prstGeom prst="rect">
            <a:avLst/>
          </a:prstGeom>
        </p:spPr>
        <p:txBody>
          <a:bodyPr vert="horz" lIns="91440" tIns="45720" rIns="91440" bIns="45720" rtlCol="1" anchor="ctr"/>
          <a:lstStyle>
            <a:lvl1pPr algn="r" fontAlgn="auto">
              <a:spcBef>
                <a:spcPts val="0"/>
              </a:spcBef>
              <a:spcAft>
                <a:spcPts val="0"/>
              </a:spcAft>
              <a:defRPr sz="1200" smtClean="0">
                <a:solidFill>
                  <a:prstClr val="black">
                    <a:tint val="75000"/>
                  </a:prstClr>
                </a:solidFill>
                <a:latin typeface="Calibri"/>
                <a:cs typeface="Arial"/>
              </a:defRPr>
            </a:lvl1pPr>
          </a:lstStyle>
          <a:p>
            <a:pPr>
              <a:defRPr/>
            </a:pPr>
            <a:fld id="{AD5733E5-D3BE-418C-80D1-13653A9A8E3B}" type="datetimeFigureOut">
              <a:rPr lang="ar-EG"/>
              <a:pPr>
                <a:defRPr/>
              </a:pPr>
              <a:t>19/05/1447</a:t>
            </a:fld>
            <a:endParaRPr lang="ar-EG"/>
          </a:p>
        </p:txBody>
      </p:sp>
      <p:sp>
        <p:nvSpPr>
          <p:cNvPr id="5" name="عنصر نائب للتذييل 4"/>
          <p:cNvSpPr>
            <a:spLocks noGrp="1"/>
          </p:cNvSpPr>
          <p:nvPr>
            <p:ph type="ftr" sz="quarter" idx="3"/>
          </p:nvPr>
        </p:nvSpPr>
        <p:spPr>
          <a:xfrm>
            <a:off x="3028950" y="6356350"/>
            <a:ext cx="3086100" cy="365125"/>
          </a:xfrm>
          <a:prstGeom prst="rect">
            <a:avLst/>
          </a:prstGeom>
        </p:spPr>
        <p:txBody>
          <a:bodyPr vert="horz" lIns="91440" tIns="45720" rIns="91440" bIns="45720" rtlCol="1" anchor="ctr"/>
          <a:lstStyle>
            <a:lvl1pPr algn="ctr" fontAlgn="auto">
              <a:spcBef>
                <a:spcPts val="0"/>
              </a:spcBef>
              <a:spcAft>
                <a:spcPts val="0"/>
              </a:spcAft>
              <a:defRPr sz="1200">
                <a:solidFill>
                  <a:prstClr val="black">
                    <a:tint val="75000"/>
                  </a:prstClr>
                </a:solidFill>
                <a:latin typeface="Calibri"/>
                <a:cs typeface="Arial"/>
              </a:defRPr>
            </a:lvl1pPr>
          </a:lstStyle>
          <a:p>
            <a:pPr>
              <a:defRPr/>
            </a:pPr>
            <a:endParaRPr lang="ar-EG"/>
          </a:p>
        </p:txBody>
      </p:sp>
      <p:sp>
        <p:nvSpPr>
          <p:cNvPr id="6" name="عنصر نائب لرقم الشريحة 5"/>
          <p:cNvSpPr>
            <a:spLocks noGrp="1"/>
          </p:cNvSpPr>
          <p:nvPr>
            <p:ph type="sldNum" sz="quarter" idx="4"/>
          </p:nvPr>
        </p:nvSpPr>
        <p:spPr>
          <a:xfrm>
            <a:off x="628650" y="6356350"/>
            <a:ext cx="2057400" cy="365125"/>
          </a:xfrm>
          <a:prstGeom prst="rect">
            <a:avLst/>
          </a:prstGeom>
        </p:spPr>
        <p:txBody>
          <a:bodyPr vert="horz" lIns="91440" tIns="45720" rIns="91440" bIns="45720" rtlCol="1" anchor="ctr"/>
          <a:lstStyle>
            <a:lvl1pPr algn="l" fontAlgn="auto">
              <a:spcBef>
                <a:spcPts val="0"/>
              </a:spcBef>
              <a:spcAft>
                <a:spcPts val="0"/>
              </a:spcAft>
              <a:defRPr sz="1200" smtClean="0">
                <a:solidFill>
                  <a:prstClr val="black">
                    <a:tint val="75000"/>
                  </a:prstClr>
                </a:solidFill>
                <a:latin typeface="Calibri"/>
                <a:cs typeface="Arial"/>
              </a:defRPr>
            </a:lvl1pPr>
          </a:lstStyle>
          <a:p>
            <a:pPr>
              <a:defRPr/>
            </a:pPr>
            <a:fld id="{DB654240-9D74-49E3-B77E-D852F070D76F}" type="slidenum">
              <a:rPr lang="ar-EG"/>
              <a:pPr>
                <a:defRPr/>
              </a:pPr>
              <a:t>‹#›</a:t>
            </a:fld>
            <a:endParaRPr lang="ar-EG"/>
          </a:p>
        </p:txBody>
      </p:sp>
    </p:spTree>
    <p:extLst>
      <p:ext uri="{BB962C8B-B14F-4D97-AF65-F5344CB8AC3E}">
        <p14:creationId xmlns:p14="http://schemas.microsoft.com/office/powerpoint/2010/main" val="274098061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r" rtl="1" fontAlgn="base">
        <a:lnSpc>
          <a:spcPct val="90000"/>
        </a:lnSpc>
        <a:spcBef>
          <a:spcPct val="0"/>
        </a:spcBef>
        <a:spcAft>
          <a:spcPct val="0"/>
        </a:spcAft>
        <a:defRPr sz="4400" kern="1200">
          <a:solidFill>
            <a:schemeClr val="tx1"/>
          </a:solidFill>
          <a:latin typeface="+mj-lt"/>
          <a:ea typeface="+mj-ea"/>
          <a:cs typeface="Arial" charset="0"/>
        </a:defRPr>
      </a:lvl1pPr>
      <a:lvl2pPr algn="r" rtl="1" fontAlgn="base">
        <a:lnSpc>
          <a:spcPct val="90000"/>
        </a:lnSpc>
        <a:spcBef>
          <a:spcPct val="0"/>
        </a:spcBef>
        <a:spcAft>
          <a:spcPct val="0"/>
        </a:spcAft>
        <a:defRPr sz="4400">
          <a:solidFill>
            <a:schemeClr val="tx1"/>
          </a:solidFill>
          <a:latin typeface="Calibri Light" pitchFamily="34" charset="0"/>
          <a:cs typeface="Arial" charset="0"/>
        </a:defRPr>
      </a:lvl2pPr>
      <a:lvl3pPr algn="r" rtl="1" fontAlgn="base">
        <a:lnSpc>
          <a:spcPct val="90000"/>
        </a:lnSpc>
        <a:spcBef>
          <a:spcPct val="0"/>
        </a:spcBef>
        <a:spcAft>
          <a:spcPct val="0"/>
        </a:spcAft>
        <a:defRPr sz="4400">
          <a:solidFill>
            <a:schemeClr val="tx1"/>
          </a:solidFill>
          <a:latin typeface="Calibri Light" pitchFamily="34" charset="0"/>
          <a:cs typeface="Arial" charset="0"/>
        </a:defRPr>
      </a:lvl3pPr>
      <a:lvl4pPr algn="r" rtl="1" fontAlgn="base">
        <a:lnSpc>
          <a:spcPct val="90000"/>
        </a:lnSpc>
        <a:spcBef>
          <a:spcPct val="0"/>
        </a:spcBef>
        <a:spcAft>
          <a:spcPct val="0"/>
        </a:spcAft>
        <a:defRPr sz="4400">
          <a:solidFill>
            <a:schemeClr val="tx1"/>
          </a:solidFill>
          <a:latin typeface="Calibri Light" pitchFamily="34" charset="0"/>
          <a:cs typeface="Arial" charset="0"/>
        </a:defRPr>
      </a:lvl4pPr>
      <a:lvl5pPr algn="r" rtl="1" fontAlgn="base">
        <a:lnSpc>
          <a:spcPct val="90000"/>
        </a:lnSpc>
        <a:spcBef>
          <a:spcPct val="0"/>
        </a:spcBef>
        <a:spcAft>
          <a:spcPct val="0"/>
        </a:spcAft>
        <a:defRPr sz="4400">
          <a:solidFill>
            <a:schemeClr val="tx1"/>
          </a:solidFill>
          <a:latin typeface="Calibri Light" pitchFamily="34" charset="0"/>
          <a:cs typeface="Arial" charset="0"/>
        </a:defRPr>
      </a:lvl5pPr>
      <a:lvl6pPr marL="457200" algn="r" rtl="1" fontAlgn="base">
        <a:lnSpc>
          <a:spcPct val="90000"/>
        </a:lnSpc>
        <a:spcBef>
          <a:spcPct val="0"/>
        </a:spcBef>
        <a:spcAft>
          <a:spcPct val="0"/>
        </a:spcAft>
        <a:defRPr sz="4400">
          <a:solidFill>
            <a:schemeClr val="tx1"/>
          </a:solidFill>
          <a:latin typeface="Calibri Light" pitchFamily="34" charset="0"/>
          <a:cs typeface="Arial" charset="0"/>
        </a:defRPr>
      </a:lvl6pPr>
      <a:lvl7pPr marL="914400" algn="r" rtl="1" fontAlgn="base">
        <a:lnSpc>
          <a:spcPct val="90000"/>
        </a:lnSpc>
        <a:spcBef>
          <a:spcPct val="0"/>
        </a:spcBef>
        <a:spcAft>
          <a:spcPct val="0"/>
        </a:spcAft>
        <a:defRPr sz="4400">
          <a:solidFill>
            <a:schemeClr val="tx1"/>
          </a:solidFill>
          <a:latin typeface="Calibri Light" pitchFamily="34" charset="0"/>
          <a:cs typeface="Arial" charset="0"/>
        </a:defRPr>
      </a:lvl7pPr>
      <a:lvl8pPr marL="1371600" algn="r" rtl="1" fontAlgn="base">
        <a:lnSpc>
          <a:spcPct val="90000"/>
        </a:lnSpc>
        <a:spcBef>
          <a:spcPct val="0"/>
        </a:spcBef>
        <a:spcAft>
          <a:spcPct val="0"/>
        </a:spcAft>
        <a:defRPr sz="4400">
          <a:solidFill>
            <a:schemeClr val="tx1"/>
          </a:solidFill>
          <a:latin typeface="Calibri Light" pitchFamily="34" charset="0"/>
          <a:cs typeface="Arial" charset="0"/>
        </a:defRPr>
      </a:lvl8pPr>
      <a:lvl9pPr marL="1828800" algn="r" rtl="1" fontAlgn="base">
        <a:lnSpc>
          <a:spcPct val="90000"/>
        </a:lnSpc>
        <a:spcBef>
          <a:spcPct val="0"/>
        </a:spcBef>
        <a:spcAft>
          <a:spcPct val="0"/>
        </a:spcAft>
        <a:defRPr sz="4400">
          <a:solidFill>
            <a:schemeClr val="tx1"/>
          </a:solidFill>
          <a:latin typeface="Calibri Light" pitchFamily="34" charset="0"/>
          <a:cs typeface="Arial" charset="0"/>
        </a:defRPr>
      </a:lvl9pPr>
    </p:titleStyle>
    <p:bodyStyle>
      <a:lvl1pPr marL="228600" indent="-228600" algn="r" rtl="1" fontAlgn="base">
        <a:lnSpc>
          <a:spcPct val="90000"/>
        </a:lnSpc>
        <a:spcBef>
          <a:spcPts val="1000"/>
        </a:spcBef>
        <a:spcAft>
          <a:spcPct val="0"/>
        </a:spcAft>
        <a:buFont typeface="Arial" charset="0"/>
        <a:buChar char="•"/>
        <a:defRPr sz="2800" kern="1200">
          <a:solidFill>
            <a:schemeClr val="tx1"/>
          </a:solidFill>
          <a:latin typeface="+mn-lt"/>
          <a:ea typeface="+mn-ea"/>
          <a:cs typeface="Arial" charset="0"/>
        </a:defRPr>
      </a:lvl1pPr>
      <a:lvl2pPr marL="685800" indent="-228600" algn="r" rtl="1" fontAlgn="base">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r" rtl="1" fontAlgn="base">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r" rtl="1" fontAlgn="base">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r" rtl="1" fontAlgn="base">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عنصر نائب للعنوان 1">
            <a:extLst>
              <a:ext uri="{FF2B5EF4-FFF2-40B4-BE49-F238E27FC236}">
                <a16:creationId xmlns:a16="http://schemas.microsoft.com/office/drawing/2014/main" id="{BC530625-E612-8777-DBB2-F221A3EDA281}"/>
              </a:ext>
            </a:extLst>
          </p:cNvPr>
          <p:cNvSpPr>
            <a:spLocks noGrp="1"/>
          </p:cNvSpPr>
          <p:nvPr>
            <p:ph type="title"/>
          </p:nvPr>
        </p:nvSpPr>
        <p:spPr>
          <a:xfrm>
            <a:off x="628650" y="365126"/>
            <a:ext cx="7886700" cy="1325563"/>
          </a:xfrm>
          <a:prstGeom prst="rect">
            <a:avLst/>
          </a:prstGeom>
        </p:spPr>
        <p:txBody>
          <a:bodyPr vert="horz" lIns="91440" tIns="45720" rIns="91440" bIns="45720" rtlCol="1" anchor="ctr">
            <a:normAutofit/>
          </a:body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8B7D1E71-BBBA-F19D-FDDB-3B9BE797BF1D}"/>
              </a:ext>
            </a:extLst>
          </p:cNvPr>
          <p:cNvSpPr>
            <a:spLocks noGrp="1"/>
          </p:cNvSpPr>
          <p:nvPr>
            <p:ph type="body" idx="1"/>
          </p:nvPr>
        </p:nvSpPr>
        <p:spPr>
          <a:xfrm>
            <a:off x="628650" y="1825625"/>
            <a:ext cx="7886700" cy="4351338"/>
          </a:xfrm>
          <a:prstGeom prst="rect">
            <a:avLst/>
          </a:prstGeom>
        </p:spPr>
        <p:txBody>
          <a:bodyPr vert="horz" lIns="91440" tIns="45720" rIns="91440" bIns="45720" rtlCol="1">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0507C77F-14F8-C2A3-5B79-00E4B66CE693}"/>
              </a:ext>
            </a:extLst>
          </p:cNvPr>
          <p:cNvSpPr>
            <a:spLocks noGrp="1"/>
          </p:cNvSpPr>
          <p:nvPr>
            <p:ph type="dt" sz="half" idx="2"/>
          </p:nvPr>
        </p:nvSpPr>
        <p:spPr>
          <a:xfrm>
            <a:off x="6457950" y="6356351"/>
            <a:ext cx="2057400" cy="365125"/>
          </a:xfrm>
          <a:prstGeom prst="rect">
            <a:avLst/>
          </a:prstGeom>
        </p:spPr>
        <p:txBody>
          <a:bodyPr vert="horz" lIns="91440" tIns="45720" rIns="91440" bIns="45720" rtlCol="1" anchor="ctr"/>
          <a:lstStyle>
            <a:lvl1pPr algn="r">
              <a:defRPr sz="900">
                <a:solidFill>
                  <a:schemeClr val="tx1">
                    <a:tint val="75000"/>
                  </a:schemeClr>
                </a:solidFill>
              </a:defRPr>
            </a:lvl1pPr>
          </a:lstStyle>
          <a:p>
            <a:fld id="{D39E9ECD-9273-451E-9C1B-A270711DDA53}" type="datetimeFigureOut">
              <a:rPr lang="ar-EG" smtClean="0"/>
              <a:t>19/05/1447</a:t>
            </a:fld>
            <a:endParaRPr lang="ar-EG"/>
          </a:p>
        </p:txBody>
      </p:sp>
      <p:sp>
        <p:nvSpPr>
          <p:cNvPr id="5" name="عنصر نائب للتذييل 4">
            <a:extLst>
              <a:ext uri="{FF2B5EF4-FFF2-40B4-BE49-F238E27FC236}">
                <a16:creationId xmlns:a16="http://schemas.microsoft.com/office/drawing/2014/main" id="{3742ABFE-A2AE-2FC2-83B8-B4EC7537FF44}"/>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1" anchor="ctr"/>
          <a:lstStyle>
            <a:lvl1pPr algn="ctr">
              <a:defRPr sz="900">
                <a:solidFill>
                  <a:schemeClr val="tx1">
                    <a:tint val="75000"/>
                  </a:schemeClr>
                </a:solidFill>
              </a:defRPr>
            </a:lvl1pPr>
          </a:lstStyle>
          <a:p>
            <a:endParaRPr lang="ar-EG"/>
          </a:p>
        </p:txBody>
      </p:sp>
      <p:sp>
        <p:nvSpPr>
          <p:cNvPr id="6" name="عنصر نائب لرقم الشريحة 5">
            <a:extLst>
              <a:ext uri="{FF2B5EF4-FFF2-40B4-BE49-F238E27FC236}">
                <a16:creationId xmlns:a16="http://schemas.microsoft.com/office/drawing/2014/main" id="{6983764A-8C7F-680D-E930-6EC8AC5E9E3F}"/>
              </a:ext>
            </a:extLst>
          </p:cNvPr>
          <p:cNvSpPr>
            <a:spLocks noGrp="1"/>
          </p:cNvSpPr>
          <p:nvPr>
            <p:ph type="sldNum" sz="quarter" idx="4"/>
          </p:nvPr>
        </p:nvSpPr>
        <p:spPr>
          <a:xfrm>
            <a:off x="628650" y="6356351"/>
            <a:ext cx="2057400" cy="365125"/>
          </a:xfrm>
          <a:prstGeom prst="rect">
            <a:avLst/>
          </a:prstGeom>
        </p:spPr>
        <p:txBody>
          <a:bodyPr vert="horz" lIns="91440" tIns="45720" rIns="91440" bIns="45720" rtlCol="1" anchor="ctr"/>
          <a:lstStyle>
            <a:lvl1pPr algn="l">
              <a:defRPr sz="900">
                <a:solidFill>
                  <a:schemeClr val="tx1">
                    <a:tint val="75000"/>
                  </a:schemeClr>
                </a:solidFill>
              </a:defRPr>
            </a:lvl1pPr>
          </a:lstStyle>
          <a:p>
            <a:fld id="{C2C0C65D-5F21-43FC-B3C2-31A1D756A6CA}" type="slidenum">
              <a:rPr lang="ar-EG" smtClean="0"/>
              <a:t>‹#›</a:t>
            </a:fld>
            <a:endParaRPr lang="ar-EG"/>
          </a:p>
        </p:txBody>
      </p:sp>
    </p:spTree>
    <p:extLst>
      <p:ext uri="{BB962C8B-B14F-4D97-AF65-F5344CB8AC3E}">
        <p14:creationId xmlns:p14="http://schemas.microsoft.com/office/powerpoint/2010/main" val="90017022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r" defTabSz="685800" rtl="1"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r" defTabSz="685800" rtl="1"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r" defTabSz="685800" rtl="1"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r" defTabSz="685800" rtl="1"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ar-EG"/>
      </a:defPPr>
      <a:lvl1pPr marL="0" algn="r" defTabSz="685800" rtl="1" eaLnBrk="1" latinLnBrk="0" hangingPunct="1">
        <a:defRPr sz="1350" kern="1200">
          <a:solidFill>
            <a:schemeClr val="tx1"/>
          </a:solidFill>
          <a:latin typeface="+mn-lt"/>
          <a:ea typeface="+mn-ea"/>
          <a:cs typeface="+mn-cs"/>
        </a:defRPr>
      </a:lvl1pPr>
      <a:lvl2pPr marL="342900" algn="r" defTabSz="685800" rtl="1" eaLnBrk="1" latinLnBrk="0" hangingPunct="1">
        <a:defRPr sz="1350" kern="1200">
          <a:solidFill>
            <a:schemeClr val="tx1"/>
          </a:solidFill>
          <a:latin typeface="+mn-lt"/>
          <a:ea typeface="+mn-ea"/>
          <a:cs typeface="+mn-cs"/>
        </a:defRPr>
      </a:lvl2pPr>
      <a:lvl3pPr marL="685800" algn="r" defTabSz="685800" rtl="1" eaLnBrk="1" latinLnBrk="0" hangingPunct="1">
        <a:defRPr sz="1350" kern="1200">
          <a:solidFill>
            <a:schemeClr val="tx1"/>
          </a:solidFill>
          <a:latin typeface="+mn-lt"/>
          <a:ea typeface="+mn-ea"/>
          <a:cs typeface="+mn-cs"/>
        </a:defRPr>
      </a:lvl3pPr>
      <a:lvl4pPr marL="1028700" algn="r" defTabSz="685800" rtl="1" eaLnBrk="1" latinLnBrk="0" hangingPunct="1">
        <a:defRPr sz="1350" kern="1200">
          <a:solidFill>
            <a:schemeClr val="tx1"/>
          </a:solidFill>
          <a:latin typeface="+mn-lt"/>
          <a:ea typeface="+mn-ea"/>
          <a:cs typeface="+mn-cs"/>
        </a:defRPr>
      </a:lvl4pPr>
      <a:lvl5pPr marL="1371600" algn="r" defTabSz="685800" rtl="1" eaLnBrk="1" latinLnBrk="0" hangingPunct="1">
        <a:defRPr sz="1350" kern="1200">
          <a:solidFill>
            <a:schemeClr val="tx1"/>
          </a:solidFill>
          <a:latin typeface="+mn-lt"/>
          <a:ea typeface="+mn-ea"/>
          <a:cs typeface="+mn-cs"/>
        </a:defRPr>
      </a:lvl5pPr>
      <a:lvl6pPr marL="1714500" algn="r" defTabSz="685800" rtl="1" eaLnBrk="1" latinLnBrk="0" hangingPunct="1">
        <a:defRPr sz="1350" kern="1200">
          <a:solidFill>
            <a:schemeClr val="tx1"/>
          </a:solidFill>
          <a:latin typeface="+mn-lt"/>
          <a:ea typeface="+mn-ea"/>
          <a:cs typeface="+mn-cs"/>
        </a:defRPr>
      </a:lvl6pPr>
      <a:lvl7pPr marL="2057400" algn="r" defTabSz="685800" rtl="1" eaLnBrk="1" latinLnBrk="0" hangingPunct="1">
        <a:defRPr sz="1350" kern="1200">
          <a:solidFill>
            <a:schemeClr val="tx1"/>
          </a:solidFill>
          <a:latin typeface="+mn-lt"/>
          <a:ea typeface="+mn-ea"/>
          <a:cs typeface="+mn-cs"/>
        </a:defRPr>
      </a:lvl7pPr>
      <a:lvl8pPr marL="2400300" algn="r" defTabSz="685800" rtl="1" eaLnBrk="1" latinLnBrk="0" hangingPunct="1">
        <a:defRPr sz="1350" kern="1200">
          <a:solidFill>
            <a:schemeClr val="tx1"/>
          </a:solidFill>
          <a:latin typeface="+mn-lt"/>
          <a:ea typeface="+mn-ea"/>
          <a:cs typeface="+mn-cs"/>
        </a:defRPr>
      </a:lvl8pPr>
      <a:lvl9pPr marL="2743200" algn="r" defTabSz="685800" rtl="1"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83092"/>
            <a:ext cx="41148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28600" y="1066800"/>
            <a:ext cx="41148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28600" y="4237567"/>
            <a:ext cx="1066800" cy="243417"/>
          </a:xfrm>
          <a:prstGeom prst="rect">
            <a:avLst/>
          </a:prstGeom>
        </p:spPr>
        <p:txBody>
          <a:bodyPr vert="horz" lIns="91440" tIns="45720" rIns="91440" bIns="45720" rtlCol="0" anchor="ctr"/>
          <a:lstStyle>
            <a:lvl1pPr algn="l">
              <a:defRPr sz="600">
                <a:solidFill>
                  <a:schemeClr val="tx1">
                    <a:tint val="75000"/>
                  </a:schemeClr>
                </a:solidFill>
              </a:defRPr>
            </a:lvl1pPr>
          </a:lstStyle>
          <a:p>
            <a:fld id="{1D8BD707-D9CF-40AE-B4C6-C98DA3205C09}" type="datetimeFigureOut">
              <a:rPr lang="en-US" smtClean="0"/>
              <a:pPr/>
              <a:t>11/9/2025</a:t>
            </a:fld>
            <a:endParaRPr lang="en-US"/>
          </a:p>
        </p:txBody>
      </p:sp>
      <p:sp>
        <p:nvSpPr>
          <p:cNvPr id="5" name="Footer Placeholder 4"/>
          <p:cNvSpPr>
            <a:spLocks noGrp="1"/>
          </p:cNvSpPr>
          <p:nvPr>
            <p:ph type="ftr" sz="quarter" idx="3"/>
          </p:nvPr>
        </p:nvSpPr>
        <p:spPr>
          <a:xfrm>
            <a:off x="1562100" y="4237567"/>
            <a:ext cx="1447800" cy="243417"/>
          </a:xfrm>
          <a:prstGeom prst="rect">
            <a:avLst/>
          </a:prstGeom>
        </p:spPr>
        <p:txBody>
          <a:bodyPr vert="horz" lIns="91440" tIns="45720" rIns="91440" bIns="45720" rtlCol="0" anchor="ctr"/>
          <a:lstStyle>
            <a:lvl1pPr algn="ctr">
              <a:defRPr sz="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276600" y="4237567"/>
            <a:ext cx="1066800" cy="243417"/>
          </a:xfrm>
          <a:prstGeom prst="rect">
            <a:avLst/>
          </a:prstGeom>
        </p:spPr>
        <p:txBody>
          <a:bodyPr vert="horz" lIns="91440" tIns="45720" rIns="91440" bIns="45720" rtlCol="0" anchor="ctr"/>
          <a:lstStyle>
            <a:lvl1pPr algn="r">
              <a:defRPr sz="6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018476304"/>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457200" rtl="0" eaLnBrk="1" latinLnBrk="0" hangingPunct="1">
        <a:spcBef>
          <a:spcPct val="0"/>
        </a:spcBef>
        <a:buNone/>
        <a:defRPr sz="2200" kern="1200">
          <a:solidFill>
            <a:schemeClr val="tx1"/>
          </a:solidFill>
          <a:latin typeface="+mj-lt"/>
          <a:ea typeface="+mj-ea"/>
          <a:cs typeface="+mj-cs"/>
        </a:defRPr>
      </a:lvl1pPr>
    </p:titleStyle>
    <p:bodyStyle>
      <a:lvl1pPr marL="171450" indent="-171450" algn="l" defTabSz="4572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371475" indent="-142875" algn="l" defTabSz="4572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571500" indent="-114300" algn="l" defTabSz="4572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800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4pPr>
      <a:lvl5pPr marL="10287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5pPr>
      <a:lvl6pPr marL="12573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6pPr>
      <a:lvl7pPr marL="14859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7pPr>
      <a:lvl8pPr marL="17145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8pPr>
      <a:lvl9pPr marL="1943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9pPr>
    </p:bodyStyle>
    <p:other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9.xml"/></Relationships>
</file>

<file path=ppt/slides/_rels/slide2.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3.jpeg"/><Relationship Id="rId1" Type="http://schemas.openxmlformats.org/officeDocument/2006/relationships/slideLayout" Target="../slideLayouts/slideLayout2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29.xml"/></Relationships>
</file>

<file path=ppt/slides/_rels/slide1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9.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29.xml"/></Relationships>
</file>

<file path=ppt/slides/_rels/slide2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9.xml"/></Relationships>
</file>

<file path=ppt/slides/_rels/slide2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29.xml"/></Relationships>
</file>

<file path=ppt/slides/_rels/slide3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7.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29.xml"/></Relationships>
</file>

<file path=ppt/slides/_rels/slide5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9.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18.xml"/></Relationships>
</file>

<file path=ppt/slides/_rels/slide5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9.xml"/></Relationships>
</file>

<file path=ppt/slides/_rels/slide58.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1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2.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Layout" Target="../slideLayouts/slideLayout29.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Layout" Target="../slideLayouts/slideLayout29.xml"/><Relationship Id="rId4" Type="http://schemas.openxmlformats.org/officeDocument/2006/relationships/image" Target="../media/image22.svg"/></Relationships>
</file>

<file path=ppt/slides/_rels/slide65.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29.xml"/><Relationship Id="rId5" Type="http://schemas.openxmlformats.org/officeDocument/2006/relationships/image" Target="../media/image26.svg"/><Relationship Id="rId4" Type="http://schemas.openxmlformats.org/officeDocument/2006/relationships/image" Target="../media/image25.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9.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560216"/>
        </a:solidFill>
        <a:effectLst/>
      </p:bgPr>
    </p:bg>
    <p:spTree>
      <p:nvGrpSpPr>
        <p:cNvPr id="1" name=""/>
        <p:cNvGrpSpPr/>
        <p:nvPr/>
      </p:nvGrpSpPr>
      <p:grpSpPr>
        <a:xfrm>
          <a:off x="0" y="0"/>
          <a:ext cx="0" cy="0"/>
          <a:chOff x="0" y="0"/>
          <a:chExt cx="0" cy="0"/>
        </a:xfrm>
      </p:grpSpPr>
      <p:grpSp>
        <p:nvGrpSpPr>
          <p:cNvPr id="2" name="Group 2"/>
          <p:cNvGrpSpPr/>
          <p:nvPr/>
        </p:nvGrpSpPr>
        <p:grpSpPr>
          <a:xfrm>
            <a:off x="5085935" y="-23604"/>
            <a:ext cx="7186378" cy="6881604"/>
            <a:chOff x="0" y="0"/>
            <a:chExt cx="4282440" cy="3708400"/>
          </a:xfrm>
        </p:grpSpPr>
        <p:sp>
          <p:nvSpPr>
            <p:cNvPr id="3" name="Freeform 3"/>
            <p:cNvSpPr/>
            <p:nvPr/>
          </p:nvSpPr>
          <p:spPr>
            <a:xfrm>
              <a:off x="0" y="0"/>
              <a:ext cx="4282440" cy="3708400"/>
            </a:xfrm>
            <a:custGeom>
              <a:avLst/>
              <a:gdLst/>
              <a:ahLst/>
              <a:cxnLst/>
              <a:rect l="l" t="t" r="r" b="b"/>
              <a:pathLst>
                <a:path w="4282440" h="3708400">
                  <a:moveTo>
                    <a:pt x="3211830" y="0"/>
                  </a:moveTo>
                  <a:lnTo>
                    <a:pt x="1070610" y="0"/>
                  </a:lnTo>
                  <a:lnTo>
                    <a:pt x="0" y="1854200"/>
                  </a:lnTo>
                  <a:lnTo>
                    <a:pt x="1070610" y="3708400"/>
                  </a:lnTo>
                  <a:lnTo>
                    <a:pt x="3211830" y="3708400"/>
                  </a:lnTo>
                  <a:lnTo>
                    <a:pt x="4282440" y="1854200"/>
                  </a:lnTo>
                  <a:close/>
                </a:path>
              </a:pathLst>
            </a:custGeom>
            <a:blipFill>
              <a:blip r:embed="rId2"/>
              <a:stretch>
                <a:fillRect l="-29731"/>
              </a:stretch>
            </a:blipFill>
          </p:spPr>
        </p:sp>
      </p:grpSp>
      <p:grpSp>
        <p:nvGrpSpPr>
          <p:cNvPr id="4" name="Group 4"/>
          <p:cNvGrpSpPr/>
          <p:nvPr/>
        </p:nvGrpSpPr>
        <p:grpSpPr>
          <a:xfrm>
            <a:off x="4788024" y="4945866"/>
            <a:ext cx="1770165" cy="1548894"/>
            <a:chOff x="0" y="0"/>
            <a:chExt cx="812800" cy="711200"/>
          </a:xfrm>
        </p:grpSpPr>
        <p:sp>
          <p:nvSpPr>
            <p:cNvPr id="5" name="Freeform 5"/>
            <p:cNvSpPr/>
            <p:nvPr/>
          </p:nvSpPr>
          <p:spPr>
            <a:xfrm>
              <a:off x="0" y="0"/>
              <a:ext cx="812800" cy="711200"/>
            </a:xfrm>
            <a:custGeom>
              <a:avLst/>
              <a:gdLst/>
              <a:ahLst/>
              <a:cxnLst/>
              <a:rect l="l" t="t" r="r" b="b"/>
              <a:pathLst>
                <a:path w="812800" h="711200">
                  <a:moveTo>
                    <a:pt x="406400" y="0"/>
                  </a:moveTo>
                  <a:lnTo>
                    <a:pt x="812800" y="711200"/>
                  </a:lnTo>
                  <a:lnTo>
                    <a:pt x="0" y="711200"/>
                  </a:lnTo>
                  <a:lnTo>
                    <a:pt x="406400" y="0"/>
                  </a:lnTo>
                  <a:close/>
                </a:path>
              </a:pathLst>
            </a:custGeom>
            <a:solidFill>
              <a:srgbClr val="BC1823"/>
            </a:solidFill>
          </p:spPr>
        </p:sp>
        <p:sp>
          <p:nvSpPr>
            <p:cNvPr id="6" name="TextBox 6"/>
            <p:cNvSpPr txBox="1"/>
            <p:nvPr/>
          </p:nvSpPr>
          <p:spPr>
            <a:xfrm>
              <a:off x="127000" y="273050"/>
              <a:ext cx="558800" cy="38735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7" name="Group 7"/>
          <p:cNvGrpSpPr/>
          <p:nvPr/>
        </p:nvGrpSpPr>
        <p:grpSpPr>
          <a:xfrm>
            <a:off x="5165943" y="-221742"/>
            <a:ext cx="2237882" cy="1958147"/>
            <a:chOff x="0" y="0"/>
            <a:chExt cx="812800" cy="711200"/>
          </a:xfrm>
        </p:grpSpPr>
        <p:sp>
          <p:nvSpPr>
            <p:cNvPr id="8" name="Freeform 8"/>
            <p:cNvSpPr/>
            <p:nvPr/>
          </p:nvSpPr>
          <p:spPr>
            <a:xfrm>
              <a:off x="0" y="0"/>
              <a:ext cx="812800" cy="711200"/>
            </a:xfrm>
            <a:custGeom>
              <a:avLst/>
              <a:gdLst/>
              <a:ahLst/>
              <a:cxnLst/>
              <a:rect l="l" t="t" r="r" b="b"/>
              <a:pathLst>
                <a:path w="812800" h="711200">
                  <a:moveTo>
                    <a:pt x="406400" y="711200"/>
                  </a:moveTo>
                  <a:lnTo>
                    <a:pt x="812800" y="0"/>
                  </a:lnTo>
                  <a:lnTo>
                    <a:pt x="0" y="0"/>
                  </a:lnTo>
                  <a:lnTo>
                    <a:pt x="406400" y="711200"/>
                  </a:lnTo>
                  <a:close/>
                </a:path>
              </a:pathLst>
            </a:custGeom>
            <a:solidFill>
              <a:srgbClr val="BC1823"/>
            </a:solidFill>
          </p:spPr>
        </p:sp>
        <p:sp>
          <p:nvSpPr>
            <p:cNvPr id="9" name="TextBox 9"/>
            <p:cNvSpPr txBox="1"/>
            <p:nvPr/>
          </p:nvSpPr>
          <p:spPr>
            <a:xfrm>
              <a:off x="127000" y="-6350"/>
              <a:ext cx="558800" cy="38735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1" name="Group 11"/>
          <p:cNvGrpSpPr/>
          <p:nvPr/>
        </p:nvGrpSpPr>
        <p:grpSpPr>
          <a:xfrm rot="-1804210">
            <a:off x="5726392" y="3013900"/>
            <a:ext cx="560677" cy="4533282"/>
            <a:chOff x="0" y="0"/>
            <a:chExt cx="295336" cy="1667779"/>
          </a:xfrm>
        </p:grpSpPr>
        <p:sp>
          <p:nvSpPr>
            <p:cNvPr id="12" name="Freeform 12"/>
            <p:cNvSpPr/>
            <p:nvPr/>
          </p:nvSpPr>
          <p:spPr>
            <a:xfrm>
              <a:off x="0" y="0"/>
              <a:ext cx="295336" cy="1667779"/>
            </a:xfrm>
            <a:custGeom>
              <a:avLst/>
              <a:gdLst/>
              <a:ahLst/>
              <a:cxnLst/>
              <a:rect l="l" t="t" r="r" b="b"/>
              <a:pathLst>
                <a:path w="295336" h="1667779">
                  <a:moveTo>
                    <a:pt x="0" y="0"/>
                  </a:moveTo>
                  <a:lnTo>
                    <a:pt x="295336" y="0"/>
                  </a:lnTo>
                  <a:lnTo>
                    <a:pt x="295336" y="1667779"/>
                  </a:lnTo>
                  <a:lnTo>
                    <a:pt x="0" y="1667779"/>
                  </a:lnTo>
                  <a:close/>
                </a:path>
              </a:pathLst>
            </a:custGeom>
            <a:solidFill>
              <a:srgbClr val="9B1921"/>
            </a:solidFill>
          </p:spPr>
        </p:sp>
        <p:sp>
          <p:nvSpPr>
            <p:cNvPr id="13" name="TextBox 13"/>
            <p:cNvSpPr txBox="1"/>
            <p:nvPr/>
          </p:nvSpPr>
          <p:spPr>
            <a:xfrm>
              <a:off x="0" y="-57150"/>
              <a:ext cx="295336" cy="1724929"/>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4" name="Group 14"/>
          <p:cNvGrpSpPr/>
          <p:nvPr/>
        </p:nvGrpSpPr>
        <p:grpSpPr>
          <a:xfrm rot="-3396924">
            <a:off x="3790029" y="1427891"/>
            <a:ext cx="4557799" cy="529323"/>
            <a:chOff x="0" y="0"/>
            <a:chExt cx="2274101" cy="306856"/>
          </a:xfrm>
        </p:grpSpPr>
        <p:sp>
          <p:nvSpPr>
            <p:cNvPr id="15" name="Freeform 15"/>
            <p:cNvSpPr/>
            <p:nvPr/>
          </p:nvSpPr>
          <p:spPr>
            <a:xfrm>
              <a:off x="0" y="0"/>
              <a:ext cx="2274101" cy="306856"/>
            </a:xfrm>
            <a:custGeom>
              <a:avLst/>
              <a:gdLst/>
              <a:ahLst/>
              <a:cxnLst/>
              <a:rect l="l" t="t" r="r" b="b"/>
              <a:pathLst>
                <a:path w="2274101" h="306856">
                  <a:moveTo>
                    <a:pt x="2070901" y="0"/>
                  </a:moveTo>
                  <a:lnTo>
                    <a:pt x="0" y="0"/>
                  </a:lnTo>
                  <a:lnTo>
                    <a:pt x="203200" y="306856"/>
                  </a:lnTo>
                  <a:lnTo>
                    <a:pt x="2274101" y="306856"/>
                  </a:lnTo>
                  <a:lnTo>
                    <a:pt x="2070901" y="0"/>
                  </a:lnTo>
                  <a:close/>
                </a:path>
              </a:pathLst>
            </a:custGeom>
            <a:solidFill>
              <a:srgbClr val="80131A"/>
            </a:solidFill>
          </p:spPr>
        </p:sp>
        <p:sp>
          <p:nvSpPr>
            <p:cNvPr id="16" name="TextBox 16"/>
            <p:cNvSpPr txBox="1"/>
            <p:nvPr/>
          </p:nvSpPr>
          <p:spPr>
            <a:xfrm>
              <a:off x="101600" y="-57150"/>
              <a:ext cx="2070901" cy="364006"/>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22" name="مربع نص 21">
            <a:extLst>
              <a:ext uri="{FF2B5EF4-FFF2-40B4-BE49-F238E27FC236}">
                <a16:creationId xmlns:a16="http://schemas.microsoft.com/office/drawing/2014/main" id="{829AA630-C8C6-CE5C-D11D-C25381CE8777}"/>
              </a:ext>
            </a:extLst>
          </p:cNvPr>
          <p:cNvSpPr txBox="1"/>
          <p:nvPr/>
        </p:nvSpPr>
        <p:spPr>
          <a:xfrm>
            <a:off x="452678" y="1392185"/>
            <a:ext cx="4156146" cy="923330"/>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5400" b="1" i="0" u="none" strike="noStrike" kern="1200" cap="none" spc="0" normalizeH="0" baseline="0" noProof="0" dirty="0">
                <a:ln>
                  <a:noFill/>
                </a:ln>
                <a:solidFill>
                  <a:prstClr val="white"/>
                </a:solidFill>
                <a:effectLst/>
                <a:uLnTx/>
                <a:uFillTx/>
                <a:latin typeface="Traditional Arabic" panose="02020603050405020304" pitchFamily="18" charset="-78"/>
                <a:ea typeface="+mn-ea"/>
                <a:cs typeface="Traditional Arabic" panose="02020603050405020304" pitchFamily="18" charset="-78"/>
              </a:rPr>
              <a:t>الفصل  السابع</a:t>
            </a:r>
            <a:endParaRPr kumimoji="0" lang="en-US" sz="5400" b="1" i="0" u="none" strike="noStrike" kern="1200" cap="none" spc="0" normalizeH="0" baseline="0" noProof="0" dirty="0">
              <a:ln>
                <a:noFill/>
              </a:ln>
              <a:solidFill>
                <a:prstClr val="white"/>
              </a:solidFill>
              <a:effectLst/>
              <a:uLnTx/>
              <a:uFillTx/>
              <a:latin typeface="Traditional Arabic" panose="02020603050405020304" pitchFamily="18" charset="-78"/>
              <a:ea typeface="+mn-ea"/>
              <a:cs typeface="Traditional Arabic" panose="02020603050405020304" pitchFamily="18" charset="-78"/>
            </a:endParaRPr>
          </a:p>
        </p:txBody>
      </p:sp>
      <p:sp>
        <p:nvSpPr>
          <p:cNvPr id="23" name="مربع نص 22">
            <a:extLst>
              <a:ext uri="{FF2B5EF4-FFF2-40B4-BE49-F238E27FC236}">
                <a16:creationId xmlns:a16="http://schemas.microsoft.com/office/drawing/2014/main" id="{5B8E78FE-7A59-270F-3E27-0C3E774869DF}"/>
              </a:ext>
            </a:extLst>
          </p:cNvPr>
          <p:cNvSpPr txBox="1"/>
          <p:nvPr/>
        </p:nvSpPr>
        <p:spPr>
          <a:xfrm>
            <a:off x="35097" y="3741056"/>
            <a:ext cx="4571603" cy="1754326"/>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5400" b="1" i="0" u="none" strike="noStrike" kern="1200" cap="none" spc="0" normalizeH="0" baseline="0" noProof="0" dirty="0">
                <a:ln>
                  <a:noFill/>
                </a:ln>
                <a:solidFill>
                  <a:prstClr val="white"/>
                </a:solidFill>
                <a:effectLst/>
                <a:uLnTx/>
                <a:uFillTx/>
                <a:latin typeface="Traditional Arabic" panose="02020603050405020304" pitchFamily="18" charset="-78"/>
                <a:ea typeface="+mn-ea"/>
                <a:cs typeface="Traditional Arabic" panose="02020603050405020304" pitchFamily="18" charset="-78"/>
              </a:rPr>
              <a:t>مهارة حل المشكلة واتخاذ القرار</a:t>
            </a:r>
            <a:endParaRPr kumimoji="0" lang="en-US" sz="4400" b="1" i="0" u="none" strike="noStrike" kern="1200" cap="none" spc="0" normalizeH="0" baseline="0" noProof="0" dirty="0">
              <a:ln>
                <a:noFill/>
              </a:ln>
              <a:solidFill>
                <a:prstClr val="white"/>
              </a:solidFill>
              <a:effectLst/>
              <a:uLnTx/>
              <a:uFillTx/>
              <a:latin typeface="Traditional Arabic" panose="02020603050405020304" pitchFamily="18" charset="-78"/>
              <a:ea typeface="+mn-ea"/>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1000" fill="hold"/>
                                        <p:tgtEl>
                                          <p:spTgt spid="22"/>
                                        </p:tgtEl>
                                        <p:attrNameLst>
                                          <p:attrName>ppt_w</p:attrName>
                                        </p:attrNameLst>
                                      </p:cBhvr>
                                      <p:tavLst>
                                        <p:tav tm="0">
                                          <p:val>
                                            <p:fltVal val="0"/>
                                          </p:val>
                                        </p:tav>
                                        <p:tav tm="100000">
                                          <p:val>
                                            <p:strVal val="#ppt_w"/>
                                          </p:val>
                                        </p:tav>
                                      </p:tavLst>
                                    </p:anim>
                                    <p:anim calcmode="lin" valueType="num">
                                      <p:cBhvr>
                                        <p:cTn id="8" dur="1000" fill="hold"/>
                                        <p:tgtEl>
                                          <p:spTgt spid="22"/>
                                        </p:tgtEl>
                                        <p:attrNameLst>
                                          <p:attrName>ppt_h</p:attrName>
                                        </p:attrNameLst>
                                      </p:cBhvr>
                                      <p:tavLst>
                                        <p:tav tm="0">
                                          <p:val>
                                            <p:fltVal val="0"/>
                                          </p:val>
                                        </p:tav>
                                        <p:tav tm="100000">
                                          <p:val>
                                            <p:strVal val="#ppt_h"/>
                                          </p:val>
                                        </p:tav>
                                      </p:tavLst>
                                    </p:anim>
                                    <p:anim calcmode="lin" valueType="num">
                                      <p:cBhvr>
                                        <p:cTn id="9" dur="1000" fill="hold"/>
                                        <p:tgtEl>
                                          <p:spTgt spid="22"/>
                                        </p:tgtEl>
                                        <p:attrNameLst>
                                          <p:attrName>style.rotation</p:attrName>
                                        </p:attrNameLst>
                                      </p:cBhvr>
                                      <p:tavLst>
                                        <p:tav tm="0">
                                          <p:val>
                                            <p:fltVal val="90"/>
                                          </p:val>
                                        </p:tav>
                                        <p:tav tm="100000">
                                          <p:val>
                                            <p:fltVal val="0"/>
                                          </p:val>
                                        </p:tav>
                                      </p:tavLst>
                                    </p:anim>
                                    <p:animEffect transition="in" filter="fade">
                                      <p:cBhvr>
                                        <p:cTn id="10" dur="1000"/>
                                        <p:tgtEl>
                                          <p:spTgt spid="2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23"/>
                                        </p:tgtEl>
                                        <p:attrNameLst>
                                          <p:attrName>style.visibility</p:attrName>
                                        </p:attrNameLst>
                                      </p:cBhvr>
                                      <p:to>
                                        <p:strVal val="visible"/>
                                      </p:to>
                                    </p:set>
                                    <p:anim calcmode="lin" valueType="num">
                                      <p:cBhvr>
                                        <p:cTn id="15" dur="1000" fill="hold"/>
                                        <p:tgtEl>
                                          <p:spTgt spid="23"/>
                                        </p:tgtEl>
                                        <p:attrNameLst>
                                          <p:attrName>ppt_w</p:attrName>
                                        </p:attrNameLst>
                                      </p:cBhvr>
                                      <p:tavLst>
                                        <p:tav tm="0">
                                          <p:val>
                                            <p:fltVal val="0"/>
                                          </p:val>
                                        </p:tav>
                                        <p:tav tm="100000">
                                          <p:val>
                                            <p:strVal val="#ppt_w"/>
                                          </p:val>
                                        </p:tav>
                                      </p:tavLst>
                                    </p:anim>
                                    <p:anim calcmode="lin" valueType="num">
                                      <p:cBhvr>
                                        <p:cTn id="16" dur="1000" fill="hold"/>
                                        <p:tgtEl>
                                          <p:spTgt spid="23"/>
                                        </p:tgtEl>
                                        <p:attrNameLst>
                                          <p:attrName>ppt_h</p:attrName>
                                        </p:attrNameLst>
                                      </p:cBhvr>
                                      <p:tavLst>
                                        <p:tav tm="0">
                                          <p:val>
                                            <p:fltVal val="0"/>
                                          </p:val>
                                        </p:tav>
                                        <p:tav tm="100000">
                                          <p:val>
                                            <p:strVal val="#ppt_h"/>
                                          </p:val>
                                        </p:tav>
                                      </p:tavLst>
                                    </p:anim>
                                    <p:anim calcmode="lin" valueType="num">
                                      <p:cBhvr>
                                        <p:cTn id="17" dur="1000" fill="hold"/>
                                        <p:tgtEl>
                                          <p:spTgt spid="23"/>
                                        </p:tgtEl>
                                        <p:attrNameLst>
                                          <p:attrName>style.rotation</p:attrName>
                                        </p:attrNameLst>
                                      </p:cBhvr>
                                      <p:tavLst>
                                        <p:tav tm="0">
                                          <p:val>
                                            <p:fltVal val="90"/>
                                          </p:val>
                                        </p:tav>
                                        <p:tav tm="100000">
                                          <p:val>
                                            <p:fltVal val="0"/>
                                          </p:val>
                                        </p:tav>
                                      </p:tavLst>
                                    </p:anim>
                                    <p:animEffect transition="in" filter="fade">
                                      <p:cBhvr>
                                        <p:cTn id="18"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560216"/>
        </a:solidFill>
        <a:effectLst/>
      </p:bgPr>
    </p:bg>
    <p:spTree>
      <p:nvGrpSpPr>
        <p:cNvPr id="1" name=""/>
        <p:cNvGrpSpPr/>
        <p:nvPr/>
      </p:nvGrpSpPr>
      <p:grpSpPr>
        <a:xfrm>
          <a:off x="0" y="0"/>
          <a:ext cx="0" cy="0"/>
          <a:chOff x="0" y="0"/>
          <a:chExt cx="0" cy="0"/>
        </a:xfrm>
      </p:grpSpPr>
      <p:grpSp>
        <p:nvGrpSpPr>
          <p:cNvPr id="2" name="Group 2"/>
          <p:cNvGrpSpPr/>
          <p:nvPr/>
        </p:nvGrpSpPr>
        <p:grpSpPr>
          <a:xfrm>
            <a:off x="5036371" y="-99392"/>
            <a:ext cx="6543310" cy="6957392"/>
            <a:chOff x="0" y="0"/>
            <a:chExt cx="4282440" cy="3708400"/>
          </a:xfrm>
        </p:grpSpPr>
        <p:sp>
          <p:nvSpPr>
            <p:cNvPr id="3" name="Freeform 3"/>
            <p:cNvSpPr/>
            <p:nvPr/>
          </p:nvSpPr>
          <p:spPr>
            <a:xfrm>
              <a:off x="0" y="0"/>
              <a:ext cx="4282440" cy="3708400"/>
            </a:xfrm>
            <a:custGeom>
              <a:avLst/>
              <a:gdLst/>
              <a:ahLst/>
              <a:cxnLst/>
              <a:rect l="l" t="t" r="r" b="b"/>
              <a:pathLst>
                <a:path w="4282440" h="3708400">
                  <a:moveTo>
                    <a:pt x="3211830" y="0"/>
                  </a:moveTo>
                  <a:lnTo>
                    <a:pt x="1070610" y="0"/>
                  </a:lnTo>
                  <a:lnTo>
                    <a:pt x="0" y="1854200"/>
                  </a:lnTo>
                  <a:lnTo>
                    <a:pt x="1070610" y="3708400"/>
                  </a:lnTo>
                  <a:lnTo>
                    <a:pt x="3211830" y="3708400"/>
                  </a:lnTo>
                  <a:lnTo>
                    <a:pt x="4282440" y="1854200"/>
                  </a:lnTo>
                  <a:close/>
                </a:path>
              </a:pathLst>
            </a:custGeom>
            <a:blipFill>
              <a:blip r:embed="rId2"/>
              <a:stretch>
                <a:fillRect l="-1315" r="-1315"/>
              </a:stretch>
            </a:blipFill>
          </p:spPr>
        </p:sp>
      </p:grpSp>
      <p:sp>
        <p:nvSpPr>
          <p:cNvPr id="18" name="TextBox 18"/>
          <p:cNvSpPr txBox="1"/>
          <p:nvPr/>
        </p:nvSpPr>
        <p:spPr>
          <a:xfrm>
            <a:off x="417928" y="1912198"/>
            <a:ext cx="3274501" cy="1683319"/>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nvGrpSpPr>
          <p:cNvPr id="22" name="Group 22"/>
          <p:cNvGrpSpPr/>
          <p:nvPr/>
        </p:nvGrpSpPr>
        <p:grpSpPr>
          <a:xfrm>
            <a:off x="404893" y="2348880"/>
            <a:ext cx="3274501" cy="3153653"/>
            <a:chOff x="0" y="0"/>
            <a:chExt cx="1658877" cy="269558"/>
          </a:xfrm>
        </p:grpSpPr>
        <p:sp>
          <p:nvSpPr>
            <p:cNvPr id="23" name="Freeform 23"/>
            <p:cNvSpPr/>
            <p:nvPr/>
          </p:nvSpPr>
          <p:spPr>
            <a:xfrm>
              <a:off x="0" y="0"/>
              <a:ext cx="1658877" cy="269558"/>
            </a:xfrm>
            <a:custGeom>
              <a:avLst/>
              <a:gdLst/>
              <a:ahLst/>
              <a:cxnLst/>
              <a:rect l="l" t="t" r="r" b="b"/>
              <a:pathLst>
                <a:path w="1658877" h="269558">
                  <a:moveTo>
                    <a:pt x="89250" y="0"/>
                  </a:moveTo>
                  <a:lnTo>
                    <a:pt x="1569626" y="0"/>
                  </a:lnTo>
                  <a:cubicBezTo>
                    <a:pt x="1618918" y="0"/>
                    <a:pt x="1658877" y="39959"/>
                    <a:pt x="1658877" y="89250"/>
                  </a:cubicBezTo>
                  <a:lnTo>
                    <a:pt x="1658877" y="180308"/>
                  </a:lnTo>
                  <a:cubicBezTo>
                    <a:pt x="1658877" y="229599"/>
                    <a:pt x="1618918" y="269558"/>
                    <a:pt x="1569626" y="269558"/>
                  </a:cubicBezTo>
                  <a:lnTo>
                    <a:pt x="89250" y="269558"/>
                  </a:lnTo>
                  <a:cubicBezTo>
                    <a:pt x="39959" y="269558"/>
                    <a:pt x="0" y="229599"/>
                    <a:pt x="0" y="180308"/>
                  </a:cubicBezTo>
                  <a:lnTo>
                    <a:pt x="0" y="89250"/>
                  </a:lnTo>
                  <a:cubicBezTo>
                    <a:pt x="0" y="39959"/>
                    <a:pt x="39959" y="0"/>
                    <a:pt x="89250" y="0"/>
                  </a:cubicBezTo>
                  <a:close/>
                </a:path>
              </a:pathLst>
            </a:custGeom>
            <a:solidFill>
              <a:srgbClr val="BC1823"/>
            </a:solidFill>
          </p:spPr>
        </p:sp>
        <p:sp>
          <p:nvSpPr>
            <p:cNvPr id="24" name="TextBox 24"/>
            <p:cNvSpPr txBox="1"/>
            <p:nvPr/>
          </p:nvSpPr>
          <p:spPr>
            <a:xfrm>
              <a:off x="0" y="-57150"/>
              <a:ext cx="1658877" cy="326708"/>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33" name="Group 33"/>
          <p:cNvGrpSpPr/>
          <p:nvPr/>
        </p:nvGrpSpPr>
        <p:grpSpPr>
          <a:xfrm>
            <a:off x="5227624" y="4773130"/>
            <a:ext cx="1543050" cy="1350169"/>
            <a:chOff x="0" y="0"/>
            <a:chExt cx="812800" cy="711200"/>
          </a:xfrm>
        </p:grpSpPr>
        <p:sp>
          <p:nvSpPr>
            <p:cNvPr id="34" name="Freeform 34"/>
            <p:cNvSpPr/>
            <p:nvPr/>
          </p:nvSpPr>
          <p:spPr>
            <a:xfrm>
              <a:off x="0" y="0"/>
              <a:ext cx="812800" cy="711200"/>
            </a:xfrm>
            <a:custGeom>
              <a:avLst/>
              <a:gdLst/>
              <a:ahLst/>
              <a:cxnLst/>
              <a:rect l="l" t="t" r="r" b="b"/>
              <a:pathLst>
                <a:path w="812800" h="711200">
                  <a:moveTo>
                    <a:pt x="406400" y="0"/>
                  </a:moveTo>
                  <a:lnTo>
                    <a:pt x="812800" y="711200"/>
                  </a:lnTo>
                  <a:lnTo>
                    <a:pt x="0" y="711200"/>
                  </a:lnTo>
                  <a:lnTo>
                    <a:pt x="406400" y="0"/>
                  </a:lnTo>
                  <a:close/>
                </a:path>
              </a:pathLst>
            </a:custGeom>
            <a:solidFill>
              <a:srgbClr val="BC1823"/>
            </a:solidFill>
          </p:spPr>
        </p:sp>
        <p:sp>
          <p:nvSpPr>
            <p:cNvPr id="35" name="TextBox 35"/>
            <p:cNvSpPr txBox="1"/>
            <p:nvPr/>
          </p:nvSpPr>
          <p:spPr>
            <a:xfrm>
              <a:off x="127000" y="273050"/>
              <a:ext cx="558800" cy="38735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36" name="Group 36"/>
          <p:cNvGrpSpPr/>
          <p:nvPr/>
        </p:nvGrpSpPr>
        <p:grpSpPr>
          <a:xfrm rot="-1783711">
            <a:off x="5679353" y="3033668"/>
            <a:ext cx="402806" cy="4101011"/>
            <a:chOff x="0" y="0"/>
            <a:chExt cx="212178" cy="1908683"/>
          </a:xfrm>
        </p:grpSpPr>
        <p:sp>
          <p:nvSpPr>
            <p:cNvPr id="37" name="Freeform 37"/>
            <p:cNvSpPr/>
            <p:nvPr/>
          </p:nvSpPr>
          <p:spPr>
            <a:xfrm>
              <a:off x="0" y="0"/>
              <a:ext cx="212178" cy="1908683"/>
            </a:xfrm>
            <a:custGeom>
              <a:avLst/>
              <a:gdLst/>
              <a:ahLst/>
              <a:cxnLst/>
              <a:rect l="l" t="t" r="r" b="b"/>
              <a:pathLst>
                <a:path w="212178" h="1908683">
                  <a:moveTo>
                    <a:pt x="0" y="0"/>
                  </a:moveTo>
                  <a:lnTo>
                    <a:pt x="212178" y="0"/>
                  </a:lnTo>
                  <a:lnTo>
                    <a:pt x="212178" y="1908683"/>
                  </a:lnTo>
                  <a:lnTo>
                    <a:pt x="0" y="1908683"/>
                  </a:lnTo>
                  <a:close/>
                </a:path>
              </a:pathLst>
            </a:custGeom>
            <a:solidFill>
              <a:srgbClr val="80131A"/>
            </a:solidFill>
          </p:spPr>
        </p:sp>
        <p:sp>
          <p:nvSpPr>
            <p:cNvPr id="38" name="TextBox 38"/>
            <p:cNvSpPr txBox="1"/>
            <p:nvPr/>
          </p:nvSpPr>
          <p:spPr>
            <a:xfrm>
              <a:off x="0" y="-57150"/>
              <a:ext cx="212178" cy="1965833"/>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39" name="Group 39"/>
          <p:cNvGrpSpPr/>
          <p:nvPr/>
        </p:nvGrpSpPr>
        <p:grpSpPr>
          <a:xfrm rot="1777596">
            <a:off x="5679352" y="-379197"/>
            <a:ext cx="402806" cy="4146175"/>
            <a:chOff x="0" y="0"/>
            <a:chExt cx="212178" cy="1908683"/>
          </a:xfrm>
        </p:grpSpPr>
        <p:sp>
          <p:nvSpPr>
            <p:cNvPr id="40" name="Freeform 40"/>
            <p:cNvSpPr/>
            <p:nvPr/>
          </p:nvSpPr>
          <p:spPr>
            <a:xfrm>
              <a:off x="0" y="0"/>
              <a:ext cx="212178" cy="1908683"/>
            </a:xfrm>
            <a:custGeom>
              <a:avLst/>
              <a:gdLst/>
              <a:ahLst/>
              <a:cxnLst/>
              <a:rect l="l" t="t" r="r" b="b"/>
              <a:pathLst>
                <a:path w="212178" h="1908683">
                  <a:moveTo>
                    <a:pt x="0" y="0"/>
                  </a:moveTo>
                  <a:lnTo>
                    <a:pt x="212178" y="0"/>
                  </a:lnTo>
                  <a:lnTo>
                    <a:pt x="212178" y="1908683"/>
                  </a:lnTo>
                  <a:lnTo>
                    <a:pt x="0" y="1908683"/>
                  </a:lnTo>
                  <a:close/>
                </a:path>
              </a:pathLst>
            </a:custGeom>
            <a:solidFill>
              <a:srgbClr val="80131A"/>
            </a:solidFill>
          </p:spPr>
        </p:sp>
        <p:sp>
          <p:nvSpPr>
            <p:cNvPr id="41" name="TextBox 41"/>
            <p:cNvSpPr txBox="1"/>
            <p:nvPr/>
          </p:nvSpPr>
          <p:spPr>
            <a:xfrm>
              <a:off x="0" y="-57150"/>
              <a:ext cx="212178" cy="1965833"/>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49" name="Group 49"/>
          <p:cNvGrpSpPr/>
          <p:nvPr/>
        </p:nvGrpSpPr>
        <p:grpSpPr>
          <a:xfrm>
            <a:off x="5132275" y="0"/>
            <a:ext cx="1733747" cy="1517029"/>
            <a:chOff x="0" y="0"/>
            <a:chExt cx="812800" cy="711200"/>
          </a:xfrm>
        </p:grpSpPr>
        <p:sp>
          <p:nvSpPr>
            <p:cNvPr id="50" name="Freeform 50"/>
            <p:cNvSpPr/>
            <p:nvPr/>
          </p:nvSpPr>
          <p:spPr>
            <a:xfrm>
              <a:off x="0" y="0"/>
              <a:ext cx="812800" cy="711200"/>
            </a:xfrm>
            <a:custGeom>
              <a:avLst/>
              <a:gdLst/>
              <a:ahLst/>
              <a:cxnLst/>
              <a:rect l="l" t="t" r="r" b="b"/>
              <a:pathLst>
                <a:path w="812800" h="711200">
                  <a:moveTo>
                    <a:pt x="406400" y="711200"/>
                  </a:moveTo>
                  <a:lnTo>
                    <a:pt x="812800" y="0"/>
                  </a:lnTo>
                  <a:lnTo>
                    <a:pt x="0" y="0"/>
                  </a:lnTo>
                  <a:lnTo>
                    <a:pt x="406400" y="711200"/>
                  </a:lnTo>
                  <a:close/>
                </a:path>
              </a:pathLst>
            </a:custGeom>
            <a:solidFill>
              <a:srgbClr val="BC1823"/>
            </a:solidFill>
          </p:spPr>
        </p:sp>
        <p:sp>
          <p:nvSpPr>
            <p:cNvPr id="51" name="TextBox 51"/>
            <p:cNvSpPr txBox="1"/>
            <p:nvPr/>
          </p:nvSpPr>
          <p:spPr>
            <a:xfrm>
              <a:off x="127000" y="-6350"/>
              <a:ext cx="558800" cy="38735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52" name="مربع نص 51">
            <a:extLst>
              <a:ext uri="{FF2B5EF4-FFF2-40B4-BE49-F238E27FC236}">
                <a16:creationId xmlns:a16="http://schemas.microsoft.com/office/drawing/2014/main" id="{8D3B0A37-B622-190E-BD56-6C0C058F5B80}"/>
              </a:ext>
            </a:extLst>
          </p:cNvPr>
          <p:cNvSpPr txBox="1"/>
          <p:nvPr/>
        </p:nvSpPr>
        <p:spPr>
          <a:xfrm>
            <a:off x="609657" y="2508705"/>
            <a:ext cx="2936743" cy="2308324"/>
          </a:xfrm>
          <a:prstGeom prst="rect">
            <a:avLst/>
          </a:prstGeom>
          <a:noFill/>
          <a:ln>
            <a:noFill/>
          </a:ln>
        </p:spPr>
        <p:txBody>
          <a:bodyPr wrap="square" rtlCol="0">
            <a:spAutoFit/>
          </a:bodyPr>
          <a:lstStyle/>
          <a:p>
            <a:pPr algn="ctr"/>
            <a:r>
              <a:rPr lang="ar-EG" sz="4800" b="1" dirty="0">
                <a:solidFill>
                  <a:schemeClr val="bg1"/>
                </a:solidFill>
                <a:latin typeface="Traditional Arabic" panose="02020603050405020304" pitchFamily="18" charset="-78"/>
                <a:cs typeface="Traditional Arabic" panose="02020603050405020304" pitchFamily="18" charset="-78"/>
              </a:rPr>
              <a:t>3-7</a:t>
            </a:r>
          </a:p>
          <a:p>
            <a:pPr algn="ctr"/>
            <a:r>
              <a:rPr lang="ar-EG" sz="4800" b="1" dirty="0">
                <a:solidFill>
                  <a:schemeClr val="bg1"/>
                </a:solidFill>
                <a:latin typeface="Traditional Arabic" panose="02020603050405020304" pitchFamily="18" charset="-78"/>
                <a:cs typeface="Traditional Arabic" panose="02020603050405020304" pitchFamily="18" charset="-78"/>
              </a:rPr>
              <a:t>خطوات حل المشكلات</a:t>
            </a:r>
            <a:endParaRPr lang="en-US" sz="4800" b="1" dirty="0">
              <a:solidFill>
                <a:schemeClr val="bg1"/>
              </a:solidFill>
              <a:latin typeface="Traditional Arabic" panose="02020603050405020304" pitchFamily="18" charset="-78"/>
              <a:cs typeface="Traditional Arabic" panose="02020603050405020304" pitchFamily="18" charset="-78"/>
            </a:endParaRPr>
          </a:p>
        </p:txBody>
      </p:sp>
      <p:pic>
        <p:nvPicPr>
          <p:cNvPr id="53" name="Picture 5">
            <a:extLst>
              <a:ext uri="{FF2B5EF4-FFF2-40B4-BE49-F238E27FC236}">
                <a16:creationId xmlns:a16="http://schemas.microsoft.com/office/drawing/2014/main" id="{FDAE29C3-44B9-9505-3B23-3D34002937C4}"/>
              </a:ext>
            </a:extLst>
          </p:cNvPr>
          <p:cNvPicPr>
            <a:picLocks noChangeAspect="1"/>
          </p:cNvPicPr>
          <p:nvPr/>
        </p:nvPicPr>
        <p:blipFill>
          <a:blip r:embed="rId3"/>
          <a:srcRect/>
          <a:stretch>
            <a:fillRect/>
          </a:stretch>
        </p:blipFill>
        <p:spPr>
          <a:xfrm>
            <a:off x="271899" y="924349"/>
            <a:ext cx="3274501" cy="153901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52">
                                            <p:txEl>
                                              <p:pRg st="0" end="0"/>
                                            </p:txEl>
                                          </p:spTgt>
                                        </p:tgtEl>
                                        <p:attrNameLst>
                                          <p:attrName>style.visibility</p:attrName>
                                        </p:attrNameLst>
                                      </p:cBhvr>
                                      <p:to>
                                        <p:strVal val="visible"/>
                                      </p:to>
                                    </p:set>
                                    <p:animEffect transition="in" filter="wheel(1)">
                                      <p:cBhvr>
                                        <p:cTn id="7" dur="2000"/>
                                        <p:tgtEl>
                                          <p:spTgt spid="5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52">
                                            <p:txEl>
                                              <p:pRg st="1" end="1"/>
                                            </p:txEl>
                                          </p:spTgt>
                                        </p:tgtEl>
                                        <p:attrNameLst>
                                          <p:attrName>style.visibility</p:attrName>
                                        </p:attrNameLst>
                                      </p:cBhvr>
                                      <p:to>
                                        <p:strVal val="visible"/>
                                      </p:to>
                                    </p:set>
                                    <p:animEffect transition="in" filter="wheel(1)">
                                      <p:cBhvr>
                                        <p:cTn id="12" dur="2000"/>
                                        <p:tgtEl>
                                          <p:spTgt spid="5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a:extLst>
              <a:ext uri="{FF2B5EF4-FFF2-40B4-BE49-F238E27FC236}">
                <a16:creationId xmlns:a16="http://schemas.microsoft.com/office/drawing/2014/main" id="{D2013B66-5093-CA9B-5879-8F312983C6CD}"/>
              </a:ext>
            </a:extLst>
          </p:cNvPr>
          <p:cNvSpPr/>
          <p:nvPr/>
        </p:nvSpPr>
        <p:spPr>
          <a:xfrm>
            <a:off x="5843874" y="855876"/>
            <a:ext cx="2328526" cy="576064"/>
          </a:xfrm>
          <a:prstGeom prst="rect">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chemeClr val="accent3">
                    <a:lumMod val="75000"/>
                  </a:schemeClr>
                </a:solidFill>
                <a:latin typeface="Traditional Arabic" panose="02020603050405020304" pitchFamily="18" charset="-78"/>
                <a:cs typeface="Traditional Arabic" panose="02020603050405020304" pitchFamily="18" charset="-78"/>
              </a:rPr>
              <a:t>الفكرة المحورية</a:t>
            </a:r>
            <a:endParaRPr lang="en-US" sz="3600" b="1" dirty="0">
              <a:solidFill>
                <a:schemeClr val="accent3">
                  <a:lumMod val="75000"/>
                </a:schemeClr>
              </a:solidFill>
              <a:latin typeface="Traditional Arabic" panose="02020603050405020304" pitchFamily="18" charset="-78"/>
              <a:cs typeface="Traditional Arabic" panose="02020603050405020304" pitchFamily="18" charset="-78"/>
            </a:endParaRPr>
          </a:p>
        </p:txBody>
      </p:sp>
      <p:sp>
        <p:nvSpPr>
          <p:cNvPr id="5" name="مستطيل 4">
            <a:extLst>
              <a:ext uri="{FF2B5EF4-FFF2-40B4-BE49-F238E27FC236}">
                <a16:creationId xmlns:a16="http://schemas.microsoft.com/office/drawing/2014/main" id="{10143274-188E-AC7E-8A9D-FA0E50EA59B8}"/>
              </a:ext>
            </a:extLst>
          </p:cNvPr>
          <p:cNvSpPr/>
          <p:nvPr/>
        </p:nvSpPr>
        <p:spPr>
          <a:xfrm>
            <a:off x="5843874" y="2636912"/>
            <a:ext cx="2328526" cy="576064"/>
          </a:xfrm>
          <a:prstGeom prst="rect">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chemeClr val="accent3">
                    <a:lumMod val="75000"/>
                  </a:schemeClr>
                </a:solidFill>
                <a:latin typeface="Traditional Arabic" panose="02020603050405020304" pitchFamily="18" charset="-78"/>
                <a:cs typeface="Traditional Arabic" panose="02020603050405020304" pitchFamily="18" charset="-78"/>
              </a:rPr>
              <a:t>المفاهيم الرئيسية</a:t>
            </a:r>
            <a:endParaRPr lang="en-US" sz="3600" b="1" dirty="0">
              <a:solidFill>
                <a:schemeClr val="accent3">
                  <a:lumMod val="75000"/>
                </a:schemeClr>
              </a:solidFill>
              <a:latin typeface="Traditional Arabic" panose="02020603050405020304" pitchFamily="18" charset="-78"/>
              <a:cs typeface="Traditional Arabic" panose="02020603050405020304" pitchFamily="18" charset="-78"/>
            </a:endParaRPr>
          </a:p>
        </p:txBody>
      </p:sp>
      <p:sp>
        <p:nvSpPr>
          <p:cNvPr id="6" name="مستطيل 5">
            <a:extLst>
              <a:ext uri="{FF2B5EF4-FFF2-40B4-BE49-F238E27FC236}">
                <a16:creationId xmlns:a16="http://schemas.microsoft.com/office/drawing/2014/main" id="{63E307B8-68F9-3C26-7B06-2780901EB91C}"/>
              </a:ext>
            </a:extLst>
          </p:cNvPr>
          <p:cNvSpPr/>
          <p:nvPr/>
        </p:nvSpPr>
        <p:spPr>
          <a:xfrm>
            <a:off x="5861462" y="4653136"/>
            <a:ext cx="2328526" cy="576064"/>
          </a:xfrm>
          <a:prstGeom prst="rect">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chemeClr val="accent3">
                    <a:lumMod val="75000"/>
                  </a:schemeClr>
                </a:solidFill>
                <a:latin typeface="Traditional Arabic" panose="02020603050405020304" pitchFamily="18" charset="-78"/>
                <a:cs typeface="Traditional Arabic" panose="02020603050405020304" pitchFamily="18" charset="-78"/>
              </a:rPr>
              <a:t>الأهداف</a:t>
            </a:r>
            <a:endParaRPr lang="en-US" sz="3600" b="1" dirty="0">
              <a:solidFill>
                <a:schemeClr val="accent3">
                  <a:lumMod val="75000"/>
                </a:schemeClr>
              </a:solidFill>
              <a:latin typeface="Traditional Arabic" panose="02020603050405020304" pitchFamily="18" charset="-78"/>
              <a:cs typeface="Traditional Arabic" panose="02020603050405020304" pitchFamily="18" charset="-78"/>
            </a:endParaRPr>
          </a:p>
        </p:txBody>
      </p:sp>
      <p:sp>
        <p:nvSpPr>
          <p:cNvPr id="8" name="مربع نص 7">
            <a:extLst>
              <a:ext uri="{FF2B5EF4-FFF2-40B4-BE49-F238E27FC236}">
                <a16:creationId xmlns:a16="http://schemas.microsoft.com/office/drawing/2014/main" id="{06D4F9C2-45BC-7DC6-D0A0-0603678A6CD8}"/>
              </a:ext>
            </a:extLst>
          </p:cNvPr>
          <p:cNvSpPr txBox="1"/>
          <p:nvPr/>
        </p:nvSpPr>
        <p:spPr>
          <a:xfrm>
            <a:off x="2699792" y="759859"/>
            <a:ext cx="2925933" cy="1077218"/>
          </a:xfrm>
          <a:prstGeom prst="rect">
            <a:avLst/>
          </a:prstGeom>
          <a:noFill/>
        </p:spPr>
        <p:txBody>
          <a:bodyPr wrap="square">
            <a:spAutoFit/>
          </a:bodyPr>
          <a:lstStyle/>
          <a:p>
            <a:pPr marL="285750" indent="-285750">
              <a:buFont typeface="Arial" panose="020B0604020202020204" pitchFamily="34" charset="0"/>
              <a:buChar char="•"/>
            </a:pPr>
            <a:r>
              <a:rPr lang="ar-EG" sz="3200" b="1" dirty="0">
                <a:latin typeface="Traditional Arabic" panose="02020603050405020304" pitchFamily="18" charset="-78"/>
                <a:cs typeface="Traditional Arabic" panose="02020603050405020304" pitchFamily="18" charset="-78"/>
              </a:rPr>
              <a:t> التعرف على خطوات حل المشكلات.</a:t>
            </a:r>
            <a:endParaRPr lang="ar-EG" sz="4400" dirty="0">
              <a:latin typeface="Traditional Arabic" panose="02020603050405020304" pitchFamily="18" charset="-78"/>
              <a:cs typeface="Traditional Arabic" panose="02020603050405020304" pitchFamily="18" charset="-78"/>
            </a:endParaRPr>
          </a:p>
        </p:txBody>
      </p:sp>
      <p:sp>
        <p:nvSpPr>
          <p:cNvPr id="9" name="مربع نص 8">
            <a:extLst>
              <a:ext uri="{FF2B5EF4-FFF2-40B4-BE49-F238E27FC236}">
                <a16:creationId xmlns:a16="http://schemas.microsoft.com/office/drawing/2014/main" id="{F4B417DB-3C1B-4202-DFB8-92185EBDF643}"/>
              </a:ext>
            </a:extLst>
          </p:cNvPr>
          <p:cNvSpPr txBox="1"/>
          <p:nvPr/>
        </p:nvSpPr>
        <p:spPr>
          <a:xfrm>
            <a:off x="1737762" y="2017003"/>
            <a:ext cx="4072862" cy="1815882"/>
          </a:xfrm>
          <a:prstGeom prst="rect">
            <a:avLst/>
          </a:prstGeom>
          <a:noFill/>
        </p:spPr>
        <p:txBody>
          <a:bodyPr wrap="square">
            <a:spAutoFit/>
          </a:bodyPr>
          <a:lstStyle/>
          <a:p>
            <a:pPr marL="457200" indent="-457200">
              <a:buFont typeface="Arial" panose="020B0604020202020204" pitchFamily="34" charset="0"/>
              <a:buChar char="•"/>
            </a:pPr>
            <a:r>
              <a:rPr lang="ar-EG" sz="2800" b="1" dirty="0">
                <a:latin typeface="Traditional Arabic" panose="02020603050405020304" pitchFamily="18" charset="-78"/>
                <a:cs typeface="Traditional Arabic" panose="02020603050405020304" pitchFamily="18" charset="-78"/>
              </a:rPr>
              <a:t> إدراك المشكلة - تحديد الأسباب المحتملة للمشكلة - تحديد الحلول والبدائل - اختيار البديل الأفضل - تنفيذ الحل وتقييمه</a:t>
            </a:r>
            <a:endParaRPr lang="ar-EG" sz="4400" b="1" dirty="0">
              <a:latin typeface="Traditional Arabic" panose="02020603050405020304" pitchFamily="18" charset="-78"/>
              <a:cs typeface="Traditional Arabic" panose="02020603050405020304" pitchFamily="18" charset="-78"/>
            </a:endParaRPr>
          </a:p>
        </p:txBody>
      </p:sp>
      <p:sp>
        <p:nvSpPr>
          <p:cNvPr id="11" name="مربع نص 10">
            <a:extLst>
              <a:ext uri="{FF2B5EF4-FFF2-40B4-BE49-F238E27FC236}">
                <a16:creationId xmlns:a16="http://schemas.microsoft.com/office/drawing/2014/main" id="{783E21D8-7738-FB79-7CCE-6308CCA275E0}"/>
              </a:ext>
            </a:extLst>
          </p:cNvPr>
          <p:cNvSpPr txBox="1"/>
          <p:nvPr/>
        </p:nvSpPr>
        <p:spPr>
          <a:xfrm>
            <a:off x="783975" y="4000762"/>
            <a:ext cx="5043473" cy="2308324"/>
          </a:xfrm>
          <a:prstGeom prst="rect">
            <a:avLst/>
          </a:prstGeom>
          <a:noFill/>
        </p:spPr>
        <p:txBody>
          <a:bodyPr wrap="square">
            <a:spAutoFit/>
          </a:bodyPr>
          <a:lstStyle/>
          <a:p>
            <a:r>
              <a:rPr lang="ar-EG" sz="2400" b="1" dirty="0">
                <a:latin typeface="Traditional Arabic" panose="02020603050405020304" pitchFamily="18" charset="-78"/>
                <a:cs typeface="Traditional Arabic" panose="02020603050405020304" pitchFamily="18" charset="-78"/>
              </a:rPr>
              <a:t>يتوقع بعد نهاية الموضوع أن يكون الطلبة قادرين على:</a:t>
            </a:r>
          </a:p>
          <a:p>
            <a:r>
              <a:rPr lang="ar-EG" sz="2400" b="1" dirty="0">
                <a:latin typeface="Traditional Arabic" panose="02020603050405020304" pitchFamily="18" charset="-78"/>
                <a:cs typeface="Traditional Arabic" panose="02020603050405020304" pitchFamily="18" charset="-78"/>
              </a:rPr>
              <a:t>1 التعرف على كيفية إدراك المشكلة.</a:t>
            </a:r>
          </a:p>
          <a:p>
            <a:r>
              <a:rPr lang="ar-EG" sz="2400" b="1" dirty="0">
                <a:latin typeface="Traditional Arabic" panose="02020603050405020304" pitchFamily="18" charset="-78"/>
                <a:cs typeface="Traditional Arabic" panose="02020603050405020304" pitchFamily="18" charset="-78"/>
              </a:rPr>
              <a:t>2 استنتاج أسباب المشكلة.</a:t>
            </a:r>
          </a:p>
          <a:p>
            <a:r>
              <a:rPr lang="ar-EG" sz="2400" b="1" dirty="0">
                <a:latin typeface="Traditional Arabic" panose="02020603050405020304" pitchFamily="18" charset="-78"/>
                <a:cs typeface="Traditional Arabic" panose="02020603050405020304" pitchFamily="18" charset="-78"/>
              </a:rPr>
              <a:t> 3-تحديد البدائل والحلول</a:t>
            </a:r>
          </a:p>
          <a:p>
            <a:r>
              <a:rPr lang="ar-EG" sz="2400" b="1" dirty="0">
                <a:latin typeface="Traditional Arabic" panose="02020603050405020304" pitchFamily="18" charset="-78"/>
                <a:cs typeface="Traditional Arabic" panose="02020603050405020304" pitchFamily="18" charset="-78"/>
              </a:rPr>
              <a:t>4 تطبيق خطوات اختيار الحل الأفضل.</a:t>
            </a:r>
          </a:p>
          <a:p>
            <a:r>
              <a:rPr lang="ar-EG" sz="2400" b="1" dirty="0">
                <a:latin typeface="Traditional Arabic" panose="02020603050405020304" pitchFamily="18" charset="-78"/>
                <a:cs typeface="Traditional Arabic" panose="02020603050405020304" pitchFamily="18" charset="-78"/>
              </a:rPr>
              <a:t>5. تطبيق خطوات تنفيذ وتقييم الحل.</a:t>
            </a:r>
          </a:p>
        </p:txBody>
      </p:sp>
    </p:spTree>
    <p:extLst>
      <p:ext uri="{BB962C8B-B14F-4D97-AF65-F5344CB8AC3E}">
        <p14:creationId xmlns:p14="http://schemas.microsoft.com/office/powerpoint/2010/main" val="423308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Effect transition="in" filter="fade">
                                      <p:cBhvr>
                                        <p:cTn id="21" dur="500"/>
                                        <p:tgtEl>
                                          <p:spTgt spid="5"/>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ppt_w</p:attrName>
                                        </p:attrNameLst>
                                      </p:cBhvr>
                                      <p:tavLst>
                                        <p:tav tm="0">
                                          <p:val>
                                            <p:fltVal val="0"/>
                                          </p:val>
                                        </p:tav>
                                        <p:tav tm="100000">
                                          <p:val>
                                            <p:strVal val="#ppt_w"/>
                                          </p:val>
                                        </p:tav>
                                      </p:tavLst>
                                    </p:anim>
                                    <p:anim calcmode="lin" valueType="num">
                                      <p:cBhvr>
                                        <p:cTn id="25" dur="500" fill="hold"/>
                                        <p:tgtEl>
                                          <p:spTgt spid="9"/>
                                        </p:tgtEl>
                                        <p:attrNameLst>
                                          <p:attrName>ppt_h</p:attrName>
                                        </p:attrNameLst>
                                      </p:cBhvr>
                                      <p:tavLst>
                                        <p:tav tm="0">
                                          <p:val>
                                            <p:fltVal val="0"/>
                                          </p:val>
                                        </p:tav>
                                        <p:tav tm="100000">
                                          <p:val>
                                            <p:strVal val="#ppt_h"/>
                                          </p:val>
                                        </p:tav>
                                      </p:tavLst>
                                    </p:anim>
                                    <p:animEffect transition="in" filter="fade">
                                      <p:cBhvr>
                                        <p:cTn id="26" dur="5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1000" fill="hold"/>
                                        <p:tgtEl>
                                          <p:spTgt spid="6"/>
                                        </p:tgtEl>
                                        <p:attrNameLst>
                                          <p:attrName>ppt_w</p:attrName>
                                        </p:attrNameLst>
                                      </p:cBhvr>
                                      <p:tavLst>
                                        <p:tav tm="0">
                                          <p:val>
                                            <p:fltVal val="0"/>
                                          </p:val>
                                        </p:tav>
                                        <p:tav tm="100000">
                                          <p:val>
                                            <p:strVal val="#ppt_w"/>
                                          </p:val>
                                        </p:tav>
                                      </p:tavLst>
                                    </p:anim>
                                    <p:anim calcmode="lin" valueType="num">
                                      <p:cBhvr>
                                        <p:cTn id="32" dur="1000" fill="hold"/>
                                        <p:tgtEl>
                                          <p:spTgt spid="6"/>
                                        </p:tgtEl>
                                        <p:attrNameLst>
                                          <p:attrName>ppt_h</p:attrName>
                                        </p:attrNameLst>
                                      </p:cBhvr>
                                      <p:tavLst>
                                        <p:tav tm="0">
                                          <p:val>
                                            <p:fltVal val="0"/>
                                          </p:val>
                                        </p:tav>
                                        <p:tav tm="100000">
                                          <p:val>
                                            <p:strVal val="#ppt_h"/>
                                          </p:val>
                                        </p:tav>
                                      </p:tavLst>
                                    </p:anim>
                                    <p:anim calcmode="lin" valueType="num">
                                      <p:cBhvr>
                                        <p:cTn id="33" dur="1000" fill="hold"/>
                                        <p:tgtEl>
                                          <p:spTgt spid="6"/>
                                        </p:tgtEl>
                                        <p:attrNameLst>
                                          <p:attrName>style.rotation</p:attrName>
                                        </p:attrNameLst>
                                      </p:cBhvr>
                                      <p:tavLst>
                                        <p:tav tm="0">
                                          <p:val>
                                            <p:fltVal val="90"/>
                                          </p:val>
                                        </p:tav>
                                        <p:tav tm="100000">
                                          <p:val>
                                            <p:fltVal val="0"/>
                                          </p:val>
                                        </p:tav>
                                      </p:tavLst>
                                    </p:anim>
                                    <p:animEffect transition="in" filter="fade">
                                      <p:cBhvr>
                                        <p:cTn id="34" dur="1000"/>
                                        <p:tgtEl>
                                          <p:spTgt spid="6"/>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11">
                                            <p:txEl>
                                              <p:pRg st="0" end="0"/>
                                            </p:txEl>
                                          </p:spTgt>
                                        </p:tgtEl>
                                        <p:attrNameLst>
                                          <p:attrName>style.visibility</p:attrName>
                                        </p:attrNameLst>
                                      </p:cBhvr>
                                      <p:to>
                                        <p:strVal val="visible"/>
                                      </p:to>
                                    </p:set>
                                    <p:anim calcmode="lin" valueType="num">
                                      <p:cBhvr>
                                        <p:cTn id="37" dur="1000" fill="hold"/>
                                        <p:tgtEl>
                                          <p:spTgt spid="11">
                                            <p:txEl>
                                              <p:pRg st="0" end="0"/>
                                            </p:txEl>
                                          </p:spTgt>
                                        </p:tgtEl>
                                        <p:attrNameLst>
                                          <p:attrName>ppt_w</p:attrName>
                                        </p:attrNameLst>
                                      </p:cBhvr>
                                      <p:tavLst>
                                        <p:tav tm="0">
                                          <p:val>
                                            <p:fltVal val="0"/>
                                          </p:val>
                                        </p:tav>
                                        <p:tav tm="100000">
                                          <p:val>
                                            <p:strVal val="#ppt_w"/>
                                          </p:val>
                                        </p:tav>
                                      </p:tavLst>
                                    </p:anim>
                                    <p:anim calcmode="lin" valueType="num">
                                      <p:cBhvr>
                                        <p:cTn id="38" dur="1000" fill="hold"/>
                                        <p:tgtEl>
                                          <p:spTgt spid="11">
                                            <p:txEl>
                                              <p:pRg st="0" end="0"/>
                                            </p:txEl>
                                          </p:spTgt>
                                        </p:tgtEl>
                                        <p:attrNameLst>
                                          <p:attrName>ppt_h</p:attrName>
                                        </p:attrNameLst>
                                      </p:cBhvr>
                                      <p:tavLst>
                                        <p:tav tm="0">
                                          <p:val>
                                            <p:fltVal val="0"/>
                                          </p:val>
                                        </p:tav>
                                        <p:tav tm="100000">
                                          <p:val>
                                            <p:strVal val="#ppt_h"/>
                                          </p:val>
                                        </p:tav>
                                      </p:tavLst>
                                    </p:anim>
                                    <p:anim calcmode="lin" valueType="num">
                                      <p:cBhvr>
                                        <p:cTn id="39" dur="1000" fill="hold"/>
                                        <p:tgtEl>
                                          <p:spTgt spid="11">
                                            <p:txEl>
                                              <p:pRg st="0" end="0"/>
                                            </p:txEl>
                                          </p:spTgt>
                                        </p:tgtEl>
                                        <p:attrNameLst>
                                          <p:attrName>style.rotation</p:attrName>
                                        </p:attrNameLst>
                                      </p:cBhvr>
                                      <p:tavLst>
                                        <p:tav tm="0">
                                          <p:val>
                                            <p:fltVal val="90"/>
                                          </p:val>
                                        </p:tav>
                                        <p:tav tm="100000">
                                          <p:val>
                                            <p:fltVal val="0"/>
                                          </p:val>
                                        </p:tav>
                                      </p:tavLst>
                                    </p:anim>
                                    <p:animEffect transition="in" filter="fade">
                                      <p:cBhvr>
                                        <p:cTn id="40" dur="1000"/>
                                        <p:tgtEl>
                                          <p:spTgt spid="11">
                                            <p:txEl>
                                              <p:pRg st="0" end="0"/>
                                            </p:txEl>
                                          </p:spTgt>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1">
                                            <p:txEl>
                                              <p:pRg st="1" end="1"/>
                                            </p:txEl>
                                          </p:spTgt>
                                        </p:tgtEl>
                                        <p:attrNameLst>
                                          <p:attrName>style.visibility</p:attrName>
                                        </p:attrNameLst>
                                      </p:cBhvr>
                                      <p:to>
                                        <p:strVal val="visible"/>
                                      </p:to>
                                    </p:set>
                                    <p:anim calcmode="lin" valueType="num">
                                      <p:cBhvr>
                                        <p:cTn id="43" dur="1000" fill="hold"/>
                                        <p:tgtEl>
                                          <p:spTgt spid="11">
                                            <p:txEl>
                                              <p:pRg st="1" end="1"/>
                                            </p:txEl>
                                          </p:spTgt>
                                        </p:tgtEl>
                                        <p:attrNameLst>
                                          <p:attrName>ppt_w</p:attrName>
                                        </p:attrNameLst>
                                      </p:cBhvr>
                                      <p:tavLst>
                                        <p:tav tm="0">
                                          <p:val>
                                            <p:fltVal val="0"/>
                                          </p:val>
                                        </p:tav>
                                        <p:tav tm="100000">
                                          <p:val>
                                            <p:strVal val="#ppt_w"/>
                                          </p:val>
                                        </p:tav>
                                      </p:tavLst>
                                    </p:anim>
                                    <p:anim calcmode="lin" valueType="num">
                                      <p:cBhvr>
                                        <p:cTn id="44" dur="1000" fill="hold"/>
                                        <p:tgtEl>
                                          <p:spTgt spid="11">
                                            <p:txEl>
                                              <p:pRg st="1" end="1"/>
                                            </p:txEl>
                                          </p:spTgt>
                                        </p:tgtEl>
                                        <p:attrNameLst>
                                          <p:attrName>ppt_h</p:attrName>
                                        </p:attrNameLst>
                                      </p:cBhvr>
                                      <p:tavLst>
                                        <p:tav tm="0">
                                          <p:val>
                                            <p:fltVal val="0"/>
                                          </p:val>
                                        </p:tav>
                                        <p:tav tm="100000">
                                          <p:val>
                                            <p:strVal val="#ppt_h"/>
                                          </p:val>
                                        </p:tav>
                                      </p:tavLst>
                                    </p:anim>
                                    <p:anim calcmode="lin" valueType="num">
                                      <p:cBhvr>
                                        <p:cTn id="45" dur="1000" fill="hold"/>
                                        <p:tgtEl>
                                          <p:spTgt spid="11">
                                            <p:txEl>
                                              <p:pRg st="1" end="1"/>
                                            </p:txEl>
                                          </p:spTgt>
                                        </p:tgtEl>
                                        <p:attrNameLst>
                                          <p:attrName>style.rotation</p:attrName>
                                        </p:attrNameLst>
                                      </p:cBhvr>
                                      <p:tavLst>
                                        <p:tav tm="0">
                                          <p:val>
                                            <p:fltVal val="90"/>
                                          </p:val>
                                        </p:tav>
                                        <p:tav tm="100000">
                                          <p:val>
                                            <p:fltVal val="0"/>
                                          </p:val>
                                        </p:tav>
                                      </p:tavLst>
                                    </p:anim>
                                    <p:animEffect transition="in" filter="fade">
                                      <p:cBhvr>
                                        <p:cTn id="46" dur="1000"/>
                                        <p:tgtEl>
                                          <p:spTgt spid="11">
                                            <p:txEl>
                                              <p:pRg st="1" end="1"/>
                                            </p:txEl>
                                          </p:spTgt>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11">
                                            <p:txEl>
                                              <p:pRg st="2" end="2"/>
                                            </p:txEl>
                                          </p:spTgt>
                                        </p:tgtEl>
                                        <p:attrNameLst>
                                          <p:attrName>style.visibility</p:attrName>
                                        </p:attrNameLst>
                                      </p:cBhvr>
                                      <p:to>
                                        <p:strVal val="visible"/>
                                      </p:to>
                                    </p:set>
                                    <p:anim calcmode="lin" valueType="num">
                                      <p:cBhvr>
                                        <p:cTn id="49" dur="1000" fill="hold"/>
                                        <p:tgtEl>
                                          <p:spTgt spid="11">
                                            <p:txEl>
                                              <p:pRg st="2" end="2"/>
                                            </p:txEl>
                                          </p:spTgt>
                                        </p:tgtEl>
                                        <p:attrNameLst>
                                          <p:attrName>ppt_w</p:attrName>
                                        </p:attrNameLst>
                                      </p:cBhvr>
                                      <p:tavLst>
                                        <p:tav tm="0">
                                          <p:val>
                                            <p:fltVal val="0"/>
                                          </p:val>
                                        </p:tav>
                                        <p:tav tm="100000">
                                          <p:val>
                                            <p:strVal val="#ppt_w"/>
                                          </p:val>
                                        </p:tav>
                                      </p:tavLst>
                                    </p:anim>
                                    <p:anim calcmode="lin" valueType="num">
                                      <p:cBhvr>
                                        <p:cTn id="50" dur="1000" fill="hold"/>
                                        <p:tgtEl>
                                          <p:spTgt spid="11">
                                            <p:txEl>
                                              <p:pRg st="2" end="2"/>
                                            </p:txEl>
                                          </p:spTgt>
                                        </p:tgtEl>
                                        <p:attrNameLst>
                                          <p:attrName>ppt_h</p:attrName>
                                        </p:attrNameLst>
                                      </p:cBhvr>
                                      <p:tavLst>
                                        <p:tav tm="0">
                                          <p:val>
                                            <p:fltVal val="0"/>
                                          </p:val>
                                        </p:tav>
                                        <p:tav tm="100000">
                                          <p:val>
                                            <p:strVal val="#ppt_h"/>
                                          </p:val>
                                        </p:tav>
                                      </p:tavLst>
                                    </p:anim>
                                    <p:anim calcmode="lin" valueType="num">
                                      <p:cBhvr>
                                        <p:cTn id="51" dur="1000" fill="hold"/>
                                        <p:tgtEl>
                                          <p:spTgt spid="11">
                                            <p:txEl>
                                              <p:pRg st="2" end="2"/>
                                            </p:txEl>
                                          </p:spTgt>
                                        </p:tgtEl>
                                        <p:attrNameLst>
                                          <p:attrName>style.rotation</p:attrName>
                                        </p:attrNameLst>
                                      </p:cBhvr>
                                      <p:tavLst>
                                        <p:tav tm="0">
                                          <p:val>
                                            <p:fltVal val="90"/>
                                          </p:val>
                                        </p:tav>
                                        <p:tav tm="100000">
                                          <p:val>
                                            <p:fltVal val="0"/>
                                          </p:val>
                                        </p:tav>
                                      </p:tavLst>
                                    </p:anim>
                                    <p:animEffect transition="in" filter="fade">
                                      <p:cBhvr>
                                        <p:cTn id="52" dur="1000"/>
                                        <p:tgtEl>
                                          <p:spTgt spid="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8" grpId="0"/>
      <p:bldP spid="9" grpId="0"/>
      <p:bldP spid="11"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B3C10C38-93E4-ED8E-1B06-0E4FF455D33D}"/>
              </a:ext>
            </a:extLst>
          </p:cNvPr>
          <p:cNvSpPr txBox="1"/>
          <p:nvPr/>
        </p:nvSpPr>
        <p:spPr>
          <a:xfrm>
            <a:off x="1763688" y="1166842"/>
            <a:ext cx="5904656" cy="4524315"/>
          </a:xfrm>
          <a:prstGeom prst="rect">
            <a:avLst/>
          </a:prstGeom>
          <a:noFill/>
          <a:ln>
            <a:noFill/>
          </a:ln>
          <a:scene3d>
            <a:camera prst="orthographicFront"/>
            <a:lightRig rig="threePt" dir="t"/>
          </a:scene3d>
          <a:sp3d>
            <a:bevelT w="139700" prst="cross"/>
          </a:sp3d>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ar-EG" sz="3200" b="1" dirty="0">
                <a:latin typeface="Traditional Arabic" panose="02020603050405020304" pitchFamily="18" charset="-78"/>
                <a:cs typeface="Traditional Arabic" panose="02020603050405020304" pitchFamily="18" charset="-78"/>
              </a:rPr>
              <a:t>تطرقنا في الموضوع السابق لأساليب حل المشكلات، وذكرنا أن الأسلوب العلمي في حل المشكلات يعني الاعتماد على البيانات في مقابل الآراء ووجهات النظر، ويُعد إحدى نقاط القوة الرئيسة لعملية حل المشكلات تقوم هذه الطريقة على عدد من الخطوات التي تمثل عملية اتخاذ القرارات وسنتناول في هذا الموضوع كل خطوة من هذه الخطوات على حدة، وذلك مع ضرورة الانتباه إلى أن هذه الخطوات هي خطوات متتابعة ومترابطة في التطبيق العملي.</a:t>
            </a:r>
            <a:endParaRPr lang="ar-EG" sz="4800" b="1" dirty="0">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3017204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B8D20FF5-DB0A-66F6-C4E3-525B978BC7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59632" y="0"/>
            <a:ext cx="6395032" cy="6858000"/>
          </a:xfrm>
          <a:prstGeom prst="rect">
            <a:avLst/>
          </a:prstGeom>
        </p:spPr>
      </p:pic>
      <p:sp>
        <p:nvSpPr>
          <p:cNvPr id="4" name="مربع نص 3">
            <a:extLst>
              <a:ext uri="{FF2B5EF4-FFF2-40B4-BE49-F238E27FC236}">
                <a16:creationId xmlns:a16="http://schemas.microsoft.com/office/drawing/2014/main" id="{AD0C1FD9-05DD-018C-51E8-9E776AAF42C0}"/>
              </a:ext>
            </a:extLst>
          </p:cNvPr>
          <p:cNvSpPr txBox="1"/>
          <p:nvPr/>
        </p:nvSpPr>
        <p:spPr>
          <a:xfrm>
            <a:off x="3707904" y="1018927"/>
            <a:ext cx="3024336" cy="523220"/>
          </a:xfrm>
          <a:prstGeom prst="rect">
            <a:avLst/>
          </a:prstGeom>
          <a:noFill/>
        </p:spPr>
        <p:txBody>
          <a:bodyPr wrap="square" rtlCol="0">
            <a:spAutoFit/>
          </a:bodyPr>
          <a:lstStyle/>
          <a:p>
            <a:r>
              <a:rPr lang="ar-EG" sz="2800" b="1" dirty="0">
                <a:solidFill>
                  <a:schemeClr val="bg1"/>
                </a:solidFill>
                <a:latin typeface="Traditional Arabic" panose="02020603050405020304" pitchFamily="18" charset="-78"/>
                <a:cs typeface="Traditional Arabic" panose="02020603050405020304" pitchFamily="18" charset="-78"/>
              </a:rPr>
              <a:t>إدراك المشكلة وتحديدها</a:t>
            </a:r>
            <a:endParaRPr lang="en-US" sz="2800" b="1" dirty="0">
              <a:solidFill>
                <a:schemeClr val="bg1"/>
              </a:solidFill>
              <a:latin typeface="Traditional Arabic" panose="02020603050405020304" pitchFamily="18" charset="-78"/>
              <a:cs typeface="Traditional Arabic" panose="02020603050405020304" pitchFamily="18" charset="-78"/>
            </a:endParaRPr>
          </a:p>
        </p:txBody>
      </p:sp>
      <p:sp>
        <p:nvSpPr>
          <p:cNvPr id="5" name="مربع نص 4">
            <a:extLst>
              <a:ext uri="{FF2B5EF4-FFF2-40B4-BE49-F238E27FC236}">
                <a16:creationId xmlns:a16="http://schemas.microsoft.com/office/drawing/2014/main" id="{3BD368EC-B4BC-5D27-864B-C540C3143DC5}"/>
              </a:ext>
            </a:extLst>
          </p:cNvPr>
          <p:cNvSpPr txBox="1"/>
          <p:nvPr/>
        </p:nvSpPr>
        <p:spPr>
          <a:xfrm>
            <a:off x="3707904" y="2360657"/>
            <a:ext cx="3024336" cy="523220"/>
          </a:xfrm>
          <a:prstGeom prst="rect">
            <a:avLst/>
          </a:prstGeom>
          <a:noFill/>
        </p:spPr>
        <p:txBody>
          <a:bodyPr wrap="square" rtlCol="0">
            <a:spAutoFit/>
          </a:bodyPr>
          <a:lstStyle/>
          <a:p>
            <a:r>
              <a:rPr lang="ar-EG" sz="2800" b="1" dirty="0">
                <a:solidFill>
                  <a:schemeClr val="bg1"/>
                </a:solidFill>
                <a:latin typeface="Traditional Arabic" panose="02020603050405020304" pitchFamily="18" charset="-78"/>
                <a:cs typeface="Traditional Arabic" panose="02020603050405020304" pitchFamily="18" charset="-78"/>
              </a:rPr>
              <a:t>تحديد الأسباب المحتملة</a:t>
            </a:r>
            <a:endParaRPr lang="en-US" sz="2800" b="1" dirty="0">
              <a:solidFill>
                <a:schemeClr val="bg1"/>
              </a:solidFill>
              <a:latin typeface="Traditional Arabic" panose="02020603050405020304" pitchFamily="18" charset="-78"/>
              <a:cs typeface="Traditional Arabic" panose="02020603050405020304" pitchFamily="18" charset="-78"/>
            </a:endParaRPr>
          </a:p>
        </p:txBody>
      </p:sp>
      <p:sp>
        <p:nvSpPr>
          <p:cNvPr id="6" name="مربع نص 5">
            <a:extLst>
              <a:ext uri="{FF2B5EF4-FFF2-40B4-BE49-F238E27FC236}">
                <a16:creationId xmlns:a16="http://schemas.microsoft.com/office/drawing/2014/main" id="{93A6E3E0-53EB-452E-2E9D-9A2109A98FDC}"/>
              </a:ext>
            </a:extLst>
          </p:cNvPr>
          <p:cNvSpPr txBox="1"/>
          <p:nvPr/>
        </p:nvSpPr>
        <p:spPr>
          <a:xfrm>
            <a:off x="3707904" y="3429000"/>
            <a:ext cx="3024336" cy="523220"/>
          </a:xfrm>
          <a:prstGeom prst="rect">
            <a:avLst/>
          </a:prstGeom>
          <a:noFill/>
        </p:spPr>
        <p:txBody>
          <a:bodyPr wrap="square" rtlCol="0">
            <a:spAutoFit/>
          </a:bodyPr>
          <a:lstStyle/>
          <a:p>
            <a:r>
              <a:rPr lang="ar-EG" sz="2800" b="1" dirty="0">
                <a:solidFill>
                  <a:schemeClr val="accent4">
                    <a:lumMod val="50000"/>
                  </a:schemeClr>
                </a:solidFill>
                <a:latin typeface="Traditional Arabic" panose="02020603050405020304" pitchFamily="18" charset="-78"/>
                <a:cs typeface="Traditional Arabic" panose="02020603050405020304" pitchFamily="18" charset="-78"/>
              </a:rPr>
              <a:t>تحديد حلول وبدائل</a:t>
            </a:r>
            <a:endParaRPr lang="en-US" sz="2800" b="1" dirty="0">
              <a:solidFill>
                <a:schemeClr val="accent4">
                  <a:lumMod val="50000"/>
                </a:schemeClr>
              </a:solidFill>
              <a:latin typeface="Traditional Arabic" panose="02020603050405020304" pitchFamily="18" charset="-78"/>
              <a:cs typeface="Traditional Arabic" panose="02020603050405020304" pitchFamily="18" charset="-78"/>
            </a:endParaRPr>
          </a:p>
        </p:txBody>
      </p:sp>
      <p:sp>
        <p:nvSpPr>
          <p:cNvPr id="7" name="مربع نص 6">
            <a:extLst>
              <a:ext uri="{FF2B5EF4-FFF2-40B4-BE49-F238E27FC236}">
                <a16:creationId xmlns:a16="http://schemas.microsoft.com/office/drawing/2014/main" id="{EA451E5B-1621-1EA0-8C2F-D4AAF1BA7D02}"/>
              </a:ext>
            </a:extLst>
          </p:cNvPr>
          <p:cNvSpPr txBox="1"/>
          <p:nvPr/>
        </p:nvSpPr>
        <p:spPr>
          <a:xfrm>
            <a:off x="3440015" y="4551456"/>
            <a:ext cx="3560113" cy="523220"/>
          </a:xfrm>
          <a:prstGeom prst="rect">
            <a:avLst/>
          </a:prstGeom>
          <a:noFill/>
        </p:spPr>
        <p:txBody>
          <a:bodyPr wrap="square" rtlCol="0">
            <a:spAutoFit/>
          </a:bodyPr>
          <a:lstStyle/>
          <a:p>
            <a:r>
              <a:rPr lang="ar-EG" sz="2800" b="1" dirty="0">
                <a:latin typeface="Traditional Arabic" panose="02020603050405020304" pitchFamily="18" charset="-78"/>
                <a:cs typeface="Traditional Arabic" panose="02020603050405020304" pitchFamily="18" charset="-78"/>
              </a:rPr>
              <a:t>اختيار الحل أو البديل الأفضل</a:t>
            </a:r>
            <a:endParaRPr lang="en-US" sz="2800" b="1" dirty="0">
              <a:latin typeface="Traditional Arabic" panose="02020603050405020304" pitchFamily="18" charset="-78"/>
              <a:cs typeface="Traditional Arabic" panose="02020603050405020304" pitchFamily="18" charset="-78"/>
            </a:endParaRPr>
          </a:p>
        </p:txBody>
      </p:sp>
      <p:sp>
        <p:nvSpPr>
          <p:cNvPr id="8" name="مربع نص 7">
            <a:extLst>
              <a:ext uri="{FF2B5EF4-FFF2-40B4-BE49-F238E27FC236}">
                <a16:creationId xmlns:a16="http://schemas.microsoft.com/office/drawing/2014/main" id="{CF40FA34-7C3F-A7D8-E463-78E3A7C37335}"/>
              </a:ext>
            </a:extLst>
          </p:cNvPr>
          <p:cNvSpPr txBox="1"/>
          <p:nvPr/>
        </p:nvSpPr>
        <p:spPr>
          <a:xfrm>
            <a:off x="3295039" y="5831993"/>
            <a:ext cx="3560113" cy="523220"/>
          </a:xfrm>
          <a:prstGeom prst="rect">
            <a:avLst/>
          </a:prstGeom>
          <a:noFill/>
        </p:spPr>
        <p:txBody>
          <a:bodyPr wrap="square" rtlCol="0">
            <a:spAutoFit/>
          </a:bodyPr>
          <a:lstStyle/>
          <a:p>
            <a:r>
              <a:rPr lang="ar-EG" sz="2800" b="1" dirty="0">
                <a:solidFill>
                  <a:schemeClr val="bg1"/>
                </a:solidFill>
                <a:latin typeface="Traditional Arabic" panose="02020603050405020304" pitchFamily="18" charset="-78"/>
                <a:cs typeface="Traditional Arabic" panose="02020603050405020304" pitchFamily="18" charset="-78"/>
              </a:rPr>
              <a:t>تطبيق الحل وتقويم النتائج</a:t>
            </a:r>
            <a:endParaRPr lang="en-US" sz="2800" b="1" dirty="0">
              <a:solidFill>
                <a:schemeClr val="bg1"/>
              </a:solidFill>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4290690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560216"/>
        </a:solidFill>
        <a:effectLst/>
      </p:bgPr>
    </p:bg>
    <p:spTree>
      <p:nvGrpSpPr>
        <p:cNvPr id="1" name=""/>
        <p:cNvGrpSpPr/>
        <p:nvPr/>
      </p:nvGrpSpPr>
      <p:grpSpPr>
        <a:xfrm>
          <a:off x="0" y="0"/>
          <a:ext cx="0" cy="0"/>
          <a:chOff x="0" y="0"/>
          <a:chExt cx="0" cy="0"/>
        </a:xfrm>
      </p:grpSpPr>
      <p:grpSp>
        <p:nvGrpSpPr>
          <p:cNvPr id="2" name="Group 2"/>
          <p:cNvGrpSpPr/>
          <p:nvPr/>
        </p:nvGrpSpPr>
        <p:grpSpPr>
          <a:xfrm>
            <a:off x="8410895" y="-259116"/>
            <a:ext cx="1433032" cy="2489015"/>
            <a:chOff x="0" y="0"/>
            <a:chExt cx="812800" cy="1411742"/>
          </a:xfrm>
        </p:grpSpPr>
        <p:sp>
          <p:nvSpPr>
            <p:cNvPr id="3" name="Freeform 3"/>
            <p:cNvSpPr/>
            <p:nvPr/>
          </p:nvSpPr>
          <p:spPr>
            <a:xfrm>
              <a:off x="0" y="0"/>
              <a:ext cx="812800" cy="1411742"/>
            </a:xfrm>
            <a:custGeom>
              <a:avLst/>
              <a:gdLst/>
              <a:ahLst/>
              <a:cxnLst/>
              <a:rect l="l" t="t" r="r" b="b"/>
              <a:pathLst>
                <a:path w="812800" h="1411742">
                  <a:moveTo>
                    <a:pt x="406400" y="0"/>
                  </a:moveTo>
                  <a:lnTo>
                    <a:pt x="812800" y="705871"/>
                  </a:lnTo>
                  <a:lnTo>
                    <a:pt x="406400" y="1411742"/>
                  </a:lnTo>
                  <a:lnTo>
                    <a:pt x="0" y="705871"/>
                  </a:lnTo>
                  <a:lnTo>
                    <a:pt x="406400" y="0"/>
                  </a:lnTo>
                  <a:close/>
                </a:path>
              </a:pathLst>
            </a:custGeom>
            <a:solidFill>
              <a:srgbClr val="9B1921"/>
            </a:solidFill>
          </p:spPr>
        </p:sp>
        <p:sp>
          <p:nvSpPr>
            <p:cNvPr id="4" name="TextBox 4"/>
            <p:cNvSpPr txBox="1"/>
            <p:nvPr/>
          </p:nvSpPr>
          <p:spPr>
            <a:xfrm>
              <a:off x="139700" y="185493"/>
              <a:ext cx="533400" cy="983605"/>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5" name="Group 5"/>
          <p:cNvGrpSpPr/>
          <p:nvPr/>
        </p:nvGrpSpPr>
        <p:grpSpPr>
          <a:xfrm>
            <a:off x="7905038" y="0"/>
            <a:ext cx="1433032" cy="746828"/>
            <a:chOff x="0" y="0"/>
            <a:chExt cx="812800" cy="423592"/>
          </a:xfrm>
        </p:grpSpPr>
        <p:sp>
          <p:nvSpPr>
            <p:cNvPr id="6" name="Freeform 6"/>
            <p:cNvSpPr/>
            <p:nvPr/>
          </p:nvSpPr>
          <p:spPr>
            <a:xfrm>
              <a:off x="0" y="0"/>
              <a:ext cx="812800" cy="423592"/>
            </a:xfrm>
            <a:custGeom>
              <a:avLst/>
              <a:gdLst/>
              <a:ahLst/>
              <a:cxnLst/>
              <a:rect l="l" t="t" r="r" b="b"/>
              <a:pathLst>
                <a:path w="812800" h="423592">
                  <a:moveTo>
                    <a:pt x="406400" y="423592"/>
                  </a:moveTo>
                  <a:lnTo>
                    <a:pt x="812800" y="0"/>
                  </a:lnTo>
                  <a:lnTo>
                    <a:pt x="0" y="0"/>
                  </a:lnTo>
                  <a:lnTo>
                    <a:pt x="406400" y="423592"/>
                  </a:lnTo>
                  <a:close/>
                </a:path>
              </a:pathLst>
            </a:custGeom>
            <a:solidFill>
              <a:srgbClr val="BC1823"/>
            </a:solidFill>
          </p:spPr>
        </p:sp>
        <p:sp>
          <p:nvSpPr>
            <p:cNvPr id="7" name="TextBox 7"/>
            <p:cNvSpPr txBox="1"/>
            <p:nvPr/>
          </p:nvSpPr>
          <p:spPr>
            <a:xfrm>
              <a:off x="127000" y="-26893"/>
              <a:ext cx="558800" cy="253818"/>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8" name="Group 8"/>
          <p:cNvGrpSpPr/>
          <p:nvPr/>
        </p:nvGrpSpPr>
        <p:grpSpPr>
          <a:xfrm>
            <a:off x="7628450" y="5309106"/>
            <a:ext cx="1770165" cy="1548894"/>
            <a:chOff x="0" y="0"/>
            <a:chExt cx="812800" cy="711200"/>
          </a:xfrm>
        </p:grpSpPr>
        <p:sp>
          <p:nvSpPr>
            <p:cNvPr id="9" name="Freeform 9"/>
            <p:cNvSpPr/>
            <p:nvPr/>
          </p:nvSpPr>
          <p:spPr>
            <a:xfrm>
              <a:off x="0" y="0"/>
              <a:ext cx="812800" cy="711200"/>
            </a:xfrm>
            <a:custGeom>
              <a:avLst/>
              <a:gdLst/>
              <a:ahLst/>
              <a:cxnLst/>
              <a:rect l="l" t="t" r="r" b="b"/>
              <a:pathLst>
                <a:path w="812800" h="711200">
                  <a:moveTo>
                    <a:pt x="406400" y="0"/>
                  </a:moveTo>
                  <a:lnTo>
                    <a:pt x="812800" y="711200"/>
                  </a:lnTo>
                  <a:lnTo>
                    <a:pt x="0" y="711200"/>
                  </a:lnTo>
                  <a:lnTo>
                    <a:pt x="406400" y="0"/>
                  </a:lnTo>
                  <a:close/>
                </a:path>
              </a:pathLst>
            </a:custGeom>
            <a:solidFill>
              <a:srgbClr val="BC1823"/>
            </a:solidFill>
          </p:spPr>
        </p:sp>
        <p:sp>
          <p:nvSpPr>
            <p:cNvPr id="10" name="TextBox 10"/>
            <p:cNvSpPr txBox="1"/>
            <p:nvPr/>
          </p:nvSpPr>
          <p:spPr>
            <a:xfrm>
              <a:off x="127000" y="273050"/>
              <a:ext cx="558800" cy="38735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1" name="Group 11"/>
          <p:cNvGrpSpPr/>
          <p:nvPr/>
        </p:nvGrpSpPr>
        <p:grpSpPr>
          <a:xfrm>
            <a:off x="8000516" y="4787405"/>
            <a:ext cx="1285479" cy="2232732"/>
            <a:chOff x="0" y="0"/>
            <a:chExt cx="812800" cy="1411742"/>
          </a:xfrm>
        </p:grpSpPr>
        <p:sp>
          <p:nvSpPr>
            <p:cNvPr id="12" name="Freeform 12"/>
            <p:cNvSpPr/>
            <p:nvPr/>
          </p:nvSpPr>
          <p:spPr>
            <a:xfrm>
              <a:off x="0" y="0"/>
              <a:ext cx="812800" cy="1411742"/>
            </a:xfrm>
            <a:custGeom>
              <a:avLst/>
              <a:gdLst/>
              <a:ahLst/>
              <a:cxnLst/>
              <a:rect l="l" t="t" r="r" b="b"/>
              <a:pathLst>
                <a:path w="812800" h="1411742">
                  <a:moveTo>
                    <a:pt x="406400" y="0"/>
                  </a:moveTo>
                  <a:lnTo>
                    <a:pt x="812800" y="705871"/>
                  </a:lnTo>
                  <a:lnTo>
                    <a:pt x="406400" y="1411742"/>
                  </a:lnTo>
                  <a:lnTo>
                    <a:pt x="0" y="705871"/>
                  </a:lnTo>
                  <a:lnTo>
                    <a:pt x="406400" y="0"/>
                  </a:lnTo>
                  <a:close/>
                </a:path>
              </a:pathLst>
            </a:custGeom>
            <a:solidFill>
              <a:srgbClr val="9B1921"/>
            </a:solidFill>
          </p:spPr>
        </p:sp>
        <p:sp>
          <p:nvSpPr>
            <p:cNvPr id="13" name="TextBox 13"/>
            <p:cNvSpPr txBox="1"/>
            <p:nvPr/>
          </p:nvSpPr>
          <p:spPr>
            <a:xfrm>
              <a:off x="139700" y="185493"/>
              <a:ext cx="533400" cy="983605"/>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14" name="Freeform 14"/>
          <p:cNvSpPr/>
          <p:nvPr/>
        </p:nvSpPr>
        <p:spPr>
          <a:xfrm>
            <a:off x="5502237" y="2073247"/>
            <a:ext cx="3024733" cy="3039933"/>
          </a:xfrm>
          <a:custGeom>
            <a:avLst/>
            <a:gdLst/>
            <a:ahLst/>
            <a:cxnLst/>
            <a:rect l="l" t="t" r="r" b="b"/>
            <a:pathLst>
              <a:path w="6049466" h="6079866">
                <a:moveTo>
                  <a:pt x="0" y="0"/>
                </a:moveTo>
                <a:lnTo>
                  <a:pt x="6049467" y="0"/>
                </a:lnTo>
                <a:lnTo>
                  <a:pt x="6049467" y="6079866"/>
                </a:lnTo>
                <a:lnTo>
                  <a:pt x="0" y="607986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23" name="مربع نص 22">
            <a:extLst>
              <a:ext uri="{FF2B5EF4-FFF2-40B4-BE49-F238E27FC236}">
                <a16:creationId xmlns:a16="http://schemas.microsoft.com/office/drawing/2014/main" id="{CD6558DF-8CCF-5A29-47A3-F491D67ECB6D}"/>
              </a:ext>
            </a:extLst>
          </p:cNvPr>
          <p:cNvSpPr txBox="1"/>
          <p:nvPr/>
        </p:nvSpPr>
        <p:spPr>
          <a:xfrm>
            <a:off x="467544" y="1498191"/>
            <a:ext cx="4619454" cy="4547925"/>
          </a:xfrm>
          <a:prstGeom prst="ellipse">
            <a:avLst/>
          </a:prstGeom>
          <a:noFill/>
          <a:ln>
            <a:noFill/>
          </a:ln>
        </p:spPr>
        <p:txBody>
          <a:bodyPr wrap="square">
            <a:spAutoFit/>
          </a:bodyPr>
          <a:lstStyle/>
          <a:p>
            <a:pPr algn="ctr">
              <a:spcAft>
                <a:spcPts val="500"/>
              </a:spcAft>
            </a:pPr>
            <a:r>
              <a:rPr lang="ar-EG" sz="4000" b="1" dirty="0">
                <a:solidFill>
                  <a:srgbClr val="FFFF00"/>
                </a:solidFill>
                <a:latin typeface="Traditional Arabic" panose="02020603050405020304" pitchFamily="18" charset="-78"/>
                <a:cs typeface="Traditional Arabic" panose="02020603050405020304" pitchFamily="18" charset="-78"/>
              </a:rPr>
              <a:t>الهدف الأول </a:t>
            </a:r>
          </a:p>
          <a:p>
            <a:pPr algn="ctr"/>
            <a:r>
              <a:rPr lang="ar-EG" sz="4000" b="1" dirty="0">
                <a:solidFill>
                  <a:schemeClr val="bg1"/>
                </a:solidFill>
                <a:latin typeface="Traditional Arabic" panose="02020603050405020304" pitchFamily="18" charset="-78"/>
                <a:cs typeface="Traditional Arabic" panose="02020603050405020304" pitchFamily="18" charset="-78"/>
              </a:rPr>
              <a:t> أن يكون الطلبة قادرين على التعرف على كيفية إدراك المشكلة</a:t>
            </a:r>
            <a:endParaRPr lang="ar-EG" sz="4000" dirty="0">
              <a:solidFill>
                <a:schemeClr val="bg1"/>
              </a:solidFill>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560216"/>
        </a:solidFill>
        <a:effectLst/>
      </p:bgPr>
    </p:bg>
    <p:spTree>
      <p:nvGrpSpPr>
        <p:cNvPr id="1" name=""/>
        <p:cNvGrpSpPr/>
        <p:nvPr/>
      </p:nvGrpSpPr>
      <p:grpSpPr>
        <a:xfrm>
          <a:off x="0" y="0"/>
          <a:ext cx="0" cy="0"/>
          <a:chOff x="0" y="0"/>
          <a:chExt cx="0" cy="0"/>
        </a:xfrm>
      </p:grpSpPr>
      <p:grpSp>
        <p:nvGrpSpPr>
          <p:cNvPr id="2" name="Group 2"/>
          <p:cNvGrpSpPr/>
          <p:nvPr/>
        </p:nvGrpSpPr>
        <p:grpSpPr>
          <a:xfrm>
            <a:off x="5036461" y="-99392"/>
            <a:ext cx="7186378" cy="6983181"/>
            <a:chOff x="0" y="0"/>
            <a:chExt cx="4282440" cy="3708400"/>
          </a:xfrm>
        </p:grpSpPr>
        <p:sp>
          <p:nvSpPr>
            <p:cNvPr id="3" name="Freeform 3"/>
            <p:cNvSpPr/>
            <p:nvPr/>
          </p:nvSpPr>
          <p:spPr>
            <a:xfrm>
              <a:off x="0" y="0"/>
              <a:ext cx="4282440" cy="3708400"/>
            </a:xfrm>
            <a:custGeom>
              <a:avLst/>
              <a:gdLst/>
              <a:ahLst/>
              <a:cxnLst/>
              <a:rect l="l" t="t" r="r" b="b"/>
              <a:pathLst>
                <a:path w="4282440" h="3708400">
                  <a:moveTo>
                    <a:pt x="3211830" y="0"/>
                  </a:moveTo>
                  <a:lnTo>
                    <a:pt x="1070610" y="0"/>
                  </a:lnTo>
                  <a:lnTo>
                    <a:pt x="0" y="1854200"/>
                  </a:lnTo>
                  <a:lnTo>
                    <a:pt x="1070610" y="3708400"/>
                  </a:lnTo>
                  <a:lnTo>
                    <a:pt x="3211830" y="3708400"/>
                  </a:lnTo>
                  <a:lnTo>
                    <a:pt x="4282440" y="1854200"/>
                  </a:lnTo>
                  <a:close/>
                </a:path>
              </a:pathLst>
            </a:custGeom>
            <a:blipFill>
              <a:blip r:embed="rId2"/>
              <a:stretch>
                <a:fillRect l="-14026" r="-14026"/>
              </a:stretch>
            </a:blipFill>
          </p:spPr>
        </p:sp>
      </p:grpSp>
      <p:grpSp>
        <p:nvGrpSpPr>
          <p:cNvPr id="4" name="Group 4"/>
          <p:cNvGrpSpPr/>
          <p:nvPr/>
        </p:nvGrpSpPr>
        <p:grpSpPr>
          <a:xfrm>
            <a:off x="4666066" y="5308417"/>
            <a:ext cx="1770165" cy="1548894"/>
            <a:chOff x="0" y="0"/>
            <a:chExt cx="812800" cy="711200"/>
          </a:xfrm>
        </p:grpSpPr>
        <p:sp>
          <p:nvSpPr>
            <p:cNvPr id="5" name="Freeform 5"/>
            <p:cNvSpPr/>
            <p:nvPr/>
          </p:nvSpPr>
          <p:spPr>
            <a:xfrm>
              <a:off x="0" y="0"/>
              <a:ext cx="812800" cy="711200"/>
            </a:xfrm>
            <a:custGeom>
              <a:avLst/>
              <a:gdLst/>
              <a:ahLst/>
              <a:cxnLst/>
              <a:rect l="l" t="t" r="r" b="b"/>
              <a:pathLst>
                <a:path w="812800" h="711200">
                  <a:moveTo>
                    <a:pt x="406400" y="0"/>
                  </a:moveTo>
                  <a:lnTo>
                    <a:pt x="812800" y="711200"/>
                  </a:lnTo>
                  <a:lnTo>
                    <a:pt x="0" y="711200"/>
                  </a:lnTo>
                  <a:lnTo>
                    <a:pt x="406400" y="0"/>
                  </a:lnTo>
                  <a:close/>
                </a:path>
              </a:pathLst>
            </a:custGeom>
            <a:solidFill>
              <a:srgbClr val="BC1823"/>
            </a:solidFill>
          </p:spPr>
        </p:sp>
        <p:sp>
          <p:nvSpPr>
            <p:cNvPr id="6" name="TextBox 6"/>
            <p:cNvSpPr txBox="1"/>
            <p:nvPr/>
          </p:nvSpPr>
          <p:spPr>
            <a:xfrm>
              <a:off x="127000" y="273050"/>
              <a:ext cx="558800" cy="38735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7" name="Group 7"/>
          <p:cNvGrpSpPr/>
          <p:nvPr/>
        </p:nvGrpSpPr>
        <p:grpSpPr>
          <a:xfrm>
            <a:off x="5201480" y="-30863"/>
            <a:ext cx="2237882" cy="1958147"/>
            <a:chOff x="0" y="0"/>
            <a:chExt cx="812800" cy="711200"/>
          </a:xfrm>
        </p:grpSpPr>
        <p:sp>
          <p:nvSpPr>
            <p:cNvPr id="8" name="Freeform 8"/>
            <p:cNvSpPr/>
            <p:nvPr/>
          </p:nvSpPr>
          <p:spPr>
            <a:xfrm>
              <a:off x="0" y="0"/>
              <a:ext cx="812800" cy="711200"/>
            </a:xfrm>
            <a:custGeom>
              <a:avLst/>
              <a:gdLst/>
              <a:ahLst/>
              <a:cxnLst/>
              <a:rect l="l" t="t" r="r" b="b"/>
              <a:pathLst>
                <a:path w="812800" h="711200">
                  <a:moveTo>
                    <a:pt x="406400" y="711200"/>
                  </a:moveTo>
                  <a:lnTo>
                    <a:pt x="812800" y="0"/>
                  </a:lnTo>
                  <a:lnTo>
                    <a:pt x="0" y="0"/>
                  </a:lnTo>
                  <a:lnTo>
                    <a:pt x="406400" y="711200"/>
                  </a:lnTo>
                  <a:close/>
                </a:path>
              </a:pathLst>
            </a:custGeom>
            <a:solidFill>
              <a:srgbClr val="BC1823"/>
            </a:solidFill>
          </p:spPr>
        </p:sp>
        <p:sp>
          <p:nvSpPr>
            <p:cNvPr id="9" name="TextBox 9"/>
            <p:cNvSpPr txBox="1"/>
            <p:nvPr/>
          </p:nvSpPr>
          <p:spPr>
            <a:xfrm>
              <a:off x="127000" y="-6350"/>
              <a:ext cx="558800" cy="38735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0" name="Group 10"/>
          <p:cNvGrpSpPr/>
          <p:nvPr/>
        </p:nvGrpSpPr>
        <p:grpSpPr>
          <a:xfrm rot="-1804210">
            <a:off x="5510564" y="2989981"/>
            <a:ext cx="560677" cy="4331042"/>
            <a:chOff x="0" y="0"/>
            <a:chExt cx="295336" cy="1667779"/>
          </a:xfrm>
        </p:grpSpPr>
        <p:sp>
          <p:nvSpPr>
            <p:cNvPr id="11" name="Freeform 11"/>
            <p:cNvSpPr/>
            <p:nvPr/>
          </p:nvSpPr>
          <p:spPr>
            <a:xfrm>
              <a:off x="0" y="0"/>
              <a:ext cx="295336" cy="1667779"/>
            </a:xfrm>
            <a:custGeom>
              <a:avLst/>
              <a:gdLst/>
              <a:ahLst/>
              <a:cxnLst/>
              <a:rect l="l" t="t" r="r" b="b"/>
              <a:pathLst>
                <a:path w="295336" h="1667779">
                  <a:moveTo>
                    <a:pt x="0" y="0"/>
                  </a:moveTo>
                  <a:lnTo>
                    <a:pt x="295336" y="0"/>
                  </a:lnTo>
                  <a:lnTo>
                    <a:pt x="295336" y="1667779"/>
                  </a:lnTo>
                  <a:lnTo>
                    <a:pt x="0" y="1667779"/>
                  </a:lnTo>
                  <a:close/>
                </a:path>
              </a:pathLst>
            </a:custGeom>
            <a:solidFill>
              <a:srgbClr val="9B1921"/>
            </a:solidFill>
          </p:spPr>
        </p:sp>
        <p:sp>
          <p:nvSpPr>
            <p:cNvPr id="12" name="TextBox 12"/>
            <p:cNvSpPr txBox="1"/>
            <p:nvPr/>
          </p:nvSpPr>
          <p:spPr>
            <a:xfrm>
              <a:off x="0" y="-57150"/>
              <a:ext cx="295336" cy="1724929"/>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3" name="Group 13"/>
          <p:cNvGrpSpPr/>
          <p:nvPr/>
        </p:nvGrpSpPr>
        <p:grpSpPr>
          <a:xfrm rot="-3396924">
            <a:off x="3565624" y="1311498"/>
            <a:ext cx="4788375" cy="529323"/>
            <a:chOff x="0" y="0"/>
            <a:chExt cx="2274101" cy="306856"/>
          </a:xfrm>
        </p:grpSpPr>
        <p:sp>
          <p:nvSpPr>
            <p:cNvPr id="14" name="Freeform 14"/>
            <p:cNvSpPr/>
            <p:nvPr/>
          </p:nvSpPr>
          <p:spPr>
            <a:xfrm>
              <a:off x="0" y="0"/>
              <a:ext cx="2274101" cy="306856"/>
            </a:xfrm>
            <a:custGeom>
              <a:avLst/>
              <a:gdLst/>
              <a:ahLst/>
              <a:cxnLst/>
              <a:rect l="l" t="t" r="r" b="b"/>
              <a:pathLst>
                <a:path w="2274101" h="306856">
                  <a:moveTo>
                    <a:pt x="2070901" y="0"/>
                  </a:moveTo>
                  <a:lnTo>
                    <a:pt x="0" y="0"/>
                  </a:lnTo>
                  <a:lnTo>
                    <a:pt x="203200" y="306856"/>
                  </a:lnTo>
                  <a:lnTo>
                    <a:pt x="2274101" y="306856"/>
                  </a:lnTo>
                  <a:lnTo>
                    <a:pt x="2070901" y="0"/>
                  </a:lnTo>
                  <a:close/>
                </a:path>
              </a:pathLst>
            </a:custGeom>
            <a:solidFill>
              <a:srgbClr val="80131A"/>
            </a:solidFill>
          </p:spPr>
        </p:sp>
        <p:sp>
          <p:nvSpPr>
            <p:cNvPr id="15" name="TextBox 15"/>
            <p:cNvSpPr txBox="1"/>
            <p:nvPr/>
          </p:nvSpPr>
          <p:spPr>
            <a:xfrm>
              <a:off x="101600" y="-57150"/>
              <a:ext cx="2070901" cy="364006"/>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22" name="مربع نص 21">
            <a:extLst>
              <a:ext uri="{FF2B5EF4-FFF2-40B4-BE49-F238E27FC236}">
                <a16:creationId xmlns:a16="http://schemas.microsoft.com/office/drawing/2014/main" id="{CE902BFC-BE4A-1A45-C91E-B2B8CD97A8FF}"/>
              </a:ext>
            </a:extLst>
          </p:cNvPr>
          <p:cNvSpPr txBox="1"/>
          <p:nvPr/>
        </p:nvSpPr>
        <p:spPr>
          <a:xfrm>
            <a:off x="93117" y="1759184"/>
            <a:ext cx="4752528" cy="3416320"/>
          </a:xfrm>
          <a:prstGeom prst="rect">
            <a:avLst/>
          </a:prstGeom>
          <a:noFill/>
        </p:spPr>
        <p:txBody>
          <a:bodyPr wrap="square" rtlCol="0">
            <a:spAutoFit/>
          </a:bodyPr>
          <a:lstStyle/>
          <a:p>
            <a:pPr algn="ctr"/>
            <a:r>
              <a:rPr lang="ar-EG" sz="7200" b="1" dirty="0">
                <a:solidFill>
                  <a:schemeClr val="accent6">
                    <a:lumMod val="20000"/>
                    <a:lumOff val="80000"/>
                  </a:schemeClr>
                </a:solidFill>
                <a:latin typeface="Traditional Arabic" panose="02020603050405020304" pitchFamily="18" charset="-78"/>
                <a:cs typeface="Traditional Arabic" panose="02020603050405020304" pitchFamily="18" charset="-78"/>
              </a:rPr>
              <a:t>الخطوة الأولى: إدراك المشكلة والشعور بها:</a:t>
            </a:r>
            <a:endParaRPr lang="ar-EG" sz="59500" b="1" dirty="0">
              <a:solidFill>
                <a:schemeClr val="accent6">
                  <a:lumMod val="20000"/>
                  <a:lumOff val="80000"/>
                </a:schemeClr>
              </a:solidFill>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anim calcmode="lin" valueType="num">
                                      <p:cBhvr>
                                        <p:cTn id="7" dur="500" fill="hold"/>
                                        <p:tgtEl>
                                          <p:spTgt spid="2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FC0E135C-9865-9658-435E-4C9D657447A5}"/>
              </a:ext>
            </a:extLst>
          </p:cNvPr>
          <p:cNvSpPr txBox="1"/>
          <p:nvPr/>
        </p:nvSpPr>
        <p:spPr>
          <a:xfrm>
            <a:off x="1331640" y="1351508"/>
            <a:ext cx="6624736" cy="4154984"/>
          </a:xfrm>
          <a:prstGeom prst="rect">
            <a:avLst/>
          </a:prstGeom>
          <a:noFill/>
          <a:ln>
            <a:noFill/>
          </a:ln>
          <a:effectLst/>
        </p:spPr>
        <p:txBody>
          <a:bodyPr wrap="square">
            <a:spAutoFit/>
          </a:bodyPr>
          <a:lstStyle/>
          <a:p>
            <a:r>
              <a:rPr lang="ar-EG" sz="3200" b="1" dirty="0">
                <a:latin typeface="Traditional Arabic" panose="02020603050405020304" pitchFamily="18" charset="-78"/>
                <a:cs typeface="Traditional Arabic" panose="02020603050405020304" pitchFamily="18" charset="-78"/>
              </a:rPr>
              <a:t>يختلف الأشخاص في الشعور بالمشكلة، حيث يشعر بها بعضهم، وآخرون لا يدركون أن هناك مشكلة، ولا يشعرون بها إلا بعد أن تتفاقم ويصعب حلها.</a:t>
            </a:r>
          </a:p>
          <a:p>
            <a:r>
              <a:rPr lang="ar-EG" sz="3200" b="1" dirty="0">
                <a:latin typeface="Traditional Arabic" panose="02020603050405020304" pitchFamily="18" charset="-78"/>
                <a:cs typeface="Traditional Arabic" panose="02020603050405020304" pitchFamily="18" charset="-78"/>
              </a:rPr>
              <a:t>والمشكلات قد تبرز فجأة في بعض الأحيان، وفي أحيان أخرى تظهر المشكلة تدريجيا دون أن </a:t>
            </a:r>
            <a:r>
              <a:rPr lang="ar-EG" sz="3200" b="1" dirty="0" err="1">
                <a:latin typeface="Traditional Arabic" panose="02020603050405020304" pitchFamily="18" charset="-78"/>
                <a:cs typeface="Traditional Arabic" panose="02020603050405020304" pitchFamily="18" charset="-78"/>
              </a:rPr>
              <a:t>نلحظها</a:t>
            </a:r>
            <a:r>
              <a:rPr lang="ar-EG" sz="3200" b="1" dirty="0">
                <a:latin typeface="Traditional Arabic" panose="02020603050405020304" pitchFamily="18" charset="-78"/>
                <a:cs typeface="Traditional Arabic" panose="02020603050405020304" pitchFamily="18" charset="-78"/>
              </a:rPr>
              <a:t>، أو نشعر بها. والشعور بالمشكلة يُعد الخطوة الأولى من خطوات حل المشكلة، وهي خطوة مهمة جدا.</a:t>
            </a:r>
          </a:p>
          <a:p>
            <a:r>
              <a:rPr lang="ar-EG" sz="4000" b="1" dirty="0">
                <a:solidFill>
                  <a:srgbClr val="C00000"/>
                </a:solidFill>
                <a:latin typeface="Traditional Arabic" panose="02020603050405020304" pitchFamily="18" charset="-78"/>
                <a:cs typeface="Traditional Arabic" panose="02020603050405020304" pitchFamily="18" charset="-78"/>
              </a:rPr>
              <a:t>كيف يمكنك الشعور بالمشكلة؟</a:t>
            </a:r>
          </a:p>
        </p:txBody>
      </p:sp>
    </p:spTree>
    <p:extLst>
      <p:ext uri="{BB962C8B-B14F-4D97-AF65-F5344CB8AC3E}">
        <p14:creationId xmlns:p14="http://schemas.microsoft.com/office/powerpoint/2010/main" val="1923483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B37A3BBF-81A9-1A56-C012-7E8F743B35C4}"/>
              </a:ext>
            </a:extLst>
          </p:cNvPr>
          <p:cNvSpPr txBox="1"/>
          <p:nvPr/>
        </p:nvSpPr>
        <p:spPr>
          <a:xfrm>
            <a:off x="1678242" y="1052736"/>
            <a:ext cx="5787516" cy="4056608"/>
          </a:xfrm>
          <a:prstGeom prst="snip2SameRect">
            <a:avLst/>
          </a:prstGeom>
          <a:noFill/>
          <a:ln>
            <a:noFill/>
          </a:ln>
        </p:spPr>
        <p:txBody>
          <a:bodyPr wrap="square">
            <a:spAutoFit/>
          </a:bodyPr>
          <a:lstStyle/>
          <a:p>
            <a:pPr algn="r" rtl="1">
              <a:spcBef>
                <a:spcPts val="0"/>
              </a:spcBef>
              <a:spcAft>
                <a:spcPts val="500"/>
              </a:spcAft>
            </a:pPr>
            <a:r>
              <a:rPr lang="ar-EG" sz="3200" b="1" i="0" u="none" strike="noStrike" dirty="0">
                <a:solidFill>
                  <a:srgbClr val="579700"/>
                </a:solidFill>
                <a:effectLst/>
                <a:latin typeface="Traditional Arabic" panose="02020603050405020304" pitchFamily="18" charset="-78"/>
                <a:cs typeface="Traditional Arabic" panose="02020603050405020304" pitchFamily="18" charset="-78"/>
              </a:rPr>
              <a:t>يمكننا الشعور بوجود مشكلة عادة من خلال الحالات الآتية:</a:t>
            </a:r>
            <a:endParaRPr lang="ar-EG" sz="3200" b="1" dirty="0">
              <a:effectLst/>
              <a:latin typeface="Traditional Arabic" panose="02020603050405020304" pitchFamily="18" charset="-78"/>
              <a:cs typeface="Traditional Arabic" panose="02020603050405020304" pitchFamily="18" charset="-78"/>
            </a:endParaRPr>
          </a:p>
          <a:p>
            <a:pPr algn="r" rtl="1">
              <a:spcBef>
                <a:spcPts val="0"/>
              </a:spcBef>
              <a:spcAft>
                <a:spcPts val="500"/>
              </a:spcAft>
            </a:pPr>
            <a:r>
              <a:rPr lang="ar-EG" sz="3200" b="1" i="0" u="none" strike="noStrike" dirty="0">
                <a:solidFill>
                  <a:srgbClr val="A5BA00"/>
                </a:solidFill>
                <a:effectLst/>
                <a:latin typeface="Traditional Arabic" panose="02020603050405020304" pitchFamily="18" charset="-78"/>
                <a:cs typeface="Traditional Arabic" panose="02020603050405020304" pitchFamily="18" charset="-78"/>
              </a:rPr>
              <a:t>.</a:t>
            </a:r>
            <a:r>
              <a:rPr lang="ar-EG" sz="3200" b="1" i="0" u="none" strike="noStrike" dirty="0">
                <a:solidFill>
                  <a:srgbClr val="C00000"/>
                </a:solidFill>
                <a:effectLst/>
                <a:latin typeface="Traditional Arabic" panose="02020603050405020304" pitchFamily="18" charset="-78"/>
                <a:cs typeface="Traditional Arabic" panose="02020603050405020304" pitchFamily="18" charset="-78"/>
              </a:rPr>
              <a:t>1.ملاحظة أن هناك أمراً ما يزعجنا أو يقلقنا.</a:t>
            </a:r>
            <a:endParaRPr lang="ar-EG" sz="3200" b="1" dirty="0">
              <a:solidFill>
                <a:srgbClr val="C00000"/>
              </a:solidFill>
              <a:effectLst/>
              <a:latin typeface="Traditional Arabic" panose="02020603050405020304" pitchFamily="18" charset="-78"/>
              <a:cs typeface="Traditional Arabic" panose="02020603050405020304" pitchFamily="18" charset="-78"/>
            </a:endParaRPr>
          </a:p>
          <a:p>
            <a:pPr algn="r" rtl="1">
              <a:spcBef>
                <a:spcPts val="0"/>
              </a:spcBef>
              <a:spcAft>
                <a:spcPts val="500"/>
              </a:spcAft>
            </a:pPr>
            <a:r>
              <a:rPr lang="ar-EG" sz="3200" b="1" i="0" u="none" strike="noStrike" dirty="0">
                <a:solidFill>
                  <a:srgbClr val="C00000"/>
                </a:solidFill>
                <a:effectLst/>
                <a:latin typeface="Traditional Arabic" panose="02020603050405020304" pitchFamily="18" charset="-78"/>
                <a:cs typeface="Traditional Arabic" panose="02020603050405020304" pitchFamily="18" charset="-78"/>
              </a:rPr>
              <a:t>2 بدأنا نحيد عن المسار الذي كنا قد قررنا أن نسير عليه.</a:t>
            </a:r>
            <a:endParaRPr lang="ar-EG" sz="3200" b="1" dirty="0">
              <a:solidFill>
                <a:srgbClr val="C00000"/>
              </a:solidFill>
              <a:effectLst/>
              <a:latin typeface="Traditional Arabic" panose="02020603050405020304" pitchFamily="18" charset="-78"/>
              <a:cs typeface="Traditional Arabic" panose="02020603050405020304" pitchFamily="18" charset="-78"/>
            </a:endParaRPr>
          </a:p>
          <a:p>
            <a:pPr algn="r" rtl="1">
              <a:spcBef>
                <a:spcPts val="0"/>
              </a:spcBef>
              <a:spcAft>
                <a:spcPts val="500"/>
              </a:spcAft>
            </a:pPr>
            <a:r>
              <a:rPr lang="ar-EG" sz="3200" b="1" i="0" u="none" strike="noStrike" dirty="0">
                <a:solidFill>
                  <a:srgbClr val="C00000"/>
                </a:solidFill>
                <a:effectLst/>
                <a:latin typeface="Traditional Arabic" panose="02020603050405020304" pitchFamily="18" charset="-78"/>
                <a:cs typeface="Traditional Arabic" panose="02020603050405020304" pitchFamily="18" charset="-78"/>
              </a:rPr>
              <a:t>3 تعرضنا لموقف يتطلب منا الاختيار ما بين أكثر من خيار.</a:t>
            </a:r>
            <a:endParaRPr lang="ar-EG" sz="3200" b="1" dirty="0">
              <a:solidFill>
                <a:srgbClr val="C00000"/>
              </a:solidFill>
              <a:effectLst/>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2401162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19FACF2F-AEE4-1B51-231B-0D59EB2F2931}"/>
              </a:ext>
            </a:extLst>
          </p:cNvPr>
          <p:cNvSpPr txBox="1"/>
          <p:nvPr/>
        </p:nvSpPr>
        <p:spPr>
          <a:xfrm>
            <a:off x="1777380" y="1988840"/>
            <a:ext cx="5589240" cy="3111108"/>
          </a:xfrm>
          <a:prstGeom prst="rect">
            <a:avLst/>
          </a:prstGeom>
          <a:noFill/>
        </p:spPr>
        <p:txBody>
          <a:bodyPr wrap="square">
            <a:spAutoFit/>
          </a:bodyPr>
          <a:lstStyle/>
          <a:p>
            <a:pPr algn="r" rtl="1">
              <a:spcBef>
                <a:spcPts val="0"/>
              </a:spcBef>
              <a:spcAft>
                <a:spcPts val="500"/>
              </a:spcAft>
            </a:pPr>
            <a:r>
              <a:rPr lang="ar-EG" sz="3200" b="1" i="0" u="none" strike="noStrike" dirty="0">
                <a:solidFill>
                  <a:srgbClr val="2F2900"/>
                </a:solidFill>
                <a:effectLst/>
                <a:latin typeface="Traditional Arabic" panose="02020603050405020304" pitchFamily="18" charset="-78"/>
                <a:cs typeface="Traditional Arabic" panose="02020603050405020304" pitchFamily="18" charset="-78"/>
              </a:rPr>
              <a:t>بعد أن نشعر بوجود المشكلة يكون لدينا قدر من المعلومات عن تلك المشكلة، ولكن مازال الأمر مبهما وغير واضح تماما؛ فعندما تحاول حل المشكلة يفترض بك التأني والتأمل قبل الإقدام على أي تصرف.</a:t>
            </a:r>
            <a:endParaRPr lang="ar-EG" sz="3200" b="1" dirty="0">
              <a:effectLst/>
              <a:latin typeface="Traditional Arabic" panose="02020603050405020304" pitchFamily="18" charset="-78"/>
              <a:cs typeface="Traditional Arabic" panose="02020603050405020304" pitchFamily="18" charset="-78"/>
            </a:endParaRPr>
          </a:p>
          <a:p>
            <a:pPr algn="r" rtl="1">
              <a:spcBef>
                <a:spcPts val="0"/>
              </a:spcBef>
              <a:spcAft>
                <a:spcPts val="500"/>
              </a:spcAft>
            </a:pPr>
            <a:r>
              <a:rPr lang="ar-EG" sz="3200" b="1" i="0" u="none" strike="noStrike" dirty="0">
                <a:solidFill>
                  <a:srgbClr val="C00000"/>
                </a:solidFill>
                <a:effectLst/>
                <a:latin typeface="Traditional Arabic" panose="02020603050405020304" pitchFamily="18" charset="-78"/>
                <a:cs typeface="Traditional Arabic" panose="02020603050405020304" pitchFamily="18" charset="-78"/>
              </a:rPr>
              <a:t>فما الذي نحتاجه؟</a:t>
            </a:r>
            <a:endParaRPr lang="ar-EG" sz="3200" b="1" dirty="0">
              <a:effectLst/>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2754070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E35D57-AE3B-13DD-5B24-A8BB68E13088}"/>
            </a:ext>
          </a:extLst>
        </p:cNvPr>
        <p:cNvGrpSpPr/>
        <p:nvPr/>
      </p:nvGrpSpPr>
      <p:grpSpPr>
        <a:xfrm>
          <a:off x="0" y="0"/>
          <a:ext cx="0" cy="0"/>
          <a:chOff x="0" y="0"/>
          <a:chExt cx="0" cy="0"/>
        </a:xfrm>
      </p:grpSpPr>
      <p:sp>
        <p:nvSpPr>
          <p:cNvPr id="3" name="مربع نص 2">
            <a:extLst>
              <a:ext uri="{FF2B5EF4-FFF2-40B4-BE49-F238E27FC236}">
                <a16:creationId xmlns:a16="http://schemas.microsoft.com/office/drawing/2014/main" id="{5A0FF7FE-8200-5D30-6FE5-E864E468DA4B}"/>
              </a:ext>
            </a:extLst>
          </p:cNvPr>
          <p:cNvSpPr txBox="1"/>
          <p:nvPr/>
        </p:nvSpPr>
        <p:spPr>
          <a:xfrm>
            <a:off x="1777380" y="764704"/>
            <a:ext cx="5589240" cy="4652556"/>
          </a:xfrm>
          <a:prstGeom prst="rect">
            <a:avLst/>
          </a:prstGeom>
          <a:noFill/>
        </p:spPr>
        <p:txBody>
          <a:bodyPr wrap="square">
            <a:spAutoFit/>
          </a:bodyPr>
          <a:lstStyle/>
          <a:p>
            <a:pPr>
              <a:spcAft>
                <a:spcPts val="500"/>
              </a:spcAft>
            </a:pPr>
            <a:endParaRPr lang="ar-EG" sz="3200" b="1" dirty="0">
              <a:solidFill>
                <a:srgbClr val="C00000"/>
              </a:solidFill>
              <a:latin typeface="Traditional Arabic" panose="02020603050405020304" pitchFamily="18" charset="-78"/>
              <a:cs typeface="Traditional Arabic" panose="02020603050405020304" pitchFamily="18" charset="-78"/>
            </a:endParaRPr>
          </a:p>
          <a:p>
            <a:pPr>
              <a:spcAft>
                <a:spcPts val="500"/>
              </a:spcAft>
            </a:pPr>
            <a:r>
              <a:rPr lang="ar-EG" sz="3200" b="1" dirty="0">
                <a:latin typeface="Traditional Arabic" panose="02020603050405020304" pitchFamily="18" charset="-78"/>
                <a:cs typeface="Traditional Arabic" panose="02020603050405020304" pitchFamily="18" charset="-78"/>
              </a:rPr>
              <a:t>علينا أن نحدد أبعاد المشكلة ونبينها ونتعرف عليها جيدًا؛ لأننا في حالة عدم تحديد المشكلة تحديدا جيدًا وصحيحًا قد ا في الحل، وعند وصولنا لآخر الطريق نجد أنفسنا في المكان الخطأ، ونجد المشكلة التي نريد أن نعالجها نسلك طريقا خاطئًا ونقضي عليها مازالت موجودة</a:t>
            </a:r>
            <a:r>
              <a:rPr lang="ar-EG" sz="3200" b="1" dirty="0">
                <a:solidFill>
                  <a:srgbClr val="644200"/>
                </a:solidFill>
                <a:latin typeface="Traditional Arabic" panose="02020603050405020304" pitchFamily="18" charset="-78"/>
                <a:cs typeface="Traditional Arabic" panose="02020603050405020304" pitchFamily="18" charset="-78"/>
              </a:rPr>
              <a:t>.</a:t>
            </a:r>
            <a:endParaRPr lang="ar-EG" sz="3200" b="1" dirty="0">
              <a:latin typeface="Traditional Arabic" panose="02020603050405020304" pitchFamily="18" charset="-78"/>
              <a:cs typeface="Traditional Arabic" panose="02020603050405020304" pitchFamily="18" charset="-78"/>
            </a:endParaRPr>
          </a:p>
          <a:p>
            <a:pPr>
              <a:spcAft>
                <a:spcPts val="500"/>
              </a:spcAft>
            </a:pPr>
            <a:r>
              <a:rPr lang="ar-EG" sz="3200" b="1" dirty="0">
                <a:solidFill>
                  <a:srgbClr val="0070C0"/>
                </a:solidFill>
                <a:latin typeface="Traditional Arabic" panose="02020603050405020304" pitchFamily="18" charset="-78"/>
                <a:cs typeface="Traditional Arabic" panose="02020603050405020304" pitchFamily="18" charset="-78"/>
              </a:rPr>
              <a:t>والذي نقصده هنا </a:t>
            </a:r>
            <a:r>
              <a:rPr lang="ar-EG" sz="3200" b="1" dirty="0">
                <a:solidFill>
                  <a:srgbClr val="2C2500"/>
                </a:solidFill>
                <a:latin typeface="Traditional Arabic" panose="02020603050405020304" pitchFamily="18" charset="-78"/>
                <a:cs typeface="Traditional Arabic" panose="02020603050405020304" pitchFamily="18" charset="-78"/>
              </a:rPr>
              <a:t>هو أن نفرق بين المشكلة الأساسية، وبين أعراض تلك المشكلة.</a:t>
            </a:r>
            <a:endParaRPr lang="ar-EG" sz="3200" b="1" dirty="0">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4058658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D90CADBE-AFDA-3173-0E98-57607C03DCA7}"/>
              </a:ext>
            </a:extLst>
          </p:cNvPr>
          <p:cNvSpPr txBox="1"/>
          <p:nvPr/>
        </p:nvSpPr>
        <p:spPr>
          <a:xfrm>
            <a:off x="3779912" y="30061"/>
            <a:ext cx="2439310" cy="1077218"/>
          </a:xfrm>
          <a:prstGeom prst="rect">
            <a:avLst/>
          </a:prstGeom>
          <a:noFill/>
        </p:spPr>
        <p:txBody>
          <a:bodyPr wrap="square" rtlCol="0">
            <a:spAutoFit/>
          </a:bodyPr>
          <a:lstStyle/>
          <a:p>
            <a:pPr algn="ctr"/>
            <a:r>
              <a:rPr lang="ar-EG" sz="3200" b="1" u="sng" dirty="0">
                <a:solidFill>
                  <a:srgbClr val="2B3481"/>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معايير تحديد </a:t>
            </a:r>
          </a:p>
          <a:p>
            <a:pPr algn="ctr"/>
            <a:r>
              <a:rPr lang="ar-EG" sz="3200" b="1" u="sng" dirty="0">
                <a:solidFill>
                  <a:srgbClr val="2B3481"/>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المشكلة:</a:t>
            </a:r>
            <a:endParaRPr lang="en-US" sz="3200" b="1" u="sng" dirty="0">
              <a:solidFill>
                <a:srgbClr val="2B3481"/>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p:txBody>
      </p:sp>
      <p:sp>
        <p:nvSpPr>
          <p:cNvPr id="5" name="مربع نص 4">
            <a:extLst>
              <a:ext uri="{FF2B5EF4-FFF2-40B4-BE49-F238E27FC236}">
                <a16:creationId xmlns:a16="http://schemas.microsoft.com/office/drawing/2014/main" id="{1CBA0EE3-86A2-05AF-A9C3-8C8599C5BEE2}"/>
              </a:ext>
            </a:extLst>
          </p:cNvPr>
          <p:cNvSpPr txBox="1"/>
          <p:nvPr/>
        </p:nvSpPr>
        <p:spPr>
          <a:xfrm>
            <a:off x="2339752" y="1397131"/>
            <a:ext cx="4955161" cy="4031873"/>
          </a:xfrm>
          <a:prstGeom prst="rect">
            <a:avLst/>
          </a:prstGeom>
          <a:noFill/>
        </p:spPr>
        <p:txBody>
          <a:bodyPr wrap="square">
            <a:spAutoFit/>
          </a:bodyPr>
          <a:lstStyle/>
          <a:p>
            <a:pPr algn="ctr"/>
            <a:r>
              <a:rPr lang="ar-EG" sz="3200" b="1" dirty="0">
                <a:latin typeface="Traditional Arabic" panose="02020603050405020304" pitchFamily="18" charset="-78"/>
                <a:cs typeface="Traditional Arabic" panose="02020603050405020304" pitchFamily="18" charset="-78"/>
              </a:rPr>
              <a:t>لكي نتمكن من معرفة المشكلة الأساسية فلا بد لنا من تحديد المشكلة بدقة من خلال عدد من الأسئلة التي توضح لنا حدود هذه المشكلة، وتدلنا على الطريق الصحيح الذي سنسلكه، وتمهده لنا للوصول إلى حل للمشكلة.</a:t>
            </a:r>
          </a:p>
          <a:p>
            <a:pPr algn="ctr"/>
            <a:r>
              <a:rPr lang="ar-EG" sz="3200" b="1" dirty="0">
                <a:latin typeface="Traditional Arabic" panose="02020603050405020304" pitchFamily="18" charset="-78"/>
                <a:cs typeface="Traditional Arabic" panose="02020603050405020304" pitchFamily="18" charset="-78"/>
              </a:rPr>
              <a:t>لكي نتعرف على المشكلة يتوجب علينا الإجابة عن التساؤلات؛ مثل:</a:t>
            </a:r>
          </a:p>
        </p:txBody>
      </p:sp>
      <p:sp>
        <p:nvSpPr>
          <p:cNvPr id="6" name="مستطيل: زوايا مستديرة 5">
            <a:extLst>
              <a:ext uri="{FF2B5EF4-FFF2-40B4-BE49-F238E27FC236}">
                <a16:creationId xmlns:a16="http://schemas.microsoft.com/office/drawing/2014/main" id="{DC34F04E-B156-42AA-6524-E564AD1DEEE0}"/>
              </a:ext>
            </a:extLst>
          </p:cNvPr>
          <p:cNvSpPr/>
          <p:nvPr/>
        </p:nvSpPr>
        <p:spPr>
          <a:xfrm>
            <a:off x="2339752" y="5433405"/>
            <a:ext cx="5040560" cy="93610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rgbClr val="0070C0"/>
                </a:solidFill>
                <a:latin typeface="Traditional Arabic" panose="02020603050405020304" pitchFamily="18" charset="-78"/>
                <a:cs typeface="Traditional Arabic" panose="02020603050405020304" pitchFamily="18" charset="-78"/>
              </a:rPr>
              <a:t>ماذا، متى؟ ، أين؟، لماذا؟، من؟</a:t>
            </a:r>
            <a:endParaRPr lang="en-US" sz="3600" b="1" dirty="0">
              <a:solidFill>
                <a:srgbClr val="0070C0"/>
              </a:solidFill>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4136304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animEffect transition="in" filter="fade">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fill="hold"/>
                                        <p:tgtEl>
                                          <p:spTgt spid="6"/>
                                        </p:tgtEl>
                                        <p:attrNameLst>
                                          <p:attrName>ppt_x</p:attrName>
                                        </p:attrNameLst>
                                      </p:cBhvr>
                                      <p:tavLst>
                                        <p:tav tm="0">
                                          <p:val>
                                            <p:strVal val="#ppt_x"/>
                                          </p:val>
                                        </p:tav>
                                        <p:tav tm="100000">
                                          <p:val>
                                            <p:strVal val="#ppt_x"/>
                                          </p:val>
                                        </p:tav>
                                      </p:tavLst>
                                    </p:anim>
                                    <p:anim calcmode="lin" valueType="num">
                                      <p:cBhvr additive="base">
                                        <p:cTn id="2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560216"/>
        </a:solidFill>
        <a:effectLst/>
      </p:bgPr>
    </p:bg>
    <p:spTree>
      <p:nvGrpSpPr>
        <p:cNvPr id="1" name=""/>
        <p:cNvGrpSpPr/>
        <p:nvPr/>
      </p:nvGrpSpPr>
      <p:grpSpPr>
        <a:xfrm>
          <a:off x="0" y="0"/>
          <a:ext cx="0" cy="0"/>
          <a:chOff x="0" y="0"/>
          <a:chExt cx="0" cy="0"/>
        </a:xfrm>
      </p:grpSpPr>
      <p:grpSp>
        <p:nvGrpSpPr>
          <p:cNvPr id="2" name="Group 2"/>
          <p:cNvGrpSpPr/>
          <p:nvPr/>
        </p:nvGrpSpPr>
        <p:grpSpPr>
          <a:xfrm rot="1808781">
            <a:off x="6705182" y="-1126914"/>
            <a:ext cx="674517" cy="8965196"/>
            <a:chOff x="0" y="0"/>
            <a:chExt cx="355301" cy="4722408"/>
          </a:xfrm>
        </p:grpSpPr>
        <p:sp>
          <p:nvSpPr>
            <p:cNvPr id="3" name="Freeform 3"/>
            <p:cNvSpPr/>
            <p:nvPr/>
          </p:nvSpPr>
          <p:spPr>
            <a:xfrm>
              <a:off x="0" y="0"/>
              <a:ext cx="355301" cy="4722408"/>
            </a:xfrm>
            <a:custGeom>
              <a:avLst/>
              <a:gdLst/>
              <a:ahLst/>
              <a:cxnLst/>
              <a:rect l="l" t="t" r="r" b="b"/>
              <a:pathLst>
                <a:path w="355301" h="4722408">
                  <a:moveTo>
                    <a:pt x="0" y="0"/>
                  </a:moveTo>
                  <a:lnTo>
                    <a:pt x="355301" y="0"/>
                  </a:lnTo>
                  <a:lnTo>
                    <a:pt x="355301" y="4722408"/>
                  </a:lnTo>
                  <a:lnTo>
                    <a:pt x="0" y="4722408"/>
                  </a:lnTo>
                  <a:close/>
                </a:path>
              </a:pathLst>
            </a:custGeom>
            <a:solidFill>
              <a:srgbClr val="9B1921"/>
            </a:solidFill>
          </p:spPr>
        </p:sp>
        <p:sp>
          <p:nvSpPr>
            <p:cNvPr id="4" name="TextBox 4"/>
            <p:cNvSpPr txBox="1"/>
            <p:nvPr/>
          </p:nvSpPr>
          <p:spPr>
            <a:xfrm>
              <a:off x="0" y="-57150"/>
              <a:ext cx="355301" cy="4779558"/>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5" name="Group 5"/>
          <p:cNvGrpSpPr/>
          <p:nvPr/>
        </p:nvGrpSpPr>
        <p:grpSpPr>
          <a:xfrm>
            <a:off x="6857075" y="3911910"/>
            <a:ext cx="2853249" cy="2496593"/>
            <a:chOff x="0" y="0"/>
            <a:chExt cx="812800" cy="711200"/>
          </a:xfrm>
        </p:grpSpPr>
        <p:sp>
          <p:nvSpPr>
            <p:cNvPr id="6" name="Freeform 6"/>
            <p:cNvSpPr/>
            <p:nvPr/>
          </p:nvSpPr>
          <p:spPr>
            <a:xfrm>
              <a:off x="0" y="0"/>
              <a:ext cx="812800" cy="711200"/>
            </a:xfrm>
            <a:custGeom>
              <a:avLst/>
              <a:gdLst/>
              <a:ahLst/>
              <a:cxnLst/>
              <a:rect l="l" t="t" r="r" b="b"/>
              <a:pathLst>
                <a:path w="812800" h="711200">
                  <a:moveTo>
                    <a:pt x="406400" y="0"/>
                  </a:moveTo>
                  <a:lnTo>
                    <a:pt x="812800" y="711200"/>
                  </a:lnTo>
                  <a:lnTo>
                    <a:pt x="0" y="711200"/>
                  </a:lnTo>
                  <a:lnTo>
                    <a:pt x="406400" y="0"/>
                  </a:lnTo>
                  <a:close/>
                </a:path>
              </a:pathLst>
            </a:custGeom>
            <a:solidFill>
              <a:srgbClr val="BC1823"/>
            </a:solidFill>
          </p:spPr>
        </p:sp>
        <p:sp>
          <p:nvSpPr>
            <p:cNvPr id="7" name="TextBox 7"/>
            <p:cNvSpPr txBox="1"/>
            <p:nvPr/>
          </p:nvSpPr>
          <p:spPr>
            <a:xfrm>
              <a:off x="127000" y="273050"/>
              <a:ext cx="558800" cy="38735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8" name="Group 8"/>
          <p:cNvGrpSpPr/>
          <p:nvPr/>
        </p:nvGrpSpPr>
        <p:grpSpPr>
          <a:xfrm>
            <a:off x="8059331" y="2502279"/>
            <a:ext cx="2072007" cy="3598841"/>
            <a:chOff x="0" y="0"/>
            <a:chExt cx="812800" cy="1411742"/>
          </a:xfrm>
        </p:grpSpPr>
        <p:sp>
          <p:nvSpPr>
            <p:cNvPr id="9" name="Freeform 9"/>
            <p:cNvSpPr/>
            <p:nvPr/>
          </p:nvSpPr>
          <p:spPr>
            <a:xfrm>
              <a:off x="0" y="0"/>
              <a:ext cx="812800" cy="1411742"/>
            </a:xfrm>
            <a:custGeom>
              <a:avLst/>
              <a:gdLst/>
              <a:ahLst/>
              <a:cxnLst/>
              <a:rect l="l" t="t" r="r" b="b"/>
              <a:pathLst>
                <a:path w="812800" h="1411742">
                  <a:moveTo>
                    <a:pt x="406400" y="0"/>
                  </a:moveTo>
                  <a:lnTo>
                    <a:pt x="812800" y="705871"/>
                  </a:lnTo>
                  <a:lnTo>
                    <a:pt x="406400" y="1411742"/>
                  </a:lnTo>
                  <a:lnTo>
                    <a:pt x="0" y="705871"/>
                  </a:lnTo>
                  <a:lnTo>
                    <a:pt x="406400" y="0"/>
                  </a:lnTo>
                  <a:close/>
                </a:path>
              </a:pathLst>
            </a:custGeom>
            <a:solidFill>
              <a:srgbClr val="9B1921"/>
            </a:solidFill>
          </p:spPr>
        </p:sp>
        <p:sp>
          <p:nvSpPr>
            <p:cNvPr id="10" name="TextBox 10"/>
            <p:cNvSpPr txBox="1"/>
            <p:nvPr/>
          </p:nvSpPr>
          <p:spPr>
            <a:xfrm>
              <a:off x="139700" y="185493"/>
              <a:ext cx="533400" cy="983605"/>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14" name="مربع نص 13">
            <a:extLst>
              <a:ext uri="{FF2B5EF4-FFF2-40B4-BE49-F238E27FC236}">
                <a16:creationId xmlns:a16="http://schemas.microsoft.com/office/drawing/2014/main" id="{4A2A6BCD-BB4B-ADE1-2E7F-9D0089B3C844}"/>
              </a:ext>
            </a:extLst>
          </p:cNvPr>
          <p:cNvSpPr txBox="1"/>
          <p:nvPr/>
        </p:nvSpPr>
        <p:spPr>
          <a:xfrm>
            <a:off x="323528" y="1908390"/>
            <a:ext cx="4464496" cy="2800767"/>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8800" b="1" i="0" u="none" strike="noStrike" kern="1200" cap="none" spc="0" normalizeH="0" baseline="0" noProof="0" dirty="0">
                <a:ln>
                  <a:solidFill>
                    <a:sysClr val="windowText" lastClr="000000"/>
                  </a:solidFill>
                </a:ln>
                <a:solidFill>
                  <a:srgbClr val="8064A2">
                    <a:lumMod val="20000"/>
                    <a:lumOff val="80000"/>
                  </a:srgbClr>
                </a:solidFill>
                <a:effectLst/>
                <a:uLnTx/>
                <a:uFillTx/>
                <a:latin typeface="Traditional Arabic" panose="02020603050405020304" pitchFamily="18" charset="-78"/>
                <a:ea typeface="+mn-ea"/>
                <a:cs typeface="Traditional Arabic" panose="02020603050405020304" pitchFamily="18" charset="-78"/>
              </a:rPr>
              <a:t>النشاط التطبيقي</a:t>
            </a:r>
            <a:endParaRPr kumimoji="0" lang="en-US" sz="8800" b="1" i="0" u="none" strike="noStrike" kern="1200" cap="none" spc="0" normalizeH="0" baseline="0" noProof="0" dirty="0">
              <a:ln>
                <a:solidFill>
                  <a:sysClr val="windowText" lastClr="000000"/>
                </a:solidFill>
              </a:ln>
              <a:solidFill>
                <a:srgbClr val="8064A2">
                  <a:lumMod val="20000"/>
                  <a:lumOff val="80000"/>
                </a:srgbClr>
              </a:solidFill>
              <a:effectLst/>
              <a:uLnTx/>
              <a:uFillTx/>
              <a:latin typeface="Traditional Arabic" panose="02020603050405020304" pitchFamily="18" charset="-78"/>
              <a:ea typeface="+mn-ea"/>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randombar(horizontal)">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E67BC44D-1166-0FDA-F406-3284CC640E9B}"/>
              </a:ext>
            </a:extLst>
          </p:cNvPr>
          <p:cNvSpPr txBox="1"/>
          <p:nvPr/>
        </p:nvSpPr>
        <p:spPr>
          <a:xfrm>
            <a:off x="1187624" y="1052736"/>
            <a:ext cx="7560840" cy="5005626"/>
          </a:xfrm>
          <a:prstGeom prst="roundRect">
            <a:avLst/>
          </a:prstGeom>
          <a:noFill/>
          <a:ln>
            <a:noFill/>
          </a:ln>
        </p:spPr>
        <p:txBody>
          <a:bodyPr wrap="square">
            <a:spAutoFit/>
          </a:bodyPr>
          <a:lstStyle/>
          <a:p>
            <a:pPr algn="ctr"/>
            <a:r>
              <a:rPr lang="ar-EG" sz="3200" b="1" dirty="0"/>
              <a:t>اقرأ مع زملائك الحالة الدراسية الآتية: "سيارة خالد"</a:t>
            </a:r>
          </a:p>
          <a:p>
            <a:pPr algn="ctr"/>
            <a:r>
              <a:rPr lang="ar-EG" sz="3200" b="1" dirty="0"/>
              <a:t>التقى خالد زميله أحمد في إحدى ورش صيانة السيارات و دار بينهما حديث عن مشكلة سيارة خالد التي أصلحت بعد معاناة طويلة، قال خالد: لقد بدأت المشكلة عندما لاحظت أن السيارة بدأت لا تعمل جيدا عند تشغيلها من أول مرة، وبعد مدة ازداد الأمر سوءًا، حيث أصبحت لا تعمل تماما، واستشرت أحد الأصدقاء ونصحني بتغيير بطارية السيارة على أساس أن عمرها الافتراضي قد انتهى، وفعلا اشتريت بطارية جديدة،.</a:t>
            </a:r>
          </a:p>
        </p:txBody>
      </p:sp>
    </p:spTree>
    <p:extLst>
      <p:ext uri="{BB962C8B-B14F-4D97-AF65-F5344CB8AC3E}">
        <p14:creationId xmlns:p14="http://schemas.microsoft.com/office/powerpoint/2010/main" val="864233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E67BC44D-1166-0FDA-F406-3284CC640E9B}"/>
              </a:ext>
            </a:extLst>
          </p:cNvPr>
          <p:cNvSpPr txBox="1"/>
          <p:nvPr/>
        </p:nvSpPr>
        <p:spPr>
          <a:xfrm>
            <a:off x="1475656" y="994291"/>
            <a:ext cx="6696744" cy="4869418"/>
          </a:xfrm>
          <a:prstGeom prst="roundRect">
            <a:avLst/>
          </a:prstGeom>
          <a:noFill/>
          <a:ln>
            <a:noFill/>
          </a:ln>
        </p:spPr>
        <p:txBody>
          <a:bodyPr wrap="square">
            <a:spAutoFit/>
          </a:bodyPr>
          <a:lstStyle/>
          <a:p>
            <a:pPr algn="ctr"/>
            <a:r>
              <a:rPr lang="ar-EG" sz="2800" b="1" dirty="0"/>
              <a:t>وأصبحت السيارة تعمل بشكل جيد وتخيلت أن المشكلة قد انتهت ولكن بعد مدة قصيرة بدأت ألاحظ أن السيارة قد عادت إلى سابق عهدها وظهرت عليها نفس الأعراض، وبعد ذلك لم تعد السيارة تعمل، فاستدعيت المهندس المختص وأخبرته بما حصل للسيارة، وأخبرني بضرورة فحص عدة أجزاء من السيارة؛ لكي يحدد أساس المشكلة، وبعد يومين ذهبت للورشة وأخبرني المهندس بأن المشكلة الأساسية كانت في محرك شحن البطارية (</a:t>
            </a:r>
            <a:r>
              <a:rPr lang="ar-EG" sz="2800" b="1" dirty="0" err="1"/>
              <a:t>الدينمو</a:t>
            </a:r>
            <a:r>
              <a:rPr lang="ar-EG" sz="2800" b="1" dirty="0"/>
              <a:t>)، وليس في البطارية نفسها، وأكد لي أن البطاريتين الأولى والثانية ليس فيهما أي مشكلة، ولكن المشكلة تكمن في أن محرك الشحن لا يشحن البطارية بالشكل المطلوب</a:t>
            </a:r>
          </a:p>
        </p:txBody>
      </p:sp>
    </p:spTree>
    <p:extLst>
      <p:ext uri="{BB962C8B-B14F-4D97-AF65-F5344CB8AC3E}">
        <p14:creationId xmlns:p14="http://schemas.microsoft.com/office/powerpoint/2010/main" val="618563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E67BC44D-1166-0FDA-F406-3284CC640E9B}"/>
              </a:ext>
            </a:extLst>
          </p:cNvPr>
          <p:cNvSpPr txBox="1"/>
          <p:nvPr/>
        </p:nvSpPr>
        <p:spPr>
          <a:xfrm>
            <a:off x="1691680" y="1539121"/>
            <a:ext cx="6084676" cy="3779758"/>
          </a:xfrm>
          <a:prstGeom prst="roundRect">
            <a:avLst/>
          </a:prstGeom>
          <a:noFill/>
          <a:ln>
            <a:noFill/>
          </a:ln>
        </p:spPr>
        <p:txBody>
          <a:bodyPr wrap="square">
            <a:spAutoFit/>
          </a:bodyPr>
          <a:lstStyle/>
          <a:p>
            <a:pPr marL="342900" indent="-342900">
              <a:buFont typeface="Arial" panose="020B0604020202020204" pitchFamily="34" charset="0"/>
              <a:buChar char="•"/>
            </a:pPr>
            <a:r>
              <a:rPr lang="ar-EG" sz="3600" b="1" dirty="0">
                <a:solidFill>
                  <a:srgbClr val="0070C0"/>
                </a:solidFill>
              </a:rPr>
              <a:t>ما الذي جعل خالد يضيع كثيرًا من الجهد والوقت والمال حتى توصل لحل المشكلة؟ </a:t>
            </a:r>
          </a:p>
          <a:p>
            <a:pPr marL="342900" indent="-342900">
              <a:buFont typeface="Arial" panose="020B0604020202020204" pitchFamily="34" charset="0"/>
              <a:buChar char="•"/>
            </a:pPr>
            <a:r>
              <a:rPr lang="ar-EG" sz="3600" b="1" dirty="0">
                <a:solidFill>
                  <a:srgbClr val="0070C0"/>
                </a:solidFill>
              </a:rPr>
              <a:t>ما الذي </a:t>
            </a:r>
            <a:r>
              <a:rPr lang="ar-EG" sz="3600" b="1" dirty="0" err="1">
                <a:solidFill>
                  <a:srgbClr val="0070C0"/>
                </a:solidFill>
              </a:rPr>
              <a:t>تستفيده</a:t>
            </a:r>
            <a:r>
              <a:rPr lang="ar-EG" sz="3600" b="1" dirty="0">
                <a:solidFill>
                  <a:srgbClr val="0070C0"/>
                </a:solidFill>
              </a:rPr>
              <a:t> من هذه الحالة؟</a:t>
            </a:r>
          </a:p>
          <a:p>
            <a:pPr marL="342900" indent="-342900">
              <a:buFont typeface="Arial" panose="020B0604020202020204" pitchFamily="34" charset="0"/>
              <a:buChar char="•"/>
            </a:pPr>
            <a:r>
              <a:rPr lang="ar-EG" sz="3600" b="1" dirty="0">
                <a:solidFill>
                  <a:srgbClr val="0070C0"/>
                </a:solidFill>
              </a:rPr>
              <a:t>من خلال ما تعلمته في هذا الموضوع أجب عن الأسئلة التي تساعدك في تحديد المشكلة: ماذا؟ متى؟ أين؟ لماذا؟ من؟.</a:t>
            </a:r>
          </a:p>
        </p:txBody>
      </p:sp>
    </p:spTree>
    <p:extLst>
      <p:ext uri="{BB962C8B-B14F-4D97-AF65-F5344CB8AC3E}">
        <p14:creationId xmlns:p14="http://schemas.microsoft.com/office/powerpoint/2010/main" val="3285646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560216"/>
        </a:solidFill>
        <a:effectLst/>
      </p:bgPr>
    </p:bg>
    <p:spTree>
      <p:nvGrpSpPr>
        <p:cNvPr id="1" name="">
          <a:extLst>
            <a:ext uri="{FF2B5EF4-FFF2-40B4-BE49-F238E27FC236}">
              <a16:creationId xmlns:a16="http://schemas.microsoft.com/office/drawing/2014/main" id="{84DD178B-1E41-4285-7685-A5B4F0568DEC}"/>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97BCF471-BB92-F23B-B995-5BD1918A1E61}"/>
              </a:ext>
            </a:extLst>
          </p:cNvPr>
          <p:cNvGrpSpPr/>
          <p:nvPr/>
        </p:nvGrpSpPr>
        <p:grpSpPr>
          <a:xfrm>
            <a:off x="8410895" y="-259116"/>
            <a:ext cx="1433032" cy="2489015"/>
            <a:chOff x="0" y="0"/>
            <a:chExt cx="812800" cy="1411742"/>
          </a:xfrm>
        </p:grpSpPr>
        <p:sp>
          <p:nvSpPr>
            <p:cNvPr id="3" name="Freeform 3">
              <a:extLst>
                <a:ext uri="{FF2B5EF4-FFF2-40B4-BE49-F238E27FC236}">
                  <a16:creationId xmlns:a16="http://schemas.microsoft.com/office/drawing/2014/main" id="{CCFD867F-2BB0-8CA5-58D6-5BC328495490}"/>
                </a:ext>
              </a:extLst>
            </p:cNvPr>
            <p:cNvSpPr/>
            <p:nvPr/>
          </p:nvSpPr>
          <p:spPr>
            <a:xfrm>
              <a:off x="0" y="0"/>
              <a:ext cx="812800" cy="1411742"/>
            </a:xfrm>
            <a:custGeom>
              <a:avLst/>
              <a:gdLst/>
              <a:ahLst/>
              <a:cxnLst/>
              <a:rect l="l" t="t" r="r" b="b"/>
              <a:pathLst>
                <a:path w="812800" h="1411742">
                  <a:moveTo>
                    <a:pt x="406400" y="0"/>
                  </a:moveTo>
                  <a:lnTo>
                    <a:pt x="812800" y="705871"/>
                  </a:lnTo>
                  <a:lnTo>
                    <a:pt x="406400" y="1411742"/>
                  </a:lnTo>
                  <a:lnTo>
                    <a:pt x="0" y="705871"/>
                  </a:lnTo>
                  <a:lnTo>
                    <a:pt x="406400" y="0"/>
                  </a:lnTo>
                  <a:close/>
                </a:path>
              </a:pathLst>
            </a:custGeom>
            <a:solidFill>
              <a:srgbClr val="9B1921"/>
            </a:solidFill>
          </p:spPr>
        </p:sp>
        <p:sp>
          <p:nvSpPr>
            <p:cNvPr id="4" name="TextBox 4">
              <a:extLst>
                <a:ext uri="{FF2B5EF4-FFF2-40B4-BE49-F238E27FC236}">
                  <a16:creationId xmlns:a16="http://schemas.microsoft.com/office/drawing/2014/main" id="{3F1DA3BD-8A13-C82B-080B-F731DBFEDECC}"/>
                </a:ext>
              </a:extLst>
            </p:cNvPr>
            <p:cNvSpPr txBox="1"/>
            <p:nvPr/>
          </p:nvSpPr>
          <p:spPr>
            <a:xfrm>
              <a:off x="139700" y="185493"/>
              <a:ext cx="533400" cy="983605"/>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5" name="Group 5">
            <a:extLst>
              <a:ext uri="{FF2B5EF4-FFF2-40B4-BE49-F238E27FC236}">
                <a16:creationId xmlns:a16="http://schemas.microsoft.com/office/drawing/2014/main" id="{677605EA-363A-066C-E851-4C80947FC75D}"/>
              </a:ext>
            </a:extLst>
          </p:cNvPr>
          <p:cNvGrpSpPr/>
          <p:nvPr/>
        </p:nvGrpSpPr>
        <p:grpSpPr>
          <a:xfrm>
            <a:off x="7905038" y="0"/>
            <a:ext cx="1433032" cy="746828"/>
            <a:chOff x="0" y="0"/>
            <a:chExt cx="812800" cy="423592"/>
          </a:xfrm>
        </p:grpSpPr>
        <p:sp>
          <p:nvSpPr>
            <p:cNvPr id="6" name="Freeform 6">
              <a:extLst>
                <a:ext uri="{FF2B5EF4-FFF2-40B4-BE49-F238E27FC236}">
                  <a16:creationId xmlns:a16="http://schemas.microsoft.com/office/drawing/2014/main" id="{5B8A7902-AC93-B916-E8F3-8C18740E7549}"/>
                </a:ext>
              </a:extLst>
            </p:cNvPr>
            <p:cNvSpPr/>
            <p:nvPr/>
          </p:nvSpPr>
          <p:spPr>
            <a:xfrm>
              <a:off x="0" y="0"/>
              <a:ext cx="812800" cy="423592"/>
            </a:xfrm>
            <a:custGeom>
              <a:avLst/>
              <a:gdLst/>
              <a:ahLst/>
              <a:cxnLst/>
              <a:rect l="l" t="t" r="r" b="b"/>
              <a:pathLst>
                <a:path w="812800" h="423592">
                  <a:moveTo>
                    <a:pt x="406400" y="423592"/>
                  </a:moveTo>
                  <a:lnTo>
                    <a:pt x="812800" y="0"/>
                  </a:lnTo>
                  <a:lnTo>
                    <a:pt x="0" y="0"/>
                  </a:lnTo>
                  <a:lnTo>
                    <a:pt x="406400" y="423592"/>
                  </a:lnTo>
                  <a:close/>
                </a:path>
              </a:pathLst>
            </a:custGeom>
            <a:solidFill>
              <a:srgbClr val="BC1823"/>
            </a:solidFill>
          </p:spPr>
        </p:sp>
        <p:sp>
          <p:nvSpPr>
            <p:cNvPr id="7" name="TextBox 7">
              <a:extLst>
                <a:ext uri="{FF2B5EF4-FFF2-40B4-BE49-F238E27FC236}">
                  <a16:creationId xmlns:a16="http://schemas.microsoft.com/office/drawing/2014/main" id="{6C1A5511-F8BB-DE11-C88B-BC017FE2566A}"/>
                </a:ext>
              </a:extLst>
            </p:cNvPr>
            <p:cNvSpPr txBox="1"/>
            <p:nvPr/>
          </p:nvSpPr>
          <p:spPr>
            <a:xfrm>
              <a:off x="127000" y="-26893"/>
              <a:ext cx="558800" cy="253818"/>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8" name="Group 8">
            <a:extLst>
              <a:ext uri="{FF2B5EF4-FFF2-40B4-BE49-F238E27FC236}">
                <a16:creationId xmlns:a16="http://schemas.microsoft.com/office/drawing/2014/main" id="{C27982E3-55CC-505D-A56A-8AF85AA24EB6}"/>
              </a:ext>
            </a:extLst>
          </p:cNvPr>
          <p:cNvGrpSpPr/>
          <p:nvPr/>
        </p:nvGrpSpPr>
        <p:grpSpPr>
          <a:xfrm>
            <a:off x="7628450" y="5309106"/>
            <a:ext cx="1770165" cy="1548894"/>
            <a:chOff x="0" y="0"/>
            <a:chExt cx="812800" cy="711200"/>
          </a:xfrm>
        </p:grpSpPr>
        <p:sp>
          <p:nvSpPr>
            <p:cNvPr id="9" name="Freeform 9">
              <a:extLst>
                <a:ext uri="{FF2B5EF4-FFF2-40B4-BE49-F238E27FC236}">
                  <a16:creationId xmlns:a16="http://schemas.microsoft.com/office/drawing/2014/main" id="{FA3DF682-59EC-5F4E-932D-F59B9ACB1D78}"/>
                </a:ext>
              </a:extLst>
            </p:cNvPr>
            <p:cNvSpPr/>
            <p:nvPr/>
          </p:nvSpPr>
          <p:spPr>
            <a:xfrm>
              <a:off x="0" y="0"/>
              <a:ext cx="812800" cy="711200"/>
            </a:xfrm>
            <a:custGeom>
              <a:avLst/>
              <a:gdLst/>
              <a:ahLst/>
              <a:cxnLst/>
              <a:rect l="l" t="t" r="r" b="b"/>
              <a:pathLst>
                <a:path w="812800" h="711200">
                  <a:moveTo>
                    <a:pt x="406400" y="0"/>
                  </a:moveTo>
                  <a:lnTo>
                    <a:pt x="812800" y="711200"/>
                  </a:lnTo>
                  <a:lnTo>
                    <a:pt x="0" y="711200"/>
                  </a:lnTo>
                  <a:lnTo>
                    <a:pt x="406400" y="0"/>
                  </a:lnTo>
                  <a:close/>
                </a:path>
              </a:pathLst>
            </a:custGeom>
            <a:solidFill>
              <a:srgbClr val="BC1823"/>
            </a:solidFill>
          </p:spPr>
        </p:sp>
        <p:sp>
          <p:nvSpPr>
            <p:cNvPr id="10" name="TextBox 10">
              <a:extLst>
                <a:ext uri="{FF2B5EF4-FFF2-40B4-BE49-F238E27FC236}">
                  <a16:creationId xmlns:a16="http://schemas.microsoft.com/office/drawing/2014/main" id="{B9002801-ED29-B82F-D11B-8CD78B3C778A}"/>
                </a:ext>
              </a:extLst>
            </p:cNvPr>
            <p:cNvSpPr txBox="1"/>
            <p:nvPr/>
          </p:nvSpPr>
          <p:spPr>
            <a:xfrm>
              <a:off x="127000" y="273050"/>
              <a:ext cx="558800" cy="38735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1" name="Group 11">
            <a:extLst>
              <a:ext uri="{FF2B5EF4-FFF2-40B4-BE49-F238E27FC236}">
                <a16:creationId xmlns:a16="http://schemas.microsoft.com/office/drawing/2014/main" id="{1B1241A9-444E-6EF2-80B4-1CFB803F3A3E}"/>
              </a:ext>
            </a:extLst>
          </p:cNvPr>
          <p:cNvGrpSpPr/>
          <p:nvPr/>
        </p:nvGrpSpPr>
        <p:grpSpPr>
          <a:xfrm>
            <a:off x="8000516" y="4787405"/>
            <a:ext cx="1285479" cy="2232732"/>
            <a:chOff x="0" y="0"/>
            <a:chExt cx="812800" cy="1411742"/>
          </a:xfrm>
        </p:grpSpPr>
        <p:sp>
          <p:nvSpPr>
            <p:cNvPr id="12" name="Freeform 12">
              <a:extLst>
                <a:ext uri="{FF2B5EF4-FFF2-40B4-BE49-F238E27FC236}">
                  <a16:creationId xmlns:a16="http://schemas.microsoft.com/office/drawing/2014/main" id="{7CEC2BA2-0C6D-37FE-AF36-C0E51B120104}"/>
                </a:ext>
              </a:extLst>
            </p:cNvPr>
            <p:cNvSpPr/>
            <p:nvPr/>
          </p:nvSpPr>
          <p:spPr>
            <a:xfrm>
              <a:off x="0" y="0"/>
              <a:ext cx="812800" cy="1411742"/>
            </a:xfrm>
            <a:custGeom>
              <a:avLst/>
              <a:gdLst/>
              <a:ahLst/>
              <a:cxnLst/>
              <a:rect l="l" t="t" r="r" b="b"/>
              <a:pathLst>
                <a:path w="812800" h="1411742">
                  <a:moveTo>
                    <a:pt x="406400" y="0"/>
                  </a:moveTo>
                  <a:lnTo>
                    <a:pt x="812800" y="705871"/>
                  </a:lnTo>
                  <a:lnTo>
                    <a:pt x="406400" y="1411742"/>
                  </a:lnTo>
                  <a:lnTo>
                    <a:pt x="0" y="705871"/>
                  </a:lnTo>
                  <a:lnTo>
                    <a:pt x="406400" y="0"/>
                  </a:lnTo>
                  <a:close/>
                </a:path>
              </a:pathLst>
            </a:custGeom>
            <a:solidFill>
              <a:srgbClr val="9B1921"/>
            </a:solidFill>
          </p:spPr>
        </p:sp>
        <p:sp>
          <p:nvSpPr>
            <p:cNvPr id="13" name="TextBox 13">
              <a:extLst>
                <a:ext uri="{FF2B5EF4-FFF2-40B4-BE49-F238E27FC236}">
                  <a16:creationId xmlns:a16="http://schemas.microsoft.com/office/drawing/2014/main" id="{5A39E8AA-393C-0E50-F636-00C57AF1EFFA}"/>
                </a:ext>
              </a:extLst>
            </p:cNvPr>
            <p:cNvSpPr txBox="1"/>
            <p:nvPr/>
          </p:nvSpPr>
          <p:spPr>
            <a:xfrm>
              <a:off x="139700" y="185493"/>
              <a:ext cx="533400" cy="983605"/>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14" name="Freeform 14">
            <a:extLst>
              <a:ext uri="{FF2B5EF4-FFF2-40B4-BE49-F238E27FC236}">
                <a16:creationId xmlns:a16="http://schemas.microsoft.com/office/drawing/2014/main" id="{4690CD37-EDB1-2EBF-F4EF-10AB98D21E0A}"/>
              </a:ext>
            </a:extLst>
          </p:cNvPr>
          <p:cNvSpPr/>
          <p:nvPr/>
        </p:nvSpPr>
        <p:spPr>
          <a:xfrm>
            <a:off x="5502237" y="2073247"/>
            <a:ext cx="3024733" cy="3039933"/>
          </a:xfrm>
          <a:custGeom>
            <a:avLst/>
            <a:gdLst/>
            <a:ahLst/>
            <a:cxnLst/>
            <a:rect l="l" t="t" r="r" b="b"/>
            <a:pathLst>
              <a:path w="6049466" h="6079866">
                <a:moveTo>
                  <a:pt x="0" y="0"/>
                </a:moveTo>
                <a:lnTo>
                  <a:pt x="6049467" y="0"/>
                </a:lnTo>
                <a:lnTo>
                  <a:pt x="6049467" y="6079866"/>
                </a:lnTo>
                <a:lnTo>
                  <a:pt x="0" y="607986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23" name="مربع نص 22">
            <a:extLst>
              <a:ext uri="{FF2B5EF4-FFF2-40B4-BE49-F238E27FC236}">
                <a16:creationId xmlns:a16="http://schemas.microsoft.com/office/drawing/2014/main" id="{6FF1C57F-FA55-FE8D-15B3-9ECB79AE26DC}"/>
              </a:ext>
            </a:extLst>
          </p:cNvPr>
          <p:cNvSpPr txBox="1"/>
          <p:nvPr/>
        </p:nvSpPr>
        <p:spPr>
          <a:xfrm>
            <a:off x="467544" y="1498191"/>
            <a:ext cx="4619454" cy="3682340"/>
          </a:xfrm>
          <a:prstGeom prst="ellipse">
            <a:avLst/>
          </a:prstGeom>
          <a:noFill/>
          <a:ln>
            <a:noFill/>
          </a:ln>
        </p:spPr>
        <p:txBody>
          <a:bodyPr wrap="square">
            <a:spAutoFit/>
          </a:bodyPr>
          <a:lstStyle/>
          <a:p>
            <a:pPr lvl="0" algn="ctr">
              <a:spcAft>
                <a:spcPts val="500"/>
              </a:spcAft>
              <a:defRPr/>
            </a:pPr>
            <a:r>
              <a:rPr lang="ar-EG" sz="4000" b="1" dirty="0">
                <a:solidFill>
                  <a:srgbClr val="FFFF00"/>
                </a:solidFill>
                <a:latin typeface="Traditional Arabic" panose="02020603050405020304" pitchFamily="18" charset="-78"/>
                <a:cs typeface="Traditional Arabic" panose="02020603050405020304" pitchFamily="18" charset="-78"/>
              </a:rPr>
              <a:t>الهدف الثاني </a:t>
            </a:r>
          </a:p>
          <a:p>
            <a:pPr algn="ctr"/>
            <a:r>
              <a:rPr lang="ar-EG" sz="4000" b="1" dirty="0">
                <a:solidFill>
                  <a:schemeClr val="accent6">
                    <a:lumMod val="20000"/>
                    <a:lumOff val="80000"/>
                  </a:schemeClr>
                </a:solidFill>
                <a:latin typeface="Traditional Arabic" panose="02020603050405020304" pitchFamily="18" charset="-78"/>
                <a:cs typeface="Traditional Arabic" panose="02020603050405020304" pitchFamily="18" charset="-78"/>
              </a:rPr>
              <a:t>  أن يكون الطلبة قادرين على استنتاج أسباب المشكلة.</a:t>
            </a:r>
          </a:p>
        </p:txBody>
      </p:sp>
    </p:spTree>
    <p:extLst>
      <p:ext uri="{BB962C8B-B14F-4D97-AF65-F5344CB8AC3E}">
        <p14:creationId xmlns:p14="http://schemas.microsoft.com/office/powerpoint/2010/main" val="266676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560216"/>
        </a:solidFill>
        <a:effectLst/>
      </p:bgPr>
    </p:bg>
    <p:spTree>
      <p:nvGrpSpPr>
        <p:cNvPr id="1" name="">
          <a:extLst>
            <a:ext uri="{FF2B5EF4-FFF2-40B4-BE49-F238E27FC236}">
              <a16:creationId xmlns:a16="http://schemas.microsoft.com/office/drawing/2014/main" id="{DC922477-5CCA-F8EA-A8D6-6CD27D0B398F}"/>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44120BAE-E492-8B03-DC29-0CC51A7BF52C}"/>
              </a:ext>
            </a:extLst>
          </p:cNvPr>
          <p:cNvGrpSpPr/>
          <p:nvPr/>
        </p:nvGrpSpPr>
        <p:grpSpPr>
          <a:xfrm>
            <a:off x="5036461" y="-99392"/>
            <a:ext cx="7186378" cy="6983181"/>
            <a:chOff x="0" y="0"/>
            <a:chExt cx="4282440" cy="3708400"/>
          </a:xfrm>
        </p:grpSpPr>
        <p:sp>
          <p:nvSpPr>
            <p:cNvPr id="3" name="Freeform 3">
              <a:extLst>
                <a:ext uri="{FF2B5EF4-FFF2-40B4-BE49-F238E27FC236}">
                  <a16:creationId xmlns:a16="http://schemas.microsoft.com/office/drawing/2014/main" id="{92A3516A-D07C-F096-88B1-7BD37A044F25}"/>
                </a:ext>
              </a:extLst>
            </p:cNvPr>
            <p:cNvSpPr/>
            <p:nvPr/>
          </p:nvSpPr>
          <p:spPr>
            <a:xfrm>
              <a:off x="0" y="0"/>
              <a:ext cx="4282440" cy="3708400"/>
            </a:xfrm>
            <a:custGeom>
              <a:avLst/>
              <a:gdLst/>
              <a:ahLst/>
              <a:cxnLst/>
              <a:rect l="l" t="t" r="r" b="b"/>
              <a:pathLst>
                <a:path w="4282440" h="3708400">
                  <a:moveTo>
                    <a:pt x="3211830" y="0"/>
                  </a:moveTo>
                  <a:lnTo>
                    <a:pt x="1070610" y="0"/>
                  </a:lnTo>
                  <a:lnTo>
                    <a:pt x="0" y="1854200"/>
                  </a:lnTo>
                  <a:lnTo>
                    <a:pt x="1070610" y="3708400"/>
                  </a:lnTo>
                  <a:lnTo>
                    <a:pt x="3211830" y="3708400"/>
                  </a:lnTo>
                  <a:lnTo>
                    <a:pt x="4282440" y="1854200"/>
                  </a:lnTo>
                  <a:close/>
                </a:path>
              </a:pathLst>
            </a:custGeom>
            <a:blipFill>
              <a:blip r:embed="rId2"/>
              <a:stretch>
                <a:fillRect l="-14026" r="-14026"/>
              </a:stretch>
            </a:blipFill>
          </p:spPr>
        </p:sp>
      </p:grpSp>
      <p:grpSp>
        <p:nvGrpSpPr>
          <p:cNvPr id="4" name="Group 4">
            <a:extLst>
              <a:ext uri="{FF2B5EF4-FFF2-40B4-BE49-F238E27FC236}">
                <a16:creationId xmlns:a16="http://schemas.microsoft.com/office/drawing/2014/main" id="{74F5697F-31CF-685E-F0C4-C6D2B6501516}"/>
              </a:ext>
            </a:extLst>
          </p:cNvPr>
          <p:cNvGrpSpPr/>
          <p:nvPr/>
        </p:nvGrpSpPr>
        <p:grpSpPr>
          <a:xfrm>
            <a:off x="4666066" y="5308417"/>
            <a:ext cx="1770165" cy="1548894"/>
            <a:chOff x="0" y="0"/>
            <a:chExt cx="812800" cy="711200"/>
          </a:xfrm>
        </p:grpSpPr>
        <p:sp>
          <p:nvSpPr>
            <p:cNvPr id="5" name="Freeform 5">
              <a:extLst>
                <a:ext uri="{FF2B5EF4-FFF2-40B4-BE49-F238E27FC236}">
                  <a16:creationId xmlns:a16="http://schemas.microsoft.com/office/drawing/2014/main" id="{CF3A4133-7C00-6391-597A-7DEBE9897795}"/>
                </a:ext>
              </a:extLst>
            </p:cNvPr>
            <p:cNvSpPr/>
            <p:nvPr/>
          </p:nvSpPr>
          <p:spPr>
            <a:xfrm>
              <a:off x="0" y="0"/>
              <a:ext cx="812800" cy="711200"/>
            </a:xfrm>
            <a:custGeom>
              <a:avLst/>
              <a:gdLst/>
              <a:ahLst/>
              <a:cxnLst/>
              <a:rect l="l" t="t" r="r" b="b"/>
              <a:pathLst>
                <a:path w="812800" h="711200">
                  <a:moveTo>
                    <a:pt x="406400" y="0"/>
                  </a:moveTo>
                  <a:lnTo>
                    <a:pt x="812800" y="711200"/>
                  </a:lnTo>
                  <a:lnTo>
                    <a:pt x="0" y="711200"/>
                  </a:lnTo>
                  <a:lnTo>
                    <a:pt x="406400" y="0"/>
                  </a:lnTo>
                  <a:close/>
                </a:path>
              </a:pathLst>
            </a:custGeom>
            <a:solidFill>
              <a:srgbClr val="BC1823"/>
            </a:solidFill>
          </p:spPr>
        </p:sp>
        <p:sp>
          <p:nvSpPr>
            <p:cNvPr id="6" name="TextBox 6">
              <a:extLst>
                <a:ext uri="{FF2B5EF4-FFF2-40B4-BE49-F238E27FC236}">
                  <a16:creationId xmlns:a16="http://schemas.microsoft.com/office/drawing/2014/main" id="{0F58E72D-1259-EB99-08CB-C2B15E61CDAE}"/>
                </a:ext>
              </a:extLst>
            </p:cNvPr>
            <p:cNvSpPr txBox="1"/>
            <p:nvPr/>
          </p:nvSpPr>
          <p:spPr>
            <a:xfrm>
              <a:off x="127000" y="273050"/>
              <a:ext cx="558800" cy="38735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7" name="Group 7">
            <a:extLst>
              <a:ext uri="{FF2B5EF4-FFF2-40B4-BE49-F238E27FC236}">
                <a16:creationId xmlns:a16="http://schemas.microsoft.com/office/drawing/2014/main" id="{17244B48-7BDF-2222-3818-257EF01DB024}"/>
              </a:ext>
            </a:extLst>
          </p:cNvPr>
          <p:cNvGrpSpPr/>
          <p:nvPr/>
        </p:nvGrpSpPr>
        <p:grpSpPr>
          <a:xfrm>
            <a:off x="5201480" y="-30863"/>
            <a:ext cx="2237882" cy="1958147"/>
            <a:chOff x="0" y="0"/>
            <a:chExt cx="812800" cy="711200"/>
          </a:xfrm>
        </p:grpSpPr>
        <p:sp>
          <p:nvSpPr>
            <p:cNvPr id="8" name="Freeform 8">
              <a:extLst>
                <a:ext uri="{FF2B5EF4-FFF2-40B4-BE49-F238E27FC236}">
                  <a16:creationId xmlns:a16="http://schemas.microsoft.com/office/drawing/2014/main" id="{4E73E209-4C63-1430-153A-8741752F5256}"/>
                </a:ext>
              </a:extLst>
            </p:cNvPr>
            <p:cNvSpPr/>
            <p:nvPr/>
          </p:nvSpPr>
          <p:spPr>
            <a:xfrm>
              <a:off x="0" y="0"/>
              <a:ext cx="812800" cy="711200"/>
            </a:xfrm>
            <a:custGeom>
              <a:avLst/>
              <a:gdLst/>
              <a:ahLst/>
              <a:cxnLst/>
              <a:rect l="l" t="t" r="r" b="b"/>
              <a:pathLst>
                <a:path w="812800" h="711200">
                  <a:moveTo>
                    <a:pt x="406400" y="711200"/>
                  </a:moveTo>
                  <a:lnTo>
                    <a:pt x="812800" y="0"/>
                  </a:lnTo>
                  <a:lnTo>
                    <a:pt x="0" y="0"/>
                  </a:lnTo>
                  <a:lnTo>
                    <a:pt x="406400" y="711200"/>
                  </a:lnTo>
                  <a:close/>
                </a:path>
              </a:pathLst>
            </a:custGeom>
            <a:solidFill>
              <a:srgbClr val="BC1823"/>
            </a:solidFill>
          </p:spPr>
        </p:sp>
        <p:sp>
          <p:nvSpPr>
            <p:cNvPr id="9" name="TextBox 9">
              <a:extLst>
                <a:ext uri="{FF2B5EF4-FFF2-40B4-BE49-F238E27FC236}">
                  <a16:creationId xmlns:a16="http://schemas.microsoft.com/office/drawing/2014/main" id="{B3B195D4-3072-B2F1-8FDC-55F30CB13147}"/>
                </a:ext>
              </a:extLst>
            </p:cNvPr>
            <p:cNvSpPr txBox="1"/>
            <p:nvPr/>
          </p:nvSpPr>
          <p:spPr>
            <a:xfrm>
              <a:off x="127000" y="-6350"/>
              <a:ext cx="558800" cy="38735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0" name="Group 10">
            <a:extLst>
              <a:ext uri="{FF2B5EF4-FFF2-40B4-BE49-F238E27FC236}">
                <a16:creationId xmlns:a16="http://schemas.microsoft.com/office/drawing/2014/main" id="{F747570B-1068-8626-FF32-9869C5DAB249}"/>
              </a:ext>
            </a:extLst>
          </p:cNvPr>
          <p:cNvGrpSpPr/>
          <p:nvPr/>
        </p:nvGrpSpPr>
        <p:grpSpPr>
          <a:xfrm rot="-1804210">
            <a:off x="5510564" y="2989981"/>
            <a:ext cx="560677" cy="4331042"/>
            <a:chOff x="0" y="0"/>
            <a:chExt cx="295336" cy="1667779"/>
          </a:xfrm>
        </p:grpSpPr>
        <p:sp>
          <p:nvSpPr>
            <p:cNvPr id="11" name="Freeform 11">
              <a:extLst>
                <a:ext uri="{FF2B5EF4-FFF2-40B4-BE49-F238E27FC236}">
                  <a16:creationId xmlns:a16="http://schemas.microsoft.com/office/drawing/2014/main" id="{E3B57722-CC0F-CB95-3124-35AB6F8BCFB6}"/>
                </a:ext>
              </a:extLst>
            </p:cNvPr>
            <p:cNvSpPr/>
            <p:nvPr/>
          </p:nvSpPr>
          <p:spPr>
            <a:xfrm>
              <a:off x="0" y="0"/>
              <a:ext cx="295336" cy="1667779"/>
            </a:xfrm>
            <a:custGeom>
              <a:avLst/>
              <a:gdLst/>
              <a:ahLst/>
              <a:cxnLst/>
              <a:rect l="l" t="t" r="r" b="b"/>
              <a:pathLst>
                <a:path w="295336" h="1667779">
                  <a:moveTo>
                    <a:pt x="0" y="0"/>
                  </a:moveTo>
                  <a:lnTo>
                    <a:pt x="295336" y="0"/>
                  </a:lnTo>
                  <a:lnTo>
                    <a:pt x="295336" y="1667779"/>
                  </a:lnTo>
                  <a:lnTo>
                    <a:pt x="0" y="1667779"/>
                  </a:lnTo>
                  <a:close/>
                </a:path>
              </a:pathLst>
            </a:custGeom>
            <a:solidFill>
              <a:srgbClr val="9B1921"/>
            </a:solidFill>
          </p:spPr>
        </p:sp>
        <p:sp>
          <p:nvSpPr>
            <p:cNvPr id="12" name="TextBox 12">
              <a:extLst>
                <a:ext uri="{FF2B5EF4-FFF2-40B4-BE49-F238E27FC236}">
                  <a16:creationId xmlns:a16="http://schemas.microsoft.com/office/drawing/2014/main" id="{259AFF18-B9C7-8B39-55D6-855C72B620C3}"/>
                </a:ext>
              </a:extLst>
            </p:cNvPr>
            <p:cNvSpPr txBox="1"/>
            <p:nvPr/>
          </p:nvSpPr>
          <p:spPr>
            <a:xfrm>
              <a:off x="0" y="-57150"/>
              <a:ext cx="295336" cy="1724929"/>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3" name="Group 13">
            <a:extLst>
              <a:ext uri="{FF2B5EF4-FFF2-40B4-BE49-F238E27FC236}">
                <a16:creationId xmlns:a16="http://schemas.microsoft.com/office/drawing/2014/main" id="{405542B3-1BD5-84D9-BA09-2E7FB8063BB4}"/>
              </a:ext>
            </a:extLst>
          </p:cNvPr>
          <p:cNvGrpSpPr/>
          <p:nvPr/>
        </p:nvGrpSpPr>
        <p:grpSpPr>
          <a:xfrm rot="-3396924">
            <a:off x="3565624" y="1311498"/>
            <a:ext cx="4788375" cy="529323"/>
            <a:chOff x="0" y="0"/>
            <a:chExt cx="2274101" cy="306856"/>
          </a:xfrm>
        </p:grpSpPr>
        <p:sp>
          <p:nvSpPr>
            <p:cNvPr id="14" name="Freeform 14">
              <a:extLst>
                <a:ext uri="{FF2B5EF4-FFF2-40B4-BE49-F238E27FC236}">
                  <a16:creationId xmlns:a16="http://schemas.microsoft.com/office/drawing/2014/main" id="{2CD472C6-B153-9339-E20C-F8D836D54F24}"/>
                </a:ext>
              </a:extLst>
            </p:cNvPr>
            <p:cNvSpPr/>
            <p:nvPr/>
          </p:nvSpPr>
          <p:spPr>
            <a:xfrm>
              <a:off x="0" y="0"/>
              <a:ext cx="2274101" cy="306856"/>
            </a:xfrm>
            <a:custGeom>
              <a:avLst/>
              <a:gdLst/>
              <a:ahLst/>
              <a:cxnLst/>
              <a:rect l="l" t="t" r="r" b="b"/>
              <a:pathLst>
                <a:path w="2274101" h="306856">
                  <a:moveTo>
                    <a:pt x="2070901" y="0"/>
                  </a:moveTo>
                  <a:lnTo>
                    <a:pt x="0" y="0"/>
                  </a:lnTo>
                  <a:lnTo>
                    <a:pt x="203200" y="306856"/>
                  </a:lnTo>
                  <a:lnTo>
                    <a:pt x="2274101" y="306856"/>
                  </a:lnTo>
                  <a:lnTo>
                    <a:pt x="2070901" y="0"/>
                  </a:lnTo>
                  <a:close/>
                </a:path>
              </a:pathLst>
            </a:custGeom>
            <a:solidFill>
              <a:srgbClr val="80131A"/>
            </a:solidFill>
          </p:spPr>
        </p:sp>
        <p:sp>
          <p:nvSpPr>
            <p:cNvPr id="15" name="TextBox 15">
              <a:extLst>
                <a:ext uri="{FF2B5EF4-FFF2-40B4-BE49-F238E27FC236}">
                  <a16:creationId xmlns:a16="http://schemas.microsoft.com/office/drawing/2014/main" id="{FF714F53-28B6-ACA3-4871-1C4E4F0B5CBE}"/>
                </a:ext>
              </a:extLst>
            </p:cNvPr>
            <p:cNvSpPr txBox="1"/>
            <p:nvPr/>
          </p:nvSpPr>
          <p:spPr>
            <a:xfrm>
              <a:off x="101600" y="-57150"/>
              <a:ext cx="2070901" cy="364006"/>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22" name="مربع نص 21">
            <a:extLst>
              <a:ext uri="{FF2B5EF4-FFF2-40B4-BE49-F238E27FC236}">
                <a16:creationId xmlns:a16="http://schemas.microsoft.com/office/drawing/2014/main" id="{49358884-8806-F561-0C6A-9935E878F294}"/>
              </a:ext>
            </a:extLst>
          </p:cNvPr>
          <p:cNvSpPr txBox="1"/>
          <p:nvPr/>
        </p:nvSpPr>
        <p:spPr>
          <a:xfrm>
            <a:off x="93117" y="1759184"/>
            <a:ext cx="4752528" cy="3416320"/>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7200" b="1" i="0" u="none" strike="noStrike" kern="1200" cap="none" spc="0" normalizeH="0" baseline="0" noProof="0" dirty="0">
                <a:ln>
                  <a:noFill/>
                </a:ln>
                <a:solidFill>
                  <a:srgbClr val="F79646">
                    <a:lumMod val="20000"/>
                    <a:lumOff val="80000"/>
                  </a:srgbClr>
                </a:solidFill>
                <a:effectLst/>
                <a:uLnTx/>
                <a:uFillTx/>
                <a:latin typeface="Traditional Arabic" panose="02020603050405020304" pitchFamily="18" charset="-78"/>
                <a:ea typeface="+mn-ea"/>
                <a:cs typeface="Traditional Arabic" panose="02020603050405020304" pitchFamily="18" charset="-78"/>
              </a:rPr>
              <a:t>الخطوة الأولى: إدراك المشكلة والشعور بها:</a:t>
            </a:r>
            <a:endParaRPr kumimoji="0" lang="ar-EG" sz="59500" b="1" i="0" u="none" strike="noStrike" kern="1200" cap="none" spc="0" normalizeH="0" baseline="0" noProof="0" dirty="0">
              <a:ln>
                <a:noFill/>
              </a:ln>
              <a:solidFill>
                <a:srgbClr val="F79646">
                  <a:lumMod val="20000"/>
                  <a:lumOff val="80000"/>
                </a:srgbClr>
              </a:solidFill>
              <a:effectLst/>
              <a:uLnTx/>
              <a:uFillTx/>
              <a:latin typeface="Traditional Arabic" panose="02020603050405020304" pitchFamily="18" charset="-78"/>
              <a:ea typeface="+mn-ea"/>
              <a:cs typeface="Traditional Arabic" panose="02020603050405020304" pitchFamily="18" charset="-78"/>
            </a:endParaRPr>
          </a:p>
        </p:txBody>
      </p:sp>
    </p:spTree>
    <p:extLst>
      <p:ext uri="{BB962C8B-B14F-4D97-AF65-F5344CB8AC3E}">
        <p14:creationId xmlns:p14="http://schemas.microsoft.com/office/powerpoint/2010/main" val="2027639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anim calcmode="lin" valueType="num">
                                      <p:cBhvr>
                                        <p:cTn id="7" dur="500" fill="hold"/>
                                        <p:tgtEl>
                                          <p:spTgt spid="2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560216"/>
        </a:solidFill>
        <a:effectLst/>
      </p:bgPr>
    </p:bg>
    <p:spTree>
      <p:nvGrpSpPr>
        <p:cNvPr id="1" name=""/>
        <p:cNvGrpSpPr/>
        <p:nvPr/>
      </p:nvGrpSpPr>
      <p:grpSpPr>
        <a:xfrm>
          <a:off x="0" y="0"/>
          <a:ext cx="0" cy="0"/>
          <a:chOff x="0" y="0"/>
          <a:chExt cx="0" cy="0"/>
        </a:xfrm>
      </p:grpSpPr>
      <p:grpSp>
        <p:nvGrpSpPr>
          <p:cNvPr id="7" name="Group 7"/>
          <p:cNvGrpSpPr/>
          <p:nvPr/>
        </p:nvGrpSpPr>
        <p:grpSpPr>
          <a:xfrm rot="-10800000">
            <a:off x="-492605" y="4725144"/>
            <a:ext cx="1433032" cy="2489015"/>
            <a:chOff x="0" y="0"/>
            <a:chExt cx="812800" cy="1411742"/>
          </a:xfrm>
        </p:grpSpPr>
        <p:sp>
          <p:nvSpPr>
            <p:cNvPr id="8" name="Freeform 8"/>
            <p:cNvSpPr/>
            <p:nvPr/>
          </p:nvSpPr>
          <p:spPr>
            <a:xfrm>
              <a:off x="0" y="0"/>
              <a:ext cx="812800" cy="1411742"/>
            </a:xfrm>
            <a:custGeom>
              <a:avLst/>
              <a:gdLst/>
              <a:ahLst/>
              <a:cxnLst/>
              <a:rect l="l" t="t" r="r" b="b"/>
              <a:pathLst>
                <a:path w="812800" h="1411742">
                  <a:moveTo>
                    <a:pt x="406400" y="0"/>
                  </a:moveTo>
                  <a:lnTo>
                    <a:pt x="812800" y="705871"/>
                  </a:lnTo>
                  <a:lnTo>
                    <a:pt x="406400" y="1411742"/>
                  </a:lnTo>
                  <a:lnTo>
                    <a:pt x="0" y="705871"/>
                  </a:lnTo>
                  <a:lnTo>
                    <a:pt x="406400" y="0"/>
                  </a:lnTo>
                  <a:close/>
                </a:path>
              </a:pathLst>
            </a:custGeom>
            <a:solidFill>
              <a:srgbClr val="9B1921"/>
            </a:solidFill>
          </p:spPr>
        </p:sp>
        <p:sp>
          <p:nvSpPr>
            <p:cNvPr id="9" name="TextBox 9"/>
            <p:cNvSpPr txBox="1"/>
            <p:nvPr/>
          </p:nvSpPr>
          <p:spPr>
            <a:xfrm>
              <a:off x="139700" y="185493"/>
              <a:ext cx="533400" cy="983605"/>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0" name="Group 10"/>
          <p:cNvGrpSpPr/>
          <p:nvPr/>
        </p:nvGrpSpPr>
        <p:grpSpPr>
          <a:xfrm rot="-10800000">
            <a:off x="-22392" y="6124519"/>
            <a:ext cx="1433032" cy="746828"/>
            <a:chOff x="0" y="0"/>
            <a:chExt cx="812800" cy="423592"/>
          </a:xfrm>
        </p:grpSpPr>
        <p:sp>
          <p:nvSpPr>
            <p:cNvPr id="11" name="Freeform 11"/>
            <p:cNvSpPr/>
            <p:nvPr/>
          </p:nvSpPr>
          <p:spPr>
            <a:xfrm>
              <a:off x="0" y="0"/>
              <a:ext cx="812800" cy="423592"/>
            </a:xfrm>
            <a:custGeom>
              <a:avLst/>
              <a:gdLst/>
              <a:ahLst/>
              <a:cxnLst/>
              <a:rect l="l" t="t" r="r" b="b"/>
              <a:pathLst>
                <a:path w="812800" h="423592">
                  <a:moveTo>
                    <a:pt x="406400" y="423592"/>
                  </a:moveTo>
                  <a:lnTo>
                    <a:pt x="812800" y="0"/>
                  </a:lnTo>
                  <a:lnTo>
                    <a:pt x="0" y="0"/>
                  </a:lnTo>
                  <a:lnTo>
                    <a:pt x="406400" y="423592"/>
                  </a:lnTo>
                  <a:close/>
                </a:path>
              </a:pathLst>
            </a:custGeom>
            <a:solidFill>
              <a:srgbClr val="BC1823"/>
            </a:solidFill>
          </p:spPr>
        </p:sp>
        <p:sp>
          <p:nvSpPr>
            <p:cNvPr id="12" name="TextBox 12"/>
            <p:cNvSpPr txBox="1"/>
            <p:nvPr/>
          </p:nvSpPr>
          <p:spPr>
            <a:xfrm>
              <a:off x="127000" y="-26893"/>
              <a:ext cx="558800" cy="253818"/>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3" name="Group 13"/>
          <p:cNvGrpSpPr/>
          <p:nvPr/>
        </p:nvGrpSpPr>
        <p:grpSpPr>
          <a:xfrm>
            <a:off x="8100392" y="-243408"/>
            <a:ext cx="1433032" cy="2489015"/>
            <a:chOff x="0" y="0"/>
            <a:chExt cx="812800" cy="1411742"/>
          </a:xfrm>
        </p:grpSpPr>
        <p:sp>
          <p:nvSpPr>
            <p:cNvPr id="14" name="Freeform 14"/>
            <p:cNvSpPr/>
            <p:nvPr/>
          </p:nvSpPr>
          <p:spPr>
            <a:xfrm>
              <a:off x="0" y="0"/>
              <a:ext cx="812800" cy="1411742"/>
            </a:xfrm>
            <a:custGeom>
              <a:avLst/>
              <a:gdLst/>
              <a:ahLst/>
              <a:cxnLst/>
              <a:rect l="l" t="t" r="r" b="b"/>
              <a:pathLst>
                <a:path w="812800" h="1411742">
                  <a:moveTo>
                    <a:pt x="406400" y="0"/>
                  </a:moveTo>
                  <a:lnTo>
                    <a:pt x="812800" y="705871"/>
                  </a:lnTo>
                  <a:lnTo>
                    <a:pt x="406400" y="1411742"/>
                  </a:lnTo>
                  <a:lnTo>
                    <a:pt x="0" y="705871"/>
                  </a:lnTo>
                  <a:lnTo>
                    <a:pt x="406400" y="0"/>
                  </a:lnTo>
                  <a:close/>
                </a:path>
              </a:pathLst>
            </a:custGeom>
            <a:solidFill>
              <a:srgbClr val="9B1921"/>
            </a:solidFill>
          </p:spPr>
        </p:sp>
        <p:sp>
          <p:nvSpPr>
            <p:cNvPr id="15" name="TextBox 15"/>
            <p:cNvSpPr txBox="1"/>
            <p:nvPr/>
          </p:nvSpPr>
          <p:spPr>
            <a:xfrm>
              <a:off x="139700" y="185493"/>
              <a:ext cx="533400" cy="983605"/>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16" name="Freeform 4">
            <a:extLst>
              <a:ext uri="{FF2B5EF4-FFF2-40B4-BE49-F238E27FC236}">
                <a16:creationId xmlns:a16="http://schemas.microsoft.com/office/drawing/2014/main" id="{BE133028-2123-7869-58FC-C39470BBE475}"/>
              </a:ext>
            </a:extLst>
          </p:cNvPr>
          <p:cNvSpPr/>
          <p:nvPr/>
        </p:nvSpPr>
        <p:spPr>
          <a:xfrm>
            <a:off x="1573190" y="685800"/>
            <a:ext cx="6316113" cy="5486400"/>
          </a:xfrm>
          <a:custGeom>
            <a:avLst/>
            <a:gdLst/>
            <a:ahLst/>
            <a:cxnLst/>
            <a:rect l="l" t="t" r="r" b="b"/>
            <a:pathLst>
              <a:path w="9474170" h="8229600">
                <a:moveTo>
                  <a:pt x="0" y="0"/>
                </a:moveTo>
                <a:lnTo>
                  <a:pt x="9474170" y="0"/>
                </a:lnTo>
                <a:lnTo>
                  <a:pt x="9474170" y="8229600"/>
                </a:lnTo>
                <a:lnTo>
                  <a:pt x="0" y="8229600"/>
                </a:lnTo>
                <a:lnTo>
                  <a:pt x="0" y="0"/>
                </a:lnTo>
                <a:close/>
              </a:path>
            </a:pathLst>
          </a:custGeom>
          <a:blipFill>
            <a:blip r:embed="rId2"/>
            <a:stretch>
              <a:fillRect/>
            </a:stretch>
          </a:blipFill>
        </p:spPr>
      </p:sp>
      <p:sp>
        <p:nvSpPr>
          <p:cNvPr id="17" name="مربع نص 16">
            <a:extLst>
              <a:ext uri="{FF2B5EF4-FFF2-40B4-BE49-F238E27FC236}">
                <a16:creationId xmlns:a16="http://schemas.microsoft.com/office/drawing/2014/main" id="{A2CBCD37-15FE-6A6F-A58A-11B3E1E7C4C1}"/>
              </a:ext>
            </a:extLst>
          </p:cNvPr>
          <p:cNvSpPr txBox="1"/>
          <p:nvPr/>
        </p:nvSpPr>
        <p:spPr>
          <a:xfrm>
            <a:off x="2286000" y="2894244"/>
            <a:ext cx="4572000" cy="1446550"/>
          </a:xfrm>
          <a:prstGeom prst="rect">
            <a:avLst/>
          </a:prstGeom>
          <a:noFill/>
        </p:spPr>
        <p:txBody>
          <a:bodyPr wrap="square">
            <a:spAutoFit/>
          </a:bodyPr>
          <a:lstStyle/>
          <a:p>
            <a:pPr algn="ctr"/>
            <a:r>
              <a:rPr lang="ar-EG" sz="4400" b="1" dirty="0">
                <a:latin typeface="Traditional Arabic" panose="02020603050405020304" pitchFamily="18" charset="-78"/>
                <a:cs typeface="Traditional Arabic" panose="02020603050405020304" pitchFamily="18" charset="-78"/>
              </a:rPr>
              <a:t>ثانيًا: تحديد الأسباب المحتملة للمشكلة</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خطط انسيابي: محطة طرفية 1">
            <a:extLst>
              <a:ext uri="{FF2B5EF4-FFF2-40B4-BE49-F238E27FC236}">
                <a16:creationId xmlns:a16="http://schemas.microsoft.com/office/drawing/2014/main" id="{03CBA1B4-98CD-3D63-C768-912BDE186745}"/>
              </a:ext>
            </a:extLst>
          </p:cNvPr>
          <p:cNvSpPr/>
          <p:nvPr/>
        </p:nvSpPr>
        <p:spPr>
          <a:xfrm>
            <a:off x="719572" y="692696"/>
            <a:ext cx="7704856" cy="1152128"/>
          </a:xfrm>
          <a:prstGeom prst="flowChartTerminator">
            <a:avLst/>
          </a:prstGeom>
          <a:noFill/>
          <a:ln>
            <a:noFill/>
          </a:ln>
        </p:spPr>
        <p:style>
          <a:lnRef idx="1">
            <a:schemeClr val="accent6"/>
          </a:lnRef>
          <a:fillRef idx="2">
            <a:schemeClr val="accent6"/>
          </a:fillRef>
          <a:effectRef idx="1">
            <a:schemeClr val="accent6"/>
          </a:effectRef>
          <a:fontRef idx="minor">
            <a:schemeClr val="dk1"/>
          </a:fontRef>
        </p:style>
        <p:txBody>
          <a:bodyPr rtlCol="0" anchor="ctr"/>
          <a:lstStyle/>
          <a:p>
            <a:pPr algn="ctr" rtl="1">
              <a:spcBef>
                <a:spcPts val="0"/>
              </a:spcBef>
              <a:spcAft>
                <a:spcPts val="500"/>
              </a:spcAft>
            </a:pPr>
            <a:r>
              <a:rPr lang="ar-EG" sz="4000" b="1" i="0" u="sng" strike="noStrike" dirty="0">
                <a:solidFill>
                  <a:srgbClr val="C00000"/>
                </a:solidFill>
                <a:effectLst/>
                <a:latin typeface="Arial" panose="020B0604020202020204" pitchFamily="34" charset="0"/>
              </a:rPr>
              <a:t>أهمية التعرف على أسباب المشكلة:</a:t>
            </a:r>
            <a:endParaRPr lang="ar-EG" sz="6000" b="1" u="sng" dirty="0">
              <a:solidFill>
                <a:srgbClr val="C00000"/>
              </a:solidFill>
              <a:effectLst/>
            </a:endParaRPr>
          </a:p>
        </p:txBody>
      </p:sp>
      <p:sp>
        <p:nvSpPr>
          <p:cNvPr id="4" name="مربع نص 3">
            <a:extLst>
              <a:ext uri="{FF2B5EF4-FFF2-40B4-BE49-F238E27FC236}">
                <a16:creationId xmlns:a16="http://schemas.microsoft.com/office/drawing/2014/main" id="{E950DD52-F1FE-5E06-C3E6-72F2E2014E0F}"/>
              </a:ext>
            </a:extLst>
          </p:cNvPr>
          <p:cNvSpPr txBox="1"/>
          <p:nvPr/>
        </p:nvSpPr>
        <p:spPr>
          <a:xfrm>
            <a:off x="1439652" y="2176690"/>
            <a:ext cx="6264696" cy="3970318"/>
          </a:xfrm>
          <a:prstGeom prst="rect">
            <a:avLst/>
          </a:prstGeom>
          <a:noFill/>
        </p:spPr>
        <p:txBody>
          <a:bodyPr wrap="square">
            <a:spAutoFit/>
          </a:bodyPr>
          <a:lstStyle/>
          <a:p>
            <a:r>
              <a:rPr lang="ar-EG" sz="3600" b="1" dirty="0"/>
              <a:t>يمكننا توليد مجموعة من الحلول والبدائل للمشكلات التي تواجهنا من خلال أسلوب العصف الذهني الذي يمكن استخدامه جماعيا أو فرديا، ويتمثل هذا الأسلوب في إطلاق العنان لتفكيرنا لتوليد أكبر عدد ممكن من الحلول والبدائل للمشكلة، ومن ثم إعادة تقييم هذه البدائل لاختيار الحل أو البديل المناسب.</a:t>
            </a:r>
            <a:endParaRPr lang="ar-EG" sz="5400" b="1" dirty="0"/>
          </a:p>
        </p:txBody>
      </p:sp>
    </p:spTree>
    <p:extLst>
      <p:ext uri="{BB962C8B-B14F-4D97-AF65-F5344CB8AC3E}">
        <p14:creationId xmlns:p14="http://schemas.microsoft.com/office/powerpoint/2010/main" val="500246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خطط انسيابي: محطة طرفية 1">
            <a:extLst>
              <a:ext uri="{FF2B5EF4-FFF2-40B4-BE49-F238E27FC236}">
                <a16:creationId xmlns:a16="http://schemas.microsoft.com/office/drawing/2014/main" id="{03CBA1B4-98CD-3D63-C768-912BDE186745}"/>
              </a:ext>
            </a:extLst>
          </p:cNvPr>
          <p:cNvSpPr/>
          <p:nvPr/>
        </p:nvSpPr>
        <p:spPr>
          <a:xfrm>
            <a:off x="719572" y="692696"/>
            <a:ext cx="7704856" cy="1152128"/>
          </a:xfrm>
          <a:prstGeom prst="flowChartTerminator">
            <a:avLst/>
          </a:prstGeom>
          <a:noFill/>
          <a:ln>
            <a:noFill/>
          </a:ln>
        </p:spPr>
        <p:style>
          <a:lnRef idx="1">
            <a:schemeClr val="accent6"/>
          </a:lnRef>
          <a:fillRef idx="2">
            <a:schemeClr val="accent6"/>
          </a:fillRef>
          <a:effectRef idx="1">
            <a:schemeClr val="accent6"/>
          </a:effectRef>
          <a:fontRef idx="minor">
            <a:schemeClr val="dk1"/>
          </a:fontRef>
        </p:style>
        <p:txBody>
          <a:bodyPr rtlCol="0" anchor="ctr"/>
          <a:lstStyle/>
          <a:p>
            <a:pPr algn="ctr" rtl="1">
              <a:spcBef>
                <a:spcPts val="0"/>
              </a:spcBef>
              <a:spcAft>
                <a:spcPts val="500"/>
              </a:spcAft>
            </a:pPr>
            <a:r>
              <a:rPr lang="ar-EG" sz="4000" b="1" i="0" u="sng" strike="noStrike" dirty="0">
                <a:solidFill>
                  <a:srgbClr val="C00000"/>
                </a:solidFill>
                <a:effectLst/>
                <a:latin typeface="Arial" panose="020B0604020202020204" pitchFamily="34" charset="0"/>
              </a:rPr>
              <a:t>أهمية التعرف على أسباب المشكلة:</a:t>
            </a:r>
            <a:endParaRPr lang="ar-EG" sz="6000" b="1" u="sng" dirty="0">
              <a:solidFill>
                <a:srgbClr val="C00000"/>
              </a:solidFill>
              <a:effectLst/>
            </a:endParaRPr>
          </a:p>
        </p:txBody>
      </p:sp>
      <p:sp>
        <p:nvSpPr>
          <p:cNvPr id="4" name="مربع نص 3">
            <a:extLst>
              <a:ext uri="{FF2B5EF4-FFF2-40B4-BE49-F238E27FC236}">
                <a16:creationId xmlns:a16="http://schemas.microsoft.com/office/drawing/2014/main" id="{E950DD52-F1FE-5E06-C3E6-72F2E2014E0F}"/>
              </a:ext>
            </a:extLst>
          </p:cNvPr>
          <p:cNvSpPr txBox="1"/>
          <p:nvPr/>
        </p:nvSpPr>
        <p:spPr>
          <a:xfrm>
            <a:off x="1439652" y="2276872"/>
            <a:ext cx="6264696" cy="3539430"/>
          </a:xfrm>
          <a:prstGeom prst="rect">
            <a:avLst/>
          </a:prstGeom>
          <a:noFill/>
        </p:spPr>
        <p:txBody>
          <a:bodyPr wrap="square">
            <a:spAutoFit/>
          </a:bodyPr>
          <a:lstStyle/>
          <a:p>
            <a:pPr>
              <a:spcAft>
                <a:spcPts val="500"/>
              </a:spcAft>
            </a:pPr>
            <a:r>
              <a:rPr lang="ar-EG" sz="3200" b="1" dirty="0">
                <a:solidFill>
                  <a:srgbClr val="002060"/>
                </a:solidFill>
                <a:latin typeface="Arial" panose="020B0604020202020204" pitchFamily="34" charset="0"/>
              </a:rPr>
              <a:t>للتعرف على أسباب المشكلة وضع العديد من الباحثين نماذج مختلفة من الأسئلة التي تساعد في التعرف على الأسباب التي أدت الحصول المشكلة، وهذه النماذج تختلف في عدد الأسئلة المطروحة حول المشكلة، ونوعية الأسئلة المطروحة التي قد نستفيد منها في بعض المشكلات، وفي بعضها الآخر قد لا نحتاج إليها، ولا نستطيع أحيانا إيجاد إجاباتها.</a:t>
            </a:r>
            <a:endParaRPr lang="ar-EG" sz="3200" b="1" dirty="0">
              <a:solidFill>
                <a:srgbClr val="002060"/>
              </a:solidFill>
              <a:effectLst/>
            </a:endParaRPr>
          </a:p>
        </p:txBody>
      </p:sp>
    </p:spTree>
    <p:extLst>
      <p:ext uri="{BB962C8B-B14F-4D97-AF65-F5344CB8AC3E}">
        <p14:creationId xmlns:p14="http://schemas.microsoft.com/office/powerpoint/2010/main" val="1753694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560216"/>
        </a:solidFill>
        <a:effectLst/>
      </p:bgPr>
    </p:bg>
    <p:spTree>
      <p:nvGrpSpPr>
        <p:cNvPr id="1" name="">
          <a:extLst>
            <a:ext uri="{FF2B5EF4-FFF2-40B4-BE49-F238E27FC236}">
              <a16:creationId xmlns:a16="http://schemas.microsoft.com/office/drawing/2014/main" id="{B10FF38C-2B77-F84B-C8D3-06EF9AF5DBAB}"/>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A28360A3-7D3F-23CE-561C-35B5A26D30C7}"/>
              </a:ext>
            </a:extLst>
          </p:cNvPr>
          <p:cNvGrpSpPr/>
          <p:nvPr/>
        </p:nvGrpSpPr>
        <p:grpSpPr>
          <a:xfrm rot="1808781">
            <a:off x="6705182" y="-1126914"/>
            <a:ext cx="674517" cy="8965196"/>
            <a:chOff x="0" y="0"/>
            <a:chExt cx="355301" cy="4722408"/>
          </a:xfrm>
        </p:grpSpPr>
        <p:sp>
          <p:nvSpPr>
            <p:cNvPr id="3" name="Freeform 3">
              <a:extLst>
                <a:ext uri="{FF2B5EF4-FFF2-40B4-BE49-F238E27FC236}">
                  <a16:creationId xmlns:a16="http://schemas.microsoft.com/office/drawing/2014/main" id="{86D3D390-E067-4E88-4C82-FA2B2027F4DA}"/>
                </a:ext>
              </a:extLst>
            </p:cNvPr>
            <p:cNvSpPr/>
            <p:nvPr/>
          </p:nvSpPr>
          <p:spPr>
            <a:xfrm>
              <a:off x="0" y="0"/>
              <a:ext cx="355301" cy="4722408"/>
            </a:xfrm>
            <a:custGeom>
              <a:avLst/>
              <a:gdLst/>
              <a:ahLst/>
              <a:cxnLst/>
              <a:rect l="l" t="t" r="r" b="b"/>
              <a:pathLst>
                <a:path w="355301" h="4722408">
                  <a:moveTo>
                    <a:pt x="0" y="0"/>
                  </a:moveTo>
                  <a:lnTo>
                    <a:pt x="355301" y="0"/>
                  </a:lnTo>
                  <a:lnTo>
                    <a:pt x="355301" y="4722408"/>
                  </a:lnTo>
                  <a:lnTo>
                    <a:pt x="0" y="4722408"/>
                  </a:lnTo>
                  <a:close/>
                </a:path>
              </a:pathLst>
            </a:custGeom>
            <a:solidFill>
              <a:srgbClr val="9B1921"/>
            </a:solidFill>
          </p:spPr>
        </p:sp>
        <p:sp>
          <p:nvSpPr>
            <p:cNvPr id="4" name="TextBox 4">
              <a:extLst>
                <a:ext uri="{FF2B5EF4-FFF2-40B4-BE49-F238E27FC236}">
                  <a16:creationId xmlns:a16="http://schemas.microsoft.com/office/drawing/2014/main" id="{768D3242-5114-E613-0BB3-B4138EC5696B}"/>
                </a:ext>
              </a:extLst>
            </p:cNvPr>
            <p:cNvSpPr txBox="1"/>
            <p:nvPr/>
          </p:nvSpPr>
          <p:spPr>
            <a:xfrm>
              <a:off x="0" y="-57150"/>
              <a:ext cx="355301" cy="4779558"/>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5" name="Group 5">
            <a:extLst>
              <a:ext uri="{FF2B5EF4-FFF2-40B4-BE49-F238E27FC236}">
                <a16:creationId xmlns:a16="http://schemas.microsoft.com/office/drawing/2014/main" id="{26F1F9E0-E7E7-55E0-5C77-F1CBA3A29D7F}"/>
              </a:ext>
            </a:extLst>
          </p:cNvPr>
          <p:cNvGrpSpPr/>
          <p:nvPr/>
        </p:nvGrpSpPr>
        <p:grpSpPr>
          <a:xfrm>
            <a:off x="6857075" y="3911910"/>
            <a:ext cx="2853249" cy="2496593"/>
            <a:chOff x="0" y="0"/>
            <a:chExt cx="812800" cy="711200"/>
          </a:xfrm>
        </p:grpSpPr>
        <p:sp>
          <p:nvSpPr>
            <p:cNvPr id="6" name="Freeform 6">
              <a:extLst>
                <a:ext uri="{FF2B5EF4-FFF2-40B4-BE49-F238E27FC236}">
                  <a16:creationId xmlns:a16="http://schemas.microsoft.com/office/drawing/2014/main" id="{95038476-89E6-7906-AD71-E55433F80EB7}"/>
                </a:ext>
              </a:extLst>
            </p:cNvPr>
            <p:cNvSpPr/>
            <p:nvPr/>
          </p:nvSpPr>
          <p:spPr>
            <a:xfrm>
              <a:off x="0" y="0"/>
              <a:ext cx="812800" cy="711200"/>
            </a:xfrm>
            <a:custGeom>
              <a:avLst/>
              <a:gdLst/>
              <a:ahLst/>
              <a:cxnLst/>
              <a:rect l="l" t="t" r="r" b="b"/>
              <a:pathLst>
                <a:path w="812800" h="711200">
                  <a:moveTo>
                    <a:pt x="406400" y="0"/>
                  </a:moveTo>
                  <a:lnTo>
                    <a:pt x="812800" y="711200"/>
                  </a:lnTo>
                  <a:lnTo>
                    <a:pt x="0" y="711200"/>
                  </a:lnTo>
                  <a:lnTo>
                    <a:pt x="406400" y="0"/>
                  </a:lnTo>
                  <a:close/>
                </a:path>
              </a:pathLst>
            </a:custGeom>
            <a:solidFill>
              <a:srgbClr val="BC1823"/>
            </a:solidFill>
          </p:spPr>
        </p:sp>
        <p:sp>
          <p:nvSpPr>
            <p:cNvPr id="7" name="TextBox 7">
              <a:extLst>
                <a:ext uri="{FF2B5EF4-FFF2-40B4-BE49-F238E27FC236}">
                  <a16:creationId xmlns:a16="http://schemas.microsoft.com/office/drawing/2014/main" id="{71F5FCB8-3B7E-6D8C-2DDE-1E3865FF9AE7}"/>
                </a:ext>
              </a:extLst>
            </p:cNvPr>
            <p:cNvSpPr txBox="1"/>
            <p:nvPr/>
          </p:nvSpPr>
          <p:spPr>
            <a:xfrm>
              <a:off x="127000" y="273050"/>
              <a:ext cx="558800" cy="38735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8" name="Group 8">
            <a:extLst>
              <a:ext uri="{FF2B5EF4-FFF2-40B4-BE49-F238E27FC236}">
                <a16:creationId xmlns:a16="http://schemas.microsoft.com/office/drawing/2014/main" id="{34842D00-B8A7-0D8D-0BE3-D3AEFADD7980}"/>
              </a:ext>
            </a:extLst>
          </p:cNvPr>
          <p:cNvGrpSpPr/>
          <p:nvPr/>
        </p:nvGrpSpPr>
        <p:grpSpPr>
          <a:xfrm>
            <a:off x="8059331" y="2502279"/>
            <a:ext cx="2072007" cy="3598841"/>
            <a:chOff x="0" y="0"/>
            <a:chExt cx="812800" cy="1411742"/>
          </a:xfrm>
        </p:grpSpPr>
        <p:sp>
          <p:nvSpPr>
            <p:cNvPr id="9" name="Freeform 9">
              <a:extLst>
                <a:ext uri="{FF2B5EF4-FFF2-40B4-BE49-F238E27FC236}">
                  <a16:creationId xmlns:a16="http://schemas.microsoft.com/office/drawing/2014/main" id="{7F09DC74-4767-2124-EF70-05E9082BC415}"/>
                </a:ext>
              </a:extLst>
            </p:cNvPr>
            <p:cNvSpPr/>
            <p:nvPr/>
          </p:nvSpPr>
          <p:spPr>
            <a:xfrm>
              <a:off x="0" y="0"/>
              <a:ext cx="812800" cy="1411742"/>
            </a:xfrm>
            <a:custGeom>
              <a:avLst/>
              <a:gdLst/>
              <a:ahLst/>
              <a:cxnLst/>
              <a:rect l="l" t="t" r="r" b="b"/>
              <a:pathLst>
                <a:path w="812800" h="1411742">
                  <a:moveTo>
                    <a:pt x="406400" y="0"/>
                  </a:moveTo>
                  <a:lnTo>
                    <a:pt x="812800" y="705871"/>
                  </a:lnTo>
                  <a:lnTo>
                    <a:pt x="406400" y="1411742"/>
                  </a:lnTo>
                  <a:lnTo>
                    <a:pt x="0" y="705871"/>
                  </a:lnTo>
                  <a:lnTo>
                    <a:pt x="406400" y="0"/>
                  </a:lnTo>
                  <a:close/>
                </a:path>
              </a:pathLst>
            </a:custGeom>
            <a:solidFill>
              <a:srgbClr val="9B1921"/>
            </a:solidFill>
          </p:spPr>
        </p:sp>
        <p:sp>
          <p:nvSpPr>
            <p:cNvPr id="10" name="TextBox 10">
              <a:extLst>
                <a:ext uri="{FF2B5EF4-FFF2-40B4-BE49-F238E27FC236}">
                  <a16:creationId xmlns:a16="http://schemas.microsoft.com/office/drawing/2014/main" id="{D1872B34-1A49-6423-2131-9B41A7700E40}"/>
                </a:ext>
              </a:extLst>
            </p:cNvPr>
            <p:cNvSpPr txBox="1"/>
            <p:nvPr/>
          </p:nvSpPr>
          <p:spPr>
            <a:xfrm>
              <a:off x="139700" y="185493"/>
              <a:ext cx="533400" cy="983605"/>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14" name="مربع نص 13">
            <a:extLst>
              <a:ext uri="{FF2B5EF4-FFF2-40B4-BE49-F238E27FC236}">
                <a16:creationId xmlns:a16="http://schemas.microsoft.com/office/drawing/2014/main" id="{8C731433-0479-EAE7-C527-FADBF7B29247}"/>
              </a:ext>
            </a:extLst>
          </p:cNvPr>
          <p:cNvSpPr txBox="1"/>
          <p:nvPr/>
        </p:nvSpPr>
        <p:spPr>
          <a:xfrm>
            <a:off x="323528" y="1908390"/>
            <a:ext cx="4464496" cy="2800767"/>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8800" b="1" i="0" u="none" strike="noStrike" kern="1200" cap="none" spc="0" normalizeH="0" baseline="0" noProof="0" dirty="0">
                <a:ln>
                  <a:solidFill>
                    <a:sysClr val="windowText" lastClr="000000"/>
                  </a:solidFill>
                </a:ln>
                <a:solidFill>
                  <a:srgbClr val="8064A2">
                    <a:lumMod val="20000"/>
                    <a:lumOff val="80000"/>
                  </a:srgbClr>
                </a:solidFill>
                <a:effectLst/>
                <a:uLnTx/>
                <a:uFillTx/>
                <a:latin typeface="Traditional Arabic" panose="02020603050405020304" pitchFamily="18" charset="-78"/>
                <a:ea typeface="+mn-ea"/>
                <a:cs typeface="Traditional Arabic" panose="02020603050405020304" pitchFamily="18" charset="-78"/>
              </a:rPr>
              <a:t>النشاط التطبيقي</a:t>
            </a:r>
            <a:endParaRPr kumimoji="0" lang="en-US" sz="8800" b="1" i="0" u="none" strike="noStrike" kern="1200" cap="none" spc="0" normalizeH="0" baseline="0" noProof="0" dirty="0">
              <a:ln>
                <a:solidFill>
                  <a:sysClr val="windowText" lastClr="000000"/>
                </a:solidFill>
              </a:ln>
              <a:solidFill>
                <a:srgbClr val="8064A2">
                  <a:lumMod val="20000"/>
                  <a:lumOff val="80000"/>
                </a:srgbClr>
              </a:solidFill>
              <a:effectLst/>
              <a:uLnTx/>
              <a:uFillTx/>
              <a:latin typeface="Traditional Arabic" panose="02020603050405020304" pitchFamily="18" charset="-78"/>
              <a:ea typeface="+mn-ea"/>
              <a:cs typeface="Traditional Arabic" panose="02020603050405020304" pitchFamily="18" charset="-78"/>
            </a:endParaRPr>
          </a:p>
        </p:txBody>
      </p:sp>
    </p:spTree>
    <p:extLst>
      <p:ext uri="{BB962C8B-B14F-4D97-AF65-F5344CB8AC3E}">
        <p14:creationId xmlns:p14="http://schemas.microsoft.com/office/powerpoint/2010/main" val="3143899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randombar(horizontal)">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E67BC44D-1166-0FDA-F406-3284CC640E9B}"/>
              </a:ext>
            </a:extLst>
          </p:cNvPr>
          <p:cNvSpPr txBox="1"/>
          <p:nvPr/>
        </p:nvSpPr>
        <p:spPr>
          <a:xfrm>
            <a:off x="2092585" y="908720"/>
            <a:ext cx="5400600" cy="1645563"/>
          </a:xfrm>
          <a:prstGeom prst="round2SameRect">
            <a:avLst/>
          </a:prstGeom>
          <a:noFill/>
          <a:ln>
            <a:noFill/>
          </a:ln>
        </p:spPr>
        <p:txBody>
          <a:bodyPr wrap="square">
            <a:spAutoFit/>
          </a:bodyPr>
          <a:lstStyle/>
          <a:p>
            <a:r>
              <a:rPr lang="ar-EG" sz="3200" b="1" dirty="0"/>
              <a:t>مستعينا بالأسئلة والإجابات في الجدول التالي تعاون مع زملائك بتحديد الأسباب المتوقعة لمشكلة حوادث السيارات.</a:t>
            </a:r>
          </a:p>
        </p:txBody>
      </p:sp>
      <p:pic>
        <p:nvPicPr>
          <p:cNvPr id="5" name="صورة 4">
            <a:extLst>
              <a:ext uri="{FF2B5EF4-FFF2-40B4-BE49-F238E27FC236}">
                <a16:creationId xmlns:a16="http://schemas.microsoft.com/office/drawing/2014/main" id="{95433CFE-23A6-2278-B622-351102104746}"/>
              </a:ext>
            </a:extLst>
          </p:cNvPr>
          <p:cNvPicPr>
            <a:picLocks noChangeAspect="1"/>
          </p:cNvPicPr>
          <p:nvPr/>
        </p:nvPicPr>
        <p:blipFill>
          <a:blip r:embed="rId2"/>
          <a:stretch>
            <a:fillRect/>
          </a:stretch>
        </p:blipFill>
        <p:spPr>
          <a:xfrm>
            <a:off x="2843808" y="3170225"/>
            <a:ext cx="3898155" cy="2028308"/>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461872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جدول 3">
            <a:extLst>
              <a:ext uri="{FF2B5EF4-FFF2-40B4-BE49-F238E27FC236}">
                <a16:creationId xmlns:a16="http://schemas.microsoft.com/office/drawing/2014/main" id="{A1D6DDD3-D080-611B-2FAF-B4C7E986F94D}"/>
              </a:ext>
            </a:extLst>
          </p:cNvPr>
          <p:cNvGraphicFramePr>
            <a:graphicFrameLocks noGrp="1"/>
          </p:cNvGraphicFramePr>
          <p:nvPr>
            <p:extLst>
              <p:ext uri="{D42A27DB-BD31-4B8C-83A1-F6EECF244321}">
                <p14:modId xmlns:p14="http://schemas.microsoft.com/office/powerpoint/2010/main" val="2640039441"/>
              </p:ext>
            </p:extLst>
          </p:nvPr>
        </p:nvGraphicFramePr>
        <p:xfrm>
          <a:off x="719572" y="620688"/>
          <a:ext cx="7704855" cy="5354320"/>
        </p:xfrm>
        <a:graphic>
          <a:graphicData uri="http://schemas.openxmlformats.org/drawingml/2006/table">
            <a:tbl>
              <a:tblPr firstRow="1" bandRow="1">
                <a:tableStyleId>{21E4AEA4-8DFA-4A89-87EB-49C32662AFE0}</a:tableStyleId>
              </a:tblPr>
              <a:tblGrid>
                <a:gridCol w="2568285">
                  <a:extLst>
                    <a:ext uri="{9D8B030D-6E8A-4147-A177-3AD203B41FA5}">
                      <a16:colId xmlns:a16="http://schemas.microsoft.com/office/drawing/2014/main" val="2095198275"/>
                    </a:ext>
                  </a:extLst>
                </a:gridCol>
                <a:gridCol w="2568285">
                  <a:extLst>
                    <a:ext uri="{9D8B030D-6E8A-4147-A177-3AD203B41FA5}">
                      <a16:colId xmlns:a16="http://schemas.microsoft.com/office/drawing/2014/main" val="1404700607"/>
                    </a:ext>
                  </a:extLst>
                </a:gridCol>
                <a:gridCol w="2568285">
                  <a:extLst>
                    <a:ext uri="{9D8B030D-6E8A-4147-A177-3AD203B41FA5}">
                      <a16:colId xmlns:a16="http://schemas.microsoft.com/office/drawing/2014/main" val="71236167"/>
                    </a:ext>
                  </a:extLst>
                </a:gridCol>
              </a:tblGrid>
              <a:tr h="1092200">
                <a:tc>
                  <a:txBody>
                    <a:bodyPr/>
                    <a:lstStyle/>
                    <a:p>
                      <a:pPr algn="ctr"/>
                      <a:r>
                        <a:rPr lang="ar-EG" sz="2800" b="1" dirty="0"/>
                        <a:t>السبب المتوقع للمشكلة</a:t>
                      </a:r>
                      <a:endParaRPr lang="en-US" sz="2800" b="1" dirty="0"/>
                    </a:p>
                  </a:txBody>
                  <a:tcPr>
                    <a:solidFill>
                      <a:srgbClr val="590000"/>
                    </a:solidFill>
                  </a:tcPr>
                </a:tc>
                <a:tc>
                  <a:txBody>
                    <a:bodyPr/>
                    <a:lstStyle/>
                    <a:p>
                      <a:pPr algn="ctr"/>
                      <a:r>
                        <a:rPr lang="ar-EG" sz="2800" b="1" dirty="0"/>
                        <a:t>الإجابة</a:t>
                      </a:r>
                      <a:endParaRPr lang="en-US" sz="2800" b="1" dirty="0"/>
                    </a:p>
                  </a:txBody>
                  <a:tcPr>
                    <a:solidFill>
                      <a:srgbClr val="590000"/>
                    </a:solidFill>
                  </a:tcPr>
                </a:tc>
                <a:tc>
                  <a:txBody>
                    <a:bodyPr/>
                    <a:lstStyle/>
                    <a:p>
                      <a:pPr algn="ctr"/>
                      <a:r>
                        <a:rPr lang="ar-EG" sz="2800" b="1" dirty="0"/>
                        <a:t>السؤال</a:t>
                      </a:r>
                      <a:endParaRPr lang="en-US" sz="2800" b="1" dirty="0"/>
                    </a:p>
                  </a:txBody>
                  <a:tcPr>
                    <a:solidFill>
                      <a:srgbClr val="590000"/>
                    </a:solidFill>
                  </a:tcPr>
                </a:tc>
                <a:extLst>
                  <a:ext uri="{0D108BD9-81ED-4DB2-BD59-A6C34878D82A}">
                    <a16:rowId xmlns:a16="http://schemas.microsoft.com/office/drawing/2014/main" val="2507108880"/>
                  </a:ext>
                </a:extLst>
              </a:tr>
              <a:tr h="1092200">
                <a:tc>
                  <a:txBody>
                    <a:bodyPr/>
                    <a:lstStyle/>
                    <a:p>
                      <a:pPr algn="ctr"/>
                      <a:endParaRPr lang="en-US" sz="2800" b="1"/>
                    </a:p>
                  </a:txBody>
                  <a:tcPr/>
                </a:tc>
                <a:tc>
                  <a:txBody>
                    <a:bodyPr/>
                    <a:lstStyle/>
                    <a:p>
                      <a:pPr algn="ctr"/>
                      <a:r>
                        <a:rPr lang="ar-EG" sz="2800" b="1" dirty="0"/>
                        <a:t>لا يتقيد السائقون بالسرعة النظامية</a:t>
                      </a:r>
                      <a:endParaRPr lang="en-US" sz="2800" b="1" dirty="0"/>
                    </a:p>
                  </a:txBody>
                  <a:tcPr/>
                </a:tc>
                <a:tc>
                  <a:txBody>
                    <a:bodyPr/>
                    <a:lstStyle/>
                    <a:p>
                      <a:pPr algn="ctr"/>
                      <a:r>
                        <a:rPr lang="ar-EG" sz="2800" b="1" dirty="0"/>
                        <a:t>هل يتقيد السائقون بالسرعة النظامية؟</a:t>
                      </a:r>
                      <a:endParaRPr lang="en-US" sz="2800" b="1" dirty="0"/>
                    </a:p>
                  </a:txBody>
                  <a:tcPr/>
                </a:tc>
                <a:extLst>
                  <a:ext uri="{0D108BD9-81ED-4DB2-BD59-A6C34878D82A}">
                    <a16:rowId xmlns:a16="http://schemas.microsoft.com/office/drawing/2014/main" val="4196837325"/>
                  </a:ext>
                </a:extLst>
              </a:tr>
              <a:tr h="1092200">
                <a:tc>
                  <a:txBody>
                    <a:bodyPr/>
                    <a:lstStyle/>
                    <a:p>
                      <a:pPr algn="ctr"/>
                      <a:endParaRPr lang="en-US" sz="2800" b="1"/>
                    </a:p>
                  </a:txBody>
                  <a:tcPr/>
                </a:tc>
                <a:tc>
                  <a:txBody>
                    <a:bodyPr/>
                    <a:lstStyle/>
                    <a:p>
                      <a:pPr algn="ctr"/>
                      <a:r>
                        <a:rPr lang="ar-EG" sz="2800" b="1" dirty="0"/>
                        <a:t>نعم هناك أشخاص لا يحملون رخصة قيادة يقومون بقيادة السيارات</a:t>
                      </a:r>
                      <a:endParaRPr lang="en-US" sz="2800" b="1" dirty="0"/>
                    </a:p>
                  </a:txBody>
                  <a:tcPr/>
                </a:tc>
                <a:tc>
                  <a:txBody>
                    <a:bodyPr/>
                    <a:lstStyle/>
                    <a:p>
                      <a:pPr algn="ctr"/>
                      <a:r>
                        <a:rPr lang="ar-EG" sz="2800" b="1" dirty="0"/>
                        <a:t>هل يقود السيارات أشخاص لا يحملون رخصة قيادية؟</a:t>
                      </a:r>
                      <a:endParaRPr lang="en-US" sz="2800" b="1" dirty="0"/>
                    </a:p>
                  </a:txBody>
                  <a:tcPr/>
                </a:tc>
                <a:extLst>
                  <a:ext uri="{0D108BD9-81ED-4DB2-BD59-A6C34878D82A}">
                    <a16:rowId xmlns:a16="http://schemas.microsoft.com/office/drawing/2014/main" val="3030616848"/>
                  </a:ext>
                </a:extLst>
              </a:tr>
              <a:tr h="1092200">
                <a:tc>
                  <a:txBody>
                    <a:bodyPr/>
                    <a:lstStyle/>
                    <a:p>
                      <a:pPr algn="ctr"/>
                      <a:endParaRPr lang="en-US" sz="2800" b="1"/>
                    </a:p>
                  </a:txBody>
                  <a:tcPr/>
                </a:tc>
                <a:tc>
                  <a:txBody>
                    <a:bodyPr/>
                    <a:lstStyle/>
                    <a:p>
                      <a:pPr algn="ctr"/>
                      <a:r>
                        <a:rPr lang="ar-EG" sz="2800" b="1" dirty="0"/>
                        <a:t>كثير من السائقين لا يتقيدون بوسائل السلامة في السيارات</a:t>
                      </a:r>
                      <a:endParaRPr lang="en-US" sz="2800" b="1" dirty="0"/>
                    </a:p>
                  </a:txBody>
                  <a:tcPr/>
                </a:tc>
                <a:tc>
                  <a:txBody>
                    <a:bodyPr/>
                    <a:lstStyle/>
                    <a:p>
                      <a:pPr algn="ctr"/>
                      <a:r>
                        <a:rPr lang="ar-EG" sz="2800" b="1" dirty="0"/>
                        <a:t>هل يتقيد السائقون بوسائل السلامة(الإطارات، الكوابح ، المساحات)؟</a:t>
                      </a:r>
                      <a:endParaRPr lang="en-US" sz="2800" b="1" dirty="0"/>
                    </a:p>
                  </a:txBody>
                  <a:tcPr/>
                </a:tc>
                <a:extLst>
                  <a:ext uri="{0D108BD9-81ED-4DB2-BD59-A6C34878D82A}">
                    <a16:rowId xmlns:a16="http://schemas.microsoft.com/office/drawing/2014/main" val="2708789058"/>
                  </a:ext>
                </a:extLst>
              </a:tr>
            </a:tbl>
          </a:graphicData>
        </a:graphic>
      </p:graphicFrame>
    </p:spTree>
    <p:extLst>
      <p:ext uri="{BB962C8B-B14F-4D97-AF65-F5344CB8AC3E}">
        <p14:creationId xmlns:p14="http://schemas.microsoft.com/office/powerpoint/2010/main" val="3088670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560216"/>
        </a:solidFill>
        <a:effectLst/>
      </p:bgPr>
    </p:bg>
    <p:spTree>
      <p:nvGrpSpPr>
        <p:cNvPr id="1" name="">
          <a:extLst>
            <a:ext uri="{FF2B5EF4-FFF2-40B4-BE49-F238E27FC236}">
              <a16:creationId xmlns:a16="http://schemas.microsoft.com/office/drawing/2014/main" id="{F50C6F00-2707-E6C9-509C-B04A4D987F74}"/>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5D46E3B3-F7D7-97F4-17F6-721FB7B63D23}"/>
              </a:ext>
            </a:extLst>
          </p:cNvPr>
          <p:cNvGrpSpPr/>
          <p:nvPr/>
        </p:nvGrpSpPr>
        <p:grpSpPr>
          <a:xfrm>
            <a:off x="8410895" y="-259116"/>
            <a:ext cx="1433032" cy="2489015"/>
            <a:chOff x="0" y="0"/>
            <a:chExt cx="812800" cy="1411742"/>
          </a:xfrm>
        </p:grpSpPr>
        <p:sp>
          <p:nvSpPr>
            <p:cNvPr id="3" name="Freeform 3">
              <a:extLst>
                <a:ext uri="{FF2B5EF4-FFF2-40B4-BE49-F238E27FC236}">
                  <a16:creationId xmlns:a16="http://schemas.microsoft.com/office/drawing/2014/main" id="{6591CAAB-8FA6-2719-F9F9-2154F689CCE6}"/>
                </a:ext>
              </a:extLst>
            </p:cNvPr>
            <p:cNvSpPr/>
            <p:nvPr/>
          </p:nvSpPr>
          <p:spPr>
            <a:xfrm>
              <a:off x="0" y="0"/>
              <a:ext cx="812800" cy="1411742"/>
            </a:xfrm>
            <a:custGeom>
              <a:avLst/>
              <a:gdLst/>
              <a:ahLst/>
              <a:cxnLst/>
              <a:rect l="l" t="t" r="r" b="b"/>
              <a:pathLst>
                <a:path w="812800" h="1411742">
                  <a:moveTo>
                    <a:pt x="406400" y="0"/>
                  </a:moveTo>
                  <a:lnTo>
                    <a:pt x="812800" y="705871"/>
                  </a:lnTo>
                  <a:lnTo>
                    <a:pt x="406400" y="1411742"/>
                  </a:lnTo>
                  <a:lnTo>
                    <a:pt x="0" y="705871"/>
                  </a:lnTo>
                  <a:lnTo>
                    <a:pt x="406400" y="0"/>
                  </a:lnTo>
                  <a:close/>
                </a:path>
              </a:pathLst>
            </a:custGeom>
            <a:solidFill>
              <a:srgbClr val="9B1921"/>
            </a:solidFill>
          </p:spPr>
        </p:sp>
        <p:sp>
          <p:nvSpPr>
            <p:cNvPr id="4" name="TextBox 4">
              <a:extLst>
                <a:ext uri="{FF2B5EF4-FFF2-40B4-BE49-F238E27FC236}">
                  <a16:creationId xmlns:a16="http://schemas.microsoft.com/office/drawing/2014/main" id="{F9A0BBB0-CAD7-920D-3DCA-12DF8427683C}"/>
                </a:ext>
              </a:extLst>
            </p:cNvPr>
            <p:cNvSpPr txBox="1"/>
            <p:nvPr/>
          </p:nvSpPr>
          <p:spPr>
            <a:xfrm>
              <a:off x="139700" y="185493"/>
              <a:ext cx="533400" cy="983605"/>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5" name="Group 5">
            <a:extLst>
              <a:ext uri="{FF2B5EF4-FFF2-40B4-BE49-F238E27FC236}">
                <a16:creationId xmlns:a16="http://schemas.microsoft.com/office/drawing/2014/main" id="{A71739A3-F55D-5E60-AFE2-8A96111CB553}"/>
              </a:ext>
            </a:extLst>
          </p:cNvPr>
          <p:cNvGrpSpPr/>
          <p:nvPr/>
        </p:nvGrpSpPr>
        <p:grpSpPr>
          <a:xfrm>
            <a:off x="7905038" y="0"/>
            <a:ext cx="1433032" cy="746828"/>
            <a:chOff x="0" y="0"/>
            <a:chExt cx="812800" cy="423592"/>
          </a:xfrm>
        </p:grpSpPr>
        <p:sp>
          <p:nvSpPr>
            <p:cNvPr id="6" name="Freeform 6">
              <a:extLst>
                <a:ext uri="{FF2B5EF4-FFF2-40B4-BE49-F238E27FC236}">
                  <a16:creationId xmlns:a16="http://schemas.microsoft.com/office/drawing/2014/main" id="{E3E27B1D-83A2-B365-DB65-DEAD26FEEDEB}"/>
                </a:ext>
              </a:extLst>
            </p:cNvPr>
            <p:cNvSpPr/>
            <p:nvPr/>
          </p:nvSpPr>
          <p:spPr>
            <a:xfrm>
              <a:off x="0" y="0"/>
              <a:ext cx="812800" cy="423592"/>
            </a:xfrm>
            <a:custGeom>
              <a:avLst/>
              <a:gdLst/>
              <a:ahLst/>
              <a:cxnLst/>
              <a:rect l="l" t="t" r="r" b="b"/>
              <a:pathLst>
                <a:path w="812800" h="423592">
                  <a:moveTo>
                    <a:pt x="406400" y="423592"/>
                  </a:moveTo>
                  <a:lnTo>
                    <a:pt x="812800" y="0"/>
                  </a:lnTo>
                  <a:lnTo>
                    <a:pt x="0" y="0"/>
                  </a:lnTo>
                  <a:lnTo>
                    <a:pt x="406400" y="423592"/>
                  </a:lnTo>
                  <a:close/>
                </a:path>
              </a:pathLst>
            </a:custGeom>
            <a:solidFill>
              <a:srgbClr val="BC1823"/>
            </a:solidFill>
          </p:spPr>
        </p:sp>
        <p:sp>
          <p:nvSpPr>
            <p:cNvPr id="7" name="TextBox 7">
              <a:extLst>
                <a:ext uri="{FF2B5EF4-FFF2-40B4-BE49-F238E27FC236}">
                  <a16:creationId xmlns:a16="http://schemas.microsoft.com/office/drawing/2014/main" id="{56157490-EB7A-6E17-BF5F-052B00AF1C18}"/>
                </a:ext>
              </a:extLst>
            </p:cNvPr>
            <p:cNvSpPr txBox="1"/>
            <p:nvPr/>
          </p:nvSpPr>
          <p:spPr>
            <a:xfrm>
              <a:off x="127000" y="-26893"/>
              <a:ext cx="558800" cy="253818"/>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8" name="Group 8">
            <a:extLst>
              <a:ext uri="{FF2B5EF4-FFF2-40B4-BE49-F238E27FC236}">
                <a16:creationId xmlns:a16="http://schemas.microsoft.com/office/drawing/2014/main" id="{6CAF40B7-3173-03A6-298B-7BB77E649C9E}"/>
              </a:ext>
            </a:extLst>
          </p:cNvPr>
          <p:cNvGrpSpPr/>
          <p:nvPr/>
        </p:nvGrpSpPr>
        <p:grpSpPr>
          <a:xfrm>
            <a:off x="7628450" y="5309106"/>
            <a:ext cx="1770165" cy="1548894"/>
            <a:chOff x="0" y="0"/>
            <a:chExt cx="812800" cy="711200"/>
          </a:xfrm>
        </p:grpSpPr>
        <p:sp>
          <p:nvSpPr>
            <p:cNvPr id="9" name="Freeform 9">
              <a:extLst>
                <a:ext uri="{FF2B5EF4-FFF2-40B4-BE49-F238E27FC236}">
                  <a16:creationId xmlns:a16="http://schemas.microsoft.com/office/drawing/2014/main" id="{076EF077-B321-6E3C-14D3-5447FE022FA8}"/>
                </a:ext>
              </a:extLst>
            </p:cNvPr>
            <p:cNvSpPr/>
            <p:nvPr/>
          </p:nvSpPr>
          <p:spPr>
            <a:xfrm>
              <a:off x="0" y="0"/>
              <a:ext cx="812800" cy="711200"/>
            </a:xfrm>
            <a:custGeom>
              <a:avLst/>
              <a:gdLst/>
              <a:ahLst/>
              <a:cxnLst/>
              <a:rect l="l" t="t" r="r" b="b"/>
              <a:pathLst>
                <a:path w="812800" h="711200">
                  <a:moveTo>
                    <a:pt x="406400" y="0"/>
                  </a:moveTo>
                  <a:lnTo>
                    <a:pt x="812800" y="711200"/>
                  </a:lnTo>
                  <a:lnTo>
                    <a:pt x="0" y="711200"/>
                  </a:lnTo>
                  <a:lnTo>
                    <a:pt x="406400" y="0"/>
                  </a:lnTo>
                  <a:close/>
                </a:path>
              </a:pathLst>
            </a:custGeom>
            <a:solidFill>
              <a:srgbClr val="BC1823"/>
            </a:solidFill>
          </p:spPr>
        </p:sp>
        <p:sp>
          <p:nvSpPr>
            <p:cNvPr id="10" name="TextBox 10">
              <a:extLst>
                <a:ext uri="{FF2B5EF4-FFF2-40B4-BE49-F238E27FC236}">
                  <a16:creationId xmlns:a16="http://schemas.microsoft.com/office/drawing/2014/main" id="{DFF88CD8-EA5F-467B-AC5D-4E269F5D705C}"/>
                </a:ext>
              </a:extLst>
            </p:cNvPr>
            <p:cNvSpPr txBox="1"/>
            <p:nvPr/>
          </p:nvSpPr>
          <p:spPr>
            <a:xfrm>
              <a:off x="127000" y="273050"/>
              <a:ext cx="558800" cy="38735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1" name="Group 11">
            <a:extLst>
              <a:ext uri="{FF2B5EF4-FFF2-40B4-BE49-F238E27FC236}">
                <a16:creationId xmlns:a16="http://schemas.microsoft.com/office/drawing/2014/main" id="{A11A04DA-0537-514C-8AC3-4582DDDE7876}"/>
              </a:ext>
            </a:extLst>
          </p:cNvPr>
          <p:cNvGrpSpPr/>
          <p:nvPr/>
        </p:nvGrpSpPr>
        <p:grpSpPr>
          <a:xfrm>
            <a:off x="8000516" y="4787405"/>
            <a:ext cx="1285479" cy="2232732"/>
            <a:chOff x="0" y="0"/>
            <a:chExt cx="812800" cy="1411742"/>
          </a:xfrm>
        </p:grpSpPr>
        <p:sp>
          <p:nvSpPr>
            <p:cNvPr id="12" name="Freeform 12">
              <a:extLst>
                <a:ext uri="{FF2B5EF4-FFF2-40B4-BE49-F238E27FC236}">
                  <a16:creationId xmlns:a16="http://schemas.microsoft.com/office/drawing/2014/main" id="{C449922F-E57B-B923-3E83-112E29887219}"/>
                </a:ext>
              </a:extLst>
            </p:cNvPr>
            <p:cNvSpPr/>
            <p:nvPr/>
          </p:nvSpPr>
          <p:spPr>
            <a:xfrm>
              <a:off x="0" y="0"/>
              <a:ext cx="812800" cy="1411742"/>
            </a:xfrm>
            <a:custGeom>
              <a:avLst/>
              <a:gdLst/>
              <a:ahLst/>
              <a:cxnLst/>
              <a:rect l="l" t="t" r="r" b="b"/>
              <a:pathLst>
                <a:path w="812800" h="1411742">
                  <a:moveTo>
                    <a:pt x="406400" y="0"/>
                  </a:moveTo>
                  <a:lnTo>
                    <a:pt x="812800" y="705871"/>
                  </a:lnTo>
                  <a:lnTo>
                    <a:pt x="406400" y="1411742"/>
                  </a:lnTo>
                  <a:lnTo>
                    <a:pt x="0" y="705871"/>
                  </a:lnTo>
                  <a:lnTo>
                    <a:pt x="406400" y="0"/>
                  </a:lnTo>
                  <a:close/>
                </a:path>
              </a:pathLst>
            </a:custGeom>
            <a:solidFill>
              <a:srgbClr val="9B1921"/>
            </a:solidFill>
          </p:spPr>
        </p:sp>
        <p:sp>
          <p:nvSpPr>
            <p:cNvPr id="13" name="TextBox 13">
              <a:extLst>
                <a:ext uri="{FF2B5EF4-FFF2-40B4-BE49-F238E27FC236}">
                  <a16:creationId xmlns:a16="http://schemas.microsoft.com/office/drawing/2014/main" id="{47775771-2F06-A6D0-AE55-667C25008441}"/>
                </a:ext>
              </a:extLst>
            </p:cNvPr>
            <p:cNvSpPr txBox="1"/>
            <p:nvPr/>
          </p:nvSpPr>
          <p:spPr>
            <a:xfrm>
              <a:off x="139700" y="185493"/>
              <a:ext cx="533400" cy="983605"/>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14" name="Freeform 14">
            <a:extLst>
              <a:ext uri="{FF2B5EF4-FFF2-40B4-BE49-F238E27FC236}">
                <a16:creationId xmlns:a16="http://schemas.microsoft.com/office/drawing/2014/main" id="{2C4A125B-B068-3F6C-E765-1DA07B1980B0}"/>
              </a:ext>
            </a:extLst>
          </p:cNvPr>
          <p:cNvSpPr/>
          <p:nvPr/>
        </p:nvSpPr>
        <p:spPr>
          <a:xfrm>
            <a:off x="5502237" y="2073247"/>
            <a:ext cx="3024733" cy="3039933"/>
          </a:xfrm>
          <a:custGeom>
            <a:avLst/>
            <a:gdLst/>
            <a:ahLst/>
            <a:cxnLst/>
            <a:rect l="l" t="t" r="r" b="b"/>
            <a:pathLst>
              <a:path w="6049466" h="6079866">
                <a:moveTo>
                  <a:pt x="0" y="0"/>
                </a:moveTo>
                <a:lnTo>
                  <a:pt x="6049467" y="0"/>
                </a:lnTo>
                <a:lnTo>
                  <a:pt x="6049467" y="6079866"/>
                </a:lnTo>
                <a:lnTo>
                  <a:pt x="0" y="607986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23" name="مربع نص 22">
            <a:extLst>
              <a:ext uri="{FF2B5EF4-FFF2-40B4-BE49-F238E27FC236}">
                <a16:creationId xmlns:a16="http://schemas.microsoft.com/office/drawing/2014/main" id="{6F1129C3-FB76-8531-FF28-F0D8C6C1467B}"/>
              </a:ext>
            </a:extLst>
          </p:cNvPr>
          <p:cNvSpPr txBox="1"/>
          <p:nvPr/>
        </p:nvSpPr>
        <p:spPr>
          <a:xfrm>
            <a:off x="467544" y="1498191"/>
            <a:ext cx="4619454" cy="3592175"/>
          </a:xfrm>
          <a:prstGeom prst="ellipse">
            <a:avLst/>
          </a:prstGeom>
          <a:noFill/>
          <a:ln>
            <a:noFill/>
          </a:ln>
        </p:spPr>
        <p:txBody>
          <a:bodyPr wrap="square">
            <a:spAutoFit/>
          </a:bodyPr>
          <a:lstStyle/>
          <a:p>
            <a:pPr algn="ctr"/>
            <a:r>
              <a:rPr lang="ar-EG" sz="4000" b="1" dirty="0">
                <a:solidFill>
                  <a:srgbClr val="FFFF00"/>
                </a:solidFill>
                <a:latin typeface="Traditional Arabic" panose="02020603050405020304" pitchFamily="18" charset="-78"/>
                <a:cs typeface="Traditional Arabic" panose="02020603050405020304" pitchFamily="18" charset="-78"/>
              </a:rPr>
              <a:t>الهدف الثالث</a:t>
            </a:r>
          </a:p>
          <a:p>
            <a:pPr algn="ctr"/>
            <a:r>
              <a:rPr lang="ar-EG" sz="4000" b="1" dirty="0">
                <a:solidFill>
                  <a:schemeClr val="bg1"/>
                </a:solidFill>
                <a:latin typeface="Traditional Arabic" panose="02020603050405020304" pitchFamily="18" charset="-78"/>
                <a:cs typeface="Traditional Arabic" panose="02020603050405020304" pitchFamily="18" charset="-78"/>
              </a:rPr>
              <a:t>أن يكون الطلبة قادرين على تحديد البدائل والحلول</a:t>
            </a:r>
          </a:p>
        </p:txBody>
      </p:sp>
    </p:spTree>
    <p:extLst>
      <p:ext uri="{BB962C8B-B14F-4D97-AF65-F5344CB8AC3E}">
        <p14:creationId xmlns:p14="http://schemas.microsoft.com/office/powerpoint/2010/main" val="163028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560216"/>
        </a:solidFill>
        <a:effectLst/>
      </p:bgPr>
    </p:bg>
    <p:spTree>
      <p:nvGrpSpPr>
        <p:cNvPr id="1" name="">
          <a:extLst>
            <a:ext uri="{FF2B5EF4-FFF2-40B4-BE49-F238E27FC236}">
              <a16:creationId xmlns:a16="http://schemas.microsoft.com/office/drawing/2014/main" id="{FCEE868A-C18D-C421-8DA5-90E1D2A56D79}"/>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5DF3B68F-88C8-3ED5-9C3E-9FA970E785F0}"/>
              </a:ext>
            </a:extLst>
          </p:cNvPr>
          <p:cNvGrpSpPr/>
          <p:nvPr/>
        </p:nvGrpSpPr>
        <p:grpSpPr>
          <a:xfrm>
            <a:off x="5036461" y="-99392"/>
            <a:ext cx="7186378" cy="6983181"/>
            <a:chOff x="0" y="0"/>
            <a:chExt cx="4282440" cy="3708400"/>
          </a:xfrm>
        </p:grpSpPr>
        <p:sp>
          <p:nvSpPr>
            <p:cNvPr id="3" name="Freeform 3">
              <a:extLst>
                <a:ext uri="{FF2B5EF4-FFF2-40B4-BE49-F238E27FC236}">
                  <a16:creationId xmlns:a16="http://schemas.microsoft.com/office/drawing/2014/main" id="{88AD3209-E802-A67A-1F26-C5A9A8102641}"/>
                </a:ext>
              </a:extLst>
            </p:cNvPr>
            <p:cNvSpPr/>
            <p:nvPr/>
          </p:nvSpPr>
          <p:spPr>
            <a:xfrm>
              <a:off x="0" y="0"/>
              <a:ext cx="4282440" cy="3708400"/>
            </a:xfrm>
            <a:custGeom>
              <a:avLst/>
              <a:gdLst/>
              <a:ahLst/>
              <a:cxnLst/>
              <a:rect l="l" t="t" r="r" b="b"/>
              <a:pathLst>
                <a:path w="4282440" h="3708400">
                  <a:moveTo>
                    <a:pt x="3211830" y="0"/>
                  </a:moveTo>
                  <a:lnTo>
                    <a:pt x="1070610" y="0"/>
                  </a:lnTo>
                  <a:lnTo>
                    <a:pt x="0" y="1854200"/>
                  </a:lnTo>
                  <a:lnTo>
                    <a:pt x="1070610" y="3708400"/>
                  </a:lnTo>
                  <a:lnTo>
                    <a:pt x="3211830" y="3708400"/>
                  </a:lnTo>
                  <a:lnTo>
                    <a:pt x="4282440" y="1854200"/>
                  </a:lnTo>
                  <a:close/>
                </a:path>
              </a:pathLst>
            </a:custGeom>
            <a:blipFill>
              <a:blip r:embed="rId2"/>
              <a:stretch>
                <a:fillRect l="-14026" r="-14026"/>
              </a:stretch>
            </a:blipFill>
          </p:spPr>
        </p:sp>
      </p:grpSp>
      <p:grpSp>
        <p:nvGrpSpPr>
          <p:cNvPr id="4" name="Group 4">
            <a:extLst>
              <a:ext uri="{FF2B5EF4-FFF2-40B4-BE49-F238E27FC236}">
                <a16:creationId xmlns:a16="http://schemas.microsoft.com/office/drawing/2014/main" id="{A434BEA0-7E34-87A4-4400-B4A83C0A706A}"/>
              </a:ext>
            </a:extLst>
          </p:cNvPr>
          <p:cNvGrpSpPr/>
          <p:nvPr/>
        </p:nvGrpSpPr>
        <p:grpSpPr>
          <a:xfrm>
            <a:off x="4666066" y="5308417"/>
            <a:ext cx="1770165" cy="1548894"/>
            <a:chOff x="0" y="0"/>
            <a:chExt cx="812800" cy="711200"/>
          </a:xfrm>
        </p:grpSpPr>
        <p:sp>
          <p:nvSpPr>
            <p:cNvPr id="5" name="Freeform 5">
              <a:extLst>
                <a:ext uri="{FF2B5EF4-FFF2-40B4-BE49-F238E27FC236}">
                  <a16:creationId xmlns:a16="http://schemas.microsoft.com/office/drawing/2014/main" id="{BC8EF3C0-6A92-EC7C-D3FC-38C0A8E2EB15}"/>
                </a:ext>
              </a:extLst>
            </p:cNvPr>
            <p:cNvSpPr/>
            <p:nvPr/>
          </p:nvSpPr>
          <p:spPr>
            <a:xfrm>
              <a:off x="0" y="0"/>
              <a:ext cx="812800" cy="711200"/>
            </a:xfrm>
            <a:custGeom>
              <a:avLst/>
              <a:gdLst/>
              <a:ahLst/>
              <a:cxnLst/>
              <a:rect l="l" t="t" r="r" b="b"/>
              <a:pathLst>
                <a:path w="812800" h="711200">
                  <a:moveTo>
                    <a:pt x="406400" y="0"/>
                  </a:moveTo>
                  <a:lnTo>
                    <a:pt x="812800" y="711200"/>
                  </a:lnTo>
                  <a:lnTo>
                    <a:pt x="0" y="711200"/>
                  </a:lnTo>
                  <a:lnTo>
                    <a:pt x="406400" y="0"/>
                  </a:lnTo>
                  <a:close/>
                </a:path>
              </a:pathLst>
            </a:custGeom>
            <a:solidFill>
              <a:srgbClr val="BC1823"/>
            </a:solidFill>
          </p:spPr>
        </p:sp>
        <p:sp>
          <p:nvSpPr>
            <p:cNvPr id="6" name="TextBox 6">
              <a:extLst>
                <a:ext uri="{FF2B5EF4-FFF2-40B4-BE49-F238E27FC236}">
                  <a16:creationId xmlns:a16="http://schemas.microsoft.com/office/drawing/2014/main" id="{88CFE57E-007F-164E-84C0-A6527CFB32EF}"/>
                </a:ext>
              </a:extLst>
            </p:cNvPr>
            <p:cNvSpPr txBox="1"/>
            <p:nvPr/>
          </p:nvSpPr>
          <p:spPr>
            <a:xfrm>
              <a:off x="127000" y="273050"/>
              <a:ext cx="558800" cy="38735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7" name="Group 7">
            <a:extLst>
              <a:ext uri="{FF2B5EF4-FFF2-40B4-BE49-F238E27FC236}">
                <a16:creationId xmlns:a16="http://schemas.microsoft.com/office/drawing/2014/main" id="{9EEC3366-DD59-43CE-C767-EFF339366169}"/>
              </a:ext>
            </a:extLst>
          </p:cNvPr>
          <p:cNvGrpSpPr/>
          <p:nvPr/>
        </p:nvGrpSpPr>
        <p:grpSpPr>
          <a:xfrm>
            <a:off x="5201480" y="-30863"/>
            <a:ext cx="2237882" cy="1958147"/>
            <a:chOff x="0" y="0"/>
            <a:chExt cx="812800" cy="711200"/>
          </a:xfrm>
        </p:grpSpPr>
        <p:sp>
          <p:nvSpPr>
            <p:cNvPr id="8" name="Freeform 8">
              <a:extLst>
                <a:ext uri="{FF2B5EF4-FFF2-40B4-BE49-F238E27FC236}">
                  <a16:creationId xmlns:a16="http://schemas.microsoft.com/office/drawing/2014/main" id="{7A11CE08-CE07-9941-3FC3-985B657284B4}"/>
                </a:ext>
              </a:extLst>
            </p:cNvPr>
            <p:cNvSpPr/>
            <p:nvPr/>
          </p:nvSpPr>
          <p:spPr>
            <a:xfrm>
              <a:off x="0" y="0"/>
              <a:ext cx="812800" cy="711200"/>
            </a:xfrm>
            <a:custGeom>
              <a:avLst/>
              <a:gdLst/>
              <a:ahLst/>
              <a:cxnLst/>
              <a:rect l="l" t="t" r="r" b="b"/>
              <a:pathLst>
                <a:path w="812800" h="711200">
                  <a:moveTo>
                    <a:pt x="406400" y="711200"/>
                  </a:moveTo>
                  <a:lnTo>
                    <a:pt x="812800" y="0"/>
                  </a:lnTo>
                  <a:lnTo>
                    <a:pt x="0" y="0"/>
                  </a:lnTo>
                  <a:lnTo>
                    <a:pt x="406400" y="711200"/>
                  </a:lnTo>
                  <a:close/>
                </a:path>
              </a:pathLst>
            </a:custGeom>
            <a:solidFill>
              <a:srgbClr val="BC1823"/>
            </a:solidFill>
          </p:spPr>
        </p:sp>
        <p:sp>
          <p:nvSpPr>
            <p:cNvPr id="9" name="TextBox 9">
              <a:extLst>
                <a:ext uri="{FF2B5EF4-FFF2-40B4-BE49-F238E27FC236}">
                  <a16:creationId xmlns:a16="http://schemas.microsoft.com/office/drawing/2014/main" id="{3BA6C5B5-A1C9-02BD-1AB9-B702222D961B}"/>
                </a:ext>
              </a:extLst>
            </p:cNvPr>
            <p:cNvSpPr txBox="1"/>
            <p:nvPr/>
          </p:nvSpPr>
          <p:spPr>
            <a:xfrm>
              <a:off x="127000" y="-6350"/>
              <a:ext cx="558800" cy="38735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0" name="Group 10">
            <a:extLst>
              <a:ext uri="{FF2B5EF4-FFF2-40B4-BE49-F238E27FC236}">
                <a16:creationId xmlns:a16="http://schemas.microsoft.com/office/drawing/2014/main" id="{FC7BFC5C-8C58-42ED-C871-6802E7C3AB84}"/>
              </a:ext>
            </a:extLst>
          </p:cNvPr>
          <p:cNvGrpSpPr/>
          <p:nvPr/>
        </p:nvGrpSpPr>
        <p:grpSpPr>
          <a:xfrm rot="-1804210">
            <a:off x="5510564" y="2989981"/>
            <a:ext cx="560677" cy="4331042"/>
            <a:chOff x="0" y="0"/>
            <a:chExt cx="295336" cy="1667779"/>
          </a:xfrm>
        </p:grpSpPr>
        <p:sp>
          <p:nvSpPr>
            <p:cNvPr id="11" name="Freeform 11">
              <a:extLst>
                <a:ext uri="{FF2B5EF4-FFF2-40B4-BE49-F238E27FC236}">
                  <a16:creationId xmlns:a16="http://schemas.microsoft.com/office/drawing/2014/main" id="{E5FFE23C-B6C7-9985-25FB-6E90C6917942}"/>
                </a:ext>
              </a:extLst>
            </p:cNvPr>
            <p:cNvSpPr/>
            <p:nvPr/>
          </p:nvSpPr>
          <p:spPr>
            <a:xfrm>
              <a:off x="0" y="0"/>
              <a:ext cx="295336" cy="1667779"/>
            </a:xfrm>
            <a:custGeom>
              <a:avLst/>
              <a:gdLst/>
              <a:ahLst/>
              <a:cxnLst/>
              <a:rect l="l" t="t" r="r" b="b"/>
              <a:pathLst>
                <a:path w="295336" h="1667779">
                  <a:moveTo>
                    <a:pt x="0" y="0"/>
                  </a:moveTo>
                  <a:lnTo>
                    <a:pt x="295336" y="0"/>
                  </a:lnTo>
                  <a:lnTo>
                    <a:pt x="295336" y="1667779"/>
                  </a:lnTo>
                  <a:lnTo>
                    <a:pt x="0" y="1667779"/>
                  </a:lnTo>
                  <a:close/>
                </a:path>
              </a:pathLst>
            </a:custGeom>
            <a:solidFill>
              <a:srgbClr val="9B1921"/>
            </a:solidFill>
          </p:spPr>
        </p:sp>
        <p:sp>
          <p:nvSpPr>
            <p:cNvPr id="12" name="TextBox 12">
              <a:extLst>
                <a:ext uri="{FF2B5EF4-FFF2-40B4-BE49-F238E27FC236}">
                  <a16:creationId xmlns:a16="http://schemas.microsoft.com/office/drawing/2014/main" id="{3D5E0AB5-0306-42DC-CEBE-69B4E86B90E8}"/>
                </a:ext>
              </a:extLst>
            </p:cNvPr>
            <p:cNvSpPr txBox="1"/>
            <p:nvPr/>
          </p:nvSpPr>
          <p:spPr>
            <a:xfrm>
              <a:off x="0" y="-57150"/>
              <a:ext cx="295336" cy="1724929"/>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3" name="Group 13">
            <a:extLst>
              <a:ext uri="{FF2B5EF4-FFF2-40B4-BE49-F238E27FC236}">
                <a16:creationId xmlns:a16="http://schemas.microsoft.com/office/drawing/2014/main" id="{AE30BB09-88D9-CB60-F6D6-14B05DC9E36D}"/>
              </a:ext>
            </a:extLst>
          </p:cNvPr>
          <p:cNvGrpSpPr/>
          <p:nvPr/>
        </p:nvGrpSpPr>
        <p:grpSpPr>
          <a:xfrm rot="-3396924">
            <a:off x="3565624" y="1311498"/>
            <a:ext cx="4788375" cy="529323"/>
            <a:chOff x="0" y="0"/>
            <a:chExt cx="2274101" cy="306856"/>
          </a:xfrm>
        </p:grpSpPr>
        <p:sp>
          <p:nvSpPr>
            <p:cNvPr id="14" name="Freeform 14">
              <a:extLst>
                <a:ext uri="{FF2B5EF4-FFF2-40B4-BE49-F238E27FC236}">
                  <a16:creationId xmlns:a16="http://schemas.microsoft.com/office/drawing/2014/main" id="{59C6FF9B-DDCC-3AE5-FDEE-827031D7C6A0}"/>
                </a:ext>
              </a:extLst>
            </p:cNvPr>
            <p:cNvSpPr/>
            <p:nvPr/>
          </p:nvSpPr>
          <p:spPr>
            <a:xfrm>
              <a:off x="0" y="0"/>
              <a:ext cx="2274101" cy="306856"/>
            </a:xfrm>
            <a:custGeom>
              <a:avLst/>
              <a:gdLst/>
              <a:ahLst/>
              <a:cxnLst/>
              <a:rect l="l" t="t" r="r" b="b"/>
              <a:pathLst>
                <a:path w="2274101" h="306856">
                  <a:moveTo>
                    <a:pt x="2070901" y="0"/>
                  </a:moveTo>
                  <a:lnTo>
                    <a:pt x="0" y="0"/>
                  </a:lnTo>
                  <a:lnTo>
                    <a:pt x="203200" y="306856"/>
                  </a:lnTo>
                  <a:lnTo>
                    <a:pt x="2274101" y="306856"/>
                  </a:lnTo>
                  <a:lnTo>
                    <a:pt x="2070901" y="0"/>
                  </a:lnTo>
                  <a:close/>
                </a:path>
              </a:pathLst>
            </a:custGeom>
            <a:solidFill>
              <a:srgbClr val="80131A"/>
            </a:solidFill>
          </p:spPr>
        </p:sp>
        <p:sp>
          <p:nvSpPr>
            <p:cNvPr id="15" name="TextBox 15">
              <a:extLst>
                <a:ext uri="{FF2B5EF4-FFF2-40B4-BE49-F238E27FC236}">
                  <a16:creationId xmlns:a16="http://schemas.microsoft.com/office/drawing/2014/main" id="{98041596-BF35-D7FD-F71C-1E1060A9CA01}"/>
                </a:ext>
              </a:extLst>
            </p:cNvPr>
            <p:cNvSpPr txBox="1"/>
            <p:nvPr/>
          </p:nvSpPr>
          <p:spPr>
            <a:xfrm>
              <a:off x="101600" y="-57150"/>
              <a:ext cx="2070901" cy="364006"/>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22" name="مربع نص 21">
            <a:extLst>
              <a:ext uri="{FF2B5EF4-FFF2-40B4-BE49-F238E27FC236}">
                <a16:creationId xmlns:a16="http://schemas.microsoft.com/office/drawing/2014/main" id="{5DA08226-1B11-DC32-28CF-8BBF31F18EE5}"/>
              </a:ext>
            </a:extLst>
          </p:cNvPr>
          <p:cNvSpPr txBox="1"/>
          <p:nvPr/>
        </p:nvSpPr>
        <p:spPr>
          <a:xfrm>
            <a:off x="93117" y="1759184"/>
            <a:ext cx="4752528" cy="3416320"/>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7200" b="1" i="0" u="none" strike="noStrike" kern="1200" cap="none" spc="0" normalizeH="0" baseline="0" noProof="0" dirty="0">
                <a:ln>
                  <a:noFill/>
                </a:ln>
                <a:solidFill>
                  <a:srgbClr val="F79646">
                    <a:lumMod val="20000"/>
                    <a:lumOff val="80000"/>
                  </a:srgbClr>
                </a:solidFill>
                <a:effectLst/>
                <a:uLnTx/>
                <a:uFillTx/>
                <a:latin typeface="Traditional Arabic" panose="02020603050405020304" pitchFamily="18" charset="-78"/>
                <a:ea typeface="+mn-ea"/>
                <a:cs typeface="Traditional Arabic" panose="02020603050405020304" pitchFamily="18" charset="-78"/>
              </a:rPr>
              <a:t>الخطوة الأولى: إدراك المشكلة والشعور بها:</a:t>
            </a:r>
            <a:endParaRPr kumimoji="0" lang="ar-EG" sz="59500" b="1" i="0" u="none" strike="noStrike" kern="1200" cap="none" spc="0" normalizeH="0" baseline="0" noProof="0" dirty="0">
              <a:ln>
                <a:noFill/>
              </a:ln>
              <a:solidFill>
                <a:srgbClr val="F79646">
                  <a:lumMod val="20000"/>
                  <a:lumOff val="80000"/>
                </a:srgbClr>
              </a:solidFill>
              <a:effectLst/>
              <a:uLnTx/>
              <a:uFillTx/>
              <a:latin typeface="Traditional Arabic" panose="02020603050405020304" pitchFamily="18" charset="-78"/>
              <a:ea typeface="+mn-ea"/>
              <a:cs typeface="Traditional Arabic" panose="02020603050405020304" pitchFamily="18" charset="-78"/>
            </a:endParaRPr>
          </a:p>
        </p:txBody>
      </p:sp>
    </p:spTree>
    <p:extLst>
      <p:ext uri="{BB962C8B-B14F-4D97-AF65-F5344CB8AC3E}">
        <p14:creationId xmlns:p14="http://schemas.microsoft.com/office/powerpoint/2010/main" val="3142435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anim calcmode="lin" valueType="num">
                                      <p:cBhvr>
                                        <p:cTn id="7" dur="500" fill="hold"/>
                                        <p:tgtEl>
                                          <p:spTgt spid="2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560216"/>
        </a:solidFill>
        <a:effectLst/>
      </p:bgPr>
    </p:bg>
    <p:spTree>
      <p:nvGrpSpPr>
        <p:cNvPr id="1" name="">
          <a:extLst>
            <a:ext uri="{FF2B5EF4-FFF2-40B4-BE49-F238E27FC236}">
              <a16:creationId xmlns:a16="http://schemas.microsoft.com/office/drawing/2014/main" id="{CC033A90-233C-1AAE-BF07-1D3AAC72CD9C}"/>
            </a:ext>
          </a:extLst>
        </p:cNvPr>
        <p:cNvGrpSpPr/>
        <p:nvPr/>
      </p:nvGrpSpPr>
      <p:grpSpPr>
        <a:xfrm>
          <a:off x="0" y="0"/>
          <a:ext cx="0" cy="0"/>
          <a:chOff x="0" y="0"/>
          <a:chExt cx="0" cy="0"/>
        </a:xfrm>
      </p:grpSpPr>
      <p:grpSp>
        <p:nvGrpSpPr>
          <p:cNvPr id="7" name="Group 7">
            <a:extLst>
              <a:ext uri="{FF2B5EF4-FFF2-40B4-BE49-F238E27FC236}">
                <a16:creationId xmlns:a16="http://schemas.microsoft.com/office/drawing/2014/main" id="{05486FCA-3D96-0B91-0A29-5161360C4A9D}"/>
              </a:ext>
            </a:extLst>
          </p:cNvPr>
          <p:cNvGrpSpPr/>
          <p:nvPr/>
        </p:nvGrpSpPr>
        <p:grpSpPr>
          <a:xfrm rot="-10800000">
            <a:off x="-492605" y="4725144"/>
            <a:ext cx="1433032" cy="2489015"/>
            <a:chOff x="0" y="0"/>
            <a:chExt cx="812800" cy="1411742"/>
          </a:xfrm>
        </p:grpSpPr>
        <p:sp>
          <p:nvSpPr>
            <p:cNvPr id="8" name="Freeform 8">
              <a:extLst>
                <a:ext uri="{FF2B5EF4-FFF2-40B4-BE49-F238E27FC236}">
                  <a16:creationId xmlns:a16="http://schemas.microsoft.com/office/drawing/2014/main" id="{0FD38292-5A10-0609-FBD6-CB06BF800887}"/>
                </a:ext>
              </a:extLst>
            </p:cNvPr>
            <p:cNvSpPr/>
            <p:nvPr/>
          </p:nvSpPr>
          <p:spPr>
            <a:xfrm>
              <a:off x="0" y="0"/>
              <a:ext cx="812800" cy="1411742"/>
            </a:xfrm>
            <a:custGeom>
              <a:avLst/>
              <a:gdLst/>
              <a:ahLst/>
              <a:cxnLst/>
              <a:rect l="l" t="t" r="r" b="b"/>
              <a:pathLst>
                <a:path w="812800" h="1411742">
                  <a:moveTo>
                    <a:pt x="406400" y="0"/>
                  </a:moveTo>
                  <a:lnTo>
                    <a:pt x="812800" y="705871"/>
                  </a:lnTo>
                  <a:lnTo>
                    <a:pt x="406400" y="1411742"/>
                  </a:lnTo>
                  <a:lnTo>
                    <a:pt x="0" y="705871"/>
                  </a:lnTo>
                  <a:lnTo>
                    <a:pt x="406400" y="0"/>
                  </a:lnTo>
                  <a:close/>
                </a:path>
              </a:pathLst>
            </a:custGeom>
            <a:solidFill>
              <a:srgbClr val="9B1921"/>
            </a:solidFill>
          </p:spPr>
        </p:sp>
        <p:sp>
          <p:nvSpPr>
            <p:cNvPr id="9" name="TextBox 9">
              <a:extLst>
                <a:ext uri="{FF2B5EF4-FFF2-40B4-BE49-F238E27FC236}">
                  <a16:creationId xmlns:a16="http://schemas.microsoft.com/office/drawing/2014/main" id="{36D33116-DBFE-B0C7-6933-B5FA2F8C8282}"/>
                </a:ext>
              </a:extLst>
            </p:cNvPr>
            <p:cNvSpPr txBox="1"/>
            <p:nvPr/>
          </p:nvSpPr>
          <p:spPr>
            <a:xfrm>
              <a:off x="139700" y="185493"/>
              <a:ext cx="533400" cy="983605"/>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0" name="Group 10">
            <a:extLst>
              <a:ext uri="{FF2B5EF4-FFF2-40B4-BE49-F238E27FC236}">
                <a16:creationId xmlns:a16="http://schemas.microsoft.com/office/drawing/2014/main" id="{92ECF525-4D84-CF2F-C204-4B8242B3918D}"/>
              </a:ext>
            </a:extLst>
          </p:cNvPr>
          <p:cNvGrpSpPr/>
          <p:nvPr/>
        </p:nvGrpSpPr>
        <p:grpSpPr>
          <a:xfrm rot="-10800000">
            <a:off x="-22392" y="6124519"/>
            <a:ext cx="1433032" cy="746828"/>
            <a:chOff x="0" y="0"/>
            <a:chExt cx="812800" cy="423592"/>
          </a:xfrm>
        </p:grpSpPr>
        <p:sp>
          <p:nvSpPr>
            <p:cNvPr id="11" name="Freeform 11">
              <a:extLst>
                <a:ext uri="{FF2B5EF4-FFF2-40B4-BE49-F238E27FC236}">
                  <a16:creationId xmlns:a16="http://schemas.microsoft.com/office/drawing/2014/main" id="{06C2BEAE-E439-12DA-99FD-F6D4D8495ACA}"/>
                </a:ext>
              </a:extLst>
            </p:cNvPr>
            <p:cNvSpPr/>
            <p:nvPr/>
          </p:nvSpPr>
          <p:spPr>
            <a:xfrm>
              <a:off x="0" y="0"/>
              <a:ext cx="812800" cy="423592"/>
            </a:xfrm>
            <a:custGeom>
              <a:avLst/>
              <a:gdLst/>
              <a:ahLst/>
              <a:cxnLst/>
              <a:rect l="l" t="t" r="r" b="b"/>
              <a:pathLst>
                <a:path w="812800" h="423592">
                  <a:moveTo>
                    <a:pt x="406400" y="423592"/>
                  </a:moveTo>
                  <a:lnTo>
                    <a:pt x="812800" y="0"/>
                  </a:lnTo>
                  <a:lnTo>
                    <a:pt x="0" y="0"/>
                  </a:lnTo>
                  <a:lnTo>
                    <a:pt x="406400" y="423592"/>
                  </a:lnTo>
                  <a:close/>
                </a:path>
              </a:pathLst>
            </a:custGeom>
            <a:solidFill>
              <a:srgbClr val="BC1823"/>
            </a:solidFill>
          </p:spPr>
        </p:sp>
        <p:sp>
          <p:nvSpPr>
            <p:cNvPr id="12" name="TextBox 12">
              <a:extLst>
                <a:ext uri="{FF2B5EF4-FFF2-40B4-BE49-F238E27FC236}">
                  <a16:creationId xmlns:a16="http://schemas.microsoft.com/office/drawing/2014/main" id="{BC01826C-0080-49E4-3D85-2159F3F01876}"/>
                </a:ext>
              </a:extLst>
            </p:cNvPr>
            <p:cNvSpPr txBox="1"/>
            <p:nvPr/>
          </p:nvSpPr>
          <p:spPr>
            <a:xfrm>
              <a:off x="127000" y="-26893"/>
              <a:ext cx="558800" cy="253818"/>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3" name="Group 13">
            <a:extLst>
              <a:ext uri="{FF2B5EF4-FFF2-40B4-BE49-F238E27FC236}">
                <a16:creationId xmlns:a16="http://schemas.microsoft.com/office/drawing/2014/main" id="{37CDD409-4689-A919-1136-F0AA5312CEC7}"/>
              </a:ext>
            </a:extLst>
          </p:cNvPr>
          <p:cNvGrpSpPr/>
          <p:nvPr/>
        </p:nvGrpSpPr>
        <p:grpSpPr>
          <a:xfrm>
            <a:off x="8100392" y="-243408"/>
            <a:ext cx="1433032" cy="2489015"/>
            <a:chOff x="0" y="0"/>
            <a:chExt cx="812800" cy="1411742"/>
          </a:xfrm>
        </p:grpSpPr>
        <p:sp>
          <p:nvSpPr>
            <p:cNvPr id="14" name="Freeform 14">
              <a:extLst>
                <a:ext uri="{FF2B5EF4-FFF2-40B4-BE49-F238E27FC236}">
                  <a16:creationId xmlns:a16="http://schemas.microsoft.com/office/drawing/2014/main" id="{6C9E2449-4B8D-9AC4-709A-D686A46B67E5}"/>
                </a:ext>
              </a:extLst>
            </p:cNvPr>
            <p:cNvSpPr/>
            <p:nvPr/>
          </p:nvSpPr>
          <p:spPr>
            <a:xfrm>
              <a:off x="0" y="0"/>
              <a:ext cx="812800" cy="1411742"/>
            </a:xfrm>
            <a:custGeom>
              <a:avLst/>
              <a:gdLst/>
              <a:ahLst/>
              <a:cxnLst/>
              <a:rect l="l" t="t" r="r" b="b"/>
              <a:pathLst>
                <a:path w="812800" h="1411742">
                  <a:moveTo>
                    <a:pt x="406400" y="0"/>
                  </a:moveTo>
                  <a:lnTo>
                    <a:pt x="812800" y="705871"/>
                  </a:lnTo>
                  <a:lnTo>
                    <a:pt x="406400" y="1411742"/>
                  </a:lnTo>
                  <a:lnTo>
                    <a:pt x="0" y="705871"/>
                  </a:lnTo>
                  <a:lnTo>
                    <a:pt x="406400" y="0"/>
                  </a:lnTo>
                  <a:close/>
                </a:path>
              </a:pathLst>
            </a:custGeom>
            <a:solidFill>
              <a:srgbClr val="9B1921"/>
            </a:solidFill>
          </p:spPr>
        </p:sp>
        <p:sp>
          <p:nvSpPr>
            <p:cNvPr id="15" name="TextBox 15">
              <a:extLst>
                <a:ext uri="{FF2B5EF4-FFF2-40B4-BE49-F238E27FC236}">
                  <a16:creationId xmlns:a16="http://schemas.microsoft.com/office/drawing/2014/main" id="{EE090B5B-48E3-43FE-2B37-7545DAB62DF2}"/>
                </a:ext>
              </a:extLst>
            </p:cNvPr>
            <p:cNvSpPr txBox="1"/>
            <p:nvPr/>
          </p:nvSpPr>
          <p:spPr>
            <a:xfrm>
              <a:off x="139700" y="185493"/>
              <a:ext cx="533400" cy="983605"/>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16" name="Freeform 4">
            <a:extLst>
              <a:ext uri="{FF2B5EF4-FFF2-40B4-BE49-F238E27FC236}">
                <a16:creationId xmlns:a16="http://schemas.microsoft.com/office/drawing/2014/main" id="{4C9627EC-3D32-8ECE-1229-6C3FCBCB8080}"/>
              </a:ext>
            </a:extLst>
          </p:cNvPr>
          <p:cNvSpPr/>
          <p:nvPr/>
        </p:nvSpPr>
        <p:spPr>
          <a:xfrm>
            <a:off x="1573190" y="685800"/>
            <a:ext cx="6316113" cy="5486400"/>
          </a:xfrm>
          <a:custGeom>
            <a:avLst/>
            <a:gdLst/>
            <a:ahLst/>
            <a:cxnLst/>
            <a:rect l="l" t="t" r="r" b="b"/>
            <a:pathLst>
              <a:path w="9474170" h="8229600">
                <a:moveTo>
                  <a:pt x="0" y="0"/>
                </a:moveTo>
                <a:lnTo>
                  <a:pt x="9474170" y="0"/>
                </a:lnTo>
                <a:lnTo>
                  <a:pt x="9474170" y="8229600"/>
                </a:lnTo>
                <a:lnTo>
                  <a:pt x="0" y="8229600"/>
                </a:lnTo>
                <a:lnTo>
                  <a:pt x="0" y="0"/>
                </a:lnTo>
                <a:close/>
              </a:path>
            </a:pathLst>
          </a:custGeom>
          <a:blipFill>
            <a:blip r:embed="rId2"/>
            <a:stretch>
              <a:fillRect/>
            </a:stretch>
          </a:blipFill>
        </p:spPr>
      </p:sp>
      <p:sp>
        <p:nvSpPr>
          <p:cNvPr id="17" name="مربع نص 16">
            <a:extLst>
              <a:ext uri="{FF2B5EF4-FFF2-40B4-BE49-F238E27FC236}">
                <a16:creationId xmlns:a16="http://schemas.microsoft.com/office/drawing/2014/main" id="{895256CE-35C6-7945-A163-D5D89D876EC3}"/>
              </a:ext>
            </a:extLst>
          </p:cNvPr>
          <p:cNvSpPr txBox="1"/>
          <p:nvPr/>
        </p:nvSpPr>
        <p:spPr>
          <a:xfrm>
            <a:off x="2286000" y="2894244"/>
            <a:ext cx="4572000" cy="1754326"/>
          </a:xfrm>
          <a:prstGeom prst="rect">
            <a:avLst/>
          </a:prstGeom>
          <a:noFill/>
        </p:spPr>
        <p:txBody>
          <a:bodyPr wrap="square">
            <a:spAutoFit/>
          </a:bodyPr>
          <a:lstStyle/>
          <a:p>
            <a:pPr lvl="0" algn="ctr">
              <a:defRPr/>
            </a:pPr>
            <a:r>
              <a:rPr lang="ar-EG" sz="5400" b="1" dirty="0">
                <a:latin typeface="Traditional Arabic" panose="02020603050405020304" pitchFamily="18" charset="-78"/>
                <a:cs typeface="Traditional Arabic" panose="02020603050405020304" pitchFamily="18" charset="-78"/>
              </a:rPr>
              <a:t>ثالثًا: تحديد الحلول والبدائل</a:t>
            </a:r>
          </a:p>
        </p:txBody>
      </p:sp>
    </p:spTree>
    <p:extLst>
      <p:ext uri="{BB962C8B-B14F-4D97-AF65-F5344CB8AC3E}">
        <p14:creationId xmlns:p14="http://schemas.microsoft.com/office/powerpoint/2010/main" val="1300711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a:extLst>
              <a:ext uri="{FF2B5EF4-FFF2-40B4-BE49-F238E27FC236}">
                <a16:creationId xmlns:a16="http://schemas.microsoft.com/office/drawing/2014/main" id="{E950DD52-F1FE-5E06-C3E6-72F2E2014E0F}"/>
              </a:ext>
            </a:extLst>
          </p:cNvPr>
          <p:cNvSpPr txBox="1"/>
          <p:nvPr/>
        </p:nvSpPr>
        <p:spPr>
          <a:xfrm>
            <a:off x="1475656" y="1340768"/>
            <a:ext cx="6498722" cy="4524315"/>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3600" b="1" i="0" u="none" strike="noStrike" kern="1200" cap="none" spc="0" normalizeH="0" baseline="0" noProof="0" dirty="0">
                <a:ln>
                  <a:noFill/>
                </a:ln>
                <a:solidFill>
                  <a:prstClr val="black"/>
                </a:solidFill>
                <a:effectLst/>
                <a:uLnTx/>
                <a:uFillTx/>
                <a:latin typeface="+mj-lt"/>
                <a:ea typeface="+mn-ea"/>
                <a:cs typeface="Arial" panose="020B0604020202020204" pitchFamily="34" charset="0"/>
              </a:rPr>
              <a:t>يمكننا توليد مجموعة من الحلول والبدائل للمشكلات التي تواجهنا من خلال أسلوب العصف الذهني الذي يمكن استخدامه جماعيا أو فرديا، ويتمثل هذا الأسلوب في إطلاق العنان لتفكيرنا لتوليد أكبر عدد ممكن من الحلول والبدائل للمشكلة، ومن ثم إعادة تقييم هذه البدائل لاختيار الحل أو البديل المناسب.</a:t>
            </a:r>
            <a:endParaRPr kumimoji="0" lang="ar-EG" sz="5400" b="1" i="0" u="none" strike="noStrike" kern="1200" cap="none" spc="0" normalizeH="0" baseline="0" noProof="0" dirty="0">
              <a:ln>
                <a:noFill/>
              </a:ln>
              <a:solidFill>
                <a:prstClr val="black"/>
              </a:solidFill>
              <a:effectLst/>
              <a:uLnTx/>
              <a:uFillTx/>
              <a:latin typeface="+mj-lt"/>
              <a:ea typeface="+mn-ea"/>
              <a:cs typeface="Arial" panose="020B0604020202020204" pitchFamily="34" charset="0"/>
            </a:endParaRPr>
          </a:p>
        </p:txBody>
      </p:sp>
    </p:spTree>
    <p:extLst>
      <p:ext uri="{BB962C8B-B14F-4D97-AF65-F5344CB8AC3E}">
        <p14:creationId xmlns:p14="http://schemas.microsoft.com/office/powerpoint/2010/main" val="1924761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43D38CE8-91BE-3FEC-448A-160E13AFE0E3}"/>
              </a:ext>
            </a:extLst>
          </p:cNvPr>
          <p:cNvSpPr txBox="1"/>
          <p:nvPr/>
        </p:nvSpPr>
        <p:spPr>
          <a:xfrm>
            <a:off x="1691680" y="1412776"/>
            <a:ext cx="6174432" cy="3303468"/>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500"/>
              </a:spcAft>
              <a:buClrTx/>
              <a:buSzTx/>
              <a:buFontTx/>
              <a:buNone/>
              <a:tabLst/>
              <a:defRPr/>
            </a:pPr>
            <a:r>
              <a:rPr kumimoji="0" lang="ar-EG" sz="3200" b="1" i="0" u="none" strike="noStrike" kern="1200" cap="none" spc="0" normalizeH="0" baseline="0" noProof="0" dirty="0">
                <a:ln>
                  <a:noFill/>
                </a:ln>
                <a:solidFill>
                  <a:srgbClr val="002060"/>
                </a:solidFill>
                <a:effectLst/>
                <a:uLnTx/>
                <a:uFillTx/>
                <a:latin typeface="Times New Roman" panose="02020603050405020304" pitchFamily="18" charset="0"/>
                <a:ea typeface="+mn-ea"/>
                <a:cs typeface="Arial" panose="020B0604020202020204" pitchFamily="34" charset="0"/>
              </a:rPr>
              <a:t>ومن أهم قواعد أسلوب العصف الذهني في التفكير:</a:t>
            </a:r>
            <a:endParaRPr kumimoji="0" lang="ar-EG" sz="3200" b="1" i="0" u="none" strike="noStrike" kern="1200" cap="none" spc="0" normalizeH="0" baseline="0" noProof="0" dirty="0">
              <a:ln>
                <a:noFill/>
              </a:ln>
              <a:solidFill>
                <a:srgbClr val="002060"/>
              </a:solidFill>
              <a:effectLst/>
              <a:uLnTx/>
              <a:uFillTx/>
              <a:latin typeface="Calibri" panose="020F0502020204030204"/>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500"/>
              </a:spcAft>
              <a:buClrTx/>
              <a:buSzTx/>
              <a:buFontTx/>
              <a:buNone/>
              <a:tabLst/>
              <a:defRPr/>
            </a:pPr>
            <a:r>
              <a:rPr kumimoji="0" lang="ar-EG" sz="3200" b="1" i="0" u="none" strike="noStrike" kern="1200" cap="none" spc="0" normalizeH="0" baseline="0" noProof="0" dirty="0">
                <a:ln>
                  <a:noFill/>
                </a:ln>
                <a:solidFill>
                  <a:srgbClr val="C00000"/>
                </a:solidFill>
                <a:effectLst/>
                <a:uLnTx/>
                <a:uFillTx/>
                <a:latin typeface="Times New Roman" panose="02020603050405020304" pitchFamily="18" charset="0"/>
                <a:ea typeface="+mn-ea"/>
                <a:cs typeface="Arial" panose="020B0604020202020204" pitchFamily="34" charset="0"/>
              </a:rPr>
              <a:t>1</a:t>
            </a:r>
            <a:r>
              <a:rPr kumimoji="0" lang="ar-EG" sz="3200" b="1" i="0" u="none" strike="noStrike" kern="1200" cap="none" spc="0" normalizeH="0" baseline="0" noProof="0" dirty="0">
                <a:ln>
                  <a:noFill/>
                </a:ln>
                <a:solidFill>
                  <a:srgbClr val="002060"/>
                </a:solidFill>
                <a:effectLst/>
                <a:uLnTx/>
                <a:uFillTx/>
                <a:latin typeface="Times New Roman" panose="02020603050405020304" pitchFamily="18" charset="0"/>
                <a:ea typeface="+mn-ea"/>
                <a:cs typeface="Arial" panose="020B0604020202020204" pitchFamily="34" charset="0"/>
              </a:rPr>
              <a:t>. </a:t>
            </a:r>
            <a:r>
              <a:rPr kumimoji="0" lang="ar-EG" sz="3200" b="1" i="0" u="none" strike="noStrike" kern="1200" cap="none" spc="0" normalizeH="0" baseline="0" noProof="0" dirty="0">
                <a:ln>
                  <a:noFill/>
                </a:ln>
                <a:solidFill>
                  <a:srgbClr val="C00000"/>
                </a:solidFill>
                <a:effectLst/>
                <a:uLnTx/>
                <a:uFillTx/>
                <a:latin typeface="Times New Roman" panose="02020603050405020304" pitchFamily="18" charset="0"/>
                <a:ea typeface="+mn-ea"/>
                <a:cs typeface="Arial" panose="020B0604020202020204" pitchFamily="34" charset="0"/>
              </a:rPr>
              <a:t>عدم التقييم المبكر للأفكار.</a:t>
            </a:r>
            <a:endParaRPr kumimoji="0" lang="ar-EG" sz="3200" b="1" i="0" u="none" strike="noStrike" kern="1200" cap="none" spc="0" normalizeH="0" baseline="0" noProof="0" dirty="0">
              <a:ln>
                <a:noFill/>
              </a:ln>
              <a:solidFill>
                <a:srgbClr val="C00000"/>
              </a:solidFill>
              <a:effectLst/>
              <a:uLnTx/>
              <a:uFillTx/>
              <a:latin typeface="Calibri" panose="020F0502020204030204"/>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500"/>
              </a:spcAft>
              <a:buClrTx/>
              <a:buSzTx/>
              <a:buFontTx/>
              <a:buNone/>
              <a:tabLst/>
              <a:defRPr/>
            </a:pPr>
            <a:r>
              <a:rPr kumimoji="0" lang="ar-EG" sz="3200" b="1" i="0" u="none" strike="noStrike" kern="1200" cap="none" spc="0" normalizeH="0" baseline="0" noProof="0" dirty="0">
                <a:ln>
                  <a:noFill/>
                </a:ln>
                <a:solidFill>
                  <a:srgbClr val="C00000"/>
                </a:solidFill>
                <a:effectLst/>
                <a:uLnTx/>
                <a:uFillTx/>
                <a:latin typeface="Times New Roman" panose="02020603050405020304" pitchFamily="18" charset="0"/>
                <a:ea typeface="+mn-ea"/>
                <a:cs typeface="Arial" panose="020B0604020202020204" pitchFamily="34" charset="0"/>
              </a:rPr>
              <a:t>2 تشجيع الأفكار الجامحة.</a:t>
            </a:r>
            <a:endParaRPr kumimoji="0" lang="ar-EG" sz="3200" b="1" i="0" u="none" strike="noStrike" kern="1200" cap="none" spc="0" normalizeH="0" baseline="0" noProof="0" dirty="0">
              <a:ln>
                <a:noFill/>
              </a:ln>
              <a:solidFill>
                <a:srgbClr val="C00000"/>
              </a:solidFill>
              <a:effectLst/>
              <a:uLnTx/>
              <a:uFillTx/>
              <a:latin typeface="Calibri" panose="020F0502020204030204"/>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500"/>
              </a:spcAft>
              <a:buClrTx/>
              <a:buSzTx/>
              <a:buFontTx/>
              <a:buNone/>
              <a:tabLst/>
              <a:defRPr/>
            </a:pPr>
            <a:r>
              <a:rPr kumimoji="0" lang="ar-EG" sz="3200" b="1" i="0" u="none" strike="noStrike" kern="1200" cap="none" spc="0" normalizeH="0" baseline="0" noProof="0" dirty="0">
                <a:ln>
                  <a:noFill/>
                </a:ln>
                <a:solidFill>
                  <a:srgbClr val="C00000"/>
                </a:solidFill>
                <a:effectLst/>
                <a:uLnTx/>
                <a:uFillTx/>
                <a:latin typeface="Times New Roman" panose="02020603050405020304" pitchFamily="18" charset="0"/>
                <a:ea typeface="+mn-ea"/>
                <a:cs typeface="Arial" panose="020B0604020202020204" pitchFamily="34" charset="0"/>
              </a:rPr>
              <a:t>3. الانطلاق من أفكار الآخرين.</a:t>
            </a:r>
            <a:endParaRPr kumimoji="0" lang="ar-EG" sz="3200" b="1" i="0" u="none" strike="noStrike" kern="1200" cap="none" spc="0" normalizeH="0" baseline="0" noProof="0" dirty="0">
              <a:ln>
                <a:noFill/>
              </a:ln>
              <a:solidFill>
                <a:srgbClr val="C00000"/>
              </a:solidFill>
              <a:effectLst/>
              <a:uLnTx/>
              <a:uFillTx/>
              <a:latin typeface="Calibri" panose="020F0502020204030204"/>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500"/>
              </a:spcAft>
              <a:buClrTx/>
              <a:buSzTx/>
              <a:buFontTx/>
              <a:buNone/>
              <a:tabLst/>
              <a:defRPr/>
            </a:pPr>
            <a:r>
              <a:rPr kumimoji="0" lang="ar-EG" sz="3200" b="1" i="0" u="none" strike="noStrike" kern="1200" cap="none" spc="0" normalizeH="0" baseline="0" noProof="0" dirty="0">
                <a:ln>
                  <a:noFill/>
                </a:ln>
                <a:solidFill>
                  <a:srgbClr val="C00000"/>
                </a:solidFill>
                <a:effectLst/>
                <a:uLnTx/>
                <a:uFillTx/>
                <a:latin typeface="Times New Roman" panose="02020603050405020304" pitchFamily="18" charset="0"/>
                <a:ea typeface="+mn-ea"/>
                <a:cs typeface="Arial" panose="020B0604020202020204" pitchFamily="34" charset="0"/>
              </a:rPr>
              <a:t>4 طرح أكبر عدد من </a:t>
            </a:r>
            <a:r>
              <a:rPr kumimoji="0" lang="ar-EG" sz="3200" b="1" i="0" u="none" strike="noStrike" kern="1200" cap="none" spc="0" normalizeH="0" baseline="0" noProof="0" dirty="0">
                <a:ln>
                  <a:noFill/>
                </a:ln>
                <a:solidFill>
                  <a:srgbClr val="C00000"/>
                </a:solidFill>
                <a:effectLst/>
                <a:uLnTx/>
                <a:uFillTx/>
                <a:latin typeface="Courier New" panose="02070309020205020404" pitchFamily="49" charset="0"/>
                <a:ea typeface="+mn-ea"/>
                <a:cs typeface="Arial" panose="020B0604020202020204" pitchFamily="34" charset="0"/>
              </a:rPr>
              <a:t>الأفكار.</a:t>
            </a:r>
            <a:endParaRPr kumimoji="0" lang="ar-EG" sz="3200" b="1" i="0" u="none" strike="noStrike" kern="1200" cap="none" spc="0" normalizeH="0" baseline="0" noProof="0" dirty="0">
              <a:ln>
                <a:noFill/>
              </a:ln>
              <a:solidFill>
                <a:srgbClr val="C00000"/>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3361216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 calcmode="lin" valueType="num">
                                      <p:cBhvr>
                                        <p:cTn id="14"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 calcmode="lin" valueType="num">
                                      <p:cBhvr>
                                        <p:cTn id="21"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5">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 calcmode="lin" valueType="num">
                                      <p:cBhvr>
                                        <p:cTn id="28"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5">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5">
                                            <p:txEl>
                                              <p:pRg st="4" end="4"/>
                                            </p:txEl>
                                          </p:spTgt>
                                        </p:tgtEl>
                                        <p:attrNameLst>
                                          <p:attrName>style.visibility</p:attrName>
                                        </p:attrNameLst>
                                      </p:cBhvr>
                                      <p:to>
                                        <p:strVal val="visible"/>
                                      </p:to>
                                    </p:set>
                                    <p:anim calcmode="lin" valueType="num">
                                      <p:cBhvr>
                                        <p:cTn id="35"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560216"/>
        </a:solidFill>
        <a:effectLst/>
      </p:bgPr>
    </p:bg>
    <p:spTree>
      <p:nvGrpSpPr>
        <p:cNvPr id="1" name="">
          <a:extLst>
            <a:ext uri="{FF2B5EF4-FFF2-40B4-BE49-F238E27FC236}">
              <a16:creationId xmlns:a16="http://schemas.microsoft.com/office/drawing/2014/main" id="{B10FF38C-2B77-F84B-C8D3-06EF9AF5DBAB}"/>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A28360A3-7D3F-23CE-561C-35B5A26D30C7}"/>
              </a:ext>
            </a:extLst>
          </p:cNvPr>
          <p:cNvGrpSpPr/>
          <p:nvPr/>
        </p:nvGrpSpPr>
        <p:grpSpPr>
          <a:xfrm rot="1808781">
            <a:off x="6705182" y="-1126914"/>
            <a:ext cx="674517" cy="8965196"/>
            <a:chOff x="0" y="0"/>
            <a:chExt cx="355301" cy="4722408"/>
          </a:xfrm>
        </p:grpSpPr>
        <p:sp>
          <p:nvSpPr>
            <p:cNvPr id="3" name="Freeform 3">
              <a:extLst>
                <a:ext uri="{FF2B5EF4-FFF2-40B4-BE49-F238E27FC236}">
                  <a16:creationId xmlns:a16="http://schemas.microsoft.com/office/drawing/2014/main" id="{86D3D390-E067-4E88-4C82-FA2B2027F4DA}"/>
                </a:ext>
              </a:extLst>
            </p:cNvPr>
            <p:cNvSpPr/>
            <p:nvPr/>
          </p:nvSpPr>
          <p:spPr>
            <a:xfrm>
              <a:off x="0" y="0"/>
              <a:ext cx="355301" cy="4722408"/>
            </a:xfrm>
            <a:custGeom>
              <a:avLst/>
              <a:gdLst/>
              <a:ahLst/>
              <a:cxnLst/>
              <a:rect l="l" t="t" r="r" b="b"/>
              <a:pathLst>
                <a:path w="355301" h="4722408">
                  <a:moveTo>
                    <a:pt x="0" y="0"/>
                  </a:moveTo>
                  <a:lnTo>
                    <a:pt x="355301" y="0"/>
                  </a:lnTo>
                  <a:lnTo>
                    <a:pt x="355301" y="4722408"/>
                  </a:lnTo>
                  <a:lnTo>
                    <a:pt x="0" y="4722408"/>
                  </a:lnTo>
                  <a:close/>
                </a:path>
              </a:pathLst>
            </a:custGeom>
            <a:solidFill>
              <a:srgbClr val="9B1921"/>
            </a:solidFill>
          </p:spPr>
        </p:sp>
        <p:sp>
          <p:nvSpPr>
            <p:cNvPr id="4" name="TextBox 4">
              <a:extLst>
                <a:ext uri="{FF2B5EF4-FFF2-40B4-BE49-F238E27FC236}">
                  <a16:creationId xmlns:a16="http://schemas.microsoft.com/office/drawing/2014/main" id="{768D3242-5114-E613-0BB3-B4138EC5696B}"/>
                </a:ext>
              </a:extLst>
            </p:cNvPr>
            <p:cNvSpPr txBox="1"/>
            <p:nvPr/>
          </p:nvSpPr>
          <p:spPr>
            <a:xfrm>
              <a:off x="0" y="-57150"/>
              <a:ext cx="355301" cy="4779558"/>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5" name="Group 5">
            <a:extLst>
              <a:ext uri="{FF2B5EF4-FFF2-40B4-BE49-F238E27FC236}">
                <a16:creationId xmlns:a16="http://schemas.microsoft.com/office/drawing/2014/main" id="{26F1F9E0-E7E7-55E0-5C77-F1CBA3A29D7F}"/>
              </a:ext>
            </a:extLst>
          </p:cNvPr>
          <p:cNvGrpSpPr/>
          <p:nvPr/>
        </p:nvGrpSpPr>
        <p:grpSpPr>
          <a:xfrm>
            <a:off x="6857075" y="3911910"/>
            <a:ext cx="2853249" cy="2496593"/>
            <a:chOff x="0" y="0"/>
            <a:chExt cx="812800" cy="711200"/>
          </a:xfrm>
        </p:grpSpPr>
        <p:sp>
          <p:nvSpPr>
            <p:cNvPr id="6" name="Freeform 6">
              <a:extLst>
                <a:ext uri="{FF2B5EF4-FFF2-40B4-BE49-F238E27FC236}">
                  <a16:creationId xmlns:a16="http://schemas.microsoft.com/office/drawing/2014/main" id="{95038476-89E6-7906-AD71-E55433F80EB7}"/>
                </a:ext>
              </a:extLst>
            </p:cNvPr>
            <p:cNvSpPr/>
            <p:nvPr/>
          </p:nvSpPr>
          <p:spPr>
            <a:xfrm>
              <a:off x="0" y="0"/>
              <a:ext cx="812800" cy="711200"/>
            </a:xfrm>
            <a:custGeom>
              <a:avLst/>
              <a:gdLst/>
              <a:ahLst/>
              <a:cxnLst/>
              <a:rect l="l" t="t" r="r" b="b"/>
              <a:pathLst>
                <a:path w="812800" h="711200">
                  <a:moveTo>
                    <a:pt x="406400" y="0"/>
                  </a:moveTo>
                  <a:lnTo>
                    <a:pt x="812800" y="711200"/>
                  </a:lnTo>
                  <a:lnTo>
                    <a:pt x="0" y="711200"/>
                  </a:lnTo>
                  <a:lnTo>
                    <a:pt x="406400" y="0"/>
                  </a:lnTo>
                  <a:close/>
                </a:path>
              </a:pathLst>
            </a:custGeom>
            <a:solidFill>
              <a:srgbClr val="BC1823"/>
            </a:solidFill>
          </p:spPr>
        </p:sp>
        <p:sp>
          <p:nvSpPr>
            <p:cNvPr id="7" name="TextBox 7">
              <a:extLst>
                <a:ext uri="{FF2B5EF4-FFF2-40B4-BE49-F238E27FC236}">
                  <a16:creationId xmlns:a16="http://schemas.microsoft.com/office/drawing/2014/main" id="{71F5FCB8-3B7E-6D8C-2DDE-1E3865FF9AE7}"/>
                </a:ext>
              </a:extLst>
            </p:cNvPr>
            <p:cNvSpPr txBox="1"/>
            <p:nvPr/>
          </p:nvSpPr>
          <p:spPr>
            <a:xfrm>
              <a:off x="127000" y="273050"/>
              <a:ext cx="558800" cy="38735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8" name="Group 8">
            <a:extLst>
              <a:ext uri="{FF2B5EF4-FFF2-40B4-BE49-F238E27FC236}">
                <a16:creationId xmlns:a16="http://schemas.microsoft.com/office/drawing/2014/main" id="{34842D00-B8A7-0D8D-0BE3-D3AEFADD7980}"/>
              </a:ext>
            </a:extLst>
          </p:cNvPr>
          <p:cNvGrpSpPr/>
          <p:nvPr/>
        </p:nvGrpSpPr>
        <p:grpSpPr>
          <a:xfrm>
            <a:off x="8059331" y="2502279"/>
            <a:ext cx="2072007" cy="3598841"/>
            <a:chOff x="0" y="0"/>
            <a:chExt cx="812800" cy="1411742"/>
          </a:xfrm>
        </p:grpSpPr>
        <p:sp>
          <p:nvSpPr>
            <p:cNvPr id="9" name="Freeform 9">
              <a:extLst>
                <a:ext uri="{FF2B5EF4-FFF2-40B4-BE49-F238E27FC236}">
                  <a16:creationId xmlns:a16="http://schemas.microsoft.com/office/drawing/2014/main" id="{7F09DC74-4767-2124-EF70-05E9082BC415}"/>
                </a:ext>
              </a:extLst>
            </p:cNvPr>
            <p:cNvSpPr/>
            <p:nvPr/>
          </p:nvSpPr>
          <p:spPr>
            <a:xfrm>
              <a:off x="0" y="0"/>
              <a:ext cx="812800" cy="1411742"/>
            </a:xfrm>
            <a:custGeom>
              <a:avLst/>
              <a:gdLst/>
              <a:ahLst/>
              <a:cxnLst/>
              <a:rect l="l" t="t" r="r" b="b"/>
              <a:pathLst>
                <a:path w="812800" h="1411742">
                  <a:moveTo>
                    <a:pt x="406400" y="0"/>
                  </a:moveTo>
                  <a:lnTo>
                    <a:pt x="812800" y="705871"/>
                  </a:lnTo>
                  <a:lnTo>
                    <a:pt x="406400" y="1411742"/>
                  </a:lnTo>
                  <a:lnTo>
                    <a:pt x="0" y="705871"/>
                  </a:lnTo>
                  <a:lnTo>
                    <a:pt x="406400" y="0"/>
                  </a:lnTo>
                  <a:close/>
                </a:path>
              </a:pathLst>
            </a:custGeom>
            <a:solidFill>
              <a:srgbClr val="9B1921"/>
            </a:solidFill>
          </p:spPr>
        </p:sp>
        <p:sp>
          <p:nvSpPr>
            <p:cNvPr id="10" name="TextBox 10">
              <a:extLst>
                <a:ext uri="{FF2B5EF4-FFF2-40B4-BE49-F238E27FC236}">
                  <a16:creationId xmlns:a16="http://schemas.microsoft.com/office/drawing/2014/main" id="{D1872B34-1A49-6423-2131-9B41A7700E40}"/>
                </a:ext>
              </a:extLst>
            </p:cNvPr>
            <p:cNvSpPr txBox="1"/>
            <p:nvPr/>
          </p:nvSpPr>
          <p:spPr>
            <a:xfrm>
              <a:off x="139700" y="185493"/>
              <a:ext cx="533400" cy="983605"/>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14" name="مربع نص 13">
            <a:extLst>
              <a:ext uri="{FF2B5EF4-FFF2-40B4-BE49-F238E27FC236}">
                <a16:creationId xmlns:a16="http://schemas.microsoft.com/office/drawing/2014/main" id="{8C731433-0479-EAE7-C527-FADBF7B29247}"/>
              </a:ext>
            </a:extLst>
          </p:cNvPr>
          <p:cNvSpPr txBox="1"/>
          <p:nvPr/>
        </p:nvSpPr>
        <p:spPr>
          <a:xfrm>
            <a:off x="323528" y="1908390"/>
            <a:ext cx="4464496" cy="2800767"/>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8800" b="1" i="0" u="none" strike="noStrike" kern="1200" cap="none" spc="0" normalizeH="0" baseline="0" noProof="0" dirty="0">
                <a:ln>
                  <a:solidFill>
                    <a:sysClr val="windowText" lastClr="000000"/>
                  </a:solidFill>
                </a:ln>
                <a:solidFill>
                  <a:srgbClr val="8064A2">
                    <a:lumMod val="20000"/>
                    <a:lumOff val="80000"/>
                  </a:srgbClr>
                </a:solidFill>
                <a:effectLst/>
                <a:uLnTx/>
                <a:uFillTx/>
                <a:latin typeface="Traditional Arabic" panose="02020603050405020304" pitchFamily="18" charset="-78"/>
                <a:ea typeface="+mn-ea"/>
                <a:cs typeface="Traditional Arabic" panose="02020603050405020304" pitchFamily="18" charset="-78"/>
              </a:rPr>
              <a:t>النشاط التطبيقي</a:t>
            </a:r>
            <a:endParaRPr kumimoji="0" lang="en-US" sz="8800" b="1" i="0" u="none" strike="noStrike" kern="1200" cap="none" spc="0" normalizeH="0" baseline="0" noProof="0" dirty="0">
              <a:ln>
                <a:solidFill>
                  <a:sysClr val="windowText" lastClr="000000"/>
                </a:solidFill>
              </a:ln>
              <a:solidFill>
                <a:srgbClr val="8064A2">
                  <a:lumMod val="20000"/>
                  <a:lumOff val="80000"/>
                </a:srgbClr>
              </a:solidFill>
              <a:effectLst/>
              <a:uLnTx/>
              <a:uFillTx/>
              <a:latin typeface="Traditional Arabic" panose="02020603050405020304" pitchFamily="18" charset="-78"/>
              <a:ea typeface="+mn-ea"/>
              <a:cs typeface="Traditional Arabic" panose="02020603050405020304" pitchFamily="18" charset="-78"/>
            </a:endParaRPr>
          </a:p>
        </p:txBody>
      </p:sp>
    </p:spTree>
    <p:extLst>
      <p:ext uri="{BB962C8B-B14F-4D97-AF65-F5344CB8AC3E}">
        <p14:creationId xmlns:p14="http://schemas.microsoft.com/office/powerpoint/2010/main" val="3872254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randombar(horizontal)">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E67BC44D-1166-0FDA-F406-3284CC640E9B}"/>
              </a:ext>
            </a:extLst>
          </p:cNvPr>
          <p:cNvSpPr txBox="1"/>
          <p:nvPr/>
        </p:nvSpPr>
        <p:spPr>
          <a:xfrm>
            <a:off x="2879812" y="1268760"/>
            <a:ext cx="4428492" cy="4401205"/>
          </a:xfrm>
          <a:prstGeom prst="round1Rect">
            <a:avLst/>
          </a:prstGeom>
          <a:noFill/>
          <a:ln>
            <a:noFill/>
          </a:ln>
        </p:spPr>
        <p:txBody>
          <a:bodyPr wrap="square">
            <a:spAutoFit/>
          </a:bodyPr>
          <a:lstStyle/>
          <a:p>
            <a:pPr algn="ctr"/>
            <a:r>
              <a:rPr lang="ar-EG" sz="4000" b="1" dirty="0"/>
              <a:t>بالرجوع لأسباب ازدياد حوادث السيارات التي تم استنتاجها في النشاط السابق، بالتشارك مع زملائك أوجد عددا من الحلول للأسباب، مستعينا بأسلوب العصف الذهني.</a:t>
            </a:r>
            <a:endParaRPr lang="ar-EG" sz="6000" b="1" dirty="0"/>
          </a:p>
        </p:txBody>
      </p:sp>
    </p:spTree>
    <p:extLst>
      <p:ext uri="{BB962C8B-B14F-4D97-AF65-F5344CB8AC3E}">
        <p14:creationId xmlns:p14="http://schemas.microsoft.com/office/powerpoint/2010/main" val="1137338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560216"/>
        </a:solidFill>
        <a:effectLst/>
      </p:bgPr>
    </p:bg>
    <p:spTree>
      <p:nvGrpSpPr>
        <p:cNvPr id="1" name="">
          <a:extLst>
            <a:ext uri="{FF2B5EF4-FFF2-40B4-BE49-F238E27FC236}">
              <a16:creationId xmlns:a16="http://schemas.microsoft.com/office/drawing/2014/main" id="{B2D19B44-7E8E-57A2-59C2-C5D1C79E6244}"/>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76EDF097-F410-B06E-AD50-7209C8259E0C}"/>
              </a:ext>
            </a:extLst>
          </p:cNvPr>
          <p:cNvGrpSpPr/>
          <p:nvPr/>
        </p:nvGrpSpPr>
        <p:grpSpPr>
          <a:xfrm>
            <a:off x="8410895" y="-259116"/>
            <a:ext cx="1433032" cy="2489015"/>
            <a:chOff x="0" y="0"/>
            <a:chExt cx="812800" cy="1411742"/>
          </a:xfrm>
        </p:grpSpPr>
        <p:sp>
          <p:nvSpPr>
            <p:cNvPr id="3" name="Freeform 3">
              <a:extLst>
                <a:ext uri="{FF2B5EF4-FFF2-40B4-BE49-F238E27FC236}">
                  <a16:creationId xmlns:a16="http://schemas.microsoft.com/office/drawing/2014/main" id="{B3E57FDC-CC88-A4C3-A89D-53D2F0EC9649}"/>
                </a:ext>
              </a:extLst>
            </p:cNvPr>
            <p:cNvSpPr/>
            <p:nvPr/>
          </p:nvSpPr>
          <p:spPr>
            <a:xfrm>
              <a:off x="0" y="0"/>
              <a:ext cx="812800" cy="1411742"/>
            </a:xfrm>
            <a:custGeom>
              <a:avLst/>
              <a:gdLst/>
              <a:ahLst/>
              <a:cxnLst/>
              <a:rect l="l" t="t" r="r" b="b"/>
              <a:pathLst>
                <a:path w="812800" h="1411742">
                  <a:moveTo>
                    <a:pt x="406400" y="0"/>
                  </a:moveTo>
                  <a:lnTo>
                    <a:pt x="812800" y="705871"/>
                  </a:lnTo>
                  <a:lnTo>
                    <a:pt x="406400" y="1411742"/>
                  </a:lnTo>
                  <a:lnTo>
                    <a:pt x="0" y="705871"/>
                  </a:lnTo>
                  <a:lnTo>
                    <a:pt x="406400" y="0"/>
                  </a:lnTo>
                  <a:close/>
                </a:path>
              </a:pathLst>
            </a:custGeom>
            <a:solidFill>
              <a:srgbClr val="9B1921"/>
            </a:solidFill>
          </p:spPr>
        </p:sp>
        <p:sp>
          <p:nvSpPr>
            <p:cNvPr id="4" name="TextBox 4">
              <a:extLst>
                <a:ext uri="{FF2B5EF4-FFF2-40B4-BE49-F238E27FC236}">
                  <a16:creationId xmlns:a16="http://schemas.microsoft.com/office/drawing/2014/main" id="{FDF64200-FADC-E00B-AEE1-1CE8A94F47EB}"/>
                </a:ext>
              </a:extLst>
            </p:cNvPr>
            <p:cNvSpPr txBox="1"/>
            <p:nvPr/>
          </p:nvSpPr>
          <p:spPr>
            <a:xfrm>
              <a:off x="139700" y="185493"/>
              <a:ext cx="533400" cy="983605"/>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5" name="Group 5">
            <a:extLst>
              <a:ext uri="{FF2B5EF4-FFF2-40B4-BE49-F238E27FC236}">
                <a16:creationId xmlns:a16="http://schemas.microsoft.com/office/drawing/2014/main" id="{5116A4A3-7A7B-E17D-927E-C900FBDF73C5}"/>
              </a:ext>
            </a:extLst>
          </p:cNvPr>
          <p:cNvGrpSpPr/>
          <p:nvPr/>
        </p:nvGrpSpPr>
        <p:grpSpPr>
          <a:xfrm>
            <a:off x="7905038" y="0"/>
            <a:ext cx="1433032" cy="746828"/>
            <a:chOff x="0" y="0"/>
            <a:chExt cx="812800" cy="423592"/>
          </a:xfrm>
        </p:grpSpPr>
        <p:sp>
          <p:nvSpPr>
            <p:cNvPr id="6" name="Freeform 6">
              <a:extLst>
                <a:ext uri="{FF2B5EF4-FFF2-40B4-BE49-F238E27FC236}">
                  <a16:creationId xmlns:a16="http://schemas.microsoft.com/office/drawing/2014/main" id="{68219079-7DB3-2B55-7CF0-AF5F4180D946}"/>
                </a:ext>
              </a:extLst>
            </p:cNvPr>
            <p:cNvSpPr/>
            <p:nvPr/>
          </p:nvSpPr>
          <p:spPr>
            <a:xfrm>
              <a:off x="0" y="0"/>
              <a:ext cx="812800" cy="423592"/>
            </a:xfrm>
            <a:custGeom>
              <a:avLst/>
              <a:gdLst/>
              <a:ahLst/>
              <a:cxnLst/>
              <a:rect l="l" t="t" r="r" b="b"/>
              <a:pathLst>
                <a:path w="812800" h="423592">
                  <a:moveTo>
                    <a:pt x="406400" y="423592"/>
                  </a:moveTo>
                  <a:lnTo>
                    <a:pt x="812800" y="0"/>
                  </a:lnTo>
                  <a:lnTo>
                    <a:pt x="0" y="0"/>
                  </a:lnTo>
                  <a:lnTo>
                    <a:pt x="406400" y="423592"/>
                  </a:lnTo>
                  <a:close/>
                </a:path>
              </a:pathLst>
            </a:custGeom>
            <a:solidFill>
              <a:srgbClr val="BC1823"/>
            </a:solidFill>
          </p:spPr>
        </p:sp>
        <p:sp>
          <p:nvSpPr>
            <p:cNvPr id="7" name="TextBox 7">
              <a:extLst>
                <a:ext uri="{FF2B5EF4-FFF2-40B4-BE49-F238E27FC236}">
                  <a16:creationId xmlns:a16="http://schemas.microsoft.com/office/drawing/2014/main" id="{65B9C204-CB02-9BE0-543A-DE7BC3CF9554}"/>
                </a:ext>
              </a:extLst>
            </p:cNvPr>
            <p:cNvSpPr txBox="1"/>
            <p:nvPr/>
          </p:nvSpPr>
          <p:spPr>
            <a:xfrm>
              <a:off x="127000" y="-26893"/>
              <a:ext cx="558800" cy="253818"/>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8" name="Group 8">
            <a:extLst>
              <a:ext uri="{FF2B5EF4-FFF2-40B4-BE49-F238E27FC236}">
                <a16:creationId xmlns:a16="http://schemas.microsoft.com/office/drawing/2014/main" id="{CA366592-6126-3E7C-A41F-9BECD8557182}"/>
              </a:ext>
            </a:extLst>
          </p:cNvPr>
          <p:cNvGrpSpPr/>
          <p:nvPr/>
        </p:nvGrpSpPr>
        <p:grpSpPr>
          <a:xfrm>
            <a:off x="7628450" y="5309106"/>
            <a:ext cx="1770165" cy="1548894"/>
            <a:chOff x="0" y="0"/>
            <a:chExt cx="812800" cy="711200"/>
          </a:xfrm>
        </p:grpSpPr>
        <p:sp>
          <p:nvSpPr>
            <p:cNvPr id="9" name="Freeform 9">
              <a:extLst>
                <a:ext uri="{FF2B5EF4-FFF2-40B4-BE49-F238E27FC236}">
                  <a16:creationId xmlns:a16="http://schemas.microsoft.com/office/drawing/2014/main" id="{EF425979-DD95-FFE8-30C3-F8F47AD507AD}"/>
                </a:ext>
              </a:extLst>
            </p:cNvPr>
            <p:cNvSpPr/>
            <p:nvPr/>
          </p:nvSpPr>
          <p:spPr>
            <a:xfrm>
              <a:off x="0" y="0"/>
              <a:ext cx="812800" cy="711200"/>
            </a:xfrm>
            <a:custGeom>
              <a:avLst/>
              <a:gdLst/>
              <a:ahLst/>
              <a:cxnLst/>
              <a:rect l="l" t="t" r="r" b="b"/>
              <a:pathLst>
                <a:path w="812800" h="711200">
                  <a:moveTo>
                    <a:pt x="406400" y="0"/>
                  </a:moveTo>
                  <a:lnTo>
                    <a:pt x="812800" y="711200"/>
                  </a:lnTo>
                  <a:lnTo>
                    <a:pt x="0" y="711200"/>
                  </a:lnTo>
                  <a:lnTo>
                    <a:pt x="406400" y="0"/>
                  </a:lnTo>
                  <a:close/>
                </a:path>
              </a:pathLst>
            </a:custGeom>
            <a:solidFill>
              <a:srgbClr val="BC1823"/>
            </a:solidFill>
          </p:spPr>
        </p:sp>
        <p:sp>
          <p:nvSpPr>
            <p:cNvPr id="10" name="TextBox 10">
              <a:extLst>
                <a:ext uri="{FF2B5EF4-FFF2-40B4-BE49-F238E27FC236}">
                  <a16:creationId xmlns:a16="http://schemas.microsoft.com/office/drawing/2014/main" id="{D537E617-8D1D-194E-DE35-D0CBBB79F75A}"/>
                </a:ext>
              </a:extLst>
            </p:cNvPr>
            <p:cNvSpPr txBox="1"/>
            <p:nvPr/>
          </p:nvSpPr>
          <p:spPr>
            <a:xfrm>
              <a:off x="127000" y="273050"/>
              <a:ext cx="558800" cy="38735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1" name="Group 11">
            <a:extLst>
              <a:ext uri="{FF2B5EF4-FFF2-40B4-BE49-F238E27FC236}">
                <a16:creationId xmlns:a16="http://schemas.microsoft.com/office/drawing/2014/main" id="{CEA331E1-DFF7-CEA6-3245-3BEBB9D0ABF5}"/>
              </a:ext>
            </a:extLst>
          </p:cNvPr>
          <p:cNvGrpSpPr/>
          <p:nvPr/>
        </p:nvGrpSpPr>
        <p:grpSpPr>
          <a:xfrm>
            <a:off x="8000516" y="4787405"/>
            <a:ext cx="1285479" cy="2232732"/>
            <a:chOff x="0" y="0"/>
            <a:chExt cx="812800" cy="1411742"/>
          </a:xfrm>
        </p:grpSpPr>
        <p:sp>
          <p:nvSpPr>
            <p:cNvPr id="12" name="Freeform 12">
              <a:extLst>
                <a:ext uri="{FF2B5EF4-FFF2-40B4-BE49-F238E27FC236}">
                  <a16:creationId xmlns:a16="http://schemas.microsoft.com/office/drawing/2014/main" id="{B6A49E9A-1EEA-087B-EA14-B80CC6B4673A}"/>
                </a:ext>
              </a:extLst>
            </p:cNvPr>
            <p:cNvSpPr/>
            <p:nvPr/>
          </p:nvSpPr>
          <p:spPr>
            <a:xfrm>
              <a:off x="0" y="0"/>
              <a:ext cx="812800" cy="1411742"/>
            </a:xfrm>
            <a:custGeom>
              <a:avLst/>
              <a:gdLst/>
              <a:ahLst/>
              <a:cxnLst/>
              <a:rect l="l" t="t" r="r" b="b"/>
              <a:pathLst>
                <a:path w="812800" h="1411742">
                  <a:moveTo>
                    <a:pt x="406400" y="0"/>
                  </a:moveTo>
                  <a:lnTo>
                    <a:pt x="812800" y="705871"/>
                  </a:lnTo>
                  <a:lnTo>
                    <a:pt x="406400" y="1411742"/>
                  </a:lnTo>
                  <a:lnTo>
                    <a:pt x="0" y="705871"/>
                  </a:lnTo>
                  <a:lnTo>
                    <a:pt x="406400" y="0"/>
                  </a:lnTo>
                  <a:close/>
                </a:path>
              </a:pathLst>
            </a:custGeom>
            <a:solidFill>
              <a:srgbClr val="9B1921"/>
            </a:solidFill>
          </p:spPr>
        </p:sp>
        <p:sp>
          <p:nvSpPr>
            <p:cNvPr id="13" name="TextBox 13">
              <a:extLst>
                <a:ext uri="{FF2B5EF4-FFF2-40B4-BE49-F238E27FC236}">
                  <a16:creationId xmlns:a16="http://schemas.microsoft.com/office/drawing/2014/main" id="{6E5902B5-FC25-B30A-D2D7-C992CC2E42C4}"/>
                </a:ext>
              </a:extLst>
            </p:cNvPr>
            <p:cNvSpPr txBox="1"/>
            <p:nvPr/>
          </p:nvSpPr>
          <p:spPr>
            <a:xfrm>
              <a:off x="139700" y="185493"/>
              <a:ext cx="533400" cy="983605"/>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14" name="Freeform 14">
            <a:extLst>
              <a:ext uri="{FF2B5EF4-FFF2-40B4-BE49-F238E27FC236}">
                <a16:creationId xmlns:a16="http://schemas.microsoft.com/office/drawing/2014/main" id="{D186D82A-3B21-8B7E-6565-A6DE3026BE91}"/>
              </a:ext>
            </a:extLst>
          </p:cNvPr>
          <p:cNvSpPr/>
          <p:nvPr/>
        </p:nvSpPr>
        <p:spPr>
          <a:xfrm>
            <a:off x="5502237" y="2073247"/>
            <a:ext cx="3024733" cy="3039933"/>
          </a:xfrm>
          <a:custGeom>
            <a:avLst/>
            <a:gdLst/>
            <a:ahLst/>
            <a:cxnLst/>
            <a:rect l="l" t="t" r="r" b="b"/>
            <a:pathLst>
              <a:path w="6049466" h="6079866">
                <a:moveTo>
                  <a:pt x="0" y="0"/>
                </a:moveTo>
                <a:lnTo>
                  <a:pt x="6049467" y="0"/>
                </a:lnTo>
                <a:lnTo>
                  <a:pt x="6049467" y="6079866"/>
                </a:lnTo>
                <a:lnTo>
                  <a:pt x="0" y="607986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23" name="مربع نص 22">
            <a:extLst>
              <a:ext uri="{FF2B5EF4-FFF2-40B4-BE49-F238E27FC236}">
                <a16:creationId xmlns:a16="http://schemas.microsoft.com/office/drawing/2014/main" id="{03C29A73-30D1-CCD3-8018-A86EE17C383D}"/>
              </a:ext>
            </a:extLst>
          </p:cNvPr>
          <p:cNvSpPr txBox="1"/>
          <p:nvPr/>
        </p:nvSpPr>
        <p:spPr>
          <a:xfrm>
            <a:off x="467544" y="1498191"/>
            <a:ext cx="4619454" cy="4457760"/>
          </a:xfrm>
          <a:prstGeom prst="ellipse">
            <a:avLst/>
          </a:prstGeom>
          <a:noFill/>
          <a:ln>
            <a:noFill/>
          </a:ln>
        </p:spPr>
        <p:txBody>
          <a:bodyPr wrap="square">
            <a:spAutoFit/>
          </a:bodyPr>
          <a:lstStyle/>
          <a:p>
            <a:pPr algn="ctr"/>
            <a:r>
              <a:rPr lang="ar-EG" sz="4000" b="1" dirty="0">
                <a:solidFill>
                  <a:srgbClr val="FFFF00"/>
                </a:solidFill>
                <a:latin typeface="Traditional Arabic" panose="02020603050405020304" pitchFamily="18" charset="-78"/>
                <a:cs typeface="Traditional Arabic" panose="02020603050405020304" pitchFamily="18" charset="-78"/>
              </a:rPr>
              <a:t>الهدف الرابع –</a:t>
            </a:r>
          </a:p>
          <a:p>
            <a:pPr algn="ctr"/>
            <a:r>
              <a:rPr lang="ar-EG" sz="4000" b="1" dirty="0">
                <a:solidFill>
                  <a:schemeClr val="bg1"/>
                </a:solidFill>
                <a:latin typeface="Traditional Arabic" panose="02020603050405020304" pitchFamily="18" charset="-78"/>
                <a:cs typeface="Traditional Arabic" panose="02020603050405020304" pitchFamily="18" charset="-78"/>
              </a:rPr>
              <a:t> أن يكون الطلبة قادرين على تطبيق خطوات اختيار الحل الأفضل.</a:t>
            </a:r>
            <a:endParaRPr lang="ar-EG" sz="6000" b="1" dirty="0">
              <a:solidFill>
                <a:schemeClr val="bg1"/>
              </a:solidFill>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2986699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560216"/>
        </a:solidFill>
        <a:effectLst/>
      </p:bgPr>
    </p:bg>
    <p:spTree>
      <p:nvGrpSpPr>
        <p:cNvPr id="1" name="">
          <a:extLst>
            <a:ext uri="{FF2B5EF4-FFF2-40B4-BE49-F238E27FC236}">
              <a16:creationId xmlns:a16="http://schemas.microsoft.com/office/drawing/2014/main" id="{BDEC412C-2614-A3D8-34E1-C883F3C2676C}"/>
            </a:ext>
          </a:extLst>
        </p:cNvPr>
        <p:cNvGrpSpPr/>
        <p:nvPr/>
      </p:nvGrpSpPr>
      <p:grpSpPr>
        <a:xfrm>
          <a:off x="0" y="0"/>
          <a:ext cx="0" cy="0"/>
          <a:chOff x="0" y="0"/>
          <a:chExt cx="0" cy="0"/>
        </a:xfrm>
      </p:grpSpPr>
      <p:grpSp>
        <p:nvGrpSpPr>
          <p:cNvPr id="7" name="Group 7">
            <a:extLst>
              <a:ext uri="{FF2B5EF4-FFF2-40B4-BE49-F238E27FC236}">
                <a16:creationId xmlns:a16="http://schemas.microsoft.com/office/drawing/2014/main" id="{2DE7969D-B806-8D40-CE55-A15FA0D63F05}"/>
              </a:ext>
            </a:extLst>
          </p:cNvPr>
          <p:cNvGrpSpPr/>
          <p:nvPr/>
        </p:nvGrpSpPr>
        <p:grpSpPr>
          <a:xfrm rot="-10800000">
            <a:off x="-492605" y="4725144"/>
            <a:ext cx="1433032" cy="2489015"/>
            <a:chOff x="0" y="0"/>
            <a:chExt cx="812800" cy="1411742"/>
          </a:xfrm>
        </p:grpSpPr>
        <p:sp>
          <p:nvSpPr>
            <p:cNvPr id="8" name="Freeform 8">
              <a:extLst>
                <a:ext uri="{FF2B5EF4-FFF2-40B4-BE49-F238E27FC236}">
                  <a16:creationId xmlns:a16="http://schemas.microsoft.com/office/drawing/2014/main" id="{AD66A08C-9E53-C635-D2EF-65A397451520}"/>
                </a:ext>
              </a:extLst>
            </p:cNvPr>
            <p:cNvSpPr/>
            <p:nvPr/>
          </p:nvSpPr>
          <p:spPr>
            <a:xfrm>
              <a:off x="0" y="0"/>
              <a:ext cx="812800" cy="1411742"/>
            </a:xfrm>
            <a:custGeom>
              <a:avLst/>
              <a:gdLst/>
              <a:ahLst/>
              <a:cxnLst/>
              <a:rect l="l" t="t" r="r" b="b"/>
              <a:pathLst>
                <a:path w="812800" h="1411742">
                  <a:moveTo>
                    <a:pt x="406400" y="0"/>
                  </a:moveTo>
                  <a:lnTo>
                    <a:pt x="812800" y="705871"/>
                  </a:lnTo>
                  <a:lnTo>
                    <a:pt x="406400" y="1411742"/>
                  </a:lnTo>
                  <a:lnTo>
                    <a:pt x="0" y="705871"/>
                  </a:lnTo>
                  <a:lnTo>
                    <a:pt x="406400" y="0"/>
                  </a:lnTo>
                  <a:close/>
                </a:path>
              </a:pathLst>
            </a:custGeom>
            <a:solidFill>
              <a:srgbClr val="9B1921"/>
            </a:solidFill>
          </p:spPr>
        </p:sp>
        <p:sp>
          <p:nvSpPr>
            <p:cNvPr id="9" name="TextBox 9">
              <a:extLst>
                <a:ext uri="{FF2B5EF4-FFF2-40B4-BE49-F238E27FC236}">
                  <a16:creationId xmlns:a16="http://schemas.microsoft.com/office/drawing/2014/main" id="{211269F3-C585-CB4C-404A-1053B40AFA93}"/>
                </a:ext>
              </a:extLst>
            </p:cNvPr>
            <p:cNvSpPr txBox="1"/>
            <p:nvPr/>
          </p:nvSpPr>
          <p:spPr>
            <a:xfrm>
              <a:off x="139700" y="185493"/>
              <a:ext cx="533400" cy="983605"/>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0" name="Group 10">
            <a:extLst>
              <a:ext uri="{FF2B5EF4-FFF2-40B4-BE49-F238E27FC236}">
                <a16:creationId xmlns:a16="http://schemas.microsoft.com/office/drawing/2014/main" id="{7AE7D8E5-1389-BD4A-37E5-D32F8968F18F}"/>
              </a:ext>
            </a:extLst>
          </p:cNvPr>
          <p:cNvGrpSpPr/>
          <p:nvPr/>
        </p:nvGrpSpPr>
        <p:grpSpPr>
          <a:xfrm rot="-10800000">
            <a:off x="-22392" y="6124519"/>
            <a:ext cx="1433032" cy="746828"/>
            <a:chOff x="0" y="0"/>
            <a:chExt cx="812800" cy="423592"/>
          </a:xfrm>
        </p:grpSpPr>
        <p:sp>
          <p:nvSpPr>
            <p:cNvPr id="11" name="Freeform 11">
              <a:extLst>
                <a:ext uri="{FF2B5EF4-FFF2-40B4-BE49-F238E27FC236}">
                  <a16:creationId xmlns:a16="http://schemas.microsoft.com/office/drawing/2014/main" id="{C3BA0FDA-F89E-471A-A44B-BA6C038F4AC2}"/>
                </a:ext>
              </a:extLst>
            </p:cNvPr>
            <p:cNvSpPr/>
            <p:nvPr/>
          </p:nvSpPr>
          <p:spPr>
            <a:xfrm>
              <a:off x="0" y="0"/>
              <a:ext cx="812800" cy="423592"/>
            </a:xfrm>
            <a:custGeom>
              <a:avLst/>
              <a:gdLst/>
              <a:ahLst/>
              <a:cxnLst/>
              <a:rect l="l" t="t" r="r" b="b"/>
              <a:pathLst>
                <a:path w="812800" h="423592">
                  <a:moveTo>
                    <a:pt x="406400" y="423592"/>
                  </a:moveTo>
                  <a:lnTo>
                    <a:pt x="812800" y="0"/>
                  </a:lnTo>
                  <a:lnTo>
                    <a:pt x="0" y="0"/>
                  </a:lnTo>
                  <a:lnTo>
                    <a:pt x="406400" y="423592"/>
                  </a:lnTo>
                  <a:close/>
                </a:path>
              </a:pathLst>
            </a:custGeom>
            <a:solidFill>
              <a:srgbClr val="BC1823"/>
            </a:solidFill>
          </p:spPr>
        </p:sp>
        <p:sp>
          <p:nvSpPr>
            <p:cNvPr id="12" name="TextBox 12">
              <a:extLst>
                <a:ext uri="{FF2B5EF4-FFF2-40B4-BE49-F238E27FC236}">
                  <a16:creationId xmlns:a16="http://schemas.microsoft.com/office/drawing/2014/main" id="{EFEB88A2-A68D-BD5F-BCA1-14AFE88D4DC2}"/>
                </a:ext>
              </a:extLst>
            </p:cNvPr>
            <p:cNvSpPr txBox="1"/>
            <p:nvPr/>
          </p:nvSpPr>
          <p:spPr>
            <a:xfrm>
              <a:off x="127000" y="-26893"/>
              <a:ext cx="558800" cy="253818"/>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3" name="Group 13">
            <a:extLst>
              <a:ext uri="{FF2B5EF4-FFF2-40B4-BE49-F238E27FC236}">
                <a16:creationId xmlns:a16="http://schemas.microsoft.com/office/drawing/2014/main" id="{3DE91851-032F-28CC-0089-BCBCDE23F65D}"/>
              </a:ext>
            </a:extLst>
          </p:cNvPr>
          <p:cNvGrpSpPr/>
          <p:nvPr/>
        </p:nvGrpSpPr>
        <p:grpSpPr>
          <a:xfrm>
            <a:off x="8100392" y="-243408"/>
            <a:ext cx="1433032" cy="2489015"/>
            <a:chOff x="0" y="0"/>
            <a:chExt cx="812800" cy="1411742"/>
          </a:xfrm>
        </p:grpSpPr>
        <p:sp>
          <p:nvSpPr>
            <p:cNvPr id="14" name="Freeform 14">
              <a:extLst>
                <a:ext uri="{FF2B5EF4-FFF2-40B4-BE49-F238E27FC236}">
                  <a16:creationId xmlns:a16="http://schemas.microsoft.com/office/drawing/2014/main" id="{25BD10E9-7F9D-ECC1-94C0-04F3FCFD24D6}"/>
                </a:ext>
              </a:extLst>
            </p:cNvPr>
            <p:cNvSpPr/>
            <p:nvPr/>
          </p:nvSpPr>
          <p:spPr>
            <a:xfrm>
              <a:off x="0" y="0"/>
              <a:ext cx="812800" cy="1411742"/>
            </a:xfrm>
            <a:custGeom>
              <a:avLst/>
              <a:gdLst/>
              <a:ahLst/>
              <a:cxnLst/>
              <a:rect l="l" t="t" r="r" b="b"/>
              <a:pathLst>
                <a:path w="812800" h="1411742">
                  <a:moveTo>
                    <a:pt x="406400" y="0"/>
                  </a:moveTo>
                  <a:lnTo>
                    <a:pt x="812800" y="705871"/>
                  </a:lnTo>
                  <a:lnTo>
                    <a:pt x="406400" y="1411742"/>
                  </a:lnTo>
                  <a:lnTo>
                    <a:pt x="0" y="705871"/>
                  </a:lnTo>
                  <a:lnTo>
                    <a:pt x="406400" y="0"/>
                  </a:lnTo>
                  <a:close/>
                </a:path>
              </a:pathLst>
            </a:custGeom>
            <a:solidFill>
              <a:srgbClr val="9B1921"/>
            </a:solidFill>
          </p:spPr>
        </p:sp>
        <p:sp>
          <p:nvSpPr>
            <p:cNvPr id="15" name="TextBox 15">
              <a:extLst>
                <a:ext uri="{FF2B5EF4-FFF2-40B4-BE49-F238E27FC236}">
                  <a16:creationId xmlns:a16="http://schemas.microsoft.com/office/drawing/2014/main" id="{BDF3F7D0-B331-4A13-3949-7E6A7928D1AF}"/>
                </a:ext>
              </a:extLst>
            </p:cNvPr>
            <p:cNvSpPr txBox="1"/>
            <p:nvPr/>
          </p:nvSpPr>
          <p:spPr>
            <a:xfrm>
              <a:off x="139700" y="185493"/>
              <a:ext cx="533400" cy="983605"/>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16" name="Freeform 4">
            <a:extLst>
              <a:ext uri="{FF2B5EF4-FFF2-40B4-BE49-F238E27FC236}">
                <a16:creationId xmlns:a16="http://schemas.microsoft.com/office/drawing/2014/main" id="{B2C0863C-9D02-2F97-D6F2-07E121262A65}"/>
              </a:ext>
            </a:extLst>
          </p:cNvPr>
          <p:cNvSpPr/>
          <p:nvPr/>
        </p:nvSpPr>
        <p:spPr>
          <a:xfrm>
            <a:off x="1573190" y="685800"/>
            <a:ext cx="6316113" cy="5486400"/>
          </a:xfrm>
          <a:custGeom>
            <a:avLst/>
            <a:gdLst/>
            <a:ahLst/>
            <a:cxnLst/>
            <a:rect l="l" t="t" r="r" b="b"/>
            <a:pathLst>
              <a:path w="9474170" h="8229600">
                <a:moveTo>
                  <a:pt x="0" y="0"/>
                </a:moveTo>
                <a:lnTo>
                  <a:pt x="9474170" y="0"/>
                </a:lnTo>
                <a:lnTo>
                  <a:pt x="9474170" y="8229600"/>
                </a:lnTo>
                <a:lnTo>
                  <a:pt x="0" y="8229600"/>
                </a:lnTo>
                <a:lnTo>
                  <a:pt x="0" y="0"/>
                </a:lnTo>
                <a:close/>
              </a:path>
            </a:pathLst>
          </a:custGeom>
          <a:blipFill>
            <a:blip r:embed="rId2"/>
            <a:stretch>
              <a:fillRect/>
            </a:stretch>
          </a:blipFill>
        </p:spPr>
      </p:sp>
      <p:sp>
        <p:nvSpPr>
          <p:cNvPr id="17" name="مربع نص 16">
            <a:extLst>
              <a:ext uri="{FF2B5EF4-FFF2-40B4-BE49-F238E27FC236}">
                <a16:creationId xmlns:a16="http://schemas.microsoft.com/office/drawing/2014/main" id="{7D2B4FB6-0085-D40B-406C-C1FD03C32779}"/>
              </a:ext>
            </a:extLst>
          </p:cNvPr>
          <p:cNvSpPr txBox="1"/>
          <p:nvPr/>
        </p:nvSpPr>
        <p:spPr>
          <a:xfrm>
            <a:off x="2286000" y="2894244"/>
            <a:ext cx="4572000" cy="1754326"/>
          </a:xfrm>
          <a:prstGeom prst="rect">
            <a:avLst/>
          </a:prstGeom>
          <a:noFill/>
        </p:spPr>
        <p:txBody>
          <a:bodyPr wrap="square">
            <a:spAutoFit/>
          </a:bodyPr>
          <a:lstStyle/>
          <a:p>
            <a:pPr algn="ctr"/>
            <a:r>
              <a:rPr lang="ar-EG" sz="5400" b="1" dirty="0">
                <a:latin typeface="Traditional Arabic" panose="02020603050405020304" pitchFamily="18" charset="-78"/>
                <a:cs typeface="Traditional Arabic" panose="02020603050405020304" pitchFamily="18" charset="-78"/>
              </a:rPr>
              <a:t>رابعًا: اختيار البديل الأفضل</a:t>
            </a:r>
            <a:endParaRPr lang="ar-EG" sz="31000" dirty="0">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2831915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984AB325-E8E5-3973-906B-51F92C54FFED}"/>
              </a:ext>
            </a:extLst>
          </p:cNvPr>
          <p:cNvSpPr txBox="1"/>
          <p:nvPr/>
        </p:nvSpPr>
        <p:spPr>
          <a:xfrm>
            <a:off x="1143000" y="750183"/>
            <a:ext cx="6858000" cy="5357634"/>
          </a:xfrm>
          <a:prstGeom prst="bevel">
            <a:avLst/>
          </a:prstGeom>
          <a:noFill/>
          <a:ln>
            <a:noFill/>
          </a:ln>
        </p:spPr>
        <p:txBody>
          <a:bodyPr wrap="square">
            <a:spAutoFit/>
          </a:bodyPr>
          <a:lstStyle/>
          <a:p>
            <a:pPr algn="r" rtl="1">
              <a:spcBef>
                <a:spcPts val="0"/>
              </a:spcBef>
              <a:spcAft>
                <a:spcPts val="500"/>
              </a:spcAft>
            </a:pPr>
            <a:r>
              <a:rPr lang="ar-EG" sz="3200" b="1" i="0" u="none" strike="noStrike" dirty="0">
                <a:solidFill>
                  <a:srgbClr val="723C00"/>
                </a:solidFill>
                <a:effectLst/>
                <a:latin typeface="Arial" panose="020B0604020202020204" pitchFamily="34" charset="0"/>
              </a:rPr>
              <a:t>يُعد اختيار البديل الأفضل من بين البدائل التي تم الوصول إليها من أهم خطوات حل المشكلات، فاختيار البديل الخاطئ لن يصل بنا لحل المشكلة، وسيكلفنا الكثير من الوقت والجهد، وستتعرف على كيفية القيام باختيار البديل الأفضل من خلال عدد من الطرق المخصصة لتضييق البدائل للوصول لأفضلها.</a:t>
            </a:r>
            <a:endParaRPr lang="ar-EG" sz="3200" b="1" dirty="0">
              <a:effectLst/>
            </a:endParaRPr>
          </a:p>
        </p:txBody>
      </p:sp>
    </p:spTree>
    <p:extLst>
      <p:ext uri="{BB962C8B-B14F-4D97-AF65-F5344CB8AC3E}">
        <p14:creationId xmlns:p14="http://schemas.microsoft.com/office/powerpoint/2010/main" val="738879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5">
            <a:extLst>
              <a:ext uri="{FF2B5EF4-FFF2-40B4-BE49-F238E27FC236}">
                <a16:creationId xmlns:a16="http://schemas.microsoft.com/office/drawing/2014/main" id="{A9F1C7B4-0F2E-2CCF-2912-6285259D32AD}"/>
              </a:ext>
            </a:extLst>
          </p:cNvPr>
          <p:cNvSpPr/>
          <p:nvPr/>
        </p:nvSpPr>
        <p:spPr>
          <a:xfrm>
            <a:off x="2771800" y="332656"/>
            <a:ext cx="3975652" cy="2743200"/>
          </a:xfrm>
          <a:custGeom>
            <a:avLst/>
            <a:gdLst/>
            <a:ahLst/>
            <a:cxnLst/>
            <a:rect l="l" t="t" r="r" b="b"/>
            <a:pathLst>
              <a:path w="5963478" h="4114800">
                <a:moveTo>
                  <a:pt x="0" y="0"/>
                </a:moveTo>
                <a:lnTo>
                  <a:pt x="5963478" y="0"/>
                </a:lnTo>
                <a:lnTo>
                  <a:pt x="5963478"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مربع نص 3">
            <a:extLst>
              <a:ext uri="{FF2B5EF4-FFF2-40B4-BE49-F238E27FC236}">
                <a16:creationId xmlns:a16="http://schemas.microsoft.com/office/drawing/2014/main" id="{540EBD27-370E-6472-3067-97CAE2D6826C}"/>
              </a:ext>
            </a:extLst>
          </p:cNvPr>
          <p:cNvSpPr txBox="1"/>
          <p:nvPr/>
        </p:nvSpPr>
        <p:spPr>
          <a:xfrm>
            <a:off x="3037520" y="935722"/>
            <a:ext cx="3595674" cy="1754326"/>
          </a:xfrm>
          <a:prstGeom prst="rect">
            <a:avLst/>
          </a:prstGeom>
          <a:noFill/>
        </p:spPr>
        <p:txBody>
          <a:bodyPr wrap="square">
            <a:spAutoFit/>
          </a:bodyPr>
          <a:lstStyle/>
          <a:p>
            <a:pPr algn="ctr"/>
            <a:r>
              <a:rPr lang="ar-EG" sz="5400" b="1" dirty="0">
                <a:solidFill>
                  <a:srgbClr val="C00000"/>
                </a:solidFill>
              </a:rPr>
              <a:t>خطوات اختيار البديل الأفضل:</a:t>
            </a:r>
            <a:endParaRPr lang="en-US" sz="71400" b="1" dirty="0">
              <a:solidFill>
                <a:srgbClr val="C00000"/>
              </a:solidFill>
            </a:endParaRPr>
          </a:p>
        </p:txBody>
      </p:sp>
      <p:sp>
        <p:nvSpPr>
          <p:cNvPr id="6" name="مربع نص 5">
            <a:extLst>
              <a:ext uri="{FF2B5EF4-FFF2-40B4-BE49-F238E27FC236}">
                <a16:creationId xmlns:a16="http://schemas.microsoft.com/office/drawing/2014/main" id="{E8BCBB83-4648-2CFB-01F0-50C6B7F0A646}"/>
              </a:ext>
            </a:extLst>
          </p:cNvPr>
          <p:cNvSpPr txBox="1"/>
          <p:nvPr/>
        </p:nvSpPr>
        <p:spPr>
          <a:xfrm>
            <a:off x="1804256" y="4077072"/>
            <a:ext cx="5535488" cy="1446550"/>
          </a:xfrm>
          <a:prstGeom prst="rect">
            <a:avLst/>
          </a:prstGeom>
          <a:noFill/>
        </p:spPr>
        <p:txBody>
          <a:bodyPr wrap="square">
            <a:spAutoFit/>
          </a:bodyPr>
          <a:lstStyle/>
          <a:p>
            <a:pPr algn="ctr"/>
            <a:r>
              <a:rPr lang="ar-EG" sz="4400" b="1" dirty="0"/>
              <a:t>تمر عملية اختيار البديل الأفضل بثلاث مراحل هي:</a:t>
            </a:r>
            <a:endParaRPr lang="ar-EG" sz="7200" b="1" dirty="0"/>
          </a:p>
        </p:txBody>
      </p:sp>
    </p:spTree>
    <p:extLst>
      <p:ext uri="{BB962C8B-B14F-4D97-AF65-F5344CB8AC3E}">
        <p14:creationId xmlns:p14="http://schemas.microsoft.com/office/powerpoint/2010/main" val="586386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رسم تخطيطي 1">
            <a:extLst>
              <a:ext uri="{FF2B5EF4-FFF2-40B4-BE49-F238E27FC236}">
                <a16:creationId xmlns:a16="http://schemas.microsoft.com/office/drawing/2014/main" id="{9E9CEB5D-A2FA-47F1-485F-054B7F0CB696}"/>
              </a:ext>
            </a:extLst>
          </p:cNvPr>
          <p:cNvGraphicFramePr/>
          <p:nvPr>
            <p:extLst>
              <p:ext uri="{D42A27DB-BD31-4B8C-83A1-F6EECF244321}">
                <p14:modId xmlns:p14="http://schemas.microsoft.com/office/powerpoint/2010/main" val="2820270814"/>
              </p:ext>
            </p:extLst>
          </p:nvPr>
        </p:nvGraphicFramePr>
        <p:xfrm>
          <a:off x="1331640" y="476672"/>
          <a:ext cx="6630480" cy="531736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29758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graphicEl>
                                              <a:dgm id="{EF9EACE6-1E9B-46F1-8B9C-100FD45834FD}"/>
                                            </p:graphicEl>
                                          </p:spTgt>
                                        </p:tgtEl>
                                        <p:attrNameLst>
                                          <p:attrName>style.visibility</p:attrName>
                                        </p:attrNameLst>
                                      </p:cBhvr>
                                      <p:to>
                                        <p:strVal val="visible"/>
                                      </p:to>
                                    </p:set>
                                    <p:anim calcmode="lin" valueType="num">
                                      <p:cBhvr additive="base">
                                        <p:cTn id="7" dur="500" fill="hold"/>
                                        <p:tgtEl>
                                          <p:spTgt spid="2">
                                            <p:graphicEl>
                                              <a:dgm id="{EF9EACE6-1E9B-46F1-8B9C-100FD45834FD}"/>
                                            </p:graphic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graphicEl>
                                              <a:dgm id="{EF9EACE6-1E9B-46F1-8B9C-100FD45834FD}"/>
                                            </p:graphic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graphicEl>
                                              <a:dgm id="{9FD4538A-E1D8-4E7B-AEA6-B70FBD9D562C}"/>
                                            </p:graphicEl>
                                          </p:spTgt>
                                        </p:tgtEl>
                                        <p:attrNameLst>
                                          <p:attrName>style.visibility</p:attrName>
                                        </p:attrNameLst>
                                      </p:cBhvr>
                                      <p:to>
                                        <p:strVal val="visible"/>
                                      </p:to>
                                    </p:set>
                                    <p:anim calcmode="lin" valueType="num">
                                      <p:cBhvr additive="base">
                                        <p:cTn id="11" dur="500" fill="hold"/>
                                        <p:tgtEl>
                                          <p:spTgt spid="2">
                                            <p:graphicEl>
                                              <a:dgm id="{9FD4538A-E1D8-4E7B-AEA6-B70FBD9D562C}"/>
                                            </p:graphic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graphicEl>
                                              <a:dgm id="{9FD4538A-E1D8-4E7B-AEA6-B70FBD9D562C}"/>
                                            </p:graphic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
                                            <p:graphicEl>
                                              <a:dgm id="{C2789E33-6319-4BEB-984D-0F5B0F8BF720}"/>
                                            </p:graphicEl>
                                          </p:spTgt>
                                        </p:tgtEl>
                                        <p:attrNameLst>
                                          <p:attrName>style.visibility</p:attrName>
                                        </p:attrNameLst>
                                      </p:cBhvr>
                                      <p:to>
                                        <p:strVal val="visible"/>
                                      </p:to>
                                    </p:set>
                                    <p:anim calcmode="lin" valueType="num">
                                      <p:cBhvr additive="base">
                                        <p:cTn id="17" dur="500" fill="hold"/>
                                        <p:tgtEl>
                                          <p:spTgt spid="2">
                                            <p:graphicEl>
                                              <a:dgm id="{C2789E33-6319-4BEB-984D-0F5B0F8BF720}"/>
                                            </p:graphic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graphicEl>
                                              <a:dgm id="{C2789E33-6319-4BEB-984D-0F5B0F8BF720}"/>
                                            </p:graphic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2">
                                            <p:graphicEl>
                                              <a:dgm id="{60AF1806-0BB0-4C47-B7D7-37BD014E6CBD}"/>
                                            </p:graphicEl>
                                          </p:spTgt>
                                        </p:tgtEl>
                                        <p:attrNameLst>
                                          <p:attrName>style.visibility</p:attrName>
                                        </p:attrNameLst>
                                      </p:cBhvr>
                                      <p:to>
                                        <p:strVal val="visible"/>
                                      </p:to>
                                    </p:set>
                                    <p:anim calcmode="lin" valueType="num">
                                      <p:cBhvr additive="base">
                                        <p:cTn id="23" dur="500" fill="hold"/>
                                        <p:tgtEl>
                                          <p:spTgt spid="2">
                                            <p:graphicEl>
                                              <a:dgm id="{60AF1806-0BB0-4C47-B7D7-37BD014E6CBD}"/>
                                            </p:graphic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graphicEl>
                                              <a:dgm id="{60AF1806-0BB0-4C47-B7D7-37BD014E6CBD}"/>
                                            </p:graphic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2">
                                            <p:graphicEl>
                                              <a:dgm id="{CC34AF76-C120-457F-99DA-1A3858660FC1}"/>
                                            </p:graphicEl>
                                          </p:spTgt>
                                        </p:tgtEl>
                                        <p:attrNameLst>
                                          <p:attrName>style.visibility</p:attrName>
                                        </p:attrNameLst>
                                      </p:cBhvr>
                                      <p:to>
                                        <p:strVal val="visible"/>
                                      </p:to>
                                    </p:set>
                                    <p:anim calcmode="lin" valueType="num">
                                      <p:cBhvr additive="base">
                                        <p:cTn id="27" dur="500" fill="hold"/>
                                        <p:tgtEl>
                                          <p:spTgt spid="2">
                                            <p:graphicEl>
                                              <a:dgm id="{CC34AF76-C120-457F-99DA-1A3858660FC1}"/>
                                            </p:graphicEl>
                                          </p:spTgt>
                                        </p:tgtEl>
                                        <p:attrNameLst>
                                          <p:attrName>ppt_x</p:attrName>
                                        </p:attrNameLst>
                                      </p:cBhvr>
                                      <p:tavLst>
                                        <p:tav tm="0">
                                          <p:val>
                                            <p:strVal val="#ppt_x"/>
                                          </p:val>
                                        </p:tav>
                                        <p:tav tm="100000">
                                          <p:val>
                                            <p:strVal val="#ppt_x"/>
                                          </p:val>
                                        </p:tav>
                                      </p:tavLst>
                                    </p:anim>
                                    <p:anim calcmode="lin" valueType="num">
                                      <p:cBhvr additive="base">
                                        <p:cTn id="28" dur="500" fill="hold"/>
                                        <p:tgtEl>
                                          <p:spTgt spid="2">
                                            <p:graphicEl>
                                              <a:dgm id="{CC34AF76-C120-457F-99DA-1A3858660FC1}"/>
                                            </p:graphic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2">
                                            <p:graphicEl>
                                              <a:dgm id="{CCF2598D-0AC5-41E8-A02D-51AA0D535C48}"/>
                                            </p:graphicEl>
                                          </p:spTgt>
                                        </p:tgtEl>
                                        <p:attrNameLst>
                                          <p:attrName>style.visibility</p:attrName>
                                        </p:attrNameLst>
                                      </p:cBhvr>
                                      <p:to>
                                        <p:strVal val="visible"/>
                                      </p:to>
                                    </p:set>
                                    <p:anim calcmode="lin" valueType="num">
                                      <p:cBhvr additive="base">
                                        <p:cTn id="33" dur="500" fill="hold"/>
                                        <p:tgtEl>
                                          <p:spTgt spid="2">
                                            <p:graphicEl>
                                              <a:dgm id="{CCF2598D-0AC5-41E8-A02D-51AA0D535C48}"/>
                                            </p:graphicEl>
                                          </p:spTgt>
                                        </p:tgtEl>
                                        <p:attrNameLst>
                                          <p:attrName>ppt_x</p:attrName>
                                        </p:attrNameLst>
                                      </p:cBhvr>
                                      <p:tavLst>
                                        <p:tav tm="0">
                                          <p:val>
                                            <p:strVal val="#ppt_x"/>
                                          </p:val>
                                        </p:tav>
                                        <p:tav tm="100000">
                                          <p:val>
                                            <p:strVal val="#ppt_x"/>
                                          </p:val>
                                        </p:tav>
                                      </p:tavLst>
                                    </p:anim>
                                    <p:anim calcmode="lin" valueType="num">
                                      <p:cBhvr additive="base">
                                        <p:cTn id="34" dur="500" fill="hold"/>
                                        <p:tgtEl>
                                          <p:spTgt spid="2">
                                            <p:graphicEl>
                                              <a:dgm id="{CCF2598D-0AC5-41E8-A02D-51AA0D535C48}"/>
                                            </p:graphic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2">
                                            <p:graphicEl>
                                              <a:dgm id="{21CF4E68-07A6-43BE-A5B3-207D333425EC}"/>
                                            </p:graphicEl>
                                          </p:spTgt>
                                        </p:tgtEl>
                                        <p:attrNameLst>
                                          <p:attrName>style.visibility</p:attrName>
                                        </p:attrNameLst>
                                      </p:cBhvr>
                                      <p:to>
                                        <p:strVal val="visible"/>
                                      </p:to>
                                    </p:set>
                                    <p:anim calcmode="lin" valueType="num">
                                      <p:cBhvr additive="base">
                                        <p:cTn id="39" dur="500" fill="hold"/>
                                        <p:tgtEl>
                                          <p:spTgt spid="2">
                                            <p:graphicEl>
                                              <a:dgm id="{21CF4E68-07A6-43BE-A5B3-207D333425EC}"/>
                                            </p:graphicEl>
                                          </p:spTgt>
                                        </p:tgtEl>
                                        <p:attrNameLst>
                                          <p:attrName>ppt_x</p:attrName>
                                        </p:attrNameLst>
                                      </p:cBhvr>
                                      <p:tavLst>
                                        <p:tav tm="0">
                                          <p:val>
                                            <p:strVal val="#ppt_x"/>
                                          </p:val>
                                        </p:tav>
                                        <p:tav tm="100000">
                                          <p:val>
                                            <p:strVal val="#ppt_x"/>
                                          </p:val>
                                        </p:tav>
                                      </p:tavLst>
                                    </p:anim>
                                    <p:anim calcmode="lin" valueType="num">
                                      <p:cBhvr additive="base">
                                        <p:cTn id="40" dur="500" fill="hold"/>
                                        <p:tgtEl>
                                          <p:spTgt spid="2">
                                            <p:graphicEl>
                                              <a:dgm id="{21CF4E68-07A6-43BE-A5B3-207D333425EC}"/>
                                            </p:graphic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2">
                                            <p:graphicEl>
                                              <a:dgm id="{E483F50E-5BE0-4154-855C-C95F60943D91}"/>
                                            </p:graphicEl>
                                          </p:spTgt>
                                        </p:tgtEl>
                                        <p:attrNameLst>
                                          <p:attrName>style.visibility</p:attrName>
                                        </p:attrNameLst>
                                      </p:cBhvr>
                                      <p:to>
                                        <p:strVal val="visible"/>
                                      </p:to>
                                    </p:set>
                                    <p:anim calcmode="lin" valueType="num">
                                      <p:cBhvr additive="base">
                                        <p:cTn id="45" dur="500" fill="hold"/>
                                        <p:tgtEl>
                                          <p:spTgt spid="2">
                                            <p:graphicEl>
                                              <a:dgm id="{E483F50E-5BE0-4154-855C-C95F60943D91}"/>
                                            </p:graphicEl>
                                          </p:spTgt>
                                        </p:tgtEl>
                                        <p:attrNameLst>
                                          <p:attrName>ppt_x</p:attrName>
                                        </p:attrNameLst>
                                      </p:cBhvr>
                                      <p:tavLst>
                                        <p:tav tm="0">
                                          <p:val>
                                            <p:strVal val="#ppt_x"/>
                                          </p:val>
                                        </p:tav>
                                        <p:tav tm="100000">
                                          <p:val>
                                            <p:strVal val="#ppt_x"/>
                                          </p:val>
                                        </p:tav>
                                      </p:tavLst>
                                    </p:anim>
                                    <p:anim calcmode="lin" valueType="num">
                                      <p:cBhvr additive="base">
                                        <p:cTn id="46" dur="500" fill="hold"/>
                                        <p:tgtEl>
                                          <p:spTgt spid="2">
                                            <p:graphicEl>
                                              <a:dgm id="{E483F50E-5BE0-4154-855C-C95F60943D91}"/>
                                            </p:graphic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Dgm bld="one"/>
        </p:bldSub>
      </p:bldGraphic>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F65F9168-2C51-C56F-44AA-5EF8A7D1B034}"/>
              </a:ext>
            </a:extLst>
          </p:cNvPr>
          <p:cNvSpPr/>
          <p:nvPr/>
        </p:nvSpPr>
        <p:spPr>
          <a:xfrm>
            <a:off x="3391290" y="303074"/>
            <a:ext cx="2657763" cy="2743200"/>
          </a:xfrm>
          <a:custGeom>
            <a:avLst/>
            <a:gdLst/>
            <a:ahLst/>
            <a:cxnLst/>
            <a:rect l="l" t="t" r="r" b="b"/>
            <a:pathLst>
              <a:path w="3986645" h="4114800">
                <a:moveTo>
                  <a:pt x="0" y="0"/>
                </a:moveTo>
                <a:lnTo>
                  <a:pt x="3986646" y="0"/>
                </a:lnTo>
                <a:lnTo>
                  <a:pt x="3986646"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مربع نص 3">
            <a:extLst>
              <a:ext uri="{FF2B5EF4-FFF2-40B4-BE49-F238E27FC236}">
                <a16:creationId xmlns:a16="http://schemas.microsoft.com/office/drawing/2014/main" id="{540EBD27-370E-6472-3067-97CAE2D6826C}"/>
              </a:ext>
            </a:extLst>
          </p:cNvPr>
          <p:cNvSpPr txBox="1"/>
          <p:nvPr/>
        </p:nvSpPr>
        <p:spPr>
          <a:xfrm>
            <a:off x="3507241" y="692696"/>
            <a:ext cx="2425860" cy="2123658"/>
          </a:xfrm>
          <a:prstGeom prst="rect">
            <a:avLst/>
          </a:prstGeom>
          <a:noFill/>
        </p:spPr>
        <p:txBody>
          <a:bodyPr wrap="square">
            <a:spAutoFit/>
          </a:bodyPr>
          <a:lstStyle/>
          <a:p>
            <a:pPr algn="ctr"/>
            <a:r>
              <a:rPr lang="ar-EG" sz="4400" b="1" dirty="0">
                <a:solidFill>
                  <a:schemeClr val="bg1"/>
                </a:solidFill>
              </a:rPr>
              <a:t>1- تحليل مزايا كل بديل وعيوبه:</a:t>
            </a:r>
            <a:endParaRPr lang="en-US" sz="49600" b="1" dirty="0">
              <a:solidFill>
                <a:schemeClr val="bg1"/>
              </a:solidFill>
            </a:endParaRPr>
          </a:p>
        </p:txBody>
      </p:sp>
      <p:sp>
        <p:nvSpPr>
          <p:cNvPr id="6" name="مربع نص 5">
            <a:extLst>
              <a:ext uri="{FF2B5EF4-FFF2-40B4-BE49-F238E27FC236}">
                <a16:creationId xmlns:a16="http://schemas.microsoft.com/office/drawing/2014/main" id="{E8BCBB83-4648-2CFB-01F0-50C6B7F0A646}"/>
              </a:ext>
            </a:extLst>
          </p:cNvPr>
          <p:cNvSpPr txBox="1"/>
          <p:nvPr/>
        </p:nvSpPr>
        <p:spPr>
          <a:xfrm>
            <a:off x="1187624" y="3429000"/>
            <a:ext cx="7038528" cy="1754326"/>
          </a:xfrm>
          <a:prstGeom prst="rect">
            <a:avLst/>
          </a:prstGeom>
          <a:noFill/>
        </p:spPr>
        <p:txBody>
          <a:bodyPr wrap="square">
            <a:spAutoFit/>
          </a:bodyPr>
          <a:lstStyle/>
          <a:p>
            <a:pPr algn="ctr"/>
            <a:r>
              <a:rPr lang="ar-EG" sz="3600" b="1" dirty="0"/>
              <a:t>لعل أبسط طريقة لتطبيق هذه المرحلة عمل قائمتين لكل بديل، تُذكر مزايا هذا البديل في جهة، وتوضع العيوب في الجهة المقابلة كما في الشكل الآتي:</a:t>
            </a:r>
          </a:p>
        </p:txBody>
      </p:sp>
    </p:spTree>
    <p:extLst>
      <p:ext uri="{BB962C8B-B14F-4D97-AF65-F5344CB8AC3E}">
        <p14:creationId xmlns:p14="http://schemas.microsoft.com/office/powerpoint/2010/main" val="2121190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a:extLst>
              <a:ext uri="{FF2B5EF4-FFF2-40B4-BE49-F238E27FC236}">
                <a16:creationId xmlns:a16="http://schemas.microsoft.com/office/drawing/2014/main" id="{2B5C376F-DCBB-F9AA-A2C3-DDCB951A75C6}"/>
              </a:ext>
            </a:extLst>
          </p:cNvPr>
          <p:cNvSpPr txBox="1"/>
          <p:nvPr/>
        </p:nvSpPr>
        <p:spPr>
          <a:xfrm>
            <a:off x="6804248" y="548680"/>
            <a:ext cx="1656184" cy="584775"/>
          </a:xfrm>
          <a:prstGeom prst="rect">
            <a:avLst/>
          </a:prstGeom>
          <a:solidFill>
            <a:srgbClr val="AF9C4B"/>
          </a:solidFill>
        </p:spPr>
        <p:txBody>
          <a:bodyPr wrap="square" rtlCol="0">
            <a:spAutoFit/>
          </a:bodyPr>
          <a:lstStyle/>
          <a:p>
            <a:r>
              <a:rPr lang="ar-EG" sz="3200" b="1" dirty="0"/>
              <a:t>البديل (1)</a:t>
            </a:r>
            <a:endParaRPr lang="en-US" sz="3200" b="1" dirty="0"/>
          </a:p>
        </p:txBody>
      </p:sp>
      <p:graphicFrame>
        <p:nvGraphicFramePr>
          <p:cNvPr id="3" name="جدول 3">
            <a:extLst>
              <a:ext uri="{FF2B5EF4-FFF2-40B4-BE49-F238E27FC236}">
                <a16:creationId xmlns:a16="http://schemas.microsoft.com/office/drawing/2014/main" id="{1A6CFAB0-6E57-79C3-1B30-122A98D8B14A}"/>
              </a:ext>
            </a:extLst>
          </p:cNvPr>
          <p:cNvGraphicFramePr>
            <a:graphicFrameLocks noGrp="1"/>
          </p:cNvGraphicFramePr>
          <p:nvPr>
            <p:extLst>
              <p:ext uri="{D42A27DB-BD31-4B8C-83A1-F6EECF244321}">
                <p14:modId xmlns:p14="http://schemas.microsoft.com/office/powerpoint/2010/main" val="4265393114"/>
              </p:ext>
            </p:extLst>
          </p:nvPr>
        </p:nvGraphicFramePr>
        <p:xfrm>
          <a:off x="1103784" y="1412776"/>
          <a:ext cx="6936432" cy="4480272"/>
        </p:xfrm>
        <a:graphic>
          <a:graphicData uri="http://schemas.openxmlformats.org/drawingml/2006/table">
            <a:tbl>
              <a:tblPr firstRow="1" bandRow="1">
                <a:tableStyleId>{00A15C55-8517-42AA-B614-E9B94910E393}</a:tableStyleId>
              </a:tblPr>
              <a:tblGrid>
                <a:gridCol w="3468216">
                  <a:extLst>
                    <a:ext uri="{9D8B030D-6E8A-4147-A177-3AD203B41FA5}">
                      <a16:colId xmlns:a16="http://schemas.microsoft.com/office/drawing/2014/main" val="3462521528"/>
                    </a:ext>
                  </a:extLst>
                </a:gridCol>
                <a:gridCol w="3468216">
                  <a:extLst>
                    <a:ext uri="{9D8B030D-6E8A-4147-A177-3AD203B41FA5}">
                      <a16:colId xmlns:a16="http://schemas.microsoft.com/office/drawing/2014/main" val="1674282965"/>
                    </a:ext>
                  </a:extLst>
                </a:gridCol>
              </a:tblGrid>
              <a:tr h="1120068">
                <a:tc>
                  <a:txBody>
                    <a:bodyPr/>
                    <a:lstStyle/>
                    <a:p>
                      <a:pPr algn="ctr"/>
                      <a:r>
                        <a:rPr lang="ar-EG" sz="4000" dirty="0"/>
                        <a:t>العيوب</a:t>
                      </a:r>
                      <a:endParaRPr lang="en-US" sz="4000" dirty="0"/>
                    </a:p>
                  </a:txBody>
                  <a:tcPr/>
                </a:tc>
                <a:tc>
                  <a:txBody>
                    <a:bodyPr/>
                    <a:lstStyle/>
                    <a:p>
                      <a:pPr algn="ctr"/>
                      <a:r>
                        <a:rPr lang="ar-EG" sz="4000" dirty="0"/>
                        <a:t>المزايا</a:t>
                      </a:r>
                      <a:endParaRPr lang="en-US" sz="4000" dirty="0"/>
                    </a:p>
                  </a:txBody>
                  <a:tcPr/>
                </a:tc>
                <a:extLst>
                  <a:ext uri="{0D108BD9-81ED-4DB2-BD59-A6C34878D82A}">
                    <a16:rowId xmlns:a16="http://schemas.microsoft.com/office/drawing/2014/main" val="3990297226"/>
                  </a:ext>
                </a:extLst>
              </a:tr>
              <a:tr h="1120068">
                <a:tc>
                  <a:txBody>
                    <a:bodyPr/>
                    <a:lstStyle/>
                    <a:p>
                      <a:pPr algn="ctr"/>
                      <a:endParaRPr lang="en-US" sz="4000"/>
                    </a:p>
                  </a:txBody>
                  <a:tcPr/>
                </a:tc>
                <a:tc>
                  <a:txBody>
                    <a:bodyPr/>
                    <a:lstStyle/>
                    <a:p>
                      <a:pPr algn="ctr"/>
                      <a:endParaRPr lang="en-US" sz="4000"/>
                    </a:p>
                  </a:txBody>
                  <a:tcPr/>
                </a:tc>
                <a:extLst>
                  <a:ext uri="{0D108BD9-81ED-4DB2-BD59-A6C34878D82A}">
                    <a16:rowId xmlns:a16="http://schemas.microsoft.com/office/drawing/2014/main" val="4236160060"/>
                  </a:ext>
                </a:extLst>
              </a:tr>
              <a:tr h="1120068">
                <a:tc>
                  <a:txBody>
                    <a:bodyPr/>
                    <a:lstStyle/>
                    <a:p>
                      <a:pPr algn="ctr"/>
                      <a:endParaRPr lang="en-US" sz="4000"/>
                    </a:p>
                  </a:txBody>
                  <a:tcPr/>
                </a:tc>
                <a:tc>
                  <a:txBody>
                    <a:bodyPr/>
                    <a:lstStyle/>
                    <a:p>
                      <a:pPr algn="ctr"/>
                      <a:endParaRPr lang="en-US" sz="4000"/>
                    </a:p>
                  </a:txBody>
                  <a:tcPr/>
                </a:tc>
                <a:extLst>
                  <a:ext uri="{0D108BD9-81ED-4DB2-BD59-A6C34878D82A}">
                    <a16:rowId xmlns:a16="http://schemas.microsoft.com/office/drawing/2014/main" val="3602856775"/>
                  </a:ext>
                </a:extLst>
              </a:tr>
              <a:tr h="1120068">
                <a:tc>
                  <a:txBody>
                    <a:bodyPr/>
                    <a:lstStyle/>
                    <a:p>
                      <a:pPr algn="ctr"/>
                      <a:endParaRPr lang="en-US" sz="4000"/>
                    </a:p>
                  </a:txBody>
                  <a:tcPr/>
                </a:tc>
                <a:tc>
                  <a:txBody>
                    <a:bodyPr/>
                    <a:lstStyle/>
                    <a:p>
                      <a:pPr algn="ctr"/>
                      <a:endParaRPr lang="en-US" sz="4000" dirty="0"/>
                    </a:p>
                  </a:txBody>
                  <a:tcPr/>
                </a:tc>
                <a:extLst>
                  <a:ext uri="{0D108BD9-81ED-4DB2-BD59-A6C34878D82A}">
                    <a16:rowId xmlns:a16="http://schemas.microsoft.com/office/drawing/2014/main" val="87231703"/>
                  </a:ext>
                </a:extLst>
              </a:tr>
            </a:tbl>
          </a:graphicData>
        </a:graphic>
      </p:graphicFrame>
    </p:spTree>
    <p:extLst>
      <p:ext uri="{BB962C8B-B14F-4D97-AF65-F5344CB8AC3E}">
        <p14:creationId xmlns:p14="http://schemas.microsoft.com/office/powerpoint/2010/main" val="1340024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50F61A39-C1E4-E236-F18E-588B797B8810}"/>
              </a:ext>
            </a:extLst>
          </p:cNvPr>
          <p:cNvSpPr txBox="1"/>
          <p:nvPr/>
        </p:nvSpPr>
        <p:spPr>
          <a:xfrm>
            <a:off x="1835696" y="764704"/>
            <a:ext cx="6174432" cy="5078313"/>
          </a:xfrm>
          <a:prstGeom prst="rect">
            <a:avLst/>
          </a:prstGeom>
          <a:noFill/>
        </p:spPr>
        <p:txBody>
          <a:bodyPr wrap="square">
            <a:spAutoFit/>
          </a:bodyPr>
          <a:lstStyle/>
          <a:p>
            <a:pPr algn="ctr" rtl="1">
              <a:spcBef>
                <a:spcPts val="0"/>
              </a:spcBef>
              <a:spcAft>
                <a:spcPts val="500"/>
              </a:spcAft>
            </a:pPr>
            <a:r>
              <a:rPr lang="ar-EG" sz="3600" b="1" i="0" u="none" strike="noStrike" dirty="0">
                <a:solidFill>
                  <a:srgbClr val="523F00"/>
                </a:solidFill>
                <a:effectLst/>
                <a:latin typeface="Arial" panose="020B0604020202020204" pitchFamily="34" charset="0"/>
              </a:rPr>
              <a:t>ويجب الانتباه إلى أن الحكم على البديل لا يكون بالترجيح بين عدد المزايا وعدد العيوب، ولكن لابد أن نضع في حسباننا أهمية الميزة أو العيب في التأثير على المشكلة، والتكلفة التي سنتحملها في حال اختيار هذا البديل، كما قد يكون عامل الوقت من المزايا المهمة في عملية اختيار البدائل؛ </a:t>
            </a:r>
            <a:r>
              <a:rPr lang="ar-EG" sz="3600" b="1" i="0" u="none" strike="noStrike" dirty="0">
                <a:solidFill>
                  <a:srgbClr val="0070C0"/>
                </a:solidFill>
                <a:effectLst/>
                <a:latin typeface="Arial" panose="020B0604020202020204" pitchFamily="34" charset="0"/>
              </a:rPr>
              <a:t>فمثلا قد تضطر أحياناً لشراء تذكرة طيران بسعر مرتفع في موعد يناسب ظروف رحلتك مقارنة بأسعار أقل قد تتوفر في مواعيد أخرى</a:t>
            </a:r>
            <a:r>
              <a:rPr lang="ar-EG" sz="3600" b="1" i="0" u="none" strike="noStrike" dirty="0">
                <a:solidFill>
                  <a:srgbClr val="523F00"/>
                </a:solidFill>
                <a:effectLst/>
                <a:latin typeface="Arial" panose="020B0604020202020204" pitchFamily="34" charset="0"/>
              </a:rPr>
              <a:t>.</a:t>
            </a:r>
            <a:endParaRPr lang="ar-EG" sz="3600" b="1" dirty="0">
              <a:effectLst/>
            </a:endParaRPr>
          </a:p>
        </p:txBody>
      </p:sp>
    </p:spTree>
    <p:extLst>
      <p:ext uri="{BB962C8B-B14F-4D97-AF65-F5344CB8AC3E}">
        <p14:creationId xmlns:p14="http://schemas.microsoft.com/office/powerpoint/2010/main" val="41551729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C83345E0-7E9A-1901-561B-BB4832FEE4AD}"/>
              </a:ext>
            </a:extLst>
          </p:cNvPr>
          <p:cNvSpPr/>
          <p:nvPr/>
        </p:nvSpPr>
        <p:spPr>
          <a:xfrm>
            <a:off x="3491880" y="270847"/>
            <a:ext cx="2657763" cy="2743200"/>
          </a:xfrm>
          <a:custGeom>
            <a:avLst/>
            <a:gdLst/>
            <a:ahLst/>
            <a:cxnLst/>
            <a:rect l="l" t="t" r="r" b="b"/>
            <a:pathLst>
              <a:path w="3986645" h="4114800">
                <a:moveTo>
                  <a:pt x="0" y="0"/>
                </a:moveTo>
                <a:lnTo>
                  <a:pt x="3986646" y="0"/>
                </a:lnTo>
                <a:lnTo>
                  <a:pt x="3986646"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مربع نص 3">
            <a:extLst>
              <a:ext uri="{FF2B5EF4-FFF2-40B4-BE49-F238E27FC236}">
                <a16:creationId xmlns:a16="http://schemas.microsoft.com/office/drawing/2014/main" id="{540EBD27-370E-6472-3067-97CAE2D6826C}"/>
              </a:ext>
            </a:extLst>
          </p:cNvPr>
          <p:cNvSpPr txBox="1"/>
          <p:nvPr/>
        </p:nvSpPr>
        <p:spPr>
          <a:xfrm>
            <a:off x="3500521" y="764704"/>
            <a:ext cx="2370403" cy="1938992"/>
          </a:xfrm>
          <a:prstGeom prst="rect">
            <a:avLst/>
          </a:prstGeom>
          <a:noFill/>
        </p:spPr>
        <p:txBody>
          <a:bodyPr wrap="square">
            <a:spAutoFit/>
          </a:bodyPr>
          <a:lstStyle/>
          <a:p>
            <a:pPr algn="ctr"/>
            <a:r>
              <a:rPr lang="ar-EG" sz="4000" b="1" dirty="0">
                <a:solidFill>
                  <a:schemeClr val="bg1"/>
                </a:solidFill>
              </a:rPr>
              <a:t>2- تضييق البدائل</a:t>
            </a:r>
          </a:p>
          <a:p>
            <a:pPr algn="ctr"/>
            <a:r>
              <a:rPr lang="ar-EG" sz="4000" b="1" dirty="0">
                <a:solidFill>
                  <a:schemeClr val="bg1"/>
                </a:solidFill>
              </a:rPr>
              <a:t> المتاحة</a:t>
            </a:r>
            <a:endParaRPr lang="en-US" sz="41300" b="1" dirty="0">
              <a:solidFill>
                <a:schemeClr val="bg1"/>
              </a:solidFill>
            </a:endParaRPr>
          </a:p>
        </p:txBody>
      </p:sp>
      <p:sp>
        <p:nvSpPr>
          <p:cNvPr id="6" name="مربع نص 5">
            <a:extLst>
              <a:ext uri="{FF2B5EF4-FFF2-40B4-BE49-F238E27FC236}">
                <a16:creationId xmlns:a16="http://schemas.microsoft.com/office/drawing/2014/main" id="{E8BCBB83-4648-2CFB-01F0-50C6B7F0A646}"/>
              </a:ext>
            </a:extLst>
          </p:cNvPr>
          <p:cNvSpPr txBox="1"/>
          <p:nvPr/>
        </p:nvSpPr>
        <p:spPr>
          <a:xfrm>
            <a:off x="1293558" y="3417722"/>
            <a:ext cx="6556884" cy="2062103"/>
          </a:xfrm>
          <a:prstGeom prst="rect">
            <a:avLst/>
          </a:prstGeom>
          <a:noFill/>
        </p:spPr>
        <p:txBody>
          <a:bodyPr wrap="square">
            <a:spAutoFit/>
          </a:bodyPr>
          <a:lstStyle/>
          <a:p>
            <a:r>
              <a:rPr lang="ar-EG" sz="3200" b="1" dirty="0"/>
              <a:t>وفي هذه المرحلة سنستبعد عددًا من البدائل من خلال استخدام المقارنة التي قمنا بها في المرحلة السابقة وأظهرت لنا مزايا كل بديل وعيوبه، فيُبقى على أفضل الحلول والبدائل المتاحة، وفي العادة نختار أفضل بديلين.</a:t>
            </a:r>
            <a:endParaRPr lang="ar-EG" sz="4800" b="1" dirty="0"/>
          </a:p>
        </p:txBody>
      </p:sp>
    </p:spTree>
    <p:extLst>
      <p:ext uri="{BB962C8B-B14F-4D97-AF65-F5344CB8AC3E}">
        <p14:creationId xmlns:p14="http://schemas.microsoft.com/office/powerpoint/2010/main" val="504885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F342FD09-517F-6998-8756-CB2548E3FA73}"/>
              </a:ext>
            </a:extLst>
          </p:cNvPr>
          <p:cNvSpPr/>
          <p:nvPr/>
        </p:nvSpPr>
        <p:spPr>
          <a:xfrm>
            <a:off x="3851920" y="233667"/>
            <a:ext cx="2657763" cy="2248255"/>
          </a:xfrm>
          <a:custGeom>
            <a:avLst/>
            <a:gdLst/>
            <a:ahLst/>
            <a:cxnLst/>
            <a:rect l="l" t="t" r="r" b="b"/>
            <a:pathLst>
              <a:path w="3986645" h="4114800">
                <a:moveTo>
                  <a:pt x="0" y="0"/>
                </a:moveTo>
                <a:lnTo>
                  <a:pt x="3986646" y="0"/>
                </a:lnTo>
                <a:lnTo>
                  <a:pt x="3986646"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مربع نص 3">
            <a:extLst>
              <a:ext uri="{FF2B5EF4-FFF2-40B4-BE49-F238E27FC236}">
                <a16:creationId xmlns:a16="http://schemas.microsoft.com/office/drawing/2014/main" id="{540EBD27-370E-6472-3067-97CAE2D6826C}"/>
              </a:ext>
            </a:extLst>
          </p:cNvPr>
          <p:cNvSpPr txBox="1"/>
          <p:nvPr/>
        </p:nvSpPr>
        <p:spPr>
          <a:xfrm>
            <a:off x="3915467" y="480631"/>
            <a:ext cx="2416424" cy="1754326"/>
          </a:xfrm>
          <a:prstGeom prst="rect">
            <a:avLst/>
          </a:prstGeom>
          <a:noFill/>
        </p:spPr>
        <p:txBody>
          <a:bodyPr wrap="square">
            <a:spAutoFit/>
          </a:bodyPr>
          <a:lstStyle/>
          <a:p>
            <a:pPr algn="ctr"/>
            <a:r>
              <a:rPr lang="ar-EG" sz="3600" b="1" dirty="0">
                <a:solidFill>
                  <a:schemeClr val="bg1"/>
                </a:solidFill>
              </a:rPr>
              <a:t>3- تقويم البدائل والاختيار من بينها:</a:t>
            </a:r>
            <a:endParaRPr lang="ar-EG" sz="6600" b="1" dirty="0">
              <a:solidFill>
                <a:schemeClr val="bg1"/>
              </a:solidFill>
            </a:endParaRPr>
          </a:p>
        </p:txBody>
      </p:sp>
      <p:sp>
        <p:nvSpPr>
          <p:cNvPr id="6" name="مربع نص 5">
            <a:extLst>
              <a:ext uri="{FF2B5EF4-FFF2-40B4-BE49-F238E27FC236}">
                <a16:creationId xmlns:a16="http://schemas.microsoft.com/office/drawing/2014/main" id="{E8BCBB83-4648-2CFB-01F0-50C6B7F0A646}"/>
              </a:ext>
            </a:extLst>
          </p:cNvPr>
          <p:cNvSpPr txBox="1"/>
          <p:nvPr/>
        </p:nvSpPr>
        <p:spPr>
          <a:xfrm>
            <a:off x="1691680" y="2512429"/>
            <a:ext cx="6518802" cy="3539430"/>
          </a:xfrm>
          <a:prstGeom prst="rect">
            <a:avLst/>
          </a:prstGeom>
          <a:noFill/>
        </p:spPr>
        <p:txBody>
          <a:bodyPr wrap="square">
            <a:spAutoFit/>
          </a:bodyPr>
          <a:lstStyle/>
          <a:p>
            <a:pPr algn="ctr"/>
            <a:r>
              <a:rPr lang="ar-EG" sz="2800" b="1" dirty="0"/>
              <a:t>تعد هذه المرحلة من أخطر المراحل في طريق حل المشكلة؛ حيث إنها هي المرحلة التي تتوقف عليها الاستفادة من الجهود التي بذلت في الخطوات السابقة لحل المشكلة. وفي هذه المرحلة نبدأ بعمل المقارنات بين البدائل المتبقية بدقة متناهية نظرا لكون هذه البدائل المتبقية هي أ ما اختير بعد مرحلة تضييق البدائل المتاحة، وعادة ما تكون متقاربة في مزاياها وعيوبها تقاربا كبيرا، وتستند في ذلك إلى معايير أنشئت من خلال الهدف الذي حدد لحل المشكلة، ويمكن أن تنقسم المعايير إلى الأنواع الآتية:</a:t>
            </a:r>
            <a:endParaRPr lang="ar-EG" sz="4000" b="1" dirty="0"/>
          </a:p>
        </p:txBody>
      </p:sp>
    </p:spTree>
    <p:extLst>
      <p:ext uri="{BB962C8B-B14F-4D97-AF65-F5344CB8AC3E}">
        <p14:creationId xmlns:p14="http://schemas.microsoft.com/office/powerpoint/2010/main" val="2096898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زاوية مطوية 2">
            <a:extLst>
              <a:ext uri="{FF2B5EF4-FFF2-40B4-BE49-F238E27FC236}">
                <a16:creationId xmlns:a16="http://schemas.microsoft.com/office/drawing/2014/main" id="{8F6C3DBB-C62D-409E-07BF-0AE8FC3F6B6B}"/>
              </a:ext>
            </a:extLst>
          </p:cNvPr>
          <p:cNvSpPr/>
          <p:nvPr/>
        </p:nvSpPr>
        <p:spPr>
          <a:xfrm rot="10800000" flipV="1">
            <a:off x="2483768" y="1448780"/>
            <a:ext cx="4745329" cy="3960440"/>
          </a:xfrm>
          <a:prstGeom prst="foldedCorne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4400" b="1" dirty="0">
                <a:solidFill>
                  <a:schemeClr val="tx1"/>
                </a:solidFill>
              </a:rPr>
              <a:t>1-</a:t>
            </a:r>
          </a:p>
          <a:p>
            <a:pPr algn="ctr"/>
            <a:r>
              <a:rPr lang="ar-EG" sz="4400" b="1" dirty="0">
                <a:solidFill>
                  <a:schemeClr val="tx1"/>
                </a:solidFill>
              </a:rPr>
              <a:t>معايير كمية؛ مثل الربح، التكلفة ، الوقت</a:t>
            </a:r>
            <a:endParaRPr lang="en-US" sz="4400" b="1" dirty="0">
              <a:solidFill>
                <a:schemeClr val="tx1"/>
              </a:solidFill>
            </a:endParaRPr>
          </a:p>
        </p:txBody>
      </p:sp>
    </p:spTree>
    <p:extLst>
      <p:ext uri="{BB962C8B-B14F-4D97-AF65-F5344CB8AC3E}">
        <p14:creationId xmlns:p14="http://schemas.microsoft.com/office/powerpoint/2010/main" val="3268838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1C15E9-02FA-E138-3631-F1541F363560}"/>
            </a:ext>
          </a:extLst>
        </p:cNvPr>
        <p:cNvGrpSpPr/>
        <p:nvPr/>
      </p:nvGrpSpPr>
      <p:grpSpPr>
        <a:xfrm>
          <a:off x="0" y="0"/>
          <a:ext cx="0" cy="0"/>
          <a:chOff x="0" y="0"/>
          <a:chExt cx="0" cy="0"/>
        </a:xfrm>
      </p:grpSpPr>
      <p:sp>
        <p:nvSpPr>
          <p:cNvPr id="2" name="مستطيل: زاوية مطوية 1">
            <a:extLst>
              <a:ext uri="{FF2B5EF4-FFF2-40B4-BE49-F238E27FC236}">
                <a16:creationId xmlns:a16="http://schemas.microsoft.com/office/drawing/2014/main" id="{164BF194-6DC1-B23C-B8BD-E03F16D40412}"/>
              </a:ext>
            </a:extLst>
          </p:cNvPr>
          <p:cNvSpPr/>
          <p:nvPr/>
        </p:nvSpPr>
        <p:spPr>
          <a:xfrm rot="10800000" flipV="1">
            <a:off x="2483768" y="1448780"/>
            <a:ext cx="4658115" cy="3960440"/>
          </a:xfrm>
          <a:prstGeom prst="foldedCorne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4000" b="1" dirty="0">
                <a:solidFill>
                  <a:schemeClr val="tx1"/>
                </a:solidFill>
              </a:rPr>
              <a:t>2-</a:t>
            </a:r>
          </a:p>
          <a:p>
            <a:pPr algn="ctr"/>
            <a:r>
              <a:rPr lang="ar-EG" sz="4000" b="1" dirty="0">
                <a:solidFill>
                  <a:schemeClr val="tx1"/>
                </a:solidFill>
              </a:rPr>
              <a:t>معايير كيفية؛ حيث يرتبط نجاح أي قرار بتحقيق اشتراطات معينة، أو ظروف محددة. </a:t>
            </a:r>
            <a:endParaRPr lang="en-US" sz="4000" b="1" dirty="0">
              <a:solidFill>
                <a:schemeClr val="tx1"/>
              </a:solidFill>
            </a:endParaRPr>
          </a:p>
        </p:txBody>
      </p:sp>
    </p:spTree>
    <p:extLst>
      <p:ext uri="{BB962C8B-B14F-4D97-AF65-F5344CB8AC3E}">
        <p14:creationId xmlns:p14="http://schemas.microsoft.com/office/powerpoint/2010/main" val="3143499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E3BFFD-5223-77A4-B94D-4E0DAF86E48F}"/>
            </a:ext>
          </a:extLst>
        </p:cNvPr>
        <p:cNvGrpSpPr/>
        <p:nvPr/>
      </p:nvGrpSpPr>
      <p:grpSpPr>
        <a:xfrm>
          <a:off x="0" y="0"/>
          <a:ext cx="0" cy="0"/>
          <a:chOff x="0" y="0"/>
          <a:chExt cx="0" cy="0"/>
        </a:xfrm>
      </p:grpSpPr>
      <p:sp>
        <p:nvSpPr>
          <p:cNvPr id="4" name="مستطيل: زاوية مطوية 3">
            <a:extLst>
              <a:ext uri="{FF2B5EF4-FFF2-40B4-BE49-F238E27FC236}">
                <a16:creationId xmlns:a16="http://schemas.microsoft.com/office/drawing/2014/main" id="{D8D83AAE-E421-14C3-D366-DEC8B30CB083}"/>
              </a:ext>
            </a:extLst>
          </p:cNvPr>
          <p:cNvSpPr/>
          <p:nvPr/>
        </p:nvSpPr>
        <p:spPr>
          <a:xfrm rot="10800000" flipV="1">
            <a:off x="3419872" y="2204864"/>
            <a:ext cx="2930624" cy="2738738"/>
          </a:xfrm>
          <a:prstGeom prst="foldedCorne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4000" b="1" dirty="0">
                <a:solidFill>
                  <a:schemeClr val="tx1"/>
                </a:solidFill>
              </a:rPr>
              <a:t>3- معايير شخصية ترتبط بشخصية متخذ القرار؛ مثل كونه متفائًلًا، متشائمًا، حذرا.</a:t>
            </a:r>
            <a:endParaRPr lang="en-US" sz="4000" b="1" dirty="0">
              <a:solidFill>
                <a:schemeClr val="tx1"/>
              </a:solidFill>
            </a:endParaRPr>
          </a:p>
        </p:txBody>
      </p:sp>
    </p:spTree>
    <p:extLst>
      <p:ext uri="{BB962C8B-B14F-4D97-AF65-F5344CB8AC3E}">
        <p14:creationId xmlns:p14="http://schemas.microsoft.com/office/powerpoint/2010/main" val="2494063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سحابة 1">
            <a:extLst>
              <a:ext uri="{FF2B5EF4-FFF2-40B4-BE49-F238E27FC236}">
                <a16:creationId xmlns:a16="http://schemas.microsoft.com/office/drawing/2014/main" id="{4D56E0F6-F8ED-47DB-4D14-4EFFFEABFA8F}"/>
              </a:ext>
            </a:extLst>
          </p:cNvPr>
          <p:cNvSpPr/>
          <p:nvPr/>
        </p:nvSpPr>
        <p:spPr>
          <a:xfrm>
            <a:off x="1835696" y="1412776"/>
            <a:ext cx="6624736" cy="4032448"/>
          </a:xfrm>
          <a:prstGeom prst="cloud">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spcBef>
                <a:spcPts val="0"/>
              </a:spcBef>
              <a:spcAft>
                <a:spcPts val="500"/>
              </a:spcAft>
            </a:pPr>
            <a:r>
              <a:rPr lang="ar-EG" sz="4400" b="1" i="0" u="none" strike="noStrike" dirty="0">
                <a:solidFill>
                  <a:schemeClr val="tx1"/>
                </a:solidFill>
                <a:effectLst/>
                <a:latin typeface="Arial" panose="020B0604020202020204" pitchFamily="34" charset="0"/>
              </a:rPr>
              <a:t>عادة ما تتداخل المعايير المحددة لاختيار البديل، ويكون القرار المتخذ مرتبطًا بخليط من المعايير المختلفة.</a:t>
            </a:r>
            <a:endParaRPr lang="ar-EG" sz="4400" b="1" dirty="0">
              <a:solidFill>
                <a:schemeClr val="tx1"/>
              </a:solidFill>
              <a:effectLst/>
            </a:endParaRPr>
          </a:p>
        </p:txBody>
      </p:sp>
    </p:spTree>
    <p:extLst>
      <p:ext uri="{BB962C8B-B14F-4D97-AF65-F5344CB8AC3E}">
        <p14:creationId xmlns:p14="http://schemas.microsoft.com/office/powerpoint/2010/main" val="1885361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560216"/>
        </a:solidFill>
        <a:effectLst/>
      </p:bgPr>
    </p:bg>
    <p:spTree>
      <p:nvGrpSpPr>
        <p:cNvPr id="1" name=""/>
        <p:cNvGrpSpPr/>
        <p:nvPr/>
      </p:nvGrpSpPr>
      <p:grpSpPr>
        <a:xfrm>
          <a:off x="0" y="0"/>
          <a:ext cx="0" cy="0"/>
          <a:chOff x="0" y="0"/>
          <a:chExt cx="0" cy="0"/>
        </a:xfrm>
      </p:grpSpPr>
      <p:grpSp>
        <p:nvGrpSpPr>
          <p:cNvPr id="2" name="Group 2"/>
          <p:cNvGrpSpPr/>
          <p:nvPr/>
        </p:nvGrpSpPr>
        <p:grpSpPr>
          <a:xfrm rot="1808781">
            <a:off x="6705182" y="-1126914"/>
            <a:ext cx="674517" cy="8965196"/>
            <a:chOff x="0" y="0"/>
            <a:chExt cx="355301" cy="4722408"/>
          </a:xfrm>
        </p:grpSpPr>
        <p:sp>
          <p:nvSpPr>
            <p:cNvPr id="3" name="Freeform 3"/>
            <p:cNvSpPr/>
            <p:nvPr/>
          </p:nvSpPr>
          <p:spPr>
            <a:xfrm>
              <a:off x="0" y="0"/>
              <a:ext cx="355301" cy="4722408"/>
            </a:xfrm>
            <a:custGeom>
              <a:avLst/>
              <a:gdLst/>
              <a:ahLst/>
              <a:cxnLst/>
              <a:rect l="l" t="t" r="r" b="b"/>
              <a:pathLst>
                <a:path w="355301" h="4722408">
                  <a:moveTo>
                    <a:pt x="0" y="0"/>
                  </a:moveTo>
                  <a:lnTo>
                    <a:pt x="355301" y="0"/>
                  </a:lnTo>
                  <a:lnTo>
                    <a:pt x="355301" y="4722408"/>
                  </a:lnTo>
                  <a:lnTo>
                    <a:pt x="0" y="4722408"/>
                  </a:lnTo>
                  <a:close/>
                </a:path>
              </a:pathLst>
            </a:custGeom>
            <a:solidFill>
              <a:srgbClr val="9B1921"/>
            </a:solidFill>
          </p:spPr>
        </p:sp>
        <p:sp>
          <p:nvSpPr>
            <p:cNvPr id="4" name="TextBox 4"/>
            <p:cNvSpPr txBox="1"/>
            <p:nvPr/>
          </p:nvSpPr>
          <p:spPr>
            <a:xfrm>
              <a:off x="0" y="-57150"/>
              <a:ext cx="355301" cy="4779558"/>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5" name="Group 5"/>
          <p:cNvGrpSpPr/>
          <p:nvPr/>
        </p:nvGrpSpPr>
        <p:grpSpPr>
          <a:xfrm>
            <a:off x="6857075" y="3911910"/>
            <a:ext cx="2853249" cy="2496593"/>
            <a:chOff x="0" y="0"/>
            <a:chExt cx="812800" cy="711200"/>
          </a:xfrm>
        </p:grpSpPr>
        <p:sp>
          <p:nvSpPr>
            <p:cNvPr id="6" name="Freeform 6"/>
            <p:cNvSpPr/>
            <p:nvPr/>
          </p:nvSpPr>
          <p:spPr>
            <a:xfrm>
              <a:off x="0" y="0"/>
              <a:ext cx="812800" cy="711200"/>
            </a:xfrm>
            <a:custGeom>
              <a:avLst/>
              <a:gdLst/>
              <a:ahLst/>
              <a:cxnLst/>
              <a:rect l="l" t="t" r="r" b="b"/>
              <a:pathLst>
                <a:path w="812800" h="711200">
                  <a:moveTo>
                    <a:pt x="406400" y="0"/>
                  </a:moveTo>
                  <a:lnTo>
                    <a:pt x="812800" y="711200"/>
                  </a:lnTo>
                  <a:lnTo>
                    <a:pt x="0" y="711200"/>
                  </a:lnTo>
                  <a:lnTo>
                    <a:pt x="406400" y="0"/>
                  </a:lnTo>
                  <a:close/>
                </a:path>
              </a:pathLst>
            </a:custGeom>
            <a:solidFill>
              <a:srgbClr val="BC1823"/>
            </a:solidFill>
          </p:spPr>
        </p:sp>
        <p:sp>
          <p:nvSpPr>
            <p:cNvPr id="7" name="TextBox 7"/>
            <p:cNvSpPr txBox="1"/>
            <p:nvPr/>
          </p:nvSpPr>
          <p:spPr>
            <a:xfrm>
              <a:off x="127000" y="273050"/>
              <a:ext cx="558800" cy="38735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8" name="Group 8"/>
          <p:cNvGrpSpPr/>
          <p:nvPr/>
        </p:nvGrpSpPr>
        <p:grpSpPr>
          <a:xfrm>
            <a:off x="8059331" y="2502279"/>
            <a:ext cx="2072007" cy="3598841"/>
            <a:chOff x="0" y="0"/>
            <a:chExt cx="812800" cy="1411742"/>
          </a:xfrm>
        </p:grpSpPr>
        <p:sp>
          <p:nvSpPr>
            <p:cNvPr id="9" name="Freeform 9"/>
            <p:cNvSpPr/>
            <p:nvPr/>
          </p:nvSpPr>
          <p:spPr>
            <a:xfrm>
              <a:off x="0" y="0"/>
              <a:ext cx="812800" cy="1411742"/>
            </a:xfrm>
            <a:custGeom>
              <a:avLst/>
              <a:gdLst/>
              <a:ahLst/>
              <a:cxnLst/>
              <a:rect l="l" t="t" r="r" b="b"/>
              <a:pathLst>
                <a:path w="812800" h="1411742">
                  <a:moveTo>
                    <a:pt x="406400" y="0"/>
                  </a:moveTo>
                  <a:lnTo>
                    <a:pt x="812800" y="705871"/>
                  </a:lnTo>
                  <a:lnTo>
                    <a:pt x="406400" y="1411742"/>
                  </a:lnTo>
                  <a:lnTo>
                    <a:pt x="0" y="705871"/>
                  </a:lnTo>
                  <a:lnTo>
                    <a:pt x="406400" y="0"/>
                  </a:lnTo>
                  <a:close/>
                </a:path>
              </a:pathLst>
            </a:custGeom>
            <a:solidFill>
              <a:srgbClr val="9B1921"/>
            </a:solidFill>
          </p:spPr>
        </p:sp>
        <p:sp>
          <p:nvSpPr>
            <p:cNvPr id="10" name="TextBox 10"/>
            <p:cNvSpPr txBox="1"/>
            <p:nvPr/>
          </p:nvSpPr>
          <p:spPr>
            <a:xfrm>
              <a:off x="139700" y="185493"/>
              <a:ext cx="533400" cy="983605"/>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14" name="مربع نص 13">
            <a:extLst>
              <a:ext uri="{FF2B5EF4-FFF2-40B4-BE49-F238E27FC236}">
                <a16:creationId xmlns:a16="http://schemas.microsoft.com/office/drawing/2014/main" id="{4A2A6BCD-BB4B-ADE1-2E7F-9D0089B3C844}"/>
              </a:ext>
            </a:extLst>
          </p:cNvPr>
          <p:cNvSpPr txBox="1"/>
          <p:nvPr/>
        </p:nvSpPr>
        <p:spPr>
          <a:xfrm>
            <a:off x="323528" y="1908390"/>
            <a:ext cx="4464496" cy="2800767"/>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8800" b="1" i="0" u="none" strike="noStrike" kern="1200" cap="none" spc="0" normalizeH="0" baseline="0" noProof="0" dirty="0">
                <a:ln>
                  <a:solidFill>
                    <a:sysClr val="windowText" lastClr="000000"/>
                  </a:solidFill>
                </a:ln>
                <a:solidFill>
                  <a:srgbClr val="8064A2">
                    <a:lumMod val="20000"/>
                    <a:lumOff val="80000"/>
                  </a:srgbClr>
                </a:solidFill>
                <a:effectLst/>
                <a:uLnTx/>
                <a:uFillTx/>
                <a:latin typeface="Traditional Arabic" panose="02020603050405020304" pitchFamily="18" charset="-78"/>
                <a:ea typeface="+mn-ea"/>
                <a:cs typeface="Traditional Arabic" panose="02020603050405020304" pitchFamily="18" charset="-78"/>
              </a:rPr>
              <a:t>النشاط التطبيقي</a:t>
            </a:r>
            <a:endParaRPr kumimoji="0" lang="en-US" sz="8800" b="1" i="0" u="none" strike="noStrike" kern="1200" cap="none" spc="0" normalizeH="0" baseline="0" noProof="0" dirty="0">
              <a:ln>
                <a:solidFill>
                  <a:sysClr val="windowText" lastClr="000000"/>
                </a:solidFill>
              </a:ln>
              <a:solidFill>
                <a:srgbClr val="8064A2">
                  <a:lumMod val="20000"/>
                  <a:lumOff val="80000"/>
                </a:srgbClr>
              </a:solidFill>
              <a:effectLst/>
              <a:uLnTx/>
              <a:uFillTx/>
              <a:latin typeface="Traditional Arabic" panose="02020603050405020304" pitchFamily="18" charset="-78"/>
              <a:ea typeface="+mn-ea"/>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randombar(horizontal)">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E67BC44D-1166-0FDA-F406-3284CC640E9B}"/>
              </a:ext>
            </a:extLst>
          </p:cNvPr>
          <p:cNvSpPr txBox="1"/>
          <p:nvPr/>
        </p:nvSpPr>
        <p:spPr>
          <a:xfrm>
            <a:off x="2051720" y="1052736"/>
            <a:ext cx="5776331" cy="5016758"/>
          </a:xfrm>
          <a:prstGeom prst="round1Rect">
            <a:avLst/>
          </a:prstGeom>
          <a:noFill/>
          <a:ln>
            <a:noFill/>
          </a:ln>
        </p:spPr>
        <p:txBody>
          <a:bodyPr wrap="square">
            <a:spAutoFit/>
          </a:bodyPr>
          <a:lstStyle/>
          <a:p>
            <a:r>
              <a:rPr lang="ar-EG" sz="3200" b="1" dirty="0"/>
              <a:t>يملك سعود مؤسسة للمقاولات العامة، وهي مؤسسة تعمل في مجال تنفيذ المشاريع الحكومية العامة الصغيرة نسبيا، وكان عدد العمال الذين يعملون في المؤسسة تقريبًا (80) عاملا من مختلف التخصصات والمهن، وكان ينفذ من خلال هذا العدد مشروع أو مشروعين في الوقت نفسه على أكثر تقدير، وفي إحدى السنوات كانت المؤسسة تنفذ مشروعين للحكومة، وتعرضت المؤسسة لعجز مفاجئ في عدد العمال نتيجة للأسباب الآتية:</a:t>
            </a:r>
            <a:endParaRPr lang="ar-EG" sz="5400" b="1" dirty="0"/>
          </a:p>
        </p:txBody>
      </p:sp>
    </p:spTree>
    <p:extLst>
      <p:ext uri="{BB962C8B-B14F-4D97-AF65-F5344CB8AC3E}">
        <p14:creationId xmlns:p14="http://schemas.microsoft.com/office/powerpoint/2010/main" val="3180290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84AA53-B845-EB3D-3DAE-41351767FAD6}"/>
            </a:ext>
          </a:extLst>
        </p:cNvPr>
        <p:cNvGrpSpPr/>
        <p:nvPr/>
      </p:nvGrpSpPr>
      <p:grpSpPr>
        <a:xfrm>
          <a:off x="0" y="0"/>
          <a:ext cx="0" cy="0"/>
          <a:chOff x="0" y="0"/>
          <a:chExt cx="0" cy="0"/>
        </a:xfrm>
      </p:grpSpPr>
      <p:sp>
        <p:nvSpPr>
          <p:cNvPr id="2" name="مستطيل: زوايا مستديرة 1">
            <a:extLst>
              <a:ext uri="{FF2B5EF4-FFF2-40B4-BE49-F238E27FC236}">
                <a16:creationId xmlns:a16="http://schemas.microsoft.com/office/drawing/2014/main" id="{D76B5907-7F3F-84E6-84F8-F695F33B4091}"/>
              </a:ext>
            </a:extLst>
          </p:cNvPr>
          <p:cNvSpPr/>
          <p:nvPr/>
        </p:nvSpPr>
        <p:spPr>
          <a:xfrm>
            <a:off x="1888575" y="1484784"/>
            <a:ext cx="5366849" cy="923905"/>
          </a:xfrm>
          <a:prstGeom prst="round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57200" indent="-457200" algn="r" rtl="1">
              <a:spcBef>
                <a:spcPts val="0"/>
              </a:spcBef>
              <a:spcAft>
                <a:spcPts val="500"/>
              </a:spcAft>
              <a:buFont typeface="Arial" panose="020B0604020202020204" pitchFamily="34" charset="0"/>
              <a:buChar char="•"/>
            </a:pPr>
            <a:r>
              <a:rPr lang="ar-EG" sz="3600" b="1" i="0" u="none" strike="noStrike" dirty="0">
                <a:solidFill>
                  <a:schemeClr val="tx1"/>
                </a:solidFill>
                <a:effectLst/>
                <a:latin typeface="Times New Roman" panose="02020603050405020304" pitchFamily="18" charset="0"/>
              </a:rPr>
              <a:t>طلب بعض العمال إجازة لمدة شهرين بسبب ظروف خاصة بهم</a:t>
            </a:r>
            <a:endParaRPr lang="en-US" sz="3600" b="1" dirty="0">
              <a:solidFill>
                <a:schemeClr val="tx1"/>
              </a:solidFill>
            </a:endParaRPr>
          </a:p>
        </p:txBody>
      </p:sp>
      <p:sp>
        <p:nvSpPr>
          <p:cNvPr id="4" name="مستطيل: زوايا مستديرة 3">
            <a:extLst>
              <a:ext uri="{FF2B5EF4-FFF2-40B4-BE49-F238E27FC236}">
                <a16:creationId xmlns:a16="http://schemas.microsoft.com/office/drawing/2014/main" id="{0E872512-EA6F-801D-DAB0-A2B951838D2D}"/>
              </a:ext>
            </a:extLst>
          </p:cNvPr>
          <p:cNvSpPr/>
          <p:nvPr/>
        </p:nvSpPr>
        <p:spPr>
          <a:xfrm>
            <a:off x="1886688" y="3170873"/>
            <a:ext cx="5366849" cy="923905"/>
          </a:xfrm>
          <a:prstGeom prst="round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57200" indent="-457200" algn="r" rtl="1">
              <a:spcBef>
                <a:spcPts val="0"/>
              </a:spcBef>
              <a:spcAft>
                <a:spcPts val="500"/>
              </a:spcAft>
              <a:buFont typeface="Arial" panose="020B0604020202020204" pitchFamily="34" charset="0"/>
              <a:buChar char="•"/>
            </a:pPr>
            <a:r>
              <a:rPr lang="ar-EG" sz="3600" b="1" u="none" strike="noStrike" dirty="0">
                <a:solidFill>
                  <a:schemeClr val="tx1"/>
                </a:solidFill>
                <a:effectLst/>
                <a:latin typeface="Times New Roman" panose="02020603050405020304" pitchFamily="18" charset="0"/>
              </a:rPr>
              <a:t>إنهاء عقود بعض العمال؛ لعدم التزامهم بالعمل.</a:t>
            </a:r>
            <a:endParaRPr lang="ar-EG" sz="5400" b="1" dirty="0">
              <a:solidFill>
                <a:schemeClr val="tx1"/>
              </a:solidFill>
              <a:effectLst/>
            </a:endParaRPr>
          </a:p>
        </p:txBody>
      </p:sp>
      <p:sp>
        <p:nvSpPr>
          <p:cNvPr id="5" name="مستطيل: زوايا مستديرة 4">
            <a:extLst>
              <a:ext uri="{FF2B5EF4-FFF2-40B4-BE49-F238E27FC236}">
                <a16:creationId xmlns:a16="http://schemas.microsoft.com/office/drawing/2014/main" id="{0B3F848C-18C3-BF7A-A68F-03F505608A1F}"/>
              </a:ext>
            </a:extLst>
          </p:cNvPr>
          <p:cNvSpPr/>
          <p:nvPr/>
        </p:nvSpPr>
        <p:spPr>
          <a:xfrm>
            <a:off x="1892206" y="4653136"/>
            <a:ext cx="5366849" cy="923905"/>
          </a:xfrm>
          <a:prstGeom prst="round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57200" indent="-457200" algn="r" rtl="1">
              <a:spcBef>
                <a:spcPts val="0"/>
              </a:spcBef>
              <a:spcAft>
                <a:spcPts val="500"/>
              </a:spcAft>
              <a:buFont typeface="Arial" panose="020B0604020202020204" pitchFamily="34" charset="0"/>
              <a:buChar char="•"/>
            </a:pPr>
            <a:r>
              <a:rPr lang="ar-EG" sz="3600" b="1" i="0" u="none" strike="noStrike" dirty="0">
                <a:solidFill>
                  <a:schemeClr val="tx1"/>
                </a:solidFill>
                <a:effectLst/>
                <a:latin typeface="Times New Roman" panose="02020603050405020304" pitchFamily="18" charset="0"/>
              </a:rPr>
              <a:t>هروب بعض العمال من المؤسسة.</a:t>
            </a:r>
            <a:endParaRPr lang="ar-EG" sz="5400" b="1" dirty="0">
              <a:solidFill>
                <a:schemeClr val="tx1"/>
              </a:solidFill>
              <a:effectLst/>
            </a:endParaRPr>
          </a:p>
        </p:txBody>
      </p:sp>
    </p:spTree>
    <p:extLst>
      <p:ext uri="{BB962C8B-B14F-4D97-AF65-F5344CB8AC3E}">
        <p14:creationId xmlns:p14="http://schemas.microsoft.com/office/powerpoint/2010/main" val="8662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E67BC44D-1166-0FDA-F406-3284CC640E9B}"/>
              </a:ext>
            </a:extLst>
          </p:cNvPr>
          <p:cNvSpPr txBox="1"/>
          <p:nvPr/>
        </p:nvSpPr>
        <p:spPr>
          <a:xfrm>
            <a:off x="2339752" y="1700808"/>
            <a:ext cx="4957269" cy="3785652"/>
          </a:xfrm>
          <a:prstGeom prst="round1Rect">
            <a:avLst/>
          </a:prstGeom>
          <a:noFill/>
          <a:ln>
            <a:noFill/>
          </a:ln>
        </p:spPr>
        <p:txBody>
          <a:bodyPr wrap="square">
            <a:spAutoFit/>
          </a:bodyPr>
          <a:lstStyle/>
          <a:p>
            <a:pPr algn="ctr"/>
            <a:r>
              <a:rPr lang="ar-EG" sz="4000" b="1" dirty="0"/>
              <a:t>ونظرا لالتزام المؤسسة بالعقدين وما </a:t>
            </a:r>
            <a:r>
              <a:rPr lang="ar-EG" sz="4000" b="1" dirty="0" err="1"/>
              <a:t>يحويه</a:t>
            </a:r>
            <a:r>
              <a:rPr lang="ar-EG" sz="4000" b="1" dirty="0"/>
              <a:t> كل عقد من شروط جزائية في حالة عدم التنفيذ في الوقت المحدد، وضع سعود عدة بدائل لحل مشكلة نقص العمال في المؤسسة؛ وهذه البدائل هي:</a:t>
            </a:r>
            <a:endParaRPr lang="ar-EG" sz="5400" b="1" dirty="0"/>
          </a:p>
        </p:txBody>
      </p:sp>
    </p:spTree>
    <p:extLst>
      <p:ext uri="{BB962C8B-B14F-4D97-AF65-F5344CB8AC3E}">
        <p14:creationId xmlns:p14="http://schemas.microsoft.com/office/powerpoint/2010/main" val="2718349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شريط: مائل لأسفل 1">
            <a:extLst>
              <a:ext uri="{FF2B5EF4-FFF2-40B4-BE49-F238E27FC236}">
                <a16:creationId xmlns:a16="http://schemas.microsoft.com/office/drawing/2014/main" id="{FBDF2E81-272E-09D1-00F7-EB7AF541C3AD}"/>
              </a:ext>
            </a:extLst>
          </p:cNvPr>
          <p:cNvSpPr/>
          <p:nvPr/>
        </p:nvSpPr>
        <p:spPr>
          <a:xfrm>
            <a:off x="1583668" y="476672"/>
            <a:ext cx="5976664" cy="1152128"/>
          </a:xfrm>
          <a:prstGeom prst="ribbon">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5400" b="1" u="sng" dirty="0">
                <a:solidFill>
                  <a:schemeClr val="accent1">
                    <a:lumMod val="50000"/>
                  </a:schemeClr>
                </a:solidFill>
              </a:rPr>
              <a:t>البدائل</a:t>
            </a:r>
            <a:endParaRPr lang="en-US" sz="5400" b="1" u="sng" dirty="0">
              <a:solidFill>
                <a:schemeClr val="accent1">
                  <a:lumMod val="50000"/>
                </a:schemeClr>
              </a:solidFill>
            </a:endParaRPr>
          </a:p>
        </p:txBody>
      </p:sp>
      <p:sp>
        <p:nvSpPr>
          <p:cNvPr id="4" name="مربع نص 3">
            <a:extLst>
              <a:ext uri="{FF2B5EF4-FFF2-40B4-BE49-F238E27FC236}">
                <a16:creationId xmlns:a16="http://schemas.microsoft.com/office/drawing/2014/main" id="{EB07F05F-8D2A-36EC-2233-5F418D3725BE}"/>
              </a:ext>
            </a:extLst>
          </p:cNvPr>
          <p:cNvSpPr txBox="1"/>
          <p:nvPr/>
        </p:nvSpPr>
        <p:spPr>
          <a:xfrm>
            <a:off x="1491802" y="1988840"/>
            <a:ext cx="5976664" cy="1077218"/>
          </a:xfrm>
          <a:prstGeom prst="rect">
            <a:avLst/>
          </a:prstGeom>
          <a:noFill/>
        </p:spPr>
        <p:txBody>
          <a:bodyPr wrap="square">
            <a:spAutoFit/>
          </a:bodyPr>
          <a:lstStyle/>
          <a:p>
            <a:r>
              <a:rPr lang="ar-EG" sz="3200" b="1" dirty="0"/>
              <a:t>1-استقدام عمال جدد لتغطية النقص (قد تأخذ الإجراءات بعض الوقت)</a:t>
            </a:r>
            <a:endParaRPr lang="en-US" sz="3200" b="1" dirty="0"/>
          </a:p>
        </p:txBody>
      </p:sp>
      <p:sp>
        <p:nvSpPr>
          <p:cNvPr id="5" name="مربع نص 4">
            <a:extLst>
              <a:ext uri="{FF2B5EF4-FFF2-40B4-BE49-F238E27FC236}">
                <a16:creationId xmlns:a16="http://schemas.microsoft.com/office/drawing/2014/main" id="{EC279E28-2E06-EABF-08ED-1027A52E4FE2}"/>
              </a:ext>
            </a:extLst>
          </p:cNvPr>
          <p:cNvSpPr txBox="1"/>
          <p:nvPr/>
        </p:nvSpPr>
        <p:spPr>
          <a:xfrm>
            <a:off x="1540565" y="3257690"/>
            <a:ext cx="5976664" cy="1569660"/>
          </a:xfrm>
          <a:prstGeom prst="rect">
            <a:avLst/>
          </a:prstGeom>
          <a:noFill/>
        </p:spPr>
        <p:txBody>
          <a:bodyPr wrap="square">
            <a:spAutoFit/>
          </a:bodyPr>
          <a:lstStyle/>
          <a:p>
            <a:r>
              <a:rPr lang="ar-EG" sz="3200" b="1" dirty="0"/>
              <a:t> 2-محاولة ثني العمال الذين أخذوا إجازات عن السفر، وتأجيل الإجازات إلى ما بعد الانتهاء من المشروعين.</a:t>
            </a:r>
          </a:p>
        </p:txBody>
      </p:sp>
      <p:sp>
        <p:nvSpPr>
          <p:cNvPr id="6" name="مربع نص 5">
            <a:extLst>
              <a:ext uri="{FF2B5EF4-FFF2-40B4-BE49-F238E27FC236}">
                <a16:creationId xmlns:a16="http://schemas.microsoft.com/office/drawing/2014/main" id="{6D57004C-0537-37A5-65F5-9E6949ECAFCF}"/>
              </a:ext>
            </a:extLst>
          </p:cNvPr>
          <p:cNvSpPr txBox="1"/>
          <p:nvPr/>
        </p:nvSpPr>
        <p:spPr>
          <a:xfrm>
            <a:off x="1491802" y="5018982"/>
            <a:ext cx="5976664" cy="1077218"/>
          </a:xfrm>
          <a:prstGeom prst="rect">
            <a:avLst/>
          </a:prstGeom>
          <a:noFill/>
        </p:spPr>
        <p:txBody>
          <a:bodyPr wrap="square">
            <a:spAutoFit/>
          </a:bodyPr>
          <a:lstStyle/>
          <a:p>
            <a:r>
              <a:rPr lang="ar-EG" sz="3200" b="1" dirty="0"/>
              <a:t>3- زيادة ساعات العمل للعمال، وإعطاؤهم أجرا إضافيا مغربًا.</a:t>
            </a:r>
          </a:p>
        </p:txBody>
      </p:sp>
    </p:spTree>
    <p:extLst>
      <p:ext uri="{BB962C8B-B14F-4D97-AF65-F5344CB8AC3E}">
        <p14:creationId xmlns:p14="http://schemas.microsoft.com/office/powerpoint/2010/main" val="1045812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شريط: مائل لأسفل 1">
            <a:extLst>
              <a:ext uri="{FF2B5EF4-FFF2-40B4-BE49-F238E27FC236}">
                <a16:creationId xmlns:a16="http://schemas.microsoft.com/office/drawing/2014/main" id="{FBDF2E81-272E-09D1-00F7-EB7AF541C3AD}"/>
              </a:ext>
            </a:extLst>
          </p:cNvPr>
          <p:cNvSpPr/>
          <p:nvPr/>
        </p:nvSpPr>
        <p:spPr>
          <a:xfrm>
            <a:off x="1439652" y="761801"/>
            <a:ext cx="5976664" cy="1152128"/>
          </a:xfrm>
          <a:prstGeom prst="ribbon">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5400" b="1" u="sng" dirty="0">
                <a:solidFill>
                  <a:schemeClr val="accent1">
                    <a:lumMod val="50000"/>
                  </a:schemeClr>
                </a:solidFill>
              </a:rPr>
              <a:t>البدائل</a:t>
            </a:r>
            <a:endParaRPr lang="en-US" sz="5400" b="1" u="sng" dirty="0">
              <a:solidFill>
                <a:schemeClr val="accent1">
                  <a:lumMod val="50000"/>
                </a:schemeClr>
              </a:solidFill>
            </a:endParaRPr>
          </a:p>
        </p:txBody>
      </p:sp>
      <p:sp>
        <p:nvSpPr>
          <p:cNvPr id="4" name="مربع نص 3">
            <a:extLst>
              <a:ext uri="{FF2B5EF4-FFF2-40B4-BE49-F238E27FC236}">
                <a16:creationId xmlns:a16="http://schemas.microsoft.com/office/drawing/2014/main" id="{EB07F05F-8D2A-36EC-2233-5F418D3725BE}"/>
              </a:ext>
            </a:extLst>
          </p:cNvPr>
          <p:cNvSpPr txBox="1"/>
          <p:nvPr/>
        </p:nvSpPr>
        <p:spPr>
          <a:xfrm>
            <a:off x="107504" y="2379077"/>
            <a:ext cx="8118648" cy="584775"/>
          </a:xfrm>
          <a:prstGeom prst="rect">
            <a:avLst/>
          </a:prstGeom>
          <a:noFill/>
        </p:spPr>
        <p:txBody>
          <a:bodyPr wrap="square">
            <a:spAutoFit/>
          </a:bodyPr>
          <a:lstStyle/>
          <a:p>
            <a:r>
              <a:rPr lang="ar-EG" sz="3200" b="1" dirty="0"/>
              <a:t>4- الاستعانة بالعمالة غير النظامية.</a:t>
            </a:r>
            <a:endParaRPr lang="ar-EG" sz="4800" b="1" dirty="0"/>
          </a:p>
        </p:txBody>
      </p:sp>
      <p:sp>
        <p:nvSpPr>
          <p:cNvPr id="5" name="مربع نص 4">
            <a:extLst>
              <a:ext uri="{FF2B5EF4-FFF2-40B4-BE49-F238E27FC236}">
                <a16:creationId xmlns:a16="http://schemas.microsoft.com/office/drawing/2014/main" id="{EC279E28-2E06-EABF-08ED-1027A52E4FE2}"/>
              </a:ext>
            </a:extLst>
          </p:cNvPr>
          <p:cNvSpPr txBox="1"/>
          <p:nvPr/>
        </p:nvSpPr>
        <p:spPr>
          <a:xfrm>
            <a:off x="107504" y="3136612"/>
            <a:ext cx="8118648" cy="584775"/>
          </a:xfrm>
          <a:prstGeom prst="rect">
            <a:avLst/>
          </a:prstGeom>
          <a:noFill/>
        </p:spPr>
        <p:txBody>
          <a:bodyPr wrap="square">
            <a:spAutoFit/>
          </a:bodyPr>
          <a:lstStyle/>
          <a:p>
            <a:r>
              <a:rPr lang="ar-EG" sz="3200" b="1" dirty="0"/>
              <a:t>5 تحمل غرامات التأخير حتى نهاية المشروعين.</a:t>
            </a:r>
            <a:endParaRPr lang="ar-EG" sz="4800" b="1" dirty="0"/>
          </a:p>
        </p:txBody>
      </p:sp>
      <p:sp>
        <p:nvSpPr>
          <p:cNvPr id="6" name="مربع نص 5">
            <a:extLst>
              <a:ext uri="{FF2B5EF4-FFF2-40B4-BE49-F238E27FC236}">
                <a16:creationId xmlns:a16="http://schemas.microsoft.com/office/drawing/2014/main" id="{6D57004C-0537-37A5-65F5-9E6949ECAFCF}"/>
              </a:ext>
            </a:extLst>
          </p:cNvPr>
          <p:cNvSpPr txBox="1"/>
          <p:nvPr/>
        </p:nvSpPr>
        <p:spPr>
          <a:xfrm>
            <a:off x="2249488" y="4179277"/>
            <a:ext cx="5976664" cy="954107"/>
          </a:xfrm>
          <a:prstGeom prst="rect">
            <a:avLst/>
          </a:prstGeom>
          <a:noFill/>
        </p:spPr>
        <p:txBody>
          <a:bodyPr wrap="square">
            <a:spAutoFit/>
          </a:bodyPr>
          <a:lstStyle/>
          <a:p>
            <a:r>
              <a:rPr lang="ar-EG" sz="2800" b="1" dirty="0"/>
              <a:t>6. عمل عقود مع مؤسسات أخرى للمشاركة في التنفيذ، والتنازل عن حصة معينة من الأرباح.</a:t>
            </a:r>
            <a:endParaRPr lang="ar-EG" sz="4400" b="1" dirty="0"/>
          </a:p>
        </p:txBody>
      </p:sp>
    </p:spTree>
    <p:extLst>
      <p:ext uri="{BB962C8B-B14F-4D97-AF65-F5344CB8AC3E}">
        <p14:creationId xmlns:p14="http://schemas.microsoft.com/office/powerpoint/2010/main" val="438116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E67BC44D-1166-0FDA-F406-3284CC640E9B}"/>
              </a:ext>
            </a:extLst>
          </p:cNvPr>
          <p:cNvSpPr txBox="1"/>
          <p:nvPr/>
        </p:nvSpPr>
        <p:spPr>
          <a:xfrm>
            <a:off x="2339752" y="1700808"/>
            <a:ext cx="4957269" cy="4154984"/>
          </a:xfrm>
          <a:prstGeom prst="round1Rect">
            <a:avLst/>
          </a:prstGeom>
          <a:noFill/>
          <a:ln>
            <a:noFill/>
          </a:ln>
        </p:spPr>
        <p:txBody>
          <a:bodyPr wrap="square">
            <a:spAutoFit/>
          </a:bodyPr>
          <a:lstStyle/>
          <a:p>
            <a:pPr algn="ctr"/>
            <a:r>
              <a:rPr lang="ar-EG" sz="4400" b="1" dirty="0"/>
              <a:t>قم مع زملائك في المجموعة بدراسة الحالة، واختيار البديل الأفضل من خلال المرور بمراحل اختيار البديل.</a:t>
            </a:r>
          </a:p>
          <a:p>
            <a:pPr algn="ctr"/>
            <a:r>
              <a:rPr lang="ar-EG" sz="4400" b="1" dirty="0">
                <a:solidFill>
                  <a:srgbClr val="C00000"/>
                </a:solidFill>
              </a:rPr>
              <a:t> ملحوظة: يمكن اختيار أكثر من بديل لحل المشكلة.</a:t>
            </a:r>
          </a:p>
        </p:txBody>
      </p:sp>
    </p:spTree>
    <p:extLst>
      <p:ext uri="{BB962C8B-B14F-4D97-AF65-F5344CB8AC3E}">
        <p14:creationId xmlns:p14="http://schemas.microsoft.com/office/powerpoint/2010/main" val="2974131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560216"/>
        </a:solidFill>
        <a:effectLst/>
      </p:bgPr>
    </p:bg>
    <p:spTree>
      <p:nvGrpSpPr>
        <p:cNvPr id="1" name="">
          <a:extLst>
            <a:ext uri="{FF2B5EF4-FFF2-40B4-BE49-F238E27FC236}">
              <a16:creationId xmlns:a16="http://schemas.microsoft.com/office/drawing/2014/main" id="{661DFC5F-1E14-4C28-1D5F-E4FFB8B4DA02}"/>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B30A4AF5-2D27-F3B7-156C-C14F93816691}"/>
              </a:ext>
            </a:extLst>
          </p:cNvPr>
          <p:cNvGrpSpPr/>
          <p:nvPr/>
        </p:nvGrpSpPr>
        <p:grpSpPr>
          <a:xfrm>
            <a:off x="8410895" y="-259116"/>
            <a:ext cx="1433032" cy="2489015"/>
            <a:chOff x="0" y="0"/>
            <a:chExt cx="812800" cy="1411742"/>
          </a:xfrm>
        </p:grpSpPr>
        <p:sp>
          <p:nvSpPr>
            <p:cNvPr id="3" name="Freeform 3">
              <a:extLst>
                <a:ext uri="{FF2B5EF4-FFF2-40B4-BE49-F238E27FC236}">
                  <a16:creationId xmlns:a16="http://schemas.microsoft.com/office/drawing/2014/main" id="{9D35A8B7-D49C-6709-F4CD-202575EEF89E}"/>
                </a:ext>
              </a:extLst>
            </p:cNvPr>
            <p:cNvSpPr/>
            <p:nvPr/>
          </p:nvSpPr>
          <p:spPr>
            <a:xfrm>
              <a:off x="0" y="0"/>
              <a:ext cx="812800" cy="1411742"/>
            </a:xfrm>
            <a:custGeom>
              <a:avLst/>
              <a:gdLst/>
              <a:ahLst/>
              <a:cxnLst/>
              <a:rect l="l" t="t" r="r" b="b"/>
              <a:pathLst>
                <a:path w="812800" h="1411742">
                  <a:moveTo>
                    <a:pt x="406400" y="0"/>
                  </a:moveTo>
                  <a:lnTo>
                    <a:pt x="812800" y="705871"/>
                  </a:lnTo>
                  <a:lnTo>
                    <a:pt x="406400" y="1411742"/>
                  </a:lnTo>
                  <a:lnTo>
                    <a:pt x="0" y="705871"/>
                  </a:lnTo>
                  <a:lnTo>
                    <a:pt x="406400" y="0"/>
                  </a:lnTo>
                  <a:close/>
                </a:path>
              </a:pathLst>
            </a:custGeom>
            <a:solidFill>
              <a:srgbClr val="9B1921"/>
            </a:solidFill>
          </p:spPr>
        </p:sp>
        <p:sp>
          <p:nvSpPr>
            <p:cNvPr id="4" name="TextBox 4">
              <a:extLst>
                <a:ext uri="{FF2B5EF4-FFF2-40B4-BE49-F238E27FC236}">
                  <a16:creationId xmlns:a16="http://schemas.microsoft.com/office/drawing/2014/main" id="{2ACBBD34-2244-16CE-9D78-4FF5F85A9D9B}"/>
                </a:ext>
              </a:extLst>
            </p:cNvPr>
            <p:cNvSpPr txBox="1"/>
            <p:nvPr/>
          </p:nvSpPr>
          <p:spPr>
            <a:xfrm>
              <a:off x="139700" y="185493"/>
              <a:ext cx="533400" cy="983605"/>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5" name="Group 5">
            <a:extLst>
              <a:ext uri="{FF2B5EF4-FFF2-40B4-BE49-F238E27FC236}">
                <a16:creationId xmlns:a16="http://schemas.microsoft.com/office/drawing/2014/main" id="{184CBB37-814C-754D-50B0-A685DF3C2DBA}"/>
              </a:ext>
            </a:extLst>
          </p:cNvPr>
          <p:cNvGrpSpPr/>
          <p:nvPr/>
        </p:nvGrpSpPr>
        <p:grpSpPr>
          <a:xfrm>
            <a:off x="7905038" y="0"/>
            <a:ext cx="1433032" cy="746828"/>
            <a:chOff x="0" y="0"/>
            <a:chExt cx="812800" cy="423592"/>
          </a:xfrm>
        </p:grpSpPr>
        <p:sp>
          <p:nvSpPr>
            <p:cNvPr id="6" name="Freeform 6">
              <a:extLst>
                <a:ext uri="{FF2B5EF4-FFF2-40B4-BE49-F238E27FC236}">
                  <a16:creationId xmlns:a16="http://schemas.microsoft.com/office/drawing/2014/main" id="{176D0D9C-736D-89B3-8C16-643AF85C940A}"/>
                </a:ext>
              </a:extLst>
            </p:cNvPr>
            <p:cNvSpPr/>
            <p:nvPr/>
          </p:nvSpPr>
          <p:spPr>
            <a:xfrm>
              <a:off x="0" y="0"/>
              <a:ext cx="812800" cy="423592"/>
            </a:xfrm>
            <a:custGeom>
              <a:avLst/>
              <a:gdLst/>
              <a:ahLst/>
              <a:cxnLst/>
              <a:rect l="l" t="t" r="r" b="b"/>
              <a:pathLst>
                <a:path w="812800" h="423592">
                  <a:moveTo>
                    <a:pt x="406400" y="423592"/>
                  </a:moveTo>
                  <a:lnTo>
                    <a:pt x="812800" y="0"/>
                  </a:lnTo>
                  <a:lnTo>
                    <a:pt x="0" y="0"/>
                  </a:lnTo>
                  <a:lnTo>
                    <a:pt x="406400" y="423592"/>
                  </a:lnTo>
                  <a:close/>
                </a:path>
              </a:pathLst>
            </a:custGeom>
            <a:solidFill>
              <a:srgbClr val="BC1823"/>
            </a:solidFill>
          </p:spPr>
        </p:sp>
        <p:sp>
          <p:nvSpPr>
            <p:cNvPr id="7" name="TextBox 7">
              <a:extLst>
                <a:ext uri="{FF2B5EF4-FFF2-40B4-BE49-F238E27FC236}">
                  <a16:creationId xmlns:a16="http://schemas.microsoft.com/office/drawing/2014/main" id="{92779534-4C84-FF33-B08A-5EB6656C8F33}"/>
                </a:ext>
              </a:extLst>
            </p:cNvPr>
            <p:cNvSpPr txBox="1"/>
            <p:nvPr/>
          </p:nvSpPr>
          <p:spPr>
            <a:xfrm>
              <a:off x="127000" y="-26893"/>
              <a:ext cx="558800" cy="253818"/>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8" name="Group 8">
            <a:extLst>
              <a:ext uri="{FF2B5EF4-FFF2-40B4-BE49-F238E27FC236}">
                <a16:creationId xmlns:a16="http://schemas.microsoft.com/office/drawing/2014/main" id="{3AB59729-BA1E-BFDD-9153-5116C803CE6E}"/>
              </a:ext>
            </a:extLst>
          </p:cNvPr>
          <p:cNvGrpSpPr/>
          <p:nvPr/>
        </p:nvGrpSpPr>
        <p:grpSpPr>
          <a:xfrm>
            <a:off x="7628450" y="5309106"/>
            <a:ext cx="1770165" cy="1548894"/>
            <a:chOff x="0" y="0"/>
            <a:chExt cx="812800" cy="711200"/>
          </a:xfrm>
        </p:grpSpPr>
        <p:sp>
          <p:nvSpPr>
            <p:cNvPr id="9" name="Freeform 9">
              <a:extLst>
                <a:ext uri="{FF2B5EF4-FFF2-40B4-BE49-F238E27FC236}">
                  <a16:creationId xmlns:a16="http://schemas.microsoft.com/office/drawing/2014/main" id="{29C35DCA-DED7-C71F-3AE0-1A4C530202CC}"/>
                </a:ext>
              </a:extLst>
            </p:cNvPr>
            <p:cNvSpPr/>
            <p:nvPr/>
          </p:nvSpPr>
          <p:spPr>
            <a:xfrm>
              <a:off x="0" y="0"/>
              <a:ext cx="812800" cy="711200"/>
            </a:xfrm>
            <a:custGeom>
              <a:avLst/>
              <a:gdLst/>
              <a:ahLst/>
              <a:cxnLst/>
              <a:rect l="l" t="t" r="r" b="b"/>
              <a:pathLst>
                <a:path w="812800" h="711200">
                  <a:moveTo>
                    <a:pt x="406400" y="0"/>
                  </a:moveTo>
                  <a:lnTo>
                    <a:pt x="812800" y="711200"/>
                  </a:lnTo>
                  <a:lnTo>
                    <a:pt x="0" y="711200"/>
                  </a:lnTo>
                  <a:lnTo>
                    <a:pt x="406400" y="0"/>
                  </a:lnTo>
                  <a:close/>
                </a:path>
              </a:pathLst>
            </a:custGeom>
            <a:solidFill>
              <a:srgbClr val="BC1823"/>
            </a:solidFill>
          </p:spPr>
        </p:sp>
        <p:sp>
          <p:nvSpPr>
            <p:cNvPr id="10" name="TextBox 10">
              <a:extLst>
                <a:ext uri="{FF2B5EF4-FFF2-40B4-BE49-F238E27FC236}">
                  <a16:creationId xmlns:a16="http://schemas.microsoft.com/office/drawing/2014/main" id="{56EC64E5-C7BA-F53C-7A8F-5A5223017AA8}"/>
                </a:ext>
              </a:extLst>
            </p:cNvPr>
            <p:cNvSpPr txBox="1"/>
            <p:nvPr/>
          </p:nvSpPr>
          <p:spPr>
            <a:xfrm>
              <a:off x="127000" y="273050"/>
              <a:ext cx="558800" cy="38735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1" name="Group 11">
            <a:extLst>
              <a:ext uri="{FF2B5EF4-FFF2-40B4-BE49-F238E27FC236}">
                <a16:creationId xmlns:a16="http://schemas.microsoft.com/office/drawing/2014/main" id="{ABA66F5B-757D-FA71-AAAE-8B504F84FBCC}"/>
              </a:ext>
            </a:extLst>
          </p:cNvPr>
          <p:cNvGrpSpPr/>
          <p:nvPr/>
        </p:nvGrpSpPr>
        <p:grpSpPr>
          <a:xfrm>
            <a:off x="8000516" y="4787405"/>
            <a:ext cx="1285479" cy="2232732"/>
            <a:chOff x="0" y="0"/>
            <a:chExt cx="812800" cy="1411742"/>
          </a:xfrm>
        </p:grpSpPr>
        <p:sp>
          <p:nvSpPr>
            <p:cNvPr id="12" name="Freeform 12">
              <a:extLst>
                <a:ext uri="{FF2B5EF4-FFF2-40B4-BE49-F238E27FC236}">
                  <a16:creationId xmlns:a16="http://schemas.microsoft.com/office/drawing/2014/main" id="{7FD7E78E-6027-C562-3495-814BCEADD7F4}"/>
                </a:ext>
              </a:extLst>
            </p:cNvPr>
            <p:cNvSpPr/>
            <p:nvPr/>
          </p:nvSpPr>
          <p:spPr>
            <a:xfrm>
              <a:off x="0" y="0"/>
              <a:ext cx="812800" cy="1411742"/>
            </a:xfrm>
            <a:custGeom>
              <a:avLst/>
              <a:gdLst/>
              <a:ahLst/>
              <a:cxnLst/>
              <a:rect l="l" t="t" r="r" b="b"/>
              <a:pathLst>
                <a:path w="812800" h="1411742">
                  <a:moveTo>
                    <a:pt x="406400" y="0"/>
                  </a:moveTo>
                  <a:lnTo>
                    <a:pt x="812800" y="705871"/>
                  </a:lnTo>
                  <a:lnTo>
                    <a:pt x="406400" y="1411742"/>
                  </a:lnTo>
                  <a:lnTo>
                    <a:pt x="0" y="705871"/>
                  </a:lnTo>
                  <a:lnTo>
                    <a:pt x="406400" y="0"/>
                  </a:lnTo>
                  <a:close/>
                </a:path>
              </a:pathLst>
            </a:custGeom>
            <a:solidFill>
              <a:srgbClr val="9B1921"/>
            </a:solidFill>
          </p:spPr>
        </p:sp>
        <p:sp>
          <p:nvSpPr>
            <p:cNvPr id="13" name="TextBox 13">
              <a:extLst>
                <a:ext uri="{FF2B5EF4-FFF2-40B4-BE49-F238E27FC236}">
                  <a16:creationId xmlns:a16="http://schemas.microsoft.com/office/drawing/2014/main" id="{F65B25EB-1F8D-DA84-405B-C59E4B09E924}"/>
                </a:ext>
              </a:extLst>
            </p:cNvPr>
            <p:cNvSpPr txBox="1"/>
            <p:nvPr/>
          </p:nvSpPr>
          <p:spPr>
            <a:xfrm>
              <a:off x="139700" y="185493"/>
              <a:ext cx="533400" cy="983605"/>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14" name="Freeform 14">
            <a:extLst>
              <a:ext uri="{FF2B5EF4-FFF2-40B4-BE49-F238E27FC236}">
                <a16:creationId xmlns:a16="http://schemas.microsoft.com/office/drawing/2014/main" id="{FD2F7CBF-1B02-FAC8-B03B-E2ABE8A8828D}"/>
              </a:ext>
            </a:extLst>
          </p:cNvPr>
          <p:cNvSpPr/>
          <p:nvPr/>
        </p:nvSpPr>
        <p:spPr>
          <a:xfrm>
            <a:off x="5502237" y="2073247"/>
            <a:ext cx="3024733" cy="3039933"/>
          </a:xfrm>
          <a:custGeom>
            <a:avLst/>
            <a:gdLst/>
            <a:ahLst/>
            <a:cxnLst/>
            <a:rect l="l" t="t" r="r" b="b"/>
            <a:pathLst>
              <a:path w="6049466" h="6079866">
                <a:moveTo>
                  <a:pt x="0" y="0"/>
                </a:moveTo>
                <a:lnTo>
                  <a:pt x="6049467" y="0"/>
                </a:lnTo>
                <a:lnTo>
                  <a:pt x="6049467" y="6079866"/>
                </a:lnTo>
                <a:lnTo>
                  <a:pt x="0" y="607986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23" name="مربع نص 22">
            <a:extLst>
              <a:ext uri="{FF2B5EF4-FFF2-40B4-BE49-F238E27FC236}">
                <a16:creationId xmlns:a16="http://schemas.microsoft.com/office/drawing/2014/main" id="{95536CC5-4BED-09B3-7123-ADD370007353}"/>
              </a:ext>
            </a:extLst>
          </p:cNvPr>
          <p:cNvSpPr txBox="1"/>
          <p:nvPr/>
        </p:nvSpPr>
        <p:spPr>
          <a:xfrm>
            <a:off x="467544" y="1498191"/>
            <a:ext cx="4619454" cy="4457760"/>
          </a:xfrm>
          <a:prstGeom prst="ellipse">
            <a:avLst/>
          </a:prstGeom>
          <a:noFill/>
          <a:ln>
            <a:noFill/>
          </a:ln>
        </p:spPr>
        <p:txBody>
          <a:bodyPr wrap="square">
            <a:spAutoFit/>
          </a:bodyPr>
          <a:lstStyle/>
          <a:p>
            <a:pPr algn="ctr"/>
            <a:r>
              <a:rPr lang="ar-EG" sz="4000" b="1" dirty="0">
                <a:solidFill>
                  <a:srgbClr val="FFFF00"/>
                </a:solidFill>
                <a:latin typeface="Traditional Arabic" panose="02020603050405020304" pitchFamily="18" charset="-78"/>
                <a:cs typeface="Traditional Arabic" panose="02020603050405020304" pitchFamily="18" charset="-78"/>
              </a:rPr>
              <a:t>الهدف الخامس –</a:t>
            </a:r>
          </a:p>
          <a:p>
            <a:pPr algn="ctr"/>
            <a:r>
              <a:rPr lang="ar-EG" sz="4000" b="1" dirty="0">
                <a:solidFill>
                  <a:schemeClr val="bg1"/>
                </a:solidFill>
                <a:latin typeface="Traditional Arabic" panose="02020603050405020304" pitchFamily="18" charset="-78"/>
                <a:cs typeface="Traditional Arabic" panose="02020603050405020304" pitchFamily="18" charset="-78"/>
              </a:rPr>
              <a:t> أن يكون الطلبة قادرين على تطبيق خطوات تنفيذ وتقييم الحل.</a:t>
            </a:r>
            <a:endParaRPr lang="ar-EG" sz="6000" dirty="0">
              <a:solidFill>
                <a:schemeClr val="bg1"/>
              </a:solidFill>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2943539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560216"/>
        </a:solidFill>
        <a:effectLst/>
      </p:bgPr>
    </p:bg>
    <p:spTree>
      <p:nvGrpSpPr>
        <p:cNvPr id="1" name="">
          <a:extLst>
            <a:ext uri="{FF2B5EF4-FFF2-40B4-BE49-F238E27FC236}">
              <a16:creationId xmlns:a16="http://schemas.microsoft.com/office/drawing/2014/main" id="{93E2F6CF-78D4-45A5-6CD3-AB7882D512CD}"/>
            </a:ext>
          </a:extLst>
        </p:cNvPr>
        <p:cNvGrpSpPr/>
        <p:nvPr/>
      </p:nvGrpSpPr>
      <p:grpSpPr>
        <a:xfrm>
          <a:off x="0" y="0"/>
          <a:ext cx="0" cy="0"/>
          <a:chOff x="0" y="0"/>
          <a:chExt cx="0" cy="0"/>
        </a:xfrm>
      </p:grpSpPr>
      <p:grpSp>
        <p:nvGrpSpPr>
          <p:cNvPr id="7" name="Group 7">
            <a:extLst>
              <a:ext uri="{FF2B5EF4-FFF2-40B4-BE49-F238E27FC236}">
                <a16:creationId xmlns:a16="http://schemas.microsoft.com/office/drawing/2014/main" id="{424C1A96-A451-1196-0D9D-D830F64A8AEC}"/>
              </a:ext>
            </a:extLst>
          </p:cNvPr>
          <p:cNvGrpSpPr/>
          <p:nvPr/>
        </p:nvGrpSpPr>
        <p:grpSpPr>
          <a:xfrm rot="-10800000">
            <a:off x="-492605" y="4725144"/>
            <a:ext cx="1433032" cy="2489015"/>
            <a:chOff x="0" y="0"/>
            <a:chExt cx="812800" cy="1411742"/>
          </a:xfrm>
        </p:grpSpPr>
        <p:sp>
          <p:nvSpPr>
            <p:cNvPr id="8" name="Freeform 8">
              <a:extLst>
                <a:ext uri="{FF2B5EF4-FFF2-40B4-BE49-F238E27FC236}">
                  <a16:creationId xmlns:a16="http://schemas.microsoft.com/office/drawing/2014/main" id="{323ADDAE-0A72-7170-7659-51EAA7A621DD}"/>
                </a:ext>
              </a:extLst>
            </p:cNvPr>
            <p:cNvSpPr/>
            <p:nvPr/>
          </p:nvSpPr>
          <p:spPr>
            <a:xfrm>
              <a:off x="0" y="0"/>
              <a:ext cx="812800" cy="1411742"/>
            </a:xfrm>
            <a:custGeom>
              <a:avLst/>
              <a:gdLst/>
              <a:ahLst/>
              <a:cxnLst/>
              <a:rect l="l" t="t" r="r" b="b"/>
              <a:pathLst>
                <a:path w="812800" h="1411742">
                  <a:moveTo>
                    <a:pt x="406400" y="0"/>
                  </a:moveTo>
                  <a:lnTo>
                    <a:pt x="812800" y="705871"/>
                  </a:lnTo>
                  <a:lnTo>
                    <a:pt x="406400" y="1411742"/>
                  </a:lnTo>
                  <a:lnTo>
                    <a:pt x="0" y="705871"/>
                  </a:lnTo>
                  <a:lnTo>
                    <a:pt x="406400" y="0"/>
                  </a:lnTo>
                  <a:close/>
                </a:path>
              </a:pathLst>
            </a:custGeom>
            <a:solidFill>
              <a:srgbClr val="9B1921"/>
            </a:solidFill>
          </p:spPr>
        </p:sp>
        <p:sp>
          <p:nvSpPr>
            <p:cNvPr id="9" name="TextBox 9">
              <a:extLst>
                <a:ext uri="{FF2B5EF4-FFF2-40B4-BE49-F238E27FC236}">
                  <a16:creationId xmlns:a16="http://schemas.microsoft.com/office/drawing/2014/main" id="{C58E9999-B95E-1F4A-223D-3BF406A3EE12}"/>
                </a:ext>
              </a:extLst>
            </p:cNvPr>
            <p:cNvSpPr txBox="1"/>
            <p:nvPr/>
          </p:nvSpPr>
          <p:spPr>
            <a:xfrm>
              <a:off x="139700" y="185493"/>
              <a:ext cx="533400" cy="983605"/>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0" name="Group 10">
            <a:extLst>
              <a:ext uri="{FF2B5EF4-FFF2-40B4-BE49-F238E27FC236}">
                <a16:creationId xmlns:a16="http://schemas.microsoft.com/office/drawing/2014/main" id="{AF54E960-D5E7-4C43-DF6C-EB98F5B23663}"/>
              </a:ext>
            </a:extLst>
          </p:cNvPr>
          <p:cNvGrpSpPr/>
          <p:nvPr/>
        </p:nvGrpSpPr>
        <p:grpSpPr>
          <a:xfrm rot="-10800000">
            <a:off x="-22392" y="6124519"/>
            <a:ext cx="1433032" cy="746828"/>
            <a:chOff x="0" y="0"/>
            <a:chExt cx="812800" cy="423592"/>
          </a:xfrm>
        </p:grpSpPr>
        <p:sp>
          <p:nvSpPr>
            <p:cNvPr id="11" name="Freeform 11">
              <a:extLst>
                <a:ext uri="{FF2B5EF4-FFF2-40B4-BE49-F238E27FC236}">
                  <a16:creationId xmlns:a16="http://schemas.microsoft.com/office/drawing/2014/main" id="{DCCF3206-924E-F9DE-4827-257E9A7A38AA}"/>
                </a:ext>
              </a:extLst>
            </p:cNvPr>
            <p:cNvSpPr/>
            <p:nvPr/>
          </p:nvSpPr>
          <p:spPr>
            <a:xfrm>
              <a:off x="0" y="0"/>
              <a:ext cx="812800" cy="423592"/>
            </a:xfrm>
            <a:custGeom>
              <a:avLst/>
              <a:gdLst/>
              <a:ahLst/>
              <a:cxnLst/>
              <a:rect l="l" t="t" r="r" b="b"/>
              <a:pathLst>
                <a:path w="812800" h="423592">
                  <a:moveTo>
                    <a:pt x="406400" y="423592"/>
                  </a:moveTo>
                  <a:lnTo>
                    <a:pt x="812800" y="0"/>
                  </a:lnTo>
                  <a:lnTo>
                    <a:pt x="0" y="0"/>
                  </a:lnTo>
                  <a:lnTo>
                    <a:pt x="406400" y="423592"/>
                  </a:lnTo>
                  <a:close/>
                </a:path>
              </a:pathLst>
            </a:custGeom>
            <a:solidFill>
              <a:srgbClr val="BC1823"/>
            </a:solidFill>
          </p:spPr>
        </p:sp>
        <p:sp>
          <p:nvSpPr>
            <p:cNvPr id="12" name="TextBox 12">
              <a:extLst>
                <a:ext uri="{FF2B5EF4-FFF2-40B4-BE49-F238E27FC236}">
                  <a16:creationId xmlns:a16="http://schemas.microsoft.com/office/drawing/2014/main" id="{D9B7D3F8-8FA4-1A0C-6410-3099ECA3AC54}"/>
                </a:ext>
              </a:extLst>
            </p:cNvPr>
            <p:cNvSpPr txBox="1"/>
            <p:nvPr/>
          </p:nvSpPr>
          <p:spPr>
            <a:xfrm>
              <a:off x="127000" y="-26893"/>
              <a:ext cx="558800" cy="253818"/>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3" name="Group 13">
            <a:extLst>
              <a:ext uri="{FF2B5EF4-FFF2-40B4-BE49-F238E27FC236}">
                <a16:creationId xmlns:a16="http://schemas.microsoft.com/office/drawing/2014/main" id="{31BF59E4-05AB-C6A2-3139-279A5AD8DE6D}"/>
              </a:ext>
            </a:extLst>
          </p:cNvPr>
          <p:cNvGrpSpPr/>
          <p:nvPr/>
        </p:nvGrpSpPr>
        <p:grpSpPr>
          <a:xfrm>
            <a:off x="8100392" y="-243408"/>
            <a:ext cx="1433032" cy="2489015"/>
            <a:chOff x="0" y="0"/>
            <a:chExt cx="812800" cy="1411742"/>
          </a:xfrm>
        </p:grpSpPr>
        <p:sp>
          <p:nvSpPr>
            <p:cNvPr id="14" name="Freeform 14">
              <a:extLst>
                <a:ext uri="{FF2B5EF4-FFF2-40B4-BE49-F238E27FC236}">
                  <a16:creationId xmlns:a16="http://schemas.microsoft.com/office/drawing/2014/main" id="{1147BF97-F05D-B3AD-062A-0F9A151B3254}"/>
                </a:ext>
              </a:extLst>
            </p:cNvPr>
            <p:cNvSpPr/>
            <p:nvPr/>
          </p:nvSpPr>
          <p:spPr>
            <a:xfrm>
              <a:off x="0" y="0"/>
              <a:ext cx="812800" cy="1411742"/>
            </a:xfrm>
            <a:custGeom>
              <a:avLst/>
              <a:gdLst/>
              <a:ahLst/>
              <a:cxnLst/>
              <a:rect l="l" t="t" r="r" b="b"/>
              <a:pathLst>
                <a:path w="812800" h="1411742">
                  <a:moveTo>
                    <a:pt x="406400" y="0"/>
                  </a:moveTo>
                  <a:lnTo>
                    <a:pt x="812800" y="705871"/>
                  </a:lnTo>
                  <a:lnTo>
                    <a:pt x="406400" y="1411742"/>
                  </a:lnTo>
                  <a:lnTo>
                    <a:pt x="0" y="705871"/>
                  </a:lnTo>
                  <a:lnTo>
                    <a:pt x="406400" y="0"/>
                  </a:lnTo>
                  <a:close/>
                </a:path>
              </a:pathLst>
            </a:custGeom>
            <a:solidFill>
              <a:srgbClr val="9B1921"/>
            </a:solidFill>
          </p:spPr>
        </p:sp>
        <p:sp>
          <p:nvSpPr>
            <p:cNvPr id="15" name="TextBox 15">
              <a:extLst>
                <a:ext uri="{FF2B5EF4-FFF2-40B4-BE49-F238E27FC236}">
                  <a16:creationId xmlns:a16="http://schemas.microsoft.com/office/drawing/2014/main" id="{0FDA4D0A-79D0-E5BD-08D1-8864534035C2}"/>
                </a:ext>
              </a:extLst>
            </p:cNvPr>
            <p:cNvSpPr txBox="1"/>
            <p:nvPr/>
          </p:nvSpPr>
          <p:spPr>
            <a:xfrm>
              <a:off x="139700" y="185493"/>
              <a:ext cx="533400" cy="983605"/>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16" name="Freeform 4">
            <a:extLst>
              <a:ext uri="{FF2B5EF4-FFF2-40B4-BE49-F238E27FC236}">
                <a16:creationId xmlns:a16="http://schemas.microsoft.com/office/drawing/2014/main" id="{DF4E6359-7F89-3F2E-2170-599A3107CF4A}"/>
              </a:ext>
            </a:extLst>
          </p:cNvPr>
          <p:cNvSpPr/>
          <p:nvPr/>
        </p:nvSpPr>
        <p:spPr>
          <a:xfrm>
            <a:off x="1573190" y="685800"/>
            <a:ext cx="6316113" cy="5486400"/>
          </a:xfrm>
          <a:custGeom>
            <a:avLst/>
            <a:gdLst/>
            <a:ahLst/>
            <a:cxnLst/>
            <a:rect l="l" t="t" r="r" b="b"/>
            <a:pathLst>
              <a:path w="9474170" h="8229600">
                <a:moveTo>
                  <a:pt x="0" y="0"/>
                </a:moveTo>
                <a:lnTo>
                  <a:pt x="9474170" y="0"/>
                </a:lnTo>
                <a:lnTo>
                  <a:pt x="9474170" y="8229600"/>
                </a:lnTo>
                <a:lnTo>
                  <a:pt x="0" y="8229600"/>
                </a:lnTo>
                <a:lnTo>
                  <a:pt x="0" y="0"/>
                </a:lnTo>
                <a:close/>
              </a:path>
            </a:pathLst>
          </a:custGeom>
          <a:blipFill>
            <a:blip r:embed="rId2"/>
            <a:stretch>
              <a:fillRect/>
            </a:stretch>
          </a:blipFill>
        </p:spPr>
      </p:sp>
      <p:sp>
        <p:nvSpPr>
          <p:cNvPr id="17" name="مربع نص 16">
            <a:extLst>
              <a:ext uri="{FF2B5EF4-FFF2-40B4-BE49-F238E27FC236}">
                <a16:creationId xmlns:a16="http://schemas.microsoft.com/office/drawing/2014/main" id="{43F12824-63D1-478C-7CF6-85DC69B01759}"/>
              </a:ext>
            </a:extLst>
          </p:cNvPr>
          <p:cNvSpPr txBox="1"/>
          <p:nvPr/>
        </p:nvSpPr>
        <p:spPr>
          <a:xfrm>
            <a:off x="2286000" y="2894244"/>
            <a:ext cx="4572000" cy="1754326"/>
          </a:xfrm>
          <a:prstGeom prst="rect">
            <a:avLst/>
          </a:prstGeom>
          <a:noFill/>
        </p:spPr>
        <p:txBody>
          <a:bodyPr wrap="square">
            <a:spAutoFit/>
          </a:bodyPr>
          <a:lstStyle/>
          <a:p>
            <a:pPr algn="ctr"/>
            <a:r>
              <a:rPr lang="ar-EG" sz="5400" b="1" dirty="0">
                <a:latin typeface="Traditional Arabic" panose="02020603050405020304" pitchFamily="18" charset="-78"/>
                <a:cs typeface="Traditional Arabic" panose="02020603050405020304" pitchFamily="18" charset="-78"/>
              </a:rPr>
              <a:t>خامساً:</a:t>
            </a:r>
          </a:p>
          <a:p>
            <a:pPr algn="ctr"/>
            <a:r>
              <a:rPr lang="ar-EG" sz="5400" b="1" dirty="0">
                <a:latin typeface="Traditional Arabic" panose="02020603050405020304" pitchFamily="18" charset="-78"/>
                <a:cs typeface="Traditional Arabic" panose="02020603050405020304" pitchFamily="18" charset="-78"/>
              </a:rPr>
              <a:t> تنفيذ وتقييم الحل</a:t>
            </a:r>
            <a:endParaRPr lang="ar-EG" sz="33800" b="1" dirty="0">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2646516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3C0E189A-6706-EE25-F464-FB10BEFFF39A}"/>
              </a:ext>
            </a:extLst>
          </p:cNvPr>
          <p:cNvSpPr txBox="1"/>
          <p:nvPr/>
        </p:nvSpPr>
        <p:spPr>
          <a:xfrm>
            <a:off x="2051720" y="888561"/>
            <a:ext cx="5400600" cy="5080878"/>
          </a:xfrm>
          <a:prstGeom prst="rect">
            <a:avLst/>
          </a:prstGeom>
          <a:noFill/>
        </p:spPr>
        <p:txBody>
          <a:bodyPr wrap="square">
            <a:spAutoFit/>
          </a:bodyPr>
          <a:lstStyle/>
          <a:p>
            <a:pPr algn="r" rtl="1">
              <a:spcBef>
                <a:spcPts val="0"/>
              </a:spcBef>
              <a:spcAft>
                <a:spcPts val="500"/>
              </a:spcAft>
            </a:pPr>
            <a:r>
              <a:rPr lang="ar-EG" sz="3200" b="1" i="0" u="none" strike="noStrike" dirty="0">
                <a:solidFill>
                  <a:srgbClr val="002060"/>
                </a:solidFill>
                <a:effectLst/>
                <a:latin typeface="Courier New" panose="02070309020205020404" pitchFamily="49" charset="0"/>
              </a:rPr>
              <a:t>يعتقد الكثير أن خطوات حل المشكلات تنتهي عند خطوة اختيار الحل أو البديل الأفضل، ويغفل عن الخطوة الأخيرة والمهمة التي من خلالها يمكن التحقق من مدى نجاحنا فعلا في تحقيق الهدف من جميع ما مر بنا من خطوات سابقة. الحل بين التنفيذ والإهمال:</a:t>
            </a:r>
            <a:endParaRPr lang="ar-EG" sz="3200" b="1" dirty="0">
              <a:solidFill>
                <a:srgbClr val="002060"/>
              </a:solidFill>
              <a:effectLst/>
            </a:endParaRPr>
          </a:p>
          <a:p>
            <a:pPr algn="r" rtl="1">
              <a:spcBef>
                <a:spcPts val="0"/>
              </a:spcBef>
              <a:spcAft>
                <a:spcPts val="500"/>
              </a:spcAft>
            </a:pPr>
            <a:r>
              <a:rPr lang="ar-EG" sz="3200" b="1" i="0" u="none" strike="noStrike" dirty="0">
                <a:solidFill>
                  <a:srgbClr val="C00000"/>
                </a:solidFill>
                <a:effectLst/>
                <a:latin typeface="Times New Roman" panose="02020603050405020304" pitchFamily="18" charset="0"/>
              </a:rPr>
              <a:t>إن البديل الذي اخترناه بعد بذل الوقت والجهد، وسخرنا له جميع الإمكانات لكي يظهر إلى النور يعد لا قيمة له إذا لم ننفذه؛ لكي نقضي على المشكلة التي نحن بصدد حلها.</a:t>
            </a:r>
            <a:endParaRPr lang="ar-EG" sz="3200" b="1" dirty="0">
              <a:solidFill>
                <a:srgbClr val="C00000"/>
              </a:solidFill>
              <a:effectLst/>
            </a:endParaRPr>
          </a:p>
        </p:txBody>
      </p:sp>
    </p:spTree>
    <p:extLst>
      <p:ext uri="{BB962C8B-B14F-4D97-AF65-F5344CB8AC3E}">
        <p14:creationId xmlns:p14="http://schemas.microsoft.com/office/powerpoint/2010/main" val="64436923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3">
            <a:extLst>
              <a:ext uri="{FF2B5EF4-FFF2-40B4-BE49-F238E27FC236}">
                <a16:creationId xmlns:a16="http://schemas.microsoft.com/office/drawing/2014/main" id="{E59ACD93-A54E-BFA7-693D-C86110FA3EF7}"/>
              </a:ext>
            </a:extLst>
          </p:cNvPr>
          <p:cNvSpPr/>
          <p:nvPr/>
        </p:nvSpPr>
        <p:spPr>
          <a:xfrm>
            <a:off x="2339752" y="800708"/>
            <a:ext cx="5167173" cy="3096344"/>
          </a:xfrm>
          <a:custGeom>
            <a:avLst/>
            <a:gdLst/>
            <a:ahLst/>
            <a:cxnLst/>
            <a:rect l="l" t="t" r="r" b="b"/>
            <a:pathLst>
              <a:path w="6058601" h="4114800">
                <a:moveTo>
                  <a:pt x="0" y="0"/>
                </a:moveTo>
                <a:lnTo>
                  <a:pt x="6058601" y="0"/>
                </a:lnTo>
                <a:lnTo>
                  <a:pt x="6058601"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5" name="مربع نص 4">
            <a:extLst>
              <a:ext uri="{FF2B5EF4-FFF2-40B4-BE49-F238E27FC236}">
                <a16:creationId xmlns:a16="http://schemas.microsoft.com/office/drawing/2014/main" id="{D906B1A3-C56F-507C-9744-418A01A621D3}"/>
              </a:ext>
            </a:extLst>
          </p:cNvPr>
          <p:cNvSpPr txBox="1"/>
          <p:nvPr/>
        </p:nvSpPr>
        <p:spPr>
          <a:xfrm>
            <a:off x="2483768" y="1471717"/>
            <a:ext cx="4572000" cy="1754326"/>
          </a:xfrm>
          <a:prstGeom prst="rect">
            <a:avLst/>
          </a:prstGeom>
          <a:noFill/>
        </p:spPr>
        <p:txBody>
          <a:bodyPr wrap="square">
            <a:spAutoFit/>
          </a:bodyPr>
          <a:lstStyle/>
          <a:p>
            <a:pPr algn="ctr" rtl="1">
              <a:spcBef>
                <a:spcPts val="0"/>
              </a:spcBef>
              <a:spcAft>
                <a:spcPts val="500"/>
              </a:spcAft>
            </a:pPr>
            <a:r>
              <a:rPr lang="ar-EG" sz="5400" b="1" i="0" u="none" strike="noStrike" dirty="0">
                <a:effectLst/>
                <a:latin typeface="Times New Roman" panose="02020603050405020304" pitchFamily="18" charset="0"/>
              </a:rPr>
              <a:t>خطوات تنفيذ الحل البديل الأمثل</a:t>
            </a:r>
            <a:endParaRPr lang="ar-EG" sz="5400" b="0" dirty="0">
              <a:effectLst/>
            </a:endParaRPr>
          </a:p>
        </p:txBody>
      </p:sp>
      <p:sp>
        <p:nvSpPr>
          <p:cNvPr id="7" name="مربع نص 6">
            <a:extLst>
              <a:ext uri="{FF2B5EF4-FFF2-40B4-BE49-F238E27FC236}">
                <a16:creationId xmlns:a16="http://schemas.microsoft.com/office/drawing/2014/main" id="{D39B9A27-AC19-ED17-C075-F1F2DFB3BE18}"/>
              </a:ext>
            </a:extLst>
          </p:cNvPr>
          <p:cNvSpPr txBox="1"/>
          <p:nvPr/>
        </p:nvSpPr>
        <p:spPr>
          <a:xfrm>
            <a:off x="1782081" y="4509120"/>
            <a:ext cx="5167173" cy="1815882"/>
          </a:xfrm>
          <a:prstGeom prst="rect">
            <a:avLst/>
          </a:prstGeom>
          <a:noFill/>
        </p:spPr>
        <p:txBody>
          <a:bodyPr wrap="square">
            <a:spAutoFit/>
          </a:bodyPr>
          <a:lstStyle/>
          <a:p>
            <a:pPr algn="r" rtl="1">
              <a:spcBef>
                <a:spcPts val="0"/>
              </a:spcBef>
              <a:spcAft>
                <a:spcPts val="500"/>
              </a:spcAft>
            </a:pPr>
            <a:r>
              <a:rPr lang="ar-EG" sz="2800" b="1" i="0" u="none" strike="noStrike" dirty="0">
                <a:solidFill>
                  <a:schemeClr val="accent5">
                    <a:lumMod val="50000"/>
                  </a:schemeClr>
                </a:solidFill>
                <a:effectLst/>
                <a:latin typeface="Times New Roman" panose="02020603050405020304" pitchFamily="18" charset="0"/>
              </a:rPr>
              <a:t>المعرفة درجة فعالية البديل الذي اخترناه؛ نضعه في حيز التنفيذ، وهناك عدد من الخطوات التي :</a:t>
            </a:r>
            <a:r>
              <a:rPr lang="ar-EG" sz="2800" b="1" dirty="0">
                <a:solidFill>
                  <a:schemeClr val="accent5">
                    <a:lumMod val="50000"/>
                  </a:schemeClr>
                </a:solidFill>
              </a:rPr>
              <a:t> </a:t>
            </a:r>
            <a:r>
              <a:rPr lang="ar-EG" sz="2800" b="1" i="0" u="none" strike="noStrike" dirty="0">
                <a:solidFill>
                  <a:schemeClr val="accent5">
                    <a:lumMod val="50000"/>
                  </a:schemeClr>
                </a:solidFill>
                <a:effectLst/>
                <a:latin typeface="Arial" panose="020B0604020202020204" pitchFamily="34" charset="0"/>
              </a:rPr>
              <a:t>تتخذ لتنفيذ هذا البديل</a:t>
            </a:r>
            <a:r>
              <a:rPr lang="ar-EG" sz="2800" b="1" dirty="0">
                <a:solidFill>
                  <a:schemeClr val="accent5">
                    <a:lumMod val="50000"/>
                  </a:schemeClr>
                </a:solidFill>
              </a:rPr>
              <a:t> </a:t>
            </a:r>
            <a:r>
              <a:rPr lang="ar-EG" sz="2800" b="1" i="0" u="none" strike="noStrike" dirty="0">
                <a:solidFill>
                  <a:schemeClr val="accent5">
                    <a:lumMod val="50000"/>
                  </a:schemeClr>
                </a:solidFill>
                <a:effectLst/>
                <a:latin typeface="Arial" panose="020B0604020202020204" pitchFamily="34" charset="0"/>
              </a:rPr>
              <a:t>وهي:</a:t>
            </a:r>
            <a:br>
              <a:rPr lang="ar-EG" sz="2800" b="1" dirty="0">
                <a:solidFill>
                  <a:schemeClr val="accent5">
                    <a:lumMod val="50000"/>
                  </a:schemeClr>
                </a:solidFill>
              </a:rPr>
            </a:br>
            <a:endParaRPr lang="en-US" sz="2800" b="1" dirty="0">
              <a:solidFill>
                <a:schemeClr val="accent5">
                  <a:lumMod val="50000"/>
                </a:schemeClr>
              </a:solidFill>
            </a:endParaRPr>
          </a:p>
        </p:txBody>
      </p:sp>
    </p:spTree>
    <p:extLst>
      <p:ext uri="{BB962C8B-B14F-4D97-AF65-F5344CB8AC3E}">
        <p14:creationId xmlns:p14="http://schemas.microsoft.com/office/powerpoint/2010/main" val="2825447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ppt_w</p:attrName>
                                        </p:attrNameLst>
                                      </p:cBhvr>
                                      <p:tavLst>
                                        <p:tav tm="0">
                                          <p:val>
                                            <p:fltVal val="0"/>
                                          </p:val>
                                        </p:tav>
                                        <p:tav tm="100000">
                                          <p:val>
                                            <p:strVal val="#ppt_w"/>
                                          </p:val>
                                        </p:tav>
                                      </p:tavLst>
                                    </p:anim>
                                    <p:anim calcmode="lin" valueType="num">
                                      <p:cBhvr>
                                        <p:cTn id="15" dur="500" fill="hold"/>
                                        <p:tgtEl>
                                          <p:spTgt spid="7"/>
                                        </p:tgtEl>
                                        <p:attrNameLst>
                                          <p:attrName>ppt_h</p:attrName>
                                        </p:attrNameLst>
                                      </p:cBhvr>
                                      <p:tavLst>
                                        <p:tav tm="0">
                                          <p:val>
                                            <p:fltVal val="0"/>
                                          </p:val>
                                        </p:tav>
                                        <p:tav tm="100000">
                                          <p:val>
                                            <p:strVal val="#ppt_h"/>
                                          </p:val>
                                        </p:tav>
                                      </p:tavLst>
                                    </p:anim>
                                    <p:animEffect transition="in" filter="fade">
                                      <p:cBhvr>
                                        <p:cTn id="1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560216"/>
        </a:solidFill>
        <a:effectLst/>
      </p:bgPr>
    </p:bg>
    <p:spTree>
      <p:nvGrpSpPr>
        <p:cNvPr id="1" name=""/>
        <p:cNvGrpSpPr/>
        <p:nvPr/>
      </p:nvGrpSpPr>
      <p:grpSpPr>
        <a:xfrm>
          <a:off x="0" y="0"/>
          <a:ext cx="0" cy="0"/>
          <a:chOff x="0" y="0"/>
          <a:chExt cx="0" cy="0"/>
        </a:xfrm>
      </p:grpSpPr>
      <p:pic>
        <p:nvPicPr>
          <p:cNvPr id="7" name="صورة 6">
            <a:extLst>
              <a:ext uri="{FF2B5EF4-FFF2-40B4-BE49-F238E27FC236}">
                <a16:creationId xmlns:a16="http://schemas.microsoft.com/office/drawing/2014/main" id="{8F40D9D9-6C31-E3E0-F30F-06762805CB3A}"/>
              </a:ext>
            </a:extLst>
          </p:cNvPr>
          <p:cNvPicPr>
            <a:picLocks noChangeAspect="1"/>
          </p:cNvPicPr>
          <p:nvPr/>
        </p:nvPicPr>
        <p:blipFill rotWithShape="1">
          <a:blip r:embed="rId2">
            <a:extLst>
              <a:ext uri="{28A0092B-C50C-407E-A947-70E740481C1C}">
                <a14:useLocalDpi xmlns:a14="http://schemas.microsoft.com/office/drawing/2010/main" val="0"/>
              </a:ext>
            </a:extLst>
          </a:blip>
          <a:srcRect t="58911"/>
          <a:stretch/>
        </p:blipFill>
        <p:spPr>
          <a:xfrm>
            <a:off x="791580" y="1196752"/>
            <a:ext cx="7560840" cy="5328592"/>
          </a:xfrm>
          <a:prstGeom prst="rect">
            <a:avLst/>
          </a:prstGeom>
        </p:spPr>
      </p:pic>
      <p:sp>
        <p:nvSpPr>
          <p:cNvPr id="8" name="مربع نص 7">
            <a:extLst>
              <a:ext uri="{FF2B5EF4-FFF2-40B4-BE49-F238E27FC236}">
                <a16:creationId xmlns:a16="http://schemas.microsoft.com/office/drawing/2014/main" id="{D0E74323-1DD7-2967-873F-252ED96DFEAD}"/>
              </a:ext>
            </a:extLst>
          </p:cNvPr>
          <p:cNvSpPr txBox="1"/>
          <p:nvPr/>
        </p:nvSpPr>
        <p:spPr>
          <a:xfrm>
            <a:off x="4860032" y="1412776"/>
            <a:ext cx="3096344" cy="1323439"/>
          </a:xfrm>
          <a:prstGeom prst="rect">
            <a:avLst/>
          </a:prstGeom>
          <a:noFill/>
        </p:spPr>
        <p:txBody>
          <a:bodyPr wrap="square" rtlCol="0">
            <a:spAutoFit/>
          </a:bodyPr>
          <a:lstStyle/>
          <a:p>
            <a:pPr algn="ctr"/>
            <a:r>
              <a:rPr lang="ar-EG" sz="4000" b="1" dirty="0">
                <a:latin typeface="Traditional Arabic" panose="02020603050405020304" pitchFamily="18" charset="-78"/>
                <a:cs typeface="Traditional Arabic" panose="02020603050405020304" pitchFamily="18" charset="-78"/>
              </a:rPr>
              <a:t>1- تحديد مراحل لتنفيذ البديل</a:t>
            </a:r>
            <a:endParaRPr lang="en-US" sz="4000" b="1" dirty="0">
              <a:latin typeface="Traditional Arabic" panose="02020603050405020304" pitchFamily="18" charset="-78"/>
              <a:cs typeface="Traditional Arabic" panose="02020603050405020304" pitchFamily="18" charset="-78"/>
            </a:endParaRPr>
          </a:p>
        </p:txBody>
      </p:sp>
      <p:sp>
        <p:nvSpPr>
          <p:cNvPr id="9" name="مربع نص 8">
            <a:extLst>
              <a:ext uri="{FF2B5EF4-FFF2-40B4-BE49-F238E27FC236}">
                <a16:creationId xmlns:a16="http://schemas.microsoft.com/office/drawing/2014/main" id="{4A4E0A46-C42B-1DA1-AF30-3225ABABD29A}"/>
              </a:ext>
            </a:extLst>
          </p:cNvPr>
          <p:cNvSpPr txBox="1"/>
          <p:nvPr/>
        </p:nvSpPr>
        <p:spPr>
          <a:xfrm>
            <a:off x="1068616" y="1569914"/>
            <a:ext cx="3096344" cy="1323439"/>
          </a:xfrm>
          <a:prstGeom prst="rect">
            <a:avLst/>
          </a:prstGeom>
          <a:noFill/>
        </p:spPr>
        <p:txBody>
          <a:bodyPr wrap="square" rtlCol="0">
            <a:spAutoFit/>
          </a:bodyPr>
          <a:lstStyle/>
          <a:p>
            <a:pPr algn="ctr"/>
            <a:r>
              <a:rPr lang="ar-EG" sz="4000" b="1" dirty="0">
                <a:latin typeface="Traditional Arabic" panose="02020603050405020304" pitchFamily="18" charset="-78"/>
                <a:cs typeface="Traditional Arabic" panose="02020603050405020304" pitchFamily="18" charset="-78"/>
              </a:rPr>
              <a:t>2- تحديد توقيت محدد لكل مرحلة</a:t>
            </a:r>
            <a:endParaRPr lang="en-US" sz="4000" b="1" dirty="0">
              <a:latin typeface="Traditional Arabic" panose="02020603050405020304" pitchFamily="18" charset="-78"/>
              <a:cs typeface="Traditional Arabic" panose="02020603050405020304" pitchFamily="18" charset="-78"/>
            </a:endParaRPr>
          </a:p>
        </p:txBody>
      </p:sp>
      <p:sp>
        <p:nvSpPr>
          <p:cNvPr id="10" name="مربع نص 9">
            <a:extLst>
              <a:ext uri="{FF2B5EF4-FFF2-40B4-BE49-F238E27FC236}">
                <a16:creationId xmlns:a16="http://schemas.microsoft.com/office/drawing/2014/main" id="{795B369E-4269-FD1B-29A0-7EDA137EA843}"/>
              </a:ext>
            </a:extLst>
          </p:cNvPr>
          <p:cNvSpPr txBox="1"/>
          <p:nvPr/>
        </p:nvSpPr>
        <p:spPr>
          <a:xfrm>
            <a:off x="4860032" y="3835116"/>
            <a:ext cx="3096344" cy="1323439"/>
          </a:xfrm>
          <a:prstGeom prst="rect">
            <a:avLst/>
          </a:prstGeom>
          <a:noFill/>
        </p:spPr>
        <p:txBody>
          <a:bodyPr wrap="square" rtlCol="0">
            <a:spAutoFit/>
          </a:bodyPr>
          <a:lstStyle/>
          <a:p>
            <a:pPr algn="ctr"/>
            <a:r>
              <a:rPr lang="ar-EG" sz="4000" b="1" dirty="0">
                <a:latin typeface="Traditional Arabic" panose="02020603050405020304" pitchFamily="18" charset="-78"/>
                <a:cs typeface="Traditional Arabic" panose="02020603050405020304" pitchFamily="18" charset="-78"/>
              </a:rPr>
              <a:t>3- تحديد من سينفذ كل مرحلة</a:t>
            </a:r>
            <a:endParaRPr lang="en-US" sz="4000" b="1" dirty="0">
              <a:latin typeface="Traditional Arabic" panose="02020603050405020304" pitchFamily="18" charset="-78"/>
              <a:cs typeface="Traditional Arabic" panose="02020603050405020304" pitchFamily="18" charset="-78"/>
            </a:endParaRPr>
          </a:p>
        </p:txBody>
      </p:sp>
      <p:sp>
        <p:nvSpPr>
          <p:cNvPr id="11" name="مربع نص 10">
            <a:extLst>
              <a:ext uri="{FF2B5EF4-FFF2-40B4-BE49-F238E27FC236}">
                <a16:creationId xmlns:a16="http://schemas.microsoft.com/office/drawing/2014/main" id="{D982F1D6-5A8C-B9CD-A533-FA4F3C2CC33B}"/>
              </a:ext>
            </a:extLst>
          </p:cNvPr>
          <p:cNvSpPr txBox="1"/>
          <p:nvPr/>
        </p:nvSpPr>
        <p:spPr>
          <a:xfrm>
            <a:off x="1367644" y="3739852"/>
            <a:ext cx="3096344" cy="1938992"/>
          </a:xfrm>
          <a:prstGeom prst="rect">
            <a:avLst/>
          </a:prstGeom>
          <a:noFill/>
        </p:spPr>
        <p:txBody>
          <a:bodyPr wrap="square" rtlCol="0">
            <a:spAutoFit/>
          </a:bodyPr>
          <a:lstStyle/>
          <a:p>
            <a:pPr algn="ctr"/>
            <a:r>
              <a:rPr lang="ar-EG" sz="4000" b="1" dirty="0">
                <a:latin typeface="Traditional Arabic" panose="02020603050405020304" pitchFamily="18" charset="-78"/>
                <a:cs typeface="Traditional Arabic" panose="02020603050405020304" pitchFamily="18" charset="-78"/>
              </a:rPr>
              <a:t>4- تحديد من سيراقب تنفيذ هذه المراحل</a:t>
            </a:r>
            <a:endParaRPr lang="en-US" sz="4000" b="1" dirty="0">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p:cTn id="14" dur="500" fill="hold"/>
                                        <p:tgtEl>
                                          <p:spTgt spid="9"/>
                                        </p:tgtEl>
                                        <p:attrNameLst>
                                          <p:attrName>ppt_w</p:attrName>
                                        </p:attrNameLst>
                                      </p:cBhvr>
                                      <p:tavLst>
                                        <p:tav tm="0">
                                          <p:val>
                                            <p:fltVal val="0"/>
                                          </p:val>
                                        </p:tav>
                                        <p:tav tm="100000">
                                          <p:val>
                                            <p:strVal val="#ppt_w"/>
                                          </p:val>
                                        </p:tav>
                                      </p:tavLst>
                                    </p:anim>
                                    <p:anim calcmode="lin" valueType="num">
                                      <p:cBhvr>
                                        <p:cTn id="15" dur="500" fill="hold"/>
                                        <p:tgtEl>
                                          <p:spTgt spid="9"/>
                                        </p:tgtEl>
                                        <p:attrNameLst>
                                          <p:attrName>ppt_h</p:attrName>
                                        </p:attrNameLst>
                                      </p:cBhvr>
                                      <p:tavLst>
                                        <p:tav tm="0">
                                          <p:val>
                                            <p:fltVal val="0"/>
                                          </p:val>
                                        </p:tav>
                                        <p:tav tm="100000">
                                          <p:val>
                                            <p:strVal val="#ppt_h"/>
                                          </p:val>
                                        </p:tav>
                                      </p:tavLst>
                                    </p:anim>
                                    <p:animEffect transition="in" filter="fade">
                                      <p:cBhvr>
                                        <p:cTn id="16" dur="5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p:cTn id="21" dur="500" fill="hold"/>
                                        <p:tgtEl>
                                          <p:spTgt spid="10"/>
                                        </p:tgtEl>
                                        <p:attrNameLst>
                                          <p:attrName>ppt_w</p:attrName>
                                        </p:attrNameLst>
                                      </p:cBhvr>
                                      <p:tavLst>
                                        <p:tav tm="0">
                                          <p:val>
                                            <p:fltVal val="0"/>
                                          </p:val>
                                        </p:tav>
                                        <p:tav tm="100000">
                                          <p:val>
                                            <p:strVal val="#ppt_w"/>
                                          </p:val>
                                        </p:tav>
                                      </p:tavLst>
                                    </p:anim>
                                    <p:anim calcmode="lin" valueType="num">
                                      <p:cBhvr>
                                        <p:cTn id="22" dur="500" fill="hold"/>
                                        <p:tgtEl>
                                          <p:spTgt spid="10"/>
                                        </p:tgtEl>
                                        <p:attrNameLst>
                                          <p:attrName>ppt_h</p:attrName>
                                        </p:attrNameLst>
                                      </p:cBhvr>
                                      <p:tavLst>
                                        <p:tav tm="0">
                                          <p:val>
                                            <p:fltVal val="0"/>
                                          </p:val>
                                        </p:tav>
                                        <p:tav tm="100000">
                                          <p:val>
                                            <p:strVal val="#ppt_h"/>
                                          </p:val>
                                        </p:tav>
                                      </p:tavLst>
                                    </p:anim>
                                    <p:animEffect transition="in" filter="fade">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p:cTn id="28" dur="500" fill="hold"/>
                                        <p:tgtEl>
                                          <p:spTgt spid="11"/>
                                        </p:tgtEl>
                                        <p:attrNameLst>
                                          <p:attrName>ppt_w</p:attrName>
                                        </p:attrNameLst>
                                      </p:cBhvr>
                                      <p:tavLst>
                                        <p:tav tm="0">
                                          <p:val>
                                            <p:fltVal val="0"/>
                                          </p:val>
                                        </p:tav>
                                        <p:tav tm="100000">
                                          <p:val>
                                            <p:strVal val="#ppt_w"/>
                                          </p:val>
                                        </p:tav>
                                      </p:tavLst>
                                    </p:anim>
                                    <p:anim calcmode="lin" valueType="num">
                                      <p:cBhvr>
                                        <p:cTn id="29" dur="500" fill="hold"/>
                                        <p:tgtEl>
                                          <p:spTgt spid="11"/>
                                        </p:tgtEl>
                                        <p:attrNameLst>
                                          <p:attrName>ppt_h</p:attrName>
                                        </p:attrNameLst>
                                      </p:cBhvr>
                                      <p:tavLst>
                                        <p:tav tm="0">
                                          <p:val>
                                            <p:fltVal val="0"/>
                                          </p:val>
                                        </p:tav>
                                        <p:tav tm="100000">
                                          <p:val>
                                            <p:strVal val="#ppt_h"/>
                                          </p:val>
                                        </p:tav>
                                      </p:tavLst>
                                    </p:anim>
                                    <p:animEffect transition="in" filter="fade">
                                      <p:cBhvr>
                                        <p:cTn id="3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3">
            <a:extLst>
              <a:ext uri="{FF2B5EF4-FFF2-40B4-BE49-F238E27FC236}">
                <a16:creationId xmlns:a16="http://schemas.microsoft.com/office/drawing/2014/main" id="{0D44DAB9-D89E-8C73-3A2A-6CD31A99E0BE}"/>
              </a:ext>
            </a:extLst>
          </p:cNvPr>
          <p:cNvSpPr/>
          <p:nvPr/>
        </p:nvSpPr>
        <p:spPr>
          <a:xfrm>
            <a:off x="2411760" y="1628800"/>
            <a:ext cx="5167173" cy="3096344"/>
          </a:xfrm>
          <a:custGeom>
            <a:avLst/>
            <a:gdLst/>
            <a:ahLst/>
            <a:cxnLst/>
            <a:rect l="l" t="t" r="r" b="b"/>
            <a:pathLst>
              <a:path w="6058601" h="4114800">
                <a:moveTo>
                  <a:pt x="0" y="0"/>
                </a:moveTo>
                <a:lnTo>
                  <a:pt x="6058601" y="0"/>
                </a:lnTo>
                <a:lnTo>
                  <a:pt x="6058601"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5" name="مربع نص 4">
            <a:extLst>
              <a:ext uri="{FF2B5EF4-FFF2-40B4-BE49-F238E27FC236}">
                <a16:creationId xmlns:a16="http://schemas.microsoft.com/office/drawing/2014/main" id="{D906B1A3-C56F-507C-9744-418A01A621D3}"/>
              </a:ext>
            </a:extLst>
          </p:cNvPr>
          <p:cNvSpPr txBox="1"/>
          <p:nvPr/>
        </p:nvSpPr>
        <p:spPr>
          <a:xfrm>
            <a:off x="2422349" y="2299809"/>
            <a:ext cx="4572000" cy="1754326"/>
          </a:xfrm>
          <a:prstGeom prst="rect">
            <a:avLst/>
          </a:prstGeom>
          <a:noFill/>
        </p:spPr>
        <p:txBody>
          <a:bodyPr wrap="square">
            <a:spAutoFit/>
          </a:bodyPr>
          <a:lstStyle/>
          <a:p>
            <a:pPr algn="ctr" rtl="1">
              <a:spcBef>
                <a:spcPts val="0"/>
              </a:spcBef>
              <a:spcAft>
                <a:spcPts val="500"/>
              </a:spcAft>
            </a:pPr>
            <a:r>
              <a:rPr lang="ar-EG" sz="5400" b="1" dirty="0">
                <a:latin typeface="Times New Roman" panose="02020603050405020304" pitchFamily="18" charset="0"/>
              </a:rPr>
              <a:t>تقييم تنفيذ البديل الأمثل</a:t>
            </a:r>
            <a:endParaRPr lang="ar-EG" sz="5400" b="0" dirty="0">
              <a:effectLst/>
            </a:endParaRPr>
          </a:p>
        </p:txBody>
      </p:sp>
    </p:spTree>
    <p:extLst>
      <p:ext uri="{BB962C8B-B14F-4D97-AF65-F5344CB8AC3E}">
        <p14:creationId xmlns:p14="http://schemas.microsoft.com/office/powerpoint/2010/main" val="644914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3C0E189A-6706-EE25-F464-FB10BEFFF39A}"/>
              </a:ext>
            </a:extLst>
          </p:cNvPr>
          <p:cNvSpPr txBox="1"/>
          <p:nvPr/>
        </p:nvSpPr>
        <p:spPr>
          <a:xfrm>
            <a:off x="1547664" y="1316883"/>
            <a:ext cx="6048672" cy="4224233"/>
          </a:xfrm>
          <a:prstGeom prst="rect">
            <a:avLst/>
          </a:prstGeom>
          <a:noFill/>
        </p:spPr>
        <p:txBody>
          <a:bodyPr wrap="square">
            <a:spAutoFit/>
          </a:bodyPr>
          <a:lstStyle/>
          <a:p>
            <a:pPr algn="r" rtl="1">
              <a:spcBef>
                <a:spcPts val="0"/>
              </a:spcBef>
              <a:spcAft>
                <a:spcPts val="500"/>
              </a:spcAft>
            </a:pPr>
            <a:r>
              <a:rPr lang="ar-EG" sz="3200" b="1" i="0" u="none" strike="noStrike" dirty="0">
                <a:solidFill>
                  <a:schemeClr val="accent5">
                    <a:lumMod val="50000"/>
                  </a:schemeClr>
                </a:solidFill>
                <a:effectLst/>
                <a:latin typeface="Arial" panose="020B0604020202020204" pitchFamily="34" charset="0"/>
              </a:rPr>
              <a:t>من المهم جدًا تقييم البديل الذي اخترناه لحل المشكلة، وذلك لنتأكد من مدى نجاحنا في اختيار البديل المناسب الذي</a:t>
            </a:r>
            <a:r>
              <a:rPr lang="ar-EG" sz="3200" b="1" dirty="0">
                <a:solidFill>
                  <a:schemeClr val="accent5">
                    <a:lumMod val="50000"/>
                  </a:schemeClr>
                </a:solidFill>
              </a:rPr>
              <a:t> </a:t>
            </a:r>
            <a:r>
              <a:rPr lang="ar-EG" sz="3200" b="1" i="0" u="none" strike="noStrike" dirty="0">
                <a:solidFill>
                  <a:schemeClr val="accent5">
                    <a:lumMod val="50000"/>
                  </a:schemeClr>
                </a:solidFill>
                <a:effectLst/>
                <a:latin typeface="Times New Roman" panose="02020603050405020304" pitchFamily="18" charset="0"/>
              </a:rPr>
              <a:t>سيقضي على المشكلة.</a:t>
            </a:r>
            <a:endParaRPr lang="ar-EG" sz="3200" b="1" dirty="0">
              <a:solidFill>
                <a:schemeClr val="accent5">
                  <a:lumMod val="50000"/>
                </a:schemeClr>
              </a:solidFill>
              <a:effectLst/>
            </a:endParaRPr>
          </a:p>
          <a:p>
            <a:pPr algn="r" rtl="1">
              <a:spcBef>
                <a:spcPts val="0"/>
              </a:spcBef>
              <a:spcAft>
                <a:spcPts val="500"/>
              </a:spcAft>
            </a:pPr>
            <a:r>
              <a:rPr lang="ar-EG" sz="3200" b="1" i="0" u="sng" strike="noStrike" dirty="0">
                <a:solidFill>
                  <a:srgbClr val="C00000"/>
                </a:solidFill>
                <a:effectLst/>
                <a:latin typeface="Arial" panose="020B0604020202020204" pitchFamily="34" charset="0"/>
              </a:rPr>
              <a:t>هل قضى الحل على المشكلة؟</a:t>
            </a:r>
            <a:endParaRPr lang="ar-EG" sz="3200" b="1" u="sng" dirty="0">
              <a:solidFill>
                <a:srgbClr val="C00000"/>
              </a:solidFill>
              <a:effectLst/>
            </a:endParaRPr>
          </a:p>
          <a:p>
            <a:pPr algn="r" rtl="1">
              <a:spcBef>
                <a:spcPts val="0"/>
              </a:spcBef>
              <a:spcAft>
                <a:spcPts val="500"/>
              </a:spcAft>
            </a:pPr>
            <a:r>
              <a:rPr lang="ar-EG" sz="3200" b="1" i="0" u="none" strike="noStrike" dirty="0">
                <a:solidFill>
                  <a:schemeClr val="accent5">
                    <a:lumMod val="50000"/>
                  </a:schemeClr>
                </a:solidFill>
                <a:effectLst/>
                <a:latin typeface="Arial" panose="020B0604020202020204" pitchFamily="34" charset="0"/>
              </a:rPr>
              <a:t>يبقى السؤال المهم الذي يجعلنا نتأكد من أننا نجحنا في الوصول لهدفنا وهو الوصول لحل لهذه المشكلة نهائيا.</a:t>
            </a:r>
            <a:endParaRPr lang="ar-EG" sz="3200" b="1" dirty="0">
              <a:solidFill>
                <a:schemeClr val="accent5">
                  <a:lumMod val="50000"/>
                </a:schemeClr>
              </a:solidFill>
              <a:effectLst/>
            </a:endParaRPr>
          </a:p>
          <a:p>
            <a:pPr algn="r" rtl="1">
              <a:spcBef>
                <a:spcPts val="0"/>
              </a:spcBef>
              <a:spcAft>
                <a:spcPts val="500"/>
              </a:spcAft>
            </a:pPr>
            <a:r>
              <a:rPr lang="ar-EG" sz="3200" b="1" i="0" u="none" strike="noStrike" dirty="0">
                <a:solidFill>
                  <a:schemeClr val="accent5">
                    <a:lumMod val="50000"/>
                  </a:schemeClr>
                </a:solidFill>
                <a:effectLst/>
                <a:latin typeface="Arial" panose="020B0604020202020204" pitchFamily="34" charset="0"/>
              </a:rPr>
              <a:t>فإذا كنا قد نجحنا في حل المشكلة تكون جميع خطوات حل المشكلة التي مرت بنا نفذت تنفيذا صحيحًا.</a:t>
            </a:r>
            <a:endParaRPr lang="ar-EG" sz="3200" b="1" dirty="0">
              <a:solidFill>
                <a:schemeClr val="accent5">
                  <a:lumMod val="50000"/>
                </a:schemeClr>
              </a:solidFill>
              <a:effectLst/>
            </a:endParaRPr>
          </a:p>
        </p:txBody>
      </p:sp>
    </p:spTree>
    <p:extLst>
      <p:ext uri="{BB962C8B-B14F-4D97-AF65-F5344CB8AC3E}">
        <p14:creationId xmlns:p14="http://schemas.microsoft.com/office/powerpoint/2010/main" val="3345776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560216"/>
        </a:solidFill>
        <a:effectLst/>
      </p:bgPr>
    </p:bg>
    <p:spTree>
      <p:nvGrpSpPr>
        <p:cNvPr id="1" name="">
          <a:extLst>
            <a:ext uri="{FF2B5EF4-FFF2-40B4-BE49-F238E27FC236}">
              <a16:creationId xmlns:a16="http://schemas.microsoft.com/office/drawing/2014/main" id="{87CC8F82-D44A-04D8-5B60-99FBD2DB66D2}"/>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2B4E2048-567A-3DFD-D5B5-809D07F3F512}"/>
              </a:ext>
            </a:extLst>
          </p:cNvPr>
          <p:cNvGrpSpPr/>
          <p:nvPr/>
        </p:nvGrpSpPr>
        <p:grpSpPr>
          <a:xfrm rot="1808781">
            <a:off x="6705182" y="-1126914"/>
            <a:ext cx="674517" cy="8965196"/>
            <a:chOff x="0" y="0"/>
            <a:chExt cx="355301" cy="4722408"/>
          </a:xfrm>
        </p:grpSpPr>
        <p:sp>
          <p:nvSpPr>
            <p:cNvPr id="3" name="Freeform 3">
              <a:extLst>
                <a:ext uri="{FF2B5EF4-FFF2-40B4-BE49-F238E27FC236}">
                  <a16:creationId xmlns:a16="http://schemas.microsoft.com/office/drawing/2014/main" id="{E3A20DA3-9B13-0285-33D0-12362893B141}"/>
                </a:ext>
              </a:extLst>
            </p:cNvPr>
            <p:cNvSpPr/>
            <p:nvPr/>
          </p:nvSpPr>
          <p:spPr>
            <a:xfrm>
              <a:off x="0" y="0"/>
              <a:ext cx="355301" cy="4722408"/>
            </a:xfrm>
            <a:custGeom>
              <a:avLst/>
              <a:gdLst/>
              <a:ahLst/>
              <a:cxnLst/>
              <a:rect l="l" t="t" r="r" b="b"/>
              <a:pathLst>
                <a:path w="355301" h="4722408">
                  <a:moveTo>
                    <a:pt x="0" y="0"/>
                  </a:moveTo>
                  <a:lnTo>
                    <a:pt x="355301" y="0"/>
                  </a:lnTo>
                  <a:lnTo>
                    <a:pt x="355301" y="4722408"/>
                  </a:lnTo>
                  <a:lnTo>
                    <a:pt x="0" y="4722408"/>
                  </a:lnTo>
                  <a:close/>
                </a:path>
              </a:pathLst>
            </a:custGeom>
            <a:solidFill>
              <a:srgbClr val="9B1921"/>
            </a:solidFill>
          </p:spPr>
        </p:sp>
        <p:sp>
          <p:nvSpPr>
            <p:cNvPr id="4" name="TextBox 4">
              <a:extLst>
                <a:ext uri="{FF2B5EF4-FFF2-40B4-BE49-F238E27FC236}">
                  <a16:creationId xmlns:a16="http://schemas.microsoft.com/office/drawing/2014/main" id="{8C7C3EEA-69DE-E23C-2A46-B2DEDBE9E167}"/>
                </a:ext>
              </a:extLst>
            </p:cNvPr>
            <p:cNvSpPr txBox="1"/>
            <p:nvPr/>
          </p:nvSpPr>
          <p:spPr>
            <a:xfrm>
              <a:off x="0" y="-57150"/>
              <a:ext cx="355301" cy="4779558"/>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5" name="Group 5">
            <a:extLst>
              <a:ext uri="{FF2B5EF4-FFF2-40B4-BE49-F238E27FC236}">
                <a16:creationId xmlns:a16="http://schemas.microsoft.com/office/drawing/2014/main" id="{7D2D0533-E53A-B0B7-99B9-BF323D24EF01}"/>
              </a:ext>
            </a:extLst>
          </p:cNvPr>
          <p:cNvGrpSpPr/>
          <p:nvPr/>
        </p:nvGrpSpPr>
        <p:grpSpPr>
          <a:xfrm>
            <a:off x="6857075" y="3911910"/>
            <a:ext cx="2853249" cy="2496593"/>
            <a:chOff x="0" y="0"/>
            <a:chExt cx="812800" cy="711200"/>
          </a:xfrm>
        </p:grpSpPr>
        <p:sp>
          <p:nvSpPr>
            <p:cNvPr id="6" name="Freeform 6">
              <a:extLst>
                <a:ext uri="{FF2B5EF4-FFF2-40B4-BE49-F238E27FC236}">
                  <a16:creationId xmlns:a16="http://schemas.microsoft.com/office/drawing/2014/main" id="{67377F25-7D68-EF2A-C3BC-18D6A51136D0}"/>
                </a:ext>
              </a:extLst>
            </p:cNvPr>
            <p:cNvSpPr/>
            <p:nvPr/>
          </p:nvSpPr>
          <p:spPr>
            <a:xfrm>
              <a:off x="0" y="0"/>
              <a:ext cx="812800" cy="711200"/>
            </a:xfrm>
            <a:custGeom>
              <a:avLst/>
              <a:gdLst/>
              <a:ahLst/>
              <a:cxnLst/>
              <a:rect l="l" t="t" r="r" b="b"/>
              <a:pathLst>
                <a:path w="812800" h="711200">
                  <a:moveTo>
                    <a:pt x="406400" y="0"/>
                  </a:moveTo>
                  <a:lnTo>
                    <a:pt x="812800" y="711200"/>
                  </a:lnTo>
                  <a:lnTo>
                    <a:pt x="0" y="711200"/>
                  </a:lnTo>
                  <a:lnTo>
                    <a:pt x="406400" y="0"/>
                  </a:lnTo>
                  <a:close/>
                </a:path>
              </a:pathLst>
            </a:custGeom>
            <a:solidFill>
              <a:srgbClr val="BC1823"/>
            </a:solidFill>
          </p:spPr>
        </p:sp>
        <p:sp>
          <p:nvSpPr>
            <p:cNvPr id="7" name="TextBox 7">
              <a:extLst>
                <a:ext uri="{FF2B5EF4-FFF2-40B4-BE49-F238E27FC236}">
                  <a16:creationId xmlns:a16="http://schemas.microsoft.com/office/drawing/2014/main" id="{6C05F2C2-BD75-9DB0-23C2-440A51318334}"/>
                </a:ext>
              </a:extLst>
            </p:cNvPr>
            <p:cNvSpPr txBox="1"/>
            <p:nvPr/>
          </p:nvSpPr>
          <p:spPr>
            <a:xfrm>
              <a:off x="127000" y="273050"/>
              <a:ext cx="558800" cy="38735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8" name="Group 8">
            <a:extLst>
              <a:ext uri="{FF2B5EF4-FFF2-40B4-BE49-F238E27FC236}">
                <a16:creationId xmlns:a16="http://schemas.microsoft.com/office/drawing/2014/main" id="{52BEA199-C048-7760-587F-96DBD2CE3771}"/>
              </a:ext>
            </a:extLst>
          </p:cNvPr>
          <p:cNvGrpSpPr/>
          <p:nvPr/>
        </p:nvGrpSpPr>
        <p:grpSpPr>
          <a:xfrm>
            <a:off x="8059331" y="2502279"/>
            <a:ext cx="2072007" cy="3598841"/>
            <a:chOff x="0" y="0"/>
            <a:chExt cx="812800" cy="1411742"/>
          </a:xfrm>
        </p:grpSpPr>
        <p:sp>
          <p:nvSpPr>
            <p:cNvPr id="9" name="Freeform 9">
              <a:extLst>
                <a:ext uri="{FF2B5EF4-FFF2-40B4-BE49-F238E27FC236}">
                  <a16:creationId xmlns:a16="http://schemas.microsoft.com/office/drawing/2014/main" id="{EE7E1DEF-A6C3-1182-D312-464C772313E9}"/>
                </a:ext>
              </a:extLst>
            </p:cNvPr>
            <p:cNvSpPr/>
            <p:nvPr/>
          </p:nvSpPr>
          <p:spPr>
            <a:xfrm>
              <a:off x="0" y="0"/>
              <a:ext cx="812800" cy="1411742"/>
            </a:xfrm>
            <a:custGeom>
              <a:avLst/>
              <a:gdLst/>
              <a:ahLst/>
              <a:cxnLst/>
              <a:rect l="l" t="t" r="r" b="b"/>
              <a:pathLst>
                <a:path w="812800" h="1411742">
                  <a:moveTo>
                    <a:pt x="406400" y="0"/>
                  </a:moveTo>
                  <a:lnTo>
                    <a:pt x="812800" y="705871"/>
                  </a:lnTo>
                  <a:lnTo>
                    <a:pt x="406400" y="1411742"/>
                  </a:lnTo>
                  <a:lnTo>
                    <a:pt x="0" y="705871"/>
                  </a:lnTo>
                  <a:lnTo>
                    <a:pt x="406400" y="0"/>
                  </a:lnTo>
                  <a:close/>
                </a:path>
              </a:pathLst>
            </a:custGeom>
            <a:solidFill>
              <a:srgbClr val="9B1921"/>
            </a:solidFill>
          </p:spPr>
        </p:sp>
        <p:sp>
          <p:nvSpPr>
            <p:cNvPr id="10" name="TextBox 10">
              <a:extLst>
                <a:ext uri="{FF2B5EF4-FFF2-40B4-BE49-F238E27FC236}">
                  <a16:creationId xmlns:a16="http://schemas.microsoft.com/office/drawing/2014/main" id="{60DAE93B-D582-EF07-8D8E-685307AB4B8B}"/>
                </a:ext>
              </a:extLst>
            </p:cNvPr>
            <p:cNvSpPr txBox="1"/>
            <p:nvPr/>
          </p:nvSpPr>
          <p:spPr>
            <a:xfrm>
              <a:off x="139700" y="185493"/>
              <a:ext cx="533400" cy="983605"/>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14" name="مربع نص 13">
            <a:extLst>
              <a:ext uri="{FF2B5EF4-FFF2-40B4-BE49-F238E27FC236}">
                <a16:creationId xmlns:a16="http://schemas.microsoft.com/office/drawing/2014/main" id="{5E59538C-8C50-EDC3-808C-46ADCD633AE8}"/>
              </a:ext>
            </a:extLst>
          </p:cNvPr>
          <p:cNvSpPr txBox="1"/>
          <p:nvPr/>
        </p:nvSpPr>
        <p:spPr>
          <a:xfrm>
            <a:off x="323528" y="1908390"/>
            <a:ext cx="4464496" cy="2800767"/>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8800" b="1" i="0" u="none" strike="noStrike" kern="1200" cap="none" spc="0" normalizeH="0" baseline="0" noProof="0" dirty="0">
                <a:ln>
                  <a:solidFill>
                    <a:sysClr val="windowText" lastClr="000000"/>
                  </a:solidFill>
                </a:ln>
                <a:solidFill>
                  <a:srgbClr val="8064A2">
                    <a:lumMod val="20000"/>
                    <a:lumOff val="80000"/>
                  </a:srgbClr>
                </a:solidFill>
                <a:effectLst/>
                <a:uLnTx/>
                <a:uFillTx/>
                <a:latin typeface="Traditional Arabic" panose="02020603050405020304" pitchFamily="18" charset="-78"/>
                <a:ea typeface="+mn-ea"/>
                <a:cs typeface="Traditional Arabic" panose="02020603050405020304" pitchFamily="18" charset="-78"/>
              </a:rPr>
              <a:t>النشاط التطبيقي</a:t>
            </a:r>
            <a:endParaRPr kumimoji="0" lang="en-US" sz="8800" b="1" i="0" u="none" strike="noStrike" kern="1200" cap="none" spc="0" normalizeH="0" baseline="0" noProof="0" dirty="0">
              <a:ln>
                <a:solidFill>
                  <a:sysClr val="windowText" lastClr="000000"/>
                </a:solidFill>
              </a:ln>
              <a:solidFill>
                <a:srgbClr val="8064A2">
                  <a:lumMod val="20000"/>
                  <a:lumOff val="80000"/>
                </a:srgbClr>
              </a:solidFill>
              <a:effectLst/>
              <a:uLnTx/>
              <a:uFillTx/>
              <a:latin typeface="Traditional Arabic" panose="02020603050405020304" pitchFamily="18" charset="-78"/>
              <a:ea typeface="+mn-ea"/>
              <a:cs typeface="Traditional Arabic" panose="02020603050405020304" pitchFamily="18" charset="-78"/>
            </a:endParaRPr>
          </a:p>
        </p:txBody>
      </p:sp>
    </p:spTree>
    <p:extLst>
      <p:ext uri="{BB962C8B-B14F-4D97-AF65-F5344CB8AC3E}">
        <p14:creationId xmlns:p14="http://schemas.microsoft.com/office/powerpoint/2010/main" val="2239248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randombar(horizontal)">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E67BC44D-1166-0FDA-F406-3284CC640E9B}"/>
              </a:ext>
            </a:extLst>
          </p:cNvPr>
          <p:cNvSpPr txBox="1"/>
          <p:nvPr/>
        </p:nvSpPr>
        <p:spPr>
          <a:xfrm>
            <a:off x="1619672" y="1916832"/>
            <a:ext cx="6181405" cy="3785652"/>
          </a:xfrm>
          <a:prstGeom prst="round1Rect">
            <a:avLst/>
          </a:prstGeom>
          <a:noFill/>
          <a:ln>
            <a:noFill/>
          </a:ln>
        </p:spPr>
        <p:txBody>
          <a:bodyPr wrap="square">
            <a:spAutoFit/>
          </a:bodyPr>
          <a:lstStyle/>
          <a:p>
            <a:r>
              <a:rPr lang="ar-EG" sz="4000" b="1" dirty="0"/>
              <a:t>بالرجوع للنشاط السابق، تخيل أننا نفذنا الحل الذي كنا نعتقد أنه البديل الأفضل، ولم ننجح في حل المشكلة القائمة من خلال هذا البديل؛ ما الذي تقترحه لمواجهة مثل هذه الحالات بعد أن قطعنا وقتا وجهدًا كبيرين لمحاولة حل المشكلة؟</a:t>
            </a:r>
            <a:endParaRPr lang="ar-EG" sz="5400" b="1" dirty="0"/>
          </a:p>
        </p:txBody>
      </p:sp>
    </p:spTree>
    <p:extLst>
      <p:ext uri="{BB962C8B-B14F-4D97-AF65-F5344CB8AC3E}">
        <p14:creationId xmlns:p14="http://schemas.microsoft.com/office/powerpoint/2010/main" val="2912041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560216"/>
        </a:solidFill>
        <a:effectLst/>
      </p:bgPr>
    </p:bg>
    <p:spTree>
      <p:nvGrpSpPr>
        <p:cNvPr id="1" name=""/>
        <p:cNvGrpSpPr/>
        <p:nvPr/>
      </p:nvGrpSpPr>
      <p:grpSpPr>
        <a:xfrm>
          <a:off x="0" y="0"/>
          <a:ext cx="0" cy="0"/>
          <a:chOff x="0" y="0"/>
          <a:chExt cx="0" cy="0"/>
        </a:xfrm>
      </p:grpSpPr>
      <p:sp>
        <p:nvSpPr>
          <p:cNvPr id="5" name="Freeform 5"/>
          <p:cNvSpPr/>
          <p:nvPr/>
        </p:nvSpPr>
        <p:spPr>
          <a:xfrm>
            <a:off x="5103315" y="476672"/>
            <a:ext cx="4040483" cy="3470956"/>
          </a:xfrm>
          <a:custGeom>
            <a:avLst/>
            <a:gdLst/>
            <a:ahLst/>
            <a:cxnLst/>
            <a:rect l="l" t="t" r="r" b="b"/>
            <a:pathLst>
              <a:path w="4231157" h="4114800">
                <a:moveTo>
                  <a:pt x="0" y="0"/>
                </a:moveTo>
                <a:lnTo>
                  <a:pt x="4231157" y="0"/>
                </a:lnTo>
                <a:lnTo>
                  <a:pt x="4231157"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6" name="Group 2">
            <a:extLst>
              <a:ext uri="{FF2B5EF4-FFF2-40B4-BE49-F238E27FC236}">
                <a16:creationId xmlns:a16="http://schemas.microsoft.com/office/drawing/2014/main" id="{31334DDF-B23D-A0DF-0663-C6D97B80B2A5}"/>
              </a:ext>
            </a:extLst>
          </p:cNvPr>
          <p:cNvGrpSpPr/>
          <p:nvPr/>
        </p:nvGrpSpPr>
        <p:grpSpPr>
          <a:xfrm>
            <a:off x="683568" y="2420888"/>
            <a:ext cx="3603989" cy="2770882"/>
            <a:chOff x="0" y="0"/>
            <a:chExt cx="1057180" cy="812800"/>
          </a:xfrm>
        </p:grpSpPr>
        <p:sp>
          <p:nvSpPr>
            <p:cNvPr id="7" name="Freeform 3">
              <a:extLst>
                <a:ext uri="{FF2B5EF4-FFF2-40B4-BE49-F238E27FC236}">
                  <a16:creationId xmlns:a16="http://schemas.microsoft.com/office/drawing/2014/main" id="{77FE289D-2B58-C40E-FDF0-3B50B668DC3B}"/>
                </a:ext>
              </a:extLst>
            </p:cNvPr>
            <p:cNvSpPr/>
            <p:nvPr/>
          </p:nvSpPr>
          <p:spPr>
            <a:xfrm>
              <a:off x="0" y="0"/>
              <a:ext cx="1057181" cy="812800"/>
            </a:xfrm>
            <a:custGeom>
              <a:avLst/>
              <a:gdLst/>
              <a:ahLst/>
              <a:cxnLst/>
              <a:rect l="l" t="t" r="r" b="b"/>
              <a:pathLst>
                <a:path w="1057181" h="812800">
                  <a:moveTo>
                    <a:pt x="113852" y="0"/>
                  </a:moveTo>
                  <a:lnTo>
                    <a:pt x="943328" y="0"/>
                  </a:lnTo>
                  <a:cubicBezTo>
                    <a:pt x="1006207" y="0"/>
                    <a:pt x="1057181" y="50973"/>
                    <a:pt x="1057181" y="113852"/>
                  </a:cubicBezTo>
                  <a:lnTo>
                    <a:pt x="1057181" y="698948"/>
                  </a:lnTo>
                  <a:cubicBezTo>
                    <a:pt x="1057181" y="761827"/>
                    <a:pt x="1006207" y="812800"/>
                    <a:pt x="943328" y="812800"/>
                  </a:cubicBezTo>
                  <a:lnTo>
                    <a:pt x="113852" y="812800"/>
                  </a:lnTo>
                  <a:cubicBezTo>
                    <a:pt x="50973" y="812800"/>
                    <a:pt x="0" y="761827"/>
                    <a:pt x="0" y="698948"/>
                  </a:cubicBezTo>
                  <a:lnTo>
                    <a:pt x="0" y="113852"/>
                  </a:lnTo>
                  <a:cubicBezTo>
                    <a:pt x="0" y="50973"/>
                    <a:pt x="50973" y="0"/>
                    <a:pt x="113852" y="0"/>
                  </a:cubicBezTo>
                  <a:close/>
                </a:path>
              </a:pathLst>
            </a:custGeom>
            <a:solidFill>
              <a:srgbClr val="FFFFFF"/>
            </a:solidFill>
          </p:spPr>
        </p:sp>
        <p:sp>
          <p:nvSpPr>
            <p:cNvPr id="8" name="TextBox 4">
              <a:extLst>
                <a:ext uri="{FF2B5EF4-FFF2-40B4-BE49-F238E27FC236}">
                  <a16:creationId xmlns:a16="http://schemas.microsoft.com/office/drawing/2014/main" id="{7689D470-E3A6-0B7D-07DB-37B9E2F43B43}"/>
                </a:ext>
              </a:extLst>
            </p:cNvPr>
            <p:cNvSpPr txBox="1"/>
            <p:nvPr/>
          </p:nvSpPr>
          <p:spPr>
            <a:xfrm>
              <a:off x="0" y="-57150"/>
              <a:ext cx="1057180" cy="869950"/>
            </a:xfrm>
            <a:prstGeom prst="rect">
              <a:avLst/>
            </a:prstGeom>
          </p:spPr>
          <p:txBody>
            <a:bodyPr lIns="50800" tIns="50800" rIns="50800" bIns="50800" rtlCol="0" anchor="ctr"/>
            <a:lstStyle/>
            <a:p>
              <a:pPr marL="0" marR="0" lvl="0" indent="0" algn="ctr" defTabSz="914400" rtl="1" eaLnBrk="1" fontAlgn="auto" latinLnBrk="0" hangingPunct="1">
                <a:lnSpc>
                  <a:spcPts val="265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9" name="Group 11">
            <a:extLst>
              <a:ext uri="{FF2B5EF4-FFF2-40B4-BE49-F238E27FC236}">
                <a16:creationId xmlns:a16="http://schemas.microsoft.com/office/drawing/2014/main" id="{FF594AEE-F4E3-EEC3-8D49-B3B8697802D7}"/>
              </a:ext>
            </a:extLst>
          </p:cNvPr>
          <p:cNvGrpSpPr/>
          <p:nvPr/>
        </p:nvGrpSpPr>
        <p:grpSpPr>
          <a:xfrm>
            <a:off x="683565" y="2694346"/>
            <a:ext cx="1416975" cy="708488"/>
            <a:chOff x="0" y="0"/>
            <a:chExt cx="812800" cy="406400"/>
          </a:xfrm>
        </p:grpSpPr>
        <p:sp>
          <p:nvSpPr>
            <p:cNvPr id="10" name="Freeform 12">
              <a:extLst>
                <a:ext uri="{FF2B5EF4-FFF2-40B4-BE49-F238E27FC236}">
                  <a16:creationId xmlns:a16="http://schemas.microsoft.com/office/drawing/2014/main" id="{644D7A9D-BFE6-BBF9-6A9D-5308965CB8B5}"/>
                </a:ext>
              </a:extLst>
            </p:cNvPr>
            <p:cNvSpPr/>
            <p:nvPr/>
          </p:nvSpPr>
          <p:spPr>
            <a:xfrm>
              <a:off x="0" y="0"/>
              <a:ext cx="812800" cy="406400"/>
            </a:xfrm>
            <a:custGeom>
              <a:avLst/>
              <a:gdLst/>
              <a:ahLst/>
              <a:cxnLst/>
              <a:rect l="l" t="t" r="r" b="b"/>
              <a:pathLst>
                <a:path w="812800" h="406400">
                  <a:moveTo>
                    <a:pt x="609600" y="0"/>
                  </a:moveTo>
                  <a:lnTo>
                    <a:pt x="0" y="0"/>
                  </a:lnTo>
                  <a:lnTo>
                    <a:pt x="0" y="406400"/>
                  </a:lnTo>
                  <a:lnTo>
                    <a:pt x="609600" y="406400"/>
                  </a:lnTo>
                  <a:lnTo>
                    <a:pt x="812800" y="203200"/>
                  </a:lnTo>
                  <a:lnTo>
                    <a:pt x="609600" y="0"/>
                  </a:lnTo>
                  <a:close/>
                </a:path>
              </a:pathLst>
            </a:custGeom>
            <a:solidFill>
              <a:srgbClr val="80131A"/>
            </a:solidFill>
          </p:spPr>
        </p:sp>
        <p:sp>
          <p:nvSpPr>
            <p:cNvPr id="11" name="TextBox 13">
              <a:extLst>
                <a:ext uri="{FF2B5EF4-FFF2-40B4-BE49-F238E27FC236}">
                  <a16:creationId xmlns:a16="http://schemas.microsoft.com/office/drawing/2014/main" id="{D03C577A-670A-65B7-D175-9EEFAA337AB7}"/>
                </a:ext>
              </a:extLst>
            </p:cNvPr>
            <p:cNvSpPr txBox="1"/>
            <p:nvPr/>
          </p:nvSpPr>
          <p:spPr>
            <a:xfrm>
              <a:off x="0" y="-57150"/>
              <a:ext cx="698500" cy="463550"/>
            </a:xfrm>
            <a:prstGeom prst="rect">
              <a:avLst/>
            </a:prstGeom>
          </p:spPr>
          <p:txBody>
            <a:bodyPr lIns="50800" tIns="50800" rIns="50800" bIns="50800" rtlCol="0" anchor="ctr"/>
            <a:lstStyle/>
            <a:p>
              <a:pPr marL="0" marR="0" lvl="0" indent="0" algn="ctr" defTabSz="914400" rtl="1" eaLnBrk="1" fontAlgn="auto" latinLnBrk="0" hangingPunct="1">
                <a:lnSpc>
                  <a:spcPts val="265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2" name="مربع نص 11">
            <a:extLst>
              <a:ext uri="{FF2B5EF4-FFF2-40B4-BE49-F238E27FC236}">
                <a16:creationId xmlns:a16="http://schemas.microsoft.com/office/drawing/2014/main" id="{092BC7B4-7C33-8B82-1A1B-A1AA85C4D5EC}"/>
              </a:ext>
            </a:extLst>
          </p:cNvPr>
          <p:cNvSpPr txBox="1"/>
          <p:nvPr/>
        </p:nvSpPr>
        <p:spPr>
          <a:xfrm>
            <a:off x="1240869" y="2998774"/>
            <a:ext cx="2952328" cy="2308324"/>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7200" b="1" i="0" u="none" strike="noStrike" kern="1200" cap="none" spc="0" normalizeH="0" baseline="0" noProof="0" dirty="0">
                <a:ln>
                  <a:solidFill>
                    <a:sysClr val="windowText" lastClr="000000"/>
                  </a:solidFill>
                </a:ln>
                <a:solidFill>
                  <a:srgbClr val="990000"/>
                </a:solidFill>
                <a:effectLst/>
                <a:uLnTx/>
                <a:uFillTx/>
                <a:latin typeface="Traditional Arabic" panose="02020603050405020304" pitchFamily="18" charset="-78"/>
                <a:ea typeface="+mn-ea"/>
                <a:cs typeface="Traditional Arabic" panose="02020603050405020304" pitchFamily="18" charset="-78"/>
              </a:rPr>
              <a:t>نشاطات مقترحة</a:t>
            </a:r>
            <a:endParaRPr kumimoji="0" lang="en-US" sz="7200" b="1" i="0" u="none" strike="noStrike" kern="1200" cap="none" spc="0" normalizeH="0" baseline="0" noProof="0" dirty="0">
              <a:ln>
                <a:solidFill>
                  <a:sysClr val="windowText" lastClr="000000"/>
                </a:solidFill>
              </a:ln>
              <a:solidFill>
                <a:srgbClr val="990000"/>
              </a:solidFill>
              <a:effectLst/>
              <a:uLnTx/>
              <a:uFillTx/>
              <a:latin typeface="Traditional Arabic" panose="02020603050405020304" pitchFamily="18" charset="-78"/>
              <a:ea typeface="+mn-ea"/>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randombar(horizontal)">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E67BC44D-1166-0FDA-F406-3284CC640E9B}"/>
              </a:ext>
            </a:extLst>
          </p:cNvPr>
          <p:cNvSpPr txBox="1"/>
          <p:nvPr/>
        </p:nvSpPr>
        <p:spPr>
          <a:xfrm>
            <a:off x="1547664" y="2367171"/>
            <a:ext cx="5832648" cy="2123658"/>
          </a:xfrm>
          <a:prstGeom prst="round1Rect">
            <a:avLst/>
          </a:prstGeom>
          <a:noFill/>
          <a:ln>
            <a:noFill/>
          </a:ln>
        </p:spPr>
        <p:txBody>
          <a:bodyPr wrap="square">
            <a:spAutoFit/>
          </a:bodyPr>
          <a:lstStyle/>
          <a:p>
            <a:r>
              <a:rPr lang="ar-EG" sz="4400" b="1" dirty="0"/>
              <a:t>بالنقاش مع زملائك حدد إحدى المشكلات في البيئة المحيطة بك، ثم طبق خطوات حل المشكلة عليها.</a:t>
            </a:r>
            <a:endParaRPr lang="ar-EG" sz="6600" b="1" dirty="0"/>
          </a:p>
        </p:txBody>
      </p:sp>
    </p:spTree>
    <p:extLst>
      <p:ext uri="{BB962C8B-B14F-4D97-AF65-F5344CB8AC3E}">
        <p14:creationId xmlns:p14="http://schemas.microsoft.com/office/powerpoint/2010/main" val="586372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560216"/>
        </a:solidFill>
        <a:effectLst/>
      </p:bgPr>
    </p:bg>
    <p:spTree>
      <p:nvGrpSpPr>
        <p:cNvPr id="1" name=""/>
        <p:cNvGrpSpPr/>
        <p:nvPr/>
      </p:nvGrpSpPr>
      <p:grpSpPr>
        <a:xfrm>
          <a:off x="0" y="0"/>
          <a:ext cx="0" cy="0"/>
          <a:chOff x="0" y="0"/>
          <a:chExt cx="0" cy="0"/>
        </a:xfrm>
      </p:grpSpPr>
      <p:grpSp>
        <p:nvGrpSpPr>
          <p:cNvPr id="5" name="Group 5"/>
          <p:cNvGrpSpPr/>
          <p:nvPr/>
        </p:nvGrpSpPr>
        <p:grpSpPr>
          <a:xfrm>
            <a:off x="2142457" y="2539220"/>
            <a:ext cx="4859085" cy="1970626"/>
            <a:chOff x="0" y="0"/>
            <a:chExt cx="1851996" cy="812800"/>
          </a:xfrm>
        </p:grpSpPr>
        <p:sp>
          <p:nvSpPr>
            <p:cNvPr id="6" name="Freeform 6"/>
            <p:cNvSpPr/>
            <p:nvPr/>
          </p:nvSpPr>
          <p:spPr>
            <a:xfrm>
              <a:off x="0" y="0"/>
              <a:ext cx="1851996" cy="812800"/>
            </a:xfrm>
            <a:custGeom>
              <a:avLst/>
              <a:gdLst/>
              <a:ahLst/>
              <a:cxnLst/>
              <a:rect l="l" t="t" r="r" b="b"/>
              <a:pathLst>
                <a:path w="1851996" h="812800">
                  <a:moveTo>
                    <a:pt x="58352" y="0"/>
                  </a:moveTo>
                  <a:lnTo>
                    <a:pt x="1793644" y="0"/>
                  </a:lnTo>
                  <a:cubicBezTo>
                    <a:pt x="1809120" y="0"/>
                    <a:pt x="1823962" y="6148"/>
                    <a:pt x="1834905" y="17091"/>
                  </a:cubicBezTo>
                  <a:cubicBezTo>
                    <a:pt x="1845848" y="28034"/>
                    <a:pt x="1851996" y="42876"/>
                    <a:pt x="1851996" y="58352"/>
                  </a:cubicBezTo>
                  <a:lnTo>
                    <a:pt x="1851996" y="754448"/>
                  </a:lnTo>
                  <a:cubicBezTo>
                    <a:pt x="1851996" y="769924"/>
                    <a:pt x="1845848" y="784766"/>
                    <a:pt x="1834905" y="795709"/>
                  </a:cubicBezTo>
                  <a:cubicBezTo>
                    <a:pt x="1823962" y="806652"/>
                    <a:pt x="1809120" y="812800"/>
                    <a:pt x="1793644" y="812800"/>
                  </a:cubicBezTo>
                  <a:lnTo>
                    <a:pt x="58352" y="812800"/>
                  </a:lnTo>
                  <a:cubicBezTo>
                    <a:pt x="42876" y="812800"/>
                    <a:pt x="28034" y="806652"/>
                    <a:pt x="17091" y="795709"/>
                  </a:cubicBezTo>
                  <a:cubicBezTo>
                    <a:pt x="6148" y="784766"/>
                    <a:pt x="0" y="769924"/>
                    <a:pt x="0" y="754448"/>
                  </a:cubicBezTo>
                  <a:lnTo>
                    <a:pt x="0" y="58352"/>
                  </a:lnTo>
                  <a:cubicBezTo>
                    <a:pt x="0" y="42876"/>
                    <a:pt x="6148" y="28034"/>
                    <a:pt x="17091" y="17091"/>
                  </a:cubicBezTo>
                  <a:cubicBezTo>
                    <a:pt x="28034" y="6148"/>
                    <a:pt x="42876" y="0"/>
                    <a:pt x="58352" y="0"/>
                  </a:cubicBezTo>
                  <a:close/>
                </a:path>
              </a:pathLst>
            </a:custGeom>
            <a:solidFill>
              <a:srgbClr val="FFFFFF"/>
            </a:solidFill>
          </p:spPr>
        </p:sp>
        <p:sp>
          <p:nvSpPr>
            <p:cNvPr id="7" name="TextBox 7"/>
            <p:cNvSpPr txBox="1"/>
            <p:nvPr/>
          </p:nvSpPr>
          <p:spPr>
            <a:xfrm>
              <a:off x="0" y="-57150"/>
              <a:ext cx="1851996" cy="86995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1" name="Group 11"/>
          <p:cNvGrpSpPr/>
          <p:nvPr/>
        </p:nvGrpSpPr>
        <p:grpSpPr>
          <a:xfrm>
            <a:off x="6254179" y="2944521"/>
            <a:ext cx="1089353" cy="1089353"/>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0131A"/>
            </a:solidFill>
          </p:spPr>
        </p:sp>
        <p:sp>
          <p:nvSpPr>
            <p:cNvPr id="13" name="TextBox 13"/>
            <p:cNvSpPr txBox="1"/>
            <p:nvPr/>
          </p:nvSpPr>
          <p:spPr>
            <a:xfrm>
              <a:off x="76200" y="19050"/>
              <a:ext cx="660400" cy="71755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6" name="Group 16"/>
          <p:cNvGrpSpPr/>
          <p:nvPr/>
        </p:nvGrpSpPr>
        <p:grpSpPr>
          <a:xfrm>
            <a:off x="6314374" y="3004718"/>
            <a:ext cx="968963" cy="968959"/>
            <a:chOff x="0" y="0"/>
            <a:chExt cx="6350000" cy="6349975"/>
          </a:xfrm>
        </p:grpSpPr>
        <p:sp>
          <p:nvSpPr>
            <p:cNvPr id="17" name="Freeform 17"/>
            <p:cNvSpPr/>
            <p:nvPr/>
          </p:nvSpPr>
          <p:spPr>
            <a:xfrm>
              <a:off x="0" y="0"/>
              <a:ext cx="6350000" cy="6349975"/>
            </a:xfrm>
            <a:custGeom>
              <a:avLst/>
              <a:gdLst/>
              <a:ahLst/>
              <a:cxnLst/>
              <a:rect l="l" t="t" r="r" b="b"/>
              <a:pathLst>
                <a:path w="6350000" h="6349975">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2"/>
              <a:stretch>
                <a:fillRect l="-24999" r="-24999"/>
              </a:stretch>
            </a:blipFill>
          </p:spPr>
        </p:sp>
      </p:grpSp>
      <p:grpSp>
        <p:nvGrpSpPr>
          <p:cNvPr id="24" name="Group 24"/>
          <p:cNvGrpSpPr/>
          <p:nvPr/>
        </p:nvGrpSpPr>
        <p:grpSpPr>
          <a:xfrm rot="-10800000">
            <a:off x="-728322" y="4705458"/>
            <a:ext cx="1433032" cy="2489015"/>
            <a:chOff x="0" y="0"/>
            <a:chExt cx="812800" cy="1411742"/>
          </a:xfrm>
        </p:grpSpPr>
        <p:sp>
          <p:nvSpPr>
            <p:cNvPr id="25" name="Freeform 25"/>
            <p:cNvSpPr/>
            <p:nvPr/>
          </p:nvSpPr>
          <p:spPr>
            <a:xfrm>
              <a:off x="0" y="0"/>
              <a:ext cx="812800" cy="1411742"/>
            </a:xfrm>
            <a:custGeom>
              <a:avLst/>
              <a:gdLst/>
              <a:ahLst/>
              <a:cxnLst/>
              <a:rect l="l" t="t" r="r" b="b"/>
              <a:pathLst>
                <a:path w="812800" h="1411742">
                  <a:moveTo>
                    <a:pt x="406400" y="0"/>
                  </a:moveTo>
                  <a:lnTo>
                    <a:pt x="812800" y="705871"/>
                  </a:lnTo>
                  <a:lnTo>
                    <a:pt x="406400" y="1411742"/>
                  </a:lnTo>
                  <a:lnTo>
                    <a:pt x="0" y="705871"/>
                  </a:lnTo>
                  <a:lnTo>
                    <a:pt x="406400" y="0"/>
                  </a:lnTo>
                  <a:close/>
                </a:path>
              </a:pathLst>
            </a:custGeom>
            <a:solidFill>
              <a:srgbClr val="9B1921"/>
            </a:solidFill>
          </p:spPr>
        </p:sp>
        <p:sp>
          <p:nvSpPr>
            <p:cNvPr id="26" name="TextBox 26"/>
            <p:cNvSpPr txBox="1"/>
            <p:nvPr/>
          </p:nvSpPr>
          <p:spPr>
            <a:xfrm>
              <a:off x="139700" y="185493"/>
              <a:ext cx="533400" cy="983605"/>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7" name="Group 27"/>
          <p:cNvGrpSpPr/>
          <p:nvPr/>
        </p:nvGrpSpPr>
        <p:grpSpPr>
          <a:xfrm rot="-10800000">
            <a:off x="-283010" y="5478396"/>
            <a:ext cx="1433032" cy="746828"/>
            <a:chOff x="0" y="0"/>
            <a:chExt cx="812800" cy="423592"/>
          </a:xfrm>
        </p:grpSpPr>
        <p:sp>
          <p:nvSpPr>
            <p:cNvPr id="28" name="Freeform 28"/>
            <p:cNvSpPr/>
            <p:nvPr/>
          </p:nvSpPr>
          <p:spPr>
            <a:xfrm>
              <a:off x="0" y="0"/>
              <a:ext cx="812800" cy="423592"/>
            </a:xfrm>
            <a:custGeom>
              <a:avLst/>
              <a:gdLst/>
              <a:ahLst/>
              <a:cxnLst/>
              <a:rect l="l" t="t" r="r" b="b"/>
              <a:pathLst>
                <a:path w="812800" h="423592">
                  <a:moveTo>
                    <a:pt x="406400" y="423592"/>
                  </a:moveTo>
                  <a:lnTo>
                    <a:pt x="812800" y="0"/>
                  </a:lnTo>
                  <a:lnTo>
                    <a:pt x="0" y="0"/>
                  </a:lnTo>
                  <a:lnTo>
                    <a:pt x="406400" y="423592"/>
                  </a:lnTo>
                  <a:close/>
                </a:path>
              </a:pathLst>
            </a:custGeom>
            <a:solidFill>
              <a:srgbClr val="BC1823"/>
            </a:solidFill>
          </p:spPr>
        </p:sp>
        <p:sp>
          <p:nvSpPr>
            <p:cNvPr id="29" name="TextBox 29"/>
            <p:cNvSpPr txBox="1"/>
            <p:nvPr/>
          </p:nvSpPr>
          <p:spPr>
            <a:xfrm>
              <a:off x="127000" y="-26893"/>
              <a:ext cx="558800" cy="253818"/>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30" name="Group 30"/>
          <p:cNvGrpSpPr/>
          <p:nvPr/>
        </p:nvGrpSpPr>
        <p:grpSpPr>
          <a:xfrm>
            <a:off x="8410895" y="-259116"/>
            <a:ext cx="1433032" cy="2489015"/>
            <a:chOff x="0" y="0"/>
            <a:chExt cx="812800" cy="1411742"/>
          </a:xfrm>
        </p:grpSpPr>
        <p:sp>
          <p:nvSpPr>
            <p:cNvPr id="31" name="Freeform 31"/>
            <p:cNvSpPr/>
            <p:nvPr/>
          </p:nvSpPr>
          <p:spPr>
            <a:xfrm>
              <a:off x="0" y="0"/>
              <a:ext cx="812800" cy="1411742"/>
            </a:xfrm>
            <a:custGeom>
              <a:avLst/>
              <a:gdLst/>
              <a:ahLst/>
              <a:cxnLst/>
              <a:rect l="l" t="t" r="r" b="b"/>
              <a:pathLst>
                <a:path w="812800" h="1411742">
                  <a:moveTo>
                    <a:pt x="406400" y="0"/>
                  </a:moveTo>
                  <a:lnTo>
                    <a:pt x="812800" y="705871"/>
                  </a:lnTo>
                  <a:lnTo>
                    <a:pt x="406400" y="1411742"/>
                  </a:lnTo>
                  <a:lnTo>
                    <a:pt x="0" y="705871"/>
                  </a:lnTo>
                  <a:lnTo>
                    <a:pt x="406400" y="0"/>
                  </a:lnTo>
                  <a:close/>
                </a:path>
              </a:pathLst>
            </a:custGeom>
            <a:solidFill>
              <a:srgbClr val="9B1921"/>
            </a:solidFill>
          </p:spPr>
        </p:sp>
        <p:sp>
          <p:nvSpPr>
            <p:cNvPr id="32" name="TextBox 32"/>
            <p:cNvSpPr txBox="1"/>
            <p:nvPr/>
          </p:nvSpPr>
          <p:spPr>
            <a:xfrm>
              <a:off x="139700" y="185493"/>
              <a:ext cx="533400" cy="983605"/>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33" name="Group 33"/>
          <p:cNvGrpSpPr/>
          <p:nvPr/>
        </p:nvGrpSpPr>
        <p:grpSpPr>
          <a:xfrm>
            <a:off x="7965583" y="710133"/>
            <a:ext cx="1433032" cy="746828"/>
            <a:chOff x="0" y="0"/>
            <a:chExt cx="812800" cy="423592"/>
          </a:xfrm>
        </p:grpSpPr>
        <p:sp>
          <p:nvSpPr>
            <p:cNvPr id="34" name="Freeform 34"/>
            <p:cNvSpPr/>
            <p:nvPr/>
          </p:nvSpPr>
          <p:spPr>
            <a:xfrm>
              <a:off x="0" y="0"/>
              <a:ext cx="812800" cy="423592"/>
            </a:xfrm>
            <a:custGeom>
              <a:avLst/>
              <a:gdLst/>
              <a:ahLst/>
              <a:cxnLst/>
              <a:rect l="l" t="t" r="r" b="b"/>
              <a:pathLst>
                <a:path w="812800" h="423592">
                  <a:moveTo>
                    <a:pt x="406400" y="423592"/>
                  </a:moveTo>
                  <a:lnTo>
                    <a:pt x="812800" y="0"/>
                  </a:lnTo>
                  <a:lnTo>
                    <a:pt x="0" y="0"/>
                  </a:lnTo>
                  <a:lnTo>
                    <a:pt x="406400" y="423592"/>
                  </a:lnTo>
                  <a:close/>
                </a:path>
              </a:pathLst>
            </a:custGeom>
            <a:solidFill>
              <a:srgbClr val="BC1823"/>
            </a:solidFill>
          </p:spPr>
        </p:sp>
        <p:sp>
          <p:nvSpPr>
            <p:cNvPr id="35" name="TextBox 35"/>
            <p:cNvSpPr txBox="1"/>
            <p:nvPr/>
          </p:nvSpPr>
          <p:spPr>
            <a:xfrm>
              <a:off x="127000" y="-26893"/>
              <a:ext cx="558800" cy="253818"/>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36" name="مربع نص 35">
            <a:extLst>
              <a:ext uri="{FF2B5EF4-FFF2-40B4-BE49-F238E27FC236}">
                <a16:creationId xmlns:a16="http://schemas.microsoft.com/office/drawing/2014/main" id="{463AB19B-2CD0-58B1-D7FC-523FA8A23661}"/>
              </a:ext>
            </a:extLst>
          </p:cNvPr>
          <p:cNvSpPr txBox="1"/>
          <p:nvPr/>
        </p:nvSpPr>
        <p:spPr>
          <a:xfrm>
            <a:off x="1868980" y="2416537"/>
            <a:ext cx="5328592" cy="2215991"/>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13800" b="1" i="0" u="none" strike="noStrike" kern="1200" cap="none" spc="0" normalizeH="0" baseline="0" noProof="0" dirty="0">
                <a:ln>
                  <a:noFill/>
                </a:ln>
                <a:solidFill>
                  <a:srgbClr val="481918"/>
                </a:solidFill>
                <a:effectLst/>
                <a:uLnTx/>
                <a:uFillTx/>
                <a:latin typeface="Traditional Arabic" panose="02020603050405020304" pitchFamily="18" charset="-78"/>
                <a:ea typeface="+mn-ea"/>
                <a:cs typeface="Traditional Arabic" panose="02020603050405020304" pitchFamily="18" charset="-78"/>
              </a:rPr>
              <a:t>التقويم</a:t>
            </a:r>
            <a:endParaRPr kumimoji="0" lang="en-US" sz="13800" b="1" i="0" u="none" strike="noStrike" kern="1200" cap="none" spc="0" normalizeH="0" baseline="0" noProof="0" dirty="0">
              <a:ln>
                <a:noFill/>
              </a:ln>
              <a:solidFill>
                <a:srgbClr val="481918"/>
              </a:solidFill>
              <a:effectLst/>
              <a:uLnTx/>
              <a:uFillTx/>
              <a:latin typeface="Traditional Arabic" panose="02020603050405020304" pitchFamily="18" charset="-78"/>
              <a:ea typeface="+mn-ea"/>
              <a:cs typeface="Traditional Arabic" panose="02020603050405020304" pitchFamily="18" charset="-78"/>
            </a:endParaRPr>
          </a:p>
        </p:txBody>
      </p:sp>
      <p:sp>
        <p:nvSpPr>
          <p:cNvPr id="37" name="Freeform 2">
            <a:extLst>
              <a:ext uri="{FF2B5EF4-FFF2-40B4-BE49-F238E27FC236}">
                <a16:creationId xmlns:a16="http://schemas.microsoft.com/office/drawing/2014/main" id="{EA75D6A4-0F65-85D9-132B-6FBA9EAC614E}"/>
              </a:ext>
            </a:extLst>
          </p:cNvPr>
          <p:cNvSpPr/>
          <p:nvPr/>
        </p:nvSpPr>
        <p:spPr>
          <a:xfrm>
            <a:off x="1200044" y="1870459"/>
            <a:ext cx="1713296" cy="1375764"/>
          </a:xfrm>
          <a:custGeom>
            <a:avLst/>
            <a:gdLst/>
            <a:ahLst/>
            <a:cxnLst/>
            <a:rect l="l" t="t" r="r" b="b"/>
            <a:pathLst>
              <a:path w="3785616" h="4114800">
                <a:moveTo>
                  <a:pt x="0" y="0"/>
                </a:moveTo>
                <a:lnTo>
                  <a:pt x="3785616" y="0"/>
                </a:lnTo>
                <a:lnTo>
                  <a:pt x="3785616"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500" fill="hold"/>
                                        <p:tgtEl>
                                          <p:spTgt spid="36"/>
                                        </p:tgtEl>
                                        <p:attrNameLst>
                                          <p:attrName>ppt_x</p:attrName>
                                        </p:attrNameLst>
                                      </p:cBhvr>
                                      <p:tavLst>
                                        <p:tav tm="0">
                                          <p:val>
                                            <p:strVal val="#ppt_x"/>
                                          </p:val>
                                        </p:tav>
                                        <p:tav tm="100000">
                                          <p:val>
                                            <p:strVal val="#ppt_x"/>
                                          </p:val>
                                        </p:tav>
                                      </p:tavLst>
                                    </p:anim>
                                    <p:anim calcmode="lin" valueType="num">
                                      <p:cBhvr additive="base">
                                        <p:cTn id="8"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Lst>
  </p:timing>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560216"/>
        </a:solidFill>
        <a:effectLst/>
      </p:bgPr>
    </p:bg>
    <p:spTree>
      <p:nvGrpSpPr>
        <p:cNvPr id="1" name=""/>
        <p:cNvGrpSpPr/>
        <p:nvPr/>
      </p:nvGrpSpPr>
      <p:grpSpPr>
        <a:xfrm>
          <a:off x="0" y="0"/>
          <a:ext cx="0" cy="0"/>
          <a:chOff x="0" y="0"/>
          <a:chExt cx="0" cy="0"/>
        </a:xfrm>
      </p:grpSpPr>
      <p:grpSp>
        <p:nvGrpSpPr>
          <p:cNvPr id="8" name="Group 8"/>
          <p:cNvGrpSpPr/>
          <p:nvPr/>
        </p:nvGrpSpPr>
        <p:grpSpPr>
          <a:xfrm>
            <a:off x="2195736" y="2204864"/>
            <a:ext cx="5229499" cy="2913193"/>
            <a:chOff x="0" y="0"/>
            <a:chExt cx="919417" cy="1063664"/>
          </a:xfrm>
        </p:grpSpPr>
        <p:sp>
          <p:nvSpPr>
            <p:cNvPr id="9" name="Freeform 9"/>
            <p:cNvSpPr/>
            <p:nvPr/>
          </p:nvSpPr>
          <p:spPr>
            <a:xfrm>
              <a:off x="0" y="0"/>
              <a:ext cx="919417" cy="1063664"/>
            </a:xfrm>
            <a:custGeom>
              <a:avLst/>
              <a:gdLst/>
              <a:ahLst/>
              <a:cxnLst/>
              <a:rect l="l" t="t" r="r" b="b"/>
              <a:pathLst>
                <a:path w="919417" h="1063664">
                  <a:moveTo>
                    <a:pt x="62063" y="0"/>
                  </a:moveTo>
                  <a:lnTo>
                    <a:pt x="857355" y="0"/>
                  </a:lnTo>
                  <a:cubicBezTo>
                    <a:pt x="873815" y="0"/>
                    <a:pt x="889601" y="6539"/>
                    <a:pt x="901240" y="18178"/>
                  </a:cubicBezTo>
                  <a:cubicBezTo>
                    <a:pt x="912879" y="29817"/>
                    <a:pt x="919417" y="45603"/>
                    <a:pt x="919417" y="62063"/>
                  </a:cubicBezTo>
                  <a:lnTo>
                    <a:pt x="919417" y="1001601"/>
                  </a:lnTo>
                  <a:cubicBezTo>
                    <a:pt x="919417" y="1035878"/>
                    <a:pt x="891631" y="1063664"/>
                    <a:pt x="857355" y="1063664"/>
                  </a:cubicBezTo>
                  <a:lnTo>
                    <a:pt x="62063" y="1063664"/>
                  </a:lnTo>
                  <a:cubicBezTo>
                    <a:pt x="27786" y="1063664"/>
                    <a:pt x="0" y="1035878"/>
                    <a:pt x="0" y="1001601"/>
                  </a:cubicBezTo>
                  <a:lnTo>
                    <a:pt x="0" y="62063"/>
                  </a:lnTo>
                  <a:cubicBezTo>
                    <a:pt x="0" y="27786"/>
                    <a:pt x="27786" y="0"/>
                    <a:pt x="62063" y="0"/>
                  </a:cubicBezTo>
                  <a:close/>
                </a:path>
              </a:pathLst>
            </a:custGeom>
            <a:solidFill>
              <a:srgbClr val="FFFFFF"/>
            </a:solidFill>
          </p:spPr>
        </p:sp>
        <p:sp>
          <p:nvSpPr>
            <p:cNvPr id="10" name="TextBox 10"/>
            <p:cNvSpPr txBox="1"/>
            <p:nvPr/>
          </p:nvSpPr>
          <p:spPr>
            <a:xfrm>
              <a:off x="0" y="-57150"/>
              <a:ext cx="919417" cy="1120814"/>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 name="Group 17"/>
          <p:cNvGrpSpPr/>
          <p:nvPr/>
        </p:nvGrpSpPr>
        <p:grpSpPr>
          <a:xfrm>
            <a:off x="6995011" y="2430037"/>
            <a:ext cx="785790" cy="785790"/>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0131A"/>
            </a:solidFill>
          </p:spPr>
        </p:sp>
        <p:sp>
          <p:nvSpPr>
            <p:cNvPr id="19" name="TextBox 19"/>
            <p:cNvSpPr txBox="1"/>
            <p:nvPr/>
          </p:nvSpPr>
          <p:spPr>
            <a:xfrm>
              <a:off x="76200" y="19050"/>
              <a:ext cx="660400" cy="71755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3" name="Group 23"/>
          <p:cNvGrpSpPr/>
          <p:nvPr/>
        </p:nvGrpSpPr>
        <p:grpSpPr>
          <a:xfrm>
            <a:off x="1835951" y="2533363"/>
            <a:ext cx="785790" cy="785790"/>
            <a:chOff x="0" y="0"/>
            <a:chExt cx="812800" cy="812800"/>
          </a:xfrm>
        </p:grpSpPr>
        <p:sp>
          <p:nvSpPr>
            <p:cNvPr id="24" name="Freeform 2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0131A"/>
            </a:solidFill>
          </p:spPr>
        </p:sp>
        <p:sp>
          <p:nvSpPr>
            <p:cNvPr id="25" name="TextBox 25"/>
            <p:cNvSpPr txBox="1"/>
            <p:nvPr/>
          </p:nvSpPr>
          <p:spPr>
            <a:xfrm>
              <a:off x="76200" y="19050"/>
              <a:ext cx="660400" cy="71755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32" name="Freeform 32"/>
          <p:cNvSpPr/>
          <p:nvPr/>
        </p:nvSpPr>
        <p:spPr>
          <a:xfrm>
            <a:off x="7220883" y="2584323"/>
            <a:ext cx="396510" cy="495637"/>
          </a:xfrm>
          <a:custGeom>
            <a:avLst/>
            <a:gdLst/>
            <a:ahLst/>
            <a:cxnLst/>
            <a:rect l="l" t="t" r="r" b="b"/>
            <a:pathLst>
              <a:path w="793019" h="991274">
                <a:moveTo>
                  <a:pt x="0" y="0"/>
                </a:moveTo>
                <a:lnTo>
                  <a:pt x="793020" y="0"/>
                </a:lnTo>
                <a:lnTo>
                  <a:pt x="793020" y="991274"/>
                </a:lnTo>
                <a:lnTo>
                  <a:pt x="0" y="99127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3" name="Freeform 33"/>
          <p:cNvSpPr/>
          <p:nvPr/>
        </p:nvSpPr>
        <p:spPr>
          <a:xfrm>
            <a:off x="1971171" y="2684512"/>
            <a:ext cx="515352" cy="483494"/>
          </a:xfrm>
          <a:custGeom>
            <a:avLst/>
            <a:gdLst/>
            <a:ahLst/>
            <a:cxnLst/>
            <a:rect l="l" t="t" r="r" b="b"/>
            <a:pathLst>
              <a:path w="1030703" h="966987">
                <a:moveTo>
                  <a:pt x="0" y="0"/>
                </a:moveTo>
                <a:lnTo>
                  <a:pt x="1030703" y="0"/>
                </a:lnTo>
                <a:lnTo>
                  <a:pt x="1030703" y="966987"/>
                </a:lnTo>
                <a:lnTo>
                  <a:pt x="0" y="96698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4" name="مربع نص 43">
            <a:extLst>
              <a:ext uri="{FF2B5EF4-FFF2-40B4-BE49-F238E27FC236}">
                <a16:creationId xmlns:a16="http://schemas.microsoft.com/office/drawing/2014/main" id="{7F4D85D4-1E21-F7B9-3FE1-00E788A78C3D}"/>
              </a:ext>
            </a:extLst>
          </p:cNvPr>
          <p:cNvSpPr txBox="1"/>
          <p:nvPr/>
        </p:nvSpPr>
        <p:spPr>
          <a:xfrm>
            <a:off x="2548073" y="3270758"/>
            <a:ext cx="4248472" cy="830997"/>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4800" b="1" i="0" u="none" strike="noStrike" kern="1200" cap="none" spc="0" normalizeH="0" baseline="0" noProof="0" dirty="0">
                <a:ln>
                  <a:noFill/>
                </a:ln>
                <a:solidFill>
                  <a:prstClr val="black"/>
                </a:solidFill>
                <a:effectLst/>
                <a:uLnTx/>
                <a:uFillTx/>
                <a:latin typeface="Traditional Arabic" panose="02020603050405020304" pitchFamily="18" charset="-78"/>
                <a:ea typeface="+mn-ea"/>
                <a:cs typeface="Traditional Arabic" panose="02020603050405020304" pitchFamily="18" charset="-78"/>
              </a:rPr>
              <a:t>أجب عن الأسئلة الآتية:</a:t>
            </a:r>
            <a:endParaRPr kumimoji="0" lang="en-US" sz="4800" b="1" i="0" u="none" strike="noStrike" kern="1200" cap="none" spc="0" normalizeH="0" baseline="0" noProof="0" dirty="0">
              <a:ln>
                <a:noFill/>
              </a:ln>
              <a:solidFill>
                <a:prstClr val="black"/>
              </a:solidFill>
              <a:effectLst/>
              <a:uLnTx/>
              <a:uFillTx/>
              <a:latin typeface="Traditional Arabic" panose="02020603050405020304" pitchFamily="18" charset="-78"/>
              <a:ea typeface="+mn-ea"/>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1000"/>
                                        <p:tgtEl>
                                          <p:spTgt spid="44"/>
                                        </p:tgtEl>
                                      </p:cBhvr>
                                    </p:animEffect>
                                    <p:anim calcmode="lin" valueType="num">
                                      <p:cBhvr>
                                        <p:cTn id="8" dur="1000" fill="hold"/>
                                        <p:tgtEl>
                                          <p:spTgt spid="44"/>
                                        </p:tgtEl>
                                        <p:attrNameLst>
                                          <p:attrName>ppt_x</p:attrName>
                                        </p:attrNameLst>
                                      </p:cBhvr>
                                      <p:tavLst>
                                        <p:tav tm="0">
                                          <p:val>
                                            <p:strVal val="#ppt_x"/>
                                          </p:val>
                                        </p:tav>
                                        <p:tav tm="100000">
                                          <p:val>
                                            <p:strVal val="#ppt_x"/>
                                          </p:val>
                                        </p:tav>
                                      </p:tavLst>
                                    </p:anim>
                                    <p:anim calcmode="lin" valueType="num">
                                      <p:cBhvr>
                                        <p:cTn id="9"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2020DBF9-3E7C-1FDA-E794-EFE0F92B568F}"/>
              </a:ext>
            </a:extLst>
          </p:cNvPr>
          <p:cNvSpPr txBox="1"/>
          <p:nvPr/>
        </p:nvSpPr>
        <p:spPr>
          <a:xfrm>
            <a:off x="323528" y="1268760"/>
            <a:ext cx="7560840" cy="646331"/>
          </a:xfrm>
          <a:prstGeom prst="rect">
            <a:avLst/>
          </a:prstGeom>
          <a:noFill/>
          <a:ln>
            <a:noFill/>
          </a:ln>
        </p:spPr>
        <p:txBody>
          <a:bodyPr wrap="square">
            <a:spAutoFit/>
          </a:bodyPr>
          <a:lstStyle/>
          <a:p>
            <a:r>
              <a:rPr lang="ar-EG" sz="3600" b="1" u="sng" dirty="0"/>
              <a:t>ما خطوات اختيار البديل الأفضل؟</a:t>
            </a:r>
            <a:endParaRPr lang="ar-EG" sz="6000" b="1" u="sng" dirty="0"/>
          </a:p>
        </p:txBody>
      </p:sp>
      <p:sp>
        <p:nvSpPr>
          <p:cNvPr id="4" name="مربع نص 3">
            <a:extLst>
              <a:ext uri="{FF2B5EF4-FFF2-40B4-BE49-F238E27FC236}">
                <a16:creationId xmlns:a16="http://schemas.microsoft.com/office/drawing/2014/main" id="{A6E1D423-8F02-8140-B968-9A80703376DE}"/>
              </a:ext>
            </a:extLst>
          </p:cNvPr>
          <p:cNvSpPr txBox="1"/>
          <p:nvPr/>
        </p:nvSpPr>
        <p:spPr>
          <a:xfrm>
            <a:off x="2286000" y="2594156"/>
            <a:ext cx="4572000" cy="2190343"/>
          </a:xfrm>
          <a:prstGeom prst="rect">
            <a:avLst/>
          </a:prstGeom>
          <a:noFill/>
        </p:spPr>
        <p:txBody>
          <a:bodyPr wrap="square">
            <a:spAutoFit/>
          </a:bodyPr>
          <a:lstStyle/>
          <a:p>
            <a:pPr algn="r" rtl="1">
              <a:spcBef>
                <a:spcPts val="0"/>
              </a:spcBef>
              <a:spcAft>
                <a:spcPts val="500"/>
              </a:spcAft>
            </a:pPr>
            <a:r>
              <a:rPr lang="ar-EG" sz="3200" b="1" i="0" u="none" strike="noStrike" dirty="0">
                <a:solidFill>
                  <a:srgbClr val="C00000"/>
                </a:solidFill>
                <a:effectLst/>
                <a:latin typeface="Times New Roman" panose="02020603050405020304" pitchFamily="18" charset="0"/>
              </a:rPr>
              <a:t>١- تحليل مزايا كل بديل وعيوبه.</a:t>
            </a:r>
            <a:endParaRPr lang="ar-EG" sz="3200" b="1" dirty="0">
              <a:solidFill>
                <a:srgbClr val="C00000"/>
              </a:solidFill>
              <a:effectLst/>
            </a:endParaRPr>
          </a:p>
          <a:p>
            <a:pPr algn="r" rtl="1">
              <a:spcBef>
                <a:spcPts val="0"/>
              </a:spcBef>
              <a:spcAft>
                <a:spcPts val="500"/>
              </a:spcAft>
            </a:pPr>
            <a:r>
              <a:rPr lang="ar-EG" sz="3200" b="1" i="0" u="none" strike="noStrike" dirty="0">
                <a:solidFill>
                  <a:srgbClr val="C00000"/>
                </a:solidFill>
                <a:effectLst/>
                <a:latin typeface="Times New Roman" panose="02020603050405020304" pitchFamily="18" charset="0"/>
              </a:rPr>
              <a:t>۲- تضييق البدائل المتاحة.</a:t>
            </a:r>
            <a:endParaRPr lang="ar-EG" sz="3200" b="1" dirty="0">
              <a:solidFill>
                <a:srgbClr val="C00000"/>
              </a:solidFill>
              <a:effectLst/>
            </a:endParaRPr>
          </a:p>
          <a:p>
            <a:pPr algn="r" rtl="1">
              <a:spcBef>
                <a:spcPts val="0"/>
              </a:spcBef>
              <a:spcAft>
                <a:spcPts val="500"/>
              </a:spcAft>
            </a:pPr>
            <a:r>
              <a:rPr lang="ar-EG" sz="3200" b="1" i="0" u="none" strike="noStrike" dirty="0">
                <a:solidFill>
                  <a:srgbClr val="C00000"/>
                </a:solidFill>
                <a:effectLst/>
                <a:latin typeface="Times New Roman" panose="02020603050405020304" pitchFamily="18" charset="0"/>
              </a:rPr>
              <a:t>٣- تقويم البدائل، والاختيار من بينها.</a:t>
            </a:r>
            <a:endParaRPr lang="ar-EG" sz="3200" b="1" dirty="0">
              <a:solidFill>
                <a:srgbClr val="C00000"/>
              </a:solidFill>
              <a:effectLst/>
            </a:endParaRPr>
          </a:p>
        </p:txBody>
      </p:sp>
    </p:spTree>
    <p:extLst>
      <p:ext uri="{BB962C8B-B14F-4D97-AF65-F5344CB8AC3E}">
        <p14:creationId xmlns:p14="http://schemas.microsoft.com/office/powerpoint/2010/main" val="675921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fade">
                                      <p:cBhvr>
                                        <p:cTn id="14" dur="1000"/>
                                        <p:tgtEl>
                                          <p:spTgt spid="4">
                                            <p:txEl>
                                              <p:pRg st="0" end="0"/>
                                            </p:txEl>
                                          </p:spTgt>
                                        </p:tgtEl>
                                      </p:cBhvr>
                                    </p:animEffect>
                                    <p:anim calcmode="lin" valueType="num">
                                      <p:cBhvr>
                                        <p:cTn id="15"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0" end="0"/>
                                            </p:txEl>
                                          </p:spTgt>
                                        </p:tgtEl>
                                        <p:attrNameLst>
                                          <p:attrName>ppt_y</p:attrName>
                                        </p:attrNameLst>
                                      </p:cBhvr>
                                      <p:tavLst>
                                        <p:tav tm="0">
                                          <p:val>
                                            <p:strVal val="#ppt_y-.1"/>
                                          </p:val>
                                        </p:tav>
                                        <p:tav tm="100000">
                                          <p:val>
                                            <p:strVal val="#ppt_y"/>
                                          </p:val>
                                        </p:tav>
                                      </p:tavLst>
                                    </p:anim>
                                  </p:childTnLst>
                                </p:cTn>
                              </p:par>
                              <p:par>
                                <p:cTn id="17" presetID="47" presetClass="entr" presetSubtype="0" fill="hold" nodeType="with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animEffect transition="in" filter="fade">
                                      <p:cBhvr>
                                        <p:cTn id="19" dur="1000"/>
                                        <p:tgtEl>
                                          <p:spTgt spid="4">
                                            <p:txEl>
                                              <p:pRg st="1" end="1"/>
                                            </p:txEl>
                                          </p:spTgt>
                                        </p:tgtEl>
                                      </p:cBhvr>
                                    </p:animEffect>
                                    <p:anim calcmode="lin" valueType="num">
                                      <p:cBhvr>
                                        <p:cTn id="20"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4">
                                            <p:txEl>
                                              <p:pRg st="1" end="1"/>
                                            </p:txEl>
                                          </p:spTgt>
                                        </p:tgtEl>
                                        <p:attrNameLst>
                                          <p:attrName>ppt_y</p:attrName>
                                        </p:attrNameLst>
                                      </p:cBhvr>
                                      <p:tavLst>
                                        <p:tav tm="0">
                                          <p:val>
                                            <p:strVal val="#ppt_y-.1"/>
                                          </p:val>
                                        </p:tav>
                                        <p:tav tm="100000">
                                          <p:val>
                                            <p:strVal val="#ppt_y"/>
                                          </p:val>
                                        </p:tav>
                                      </p:tavLst>
                                    </p:anim>
                                  </p:childTnLst>
                                </p:cTn>
                              </p:par>
                              <p:par>
                                <p:cTn id="22" presetID="47" presetClass="entr" presetSubtype="0" fill="hold" nodeType="withEffect">
                                  <p:stCondLst>
                                    <p:cond delay="0"/>
                                  </p:stCondLst>
                                  <p:childTnLst>
                                    <p:set>
                                      <p:cBhvr>
                                        <p:cTn id="23" dur="1" fill="hold">
                                          <p:stCondLst>
                                            <p:cond delay="0"/>
                                          </p:stCondLst>
                                        </p:cTn>
                                        <p:tgtEl>
                                          <p:spTgt spid="4">
                                            <p:txEl>
                                              <p:pRg st="2" end="2"/>
                                            </p:txEl>
                                          </p:spTgt>
                                        </p:tgtEl>
                                        <p:attrNameLst>
                                          <p:attrName>style.visibility</p:attrName>
                                        </p:attrNameLst>
                                      </p:cBhvr>
                                      <p:to>
                                        <p:strVal val="visible"/>
                                      </p:to>
                                    </p:set>
                                    <p:animEffect transition="in" filter="fade">
                                      <p:cBhvr>
                                        <p:cTn id="24" dur="1000"/>
                                        <p:tgtEl>
                                          <p:spTgt spid="4">
                                            <p:txEl>
                                              <p:pRg st="2" end="2"/>
                                            </p:txEl>
                                          </p:spTgt>
                                        </p:tgtEl>
                                      </p:cBhvr>
                                    </p:animEffect>
                                    <p:anim calcmode="lin" valueType="num">
                                      <p:cBhvr>
                                        <p:cTn id="2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2020DBF9-3E7C-1FDA-E794-EFE0F92B568F}"/>
              </a:ext>
            </a:extLst>
          </p:cNvPr>
          <p:cNvSpPr txBox="1"/>
          <p:nvPr/>
        </p:nvSpPr>
        <p:spPr>
          <a:xfrm>
            <a:off x="2123728" y="908720"/>
            <a:ext cx="5328592" cy="1077218"/>
          </a:xfrm>
          <a:prstGeom prst="rect">
            <a:avLst/>
          </a:prstGeom>
          <a:noFill/>
          <a:ln>
            <a:noFill/>
          </a:ln>
        </p:spPr>
        <p:txBody>
          <a:bodyPr wrap="square">
            <a:spAutoFit/>
          </a:bodyPr>
          <a:lstStyle/>
          <a:p>
            <a:r>
              <a:rPr lang="ar-EG" sz="3200" b="1" u="sng" dirty="0"/>
              <a:t>هل المشكلة تنتهي بمجرد اختيار الحل الأفضل؟ وضح ذلك.</a:t>
            </a:r>
            <a:endParaRPr lang="ar-EG" sz="5400" b="1" u="sng" dirty="0"/>
          </a:p>
        </p:txBody>
      </p:sp>
      <p:sp>
        <p:nvSpPr>
          <p:cNvPr id="2" name="مربع نص 1">
            <a:extLst>
              <a:ext uri="{FF2B5EF4-FFF2-40B4-BE49-F238E27FC236}">
                <a16:creationId xmlns:a16="http://schemas.microsoft.com/office/drawing/2014/main" id="{5047AD99-D093-60B9-E6FD-CFF3D2E7DA64}"/>
              </a:ext>
            </a:extLst>
          </p:cNvPr>
          <p:cNvSpPr txBox="1"/>
          <p:nvPr/>
        </p:nvSpPr>
        <p:spPr>
          <a:xfrm>
            <a:off x="1403648" y="2204864"/>
            <a:ext cx="6048672" cy="4031873"/>
          </a:xfrm>
          <a:prstGeom prst="rect">
            <a:avLst/>
          </a:prstGeom>
          <a:noFill/>
        </p:spPr>
        <p:txBody>
          <a:bodyPr wrap="square">
            <a:spAutoFit/>
          </a:bodyPr>
          <a:lstStyle/>
          <a:p>
            <a:r>
              <a:rPr lang="ar-EG" sz="3200" b="1" dirty="0">
                <a:solidFill>
                  <a:srgbClr val="C00000"/>
                </a:solidFill>
              </a:rPr>
              <a:t>لا تنتهي : يعتقد الكثير أن خطوات حل المشكلات تنتهي عند خطوة اختيار الحل أو البديل الأفضل، ويفضل عن الخطوة الأخيرة والمهمة التي من خلالها يمكن التحقق من مدى نجاحنا فعلا في تحقيق الهدف من جميع ما مر بنا من خطوات سابقة الحل بين التنفيذ والإهمال إن البديل الذي اخترناه بعد بذل الوقت والجهد، لا قيمة له إذا لم تنفذه لكي نقضي على المشكلة التي نحن بصدد حلها .</a:t>
            </a:r>
            <a:endParaRPr lang="ar-EG" sz="4800" dirty="0">
              <a:solidFill>
                <a:srgbClr val="C00000"/>
              </a:solidFill>
            </a:endParaRPr>
          </a:p>
        </p:txBody>
      </p:sp>
    </p:spTree>
    <p:extLst>
      <p:ext uri="{BB962C8B-B14F-4D97-AF65-F5344CB8AC3E}">
        <p14:creationId xmlns:p14="http://schemas.microsoft.com/office/powerpoint/2010/main" val="2360654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fade">
                                      <p:cBhvr>
                                        <p:cTn id="12" dur="1000"/>
                                        <p:tgtEl>
                                          <p:spTgt spid="2">
                                            <p:txEl>
                                              <p:pRg st="0" end="0"/>
                                            </p:txEl>
                                          </p:spTgt>
                                        </p:tgtEl>
                                      </p:cBhvr>
                                    </p:animEffect>
                                    <p:anim calcmode="lin" valueType="num">
                                      <p:cBhvr>
                                        <p:cTn id="13"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2020DBF9-3E7C-1FDA-E794-EFE0F92B568F}"/>
              </a:ext>
            </a:extLst>
          </p:cNvPr>
          <p:cNvSpPr txBox="1"/>
          <p:nvPr/>
        </p:nvSpPr>
        <p:spPr>
          <a:xfrm>
            <a:off x="-1044624" y="815202"/>
            <a:ext cx="7920880" cy="707886"/>
          </a:xfrm>
          <a:prstGeom prst="rect">
            <a:avLst/>
          </a:prstGeom>
          <a:noFill/>
          <a:ln>
            <a:noFill/>
          </a:ln>
        </p:spPr>
        <p:txBody>
          <a:bodyPr wrap="square">
            <a:spAutoFit/>
          </a:bodyPr>
          <a:lstStyle/>
          <a:p>
            <a:r>
              <a:rPr lang="ar-EG" sz="4000" b="1" u="sng" dirty="0"/>
              <a:t>رتب خطوات حل المشكلة</a:t>
            </a:r>
            <a:endParaRPr lang="ar-EG" sz="5400" u="sng" dirty="0"/>
          </a:p>
        </p:txBody>
      </p:sp>
      <p:graphicFrame>
        <p:nvGraphicFramePr>
          <p:cNvPr id="2" name="جدول 3">
            <a:extLst>
              <a:ext uri="{FF2B5EF4-FFF2-40B4-BE49-F238E27FC236}">
                <a16:creationId xmlns:a16="http://schemas.microsoft.com/office/drawing/2014/main" id="{6A01371F-C317-FA5B-304F-81DAB128AD6F}"/>
              </a:ext>
            </a:extLst>
          </p:cNvPr>
          <p:cNvGraphicFramePr>
            <a:graphicFrameLocks noGrp="1"/>
          </p:cNvGraphicFramePr>
          <p:nvPr>
            <p:extLst>
              <p:ext uri="{D42A27DB-BD31-4B8C-83A1-F6EECF244321}">
                <p14:modId xmlns:p14="http://schemas.microsoft.com/office/powerpoint/2010/main" val="3411504340"/>
              </p:ext>
            </p:extLst>
          </p:nvPr>
        </p:nvGraphicFramePr>
        <p:xfrm>
          <a:off x="755576" y="1935186"/>
          <a:ext cx="7920880" cy="4107612"/>
        </p:xfrm>
        <a:graphic>
          <a:graphicData uri="http://schemas.openxmlformats.org/drawingml/2006/table">
            <a:tbl>
              <a:tblPr firstRow="1" bandRow="1">
                <a:tableStyleId>{21E4AEA4-8DFA-4A89-87EB-49C32662AFE0}</a:tableStyleId>
              </a:tblPr>
              <a:tblGrid>
                <a:gridCol w="3960440">
                  <a:extLst>
                    <a:ext uri="{9D8B030D-6E8A-4147-A177-3AD203B41FA5}">
                      <a16:colId xmlns:a16="http://schemas.microsoft.com/office/drawing/2014/main" val="3750495531"/>
                    </a:ext>
                  </a:extLst>
                </a:gridCol>
                <a:gridCol w="3960440">
                  <a:extLst>
                    <a:ext uri="{9D8B030D-6E8A-4147-A177-3AD203B41FA5}">
                      <a16:colId xmlns:a16="http://schemas.microsoft.com/office/drawing/2014/main" val="1222905190"/>
                    </a:ext>
                  </a:extLst>
                </a:gridCol>
              </a:tblGrid>
              <a:tr h="684602">
                <a:tc>
                  <a:txBody>
                    <a:bodyPr/>
                    <a:lstStyle/>
                    <a:p>
                      <a:pPr algn="ctr"/>
                      <a:r>
                        <a:rPr lang="ar-EG" sz="3200" b="1" dirty="0"/>
                        <a:t>ترتيب الخطوة</a:t>
                      </a:r>
                      <a:endParaRPr lang="en-US" sz="3200" b="1" dirty="0"/>
                    </a:p>
                  </a:txBody>
                  <a:tcPr/>
                </a:tc>
                <a:tc>
                  <a:txBody>
                    <a:bodyPr/>
                    <a:lstStyle/>
                    <a:p>
                      <a:pPr algn="ctr"/>
                      <a:r>
                        <a:rPr lang="ar-EG" sz="3200" b="1" dirty="0"/>
                        <a:t>الخطوة</a:t>
                      </a:r>
                      <a:endParaRPr lang="en-US" sz="3200" b="1" dirty="0"/>
                    </a:p>
                  </a:txBody>
                  <a:tcPr/>
                </a:tc>
                <a:extLst>
                  <a:ext uri="{0D108BD9-81ED-4DB2-BD59-A6C34878D82A}">
                    <a16:rowId xmlns:a16="http://schemas.microsoft.com/office/drawing/2014/main" val="3752505562"/>
                  </a:ext>
                </a:extLst>
              </a:tr>
              <a:tr h="684602">
                <a:tc>
                  <a:txBody>
                    <a:bodyPr/>
                    <a:lstStyle/>
                    <a:p>
                      <a:pPr algn="ctr"/>
                      <a:endParaRPr lang="en-US" sz="3200" b="1"/>
                    </a:p>
                  </a:txBody>
                  <a:tcPr/>
                </a:tc>
                <a:tc>
                  <a:txBody>
                    <a:bodyPr/>
                    <a:lstStyle/>
                    <a:p>
                      <a:pPr algn="ctr"/>
                      <a:r>
                        <a:rPr lang="ar-EG" sz="3200" b="1" dirty="0"/>
                        <a:t>اختيار الحل- أو البديل - الأفضل</a:t>
                      </a:r>
                      <a:endParaRPr lang="en-US" sz="3200" b="1" dirty="0"/>
                    </a:p>
                  </a:txBody>
                  <a:tcPr/>
                </a:tc>
                <a:extLst>
                  <a:ext uri="{0D108BD9-81ED-4DB2-BD59-A6C34878D82A}">
                    <a16:rowId xmlns:a16="http://schemas.microsoft.com/office/drawing/2014/main" val="1935696745"/>
                  </a:ext>
                </a:extLst>
              </a:tr>
              <a:tr h="684602">
                <a:tc>
                  <a:txBody>
                    <a:bodyPr/>
                    <a:lstStyle/>
                    <a:p>
                      <a:pPr algn="ctr"/>
                      <a:endParaRPr lang="en-US" sz="3200" b="1"/>
                    </a:p>
                  </a:txBody>
                  <a:tcPr/>
                </a:tc>
                <a:tc>
                  <a:txBody>
                    <a:bodyPr/>
                    <a:lstStyle/>
                    <a:p>
                      <a:pPr algn="ctr"/>
                      <a:r>
                        <a:rPr lang="ar-EG" sz="3200" b="1" dirty="0"/>
                        <a:t>تحديد حلول وبدائل</a:t>
                      </a:r>
                      <a:endParaRPr lang="en-US" sz="3200" b="1" dirty="0"/>
                    </a:p>
                  </a:txBody>
                  <a:tcPr/>
                </a:tc>
                <a:extLst>
                  <a:ext uri="{0D108BD9-81ED-4DB2-BD59-A6C34878D82A}">
                    <a16:rowId xmlns:a16="http://schemas.microsoft.com/office/drawing/2014/main" val="1670372232"/>
                  </a:ext>
                </a:extLst>
              </a:tr>
              <a:tr h="684602">
                <a:tc>
                  <a:txBody>
                    <a:bodyPr/>
                    <a:lstStyle/>
                    <a:p>
                      <a:pPr algn="ctr"/>
                      <a:endParaRPr lang="en-US" sz="3200" b="1"/>
                    </a:p>
                  </a:txBody>
                  <a:tcPr/>
                </a:tc>
                <a:tc>
                  <a:txBody>
                    <a:bodyPr/>
                    <a:lstStyle/>
                    <a:p>
                      <a:pPr algn="ctr"/>
                      <a:r>
                        <a:rPr lang="ar-EG" sz="3200" b="1" dirty="0"/>
                        <a:t>تحديد الأسباب المحتملة</a:t>
                      </a:r>
                      <a:endParaRPr lang="en-US" sz="3200" b="1" dirty="0"/>
                    </a:p>
                  </a:txBody>
                  <a:tcPr/>
                </a:tc>
                <a:extLst>
                  <a:ext uri="{0D108BD9-81ED-4DB2-BD59-A6C34878D82A}">
                    <a16:rowId xmlns:a16="http://schemas.microsoft.com/office/drawing/2014/main" val="2198484241"/>
                  </a:ext>
                </a:extLst>
              </a:tr>
              <a:tr h="684602">
                <a:tc>
                  <a:txBody>
                    <a:bodyPr/>
                    <a:lstStyle/>
                    <a:p>
                      <a:pPr algn="ctr"/>
                      <a:endParaRPr lang="en-US" sz="3200" b="1" dirty="0"/>
                    </a:p>
                  </a:txBody>
                  <a:tcPr/>
                </a:tc>
                <a:tc>
                  <a:txBody>
                    <a:bodyPr/>
                    <a:lstStyle/>
                    <a:p>
                      <a:pPr algn="ctr"/>
                      <a:r>
                        <a:rPr lang="ar-EG" sz="3200" b="1" dirty="0"/>
                        <a:t>تطبيق الحل وتقييم النتائج</a:t>
                      </a:r>
                      <a:endParaRPr lang="en-US" sz="3200" b="1" dirty="0"/>
                    </a:p>
                  </a:txBody>
                  <a:tcPr/>
                </a:tc>
                <a:extLst>
                  <a:ext uri="{0D108BD9-81ED-4DB2-BD59-A6C34878D82A}">
                    <a16:rowId xmlns:a16="http://schemas.microsoft.com/office/drawing/2014/main" val="3512958179"/>
                  </a:ext>
                </a:extLst>
              </a:tr>
              <a:tr h="684602">
                <a:tc>
                  <a:txBody>
                    <a:bodyPr/>
                    <a:lstStyle/>
                    <a:p>
                      <a:pPr algn="ctr"/>
                      <a:endParaRPr lang="en-US" sz="3200" b="1"/>
                    </a:p>
                  </a:txBody>
                  <a:tcPr/>
                </a:tc>
                <a:tc>
                  <a:txBody>
                    <a:bodyPr/>
                    <a:lstStyle/>
                    <a:p>
                      <a:pPr algn="ctr"/>
                      <a:r>
                        <a:rPr lang="ar-EG" sz="3200" b="1" dirty="0"/>
                        <a:t>إدراك المشكلة وتحديدها</a:t>
                      </a:r>
                      <a:endParaRPr lang="en-US" sz="3200" b="1" dirty="0"/>
                    </a:p>
                  </a:txBody>
                  <a:tcPr/>
                </a:tc>
                <a:extLst>
                  <a:ext uri="{0D108BD9-81ED-4DB2-BD59-A6C34878D82A}">
                    <a16:rowId xmlns:a16="http://schemas.microsoft.com/office/drawing/2014/main" val="666396727"/>
                  </a:ext>
                </a:extLst>
              </a:tr>
            </a:tbl>
          </a:graphicData>
        </a:graphic>
      </p:graphicFrame>
      <p:sp>
        <p:nvSpPr>
          <p:cNvPr id="4" name="مربع نص 3">
            <a:extLst>
              <a:ext uri="{FF2B5EF4-FFF2-40B4-BE49-F238E27FC236}">
                <a16:creationId xmlns:a16="http://schemas.microsoft.com/office/drawing/2014/main" id="{01FF4A96-9052-507A-616D-DF9C8072B521}"/>
              </a:ext>
            </a:extLst>
          </p:cNvPr>
          <p:cNvSpPr txBox="1"/>
          <p:nvPr/>
        </p:nvSpPr>
        <p:spPr>
          <a:xfrm>
            <a:off x="2051720" y="2396091"/>
            <a:ext cx="1440160" cy="584775"/>
          </a:xfrm>
          <a:prstGeom prst="rect">
            <a:avLst/>
          </a:prstGeom>
          <a:noFill/>
        </p:spPr>
        <p:txBody>
          <a:bodyPr wrap="square" rtlCol="1">
            <a:spAutoFit/>
          </a:bodyPr>
          <a:lstStyle/>
          <a:p>
            <a:r>
              <a:rPr lang="ar-EG" sz="3200" b="1" dirty="0">
                <a:solidFill>
                  <a:srgbClr val="C00000"/>
                </a:solidFill>
              </a:rPr>
              <a:t>4</a:t>
            </a:r>
          </a:p>
        </p:txBody>
      </p:sp>
      <p:sp>
        <p:nvSpPr>
          <p:cNvPr id="5" name="مربع نص 4">
            <a:extLst>
              <a:ext uri="{FF2B5EF4-FFF2-40B4-BE49-F238E27FC236}">
                <a16:creationId xmlns:a16="http://schemas.microsoft.com/office/drawing/2014/main" id="{7E461A28-370A-1797-AED2-B8FAEBC13AD8}"/>
              </a:ext>
            </a:extLst>
          </p:cNvPr>
          <p:cNvSpPr txBox="1"/>
          <p:nvPr/>
        </p:nvSpPr>
        <p:spPr>
          <a:xfrm>
            <a:off x="2077379" y="3454101"/>
            <a:ext cx="1440160" cy="584775"/>
          </a:xfrm>
          <a:prstGeom prst="rect">
            <a:avLst/>
          </a:prstGeom>
          <a:noFill/>
        </p:spPr>
        <p:txBody>
          <a:bodyPr wrap="square" rtlCol="1">
            <a:spAutoFit/>
          </a:bodyPr>
          <a:lstStyle/>
          <a:p>
            <a:r>
              <a:rPr lang="ar-EG" sz="3200" b="1" dirty="0">
                <a:solidFill>
                  <a:srgbClr val="C00000"/>
                </a:solidFill>
              </a:rPr>
              <a:t>3</a:t>
            </a:r>
          </a:p>
        </p:txBody>
      </p:sp>
      <p:sp>
        <p:nvSpPr>
          <p:cNvPr id="6" name="مربع نص 5">
            <a:extLst>
              <a:ext uri="{FF2B5EF4-FFF2-40B4-BE49-F238E27FC236}">
                <a16:creationId xmlns:a16="http://schemas.microsoft.com/office/drawing/2014/main" id="{229FBF0C-6DFC-DB93-BE14-B3A89AF92E8B}"/>
              </a:ext>
            </a:extLst>
          </p:cNvPr>
          <p:cNvSpPr txBox="1"/>
          <p:nvPr/>
        </p:nvSpPr>
        <p:spPr>
          <a:xfrm>
            <a:off x="2051720" y="4256068"/>
            <a:ext cx="1440160" cy="584775"/>
          </a:xfrm>
          <a:prstGeom prst="rect">
            <a:avLst/>
          </a:prstGeom>
          <a:noFill/>
        </p:spPr>
        <p:txBody>
          <a:bodyPr wrap="square" rtlCol="1">
            <a:spAutoFit/>
          </a:bodyPr>
          <a:lstStyle/>
          <a:p>
            <a:r>
              <a:rPr lang="ar-EG" sz="3200" b="1" dirty="0">
                <a:solidFill>
                  <a:srgbClr val="C00000"/>
                </a:solidFill>
              </a:rPr>
              <a:t>2</a:t>
            </a:r>
          </a:p>
        </p:txBody>
      </p:sp>
      <p:sp>
        <p:nvSpPr>
          <p:cNvPr id="7" name="مربع نص 6">
            <a:extLst>
              <a:ext uri="{FF2B5EF4-FFF2-40B4-BE49-F238E27FC236}">
                <a16:creationId xmlns:a16="http://schemas.microsoft.com/office/drawing/2014/main" id="{45FDE44F-7B91-765D-0F92-CA51BD4E60A1}"/>
              </a:ext>
            </a:extLst>
          </p:cNvPr>
          <p:cNvSpPr txBox="1"/>
          <p:nvPr/>
        </p:nvSpPr>
        <p:spPr>
          <a:xfrm>
            <a:off x="2051415" y="4864668"/>
            <a:ext cx="1440160" cy="584775"/>
          </a:xfrm>
          <a:prstGeom prst="rect">
            <a:avLst/>
          </a:prstGeom>
          <a:noFill/>
        </p:spPr>
        <p:txBody>
          <a:bodyPr wrap="square" rtlCol="1">
            <a:spAutoFit/>
          </a:bodyPr>
          <a:lstStyle/>
          <a:p>
            <a:r>
              <a:rPr lang="ar-EG" sz="3200" b="1" dirty="0">
                <a:solidFill>
                  <a:srgbClr val="C00000"/>
                </a:solidFill>
              </a:rPr>
              <a:t>5</a:t>
            </a:r>
          </a:p>
        </p:txBody>
      </p:sp>
      <p:sp>
        <p:nvSpPr>
          <p:cNvPr id="8" name="مربع نص 7">
            <a:extLst>
              <a:ext uri="{FF2B5EF4-FFF2-40B4-BE49-F238E27FC236}">
                <a16:creationId xmlns:a16="http://schemas.microsoft.com/office/drawing/2014/main" id="{1733DA91-ED43-D9F7-F764-9982ACF31C39}"/>
              </a:ext>
            </a:extLst>
          </p:cNvPr>
          <p:cNvSpPr txBox="1"/>
          <p:nvPr/>
        </p:nvSpPr>
        <p:spPr>
          <a:xfrm>
            <a:off x="2077379" y="5490356"/>
            <a:ext cx="1440160" cy="584775"/>
          </a:xfrm>
          <a:prstGeom prst="rect">
            <a:avLst/>
          </a:prstGeom>
          <a:noFill/>
        </p:spPr>
        <p:txBody>
          <a:bodyPr wrap="square" rtlCol="1">
            <a:spAutoFit/>
          </a:bodyPr>
          <a:lstStyle/>
          <a:p>
            <a:r>
              <a:rPr lang="ar-EG" sz="3200" b="1" dirty="0">
                <a:solidFill>
                  <a:srgbClr val="C00000"/>
                </a:solidFill>
              </a:rPr>
              <a:t>1</a:t>
            </a:r>
          </a:p>
        </p:txBody>
      </p:sp>
    </p:spTree>
    <p:extLst>
      <p:ext uri="{BB962C8B-B14F-4D97-AF65-F5344CB8AC3E}">
        <p14:creationId xmlns:p14="http://schemas.microsoft.com/office/powerpoint/2010/main" val="1274586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1000"/>
                                        <p:tgtEl>
                                          <p:spTgt spid="4">
                                            <p:txEl>
                                              <p:pRg st="0" end="0"/>
                                            </p:txEl>
                                          </p:spTgt>
                                        </p:tgtEl>
                                      </p:cBhvr>
                                    </p:animEffect>
                                    <p:anim calcmode="lin" valueType="num">
                                      <p:cBhvr>
                                        <p:cTn id="13"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animEffect transition="in" filter="fade">
                                      <p:cBhvr>
                                        <p:cTn id="19" dur="1000"/>
                                        <p:tgtEl>
                                          <p:spTgt spid="5">
                                            <p:txEl>
                                              <p:pRg st="0" end="0"/>
                                            </p:txEl>
                                          </p:spTgt>
                                        </p:tgtEl>
                                      </p:cBhvr>
                                    </p:animEffect>
                                    <p:anim calcmode="lin" valueType="num">
                                      <p:cBhvr>
                                        <p:cTn id="20"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6">
                                            <p:txEl>
                                              <p:pRg st="0" end="0"/>
                                            </p:txEl>
                                          </p:spTgt>
                                        </p:tgtEl>
                                        <p:attrNameLst>
                                          <p:attrName>style.visibility</p:attrName>
                                        </p:attrNameLst>
                                      </p:cBhvr>
                                      <p:to>
                                        <p:strVal val="visible"/>
                                      </p:to>
                                    </p:set>
                                    <p:animEffect transition="in" filter="fade">
                                      <p:cBhvr>
                                        <p:cTn id="26" dur="1000"/>
                                        <p:tgtEl>
                                          <p:spTgt spid="6">
                                            <p:txEl>
                                              <p:pRg st="0" end="0"/>
                                            </p:txEl>
                                          </p:spTgt>
                                        </p:tgtEl>
                                      </p:cBhvr>
                                    </p:animEffect>
                                    <p:anim calcmode="lin" valueType="num">
                                      <p:cBhvr>
                                        <p:cTn id="27"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28"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7">
                                            <p:txEl>
                                              <p:pRg st="0" end="0"/>
                                            </p:txEl>
                                          </p:spTgt>
                                        </p:tgtEl>
                                        <p:attrNameLst>
                                          <p:attrName>style.visibility</p:attrName>
                                        </p:attrNameLst>
                                      </p:cBhvr>
                                      <p:to>
                                        <p:strVal val="visible"/>
                                      </p:to>
                                    </p:set>
                                    <p:animEffect transition="in" filter="fade">
                                      <p:cBhvr>
                                        <p:cTn id="33" dur="1000"/>
                                        <p:tgtEl>
                                          <p:spTgt spid="7">
                                            <p:txEl>
                                              <p:pRg st="0" end="0"/>
                                            </p:txEl>
                                          </p:spTgt>
                                        </p:tgtEl>
                                      </p:cBhvr>
                                    </p:animEffect>
                                    <p:anim calcmode="lin" valueType="num">
                                      <p:cBhvr>
                                        <p:cTn id="34"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35"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nodeType="clickEffect">
                                  <p:stCondLst>
                                    <p:cond delay="0"/>
                                  </p:stCondLst>
                                  <p:childTnLst>
                                    <p:set>
                                      <p:cBhvr>
                                        <p:cTn id="39" dur="1" fill="hold">
                                          <p:stCondLst>
                                            <p:cond delay="0"/>
                                          </p:stCondLst>
                                        </p:cTn>
                                        <p:tgtEl>
                                          <p:spTgt spid="8">
                                            <p:txEl>
                                              <p:pRg st="0" end="0"/>
                                            </p:txEl>
                                          </p:spTgt>
                                        </p:tgtEl>
                                        <p:attrNameLst>
                                          <p:attrName>style.visibility</p:attrName>
                                        </p:attrNameLst>
                                      </p:cBhvr>
                                      <p:to>
                                        <p:strVal val="visible"/>
                                      </p:to>
                                    </p:set>
                                    <p:animEffect transition="in" filter="fade">
                                      <p:cBhvr>
                                        <p:cTn id="40" dur="1000"/>
                                        <p:tgtEl>
                                          <p:spTgt spid="8">
                                            <p:txEl>
                                              <p:pRg st="0" end="0"/>
                                            </p:txEl>
                                          </p:spTgt>
                                        </p:tgtEl>
                                      </p:cBhvr>
                                    </p:animEffect>
                                    <p:anim calcmode="lin" valueType="num">
                                      <p:cBhvr>
                                        <p:cTn id="41"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42"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a:extLst>
            <a:ext uri="{FF2B5EF4-FFF2-40B4-BE49-F238E27FC236}">
              <a16:creationId xmlns:a16="http://schemas.microsoft.com/office/drawing/2014/main" id="{3E99FF74-4BA6-FA88-AFD7-BBD76C35CDC4}"/>
            </a:ext>
          </a:extLst>
        </p:cNvPr>
        <p:cNvGrpSpPr/>
        <p:nvPr/>
      </p:nvGrpSpPr>
      <p:grpSpPr>
        <a:xfrm>
          <a:off x="0" y="0"/>
          <a:ext cx="0" cy="0"/>
          <a:chOff x="0" y="0"/>
          <a:chExt cx="0" cy="0"/>
        </a:xfrm>
      </p:grpSpPr>
    </p:spTree>
    <p:extLst>
      <p:ext uri="{BB962C8B-B14F-4D97-AF65-F5344CB8AC3E}">
        <p14:creationId xmlns:p14="http://schemas.microsoft.com/office/powerpoint/2010/main" val="2478781444"/>
      </p:ext>
    </p:extLst>
  </p:cSld>
  <p:clrMapOvr>
    <a:masterClrMapping/>
  </p:clrMapOvr>
</p:sld>
</file>

<file path=ppt/theme/theme1.xml><?xml version="1.0" encoding="utf-8"?>
<a:theme xmlns:a="http://schemas.openxmlformats.org/drawingml/2006/main" name="2_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مخصص 1">
      <a:majorFont>
        <a:latin typeface="Traditional Arabic"/>
        <a:ea typeface=""/>
        <a:cs typeface="Traditional Arabic"/>
      </a:majorFont>
      <a:minorFont>
        <a:latin typeface="Traditional Arabic"/>
        <a:ea typeface=""/>
        <a:cs typeface="Traditional Arabic"/>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6256</TotalTime>
  <Words>2161</Words>
  <Application>Microsoft Office PowerPoint</Application>
  <PresentationFormat>On-screen Show (4:3)</PresentationFormat>
  <Paragraphs>166</Paragraphs>
  <Slides>69</Slides>
  <Notes>0</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69</vt:i4>
      </vt:variant>
    </vt:vector>
  </HeadingPairs>
  <TitlesOfParts>
    <vt:vector size="78" baseType="lpstr">
      <vt:lpstr>Arial</vt:lpstr>
      <vt:lpstr>Calibri</vt:lpstr>
      <vt:lpstr>Calibri Light</vt:lpstr>
      <vt:lpstr>Courier New</vt:lpstr>
      <vt:lpstr>Times New Roman</vt:lpstr>
      <vt:lpstr>Traditional Arabic</vt:lpstr>
      <vt:lpstr>2_نسق Office</vt:lpstr>
      <vt:lpstr>3_نسق Office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Eman Adel</dc:creator>
  <cp:lastModifiedBy>محمد يوسف</cp:lastModifiedBy>
  <cp:revision>283</cp:revision>
  <dcterms:created xsi:type="dcterms:W3CDTF">2020-12-01T14:21:27Z</dcterms:created>
  <dcterms:modified xsi:type="dcterms:W3CDTF">2025-11-09T04:51:35Z</dcterms:modified>
</cp:coreProperties>
</file>