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08" r:id="rId3"/>
    <p:sldMasterId id="2147483720" r:id="rId4"/>
  </p:sldMasterIdLst>
  <p:sldIdLst>
    <p:sldId id="500" r:id="rId5"/>
    <p:sldId id="257" r:id="rId6"/>
    <p:sldId id="501" r:id="rId7"/>
    <p:sldId id="424" r:id="rId8"/>
    <p:sldId id="262" r:id="rId9"/>
    <p:sldId id="264" r:id="rId10"/>
    <p:sldId id="427" r:id="rId11"/>
    <p:sldId id="479" r:id="rId12"/>
    <p:sldId id="502" r:id="rId13"/>
    <p:sldId id="429" r:id="rId14"/>
    <p:sldId id="503" r:id="rId15"/>
    <p:sldId id="504" r:id="rId16"/>
    <p:sldId id="432" r:id="rId17"/>
    <p:sldId id="480" r:id="rId18"/>
    <p:sldId id="486" r:id="rId19"/>
    <p:sldId id="487" r:id="rId20"/>
    <p:sldId id="488" r:id="rId21"/>
    <p:sldId id="489" r:id="rId22"/>
    <p:sldId id="490" r:id="rId23"/>
    <p:sldId id="491" r:id="rId24"/>
    <p:sldId id="505" r:id="rId25"/>
    <p:sldId id="434" r:id="rId26"/>
    <p:sldId id="265" r:id="rId27"/>
    <p:sldId id="436" r:id="rId28"/>
    <p:sldId id="506" r:id="rId29"/>
    <p:sldId id="507" r:id="rId30"/>
    <p:sldId id="459" r:id="rId31"/>
    <p:sldId id="474" r:id="rId32"/>
    <p:sldId id="492" r:id="rId33"/>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1918"/>
    <a:srgbClr val="087E85"/>
    <a:srgbClr val="99FFCC"/>
    <a:srgbClr val="003E6B"/>
    <a:srgbClr val="E1615D"/>
    <a:srgbClr val="0000CC"/>
    <a:srgbClr val="990000"/>
    <a:srgbClr val="070D1E"/>
    <a:srgbClr val="05767B"/>
    <a:srgbClr val="AF9C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نمط متوسط 1 - تميي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191" autoAdjust="0"/>
    <p:restoredTop sz="94660"/>
  </p:normalViewPr>
  <p:slideViewPr>
    <p:cSldViewPr>
      <p:cViewPr varScale="1">
        <p:scale>
          <a:sx n="63" d="100"/>
          <a:sy n="63" d="100"/>
        </p:scale>
        <p:origin x="133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6B9CB8-0470-4084-936B-C00CA3C37DAA}" type="doc">
      <dgm:prSet loTypeId="urn:microsoft.com/office/officeart/2009/3/layout/StepUpProcess" loCatId="process" qsTypeId="urn:microsoft.com/office/officeart/2005/8/quickstyle/simple1" qsCatId="simple" csTypeId="urn:microsoft.com/office/officeart/2005/8/colors/colorful4" csCatId="colorful" phldr="1"/>
      <dgm:spPr/>
      <dgm:t>
        <a:bodyPr/>
        <a:lstStyle/>
        <a:p>
          <a:endParaRPr lang="en-US"/>
        </a:p>
      </dgm:t>
    </dgm:pt>
    <dgm:pt modelId="{96C31458-87B5-4D22-A3C1-12219A195BB8}">
      <dgm:prSet phldrT="[نص]" custT="1"/>
      <dgm:spPr/>
      <dgm:t>
        <a:bodyPr/>
        <a:lstStyle/>
        <a:p>
          <a:r>
            <a:rPr lang="ar-EG" sz="2800" b="1" dirty="0">
              <a:solidFill>
                <a:schemeClr val="bg1"/>
              </a:solidFill>
              <a:latin typeface="Traditional Arabic" panose="02020603050405020304" pitchFamily="18" charset="-78"/>
              <a:cs typeface="Traditional Arabic" panose="02020603050405020304" pitchFamily="18" charset="-78"/>
            </a:rPr>
            <a:t>4- الإجراءات</a:t>
          </a:r>
          <a:endParaRPr lang="en-US" sz="2800" b="1" dirty="0">
            <a:solidFill>
              <a:schemeClr val="bg1"/>
            </a:solidFill>
            <a:latin typeface="Traditional Arabic" panose="02020603050405020304" pitchFamily="18" charset="-78"/>
            <a:cs typeface="Traditional Arabic" panose="02020603050405020304" pitchFamily="18" charset="-78"/>
          </a:endParaRPr>
        </a:p>
      </dgm:t>
    </dgm:pt>
    <dgm:pt modelId="{3B83303C-0B3C-47C8-A3BA-3F83DADB54AF}" type="parTrans" cxnId="{DD3706F1-8BC3-4E71-8831-63D5EF0A70ED}">
      <dgm:prSet/>
      <dgm:spPr/>
      <dgm:t>
        <a:bodyPr/>
        <a:lstStyle/>
        <a:p>
          <a:endParaRPr lang="en-US" sz="2800" b="1">
            <a:solidFill>
              <a:schemeClr val="bg1"/>
            </a:solidFill>
            <a:latin typeface="Traditional Arabic" panose="02020603050405020304" pitchFamily="18" charset="-78"/>
            <a:cs typeface="Traditional Arabic" panose="02020603050405020304" pitchFamily="18" charset="-78"/>
          </a:endParaRPr>
        </a:p>
      </dgm:t>
    </dgm:pt>
    <dgm:pt modelId="{D1AC64A7-F0C1-4A9F-A93D-5BF730C917AE}" type="sibTrans" cxnId="{DD3706F1-8BC3-4E71-8831-63D5EF0A70ED}">
      <dgm:prSet/>
      <dgm:spPr/>
      <dgm:t>
        <a:bodyPr/>
        <a:lstStyle/>
        <a:p>
          <a:endParaRPr lang="en-US" sz="2800" b="1">
            <a:solidFill>
              <a:schemeClr val="bg1"/>
            </a:solidFill>
            <a:latin typeface="Traditional Arabic" panose="02020603050405020304" pitchFamily="18" charset="-78"/>
            <a:cs typeface="Traditional Arabic" panose="02020603050405020304" pitchFamily="18" charset="-78"/>
          </a:endParaRPr>
        </a:p>
      </dgm:t>
    </dgm:pt>
    <dgm:pt modelId="{0243A01F-BEBC-4D4E-BC4B-09DD5C5882C2}">
      <dgm:prSet phldrT="[نص]" custT="1"/>
      <dgm:spPr/>
      <dgm:t>
        <a:bodyPr/>
        <a:lstStyle/>
        <a:p>
          <a:r>
            <a:rPr lang="ar-EG" sz="2800" b="1" dirty="0">
              <a:solidFill>
                <a:schemeClr val="bg1"/>
              </a:solidFill>
              <a:latin typeface="Traditional Arabic" panose="02020603050405020304" pitchFamily="18" charset="-78"/>
              <a:cs typeface="Traditional Arabic" panose="02020603050405020304" pitchFamily="18" charset="-78"/>
            </a:rPr>
            <a:t>3- القواعد</a:t>
          </a:r>
          <a:endParaRPr lang="en-US" sz="2800" b="1" dirty="0">
            <a:solidFill>
              <a:schemeClr val="bg1"/>
            </a:solidFill>
            <a:latin typeface="Traditional Arabic" panose="02020603050405020304" pitchFamily="18" charset="-78"/>
            <a:cs typeface="Traditional Arabic" panose="02020603050405020304" pitchFamily="18" charset="-78"/>
          </a:endParaRPr>
        </a:p>
      </dgm:t>
    </dgm:pt>
    <dgm:pt modelId="{C27B7657-93D5-44E0-BB0D-99D8D5432C2B}" type="parTrans" cxnId="{A7BAEA69-8C79-47A9-9A2E-0807769FFB19}">
      <dgm:prSet/>
      <dgm:spPr/>
      <dgm:t>
        <a:bodyPr/>
        <a:lstStyle/>
        <a:p>
          <a:endParaRPr lang="en-US" sz="2800" b="1">
            <a:solidFill>
              <a:schemeClr val="bg1"/>
            </a:solidFill>
            <a:latin typeface="Traditional Arabic" panose="02020603050405020304" pitchFamily="18" charset="-78"/>
            <a:cs typeface="Traditional Arabic" panose="02020603050405020304" pitchFamily="18" charset="-78"/>
          </a:endParaRPr>
        </a:p>
      </dgm:t>
    </dgm:pt>
    <dgm:pt modelId="{1A9B5AAD-5A05-4E4F-9B70-55884EBA1131}" type="sibTrans" cxnId="{A7BAEA69-8C79-47A9-9A2E-0807769FFB19}">
      <dgm:prSet/>
      <dgm:spPr/>
      <dgm:t>
        <a:bodyPr/>
        <a:lstStyle/>
        <a:p>
          <a:endParaRPr lang="en-US" sz="2800" b="1">
            <a:solidFill>
              <a:schemeClr val="bg1"/>
            </a:solidFill>
            <a:latin typeface="Traditional Arabic" panose="02020603050405020304" pitchFamily="18" charset="-78"/>
            <a:cs typeface="Traditional Arabic" panose="02020603050405020304" pitchFamily="18" charset="-78"/>
          </a:endParaRPr>
        </a:p>
      </dgm:t>
    </dgm:pt>
    <dgm:pt modelId="{0EFF5E54-E45D-423F-B822-900ACB3EA6C8}">
      <dgm:prSet phldrT="[نص]" custT="1"/>
      <dgm:spPr/>
      <dgm:t>
        <a:bodyPr/>
        <a:lstStyle/>
        <a:p>
          <a:r>
            <a:rPr lang="ar-EG" sz="2800" b="1" dirty="0">
              <a:solidFill>
                <a:schemeClr val="bg1"/>
              </a:solidFill>
              <a:latin typeface="Traditional Arabic" panose="02020603050405020304" pitchFamily="18" charset="-78"/>
              <a:cs typeface="Traditional Arabic" panose="02020603050405020304" pitchFamily="18" charset="-78"/>
            </a:rPr>
            <a:t>2- السياسات</a:t>
          </a:r>
          <a:endParaRPr lang="en-US" sz="2800" b="1" dirty="0">
            <a:solidFill>
              <a:schemeClr val="bg1"/>
            </a:solidFill>
            <a:latin typeface="Traditional Arabic" panose="02020603050405020304" pitchFamily="18" charset="-78"/>
            <a:cs typeface="Traditional Arabic" panose="02020603050405020304" pitchFamily="18" charset="-78"/>
          </a:endParaRPr>
        </a:p>
      </dgm:t>
    </dgm:pt>
    <dgm:pt modelId="{94322545-2549-420D-9E06-8465102EE087}" type="parTrans" cxnId="{BAF851BB-69F5-4107-BFA6-4760148FFC33}">
      <dgm:prSet/>
      <dgm:spPr/>
      <dgm:t>
        <a:bodyPr/>
        <a:lstStyle/>
        <a:p>
          <a:endParaRPr lang="en-US" sz="2800" b="1">
            <a:solidFill>
              <a:schemeClr val="bg1"/>
            </a:solidFill>
            <a:latin typeface="Traditional Arabic" panose="02020603050405020304" pitchFamily="18" charset="-78"/>
            <a:cs typeface="Traditional Arabic" panose="02020603050405020304" pitchFamily="18" charset="-78"/>
          </a:endParaRPr>
        </a:p>
      </dgm:t>
    </dgm:pt>
    <dgm:pt modelId="{D5A444F0-A05E-4860-A54F-F16FE8E677B1}" type="sibTrans" cxnId="{BAF851BB-69F5-4107-BFA6-4760148FFC33}">
      <dgm:prSet/>
      <dgm:spPr/>
      <dgm:t>
        <a:bodyPr/>
        <a:lstStyle/>
        <a:p>
          <a:endParaRPr lang="en-US" sz="2800" b="1">
            <a:solidFill>
              <a:schemeClr val="bg1"/>
            </a:solidFill>
            <a:latin typeface="Traditional Arabic" panose="02020603050405020304" pitchFamily="18" charset="-78"/>
            <a:cs typeface="Traditional Arabic" panose="02020603050405020304" pitchFamily="18" charset="-78"/>
          </a:endParaRPr>
        </a:p>
      </dgm:t>
    </dgm:pt>
    <dgm:pt modelId="{65929ADD-A63D-47DB-9821-BE55C7596ECE}">
      <dgm:prSet custT="1"/>
      <dgm:spPr/>
      <dgm:t>
        <a:bodyPr/>
        <a:lstStyle/>
        <a:p>
          <a:r>
            <a:rPr lang="ar-EG" sz="2800" b="1" dirty="0">
              <a:solidFill>
                <a:schemeClr val="bg1"/>
              </a:solidFill>
              <a:latin typeface="Traditional Arabic" panose="02020603050405020304" pitchFamily="18" charset="-78"/>
              <a:cs typeface="Traditional Arabic" panose="02020603050405020304" pitchFamily="18" charset="-78"/>
            </a:rPr>
            <a:t>1- الأهداف</a:t>
          </a:r>
          <a:endParaRPr lang="en-US" sz="2800" b="1" dirty="0">
            <a:solidFill>
              <a:schemeClr val="bg1"/>
            </a:solidFill>
            <a:latin typeface="Traditional Arabic" panose="02020603050405020304" pitchFamily="18" charset="-78"/>
            <a:cs typeface="Traditional Arabic" panose="02020603050405020304" pitchFamily="18" charset="-78"/>
          </a:endParaRPr>
        </a:p>
      </dgm:t>
    </dgm:pt>
    <dgm:pt modelId="{31F3EE89-A874-45A9-B73C-0EC267CBA422}" type="parTrans" cxnId="{429C8BBD-7016-48DB-B402-8B5C899ED9FA}">
      <dgm:prSet/>
      <dgm:spPr/>
      <dgm:t>
        <a:bodyPr/>
        <a:lstStyle/>
        <a:p>
          <a:endParaRPr lang="en-US" sz="2800" b="1">
            <a:solidFill>
              <a:schemeClr val="bg1"/>
            </a:solidFill>
            <a:latin typeface="Traditional Arabic" panose="02020603050405020304" pitchFamily="18" charset="-78"/>
            <a:cs typeface="Traditional Arabic" panose="02020603050405020304" pitchFamily="18" charset="-78"/>
          </a:endParaRPr>
        </a:p>
      </dgm:t>
    </dgm:pt>
    <dgm:pt modelId="{F74A1055-2F21-472F-93C4-98CA90AFC79B}" type="sibTrans" cxnId="{429C8BBD-7016-48DB-B402-8B5C899ED9FA}">
      <dgm:prSet/>
      <dgm:spPr/>
      <dgm:t>
        <a:bodyPr/>
        <a:lstStyle/>
        <a:p>
          <a:endParaRPr lang="en-US" sz="2800" b="1">
            <a:solidFill>
              <a:schemeClr val="bg1"/>
            </a:solidFill>
            <a:latin typeface="Traditional Arabic" panose="02020603050405020304" pitchFamily="18" charset="-78"/>
            <a:cs typeface="Traditional Arabic" panose="02020603050405020304" pitchFamily="18" charset="-78"/>
          </a:endParaRPr>
        </a:p>
      </dgm:t>
    </dgm:pt>
    <dgm:pt modelId="{4CA09462-C5D8-4356-A843-6B52F618608F}" type="pres">
      <dgm:prSet presAssocID="{C26B9CB8-0470-4084-936B-C00CA3C37DAA}" presName="rootnode" presStyleCnt="0">
        <dgm:presLayoutVars>
          <dgm:chMax/>
          <dgm:chPref/>
          <dgm:dir/>
          <dgm:animLvl val="lvl"/>
        </dgm:presLayoutVars>
      </dgm:prSet>
      <dgm:spPr/>
    </dgm:pt>
    <dgm:pt modelId="{100F977B-7C18-4B01-BA52-DCEE2CE728A4}" type="pres">
      <dgm:prSet presAssocID="{96C31458-87B5-4D22-A3C1-12219A195BB8}" presName="composite" presStyleCnt="0"/>
      <dgm:spPr/>
    </dgm:pt>
    <dgm:pt modelId="{3EBE1F3C-D37D-4C5E-AF97-130599BF7F07}" type="pres">
      <dgm:prSet presAssocID="{96C31458-87B5-4D22-A3C1-12219A195BB8}" presName="LShape" presStyleLbl="alignNode1" presStyleIdx="0" presStyleCnt="7"/>
      <dgm:spPr/>
    </dgm:pt>
    <dgm:pt modelId="{FFC0352C-2E60-4DDF-933A-1D7256BBAC84}" type="pres">
      <dgm:prSet presAssocID="{96C31458-87B5-4D22-A3C1-12219A195BB8}" presName="ParentText" presStyleLbl="revTx" presStyleIdx="0" presStyleCnt="4">
        <dgm:presLayoutVars>
          <dgm:chMax val="0"/>
          <dgm:chPref val="0"/>
          <dgm:bulletEnabled val="1"/>
        </dgm:presLayoutVars>
      </dgm:prSet>
      <dgm:spPr/>
    </dgm:pt>
    <dgm:pt modelId="{6544C3A9-D802-4E28-BD50-B1060421CA6A}" type="pres">
      <dgm:prSet presAssocID="{96C31458-87B5-4D22-A3C1-12219A195BB8}" presName="Triangle" presStyleLbl="alignNode1" presStyleIdx="1" presStyleCnt="7"/>
      <dgm:spPr/>
    </dgm:pt>
    <dgm:pt modelId="{67D29322-586B-4A02-A56E-CC79DCA27405}" type="pres">
      <dgm:prSet presAssocID="{D1AC64A7-F0C1-4A9F-A93D-5BF730C917AE}" presName="sibTrans" presStyleCnt="0"/>
      <dgm:spPr/>
    </dgm:pt>
    <dgm:pt modelId="{F852B0A4-A5E2-4714-9C46-9D90B979AA80}" type="pres">
      <dgm:prSet presAssocID="{D1AC64A7-F0C1-4A9F-A93D-5BF730C917AE}" presName="space" presStyleCnt="0"/>
      <dgm:spPr/>
    </dgm:pt>
    <dgm:pt modelId="{03039B40-7CCE-4CCB-AD0D-FAB104F6C565}" type="pres">
      <dgm:prSet presAssocID="{0243A01F-BEBC-4D4E-BC4B-09DD5C5882C2}" presName="composite" presStyleCnt="0"/>
      <dgm:spPr/>
    </dgm:pt>
    <dgm:pt modelId="{6AE47B98-FFD8-446C-91EB-943C86F14A53}" type="pres">
      <dgm:prSet presAssocID="{0243A01F-BEBC-4D4E-BC4B-09DD5C5882C2}" presName="LShape" presStyleLbl="alignNode1" presStyleIdx="2" presStyleCnt="7"/>
      <dgm:spPr/>
    </dgm:pt>
    <dgm:pt modelId="{0D1FB1EE-3669-4D21-8625-EEC0F625F9EA}" type="pres">
      <dgm:prSet presAssocID="{0243A01F-BEBC-4D4E-BC4B-09DD5C5882C2}" presName="ParentText" presStyleLbl="revTx" presStyleIdx="1" presStyleCnt="4">
        <dgm:presLayoutVars>
          <dgm:chMax val="0"/>
          <dgm:chPref val="0"/>
          <dgm:bulletEnabled val="1"/>
        </dgm:presLayoutVars>
      </dgm:prSet>
      <dgm:spPr/>
    </dgm:pt>
    <dgm:pt modelId="{DB5AD720-D29C-41C6-B92E-F5BB843F37E3}" type="pres">
      <dgm:prSet presAssocID="{0243A01F-BEBC-4D4E-BC4B-09DD5C5882C2}" presName="Triangle" presStyleLbl="alignNode1" presStyleIdx="3" presStyleCnt="7"/>
      <dgm:spPr/>
    </dgm:pt>
    <dgm:pt modelId="{BD319999-8CAD-4EFF-8015-1C7DB630FE2A}" type="pres">
      <dgm:prSet presAssocID="{1A9B5AAD-5A05-4E4F-9B70-55884EBA1131}" presName="sibTrans" presStyleCnt="0"/>
      <dgm:spPr/>
    </dgm:pt>
    <dgm:pt modelId="{3E3CEC12-E6E5-4DD5-8D36-826B6D97EBB9}" type="pres">
      <dgm:prSet presAssocID="{1A9B5AAD-5A05-4E4F-9B70-55884EBA1131}" presName="space" presStyleCnt="0"/>
      <dgm:spPr/>
    </dgm:pt>
    <dgm:pt modelId="{D63F0BBF-E4F9-49AD-9247-15D4635FD7C8}" type="pres">
      <dgm:prSet presAssocID="{0EFF5E54-E45D-423F-B822-900ACB3EA6C8}" presName="composite" presStyleCnt="0"/>
      <dgm:spPr/>
    </dgm:pt>
    <dgm:pt modelId="{71FBE792-9259-4621-9221-7E28FE897AFD}" type="pres">
      <dgm:prSet presAssocID="{0EFF5E54-E45D-423F-B822-900ACB3EA6C8}" presName="LShape" presStyleLbl="alignNode1" presStyleIdx="4" presStyleCnt="7"/>
      <dgm:spPr/>
    </dgm:pt>
    <dgm:pt modelId="{53187E96-93C8-4CA9-9096-95888E843818}" type="pres">
      <dgm:prSet presAssocID="{0EFF5E54-E45D-423F-B822-900ACB3EA6C8}" presName="ParentText" presStyleLbl="revTx" presStyleIdx="2" presStyleCnt="4">
        <dgm:presLayoutVars>
          <dgm:chMax val="0"/>
          <dgm:chPref val="0"/>
          <dgm:bulletEnabled val="1"/>
        </dgm:presLayoutVars>
      </dgm:prSet>
      <dgm:spPr/>
    </dgm:pt>
    <dgm:pt modelId="{846A0E41-20E4-4EE3-8A61-B1A972A74731}" type="pres">
      <dgm:prSet presAssocID="{0EFF5E54-E45D-423F-B822-900ACB3EA6C8}" presName="Triangle" presStyleLbl="alignNode1" presStyleIdx="5" presStyleCnt="7"/>
      <dgm:spPr/>
    </dgm:pt>
    <dgm:pt modelId="{A073899F-6BE5-4697-A5F0-37578C8D2B7E}" type="pres">
      <dgm:prSet presAssocID="{D5A444F0-A05E-4860-A54F-F16FE8E677B1}" presName="sibTrans" presStyleCnt="0"/>
      <dgm:spPr/>
    </dgm:pt>
    <dgm:pt modelId="{2F610508-759B-476B-9F23-9328242F5C45}" type="pres">
      <dgm:prSet presAssocID="{D5A444F0-A05E-4860-A54F-F16FE8E677B1}" presName="space" presStyleCnt="0"/>
      <dgm:spPr/>
    </dgm:pt>
    <dgm:pt modelId="{933FEE17-09B7-41A8-819E-4FF950EF2E6C}" type="pres">
      <dgm:prSet presAssocID="{65929ADD-A63D-47DB-9821-BE55C7596ECE}" presName="composite" presStyleCnt="0"/>
      <dgm:spPr/>
    </dgm:pt>
    <dgm:pt modelId="{3875A6BB-2D05-459A-B5A6-FDBFF6BBD174}" type="pres">
      <dgm:prSet presAssocID="{65929ADD-A63D-47DB-9821-BE55C7596ECE}" presName="LShape" presStyleLbl="alignNode1" presStyleIdx="6" presStyleCnt="7"/>
      <dgm:spPr/>
    </dgm:pt>
    <dgm:pt modelId="{94F20095-E313-4A12-8306-7384CA11D040}" type="pres">
      <dgm:prSet presAssocID="{65929ADD-A63D-47DB-9821-BE55C7596ECE}" presName="ParentText" presStyleLbl="revTx" presStyleIdx="3" presStyleCnt="4">
        <dgm:presLayoutVars>
          <dgm:chMax val="0"/>
          <dgm:chPref val="0"/>
          <dgm:bulletEnabled val="1"/>
        </dgm:presLayoutVars>
      </dgm:prSet>
      <dgm:spPr/>
    </dgm:pt>
  </dgm:ptLst>
  <dgm:cxnLst>
    <dgm:cxn modelId="{56EFE340-D2B0-43C1-9030-4D3E35A968FE}" type="presOf" srcId="{0243A01F-BEBC-4D4E-BC4B-09DD5C5882C2}" destId="{0D1FB1EE-3669-4D21-8625-EEC0F625F9EA}" srcOrd="0" destOrd="0" presId="urn:microsoft.com/office/officeart/2009/3/layout/StepUpProcess"/>
    <dgm:cxn modelId="{4BDAEA40-73CB-4DB3-AFF5-72C7DD9A6304}" type="presOf" srcId="{96C31458-87B5-4D22-A3C1-12219A195BB8}" destId="{FFC0352C-2E60-4DDF-933A-1D7256BBAC84}" srcOrd="0" destOrd="0" presId="urn:microsoft.com/office/officeart/2009/3/layout/StepUpProcess"/>
    <dgm:cxn modelId="{A7BAEA69-8C79-47A9-9A2E-0807769FFB19}" srcId="{C26B9CB8-0470-4084-936B-C00CA3C37DAA}" destId="{0243A01F-BEBC-4D4E-BC4B-09DD5C5882C2}" srcOrd="1" destOrd="0" parTransId="{C27B7657-93D5-44E0-BB0D-99D8D5432C2B}" sibTransId="{1A9B5AAD-5A05-4E4F-9B70-55884EBA1131}"/>
    <dgm:cxn modelId="{EA873170-C6EB-423E-B6E5-A716FDA97C64}" type="presOf" srcId="{C26B9CB8-0470-4084-936B-C00CA3C37DAA}" destId="{4CA09462-C5D8-4356-A843-6B52F618608F}" srcOrd="0" destOrd="0" presId="urn:microsoft.com/office/officeart/2009/3/layout/StepUpProcess"/>
    <dgm:cxn modelId="{BAF851BB-69F5-4107-BFA6-4760148FFC33}" srcId="{C26B9CB8-0470-4084-936B-C00CA3C37DAA}" destId="{0EFF5E54-E45D-423F-B822-900ACB3EA6C8}" srcOrd="2" destOrd="0" parTransId="{94322545-2549-420D-9E06-8465102EE087}" sibTransId="{D5A444F0-A05E-4860-A54F-F16FE8E677B1}"/>
    <dgm:cxn modelId="{429C8BBD-7016-48DB-B402-8B5C899ED9FA}" srcId="{C26B9CB8-0470-4084-936B-C00CA3C37DAA}" destId="{65929ADD-A63D-47DB-9821-BE55C7596ECE}" srcOrd="3" destOrd="0" parTransId="{31F3EE89-A874-45A9-B73C-0EC267CBA422}" sibTransId="{F74A1055-2F21-472F-93C4-98CA90AFC79B}"/>
    <dgm:cxn modelId="{859FE8E4-91D5-4CDA-B11B-7B9374B4E4E0}" type="presOf" srcId="{65929ADD-A63D-47DB-9821-BE55C7596ECE}" destId="{94F20095-E313-4A12-8306-7384CA11D040}" srcOrd="0" destOrd="0" presId="urn:microsoft.com/office/officeart/2009/3/layout/StepUpProcess"/>
    <dgm:cxn modelId="{5CD693E8-D1D5-4F60-A4F4-91B9D4FF4F05}" type="presOf" srcId="{0EFF5E54-E45D-423F-B822-900ACB3EA6C8}" destId="{53187E96-93C8-4CA9-9096-95888E843818}" srcOrd="0" destOrd="0" presId="urn:microsoft.com/office/officeart/2009/3/layout/StepUpProcess"/>
    <dgm:cxn modelId="{DD3706F1-8BC3-4E71-8831-63D5EF0A70ED}" srcId="{C26B9CB8-0470-4084-936B-C00CA3C37DAA}" destId="{96C31458-87B5-4D22-A3C1-12219A195BB8}" srcOrd="0" destOrd="0" parTransId="{3B83303C-0B3C-47C8-A3BA-3F83DADB54AF}" sibTransId="{D1AC64A7-F0C1-4A9F-A93D-5BF730C917AE}"/>
    <dgm:cxn modelId="{541D9424-F621-4333-947F-B0A5AEC1E54D}" type="presParOf" srcId="{4CA09462-C5D8-4356-A843-6B52F618608F}" destId="{100F977B-7C18-4B01-BA52-DCEE2CE728A4}" srcOrd="0" destOrd="0" presId="urn:microsoft.com/office/officeart/2009/3/layout/StepUpProcess"/>
    <dgm:cxn modelId="{F86819C1-15D4-429D-845E-EA863EEFC676}" type="presParOf" srcId="{100F977B-7C18-4B01-BA52-DCEE2CE728A4}" destId="{3EBE1F3C-D37D-4C5E-AF97-130599BF7F07}" srcOrd="0" destOrd="0" presId="urn:microsoft.com/office/officeart/2009/3/layout/StepUpProcess"/>
    <dgm:cxn modelId="{31FD37B2-222F-4E6B-ABBA-9858A4FB5785}" type="presParOf" srcId="{100F977B-7C18-4B01-BA52-DCEE2CE728A4}" destId="{FFC0352C-2E60-4DDF-933A-1D7256BBAC84}" srcOrd="1" destOrd="0" presId="urn:microsoft.com/office/officeart/2009/3/layout/StepUpProcess"/>
    <dgm:cxn modelId="{E76E4705-2012-4E7C-A85C-A48346567F6B}" type="presParOf" srcId="{100F977B-7C18-4B01-BA52-DCEE2CE728A4}" destId="{6544C3A9-D802-4E28-BD50-B1060421CA6A}" srcOrd="2" destOrd="0" presId="urn:microsoft.com/office/officeart/2009/3/layout/StepUpProcess"/>
    <dgm:cxn modelId="{DAD23333-50B0-42F9-8520-D1647168E66B}" type="presParOf" srcId="{4CA09462-C5D8-4356-A843-6B52F618608F}" destId="{67D29322-586B-4A02-A56E-CC79DCA27405}" srcOrd="1" destOrd="0" presId="urn:microsoft.com/office/officeart/2009/3/layout/StepUpProcess"/>
    <dgm:cxn modelId="{56CB6474-737A-40EE-B093-49730E82D199}" type="presParOf" srcId="{67D29322-586B-4A02-A56E-CC79DCA27405}" destId="{F852B0A4-A5E2-4714-9C46-9D90B979AA80}" srcOrd="0" destOrd="0" presId="urn:microsoft.com/office/officeart/2009/3/layout/StepUpProcess"/>
    <dgm:cxn modelId="{644F74C8-6418-4948-B5C1-4175C53E064C}" type="presParOf" srcId="{4CA09462-C5D8-4356-A843-6B52F618608F}" destId="{03039B40-7CCE-4CCB-AD0D-FAB104F6C565}" srcOrd="2" destOrd="0" presId="urn:microsoft.com/office/officeart/2009/3/layout/StepUpProcess"/>
    <dgm:cxn modelId="{F28D3D82-5E89-46FD-B8AB-2AB5E5A0B284}" type="presParOf" srcId="{03039B40-7CCE-4CCB-AD0D-FAB104F6C565}" destId="{6AE47B98-FFD8-446C-91EB-943C86F14A53}" srcOrd="0" destOrd="0" presId="urn:microsoft.com/office/officeart/2009/3/layout/StepUpProcess"/>
    <dgm:cxn modelId="{722B67B7-3B64-467E-80FB-C10BB9C446B0}" type="presParOf" srcId="{03039B40-7CCE-4CCB-AD0D-FAB104F6C565}" destId="{0D1FB1EE-3669-4D21-8625-EEC0F625F9EA}" srcOrd="1" destOrd="0" presId="urn:microsoft.com/office/officeart/2009/3/layout/StepUpProcess"/>
    <dgm:cxn modelId="{B162240B-63FB-4262-A258-33771D3275BE}" type="presParOf" srcId="{03039B40-7CCE-4CCB-AD0D-FAB104F6C565}" destId="{DB5AD720-D29C-41C6-B92E-F5BB843F37E3}" srcOrd="2" destOrd="0" presId="urn:microsoft.com/office/officeart/2009/3/layout/StepUpProcess"/>
    <dgm:cxn modelId="{17CE7BD5-53A8-4233-AEDC-01D5ED326F6E}" type="presParOf" srcId="{4CA09462-C5D8-4356-A843-6B52F618608F}" destId="{BD319999-8CAD-4EFF-8015-1C7DB630FE2A}" srcOrd="3" destOrd="0" presId="urn:microsoft.com/office/officeart/2009/3/layout/StepUpProcess"/>
    <dgm:cxn modelId="{A79E5ABE-6AEC-461F-A3F0-2E4B68443DBB}" type="presParOf" srcId="{BD319999-8CAD-4EFF-8015-1C7DB630FE2A}" destId="{3E3CEC12-E6E5-4DD5-8D36-826B6D97EBB9}" srcOrd="0" destOrd="0" presId="urn:microsoft.com/office/officeart/2009/3/layout/StepUpProcess"/>
    <dgm:cxn modelId="{9306D8B5-F93B-4C5A-A0DD-45F71E4D78A8}" type="presParOf" srcId="{4CA09462-C5D8-4356-A843-6B52F618608F}" destId="{D63F0BBF-E4F9-49AD-9247-15D4635FD7C8}" srcOrd="4" destOrd="0" presId="urn:microsoft.com/office/officeart/2009/3/layout/StepUpProcess"/>
    <dgm:cxn modelId="{EE61481B-475F-4B38-8768-171EE249B83F}" type="presParOf" srcId="{D63F0BBF-E4F9-49AD-9247-15D4635FD7C8}" destId="{71FBE792-9259-4621-9221-7E28FE897AFD}" srcOrd="0" destOrd="0" presId="urn:microsoft.com/office/officeart/2009/3/layout/StepUpProcess"/>
    <dgm:cxn modelId="{BF057D0F-0C5C-41BB-845B-D479DB4BFB5B}" type="presParOf" srcId="{D63F0BBF-E4F9-49AD-9247-15D4635FD7C8}" destId="{53187E96-93C8-4CA9-9096-95888E843818}" srcOrd="1" destOrd="0" presId="urn:microsoft.com/office/officeart/2009/3/layout/StepUpProcess"/>
    <dgm:cxn modelId="{5DC60897-3CC5-4DD0-A763-B509E7AF5AAC}" type="presParOf" srcId="{D63F0BBF-E4F9-49AD-9247-15D4635FD7C8}" destId="{846A0E41-20E4-4EE3-8A61-B1A972A74731}" srcOrd="2" destOrd="0" presId="urn:microsoft.com/office/officeart/2009/3/layout/StepUpProcess"/>
    <dgm:cxn modelId="{2C615044-81BD-4AFB-81F7-14D205A4A03D}" type="presParOf" srcId="{4CA09462-C5D8-4356-A843-6B52F618608F}" destId="{A073899F-6BE5-4697-A5F0-37578C8D2B7E}" srcOrd="5" destOrd="0" presId="urn:microsoft.com/office/officeart/2009/3/layout/StepUpProcess"/>
    <dgm:cxn modelId="{831C7C44-CA90-4D19-A9B6-7CE202030759}" type="presParOf" srcId="{A073899F-6BE5-4697-A5F0-37578C8D2B7E}" destId="{2F610508-759B-476B-9F23-9328242F5C45}" srcOrd="0" destOrd="0" presId="urn:microsoft.com/office/officeart/2009/3/layout/StepUpProcess"/>
    <dgm:cxn modelId="{CA40BA01-57A7-4298-8518-6F1B3C55836C}" type="presParOf" srcId="{4CA09462-C5D8-4356-A843-6B52F618608F}" destId="{933FEE17-09B7-41A8-819E-4FF950EF2E6C}" srcOrd="6" destOrd="0" presId="urn:microsoft.com/office/officeart/2009/3/layout/StepUpProcess"/>
    <dgm:cxn modelId="{933BAA64-AF7B-492C-AB4A-D8D835261204}" type="presParOf" srcId="{933FEE17-09B7-41A8-819E-4FF950EF2E6C}" destId="{3875A6BB-2D05-459A-B5A6-FDBFF6BBD174}" srcOrd="0" destOrd="0" presId="urn:microsoft.com/office/officeart/2009/3/layout/StepUpProcess"/>
    <dgm:cxn modelId="{AE245A36-4ED7-4B8A-BEA4-FE6AC9050992}" type="presParOf" srcId="{933FEE17-09B7-41A8-819E-4FF950EF2E6C}" destId="{94F20095-E313-4A12-8306-7384CA11D040}"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BE1F3C-D37D-4C5E-AF97-130599BF7F07}">
      <dsp:nvSpPr>
        <dsp:cNvPr id="0" name=""/>
        <dsp:cNvSpPr/>
      </dsp:nvSpPr>
      <dsp:spPr>
        <a:xfrm rot="5400000">
          <a:off x="333291" y="1740927"/>
          <a:ext cx="1002108" cy="1667485"/>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C0352C-2E60-4DDF-933A-1D7256BBAC84}">
      <dsp:nvSpPr>
        <dsp:cNvPr id="0" name=""/>
        <dsp:cNvSpPr/>
      </dsp:nvSpPr>
      <dsp:spPr>
        <a:xfrm>
          <a:off x="166014" y="2239146"/>
          <a:ext cx="1505415" cy="1319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ar-EG" sz="2800" b="1" kern="1200" dirty="0">
              <a:solidFill>
                <a:schemeClr val="bg1"/>
              </a:solidFill>
              <a:latin typeface="Traditional Arabic" panose="02020603050405020304" pitchFamily="18" charset="-78"/>
              <a:cs typeface="Traditional Arabic" panose="02020603050405020304" pitchFamily="18" charset="-78"/>
            </a:rPr>
            <a:t>4- الإجراءات</a:t>
          </a:r>
          <a:endParaRPr lang="en-US" sz="2800" b="1" kern="1200" dirty="0">
            <a:solidFill>
              <a:schemeClr val="bg1"/>
            </a:solidFill>
            <a:latin typeface="Traditional Arabic" panose="02020603050405020304" pitchFamily="18" charset="-78"/>
            <a:cs typeface="Traditional Arabic" panose="02020603050405020304" pitchFamily="18" charset="-78"/>
          </a:endParaRPr>
        </a:p>
      </dsp:txBody>
      <dsp:txXfrm>
        <a:off x="166014" y="2239146"/>
        <a:ext cx="1505415" cy="1319584"/>
      </dsp:txXfrm>
    </dsp:sp>
    <dsp:sp modelId="{6544C3A9-D802-4E28-BD50-B1060421CA6A}">
      <dsp:nvSpPr>
        <dsp:cNvPr id="0" name=""/>
        <dsp:cNvSpPr/>
      </dsp:nvSpPr>
      <dsp:spPr>
        <a:xfrm>
          <a:off x="1387389" y="1618165"/>
          <a:ext cx="284040" cy="284040"/>
        </a:xfrm>
        <a:prstGeom prst="triangle">
          <a:avLst>
            <a:gd name="adj" fmla="val 100000"/>
          </a:avLst>
        </a:prstGeom>
        <a:solidFill>
          <a:schemeClr val="accent4">
            <a:hueOff val="1633482"/>
            <a:satOff val="-6796"/>
            <a:lumOff val="1601"/>
            <a:alphaOff val="0"/>
          </a:schemeClr>
        </a:solidFill>
        <a:ln w="12700" cap="flat" cmpd="sng" algn="ctr">
          <a:solidFill>
            <a:schemeClr val="accent4">
              <a:hueOff val="1633482"/>
              <a:satOff val="-6796"/>
              <a:lumOff val="160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E47B98-FFD8-446C-91EB-943C86F14A53}">
      <dsp:nvSpPr>
        <dsp:cNvPr id="0" name=""/>
        <dsp:cNvSpPr/>
      </dsp:nvSpPr>
      <dsp:spPr>
        <a:xfrm rot="5400000">
          <a:off x="2176213" y="1284894"/>
          <a:ext cx="1002108" cy="1667485"/>
        </a:xfrm>
        <a:prstGeom prst="corner">
          <a:avLst>
            <a:gd name="adj1" fmla="val 16120"/>
            <a:gd name="adj2" fmla="val 16110"/>
          </a:avLst>
        </a:prstGeom>
        <a:solidFill>
          <a:schemeClr val="accent4">
            <a:hueOff val="3266964"/>
            <a:satOff val="-13592"/>
            <a:lumOff val="3203"/>
            <a:alphaOff val="0"/>
          </a:schemeClr>
        </a:solidFill>
        <a:ln w="12700" cap="flat" cmpd="sng" algn="ctr">
          <a:solidFill>
            <a:schemeClr val="accent4">
              <a:hueOff val="3266964"/>
              <a:satOff val="-13592"/>
              <a:lumOff val="320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1FB1EE-3669-4D21-8625-EEC0F625F9EA}">
      <dsp:nvSpPr>
        <dsp:cNvPr id="0" name=""/>
        <dsp:cNvSpPr/>
      </dsp:nvSpPr>
      <dsp:spPr>
        <a:xfrm>
          <a:off x="2008936" y="1783113"/>
          <a:ext cx="1505415" cy="1319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ar-EG" sz="2800" b="1" kern="1200" dirty="0">
              <a:solidFill>
                <a:schemeClr val="bg1"/>
              </a:solidFill>
              <a:latin typeface="Traditional Arabic" panose="02020603050405020304" pitchFamily="18" charset="-78"/>
              <a:cs typeface="Traditional Arabic" panose="02020603050405020304" pitchFamily="18" charset="-78"/>
            </a:rPr>
            <a:t>3- القواعد</a:t>
          </a:r>
          <a:endParaRPr lang="en-US" sz="2800" b="1" kern="1200" dirty="0">
            <a:solidFill>
              <a:schemeClr val="bg1"/>
            </a:solidFill>
            <a:latin typeface="Traditional Arabic" panose="02020603050405020304" pitchFamily="18" charset="-78"/>
            <a:cs typeface="Traditional Arabic" panose="02020603050405020304" pitchFamily="18" charset="-78"/>
          </a:endParaRPr>
        </a:p>
      </dsp:txBody>
      <dsp:txXfrm>
        <a:off x="2008936" y="1783113"/>
        <a:ext cx="1505415" cy="1319584"/>
      </dsp:txXfrm>
    </dsp:sp>
    <dsp:sp modelId="{DB5AD720-D29C-41C6-B92E-F5BB843F37E3}">
      <dsp:nvSpPr>
        <dsp:cNvPr id="0" name=""/>
        <dsp:cNvSpPr/>
      </dsp:nvSpPr>
      <dsp:spPr>
        <a:xfrm>
          <a:off x="3230311" y="1162132"/>
          <a:ext cx="284040" cy="284040"/>
        </a:xfrm>
        <a:prstGeom prst="triangle">
          <a:avLst>
            <a:gd name="adj" fmla="val 100000"/>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FBE792-9259-4621-9221-7E28FE897AFD}">
      <dsp:nvSpPr>
        <dsp:cNvPr id="0" name=""/>
        <dsp:cNvSpPr/>
      </dsp:nvSpPr>
      <dsp:spPr>
        <a:xfrm rot="5400000">
          <a:off x="4019136" y="828861"/>
          <a:ext cx="1002108" cy="1667485"/>
        </a:xfrm>
        <a:prstGeom prst="corner">
          <a:avLst>
            <a:gd name="adj1" fmla="val 16120"/>
            <a:gd name="adj2" fmla="val 16110"/>
          </a:avLst>
        </a:prstGeom>
        <a:solidFill>
          <a:schemeClr val="accent4">
            <a:hueOff val="6533927"/>
            <a:satOff val="-27185"/>
            <a:lumOff val="6405"/>
            <a:alphaOff val="0"/>
          </a:schemeClr>
        </a:solidFill>
        <a:ln w="12700" cap="flat" cmpd="sng" algn="ctr">
          <a:solidFill>
            <a:schemeClr val="accent4">
              <a:hueOff val="6533927"/>
              <a:satOff val="-27185"/>
              <a:lumOff val="64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187E96-93C8-4CA9-9096-95888E843818}">
      <dsp:nvSpPr>
        <dsp:cNvPr id="0" name=""/>
        <dsp:cNvSpPr/>
      </dsp:nvSpPr>
      <dsp:spPr>
        <a:xfrm>
          <a:off x="3851859" y="1327080"/>
          <a:ext cx="1505415" cy="1319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ar-EG" sz="2800" b="1" kern="1200" dirty="0">
              <a:solidFill>
                <a:schemeClr val="bg1"/>
              </a:solidFill>
              <a:latin typeface="Traditional Arabic" panose="02020603050405020304" pitchFamily="18" charset="-78"/>
              <a:cs typeface="Traditional Arabic" panose="02020603050405020304" pitchFamily="18" charset="-78"/>
            </a:rPr>
            <a:t>2- السياسات</a:t>
          </a:r>
          <a:endParaRPr lang="en-US" sz="2800" b="1" kern="1200" dirty="0">
            <a:solidFill>
              <a:schemeClr val="bg1"/>
            </a:solidFill>
            <a:latin typeface="Traditional Arabic" panose="02020603050405020304" pitchFamily="18" charset="-78"/>
            <a:cs typeface="Traditional Arabic" panose="02020603050405020304" pitchFamily="18" charset="-78"/>
          </a:endParaRPr>
        </a:p>
      </dsp:txBody>
      <dsp:txXfrm>
        <a:off x="3851859" y="1327080"/>
        <a:ext cx="1505415" cy="1319584"/>
      </dsp:txXfrm>
    </dsp:sp>
    <dsp:sp modelId="{846A0E41-20E4-4EE3-8A61-B1A972A74731}">
      <dsp:nvSpPr>
        <dsp:cNvPr id="0" name=""/>
        <dsp:cNvSpPr/>
      </dsp:nvSpPr>
      <dsp:spPr>
        <a:xfrm>
          <a:off x="5073234" y="706099"/>
          <a:ext cx="284040" cy="284040"/>
        </a:xfrm>
        <a:prstGeom prst="triangle">
          <a:avLst>
            <a:gd name="adj" fmla="val 100000"/>
          </a:avLst>
        </a:prstGeom>
        <a:solidFill>
          <a:schemeClr val="accent4">
            <a:hueOff val="8167408"/>
            <a:satOff val="-33981"/>
            <a:lumOff val="8007"/>
            <a:alphaOff val="0"/>
          </a:schemeClr>
        </a:solidFill>
        <a:ln w="12700" cap="flat" cmpd="sng" algn="ctr">
          <a:solidFill>
            <a:schemeClr val="accent4">
              <a:hueOff val="8167408"/>
              <a:satOff val="-33981"/>
              <a:lumOff val="80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75A6BB-2D05-459A-B5A6-FDBFF6BBD174}">
      <dsp:nvSpPr>
        <dsp:cNvPr id="0" name=""/>
        <dsp:cNvSpPr/>
      </dsp:nvSpPr>
      <dsp:spPr>
        <a:xfrm rot="5400000">
          <a:off x="5862058" y="372828"/>
          <a:ext cx="1002108" cy="1667485"/>
        </a:xfrm>
        <a:prstGeom prst="corner">
          <a:avLst>
            <a:gd name="adj1" fmla="val 16120"/>
            <a:gd name="adj2" fmla="val 16110"/>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F20095-E313-4A12-8306-7384CA11D040}">
      <dsp:nvSpPr>
        <dsp:cNvPr id="0" name=""/>
        <dsp:cNvSpPr/>
      </dsp:nvSpPr>
      <dsp:spPr>
        <a:xfrm>
          <a:off x="5694782" y="871047"/>
          <a:ext cx="1505415" cy="1319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ar-EG" sz="2800" b="1" kern="1200" dirty="0">
              <a:solidFill>
                <a:schemeClr val="bg1"/>
              </a:solidFill>
              <a:latin typeface="Traditional Arabic" panose="02020603050405020304" pitchFamily="18" charset="-78"/>
              <a:cs typeface="Traditional Arabic" panose="02020603050405020304" pitchFamily="18" charset="-78"/>
            </a:rPr>
            <a:t>1- الأهداف</a:t>
          </a:r>
          <a:endParaRPr lang="en-US" sz="2800" b="1" kern="1200" dirty="0">
            <a:solidFill>
              <a:schemeClr val="bg1"/>
            </a:solidFill>
            <a:latin typeface="Traditional Arabic" panose="02020603050405020304" pitchFamily="18" charset="-78"/>
            <a:cs typeface="Traditional Arabic" panose="02020603050405020304" pitchFamily="18" charset="-78"/>
          </a:endParaRPr>
        </a:p>
      </dsp:txBody>
      <dsp:txXfrm>
        <a:off x="5694782" y="871047"/>
        <a:ext cx="1505415" cy="1319584"/>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7451528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609988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417240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795630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41570318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4876621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8004748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822933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8631501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40800747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28221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210313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31297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91160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15843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753295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204853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569635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16292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003023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80610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57689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423245960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66054101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Layout" Target="../slideLayouts/slideLayout40.xml"/><Relationship Id="rId6" Type="http://schemas.openxmlformats.org/officeDocument/2006/relationships/image" Target="../media/image10.png"/><Relationship Id="rId5" Type="http://schemas.openxmlformats.org/officeDocument/2006/relationships/image" Target="../media/image15.sv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11.svg"/><Relationship Id="rId2" Type="http://schemas.openxmlformats.org/officeDocument/2006/relationships/image" Target="../media/image16.png"/><Relationship Id="rId1" Type="http://schemas.openxmlformats.org/officeDocument/2006/relationships/slideLayout" Target="../slideLayouts/slideLayout40.xml"/><Relationship Id="rId6" Type="http://schemas.openxmlformats.org/officeDocument/2006/relationships/image" Target="../media/image10.png"/><Relationship Id="rId5" Type="http://schemas.openxmlformats.org/officeDocument/2006/relationships/image" Target="../media/image19.sv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3.svg"/><Relationship Id="rId2" Type="http://schemas.openxmlformats.org/officeDocument/2006/relationships/image" Target="../media/image20.png"/><Relationship Id="rId1" Type="http://schemas.openxmlformats.org/officeDocument/2006/relationships/slideLayout" Target="../slideLayouts/slideLayout40.xml"/><Relationship Id="rId6" Type="http://schemas.openxmlformats.org/officeDocument/2006/relationships/image" Target="../media/image22.png"/><Relationship Id="rId5" Type="http://schemas.openxmlformats.org/officeDocument/2006/relationships/image" Target="../media/image11.sv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11.svg"/><Relationship Id="rId2" Type="http://schemas.openxmlformats.org/officeDocument/2006/relationships/image" Target="../media/image16.png"/><Relationship Id="rId1" Type="http://schemas.openxmlformats.org/officeDocument/2006/relationships/slideLayout" Target="../slideLayouts/slideLayout40.xml"/><Relationship Id="rId6" Type="http://schemas.openxmlformats.org/officeDocument/2006/relationships/image" Target="../media/image10.png"/><Relationship Id="rId5" Type="http://schemas.openxmlformats.org/officeDocument/2006/relationships/image" Target="../media/image19.sv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3.svg"/><Relationship Id="rId2" Type="http://schemas.openxmlformats.org/officeDocument/2006/relationships/image" Target="../media/image20.png"/><Relationship Id="rId1" Type="http://schemas.openxmlformats.org/officeDocument/2006/relationships/slideLayout" Target="../slideLayouts/slideLayout40.xml"/><Relationship Id="rId6" Type="http://schemas.openxmlformats.org/officeDocument/2006/relationships/image" Target="../media/image22.png"/><Relationship Id="rId5" Type="http://schemas.openxmlformats.org/officeDocument/2006/relationships/image" Target="../media/image11.sv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9.svg"/><Relationship Id="rId7" Type="http://schemas.openxmlformats.org/officeDocument/2006/relationships/image" Target="../media/image11.svg"/><Relationship Id="rId2" Type="http://schemas.openxmlformats.org/officeDocument/2006/relationships/image" Target="../media/image28.png"/><Relationship Id="rId1" Type="http://schemas.openxmlformats.org/officeDocument/2006/relationships/slideLayout" Target="../slideLayouts/slideLayout40.xml"/><Relationship Id="rId6" Type="http://schemas.openxmlformats.org/officeDocument/2006/relationships/image" Target="../media/image10.png"/><Relationship Id="rId5" Type="http://schemas.openxmlformats.org/officeDocument/2006/relationships/image" Target="../media/image31.svg"/><Relationship Id="rId4" Type="http://schemas.openxmlformats.org/officeDocument/2006/relationships/image" Target="../media/image30.png"/><Relationship Id="rId9" Type="http://schemas.openxmlformats.org/officeDocument/2006/relationships/image" Target="../media/image23.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34.gif"/><Relationship Id="rId3" Type="http://schemas.openxmlformats.org/officeDocument/2006/relationships/image" Target="../media/image11.svg"/><Relationship Id="rId7" Type="http://schemas.openxmlformats.org/officeDocument/2006/relationships/image" Target="../media/image33.svg"/><Relationship Id="rId2" Type="http://schemas.openxmlformats.org/officeDocument/2006/relationships/image" Target="../media/image10.png"/><Relationship Id="rId1" Type="http://schemas.openxmlformats.org/officeDocument/2006/relationships/slideLayout" Target="../slideLayouts/slideLayout40.xml"/><Relationship Id="rId6" Type="http://schemas.openxmlformats.org/officeDocument/2006/relationships/image" Target="../media/image32.png"/><Relationship Id="rId5" Type="http://schemas.openxmlformats.org/officeDocument/2006/relationships/image" Target="../media/image29.svg"/><Relationship Id="rId4" Type="http://schemas.openxmlformats.org/officeDocument/2006/relationships/image" Target="../media/image28.png"/><Relationship Id="rId9" Type="http://schemas.openxmlformats.org/officeDocument/2006/relationships/image" Target="../media/image35.gif"/></Relationships>
</file>

<file path=ppt/slides/_rels/slide2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grpSp>
        <p:nvGrpSpPr>
          <p:cNvPr id="2" name="Group 2"/>
          <p:cNvGrpSpPr/>
          <p:nvPr/>
        </p:nvGrpSpPr>
        <p:grpSpPr>
          <a:xfrm>
            <a:off x="-663389" y="1946400"/>
            <a:ext cx="1683649" cy="1683649"/>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 name="TextBox 4"/>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590550" y="1447800"/>
            <a:ext cx="6322931" cy="3557748"/>
            <a:chOff x="0" y="0"/>
            <a:chExt cx="3330597" cy="1874040"/>
          </a:xfrm>
        </p:grpSpPr>
        <p:sp>
          <p:nvSpPr>
            <p:cNvPr id="6" name="Freeform 6"/>
            <p:cNvSpPr/>
            <p:nvPr/>
          </p:nvSpPr>
          <p:spPr>
            <a:xfrm>
              <a:off x="0" y="0"/>
              <a:ext cx="3330597" cy="1874040"/>
            </a:xfrm>
            <a:custGeom>
              <a:avLst/>
              <a:gdLst/>
              <a:ahLst/>
              <a:cxnLst/>
              <a:rect l="l" t="t" r="r" b="b"/>
              <a:pathLst>
                <a:path w="3330597" h="1874040">
                  <a:moveTo>
                    <a:pt x="61221" y="0"/>
                  </a:moveTo>
                  <a:lnTo>
                    <a:pt x="3269376" y="0"/>
                  </a:lnTo>
                  <a:cubicBezTo>
                    <a:pt x="3285613" y="0"/>
                    <a:pt x="3301185" y="6450"/>
                    <a:pt x="3312666" y="17931"/>
                  </a:cubicBezTo>
                  <a:cubicBezTo>
                    <a:pt x="3324147" y="29412"/>
                    <a:pt x="3330597" y="44984"/>
                    <a:pt x="3330597" y="61221"/>
                  </a:cubicBezTo>
                  <a:lnTo>
                    <a:pt x="3330597" y="1812819"/>
                  </a:lnTo>
                  <a:cubicBezTo>
                    <a:pt x="3330597" y="1829056"/>
                    <a:pt x="3324147" y="1844628"/>
                    <a:pt x="3312666" y="1856109"/>
                  </a:cubicBezTo>
                  <a:cubicBezTo>
                    <a:pt x="3301185" y="1867590"/>
                    <a:pt x="3285613" y="1874040"/>
                    <a:pt x="3269376" y="1874040"/>
                  </a:cubicBezTo>
                  <a:lnTo>
                    <a:pt x="61221" y="1874040"/>
                  </a:lnTo>
                  <a:cubicBezTo>
                    <a:pt x="44984" y="1874040"/>
                    <a:pt x="29412" y="1867590"/>
                    <a:pt x="17931" y="1856109"/>
                  </a:cubicBezTo>
                  <a:cubicBezTo>
                    <a:pt x="6450" y="1844628"/>
                    <a:pt x="0" y="1829056"/>
                    <a:pt x="0" y="1812819"/>
                  </a:cubicBezTo>
                  <a:lnTo>
                    <a:pt x="0" y="61221"/>
                  </a:lnTo>
                  <a:cubicBezTo>
                    <a:pt x="0" y="44984"/>
                    <a:pt x="6450" y="29412"/>
                    <a:pt x="17931" y="17931"/>
                  </a:cubicBezTo>
                  <a:cubicBezTo>
                    <a:pt x="29412" y="6450"/>
                    <a:pt x="44984" y="0"/>
                    <a:pt x="61221" y="0"/>
                  </a:cubicBezTo>
                  <a:close/>
                </a:path>
              </a:pathLst>
            </a:custGeom>
            <a:solidFill>
              <a:srgbClr val="553E60"/>
            </a:solidFill>
          </p:spPr>
        </p:sp>
        <p:sp>
          <p:nvSpPr>
            <p:cNvPr id="7" name="TextBox 7"/>
            <p:cNvSpPr txBox="1"/>
            <p:nvPr/>
          </p:nvSpPr>
          <p:spPr>
            <a:xfrm>
              <a:off x="0" y="-38100"/>
              <a:ext cx="3330597" cy="191214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514350" y="1371600"/>
            <a:ext cx="6322931" cy="3557748"/>
            <a:chOff x="0" y="0"/>
            <a:chExt cx="3330597" cy="1874040"/>
          </a:xfrm>
        </p:grpSpPr>
        <p:sp>
          <p:nvSpPr>
            <p:cNvPr id="9" name="Freeform 9"/>
            <p:cNvSpPr/>
            <p:nvPr/>
          </p:nvSpPr>
          <p:spPr>
            <a:xfrm>
              <a:off x="0" y="0"/>
              <a:ext cx="3330597" cy="1874040"/>
            </a:xfrm>
            <a:custGeom>
              <a:avLst/>
              <a:gdLst/>
              <a:ahLst/>
              <a:cxnLst/>
              <a:rect l="l" t="t" r="r" b="b"/>
              <a:pathLst>
                <a:path w="3330597" h="1874040">
                  <a:moveTo>
                    <a:pt x="61221" y="0"/>
                  </a:moveTo>
                  <a:lnTo>
                    <a:pt x="3269376" y="0"/>
                  </a:lnTo>
                  <a:cubicBezTo>
                    <a:pt x="3285613" y="0"/>
                    <a:pt x="3301185" y="6450"/>
                    <a:pt x="3312666" y="17931"/>
                  </a:cubicBezTo>
                  <a:cubicBezTo>
                    <a:pt x="3324147" y="29412"/>
                    <a:pt x="3330597" y="44984"/>
                    <a:pt x="3330597" y="61221"/>
                  </a:cubicBezTo>
                  <a:lnTo>
                    <a:pt x="3330597" y="1812819"/>
                  </a:lnTo>
                  <a:cubicBezTo>
                    <a:pt x="3330597" y="1829056"/>
                    <a:pt x="3324147" y="1844628"/>
                    <a:pt x="3312666" y="1856109"/>
                  </a:cubicBezTo>
                  <a:cubicBezTo>
                    <a:pt x="3301185" y="1867590"/>
                    <a:pt x="3285613" y="1874040"/>
                    <a:pt x="3269376" y="1874040"/>
                  </a:cubicBezTo>
                  <a:lnTo>
                    <a:pt x="61221" y="1874040"/>
                  </a:lnTo>
                  <a:cubicBezTo>
                    <a:pt x="44984" y="1874040"/>
                    <a:pt x="29412" y="1867590"/>
                    <a:pt x="17931" y="1856109"/>
                  </a:cubicBezTo>
                  <a:cubicBezTo>
                    <a:pt x="6450" y="1844628"/>
                    <a:pt x="0" y="1829056"/>
                    <a:pt x="0" y="1812819"/>
                  </a:cubicBezTo>
                  <a:lnTo>
                    <a:pt x="0" y="61221"/>
                  </a:lnTo>
                  <a:cubicBezTo>
                    <a:pt x="0" y="44984"/>
                    <a:pt x="6450" y="29412"/>
                    <a:pt x="17931" y="17931"/>
                  </a:cubicBezTo>
                  <a:cubicBezTo>
                    <a:pt x="29412" y="6450"/>
                    <a:pt x="44984" y="0"/>
                    <a:pt x="61221" y="0"/>
                  </a:cubicBezTo>
                  <a:close/>
                </a:path>
              </a:pathLst>
            </a:custGeom>
            <a:solidFill>
              <a:srgbClr val="317F54"/>
            </a:solidFill>
          </p:spPr>
        </p:sp>
        <p:sp>
          <p:nvSpPr>
            <p:cNvPr id="10" name="TextBox 10"/>
            <p:cNvSpPr txBox="1"/>
            <p:nvPr/>
          </p:nvSpPr>
          <p:spPr>
            <a:xfrm>
              <a:off x="0" y="-38100"/>
              <a:ext cx="3330597" cy="191214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a:off x="5269420" y="2070269"/>
            <a:ext cx="3360231" cy="3416131"/>
          </a:xfrm>
          <a:custGeom>
            <a:avLst/>
            <a:gdLst/>
            <a:ahLst/>
            <a:cxnLst/>
            <a:rect l="l" t="t" r="r" b="b"/>
            <a:pathLst>
              <a:path w="6720461" h="6832262">
                <a:moveTo>
                  <a:pt x="0" y="0"/>
                </a:moveTo>
                <a:lnTo>
                  <a:pt x="6720461" y="0"/>
                </a:lnTo>
                <a:lnTo>
                  <a:pt x="6720461" y="6832262"/>
                </a:lnTo>
                <a:lnTo>
                  <a:pt x="0" y="68322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2" name="Freeform 12"/>
          <p:cNvSpPr/>
          <p:nvPr/>
        </p:nvSpPr>
        <p:spPr>
          <a:xfrm rot="852199">
            <a:off x="7688889" y="1456160"/>
            <a:ext cx="975876" cy="1228219"/>
          </a:xfrm>
          <a:custGeom>
            <a:avLst/>
            <a:gdLst/>
            <a:ahLst/>
            <a:cxnLst/>
            <a:rect l="l" t="t" r="r" b="b"/>
            <a:pathLst>
              <a:path w="1951752" h="2456438">
                <a:moveTo>
                  <a:pt x="0" y="0"/>
                </a:moveTo>
                <a:lnTo>
                  <a:pt x="1951752" y="0"/>
                </a:lnTo>
                <a:lnTo>
                  <a:pt x="1951752" y="2456438"/>
                </a:lnTo>
                <a:lnTo>
                  <a:pt x="0" y="24564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875369">
            <a:off x="4207255" y="314422"/>
            <a:ext cx="1050123" cy="1650194"/>
          </a:xfrm>
          <a:custGeom>
            <a:avLst/>
            <a:gdLst/>
            <a:ahLst/>
            <a:cxnLst/>
            <a:rect l="l" t="t" r="r" b="b"/>
            <a:pathLst>
              <a:path w="2100246" h="3300387">
                <a:moveTo>
                  <a:pt x="0" y="0"/>
                </a:moveTo>
                <a:lnTo>
                  <a:pt x="2100246" y="0"/>
                </a:lnTo>
                <a:lnTo>
                  <a:pt x="2100246" y="3300388"/>
                </a:lnTo>
                <a:lnTo>
                  <a:pt x="0" y="33003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a:off x="1105498" y="5255603"/>
            <a:ext cx="3626819" cy="230798"/>
          </a:xfrm>
          <a:custGeom>
            <a:avLst/>
            <a:gdLst/>
            <a:ahLst/>
            <a:cxnLst/>
            <a:rect l="l" t="t" r="r" b="b"/>
            <a:pathLst>
              <a:path w="7253637" h="461595">
                <a:moveTo>
                  <a:pt x="0" y="0"/>
                </a:moveTo>
                <a:lnTo>
                  <a:pt x="7253636" y="0"/>
                </a:lnTo>
                <a:lnTo>
                  <a:pt x="7253636" y="461595"/>
                </a:lnTo>
                <a:lnTo>
                  <a:pt x="0" y="46159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20" name="Group 20"/>
          <p:cNvGrpSpPr/>
          <p:nvPr/>
        </p:nvGrpSpPr>
        <p:grpSpPr>
          <a:xfrm>
            <a:off x="8800529" y="2564415"/>
            <a:ext cx="1024826" cy="1024826"/>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22" name="TextBox 22"/>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Freeform 23"/>
          <p:cNvSpPr/>
          <p:nvPr/>
        </p:nvSpPr>
        <p:spPr>
          <a:xfrm rot="-3657843" flipH="1">
            <a:off x="251300" y="4330384"/>
            <a:ext cx="526101" cy="526101"/>
          </a:xfrm>
          <a:custGeom>
            <a:avLst/>
            <a:gdLst/>
            <a:ahLst/>
            <a:cxnLst/>
            <a:rect l="l" t="t" r="r" b="b"/>
            <a:pathLst>
              <a:path w="1052201" h="1052201">
                <a:moveTo>
                  <a:pt x="1052200" y="0"/>
                </a:moveTo>
                <a:lnTo>
                  <a:pt x="0" y="0"/>
                </a:lnTo>
                <a:lnTo>
                  <a:pt x="0" y="1052200"/>
                </a:lnTo>
                <a:lnTo>
                  <a:pt x="1052200" y="1052200"/>
                </a:lnTo>
                <a:lnTo>
                  <a:pt x="105220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4" name="Freeform 24"/>
          <p:cNvSpPr/>
          <p:nvPr/>
        </p:nvSpPr>
        <p:spPr>
          <a:xfrm rot="4611896" flipH="1">
            <a:off x="7146349" y="1262994"/>
            <a:ext cx="369614" cy="369614"/>
          </a:xfrm>
          <a:custGeom>
            <a:avLst/>
            <a:gdLst/>
            <a:ahLst/>
            <a:cxnLst/>
            <a:rect l="l" t="t" r="r" b="b"/>
            <a:pathLst>
              <a:path w="739227" h="739227">
                <a:moveTo>
                  <a:pt x="739227" y="0"/>
                </a:moveTo>
                <a:lnTo>
                  <a:pt x="0" y="0"/>
                </a:lnTo>
                <a:lnTo>
                  <a:pt x="0" y="739226"/>
                </a:lnTo>
                <a:lnTo>
                  <a:pt x="739227" y="739226"/>
                </a:lnTo>
                <a:lnTo>
                  <a:pt x="739227"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5" name="مربع نص 24">
            <a:extLst>
              <a:ext uri="{FF2B5EF4-FFF2-40B4-BE49-F238E27FC236}">
                <a16:creationId xmlns:a16="http://schemas.microsoft.com/office/drawing/2014/main" id="{1D59E328-E95F-0E93-073B-0FDEDE59DF44}"/>
              </a:ext>
            </a:extLst>
          </p:cNvPr>
          <p:cNvSpPr txBox="1"/>
          <p:nvPr/>
        </p:nvSpPr>
        <p:spPr>
          <a:xfrm>
            <a:off x="-49093" y="1943418"/>
            <a:ext cx="5542353" cy="276998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srgbClr val="D3BC53"/>
                </a:solidFill>
                <a:effectLst/>
                <a:uLnTx/>
                <a:uFillTx/>
                <a:latin typeface="Traditional Arabic" panose="02020603050405020304" pitchFamily="18" charset="-78"/>
                <a:ea typeface="+mn-ea"/>
                <a:cs typeface="Traditional Arabic" panose="02020603050405020304" pitchFamily="18" charset="-78"/>
              </a:rPr>
              <a:t>الفصل الثاني</a:t>
            </a:r>
            <a:endParaRPr kumimoji="0" lang="ar-EG" sz="5400" b="1" i="0" u="none" strike="noStrike" kern="1200" cap="none" spc="0" normalizeH="0" baseline="0" noProof="0" dirty="0">
              <a:ln>
                <a:noFill/>
              </a:ln>
              <a:solidFill>
                <a:srgbClr val="D3BC53"/>
              </a:solidFill>
              <a:effectLst/>
              <a:uLnTx/>
              <a:uFillTx/>
              <a:latin typeface="Traditional Arabic" panose="02020603050405020304" pitchFamily="18" charset="-78"/>
              <a:ea typeface="+mn-ea"/>
              <a:cs typeface="Traditional Arabic" panose="02020603050405020304" pitchFamily="18"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ABC339"/>
                </a:solidFill>
                <a:effectLst/>
                <a:uLnTx/>
                <a:uFillTx/>
                <a:latin typeface="Traditional Arabic" panose="02020603050405020304" pitchFamily="18" charset="-78"/>
                <a:ea typeface="+mn-ea"/>
                <a:cs typeface="Traditional Arabic" panose="02020603050405020304" pitchFamily="18" charset="-78"/>
              </a:rPr>
              <a:t>مهارة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ABC339"/>
                </a:solidFill>
                <a:effectLst/>
                <a:uLnTx/>
                <a:uFillTx/>
                <a:latin typeface="Traditional Arabic" panose="02020603050405020304" pitchFamily="18" charset="-78"/>
                <a:ea typeface="+mn-ea"/>
                <a:cs typeface="Traditional Arabic" panose="02020603050405020304" pitchFamily="18" charset="-78"/>
              </a:rPr>
              <a:t> التخطيط</a:t>
            </a:r>
            <a:endParaRPr kumimoji="0" lang="en-US" sz="5400" b="1" i="0" u="none" strike="noStrike" kern="1200" cap="none" spc="0" normalizeH="0" baseline="0" noProof="0" dirty="0">
              <a:ln>
                <a:noFill/>
              </a:ln>
              <a:solidFill>
                <a:srgbClr val="ABC339"/>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sp>
        <p:nvSpPr>
          <p:cNvPr id="4" name="Freeform 4"/>
          <p:cNvSpPr/>
          <p:nvPr/>
        </p:nvSpPr>
        <p:spPr>
          <a:xfrm>
            <a:off x="4544431" y="2648703"/>
            <a:ext cx="389172" cy="389172"/>
          </a:xfrm>
          <a:custGeom>
            <a:avLst/>
            <a:gdLst/>
            <a:ahLst/>
            <a:cxnLst/>
            <a:rect l="l" t="t" r="r" b="b"/>
            <a:pathLst>
              <a:path w="778344" h="778344">
                <a:moveTo>
                  <a:pt x="0" y="0"/>
                </a:moveTo>
                <a:lnTo>
                  <a:pt x="778344" y="0"/>
                </a:lnTo>
                <a:lnTo>
                  <a:pt x="778344" y="778344"/>
                </a:lnTo>
                <a:lnTo>
                  <a:pt x="0" y="7783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514350" y="5453063"/>
            <a:ext cx="9061636" cy="1543050"/>
            <a:chOff x="0" y="0"/>
            <a:chExt cx="4773207" cy="812800"/>
          </a:xfrm>
        </p:grpSpPr>
        <p:sp>
          <p:nvSpPr>
            <p:cNvPr id="7" name="Freeform 7"/>
            <p:cNvSpPr/>
            <p:nvPr/>
          </p:nvSpPr>
          <p:spPr>
            <a:xfrm>
              <a:off x="0" y="0"/>
              <a:ext cx="4773207" cy="812800"/>
            </a:xfrm>
            <a:custGeom>
              <a:avLst/>
              <a:gdLst/>
              <a:ahLst/>
              <a:cxnLst/>
              <a:rect l="l" t="t" r="r" b="b"/>
              <a:pathLst>
                <a:path w="4773207" h="812800">
                  <a:moveTo>
                    <a:pt x="34174" y="0"/>
                  </a:moveTo>
                  <a:lnTo>
                    <a:pt x="4739033" y="0"/>
                  </a:lnTo>
                  <a:cubicBezTo>
                    <a:pt x="4757907" y="0"/>
                    <a:pt x="4773207" y="15300"/>
                    <a:pt x="4773207" y="34174"/>
                  </a:cubicBezTo>
                  <a:lnTo>
                    <a:pt x="4773207" y="778625"/>
                  </a:lnTo>
                  <a:cubicBezTo>
                    <a:pt x="4773207" y="797500"/>
                    <a:pt x="4757907" y="812800"/>
                    <a:pt x="4739033" y="812800"/>
                  </a:cubicBezTo>
                  <a:lnTo>
                    <a:pt x="34174" y="812800"/>
                  </a:lnTo>
                  <a:cubicBezTo>
                    <a:pt x="15300" y="812800"/>
                    <a:pt x="0" y="797500"/>
                    <a:pt x="0" y="778625"/>
                  </a:cubicBezTo>
                  <a:lnTo>
                    <a:pt x="0" y="34174"/>
                  </a:lnTo>
                  <a:cubicBezTo>
                    <a:pt x="0" y="15300"/>
                    <a:pt x="15300" y="0"/>
                    <a:pt x="34174" y="0"/>
                  </a:cubicBezTo>
                  <a:close/>
                </a:path>
              </a:pathLst>
            </a:custGeom>
            <a:solidFill>
              <a:srgbClr val="D9BB57"/>
            </a:solidFill>
          </p:spPr>
        </p:sp>
        <p:sp>
          <p:nvSpPr>
            <p:cNvPr id="8" name="TextBox 8"/>
            <p:cNvSpPr txBox="1"/>
            <p:nvPr/>
          </p:nvSpPr>
          <p:spPr>
            <a:xfrm>
              <a:off x="0" y="-38100"/>
              <a:ext cx="4773207" cy="8509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p:nvPr/>
        </p:nvGrpSpPr>
        <p:grpSpPr>
          <a:xfrm>
            <a:off x="6383511" y="-240541"/>
            <a:ext cx="3567113" cy="3567113"/>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1" name="TextBox 11"/>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p:cNvSpPr/>
          <p:nvPr/>
        </p:nvSpPr>
        <p:spPr>
          <a:xfrm flipH="1">
            <a:off x="7085033" y="1790050"/>
            <a:ext cx="2677330" cy="3663013"/>
          </a:xfrm>
          <a:custGeom>
            <a:avLst/>
            <a:gdLst/>
            <a:ahLst/>
            <a:cxnLst/>
            <a:rect l="l" t="t" r="r" b="b"/>
            <a:pathLst>
              <a:path w="5354659" h="7326026">
                <a:moveTo>
                  <a:pt x="5354659" y="0"/>
                </a:moveTo>
                <a:lnTo>
                  <a:pt x="0" y="0"/>
                </a:lnTo>
                <a:lnTo>
                  <a:pt x="0" y="7326026"/>
                </a:lnTo>
                <a:lnTo>
                  <a:pt x="5354659" y="7326026"/>
                </a:lnTo>
                <a:lnTo>
                  <a:pt x="5354659"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rot="1767937" flipH="1">
            <a:off x="6956564" y="1599927"/>
            <a:ext cx="526101" cy="526101"/>
          </a:xfrm>
          <a:custGeom>
            <a:avLst/>
            <a:gdLst/>
            <a:ahLst/>
            <a:cxnLst/>
            <a:rect l="l" t="t" r="r" b="b"/>
            <a:pathLst>
              <a:path w="1052201" h="1052201">
                <a:moveTo>
                  <a:pt x="1052201" y="0"/>
                </a:moveTo>
                <a:lnTo>
                  <a:pt x="0" y="0"/>
                </a:lnTo>
                <a:lnTo>
                  <a:pt x="0" y="1052200"/>
                </a:lnTo>
                <a:lnTo>
                  <a:pt x="1052201" y="1052200"/>
                </a:lnTo>
                <a:lnTo>
                  <a:pt x="1052201"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9" name="Group 19"/>
          <p:cNvGrpSpPr/>
          <p:nvPr/>
        </p:nvGrpSpPr>
        <p:grpSpPr>
          <a:xfrm>
            <a:off x="-872744" y="3228772"/>
            <a:ext cx="1387094" cy="1387094"/>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21" name="TextBox 21"/>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31C72A27-D5A9-A126-1D55-9698C6CF3634}"/>
              </a:ext>
            </a:extLst>
          </p:cNvPr>
          <p:cNvSpPr txBox="1"/>
          <p:nvPr/>
        </p:nvSpPr>
        <p:spPr>
          <a:xfrm>
            <a:off x="23201" y="1556792"/>
            <a:ext cx="4799821" cy="1938992"/>
          </a:xfrm>
          <a:prstGeom prst="rect">
            <a:avLst/>
          </a:prstGeom>
          <a:noFill/>
        </p:spPr>
        <p:txBody>
          <a:bodyPr wrap="square" rtlCol="0">
            <a:spAutoFit/>
          </a:bodyPr>
          <a:lstStyle/>
          <a:p>
            <a:pPr algn="ctr"/>
            <a:r>
              <a:rPr lang="ar-EG" sz="6000" b="1" dirty="0">
                <a:solidFill>
                  <a:srgbClr val="FFC000"/>
                </a:solidFill>
                <a:latin typeface="Traditional Arabic" panose="02020603050405020304" pitchFamily="18" charset="-78"/>
                <a:cs typeface="Traditional Arabic" panose="02020603050405020304" pitchFamily="18" charset="-78"/>
              </a:rPr>
              <a:t>3-2</a:t>
            </a:r>
          </a:p>
          <a:p>
            <a:pPr algn="ctr"/>
            <a:r>
              <a:rPr lang="ar-EG" sz="6000" b="1" dirty="0">
                <a:solidFill>
                  <a:srgbClr val="FFC000"/>
                </a:solidFill>
                <a:latin typeface="Traditional Arabic" panose="02020603050405020304" pitchFamily="18" charset="-78"/>
                <a:cs typeface="Traditional Arabic" panose="02020603050405020304" pitchFamily="18" charset="-78"/>
              </a:rPr>
              <a:t>عناصر التخطيط</a:t>
            </a:r>
            <a:endParaRPr lang="en-US" sz="6000" b="1" dirty="0">
              <a:solidFill>
                <a:srgbClr val="FFC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wheel(1)">
                                      <p:cBhvr>
                                        <p:cTn id="7" dur="20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wheel(1)">
                                      <p:cBhvr>
                                        <p:cTn id="12" dur="20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3874" y="855876"/>
            <a:ext cx="2808312" cy="576064"/>
          </a:xfrm>
          <a:prstGeom prst="rect">
            <a:avLst/>
          </a:prstGeom>
          <a:noFill/>
          <a:ln>
            <a:solidFill>
              <a:schemeClr val="accent4">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chemeClr val="bg1"/>
                </a:solidFill>
                <a:effectLst/>
                <a:uLnTx/>
                <a:uFillTx/>
                <a:latin typeface="+mj-lt"/>
                <a:ea typeface="+mn-ea"/>
                <a:cs typeface="Traditional Arabic" panose="02020603050405020304" pitchFamily="18" charset="-78"/>
              </a:rPr>
              <a:t>الفكرة المحورية</a:t>
            </a:r>
            <a:endParaRPr kumimoji="0" lang="en-US" sz="3600" b="1" i="0" u="none" strike="noStrike" kern="1200" cap="none" spc="0" normalizeH="0" baseline="0" noProof="0" dirty="0">
              <a:ln>
                <a:noFill/>
              </a:ln>
              <a:solidFill>
                <a:schemeClr val="bg1"/>
              </a:solidFill>
              <a:effectLst/>
              <a:uLnTx/>
              <a:uFillTx/>
              <a:latin typeface="+mj-lt"/>
              <a:ea typeface="+mn-ea"/>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808312" cy="576064"/>
          </a:xfrm>
          <a:prstGeom prst="rect">
            <a:avLst/>
          </a:prstGeom>
          <a:noFill/>
          <a:ln>
            <a:solidFill>
              <a:schemeClr val="accent4">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chemeClr val="bg1"/>
                </a:solidFill>
                <a:effectLst/>
                <a:uLnTx/>
                <a:uFillTx/>
                <a:latin typeface="+mj-lt"/>
                <a:ea typeface="+mn-ea"/>
                <a:cs typeface="Traditional Arabic" panose="02020603050405020304" pitchFamily="18" charset="-78"/>
              </a:rPr>
              <a:t>المفاهيم الرئيسية</a:t>
            </a:r>
            <a:endParaRPr kumimoji="0" lang="en-US" sz="3600" b="1" i="0" u="none" strike="noStrike" kern="1200" cap="none" spc="0" normalizeH="0" baseline="0" noProof="0" dirty="0">
              <a:ln>
                <a:noFill/>
              </a:ln>
              <a:solidFill>
                <a:schemeClr val="bg1"/>
              </a:solidFill>
              <a:effectLst/>
              <a:uLnTx/>
              <a:uFillTx/>
              <a:latin typeface="+mj-lt"/>
              <a:ea typeface="+mn-ea"/>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808312" cy="576064"/>
          </a:xfrm>
          <a:prstGeom prst="rect">
            <a:avLst/>
          </a:prstGeom>
          <a:noFill/>
          <a:ln>
            <a:solidFill>
              <a:schemeClr val="accent4">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chemeClr val="bg1"/>
                </a:solidFill>
                <a:effectLst/>
                <a:uLnTx/>
                <a:uFillTx/>
                <a:latin typeface="+mj-lt"/>
                <a:ea typeface="+mn-ea"/>
                <a:cs typeface="Traditional Arabic" panose="02020603050405020304" pitchFamily="18" charset="-78"/>
              </a:rPr>
              <a:t>الأهداف</a:t>
            </a:r>
            <a:endParaRPr kumimoji="0" lang="en-US" sz="3600" b="1" i="0" u="none" strike="noStrike" kern="1200" cap="none" spc="0" normalizeH="0" baseline="0" noProof="0" dirty="0">
              <a:ln>
                <a:noFill/>
              </a:ln>
              <a:solidFill>
                <a:schemeClr val="bg1"/>
              </a:solidFill>
              <a:effectLst/>
              <a:uLnTx/>
              <a:uFillTx/>
              <a:latin typeface="+mj-lt"/>
              <a:ea typeface="+mn-ea"/>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827584" y="908720"/>
            <a:ext cx="4740955" cy="523220"/>
          </a:xfrm>
          <a:prstGeom prst="rect">
            <a:avLst/>
          </a:prstGeom>
          <a:noFill/>
        </p:spPr>
        <p:txBody>
          <a:bodyPr wrap="square">
            <a:spAutoFit/>
          </a:bodyPr>
          <a:lstStyle/>
          <a:p>
            <a:pPr marL="285750" indent="-285750">
              <a:buFont typeface="Arial" panose="020B0604020202020204" pitchFamily="34" charset="0"/>
              <a:buChar char="•"/>
            </a:pPr>
            <a:r>
              <a:rPr lang="ar-EG" sz="2800" b="1" dirty="0">
                <a:solidFill>
                  <a:schemeClr val="bg1"/>
                </a:solidFill>
                <a:latin typeface="+mj-lt"/>
              </a:rPr>
              <a:t> التعرف على عناصر التخطيط.</a:t>
            </a:r>
            <a:endParaRPr lang="ar-EG" sz="4000" b="1" dirty="0">
              <a:solidFill>
                <a:schemeClr val="bg1"/>
              </a:solidFill>
              <a:latin typeface="+mj-lt"/>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525065" y="2305035"/>
            <a:ext cx="5043474" cy="954107"/>
          </a:xfrm>
          <a:prstGeom prst="rect">
            <a:avLst/>
          </a:prstGeom>
          <a:noFill/>
        </p:spPr>
        <p:txBody>
          <a:bodyPr wrap="square">
            <a:spAutoFit/>
          </a:bodyPr>
          <a:lstStyle/>
          <a:p>
            <a:r>
              <a:rPr lang="ar-EG" sz="2800" b="1" dirty="0">
                <a:solidFill>
                  <a:schemeClr val="bg1"/>
                </a:solidFill>
                <a:latin typeface="+mj-lt"/>
              </a:rPr>
              <a:t>عناصر التخطيط - الأهداف - السياسات - القواعد - الإجراءات</a:t>
            </a:r>
            <a:endParaRPr lang="ar-EG" sz="5400" b="1" dirty="0">
              <a:solidFill>
                <a:schemeClr val="bg1"/>
              </a:solidFill>
              <a:latin typeface="+mj-lt"/>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862026" y="4607843"/>
            <a:ext cx="4572000" cy="1200329"/>
          </a:xfrm>
          <a:prstGeom prst="rect">
            <a:avLst/>
          </a:prstGeom>
          <a:noFill/>
        </p:spPr>
        <p:txBody>
          <a:bodyPr wrap="square">
            <a:spAutoFit/>
          </a:bodyPr>
          <a:lstStyle/>
          <a:p>
            <a:r>
              <a:rPr lang="ar-EG" sz="2400" b="1" dirty="0">
                <a:solidFill>
                  <a:schemeClr val="bg1"/>
                </a:solidFill>
                <a:latin typeface="+mj-lt"/>
              </a:rPr>
              <a:t>يتوقع بعد نهاية الموضوع أن يكون الطلبة قادرين على:</a:t>
            </a:r>
            <a:endParaRPr lang="ar-EG" sz="3600" b="1" dirty="0">
              <a:solidFill>
                <a:schemeClr val="bg1"/>
              </a:solidFill>
              <a:latin typeface="+mj-lt"/>
            </a:endParaRPr>
          </a:p>
          <a:p>
            <a:r>
              <a:rPr lang="ar-EG" sz="2400" b="1" dirty="0">
                <a:solidFill>
                  <a:schemeClr val="bg1"/>
                </a:solidFill>
                <a:latin typeface="+mj-lt"/>
              </a:rPr>
              <a:t>1. التعرف على عناصر التخطيط.</a:t>
            </a:r>
            <a:endParaRPr lang="ar-EG" sz="3600" b="1" dirty="0">
              <a:solidFill>
                <a:schemeClr val="bg1"/>
              </a:solidFill>
              <a:latin typeface="+mj-lt"/>
            </a:endParaRPr>
          </a:p>
          <a:p>
            <a:r>
              <a:rPr lang="ar-EG" sz="2400" b="1" dirty="0">
                <a:solidFill>
                  <a:schemeClr val="bg1"/>
                </a:solidFill>
                <a:latin typeface="+mj-lt"/>
              </a:rPr>
              <a:t>2 تطبيق عناصر التخطيط.</a:t>
            </a:r>
            <a:endParaRPr lang="ar-EG" sz="3600" b="1" dirty="0">
              <a:solidFill>
                <a:schemeClr val="bg1"/>
              </a:solidFill>
              <a:latin typeface="+mj-lt"/>
            </a:endParaRPr>
          </a:p>
        </p:txBody>
      </p:sp>
    </p:spTree>
    <p:extLst>
      <p:ext uri="{BB962C8B-B14F-4D97-AF65-F5344CB8AC3E}">
        <p14:creationId xmlns:p14="http://schemas.microsoft.com/office/powerpoint/2010/main" val="1472727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6E78720-6826-96AE-466D-8738E6EA310E}"/>
              </a:ext>
            </a:extLst>
          </p:cNvPr>
          <p:cNvSpPr txBox="1"/>
          <p:nvPr/>
        </p:nvSpPr>
        <p:spPr>
          <a:xfrm>
            <a:off x="1331640" y="2151727"/>
            <a:ext cx="6480720" cy="2554545"/>
          </a:xfrm>
          <a:prstGeom prst="rect">
            <a:avLst/>
          </a:prstGeom>
          <a:noFill/>
          <a:ln>
            <a:noFill/>
          </a:ln>
        </p:spPr>
        <p:txBody>
          <a:bodyPr wrap="square">
            <a:spAutoFit/>
          </a:bodyPr>
          <a:lstStyle/>
          <a:p>
            <a:r>
              <a:rPr lang="ar-EG" sz="4000" b="1" dirty="0">
                <a:solidFill>
                  <a:schemeClr val="bg1"/>
                </a:solidFill>
                <a:latin typeface="Traditional Arabic" panose="02020603050405020304" pitchFamily="18" charset="-78"/>
                <a:cs typeface="Traditional Arabic" panose="02020603050405020304" pitchFamily="18" charset="-78"/>
              </a:rPr>
              <a:t>بعد أن عرفنا مفهوم التخطيط، وفوائده وأنواعه سنستعرض في هذا الموضوع عناصر التخطيط التي هي بمثابة الأركان التي يرتكز عليها التخطيط.</a:t>
            </a:r>
            <a:endParaRPr lang="ar-EG" sz="5400" b="1" dirty="0">
              <a:solidFill>
                <a:schemeClr val="bg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06103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grpSp>
        <p:nvGrpSpPr>
          <p:cNvPr id="2" name="Group 2"/>
          <p:cNvGrpSpPr/>
          <p:nvPr/>
        </p:nvGrpSpPr>
        <p:grpSpPr>
          <a:xfrm>
            <a:off x="8629650" y="2825264"/>
            <a:ext cx="1067450" cy="106745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 name="TextBox 4"/>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47" name="مجموعة 46">
            <a:extLst>
              <a:ext uri="{FF2B5EF4-FFF2-40B4-BE49-F238E27FC236}">
                <a16:creationId xmlns:a16="http://schemas.microsoft.com/office/drawing/2014/main" id="{AB5BDBD3-5268-40CD-01A4-82FB8B7E037C}"/>
              </a:ext>
            </a:extLst>
          </p:cNvPr>
          <p:cNvGrpSpPr/>
          <p:nvPr/>
        </p:nvGrpSpPr>
        <p:grpSpPr>
          <a:xfrm>
            <a:off x="501305" y="2047010"/>
            <a:ext cx="8228418" cy="2325573"/>
            <a:chOff x="763595" y="2037381"/>
            <a:chExt cx="7464076" cy="2325573"/>
          </a:xfrm>
        </p:grpSpPr>
        <p:grpSp>
          <p:nvGrpSpPr>
            <p:cNvPr id="5" name="Group 5"/>
            <p:cNvGrpSpPr/>
            <p:nvPr/>
          </p:nvGrpSpPr>
          <p:grpSpPr>
            <a:xfrm>
              <a:off x="763595" y="2037381"/>
              <a:ext cx="7464076" cy="2325573"/>
              <a:chOff x="0" y="-38100"/>
              <a:chExt cx="3934282" cy="1225800"/>
            </a:xfrm>
          </p:grpSpPr>
          <p:sp>
            <p:nvSpPr>
              <p:cNvPr id="6" name="Freeform 6"/>
              <p:cNvSpPr/>
              <p:nvPr/>
            </p:nvSpPr>
            <p:spPr>
              <a:xfrm>
                <a:off x="513" y="619157"/>
                <a:ext cx="3933769" cy="568543"/>
              </a:xfrm>
              <a:custGeom>
                <a:avLst/>
                <a:gdLst/>
                <a:ahLst/>
                <a:cxnLst/>
                <a:rect l="l" t="t" r="r" b="b"/>
                <a:pathLst>
                  <a:path w="3933769" h="568543">
                    <a:moveTo>
                      <a:pt x="51868" y="0"/>
                    </a:moveTo>
                    <a:lnTo>
                      <a:pt x="3881901" y="0"/>
                    </a:lnTo>
                    <a:cubicBezTo>
                      <a:pt x="3910547" y="0"/>
                      <a:pt x="3933769" y="23222"/>
                      <a:pt x="3933769" y="51868"/>
                    </a:cubicBezTo>
                    <a:lnTo>
                      <a:pt x="3933769" y="516675"/>
                    </a:lnTo>
                    <a:cubicBezTo>
                      <a:pt x="3933769" y="545321"/>
                      <a:pt x="3910547" y="568543"/>
                      <a:pt x="3881901" y="568543"/>
                    </a:cubicBezTo>
                    <a:lnTo>
                      <a:pt x="51868" y="568543"/>
                    </a:lnTo>
                    <a:cubicBezTo>
                      <a:pt x="23222" y="568543"/>
                      <a:pt x="0" y="545321"/>
                      <a:pt x="0" y="516675"/>
                    </a:cubicBezTo>
                    <a:lnTo>
                      <a:pt x="0" y="51868"/>
                    </a:lnTo>
                    <a:cubicBezTo>
                      <a:pt x="0" y="23222"/>
                      <a:pt x="23222" y="0"/>
                      <a:pt x="51868" y="0"/>
                    </a:cubicBezTo>
                    <a:close/>
                  </a:path>
                </a:pathLst>
              </a:custGeom>
              <a:solidFill>
                <a:srgbClr val="317F54"/>
              </a:solidFill>
            </p:spPr>
          </p:sp>
          <p:sp>
            <p:nvSpPr>
              <p:cNvPr id="7" name="TextBox 7"/>
              <p:cNvSpPr txBox="1"/>
              <p:nvPr/>
            </p:nvSpPr>
            <p:spPr>
              <a:xfrm>
                <a:off x="0" y="-38100"/>
                <a:ext cx="3933769" cy="60664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11" name="Group 11"/>
            <p:cNvGrpSpPr/>
            <p:nvPr/>
          </p:nvGrpSpPr>
          <p:grpSpPr>
            <a:xfrm>
              <a:off x="2844111" y="2350367"/>
              <a:ext cx="3629376" cy="1078633"/>
              <a:chOff x="0" y="0"/>
              <a:chExt cx="1913028" cy="568543"/>
            </a:xfrm>
          </p:grpSpPr>
          <p:sp>
            <p:nvSpPr>
              <p:cNvPr id="12" name="Freeform 12"/>
              <p:cNvSpPr/>
              <p:nvPr/>
            </p:nvSpPr>
            <p:spPr>
              <a:xfrm>
                <a:off x="0" y="0"/>
                <a:ext cx="1913028" cy="568543"/>
              </a:xfrm>
              <a:custGeom>
                <a:avLst/>
                <a:gdLst/>
                <a:ahLst/>
                <a:cxnLst/>
                <a:rect l="l" t="t" r="r" b="b"/>
                <a:pathLst>
                  <a:path w="1913028" h="568543">
                    <a:moveTo>
                      <a:pt x="106656" y="0"/>
                    </a:moveTo>
                    <a:lnTo>
                      <a:pt x="1806372" y="0"/>
                    </a:lnTo>
                    <a:cubicBezTo>
                      <a:pt x="1865276" y="0"/>
                      <a:pt x="1913028" y="47752"/>
                      <a:pt x="1913028" y="106656"/>
                    </a:cubicBezTo>
                    <a:lnTo>
                      <a:pt x="1913028" y="461886"/>
                    </a:lnTo>
                    <a:cubicBezTo>
                      <a:pt x="1913028" y="490173"/>
                      <a:pt x="1901791" y="517302"/>
                      <a:pt x="1881789" y="537304"/>
                    </a:cubicBezTo>
                    <a:cubicBezTo>
                      <a:pt x="1861787" y="557306"/>
                      <a:pt x="1834659" y="568543"/>
                      <a:pt x="1806372" y="568543"/>
                    </a:cubicBezTo>
                    <a:lnTo>
                      <a:pt x="106656" y="568543"/>
                    </a:lnTo>
                    <a:cubicBezTo>
                      <a:pt x="78369" y="568543"/>
                      <a:pt x="51241" y="557306"/>
                      <a:pt x="31239" y="537304"/>
                    </a:cubicBezTo>
                    <a:cubicBezTo>
                      <a:pt x="11237" y="517302"/>
                      <a:pt x="0" y="490173"/>
                      <a:pt x="0" y="461886"/>
                    </a:cubicBezTo>
                    <a:lnTo>
                      <a:pt x="0" y="106656"/>
                    </a:lnTo>
                    <a:cubicBezTo>
                      <a:pt x="0" y="78369"/>
                      <a:pt x="11237" y="51241"/>
                      <a:pt x="31239" y="31239"/>
                    </a:cubicBezTo>
                    <a:cubicBezTo>
                      <a:pt x="51241" y="11237"/>
                      <a:pt x="78369" y="0"/>
                      <a:pt x="106656" y="0"/>
                    </a:cubicBezTo>
                    <a:close/>
                  </a:path>
                </a:pathLst>
              </a:custGeom>
              <a:solidFill>
                <a:srgbClr val="ABC339"/>
              </a:solidFill>
            </p:spPr>
          </p:sp>
          <p:sp>
            <p:nvSpPr>
              <p:cNvPr id="13" name="TextBox 13"/>
              <p:cNvSpPr txBox="1"/>
              <p:nvPr/>
            </p:nvSpPr>
            <p:spPr>
              <a:xfrm>
                <a:off x="0" y="-38100"/>
                <a:ext cx="1913028" cy="60664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grpSp>
        <p:nvGrpSpPr>
          <p:cNvPr id="14" name="Group 14"/>
          <p:cNvGrpSpPr/>
          <p:nvPr/>
        </p:nvGrpSpPr>
        <p:grpSpPr>
          <a:xfrm>
            <a:off x="514350" y="380691"/>
            <a:ext cx="1524310" cy="152431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6" name="TextBox 16"/>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35" name="Freeform 35"/>
          <p:cNvSpPr/>
          <p:nvPr/>
        </p:nvSpPr>
        <p:spPr>
          <a:xfrm rot="-272943">
            <a:off x="726733" y="1244420"/>
            <a:ext cx="1049723" cy="1321161"/>
          </a:xfrm>
          <a:custGeom>
            <a:avLst/>
            <a:gdLst/>
            <a:ahLst/>
            <a:cxnLst/>
            <a:rect l="l" t="t" r="r" b="b"/>
            <a:pathLst>
              <a:path w="2099445" h="2642322">
                <a:moveTo>
                  <a:pt x="0" y="0"/>
                </a:moveTo>
                <a:lnTo>
                  <a:pt x="2099445" y="0"/>
                </a:lnTo>
                <a:lnTo>
                  <a:pt x="2099445" y="2642321"/>
                </a:lnTo>
                <a:lnTo>
                  <a:pt x="0" y="26423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6" name="Freeform 36"/>
          <p:cNvSpPr/>
          <p:nvPr/>
        </p:nvSpPr>
        <p:spPr>
          <a:xfrm rot="664621">
            <a:off x="7926021" y="4622385"/>
            <a:ext cx="959413" cy="1507649"/>
          </a:xfrm>
          <a:custGeom>
            <a:avLst/>
            <a:gdLst/>
            <a:ahLst/>
            <a:cxnLst/>
            <a:rect l="l" t="t" r="r" b="b"/>
            <a:pathLst>
              <a:path w="1918825" h="3015297">
                <a:moveTo>
                  <a:pt x="0" y="0"/>
                </a:moveTo>
                <a:lnTo>
                  <a:pt x="1918825" y="0"/>
                </a:lnTo>
                <a:lnTo>
                  <a:pt x="1918825" y="3015296"/>
                </a:lnTo>
                <a:lnTo>
                  <a:pt x="0" y="30152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2" name="Freeform 42"/>
          <p:cNvSpPr/>
          <p:nvPr/>
        </p:nvSpPr>
        <p:spPr>
          <a:xfrm rot="5191380" flipH="1">
            <a:off x="7712662" y="1735811"/>
            <a:ext cx="570229" cy="570229"/>
          </a:xfrm>
          <a:custGeom>
            <a:avLst/>
            <a:gdLst/>
            <a:ahLst/>
            <a:cxnLst/>
            <a:rect l="l" t="t" r="r" b="b"/>
            <a:pathLst>
              <a:path w="1140458" h="1140458">
                <a:moveTo>
                  <a:pt x="1140459" y="0"/>
                </a:moveTo>
                <a:lnTo>
                  <a:pt x="0" y="0"/>
                </a:lnTo>
                <a:lnTo>
                  <a:pt x="0" y="1140458"/>
                </a:lnTo>
                <a:lnTo>
                  <a:pt x="1140459" y="1140458"/>
                </a:lnTo>
                <a:lnTo>
                  <a:pt x="1140459"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43" name="Group 43"/>
          <p:cNvGrpSpPr/>
          <p:nvPr/>
        </p:nvGrpSpPr>
        <p:grpSpPr>
          <a:xfrm>
            <a:off x="3213274" y="5497725"/>
            <a:ext cx="3209101" cy="3209101"/>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5" name="TextBox 45"/>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46" name="Freeform 46"/>
          <p:cNvSpPr/>
          <p:nvPr/>
        </p:nvSpPr>
        <p:spPr>
          <a:xfrm rot="-4715896" flipH="1">
            <a:off x="408321" y="5130885"/>
            <a:ext cx="490648" cy="490648"/>
          </a:xfrm>
          <a:custGeom>
            <a:avLst/>
            <a:gdLst/>
            <a:ahLst/>
            <a:cxnLst/>
            <a:rect l="l" t="t" r="r" b="b"/>
            <a:pathLst>
              <a:path w="981296" h="981296">
                <a:moveTo>
                  <a:pt x="981296" y="0"/>
                </a:moveTo>
                <a:lnTo>
                  <a:pt x="0" y="0"/>
                </a:lnTo>
                <a:lnTo>
                  <a:pt x="0" y="981296"/>
                </a:lnTo>
                <a:lnTo>
                  <a:pt x="981296" y="981296"/>
                </a:lnTo>
                <a:lnTo>
                  <a:pt x="981296"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8" name="مربع نص 47">
            <a:extLst>
              <a:ext uri="{FF2B5EF4-FFF2-40B4-BE49-F238E27FC236}">
                <a16:creationId xmlns:a16="http://schemas.microsoft.com/office/drawing/2014/main" id="{F49FBFD0-848C-9839-D08A-C3FC7AC1CCE8}"/>
              </a:ext>
            </a:extLst>
          </p:cNvPr>
          <p:cNvSpPr txBox="1"/>
          <p:nvPr/>
        </p:nvSpPr>
        <p:spPr>
          <a:xfrm>
            <a:off x="121598" y="2755556"/>
            <a:ext cx="8869342" cy="1264449"/>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40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t>الهدف الأول:</a:t>
            </a:r>
          </a:p>
          <a:p>
            <a:pPr algn="ctr"/>
            <a:r>
              <a:rPr lang="ar-EG" sz="3200" b="1" dirty="0">
                <a:solidFill>
                  <a:schemeClr val="bg1"/>
                </a:solidFill>
                <a:latin typeface="Traditional Arabic" panose="02020603050405020304" pitchFamily="18" charset="-78"/>
                <a:cs typeface="Traditional Arabic" panose="02020603050405020304" pitchFamily="18" charset="-78"/>
              </a:rPr>
              <a:t> أن يكون الطلبة قادرين على التعرف على عناصر التخطيط.</a:t>
            </a:r>
            <a:endParaRPr lang="ar-EG" sz="6000" b="1" dirty="0">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circle(in)">
                                      <p:cBhvr>
                                        <p:cTn id="7" dur="2000"/>
                                        <p:tgtEl>
                                          <p:spTgt spid="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8">
                                            <p:txEl>
                                              <p:pRg st="0" end="0"/>
                                            </p:txEl>
                                          </p:spTgt>
                                        </p:tgtEl>
                                        <p:attrNameLst>
                                          <p:attrName>style.visibility</p:attrName>
                                        </p:attrNameLst>
                                      </p:cBhvr>
                                      <p:to>
                                        <p:strVal val="visible"/>
                                      </p:to>
                                    </p:set>
                                    <p:anim calcmode="lin" valueType="num">
                                      <p:cBhvr additive="base">
                                        <p:cTn id="12" dur="500" fill="hold"/>
                                        <p:tgtEl>
                                          <p:spTgt spid="4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sp>
        <p:nvSpPr>
          <p:cNvPr id="2" name="Freeform 2"/>
          <p:cNvSpPr/>
          <p:nvPr/>
        </p:nvSpPr>
        <p:spPr>
          <a:xfrm>
            <a:off x="514350" y="2066449"/>
            <a:ext cx="3724699" cy="3419951"/>
          </a:xfrm>
          <a:custGeom>
            <a:avLst/>
            <a:gdLst/>
            <a:ahLst/>
            <a:cxnLst/>
            <a:rect l="l" t="t" r="r" b="b"/>
            <a:pathLst>
              <a:path w="7449398" h="6839902">
                <a:moveTo>
                  <a:pt x="0" y="0"/>
                </a:moveTo>
                <a:lnTo>
                  <a:pt x="7449398" y="0"/>
                </a:lnTo>
                <a:lnTo>
                  <a:pt x="7449398" y="6839902"/>
                </a:lnTo>
                <a:lnTo>
                  <a:pt x="0" y="68399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94186">
            <a:off x="3631482" y="3304172"/>
            <a:ext cx="525790" cy="525790"/>
          </a:xfrm>
          <a:custGeom>
            <a:avLst/>
            <a:gdLst/>
            <a:ahLst/>
            <a:cxnLst/>
            <a:rect l="l" t="t" r="r" b="b"/>
            <a:pathLst>
              <a:path w="1051579" h="1051579">
                <a:moveTo>
                  <a:pt x="0" y="0"/>
                </a:moveTo>
                <a:lnTo>
                  <a:pt x="1051579" y="0"/>
                </a:lnTo>
                <a:lnTo>
                  <a:pt x="1051579" y="1051579"/>
                </a:lnTo>
                <a:lnTo>
                  <a:pt x="0" y="10515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612643">
            <a:off x="2532017" y="1767541"/>
            <a:ext cx="902852" cy="902852"/>
          </a:xfrm>
          <a:custGeom>
            <a:avLst/>
            <a:gdLst/>
            <a:ahLst/>
            <a:cxnLst/>
            <a:rect l="l" t="t" r="r" b="b"/>
            <a:pathLst>
              <a:path w="1805704" h="1805704">
                <a:moveTo>
                  <a:pt x="0" y="0"/>
                </a:moveTo>
                <a:lnTo>
                  <a:pt x="1805705" y="0"/>
                </a:lnTo>
                <a:lnTo>
                  <a:pt x="1805705" y="1805705"/>
                </a:lnTo>
                <a:lnTo>
                  <a:pt x="0" y="180570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8144795" y="572745"/>
            <a:ext cx="1397963" cy="139796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9" name="TextBox 9"/>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10" name="Group 10"/>
          <p:cNvGrpSpPr/>
          <p:nvPr/>
        </p:nvGrpSpPr>
        <p:grpSpPr>
          <a:xfrm>
            <a:off x="4872306" y="5078373"/>
            <a:ext cx="2488545" cy="248854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2" name="TextBox 12"/>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13" name="Group 13"/>
          <p:cNvGrpSpPr/>
          <p:nvPr/>
        </p:nvGrpSpPr>
        <p:grpSpPr>
          <a:xfrm>
            <a:off x="514350" y="4317707"/>
            <a:ext cx="673606" cy="673606"/>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5" name="TextBox 15"/>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17" name="مربع نص 16">
            <a:extLst>
              <a:ext uri="{FF2B5EF4-FFF2-40B4-BE49-F238E27FC236}">
                <a16:creationId xmlns:a16="http://schemas.microsoft.com/office/drawing/2014/main" id="{E919E632-CB81-689C-2B6C-6703A8CF23EB}"/>
              </a:ext>
            </a:extLst>
          </p:cNvPr>
          <p:cNvSpPr txBox="1"/>
          <p:nvPr/>
        </p:nvSpPr>
        <p:spPr>
          <a:xfrm>
            <a:off x="5105607" y="3105402"/>
            <a:ext cx="3378078"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عناصر التخطيط</a:t>
            </a:r>
            <a:endParaRPr kumimoji="0" lang="en-US"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barn(inVertical)">
                                      <p:cBhvr>
                                        <p:cTn id="7"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837C380-19CE-D19B-F3C8-8E16756B8B11}"/>
              </a:ext>
            </a:extLst>
          </p:cNvPr>
          <p:cNvSpPr txBox="1"/>
          <p:nvPr/>
        </p:nvSpPr>
        <p:spPr>
          <a:xfrm>
            <a:off x="701895" y="14848"/>
            <a:ext cx="8406934" cy="6887111"/>
          </a:xfrm>
          <a:prstGeom prst="cloud">
            <a:avLst/>
          </a:prstGeom>
          <a:noFill/>
          <a:ln>
            <a:noFill/>
          </a:ln>
        </p:spPr>
        <p:txBody>
          <a:bodyPr wrap="square">
            <a:spAutoFit/>
          </a:bodyPr>
          <a:lstStyle/>
          <a:p>
            <a:pPr algn="ctr"/>
            <a:r>
              <a:rPr lang="ar-EG" sz="3600" b="1" dirty="0">
                <a:solidFill>
                  <a:schemeClr val="bg1"/>
                </a:solidFill>
                <a:latin typeface="Traditional Arabic" panose="02020603050405020304" pitchFamily="18" charset="-78"/>
                <a:cs typeface="Traditional Arabic" panose="02020603050405020304" pitchFamily="18" charset="-78"/>
              </a:rPr>
              <a:t>تشير عناصر التخطيط إلى جميع العناصر التي تدخل في عملية تحديد مهمة المنظمة وقيمها، وتوثيقها من خلال إطار عمل محدد جيدًا يحدد الأولويات، ومن خلالها يتم تطوير وضع أهداف المنظمة طويلة الأجل، والمتوسطة والقصيرة الأجل، واتخاذ القرارات المناسبة، والاستغلال الأمثل للموارد. </a:t>
            </a:r>
          </a:p>
          <a:p>
            <a:pPr algn="ctr"/>
            <a:r>
              <a:rPr lang="ar-EG" sz="3600" b="1" dirty="0">
                <a:solidFill>
                  <a:schemeClr val="bg1"/>
                </a:solidFill>
                <a:latin typeface="Traditional Arabic" panose="02020603050405020304" pitchFamily="18" charset="-78"/>
                <a:cs typeface="Traditional Arabic" panose="02020603050405020304" pitchFamily="18" charset="-78"/>
              </a:rPr>
              <a:t>وتتمثل عناصر التخطيط فيما يأتي:</a:t>
            </a:r>
          </a:p>
        </p:txBody>
      </p:sp>
    </p:spTree>
    <p:extLst>
      <p:ext uri="{BB962C8B-B14F-4D97-AF65-F5344CB8AC3E}">
        <p14:creationId xmlns:p14="http://schemas.microsoft.com/office/powerpoint/2010/main" val="52586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78E3C1A2-5559-2736-AB93-DF82342F9180}"/>
              </a:ext>
            </a:extLst>
          </p:cNvPr>
          <p:cNvGraphicFramePr/>
          <p:nvPr>
            <p:extLst>
              <p:ext uri="{D42A27DB-BD31-4B8C-83A1-F6EECF244321}">
                <p14:modId xmlns:p14="http://schemas.microsoft.com/office/powerpoint/2010/main" val="2797618219"/>
              </p:ext>
            </p:extLst>
          </p:nvPr>
        </p:nvGraphicFramePr>
        <p:xfrm>
          <a:off x="1187624" y="1296876"/>
          <a:ext cx="7200800" cy="4264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858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6B7FACED-4324-3096-D636-77CC3A4E57B9}"/>
              </a:ext>
            </a:extLst>
          </p:cNvPr>
          <p:cNvSpPr/>
          <p:nvPr/>
        </p:nvSpPr>
        <p:spPr>
          <a:xfrm>
            <a:off x="2570405" y="1607061"/>
            <a:ext cx="4003190" cy="4759424"/>
          </a:xfrm>
          <a:custGeom>
            <a:avLst/>
            <a:gdLst/>
            <a:ahLst/>
            <a:cxnLst/>
            <a:rect l="l" t="t" r="r" b="b"/>
            <a:pathLst>
              <a:path w="3278644" h="4114800">
                <a:moveTo>
                  <a:pt x="0" y="0"/>
                </a:moveTo>
                <a:lnTo>
                  <a:pt x="3278644" y="0"/>
                </a:lnTo>
                <a:lnTo>
                  <a:pt x="32786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874EB6AD-E5FE-B369-3165-FA59B44D1E02}"/>
              </a:ext>
            </a:extLst>
          </p:cNvPr>
          <p:cNvSpPr txBox="1"/>
          <p:nvPr/>
        </p:nvSpPr>
        <p:spPr>
          <a:xfrm>
            <a:off x="3059832" y="3151622"/>
            <a:ext cx="2520280" cy="212365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prstClr val="black"/>
                </a:solidFill>
                <a:effectLst/>
                <a:uLnTx/>
                <a:uFillTx/>
                <a:latin typeface="Traditional Arabic"/>
                <a:ea typeface="+mn-ea"/>
                <a:cs typeface="Traditional Arabic"/>
              </a:rPr>
              <a:t>النشاط التطبيقي</a:t>
            </a:r>
            <a:endParaRPr kumimoji="0" lang="en-US" sz="66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3386522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529644" y="556274"/>
            <a:ext cx="7848872" cy="624423"/>
          </a:xfrm>
          <a:prstGeom prst="snip2DiagRect">
            <a:avLst/>
          </a:prstGeom>
          <a:noFill/>
          <a:ln>
            <a:noFill/>
          </a:ln>
        </p:spPr>
        <p:txBody>
          <a:bodyPr wrap="square">
            <a:spAutoFit/>
          </a:bodyPr>
          <a:lstStyle/>
          <a:p>
            <a:r>
              <a:rPr lang="ar-EG" sz="2800" b="1" dirty="0">
                <a:solidFill>
                  <a:schemeClr val="bg1"/>
                </a:solidFill>
              </a:rPr>
              <a:t>بالنقاش مع زملائك صنف الجمل حسب عنصر التخطيط المناسب لها:</a:t>
            </a:r>
            <a:endParaRPr lang="ar-EG" sz="8000" b="1" dirty="0">
              <a:solidFill>
                <a:schemeClr val="bg1"/>
              </a:solidFill>
            </a:endParaRPr>
          </a:p>
        </p:txBody>
      </p:sp>
      <p:graphicFrame>
        <p:nvGraphicFramePr>
          <p:cNvPr id="7" name="جدول 7">
            <a:extLst>
              <a:ext uri="{FF2B5EF4-FFF2-40B4-BE49-F238E27FC236}">
                <a16:creationId xmlns:a16="http://schemas.microsoft.com/office/drawing/2014/main" id="{16C96F70-DD18-98D4-46FA-0D4B453EBB11}"/>
              </a:ext>
            </a:extLst>
          </p:cNvPr>
          <p:cNvGraphicFramePr>
            <a:graphicFrameLocks noGrp="1"/>
          </p:cNvGraphicFramePr>
          <p:nvPr>
            <p:extLst>
              <p:ext uri="{D42A27DB-BD31-4B8C-83A1-F6EECF244321}">
                <p14:modId xmlns:p14="http://schemas.microsoft.com/office/powerpoint/2010/main" val="180444967"/>
              </p:ext>
            </p:extLst>
          </p:nvPr>
        </p:nvGraphicFramePr>
        <p:xfrm>
          <a:off x="758516" y="1844824"/>
          <a:ext cx="7620000" cy="4333955"/>
        </p:xfrm>
        <a:graphic>
          <a:graphicData uri="http://schemas.openxmlformats.org/drawingml/2006/table">
            <a:tbl>
              <a:tblPr firstRow="1" bandRow="1">
                <a:tableStyleId>{1E171933-4619-4E11-9A3F-F7608DF75F80}</a:tableStyleId>
              </a:tblPr>
              <a:tblGrid>
                <a:gridCol w="2733364">
                  <a:extLst>
                    <a:ext uri="{9D8B030D-6E8A-4147-A177-3AD203B41FA5}">
                      <a16:colId xmlns:a16="http://schemas.microsoft.com/office/drawing/2014/main" val="590598760"/>
                    </a:ext>
                  </a:extLst>
                </a:gridCol>
                <a:gridCol w="4886636">
                  <a:extLst>
                    <a:ext uri="{9D8B030D-6E8A-4147-A177-3AD203B41FA5}">
                      <a16:colId xmlns:a16="http://schemas.microsoft.com/office/drawing/2014/main" val="881351476"/>
                    </a:ext>
                  </a:extLst>
                </a:gridCol>
              </a:tblGrid>
              <a:tr h="866791">
                <a:tc>
                  <a:txBody>
                    <a:bodyPr/>
                    <a:lstStyle/>
                    <a:p>
                      <a:pPr algn="ctr"/>
                      <a:r>
                        <a:rPr lang="ar-EG" sz="2800" b="1" dirty="0">
                          <a:solidFill>
                            <a:schemeClr val="tx1"/>
                          </a:solidFill>
                        </a:rPr>
                        <a:t>العنصر</a:t>
                      </a:r>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EG" sz="2800" b="1" dirty="0">
                          <a:solidFill>
                            <a:schemeClr val="tx1"/>
                          </a:solidFill>
                        </a:rPr>
                        <a:t>الجملة</a:t>
                      </a:r>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4814397"/>
                  </a:ext>
                </a:extLst>
              </a:tr>
              <a:tr h="866791">
                <a:tc>
                  <a:txBody>
                    <a:bodyPr/>
                    <a:lstStyle/>
                    <a:p>
                      <a:pPr algn="r"/>
                      <a:endParaRPr lang="en-US" sz="28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ar-EG" sz="2800" b="1" dirty="0">
                          <a:solidFill>
                            <a:schemeClr val="tx1"/>
                          </a:solidFill>
                        </a:rPr>
                        <a:t>1- منتجات عالية الجودة</a:t>
                      </a:r>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9755836"/>
                  </a:ext>
                </a:extLst>
              </a:tr>
              <a:tr h="866791">
                <a:tc>
                  <a:txBody>
                    <a:bodyPr/>
                    <a:lstStyle/>
                    <a:p>
                      <a:pPr algn="r"/>
                      <a:endParaRPr lang="en-US" sz="28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ar-EG" sz="2800" b="1" dirty="0">
                          <a:solidFill>
                            <a:schemeClr val="tx1"/>
                          </a:solidFill>
                        </a:rPr>
                        <a:t>2- منع استخدام الجوال في المدرسة</a:t>
                      </a:r>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7520839"/>
                  </a:ext>
                </a:extLst>
              </a:tr>
              <a:tr h="866791">
                <a:tc>
                  <a:txBody>
                    <a:bodyPr/>
                    <a:lstStyle/>
                    <a:p>
                      <a:pPr algn="r"/>
                      <a:endParaRPr lang="en-US" sz="28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ar-EG" sz="2800" b="1" dirty="0">
                          <a:solidFill>
                            <a:schemeClr val="tx1"/>
                          </a:solidFill>
                        </a:rPr>
                        <a:t>3- متطلبات الالتحاق في جامعة الملك سعود</a:t>
                      </a:r>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7050695"/>
                  </a:ext>
                </a:extLst>
              </a:tr>
              <a:tr h="866791">
                <a:tc>
                  <a:txBody>
                    <a:bodyPr/>
                    <a:lstStyle/>
                    <a:p>
                      <a:pPr algn="r"/>
                      <a:endParaRPr lang="en-US" sz="28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ar-EG" sz="2800" b="1" dirty="0">
                          <a:solidFill>
                            <a:schemeClr val="tx1"/>
                          </a:solidFill>
                        </a:rPr>
                        <a:t>4- رفع المبيعات 20% خلال العام 1445هـ</a:t>
                      </a:r>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7995433"/>
                  </a:ext>
                </a:extLst>
              </a:tr>
            </a:tbl>
          </a:graphicData>
        </a:graphic>
      </p:graphicFrame>
      <p:sp>
        <p:nvSpPr>
          <p:cNvPr id="4" name="مربع نص 3">
            <a:extLst>
              <a:ext uri="{FF2B5EF4-FFF2-40B4-BE49-F238E27FC236}">
                <a16:creationId xmlns:a16="http://schemas.microsoft.com/office/drawing/2014/main" id="{5832B5E5-B2B3-8B05-E12C-0BD15B1C9A35}"/>
              </a:ext>
            </a:extLst>
          </p:cNvPr>
          <p:cNvSpPr txBox="1"/>
          <p:nvPr/>
        </p:nvSpPr>
        <p:spPr>
          <a:xfrm>
            <a:off x="1187624" y="2780928"/>
            <a:ext cx="1709936" cy="584775"/>
          </a:xfrm>
          <a:prstGeom prst="rect">
            <a:avLst/>
          </a:prstGeom>
          <a:noFill/>
        </p:spPr>
        <p:txBody>
          <a:bodyPr wrap="square">
            <a:spAutoFit/>
          </a:bodyPr>
          <a:lstStyle/>
          <a:p>
            <a:pPr algn="ctr"/>
            <a:r>
              <a:rPr lang="ar-EG" sz="3200" b="1" dirty="0">
                <a:solidFill>
                  <a:srgbClr val="C00000"/>
                </a:solidFill>
              </a:rPr>
              <a:t>الاهداف</a:t>
            </a:r>
            <a:endParaRPr lang="ar-EG" sz="3200" dirty="0">
              <a:solidFill>
                <a:srgbClr val="C00000"/>
              </a:solidFill>
            </a:endParaRPr>
          </a:p>
        </p:txBody>
      </p:sp>
      <p:sp>
        <p:nvSpPr>
          <p:cNvPr id="6" name="مربع نص 5">
            <a:extLst>
              <a:ext uri="{FF2B5EF4-FFF2-40B4-BE49-F238E27FC236}">
                <a16:creationId xmlns:a16="http://schemas.microsoft.com/office/drawing/2014/main" id="{3DA07717-9D8F-CE22-B4C3-ACF43F96482B}"/>
              </a:ext>
            </a:extLst>
          </p:cNvPr>
          <p:cNvSpPr txBox="1"/>
          <p:nvPr/>
        </p:nvSpPr>
        <p:spPr>
          <a:xfrm>
            <a:off x="1207096" y="3797502"/>
            <a:ext cx="1709936" cy="584775"/>
          </a:xfrm>
          <a:prstGeom prst="rect">
            <a:avLst/>
          </a:prstGeom>
          <a:noFill/>
        </p:spPr>
        <p:txBody>
          <a:bodyPr wrap="square">
            <a:spAutoFit/>
          </a:bodyPr>
          <a:lstStyle/>
          <a:p>
            <a:pPr algn="ctr"/>
            <a:r>
              <a:rPr lang="ar-EG" sz="3200" b="1" dirty="0">
                <a:solidFill>
                  <a:srgbClr val="C00000"/>
                </a:solidFill>
              </a:rPr>
              <a:t>قواعد</a:t>
            </a:r>
            <a:endParaRPr lang="ar-EG" sz="3200" dirty="0">
              <a:solidFill>
                <a:srgbClr val="C00000"/>
              </a:solidFill>
            </a:endParaRPr>
          </a:p>
        </p:txBody>
      </p:sp>
      <p:sp>
        <p:nvSpPr>
          <p:cNvPr id="8" name="مربع نص 7">
            <a:extLst>
              <a:ext uri="{FF2B5EF4-FFF2-40B4-BE49-F238E27FC236}">
                <a16:creationId xmlns:a16="http://schemas.microsoft.com/office/drawing/2014/main" id="{7FF31E09-D9E9-4C41-3EDE-5A1B1596BA5A}"/>
              </a:ext>
            </a:extLst>
          </p:cNvPr>
          <p:cNvSpPr txBox="1"/>
          <p:nvPr/>
        </p:nvSpPr>
        <p:spPr>
          <a:xfrm>
            <a:off x="1207096" y="4733606"/>
            <a:ext cx="1709936" cy="584775"/>
          </a:xfrm>
          <a:prstGeom prst="rect">
            <a:avLst/>
          </a:prstGeom>
          <a:noFill/>
        </p:spPr>
        <p:txBody>
          <a:bodyPr wrap="square">
            <a:spAutoFit/>
          </a:bodyPr>
          <a:lstStyle/>
          <a:p>
            <a:pPr algn="ctr"/>
            <a:r>
              <a:rPr lang="ar-EG" sz="3200" b="1" dirty="0">
                <a:solidFill>
                  <a:srgbClr val="C00000"/>
                </a:solidFill>
              </a:rPr>
              <a:t>السياسات</a:t>
            </a:r>
            <a:endParaRPr lang="ar-EG" sz="3200" dirty="0">
              <a:solidFill>
                <a:srgbClr val="C00000"/>
              </a:solidFill>
            </a:endParaRPr>
          </a:p>
        </p:txBody>
      </p:sp>
      <p:sp>
        <p:nvSpPr>
          <p:cNvPr id="9" name="مربع نص 8">
            <a:extLst>
              <a:ext uri="{FF2B5EF4-FFF2-40B4-BE49-F238E27FC236}">
                <a16:creationId xmlns:a16="http://schemas.microsoft.com/office/drawing/2014/main" id="{4212D3AD-2B41-C4F7-4D09-16C487D56310}"/>
              </a:ext>
            </a:extLst>
          </p:cNvPr>
          <p:cNvSpPr txBox="1"/>
          <p:nvPr/>
        </p:nvSpPr>
        <p:spPr>
          <a:xfrm>
            <a:off x="1207096" y="5534281"/>
            <a:ext cx="1709936" cy="584775"/>
          </a:xfrm>
          <a:prstGeom prst="rect">
            <a:avLst/>
          </a:prstGeom>
          <a:noFill/>
        </p:spPr>
        <p:txBody>
          <a:bodyPr wrap="square">
            <a:spAutoFit/>
          </a:bodyPr>
          <a:lstStyle/>
          <a:p>
            <a:pPr algn="ctr"/>
            <a:r>
              <a:rPr lang="ar-EG" sz="3200" b="1" dirty="0">
                <a:solidFill>
                  <a:srgbClr val="C00000"/>
                </a:solidFill>
              </a:rPr>
              <a:t>أهداف</a:t>
            </a:r>
            <a:endParaRPr lang="ar-EG" sz="3200" dirty="0">
              <a:solidFill>
                <a:srgbClr val="C00000"/>
              </a:solidFill>
            </a:endParaRPr>
          </a:p>
        </p:txBody>
      </p:sp>
    </p:spTree>
    <p:extLst>
      <p:ext uri="{BB962C8B-B14F-4D97-AF65-F5344CB8AC3E}">
        <p14:creationId xmlns:p14="http://schemas.microsoft.com/office/powerpoint/2010/main" val="279829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6"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a:extLst>
            <a:ext uri="{FF2B5EF4-FFF2-40B4-BE49-F238E27FC236}">
              <a16:creationId xmlns:a16="http://schemas.microsoft.com/office/drawing/2014/main" id="{41EBC997-7F01-65BD-9E3A-6349380486F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21F04B4-8D6E-2533-C70D-75F511497541}"/>
              </a:ext>
            </a:extLst>
          </p:cNvPr>
          <p:cNvGrpSpPr/>
          <p:nvPr/>
        </p:nvGrpSpPr>
        <p:grpSpPr>
          <a:xfrm>
            <a:off x="8629650" y="2825264"/>
            <a:ext cx="1067450" cy="1067450"/>
            <a:chOff x="0" y="0"/>
            <a:chExt cx="812800" cy="812800"/>
          </a:xfrm>
        </p:grpSpPr>
        <p:sp>
          <p:nvSpPr>
            <p:cNvPr id="3" name="Freeform 3">
              <a:extLst>
                <a:ext uri="{FF2B5EF4-FFF2-40B4-BE49-F238E27FC236}">
                  <a16:creationId xmlns:a16="http://schemas.microsoft.com/office/drawing/2014/main" id="{19A0C661-0151-434C-7520-E7533CAEED9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 name="TextBox 4">
              <a:extLst>
                <a:ext uri="{FF2B5EF4-FFF2-40B4-BE49-F238E27FC236}">
                  <a16:creationId xmlns:a16="http://schemas.microsoft.com/office/drawing/2014/main" id="{C2B166E8-F7B2-356B-9BCE-167364360031}"/>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47" name="مجموعة 46">
            <a:extLst>
              <a:ext uri="{FF2B5EF4-FFF2-40B4-BE49-F238E27FC236}">
                <a16:creationId xmlns:a16="http://schemas.microsoft.com/office/drawing/2014/main" id="{E5586003-BB13-B861-964A-6A2A95B34701}"/>
              </a:ext>
            </a:extLst>
          </p:cNvPr>
          <p:cNvGrpSpPr/>
          <p:nvPr/>
        </p:nvGrpSpPr>
        <p:grpSpPr>
          <a:xfrm>
            <a:off x="501305" y="2047010"/>
            <a:ext cx="8228418" cy="2325573"/>
            <a:chOff x="763595" y="2037381"/>
            <a:chExt cx="7464076" cy="2325573"/>
          </a:xfrm>
        </p:grpSpPr>
        <p:grpSp>
          <p:nvGrpSpPr>
            <p:cNvPr id="5" name="Group 5">
              <a:extLst>
                <a:ext uri="{FF2B5EF4-FFF2-40B4-BE49-F238E27FC236}">
                  <a16:creationId xmlns:a16="http://schemas.microsoft.com/office/drawing/2014/main" id="{5C7AB450-E81A-B79A-5D56-A6FD2CBAB794}"/>
                </a:ext>
              </a:extLst>
            </p:cNvPr>
            <p:cNvGrpSpPr/>
            <p:nvPr/>
          </p:nvGrpSpPr>
          <p:grpSpPr>
            <a:xfrm>
              <a:off x="763595" y="2037381"/>
              <a:ext cx="7464076" cy="2325573"/>
              <a:chOff x="0" y="-38100"/>
              <a:chExt cx="3934282" cy="1225800"/>
            </a:xfrm>
          </p:grpSpPr>
          <p:sp>
            <p:nvSpPr>
              <p:cNvPr id="6" name="Freeform 6">
                <a:extLst>
                  <a:ext uri="{FF2B5EF4-FFF2-40B4-BE49-F238E27FC236}">
                    <a16:creationId xmlns:a16="http://schemas.microsoft.com/office/drawing/2014/main" id="{8551B113-9CB2-0E0F-B9F6-9DA6D6B71D09}"/>
                  </a:ext>
                </a:extLst>
              </p:cNvPr>
              <p:cNvSpPr/>
              <p:nvPr/>
            </p:nvSpPr>
            <p:spPr>
              <a:xfrm>
                <a:off x="513" y="619157"/>
                <a:ext cx="3933769" cy="568543"/>
              </a:xfrm>
              <a:custGeom>
                <a:avLst/>
                <a:gdLst/>
                <a:ahLst/>
                <a:cxnLst/>
                <a:rect l="l" t="t" r="r" b="b"/>
                <a:pathLst>
                  <a:path w="3933769" h="568543">
                    <a:moveTo>
                      <a:pt x="51868" y="0"/>
                    </a:moveTo>
                    <a:lnTo>
                      <a:pt x="3881901" y="0"/>
                    </a:lnTo>
                    <a:cubicBezTo>
                      <a:pt x="3910547" y="0"/>
                      <a:pt x="3933769" y="23222"/>
                      <a:pt x="3933769" y="51868"/>
                    </a:cubicBezTo>
                    <a:lnTo>
                      <a:pt x="3933769" y="516675"/>
                    </a:lnTo>
                    <a:cubicBezTo>
                      <a:pt x="3933769" y="545321"/>
                      <a:pt x="3910547" y="568543"/>
                      <a:pt x="3881901" y="568543"/>
                    </a:cubicBezTo>
                    <a:lnTo>
                      <a:pt x="51868" y="568543"/>
                    </a:lnTo>
                    <a:cubicBezTo>
                      <a:pt x="23222" y="568543"/>
                      <a:pt x="0" y="545321"/>
                      <a:pt x="0" y="516675"/>
                    </a:cubicBezTo>
                    <a:lnTo>
                      <a:pt x="0" y="51868"/>
                    </a:lnTo>
                    <a:cubicBezTo>
                      <a:pt x="0" y="23222"/>
                      <a:pt x="23222" y="0"/>
                      <a:pt x="51868" y="0"/>
                    </a:cubicBezTo>
                    <a:close/>
                  </a:path>
                </a:pathLst>
              </a:custGeom>
              <a:solidFill>
                <a:srgbClr val="317F54"/>
              </a:solidFill>
            </p:spPr>
          </p:sp>
          <p:sp>
            <p:nvSpPr>
              <p:cNvPr id="7" name="TextBox 7">
                <a:extLst>
                  <a:ext uri="{FF2B5EF4-FFF2-40B4-BE49-F238E27FC236}">
                    <a16:creationId xmlns:a16="http://schemas.microsoft.com/office/drawing/2014/main" id="{613EC2CF-A081-5AE7-9741-E35E18DDB814}"/>
                  </a:ext>
                </a:extLst>
              </p:cNvPr>
              <p:cNvSpPr txBox="1"/>
              <p:nvPr/>
            </p:nvSpPr>
            <p:spPr>
              <a:xfrm>
                <a:off x="0" y="-38100"/>
                <a:ext cx="3933769" cy="60664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11" name="Group 11">
              <a:extLst>
                <a:ext uri="{FF2B5EF4-FFF2-40B4-BE49-F238E27FC236}">
                  <a16:creationId xmlns:a16="http://schemas.microsoft.com/office/drawing/2014/main" id="{976C305B-B407-9105-3710-578598FB3964}"/>
                </a:ext>
              </a:extLst>
            </p:cNvPr>
            <p:cNvGrpSpPr/>
            <p:nvPr/>
          </p:nvGrpSpPr>
          <p:grpSpPr>
            <a:xfrm>
              <a:off x="2844111" y="2350367"/>
              <a:ext cx="3629376" cy="1078633"/>
              <a:chOff x="0" y="0"/>
              <a:chExt cx="1913028" cy="568543"/>
            </a:xfrm>
          </p:grpSpPr>
          <p:sp>
            <p:nvSpPr>
              <p:cNvPr id="12" name="Freeform 12">
                <a:extLst>
                  <a:ext uri="{FF2B5EF4-FFF2-40B4-BE49-F238E27FC236}">
                    <a16:creationId xmlns:a16="http://schemas.microsoft.com/office/drawing/2014/main" id="{62FFC4EB-C9DA-6FB0-CA7C-D5D62B7D5BF0}"/>
                  </a:ext>
                </a:extLst>
              </p:cNvPr>
              <p:cNvSpPr/>
              <p:nvPr/>
            </p:nvSpPr>
            <p:spPr>
              <a:xfrm>
                <a:off x="0" y="0"/>
                <a:ext cx="1913028" cy="568543"/>
              </a:xfrm>
              <a:custGeom>
                <a:avLst/>
                <a:gdLst/>
                <a:ahLst/>
                <a:cxnLst/>
                <a:rect l="l" t="t" r="r" b="b"/>
                <a:pathLst>
                  <a:path w="1913028" h="568543">
                    <a:moveTo>
                      <a:pt x="106656" y="0"/>
                    </a:moveTo>
                    <a:lnTo>
                      <a:pt x="1806372" y="0"/>
                    </a:lnTo>
                    <a:cubicBezTo>
                      <a:pt x="1865276" y="0"/>
                      <a:pt x="1913028" y="47752"/>
                      <a:pt x="1913028" y="106656"/>
                    </a:cubicBezTo>
                    <a:lnTo>
                      <a:pt x="1913028" y="461886"/>
                    </a:lnTo>
                    <a:cubicBezTo>
                      <a:pt x="1913028" y="490173"/>
                      <a:pt x="1901791" y="517302"/>
                      <a:pt x="1881789" y="537304"/>
                    </a:cubicBezTo>
                    <a:cubicBezTo>
                      <a:pt x="1861787" y="557306"/>
                      <a:pt x="1834659" y="568543"/>
                      <a:pt x="1806372" y="568543"/>
                    </a:cubicBezTo>
                    <a:lnTo>
                      <a:pt x="106656" y="568543"/>
                    </a:lnTo>
                    <a:cubicBezTo>
                      <a:pt x="78369" y="568543"/>
                      <a:pt x="51241" y="557306"/>
                      <a:pt x="31239" y="537304"/>
                    </a:cubicBezTo>
                    <a:cubicBezTo>
                      <a:pt x="11237" y="517302"/>
                      <a:pt x="0" y="490173"/>
                      <a:pt x="0" y="461886"/>
                    </a:cubicBezTo>
                    <a:lnTo>
                      <a:pt x="0" y="106656"/>
                    </a:lnTo>
                    <a:cubicBezTo>
                      <a:pt x="0" y="78369"/>
                      <a:pt x="11237" y="51241"/>
                      <a:pt x="31239" y="31239"/>
                    </a:cubicBezTo>
                    <a:cubicBezTo>
                      <a:pt x="51241" y="11237"/>
                      <a:pt x="78369" y="0"/>
                      <a:pt x="106656" y="0"/>
                    </a:cubicBezTo>
                    <a:close/>
                  </a:path>
                </a:pathLst>
              </a:custGeom>
              <a:solidFill>
                <a:srgbClr val="ABC339"/>
              </a:solidFill>
            </p:spPr>
          </p:sp>
          <p:sp>
            <p:nvSpPr>
              <p:cNvPr id="13" name="TextBox 13">
                <a:extLst>
                  <a:ext uri="{FF2B5EF4-FFF2-40B4-BE49-F238E27FC236}">
                    <a16:creationId xmlns:a16="http://schemas.microsoft.com/office/drawing/2014/main" id="{3DCE4471-F7AB-266A-742B-27F42026B4C5}"/>
                  </a:ext>
                </a:extLst>
              </p:cNvPr>
              <p:cNvSpPr txBox="1"/>
              <p:nvPr/>
            </p:nvSpPr>
            <p:spPr>
              <a:xfrm>
                <a:off x="0" y="-38100"/>
                <a:ext cx="1913028" cy="60664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grpSp>
        <p:nvGrpSpPr>
          <p:cNvPr id="14" name="Group 14">
            <a:extLst>
              <a:ext uri="{FF2B5EF4-FFF2-40B4-BE49-F238E27FC236}">
                <a16:creationId xmlns:a16="http://schemas.microsoft.com/office/drawing/2014/main" id="{DE13B3B2-F010-F494-0844-1453A95495CE}"/>
              </a:ext>
            </a:extLst>
          </p:cNvPr>
          <p:cNvGrpSpPr/>
          <p:nvPr/>
        </p:nvGrpSpPr>
        <p:grpSpPr>
          <a:xfrm>
            <a:off x="514350" y="380691"/>
            <a:ext cx="1524310" cy="1524310"/>
            <a:chOff x="0" y="0"/>
            <a:chExt cx="812800" cy="812800"/>
          </a:xfrm>
        </p:grpSpPr>
        <p:sp>
          <p:nvSpPr>
            <p:cNvPr id="15" name="Freeform 15">
              <a:extLst>
                <a:ext uri="{FF2B5EF4-FFF2-40B4-BE49-F238E27FC236}">
                  <a16:creationId xmlns:a16="http://schemas.microsoft.com/office/drawing/2014/main" id="{2D2ABDD1-827D-81EB-207D-DF813E21581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6" name="TextBox 16">
              <a:extLst>
                <a:ext uri="{FF2B5EF4-FFF2-40B4-BE49-F238E27FC236}">
                  <a16:creationId xmlns:a16="http://schemas.microsoft.com/office/drawing/2014/main" id="{40591675-FB91-E686-2453-EFF19E2434FD}"/>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35" name="Freeform 35">
            <a:extLst>
              <a:ext uri="{FF2B5EF4-FFF2-40B4-BE49-F238E27FC236}">
                <a16:creationId xmlns:a16="http://schemas.microsoft.com/office/drawing/2014/main" id="{6F478867-9B94-8330-C281-163B26DBCF7B}"/>
              </a:ext>
            </a:extLst>
          </p:cNvPr>
          <p:cNvSpPr/>
          <p:nvPr/>
        </p:nvSpPr>
        <p:spPr>
          <a:xfrm rot="-272943">
            <a:off x="726733" y="1244420"/>
            <a:ext cx="1049723" cy="1321161"/>
          </a:xfrm>
          <a:custGeom>
            <a:avLst/>
            <a:gdLst/>
            <a:ahLst/>
            <a:cxnLst/>
            <a:rect l="l" t="t" r="r" b="b"/>
            <a:pathLst>
              <a:path w="2099445" h="2642322">
                <a:moveTo>
                  <a:pt x="0" y="0"/>
                </a:moveTo>
                <a:lnTo>
                  <a:pt x="2099445" y="0"/>
                </a:lnTo>
                <a:lnTo>
                  <a:pt x="2099445" y="2642321"/>
                </a:lnTo>
                <a:lnTo>
                  <a:pt x="0" y="26423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6" name="Freeform 36">
            <a:extLst>
              <a:ext uri="{FF2B5EF4-FFF2-40B4-BE49-F238E27FC236}">
                <a16:creationId xmlns:a16="http://schemas.microsoft.com/office/drawing/2014/main" id="{CDB4F2D4-DEF0-895D-8C5F-6AB50ED4744D}"/>
              </a:ext>
            </a:extLst>
          </p:cNvPr>
          <p:cNvSpPr/>
          <p:nvPr/>
        </p:nvSpPr>
        <p:spPr>
          <a:xfrm rot="664621">
            <a:off x="7926021" y="4622385"/>
            <a:ext cx="959413" cy="1507649"/>
          </a:xfrm>
          <a:custGeom>
            <a:avLst/>
            <a:gdLst/>
            <a:ahLst/>
            <a:cxnLst/>
            <a:rect l="l" t="t" r="r" b="b"/>
            <a:pathLst>
              <a:path w="1918825" h="3015297">
                <a:moveTo>
                  <a:pt x="0" y="0"/>
                </a:moveTo>
                <a:lnTo>
                  <a:pt x="1918825" y="0"/>
                </a:lnTo>
                <a:lnTo>
                  <a:pt x="1918825" y="3015296"/>
                </a:lnTo>
                <a:lnTo>
                  <a:pt x="0" y="30152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2" name="Freeform 42">
            <a:extLst>
              <a:ext uri="{FF2B5EF4-FFF2-40B4-BE49-F238E27FC236}">
                <a16:creationId xmlns:a16="http://schemas.microsoft.com/office/drawing/2014/main" id="{EDE221A3-631F-D652-4626-51CF95CE769F}"/>
              </a:ext>
            </a:extLst>
          </p:cNvPr>
          <p:cNvSpPr/>
          <p:nvPr/>
        </p:nvSpPr>
        <p:spPr>
          <a:xfrm rot="5191380" flipH="1">
            <a:off x="7712662" y="1735811"/>
            <a:ext cx="570229" cy="570229"/>
          </a:xfrm>
          <a:custGeom>
            <a:avLst/>
            <a:gdLst/>
            <a:ahLst/>
            <a:cxnLst/>
            <a:rect l="l" t="t" r="r" b="b"/>
            <a:pathLst>
              <a:path w="1140458" h="1140458">
                <a:moveTo>
                  <a:pt x="1140459" y="0"/>
                </a:moveTo>
                <a:lnTo>
                  <a:pt x="0" y="0"/>
                </a:lnTo>
                <a:lnTo>
                  <a:pt x="0" y="1140458"/>
                </a:lnTo>
                <a:lnTo>
                  <a:pt x="1140459" y="1140458"/>
                </a:lnTo>
                <a:lnTo>
                  <a:pt x="1140459"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43" name="Group 43">
            <a:extLst>
              <a:ext uri="{FF2B5EF4-FFF2-40B4-BE49-F238E27FC236}">
                <a16:creationId xmlns:a16="http://schemas.microsoft.com/office/drawing/2014/main" id="{49E74690-4866-F44B-D441-4C52644284B9}"/>
              </a:ext>
            </a:extLst>
          </p:cNvPr>
          <p:cNvGrpSpPr/>
          <p:nvPr/>
        </p:nvGrpSpPr>
        <p:grpSpPr>
          <a:xfrm>
            <a:off x="3213274" y="5497725"/>
            <a:ext cx="3209101" cy="3209101"/>
            <a:chOff x="0" y="0"/>
            <a:chExt cx="812800" cy="812800"/>
          </a:xfrm>
        </p:grpSpPr>
        <p:sp>
          <p:nvSpPr>
            <p:cNvPr id="44" name="Freeform 44">
              <a:extLst>
                <a:ext uri="{FF2B5EF4-FFF2-40B4-BE49-F238E27FC236}">
                  <a16:creationId xmlns:a16="http://schemas.microsoft.com/office/drawing/2014/main" id="{5BFACDD4-81CC-278F-29F8-A19E6A88F77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5" name="TextBox 45">
              <a:extLst>
                <a:ext uri="{FF2B5EF4-FFF2-40B4-BE49-F238E27FC236}">
                  <a16:creationId xmlns:a16="http://schemas.microsoft.com/office/drawing/2014/main" id="{7A86E19F-896C-29A6-C4DA-DF04ED63D2CF}"/>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46" name="Freeform 46">
            <a:extLst>
              <a:ext uri="{FF2B5EF4-FFF2-40B4-BE49-F238E27FC236}">
                <a16:creationId xmlns:a16="http://schemas.microsoft.com/office/drawing/2014/main" id="{B3503A1A-B0B8-340D-FF2C-F19F9CC16E21}"/>
              </a:ext>
            </a:extLst>
          </p:cNvPr>
          <p:cNvSpPr/>
          <p:nvPr/>
        </p:nvSpPr>
        <p:spPr>
          <a:xfrm rot="-4715896" flipH="1">
            <a:off x="408321" y="5130885"/>
            <a:ext cx="490648" cy="490648"/>
          </a:xfrm>
          <a:custGeom>
            <a:avLst/>
            <a:gdLst/>
            <a:ahLst/>
            <a:cxnLst/>
            <a:rect l="l" t="t" r="r" b="b"/>
            <a:pathLst>
              <a:path w="981296" h="981296">
                <a:moveTo>
                  <a:pt x="981296" y="0"/>
                </a:moveTo>
                <a:lnTo>
                  <a:pt x="0" y="0"/>
                </a:lnTo>
                <a:lnTo>
                  <a:pt x="0" y="981296"/>
                </a:lnTo>
                <a:lnTo>
                  <a:pt x="981296" y="981296"/>
                </a:lnTo>
                <a:lnTo>
                  <a:pt x="981296"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8" name="مربع نص 47">
            <a:extLst>
              <a:ext uri="{FF2B5EF4-FFF2-40B4-BE49-F238E27FC236}">
                <a16:creationId xmlns:a16="http://schemas.microsoft.com/office/drawing/2014/main" id="{7858A0B9-1814-78BC-AE5C-39EB25502CA5}"/>
              </a:ext>
            </a:extLst>
          </p:cNvPr>
          <p:cNvSpPr txBox="1"/>
          <p:nvPr/>
        </p:nvSpPr>
        <p:spPr>
          <a:xfrm>
            <a:off x="121598" y="2755556"/>
            <a:ext cx="8869342" cy="1264449"/>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500"/>
              </a:spcAft>
              <a:buClrTx/>
              <a:buSzTx/>
              <a:buFontTx/>
              <a:buNone/>
              <a:tabLst/>
              <a:defRPr/>
            </a:pPr>
            <a:r>
              <a:rPr kumimoji="0" lang="ar-EG" sz="40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t>الهدف الثاني:</a:t>
            </a:r>
          </a:p>
          <a:p>
            <a:pPr algn="ctr"/>
            <a:r>
              <a:rPr lang="ar-EG" sz="3200" b="1" dirty="0">
                <a:solidFill>
                  <a:schemeClr val="bg1"/>
                </a:solidFill>
                <a:latin typeface="Traditional Arabic" panose="02020603050405020304" pitchFamily="18" charset="-78"/>
                <a:cs typeface="Traditional Arabic" panose="02020603050405020304" pitchFamily="18" charset="-78"/>
              </a:rPr>
              <a:t>أن يكون الطلبة قادرين على تطبيق عناصر التخطيط.</a:t>
            </a:r>
            <a:endParaRPr lang="ar-EG" sz="4000" dirty="0">
              <a:solidFill>
                <a:schemeClr val="bg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113567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circle(in)">
                                      <p:cBhvr>
                                        <p:cTn id="7" dur="2000"/>
                                        <p:tgtEl>
                                          <p:spTgt spid="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8">
                                            <p:txEl>
                                              <p:pRg st="0" end="0"/>
                                            </p:txEl>
                                          </p:spTgt>
                                        </p:tgtEl>
                                        <p:attrNameLst>
                                          <p:attrName>style.visibility</p:attrName>
                                        </p:attrNameLst>
                                      </p:cBhvr>
                                      <p:to>
                                        <p:strVal val="visible"/>
                                      </p:to>
                                    </p:set>
                                    <p:anim calcmode="lin" valueType="num">
                                      <p:cBhvr additive="base">
                                        <p:cTn id="12" dur="500" fill="hold"/>
                                        <p:tgtEl>
                                          <p:spTgt spid="4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a:extLst>
            <a:ext uri="{FF2B5EF4-FFF2-40B4-BE49-F238E27FC236}">
              <a16:creationId xmlns:a16="http://schemas.microsoft.com/office/drawing/2014/main" id="{6647B220-7172-F1DB-FBCC-1AAD51CF946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7ECCC34-EAD2-8FAB-2D3D-130BD38344BA}"/>
              </a:ext>
            </a:extLst>
          </p:cNvPr>
          <p:cNvSpPr/>
          <p:nvPr/>
        </p:nvSpPr>
        <p:spPr>
          <a:xfrm>
            <a:off x="514350" y="2066449"/>
            <a:ext cx="3724699" cy="3419951"/>
          </a:xfrm>
          <a:custGeom>
            <a:avLst/>
            <a:gdLst/>
            <a:ahLst/>
            <a:cxnLst/>
            <a:rect l="l" t="t" r="r" b="b"/>
            <a:pathLst>
              <a:path w="7449398" h="6839902">
                <a:moveTo>
                  <a:pt x="0" y="0"/>
                </a:moveTo>
                <a:lnTo>
                  <a:pt x="7449398" y="0"/>
                </a:lnTo>
                <a:lnTo>
                  <a:pt x="7449398" y="6839902"/>
                </a:lnTo>
                <a:lnTo>
                  <a:pt x="0" y="68399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D2BAE1DF-FD93-E584-83F3-39FEEEF2DA8C}"/>
              </a:ext>
            </a:extLst>
          </p:cNvPr>
          <p:cNvSpPr/>
          <p:nvPr/>
        </p:nvSpPr>
        <p:spPr>
          <a:xfrm rot="594186">
            <a:off x="3631482" y="3304172"/>
            <a:ext cx="525790" cy="525790"/>
          </a:xfrm>
          <a:custGeom>
            <a:avLst/>
            <a:gdLst/>
            <a:ahLst/>
            <a:cxnLst/>
            <a:rect l="l" t="t" r="r" b="b"/>
            <a:pathLst>
              <a:path w="1051579" h="1051579">
                <a:moveTo>
                  <a:pt x="0" y="0"/>
                </a:moveTo>
                <a:lnTo>
                  <a:pt x="1051579" y="0"/>
                </a:lnTo>
                <a:lnTo>
                  <a:pt x="1051579" y="1051579"/>
                </a:lnTo>
                <a:lnTo>
                  <a:pt x="0" y="10515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a:extLst>
              <a:ext uri="{FF2B5EF4-FFF2-40B4-BE49-F238E27FC236}">
                <a16:creationId xmlns:a16="http://schemas.microsoft.com/office/drawing/2014/main" id="{B7AA1D44-2CE6-D26A-89F1-741DDD489CA9}"/>
              </a:ext>
            </a:extLst>
          </p:cNvPr>
          <p:cNvSpPr/>
          <p:nvPr/>
        </p:nvSpPr>
        <p:spPr>
          <a:xfrm rot="1612643">
            <a:off x="2532017" y="1767541"/>
            <a:ext cx="902852" cy="902852"/>
          </a:xfrm>
          <a:custGeom>
            <a:avLst/>
            <a:gdLst/>
            <a:ahLst/>
            <a:cxnLst/>
            <a:rect l="l" t="t" r="r" b="b"/>
            <a:pathLst>
              <a:path w="1805704" h="1805704">
                <a:moveTo>
                  <a:pt x="0" y="0"/>
                </a:moveTo>
                <a:lnTo>
                  <a:pt x="1805705" y="0"/>
                </a:lnTo>
                <a:lnTo>
                  <a:pt x="1805705" y="1805705"/>
                </a:lnTo>
                <a:lnTo>
                  <a:pt x="0" y="180570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a:extLst>
              <a:ext uri="{FF2B5EF4-FFF2-40B4-BE49-F238E27FC236}">
                <a16:creationId xmlns:a16="http://schemas.microsoft.com/office/drawing/2014/main" id="{E5AE8495-BA91-52D6-B74C-ED2FF46CA9D6}"/>
              </a:ext>
            </a:extLst>
          </p:cNvPr>
          <p:cNvGrpSpPr/>
          <p:nvPr/>
        </p:nvGrpSpPr>
        <p:grpSpPr>
          <a:xfrm>
            <a:off x="8144795" y="572745"/>
            <a:ext cx="1397963" cy="1397963"/>
            <a:chOff x="0" y="0"/>
            <a:chExt cx="812800" cy="812800"/>
          </a:xfrm>
        </p:grpSpPr>
        <p:sp>
          <p:nvSpPr>
            <p:cNvPr id="8" name="Freeform 8">
              <a:extLst>
                <a:ext uri="{FF2B5EF4-FFF2-40B4-BE49-F238E27FC236}">
                  <a16:creationId xmlns:a16="http://schemas.microsoft.com/office/drawing/2014/main" id="{AA2A9140-E978-ED56-325F-6F4E2BEF038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9" name="TextBox 9">
              <a:extLst>
                <a:ext uri="{FF2B5EF4-FFF2-40B4-BE49-F238E27FC236}">
                  <a16:creationId xmlns:a16="http://schemas.microsoft.com/office/drawing/2014/main" id="{EC71E8E6-6915-B2C8-DC52-749D9ECCCDDF}"/>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10" name="Group 10">
            <a:extLst>
              <a:ext uri="{FF2B5EF4-FFF2-40B4-BE49-F238E27FC236}">
                <a16:creationId xmlns:a16="http://schemas.microsoft.com/office/drawing/2014/main" id="{5766CC02-8E66-B242-F4B2-B143FA5B335C}"/>
              </a:ext>
            </a:extLst>
          </p:cNvPr>
          <p:cNvGrpSpPr/>
          <p:nvPr/>
        </p:nvGrpSpPr>
        <p:grpSpPr>
          <a:xfrm>
            <a:off x="4872306" y="5078373"/>
            <a:ext cx="2488545" cy="2488545"/>
            <a:chOff x="0" y="0"/>
            <a:chExt cx="812800" cy="812800"/>
          </a:xfrm>
        </p:grpSpPr>
        <p:sp>
          <p:nvSpPr>
            <p:cNvPr id="11" name="Freeform 11">
              <a:extLst>
                <a:ext uri="{FF2B5EF4-FFF2-40B4-BE49-F238E27FC236}">
                  <a16:creationId xmlns:a16="http://schemas.microsoft.com/office/drawing/2014/main" id="{D4175205-761A-7EAF-855A-572DAC7FED2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2" name="TextBox 12">
              <a:extLst>
                <a:ext uri="{FF2B5EF4-FFF2-40B4-BE49-F238E27FC236}">
                  <a16:creationId xmlns:a16="http://schemas.microsoft.com/office/drawing/2014/main" id="{D458F512-FA51-0EAA-523B-6B22E89B7374}"/>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grpSp>
        <p:nvGrpSpPr>
          <p:cNvPr id="13" name="Group 13">
            <a:extLst>
              <a:ext uri="{FF2B5EF4-FFF2-40B4-BE49-F238E27FC236}">
                <a16:creationId xmlns:a16="http://schemas.microsoft.com/office/drawing/2014/main" id="{64939F25-296C-BF63-5FE4-F5112F1EE370}"/>
              </a:ext>
            </a:extLst>
          </p:cNvPr>
          <p:cNvGrpSpPr/>
          <p:nvPr/>
        </p:nvGrpSpPr>
        <p:grpSpPr>
          <a:xfrm>
            <a:off x="514350" y="4317707"/>
            <a:ext cx="673606" cy="673606"/>
            <a:chOff x="0" y="0"/>
            <a:chExt cx="812800" cy="812800"/>
          </a:xfrm>
        </p:grpSpPr>
        <p:sp>
          <p:nvSpPr>
            <p:cNvPr id="14" name="Freeform 14">
              <a:extLst>
                <a:ext uri="{FF2B5EF4-FFF2-40B4-BE49-F238E27FC236}">
                  <a16:creationId xmlns:a16="http://schemas.microsoft.com/office/drawing/2014/main" id="{7D425C1F-59C0-EB29-FCE7-FC5338A3041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5" name="TextBox 15">
              <a:extLst>
                <a:ext uri="{FF2B5EF4-FFF2-40B4-BE49-F238E27FC236}">
                  <a16:creationId xmlns:a16="http://schemas.microsoft.com/office/drawing/2014/main" id="{F3B3D173-B5F2-CF6C-9089-7DA1F0E77253}"/>
                </a:ext>
              </a:extLst>
            </p:cNvPr>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grpSp>
      <p:sp>
        <p:nvSpPr>
          <p:cNvPr id="17" name="مربع نص 16">
            <a:extLst>
              <a:ext uri="{FF2B5EF4-FFF2-40B4-BE49-F238E27FC236}">
                <a16:creationId xmlns:a16="http://schemas.microsoft.com/office/drawing/2014/main" id="{F6784CB5-3436-BB48-DE08-7EC93536CBE1}"/>
              </a:ext>
            </a:extLst>
          </p:cNvPr>
          <p:cNvSpPr txBox="1"/>
          <p:nvPr/>
        </p:nvSpPr>
        <p:spPr>
          <a:xfrm>
            <a:off x="5105607" y="3105402"/>
            <a:ext cx="3378078"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عناصر التخطيط</a:t>
            </a:r>
            <a:endParaRPr kumimoji="0" lang="en-US"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172207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barn(inVertical)">
                                      <p:cBhvr>
                                        <p:cTn id="7"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4A80317A-7617-26A8-3D1E-C52E8A55F45F}"/>
              </a:ext>
            </a:extLst>
          </p:cNvPr>
          <p:cNvSpPr/>
          <p:nvPr/>
        </p:nvSpPr>
        <p:spPr>
          <a:xfrm>
            <a:off x="1432694" y="1628800"/>
            <a:ext cx="6637634" cy="3974283"/>
          </a:xfrm>
          <a:custGeom>
            <a:avLst/>
            <a:gdLst/>
            <a:ahLst/>
            <a:cxnLst/>
            <a:rect l="l" t="t" r="r" b="b"/>
            <a:pathLst>
              <a:path w="9956451" h="5961425">
                <a:moveTo>
                  <a:pt x="0" y="0"/>
                </a:moveTo>
                <a:lnTo>
                  <a:pt x="9956451" y="0"/>
                </a:lnTo>
                <a:lnTo>
                  <a:pt x="9956451" y="5961426"/>
                </a:lnTo>
                <a:lnTo>
                  <a:pt x="0" y="5961426"/>
                </a:lnTo>
                <a:lnTo>
                  <a:pt x="0" y="0"/>
                </a:lnTo>
                <a:close/>
              </a:path>
            </a:pathLst>
          </a:custGeom>
          <a:blipFill>
            <a:blip r:embed="rId2"/>
            <a:stretch>
              <a:fillRect/>
            </a:stretch>
          </a:blipFill>
        </p:spPr>
      </p:sp>
      <p:sp>
        <p:nvSpPr>
          <p:cNvPr id="9" name="مربع نص 8">
            <a:extLst>
              <a:ext uri="{FF2B5EF4-FFF2-40B4-BE49-F238E27FC236}">
                <a16:creationId xmlns:a16="http://schemas.microsoft.com/office/drawing/2014/main" id="{67CA5BC1-D160-AE2E-9212-758581D85173}"/>
              </a:ext>
            </a:extLst>
          </p:cNvPr>
          <p:cNvSpPr txBox="1"/>
          <p:nvPr/>
        </p:nvSpPr>
        <p:spPr>
          <a:xfrm>
            <a:off x="2326915" y="1916832"/>
            <a:ext cx="4849193" cy="2926442"/>
          </a:xfrm>
          <a:prstGeom prst="rect">
            <a:avLst/>
          </a:prstGeom>
          <a:noFill/>
        </p:spPr>
        <p:txBody>
          <a:bodyPr wrap="square">
            <a:spAutoFit/>
          </a:bodyPr>
          <a:lstStyle/>
          <a:p>
            <a:pPr algn="ctr" rtl="1">
              <a:spcBef>
                <a:spcPts val="0"/>
              </a:spcBef>
              <a:spcAft>
                <a:spcPts val="500"/>
              </a:spcAft>
            </a:pPr>
            <a:r>
              <a:rPr lang="ar-EG" sz="6000" b="1" dirty="0">
                <a:latin typeface="Arial" panose="020B0604020202020204" pitchFamily="34" charset="0"/>
              </a:rPr>
              <a:t>1- الأهداف</a:t>
            </a:r>
          </a:p>
          <a:p>
            <a:pPr algn="ctr" rtl="1">
              <a:spcBef>
                <a:spcPts val="0"/>
              </a:spcBef>
              <a:spcAft>
                <a:spcPts val="500"/>
              </a:spcAft>
            </a:pPr>
            <a:r>
              <a:rPr lang="ar-EG" sz="6000" b="1" dirty="0">
                <a:solidFill>
                  <a:srgbClr val="481918"/>
                </a:solidFill>
                <a:latin typeface="Arial" panose="020B0604020202020204" pitchFamily="34" charset="0"/>
              </a:rPr>
              <a:t>هي النتائج المطلوب تحقيقها في المستقبل</a:t>
            </a:r>
            <a:endParaRPr lang="en-US" sz="6000" b="1" dirty="0">
              <a:solidFill>
                <a:srgbClr val="481918"/>
              </a:solidFill>
            </a:endParaRPr>
          </a:p>
        </p:txBody>
      </p:sp>
    </p:spTree>
    <p:extLst>
      <p:ext uri="{BB962C8B-B14F-4D97-AF65-F5344CB8AC3E}">
        <p14:creationId xmlns:p14="http://schemas.microsoft.com/office/powerpoint/2010/main" val="220264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67CA5BC1-D160-AE2E-9212-758581D85173}"/>
              </a:ext>
            </a:extLst>
          </p:cNvPr>
          <p:cNvSpPr txBox="1"/>
          <p:nvPr/>
        </p:nvSpPr>
        <p:spPr>
          <a:xfrm>
            <a:off x="539552" y="1340768"/>
            <a:ext cx="7639775" cy="4524315"/>
          </a:xfrm>
          <a:prstGeom prst="rect">
            <a:avLst/>
          </a:prstGeom>
          <a:noFill/>
        </p:spPr>
        <p:txBody>
          <a:bodyPr wrap="square">
            <a:spAutoFit/>
          </a:bodyPr>
          <a:lstStyle/>
          <a:p>
            <a:r>
              <a:rPr lang="ar-EG" sz="3200" b="1" u="sng" dirty="0">
                <a:solidFill>
                  <a:srgbClr val="FFC000"/>
                </a:solidFill>
              </a:rPr>
              <a:t>شروط الأهداف:</a:t>
            </a:r>
          </a:p>
          <a:p>
            <a:pPr marL="285750" indent="-285750">
              <a:buFont typeface="Wingdings" panose="05000000000000000000" pitchFamily="2" charset="2"/>
              <a:buChar char="§"/>
            </a:pPr>
            <a:r>
              <a:rPr lang="ar-EG" sz="3200" b="1" dirty="0">
                <a:solidFill>
                  <a:srgbClr val="FFFF00"/>
                </a:solidFill>
              </a:rPr>
              <a:t>الوضوح: </a:t>
            </a:r>
            <a:r>
              <a:rPr lang="ar-EG" sz="3200" b="1" dirty="0">
                <a:solidFill>
                  <a:schemeClr val="bg1"/>
                </a:solidFill>
              </a:rPr>
              <a:t>أن يكون الهدف واضحًا ومحددًا لجميع العاملين والمسؤولين عند تنفيذه في المنظمة.</a:t>
            </a:r>
          </a:p>
          <a:p>
            <a:pPr marL="285750" indent="-285750">
              <a:buFont typeface="Wingdings" panose="05000000000000000000" pitchFamily="2" charset="2"/>
              <a:buChar char="§"/>
            </a:pPr>
            <a:r>
              <a:rPr lang="ar-EG" sz="3200" b="1" dirty="0">
                <a:solidFill>
                  <a:srgbClr val="FFFF00"/>
                </a:solidFill>
              </a:rPr>
              <a:t>الواقعية: </a:t>
            </a:r>
            <a:r>
              <a:rPr lang="ar-EG" sz="3200" b="1" dirty="0">
                <a:solidFill>
                  <a:schemeClr val="bg1"/>
                </a:solidFill>
              </a:rPr>
              <a:t>يمكن تحقيقه في حدود الإمكانات المتاحة، والقدرات المتوفرة، والوقت المحدد </a:t>
            </a:r>
          </a:p>
          <a:p>
            <a:pPr marL="285750" indent="-285750">
              <a:buFont typeface="Wingdings" panose="05000000000000000000" pitchFamily="2" charset="2"/>
              <a:buChar char="§"/>
            </a:pPr>
            <a:r>
              <a:rPr lang="ar-EG" sz="3200" b="1" dirty="0">
                <a:solidFill>
                  <a:srgbClr val="FFFF00"/>
                </a:solidFill>
              </a:rPr>
              <a:t>قابل للقياس: </a:t>
            </a:r>
            <a:r>
              <a:rPr lang="ar-EG" sz="3200" b="1" dirty="0">
                <a:solidFill>
                  <a:schemeClr val="bg1"/>
                </a:solidFill>
              </a:rPr>
              <a:t>من خلال ترجمته في صورة كمية تُمكن من متابعته، وتقويمه، ومعرفة مدى الانحراف.</a:t>
            </a:r>
          </a:p>
          <a:p>
            <a:pPr marL="285750" indent="-285750">
              <a:buFont typeface="Wingdings" panose="05000000000000000000" pitchFamily="2" charset="2"/>
              <a:buChar char="§"/>
            </a:pPr>
            <a:r>
              <a:rPr lang="ar-EG" sz="3200" b="1" dirty="0">
                <a:solidFill>
                  <a:schemeClr val="bg1"/>
                </a:solidFill>
              </a:rPr>
              <a:t> </a:t>
            </a:r>
            <a:r>
              <a:rPr lang="ar-EG" sz="3200" b="1" dirty="0">
                <a:solidFill>
                  <a:srgbClr val="FFFF00"/>
                </a:solidFill>
              </a:rPr>
              <a:t>نظامي: </a:t>
            </a:r>
            <a:r>
              <a:rPr lang="ar-EG" sz="3200" b="1" dirty="0">
                <a:solidFill>
                  <a:schemeClr val="bg1"/>
                </a:solidFill>
              </a:rPr>
              <a:t>بحيث لا يكون الهدف مخالفًا للشرع أو الأنظمة، أو السياسات الموضوعة.</a:t>
            </a:r>
          </a:p>
        </p:txBody>
      </p:sp>
    </p:spTree>
    <p:extLst>
      <p:ext uri="{BB962C8B-B14F-4D97-AF65-F5344CB8AC3E}">
        <p14:creationId xmlns:p14="http://schemas.microsoft.com/office/powerpoint/2010/main" val="2649581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 calcmode="lin" valueType="num">
                                      <p:cBhvr>
                                        <p:cTn id="14"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 calcmode="lin" valueType="num">
                                      <p:cBhvr>
                                        <p:cTn id="21"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 calcmode="lin" valueType="num">
                                      <p:cBhvr>
                                        <p:cTn id="28"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 calcmode="lin" valueType="num">
                                      <p:cBhvr>
                                        <p:cTn id="35" dur="500" fill="hold"/>
                                        <p:tgtEl>
                                          <p:spTgt spid="9">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9">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B0CE2FE9-3C05-558A-5F91-AA232312D795}"/>
              </a:ext>
            </a:extLst>
          </p:cNvPr>
          <p:cNvSpPr/>
          <p:nvPr/>
        </p:nvSpPr>
        <p:spPr>
          <a:xfrm>
            <a:off x="1432694" y="1628800"/>
            <a:ext cx="6637634" cy="3974283"/>
          </a:xfrm>
          <a:custGeom>
            <a:avLst/>
            <a:gdLst/>
            <a:ahLst/>
            <a:cxnLst/>
            <a:rect l="l" t="t" r="r" b="b"/>
            <a:pathLst>
              <a:path w="9956451" h="5961425">
                <a:moveTo>
                  <a:pt x="0" y="0"/>
                </a:moveTo>
                <a:lnTo>
                  <a:pt x="9956451" y="0"/>
                </a:lnTo>
                <a:lnTo>
                  <a:pt x="9956451" y="5961426"/>
                </a:lnTo>
                <a:lnTo>
                  <a:pt x="0" y="5961426"/>
                </a:lnTo>
                <a:lnTo>
                  <a:pt x="0" y="0"/>
                </a:lnTo>
                <a:close/>
              </a:path>
            </a:pathLst>
          </a:custGeom>
          <a:blipFill>
            <a:blip r:embed="rId2"/>
            <a:stretch>
              <a:fillRect/>
            </a:stretch>
          </a:blipFill>
        </p:spPr>
      </p:sp>
      <p:sp>
        <p:nvSpPr>
          <p:cNvPr id="9" name="مربع نص 8">
            <a:extLst>
              <a:ext uri="{FF2B5EF4-FFF2-40B4-BE49-F238E27FC236}">
                <a16:creationId xmlns:a16="http://schemas.microsoft.com/office/drawing/2014/main" id="{67CA5BC1-D160-AE2E-9212-758581D85173}"/>
              </a:ext>
            </a:extLst>
          </p:cNvPr>
          <p:cNvSpPr txBox="1"/>
          <p:nvPr/>
        </p:nvSpPr>
        <p:spPr>
          <a:xfrm>
            <a:off x="2411760" y="3424091"/>
            <a:ext cx="4849193" cy="1107996"/>
          </a:xfrm>
          <a:prstGeom prst="rect">
            <a:avLst/>
          </a:prstGeom>
          <a:noFill/>
        </p:spPr>
        <p:txBody>
          <a:bodyPr wrap="square">
            <a:spAutoFit/>
          </a:bodyPr>
          <a:lstStyle/>
          <a:p>
            <a:pPr algn="ctr" rtl="1">
              <a:spcBef>
                <a:spcPts val="0"/>
              </a:spcBef>
              <a:spcAft>
                <a:spcPts val="500"/>
              </a:spcAft>
            </a:pPr>
            <a:r>
              <a:rPr lang="ar-EG" sz="6600" b="1" dirty="0">
                <a:solidFill>
                  <a:srgbClr val="C00000"/>
                </a:solidFill>
                <a:latin typeface="Arial" panose="020B0604020202020204" pitchFamily="34" charset="0"/>
              </a:rPr>
              <a:t>2- السياسات</a:t>
            </a:r>
            <a:endParaRPr lang="en-US" sz="6600" b="1" dirty="0"/>
          </a:p>
        </p:txBody>
      </p:sp>
    </p:spTree>
    <p:extLst>
      <p:ext uri="{BB962C8B-B14F-4D97-AF65-F5344CB8AC3E}">
        <p14:creationId xmlns:p14="http://schemas.microsoft.com/office/powerpoint/2010/main" val="2318796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67CA5BC1-D160-AE2E-9212-758581D85173}"/>
              </a:ext>
            </a:extLst>
          </p:cNvPr>
          <p:cNvSpPr txBox="1"/>
          <p:nvPr/>
        </p:nvSpPr>
        <p:spPr>
          <a:xfrm>
            <a:off x="752112" y="1700808"/>
            <a:ext cx="7639775" cy="3970318"/>
          </a:xfrm>
          <a:prstGeom prst="rect">
            <a:avLst/>
          </a:prstGeom>
          <a:noFill/>
        </p:spPr>
        <p:txBody>
          <a:bodyPr wrap="square">
            <a:spAutoFit/>
          </a:bodyPr>
          <a:lstStyle/>
          <a:p>
            <a:pPr algn="ctr"/>
            <a:r>
              <a:rPr lang="ar-EG" sz="3600" b="1" dirty="0">
                <a:solidFill>
                  <a:schemeClr val="bg1"/>
                </a:solidFill>
              </a:rPr>
              <a:t>وهي مجموعة المبادئ والقواعد والقوانين التي تضعها الإدارة العليا في المنظمة لكي تسترشد بها بقية المستويات الإدارية. وتكون السياسات غالبا ثابتة لا تتغير إلا نادرا أو بعد مدد طويلة، وهي ملزمة لجميع من يعمل في المنظمة.</a:t>
            </a:r>
          </a:p>
          <a:p>
            <a:pPr algn="ctr"/>
            <a:r>
              <a:rPr lang="ar-EG" sz="3600" b="1" dirty="0">
                <a:solidFill>
                  <a:srgbClr val="FFFF00"/>
                </a:solidFill>
              </a:rPr>
              <a:t>مثال</a:t>
            </a:r>
            <a:r>
              <a:rPr lang="ar-EG" sz="3600" b="1" dirty="0">
                <a:solidFill>
                  <a:schemeClr val="bg1"/>
                </a:solidFill>
              </a:rPr>
              <a:t>: قد تتبع منظمة (أ) سياسة الجودة العالية، وتتبع منظمة (ب) سياسة السعر المخفض، وتعمل كل منظمة منهما على تطبيق هذه السياسة وتحقق الأهداف النهائية.</a:t>
            </a:r>
          </a:p>
        </p:txBody>
      </p:sp>
    </p:spTree>
    <p:extLst>
      <p:ext uri="{BB962C8B-B14F-4D97-AF65-F5344CB8AC3E}">
        <p14:creationId xmlns:p14="http://schemas.microsoft.com/office/powerpoint/2010/main" val="3038832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9">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 calcmode="lin" valueType="num">
                                      <p:cBhvr>
                                        <p:cTn id="12"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4BD9A0D4-AE46-9906-79C7-596E87C79B70}"/>
              </a:ext>
            </a:extLst>
          </p:cNvPr>
          <p:cNvSpPr/>
          <p:nvPr/>
        </p:nvSpPr>
        <p:spPr>
          <a:xfrm>
            <a:off x="1432694" y="1628800"/>
            <a:ext cx="6637634" cy="3974283"/>
          </a:xfrm>
          <a:custGeom>
            <a:avLst/>
            <a:gdLst/>
            <a:ahLst/>
            <a:cxnLst/>
            <a:rect l="l" t="t" r="r" b="b"/>
            <a:pathLst>
              <a:path w="9956451" h="5961425">
                <a:moveTo>
                  <a:pt x="0" y="0"/>
                </a:moveTo>
                <a:lnTo>
                  <a:pt x="9956451" y="0"/>
                </a:lnTo>
                <a:lnTo>
                  <a:pt x="9956451" y="5961426"/>
                </a:lnTo>
                <a:lnTo>
                  <a:pt x="0" y="5961426"/>
                </a:lnTo>
                <a:lnTo>
                  <a:pt x="0" y="0"/>
                </a:lnTo>
                <a:close/>
              </a:path>
            </a:pathLst>
          </a:custGeom>
          <a:blipFill>
            <a:blip r:embed="rId2"/>
            <a:stretch>
              <a:fillRect/>
            </a:stretch>
          </a:blipFill>
        </p:spPr>
      </p:sp>
      <p:sp>
        <p:nvSpPr>
          <p:cNvPr id="9" name="مربع نص 8">
            <a:extLst>
              <a:ext uri="{FF2B5EF4-FFF2-40B4-BE49-F238E27FC236}">
                <a16:creationId xmlns:a16="http://schemas.microsoft.com/office/drawing/2014/main" id="{67CA5BC1-D160-AE2E-9212-758581D85173}"/>
              </a:ext>
            </a:extLst>
          </p:cNvPr>
          <p:cNvSpPr txBox="1"/>
          <p:nvPr/>
        </p:nvSpPr>
        <p:spPr>
          <a:xfrm>
            <a:off x="2411760" y="3429000"/>
            <a:ext cx="4849193" cy="1107996"/>
          </a:xfrm>
          <a:prstGeom prst="rect">
            <a:avLst/>
          </a:prstGeom>
          <a:noFill/>
        </p:spPr>
        <p:txBody>
          <a:bodyPr wrap="square">
            <a:spAutoFit/>
          </a:bodyPr>
          <a:lstStyle/>
          <a:p>
            <a:pPr algn="ctr" rtl="1">
              <a:spcBef>
                <a:spcPts val="0"/>
              </a:spcBef>
              <a:spcAft>
                <a:spcPts val="500"/>
              </a:spcAft>
            </a:pPr>
            <a:r>
              <a:rPr lang="ar-EG" sz="6600" b="1" dirty="0">
                <a:solidFill>
                  <a:srgbClr val="C00000"/>
                </a:solidFill>
                <a:latin typeface="Arial" panose="020B0604020202020204" pitchFamily="34" charset="0"/>
              </a:rPr>
              <a:t>3- القواعد</a:t>
            </a:r>
            <a:endParaRPr lang="en-US" sz="6600" b="1" dirty="0"/>
          </a:p>
        </p:txBody>
      </p:sp>
    </p:spTree>
    <p:extLst>
      <p:ext uri="{BB962C8B-B14F-4D97-AF65-F5344CB8AC3E}">
        <p14:creationId xmlns:p14="http://schemas.microsoft.com/office/powerpoint/2010/main" val="307424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67CA5BC1-D160-AE2E-9212-758581D85173}"/>
              </a:ext>
            </a:extLst>
          </p:cNvPr>
          <p:cNvSpPr txBox="1"/>
          <p:nvPr/>
        </p:nvSpPr>
        <p:spPr>
          <a:xfrm>
            <a:off x="899592" y="2420888"/>
            <a:ext cx="7639775" cy="2862322"/>
          </a:xfrm>
          <a:prstGeom prst="rect">
            <a:avLst/>
          </a:prstGeom>
          <a:noFill/>
        </p:spPr>
        <p:txBody>
          <a:bodyPr wrap="square">
            <a:spAutoFit/>
          </a:bodyPr>
          <a:lstStyle/>
          <a:p>
            <a:pPr algn="ctr"/>
            <a:r>
              <a:rPr lang="ar-EG" sz="3600" b="1" dirty="0">
                <a:solidFill>
                  <a:srgbClr val="FFFF00"/>
                </a:solidFill>
              </a:rPr>
              <a:t>هي ما يجب القيام به، وما ينبغي الامتناع عنه، ويقصد بها القانون أو النظام الذي تضعه المنظمة في شكل أوامر وتعليمات.</a:t>
            </a:r>
          </a:p>
          <a:p>
            <a:pPr algn="ctr"/>
            <a:r>
              <a:rPr lang="ar-EG" sz="3600" b="1" dirty="0">
                <a:solidFill>
                  <a:schemeClr val="bg1"/>
                </a:solidFill>
              </a:rPr>
              <a:t>مثال: تضع إدارة المرور مجموعة من القواعد المرورية؛ التنظيم حركة السير والحفاظ على سلامة السائقين.</a:t>
            </a:r>
          </a:p>
        </p:txBody>
      </p:sp>
      <p:pic>
        <p:nvPicPr>
          <p:cNvPr id="2" name="صورة 1">
            <a:extLst>
              <a:ext uri="{FF2B5EF4-FFF2-40B4-BE49-F238E27FC236}">
                <a16:creationId xmlns:a16="http://schemas.microsoft.com/office/drawing/2014/main" id="{799494ED-D0A0-AE9E-0524-C0AA8211F6C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468694" y="1340768"/>
            <a:ext cx="1636150" cy="1140802"/>
          </a:xfrm>
          <a:prstGeom prst="rect">
            <a:avLst/>
          </a:prstGeom>
        </p:spPr>
      </p:pic>
    </p:spTree>
    <p:extLst>
      <p:ext uri="{BB962C8B-B14F-4D97-AF65-F5344CB8AC3E}">
        <p14:creationId xmlns:p14="http://schemas.microsoft.com/office/powerpoint/2010/main" val="113238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9">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 calcmode="lin" valueType="num">
                                      <p:cBhvr>
                                        <p:cTn id="12"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8539C477-4AB0-E0E5-BC1A-A7A8A78C8B3F}"/>
              </a:ext>
            </a:extLst>
          </p:cNvPr>
          <p:cNvSpPr/>
          <p:nvPr/>
        </p:nvSpPr>
        <p:spPr>
          <a:xfrm>
            <a:off x="1432694" y="1628800"/>
            <a:ext cx="6637634" cy="3974283"/>
          </a:xfrm>
          <a:custGeom>
            <a:avLst/>
            <a:gdLst/>
            <a:ahLst/>
            <a:cxnLst/>
            <a:rect l="l" t="t" r="r" b="b"/>
            <a:pathLst>
              <a:path w="9956451" h="5961425">
                <a:moveTo>
                  <a:pt x="0" y="0"/>
                </a:moveTo>
                <a:lnTo>
                  <a:pt x="9956451" y="0"/>
                </a:lnTo>
                <a:lnTo>
                  <a:pt x="9956451" y="5961426"/>
                </a:lnTo>
                <a:lnTo>
                  <a:pt x="0" y="5961426"/>
                </a:lnTo>
                <a:lnTo>
                  <a:pt x="0" y="0"/>
                </a:lnTo>
                <a:close/>
              </a:path>
            </a:pathLst>
          </a:custGeom>
          <a:blipFill>
            <a:blip r:embed="rId2"/>
            <a:stretch>
              <a:fillRect/>
            </a:stretch>
          </a:blipFill>
        </p:spPr>
      </p:sp>
      <p:sp>
        <p:nvSpPr>
          <p:cNvPr id="9" name="مربع نص 8">
            <a:extLst>
              <a:ext uri="{FF2B5EF4-FFF2-40B4-BE49-F238E27FC236}">
                <a16:creationId xmlns:a16="http://schemas.microsoft.com/office/drawing/2014/main" id="{67CA5BC1-D160-AE2E-9212-758581D85173}"/>
              </a:ext>
            </a:extLst>
          </p:cNvPr>
          <p:cNvSpPr txBox="1"/>
          <p:nvPr/>
        </p:nvSpPr>
        <p:spPr>
          <a:xfrm>
            <a:off x="2326914" y="3429000"/>
            <a:ext cx="4849193" cy="1107996"/>
          </a:xfrm>
          <a:prstGeom prst="rect">
            <a:avLst/>
          </a:prstGeom>
          <a:noFill/>
        </p:spPr>
        <p:txBody>
          <a:bodyPr wrap="square">
            <a:spAutoFit/>
          </a:bodyPr>
          <a:lstStyle/>
          <a:p>
            <a:pPr algn="ctr" rtl="1">
              <a:spcBef>
                <a:spcPts val="0"/>
              </a:spcBef>
              <a:spcAft>
                <a:spcPts val="500"/>
              </a:spcAft>
            </a:pPr>
            <a:r>
              <a:rPr lang="ar-EG" sz="6600" b="1" dirty="0">
                <a:solidFill>
                  <a:srgbClr val="C00000"/>
                </a:solidFill>
                <a:latin typeface="Arial" panose="020B0604020202020204" pitchFamily="34" charset="0"/>
              </a:rPr>
              <a:t>4- الإجراءات</a:t>
            </a:r>
            <a:endParaRPr lang="en-US" sz="6600" b="1" dirty="0"/>
          </a:p>
        </p:txBody>
      </p:sp>
    </p:spTree>
    <p:extLst>
      <p:ext uri="{BB962C8B-B14F-4D97-AF65-F5344CB8AC3E}">
        <p14:creationId xmlns:p14="http://schemas.microsoft.com/office/powerpoint/2010/main" val="266156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67CA5BC1-D160-AE2E-9212-758581D85173}"/>
              </a:ext>
            </a:extLst>
          </p:cNvPr>
          <p:cNvSpPr txBox="1"/>
          <p:nvPr/>
        </p:nvSpPr>
        <p:spPr>
          <a:xfrm>
            <a:off x="539552" y="1905506"/>
            <a:ext cx="7639775" cy="3416320"/>
          </a:xfrm>
          <a:prstGeom prst="rect">
            <a:avLst/>
          </a:prstGeom>
          <a:noFill/>
        </p:spPr>
        <p:txBody>
          <a:bodyPr wrap="square">
            <a:spAutoFit/>
          </a:bodyPr>
          <a:lstStyle/>
          <a:p>
            <a:r>
              <a:rPr lang="ar-EG" sz="3600" b="1" dirty="0">
                <a:solidFill>
                  <a:schemeClr val="bg1"/>
                </a:solidFill>
              </a:rPr>
              <a:t>وهي سلسلة الأعمال والخطوات والمراحل التي يجب اتباعها؛ لتنفيذ عمل معين. وتتصف الإجراءات بأنها متكررة، ومتسلسلة وفق خطوات مرتبة، ومراحل ثابتة. </a:t>
            </a:r>
            <a:r>
              <a:rPr lang="ar-EG" sz="3600" b="1" dirty="0">
                <a:solidFill>
                  <a:srgbClr val="FFFF00"/>
                </a:solidFill>
              </a:rPr>
              <a:t>مثال: إجراءات الالتحاق في أحد الجامعات</a:t>
            </a:r>
          </a:p>
          <a:p>
            <a:r>
              <a:rPr lang="ar-EG" sz="3600" b="1" dirty="0">
                <a:solidFill>
                  <a:srgbClr val="FFFF00"/>
                </a:solidFill>
              </a:rPr>
              <a:t>الحصول على شهادة المرحلة الثانوية اختبار القدرات العامة تعبئة النماذج المطلوبة، المقابلات الشخصية.</a:t>
            </a:r>
          </a:p>
        </p:txBody>
      </p:sp>
      <p:pic>
        <p:nvPicPr>
          <p:cNvPr id="3" name="صورة 2">
            <a:extLst>
              <a:ext uri="{FF2B5EF4-FFF2-40B4-BE49-F238E27FC236}">
                <a16:creationId xmlns:a16="http://schemas.microsoft.com/office/drawing/2014/main" id="{56ACA5AE-7C4A-2D6D-6EC6-ACA2DFCEB15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321214" y="764704"/>
            <a:ext cx="1636150" cy="1140802"/>
          </a:xfrm>
          <a:prstGeom prst="rect">
            <a:avLst/>
          </a:prstGeom>
        </p:spPr>
      </p:pic>
    </p:spTree>
    <p:extLst>
      <p:ext uri="{BB962C8B-B14F-4D97-AF65-F5344CB8AC3E}">
        <p14:creationId xmlns:p14="http://schemas.microsoft.com/office/powerpoint/2010/main" val="4078241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9">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 calcmode="lin" valueType="num">
                                      <p:cBhvr>
                                        <p:cTn id="12"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6B7FACED-4324-3096-D636-77CC3A4E57B9}"/>
              </a:ext>
            </a:extLst>
          </p:cNvPr>
          <p:cNvSpPr/>
          <p:nvPr/>
        </p:nvSpPr>
        <p:spPr>
          <a:xfrm>
            <a:off x="2570405" y="1607061"/>
            <a:ext cx="4003190" cy="4759424"/>
          </a:xfrm>
          <a:custGeom>
            <a:avLst/>
            <a:gdLst/>
            <a:ahLst/>
            <a:cxnLst/>
            <a:rect l="l" t="t" r="r" b="b"/>
            <a:pathLst>
              <a:path w="3278644" h="4114800">
                <a:moveTo>
                  <a:pt x="0" y="0"/>
                </a:moveTo>
                <a:lnTo>
                  <a:pt x="3278644" y="0"/>
                </a:lnTo>
                <a:lnTo>
                  <a:pt x="32786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مربع نص 6">
            <a:extLst>
              <a:ext uri="{FF2B5EF4-FFF2-40B4-BE49-F238E27FC236}">
                <a16:creationId xmlns:a16="http://schemas.microsoft.com/office/drawing/2014/main" id="{874EB6AD-E5FE-B369-3165-FA59B44D1E02}"/>
              </a:ext>
            </a:extLst>
          </p:cNvPr>
          <p:cNvSpPr txBox="1"/>
          <p:nvPr/>
        </p:nvSpPr>
        <p:spPr>
          <a:xfrm>
            <a:off x="3059832" y="3151622"/>
            <a:ext cx="2520280" cy="212365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prstClr val="black"/>
                </a:solidFill>
                <a:effectLst/>
                <a:uLnTx/>
                <a:uFillTx/>
                <a:latin typeface="Traditional Arabic"/>
                <a:ea typeface="+mn-ea"/>
                <a:cs typeface="Traditional Arabic"/>
              </a:rPr>
              <a:t>النشاط التطبيقي</a:t>
            </a:r>
            <a:endParaRPr kumimoji="0" lang="en-US" sz="66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4272116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467023" y="636414"/>
            <a:ext cx="7992888" cy="550962"/>
          </a:xfrm>
          <a:prstGeom prst="snip2DiagRect">
            <a:avLst/>
          </a:prstGeom>
          <a:noFill/>
          <a:ln>
            <a:noFill/>
          </a:ln>
        </p:spPr>
        <p:txBody>
          <a:bodyPr wrap="square">
            <a:spAutoFit/>
          </a:bodyPr>
          <a:lstStyle/>
          <a:p>
            <a:r>
              <a:rPr lang="ar-EG" sz="2400" b="1" dirty="0">
                <a:solidFill>
                  <a:srgbClr val="FFFF00"/>
                </a:solidFill>
              </a:rPr>
              <a:t>بالتعاون مع زملائك وضح السبب في عدم صحة كل هدف من الأهداف الآتية:</a:t>
            </a:r>
            <a:endParaRPr lang="ar-EG" sz="4000" b="1" dirty="0">
              <a:solidFill>
                <a:srgbClr val="FFFF00"/>
              </a:solidFill>
            </a:endParaRPr>
          </a:p>
        </p:txBody>
      </p:sp>
      <p:graphicFrame>
        <p:nvGraphicFramePr>
          <p:cNvPr id="3" name="جدول 7">
            <a:extLst>
              <a:ext uri="{FF2B5EF4-FFF2-40B4-BE49-F238E27FC236}">
                <a16:creationId xmlns:a16="http://schemas.microsoft.com/office/drawing/2014/main" id="{5202194F-F319-83AE-79CB-C68F4FEC14E0}"/>
              </a:ext>
            </a:extLst>
          </p:cNvPr>
          <p:cNvGraphicFramePr>
            <a:graphicFrameLocks noGrp="1"/>
          </p:cNvGraphicFramePr>
          <p:nvPr>
            <p:extLst>
              <p:ext uri="{D42A27DB-BD31-4B8C-83A1-F6EECF244321}">
                <p14:modId xmlns:p14="http://schemas.microsoft.com/office/powerpoint/2010/main" val="3750322971"/>
              </p:ext>
            </p:extLst>
          </p:nvPr>
        </p:nvGraphicFramePr>
        <p:xfrm>
          <a:off x="870012" y="1534839"/>
          <a:ext cx="7620000" cy="4158631"/>
        </p:xfrm>
        <a:graphic>
          <a:graphicData uri="http://schemas.openxmlformats.org/drawingml/2006/table">
            <a:tbl>
              <a:tblPr firstRow="1" bandRow="1">
                <a:tableStyleId>{00A15C55-8517-42AA-B614-E9B94910E393}</a:tableStyleId>
              </a:tblPr>
              <a:tblGrid>
                <a:gridCol w="2477852">
                  <a:extLst>
                    <a:ext uri="{9D8B030D-6E8A-4147-A177-3AD203B41FA5}">
                      <a16:colId xmlns:a16="http://schemas.microsoft.com/office/drawing/2014/main" val="590598760"/>
                    </a:ext>
                  </a:extLst>
                </a:gridCol>
                <a:gridCol w="5142148">
                  <a:extLst>
                    <a:ext uri="{9D8B030D-6E8A-4147-A177-3AD203B41FA5}">
                      <a16:colId xmlns:a16="http://schemas.microsoft.com/office/drawing/2014/main" val="881351476"/>
                    </a:ext>
                  </a:extLst>
                </a:gridCol>
              </a:tblGrid>
              <a:tr h="381993">
                <a:tc>
                  <a:txBody>
                    <a:bodyPr/>
                    <a:lstStyle/>
                    <a:p>
                      <a:pPr algn="ctr"/>
                      <a:r>
                        <a:rPr lang="ar-EG" sz="2400" b="1" dirty="0">
                          <a:solidFill>
                            <a:schemeClr val="tx1"/>
                          </a:solidFill>
                        </a:rPr>
                        <a:t>العنصر</a:t>
                      </a:r>
                      <a:endParaRPr lang="en-US" sz="2400" b="1" dirty="0">
                        <a:solidFill>
                          <a:schemeClr val="tx1"/>
                        </a:solidFill>
                      </a:endParaRPr>
                    </a:p>
                  </a:txBody>
                  <a:tcPr/>
                </a:tc>
                <a:tc>
                  <a:txBody>
                    <a:bodyPr/>
                    <a:lstStyle/>
                    <a:p>
                      <a:pPr algn="ctr"/>
                      <a:r>
                        <a:rPr lang="ar-EG" sz="2400" b="1" dirty="0">
                          <a:solidFill>
                            <a:schemeClr val="tx1"/>
                          </a:solidFill>
                        </a:rPr>
                        <a:t>الجملة</a:t>
                      </a:r>
                      <a:endParaRPr lang="en-US" sz="2400" b="1" dirty="0">
                        <a:solidFill>
                          <a:schemeClr val="tx1"/>
                        </a:solidFill>
                      </a:endParaRPr>
                    </a:p>
                  </a:txBody>
                  <a:tcPr/>
                </a:tc>
                <a:extLst>
                  <a:ext uri="{0D108BD9-81ED-4DB2-BD59-A6C34878D82A}">
                    <a16:rowId xmlns:a16="http://schemas.microsoft.com/office/drawing/2014/main" val="2504814397"/>
                  </a:ext>
                </a:extLst>
              </a:tr>
              <a:tr h="866791">
                <a:tc>
                  <a:txBody>
                    <a:bodyPr/>
                    <a:lstStyle/>
                    <a:p>
                      <a:pPr algn="r"/>
                      <a:endParaRPr lang="en-US" sz="2400" b="1" dirty="0">
                        <a:solidFill>
                          <a:schemeClr val="tx1"/>
                        </a:solidFill>
                      </a:endParaRPr>
                    </a:p>
                  </a:txBody>
                  <a:tcPr/>
                </a:tc>
                <a:tc>
                  <a:txBody>
                    <a:bodyPr/>
                    <a:lstStyle/>
                    <a:p>
                      <a:pPr rtl="1"/>
                      <a:r>
                        <a:rPr lang="ar-EG" sz="2800" b="1" dirty="0">
                          <a:solidFill>
                            <a:schemeClr val="tx1"/>
                          </a:solidFill>
                        </a:rPr>
                        <a:t>1- </a:t>
                      </a:r>
                      <a:r>
                        <a:rPr lang="ar-EG" sz="2800" b="1" u="none" strike="noStrike" kern="1200" dirty="0">
                          <a:solidFill>
                            <a:schemeClr val="tx1"/>
                          </a:solidFill>
                          <a:effectLst/>
                        </a:rPr>
                        <a:t>أحمد طالب في المسار الشرعي وهدفه أن يدخل كلية الهندسة بعد تخرجه.</a:t>
                      </a:r>
                      <a:endParaRPr lang="ar-EG" sz="2800" b="1" dirty="0">
                        <a:effectLst/>
                      </a:endParaRPr>
                    </a:p>
                  </a:txBody>
                  <a:tcPr/>
                </a:tc>
                <a:extLst>
                  <a:ext uri="{0D108BD9-81ED-4DB2-BD59-A6C34878D82A}">
                    <a16:rowId xmlns:a16="http://schemas.microsoft.com/office/drawing/2014/main" val="1619755836"/>
                  </a:ext>
                </a:extLst>
              </a:tr>
              <a:tr h="866791">
                <a:tc>
                  <a:txBody>
                    <a:bodyPr/>
                    <a:lstStyle/>
                    <a:p>
                      <a:pPr algn="r"/>
                      <a:endParaRPr lang="en-US" sz="2400" b="1">
                        <a:solidFill>
                          <a:schemeClr val="tx1"/>
                        </a:solidFill>
                      </a:endParaRPr>
                    </a:p>
                  </a:txBody>
                  <a:tcPr/>
                </a:tc>
                <a:tc>
                  <a:txBody>
                    <a:bodyPr/>
                    <a:lstStyle/>
                    <a:p>
                      <a:pPr rtl="1"/>
                      <a:r>
                        <a:rPr lang="ar-EG" sz="2800" b="1" dirty="0">
                          <a:solidFill>
                            <a:schemeClr val="tx1"/>
                          </a:solidFill>
                        </a:rPr>
                        <a:t>2- </a:t>
                      </a:r>
                      <a:r>
                        <a:rPr lang="ar-EG" sz="2800" b="1" u="none" strike="noStrike" kern="1200" dirty="0">
                          <a:solidFill>
                            <a:schemeClr val="tx1"/>
                          </a:solidFill>
                          <a:effectLst/>
                        </a:rPr>
                        <a:t>هدف إحدى شركات الأغذية والتموين الأجنبية فتح فرع في المملكة لبيع</a:t>
                      </a:r>
                      <a:endParaRPr lang="ar-EG" sz="2800" b="1" dirty="0">
                        <a:effectLst/>
                      </a:endParaRPr>
                    </a:p>
                    <a:p>
                      <a:pPr rtl="1"/>
                      <a:r>
                        <a:rPr lang="ar-EG" sz="2800" b="1" u="none" strike="noStrike" kern="1200" dirty="0">
                          <a:solidFill>
                            <a:schemeClr val="tx1"/>
                          </a:solidFill>
                          <a:effectLst/>
                        </a:rPr>
                        <a:t>لحوم الخنزير.</a:t>
                      </a:r>
                      <a:endParaRPr lang="ar-EG" sz="2800" b="1" dirty="0">
                        <a:effectLst/>
                      </a:endParaRPr>
                    </a:p>
                  </a:txBody>
                  <a:tcPr/>
                </a:tc>
                <a:extLst>
                  <a:ext uri="{0D108BD9-81ED-4DB2-BD59-A6C34878D82A}">
                    <a16:rowId xmlns:a16="http://schemas.microsoft.com/office/drawing/2014/main" val="3137520839"/>
                  </a:ext>
                </a:extLst>
              </a:tr>
              <a:tr h="866791">
                <a:tc>
                  <a:txBody>
                    <a:bodyPr/>
                    <a:lstStyle/>
                    <a:p>
                      <a:pPr algn="r"/>
                      <a:endParaRPr lang="en-US" sz="2400" b="1">
                        <a:solidFill>
                          <a:schemeClr val="tx1"/>
                        </a:solidFill>
                      </a:endParaRPr>
                    </a:p>
                  </a:txBody>
                  <a:tcPr/>
                </a:tc>
                <a:tc>
                  <a:txBody>
                    <a:bodyPr/>
                    <a:lstStyle/>
                    <a:p>
                      <a:pPr rtl="1"/>
                      <a:r>
                        <a:rPr lang="ar-EG" sz="2800" b="1" dirty="0">
                          <a:solidFill>
                            <a:schemeClr val="tx1"/>
                          </a:solidFill>
                        </a:rPr>
                        <a:t>3- </a:t>
                      </a:r>
                      <a:r>
                        <a:rPr lang="ar-EG" sz="2800" b="1" u="none" strike="noStrike" kern="1200" dirty="0">
                          <a:solidFill>
                            <a:schemeClr val="tx1"/>
                          </a:solidFill>
                          <a:effectLst/>
                        </a:rPr>
                        <a:t>هدف خالد أن ينجح هذا العام بتقدير مرتفع.</a:t>
                      </a:r>
                      <a:endParaRPr lang="ar-EG" sz="2800" b="1" dirty="0">
                        <a:effectLst/>
                      </a:endParaRPr>
                    </a:p>
                  </a:txBody>
                  <a:tcPr/>
                </a:tc>
                <a:extLst>
                  <a:ext uri="{0D108BD9-81ED-4DB2-BD59-A6C34878D82A}">
                    <a16:rowId xmlns:a16="http://schemas.microsoft.com/office/drawing/2014/main" val="1767050695"/>
                  </a:ext>
                </a:extLst>
              </a:tr>
              <a:tr h="504710">
                <a:tc>
                  <a:txBody>
                    <a:bodyPr/>
                    <a:lstStyle/>
                    <a:p>
                      <a:pPr algn="r"/>
                      <a:endParaRPr lang="en-US" sz="2400" b="1">
                        <a:solidFill>
                          <a:schemeClr val="tx1"/>
                        </a:solidFill>
                      </a:endParaRPr>
                    </a:p>
                  </a:txBody>
                  <a:tcPr/>
                </a:tc>
                <a:tc>
                  <a:txBody>
                    <a:bodyPr/>
                    <a:lstStyle/>
                    <a:p>
                      <a:pPr rtl="1"/>
                      <a:r>
                        <a:rPr lang="ar-EG" sz="2800" b="1" dirty="0">
                          <a:solidFill>
                            <a:schemeClr val="tx1"/>
                          </a:solidFill>
                        </a:rPr>
                        <a:t>4- </a:t>
                      </a:r>
                      <a:r>
                        <a:rPr lang="ar-EG" sz="2800" b="1" u="none" strike="noStrike" kern="1200" dirty="0">
                          <a:solidFill>
                            <a:schemeClr val="tx1"/>
                          </a:solidFill>
                          <a:effectLst/>
                        </a:rPr>
                        <a:t>هدف سعيد أن ينهي بناء منزله في شهر واحد.</a:t>
                      </a:r>
                      <a:endParaRPr lang="ar-EG" sz="2800" b="1" dirty="0">
                        <a:effectLst/>
                      </a:endParaRPr>
                    </a:p>
                  </a:txBody>
                  <a:tcPr/>
                </a:tc>
                <a:extLst>
                  <a:ext uri="{0D108BD9-81ED-4DB2-BD59-A6C34878D82A}">
                    <a16:rowId xmlns:a16="http://schemas.microsoft.com/office/drawing/2014/main" val="2957995433"/>
                  </a:ext>
                </a:extLst>
              </a:tr>
            </a:tbl>
          </a:graphicData>
        </a:graphic>
      </p:graphicFrame>
      <p:sp>
        <p:nvSpPr>
          <p:cNvPr id="2" name="مربع نص 1">
            <a:extLst>
              <a:ext uri="{FF2B5EF4-FFF2-40B4-BE49-F238E27FC236}">
                <a16:creationId xmlns:a16="http://schemas.microsoft.com/office/drawing/2014/main" id="{19924919-90A3-9738-5602-A9EA8398C7B0}"/>
              </a:ext>
            </a:extLst>
          </p:cNvPr>
          <p:cNvSpPr txBox="1"/>
          <p:nvPr/>
        </p:nvSpPr>
        <p:spPr>
          <a:xfrm>
            <a:off x="1259632" y="2060848"/>
            <a:ext cx="1709936" cy="584775"/>
          </a:xfrm>
          <a:prstGeom prst="rect">
            <a:avLst/>
          </a:prstGeom>
          <a:noFill/>
        </p:spPr>
        <p:txBody>
          <a:bodyPr wrap="square">
            <a:spAutoFit/>
          </a:bodyPr>
          <a:lstStyle/>
          <a:p>
            <a:pPr algn="ctr"/>
            <a:r>
              <a:rPr lang="ar-EG" sz="3200" b="1" dirty="0">
                <a:solidFill>
                  <a:srgbClr val="C00000"/>
                </a:solidFill>
              </a:rPr>
              <a:t>غير نظامي</a:t>
            </a:r>
            <a:endParaRPr lang="ar-EG" sz="3200" dirty="0">
              <a:solidFill>
                <a:srgbClr val="C00000"/>
              </a:solidFill>
            </a:endParaRPr>
          </a:p>
        </p:txBody>
      </p:sp>
      <p:sp>
        <p:nvSpPr>
          <p:cNvPr id="4" name="مربع نص 3">
            <a:extLst>
              <a:ext uri="{FF2B5EF4-FFF2-40B4-BE49-F238E27FC236}">
                <a16:creationId xmlns:a16="http://schemas.microsoft.com/office/drawing/2014/main" id="{BB558356-F879-57A1-5E08-17367598B24F}"/>
              </a:ext>
            </a:extLst>
          </p:cNvPr>
          <p:cNvSpPr txBox="1"/>
          <p:nvPr/>
        </p:nvSpPr>
        <p:spPr>
          <a:xfrm>
            <a:off x="1247478" y="3281784"/>
            <a:ext cx="1709936" cy="1077218"/>
          </a:xfrm>
          <a:prstGeom prst="rect">
            <a:avLst/>
          </a:prstGeom>
          <a:noFill/>
        </p:spPr>
        <p:txBody>
          <a:bodyPr wrap="square">
            <a:spAutoFit/>
          </a:bodyPr>
          <a:lstStyle/>
          <a:p>
            <a:pPr algn="ctr"/>
            <a:r>
              <a:rPr lang="ar-EG" sz="3200" b="1" dirty="0">
                <a:solidFill>
                  <a:srgbClr val="C00000"/>
                </a:solidFill>
              </a:rPr>
              <a:t>غير قابل للقياس</a:t>
            </a:r>
            <a:endParaRPr lang="ar-EG" sz="3200" dirty="0">
              <a:solidFill>
                <a:srgbClr val="C00000"/>
              </a:solidFill>
            </a:endParaRPr>
          </a:p>
        </p:txBody>
      </p:sp>
      <p:sp>
        <p:nvSpPr>
          <p:cNvPr id="6" name="مربع نص 5">
            <a:extLst>
              <a:ext uri="{FF2B5EF4-FFF2-40B4-BE49-F238E27FC236}">
                <a16:creationId xmlns:a16="http://schemas.microsoft.com/office/drawing/2014/main" id="{3F08C9E0-03ED-8FBD-85E3-47EDC1CCCE88}"/>
              </a:ext>
            </a:extLst>
          </p:cNvPr>
          <p:cNvSpPr txBox="1"/>
          <p:nvPr/>
        </p:nvSpPr>
        <p:spPr>
          <a:xfrm>
            <a:off x="870012" y="4431813"/>
            <a:ext cx="2646040" cy="584775"/>
          </a:xfrm>
          <a:prstGeom prst="rect">
            <a:avLst/>
          </a:prstGeom>
          <a:noFill/>
        </p:spPr>
        <p:txBody>
          <a:bodyPr wrap="square">
            <a:spAutoFit/>
          </a:bodyPr>
          <a:lstStyle/>
          <a:p>
            <a:pPr algn="ctr"/>
            <a:r>
              <a:rPr lang="ar-EG" sz="3200" b="1" dirty="0">
                <a:solidFill>
                  <a:srgbClr val="C00000"/>
                </a:solidFill>
              </a:rPr>
              <a:t>عدم الوضوح</a:t>
            </a:r>
            <a:endParaRPr lang="ar-EG" sz="3200" dirty="0">
              <a:solidFill>
                <a:srgbClr val="C00000"/>
              </a:solidFill>
            </a:endParaRPr>
          </a:p>
        </p:txBody>
      </p:sp>
      <p:sp>
        <p:nvSpPr>
          <p:cNvPr id="7" name="مربع نص 6">
            <a:extLst>
              <a:ext uri="{FF2B5EF4-FFF2-40B4-BE49-F238E27FC236}">
                <a16:creationId xmlns:a16="http://schemas.microsoft.com/office/drawing/2014/main" id="{0CD97E67-1606-D7B7-3F9A-1031C6B84F77}"/>
              </a:ext>
            </a:extLst>
          </p:cNvPr>
          <p:cNvSpPr txBox="1"/>
          <p:nvPr/>
        </p:nvSpPr>
        <p:spPr>
          <a:xfrm>
            <a:off x="870012" y="5315046"/>
            <a:ext cx="2646040" cy="584775"/>
          </a:xfrm>
          <a:prstGeom prst="rect">
            <a:avLst/>
          </a:prstGeom>
          <a:noFill/>
        </p:spPr>
        <p:txBody>
          <a:bodyPr wrap="square">
            <a:spAutoFit/>
          </a:bodyPr>
          <a:lstStyle/>
          <a:p>
            <a:pPr algn="ctr"/>
            <a:r>
              <a:rPr lang="ar-EG" sz="3200" b="1" dirty="0">
                <a:solidFill>
                  <a:srgbClr val="C00000"/>
                </a:solidFill>
              </a:rPr>
              <a:t>عدم الواقعية</a:t>
            </a:r>
            <a:endParaRPr lang="ar-EG" sz="3200" dirty="0">
              <a:solidFill>
                <a:srgbClr val="C00000"/>
              </a:solidFill>
            </a:endParaRPr>
          </a:p>
        </p:txBody>
      </p:sp>
    </p:spTree>
    <p:extLst>
      <p:ext uri="{BB962C8B-B14F-4D97-AF65-F5344CB8AC3E}">
        <p14:creationId xmlns:p14="http://schemas.microsoft.com/office/powerpoint/2010/main" val="37070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4" grpId="0"/>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sp>
        <p:nvSpPr>
          <p:cNvPr id="2" name="Freeform 2"/>
          <p:cNvSpPr/>
          <p:nvPr/>
        </p:nvSpPr>
        <p:spPr>
          <a:xfrm>
            <a:off x="6742426" y="2870049"/>
            <a:ext cx="1675084" cy="2632275"/>
          </a:xfrm>
          <a:custGeom>
            <a:avLst/>
            <a:gdLst/>
            <a:ahLst/>
            <a:cxnLst/>
            <a:rect l="l" t="t" r="r" b="b"/>
            <a:pathLst>
              <a:path w="3350168" h="5264550">
                <a:moveTo>
                  <a:pt x="0" y="0"/>
                </a:moveTo>
                <a:lnTo>
                  <a:pt x="3350169" y="0"/>
                </a:lnTo>
                <a:lnTo>
                  <a:pt x="3350169" y="5264550"/>
                </a:lnTo>
                <a:lnTo>
                  <a:pt x="0" y="52645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514350" y="5486400"/>
            <a:ext cx="9032022" cy="1509713"/>
            <a:chOff x="0" y="0"/>
            <a:chExt cx="4757608" cy="795240"/>
          </a:xfrm>
        </p:grpSpPr>
        <p:sp>
          <p:nvSpPr>
            <p:cNvPr id="4" name="Freeform 4"/>
            <p:cNvSpPr/>
            <p:nvPr/>
          </p:nvSpPr>
          <p:spPr>
            <a:xfrm>
              <a:off x="0" y="0"/>
              <a:ext cx="4757608" cy="795239"/>
            </a:xfrm>
            <a:custGeom>
              <a:avLst/>
              <a:gdLst/>
              <a:ahLst/>
              <a:cxnLst/>
              <a:rect l="l" t="t" r="r" b="b"/>
              <a:pathLst>
                <a:path w="4757608" h="795239">
                  <a:moveTo>
                    <a:pt x="34287" y="0"/>
                  </a:moveTo>
                  <a:lnTo>
                    <a:pt x="4723321" y="0"/>
                  </a:lnTo>
                  <a:cubicBezTo>
                    <a:pt x="4732415" y="0"/>
                    <a:pt x="4741136" y="3612"/>
                    <a:pt x="4747566" y="10042"/>
                  </a:cubicBezTo>
                  <a:cubicBezTo>
                    <a:pt x="4753996" y="16472"/>
                    <a:pt x="4757608" y="25193"/>
                    <a:pt x="4757608" y="34287"/>
                  </a:cubicBezTo>
                  <a:lnTo>
                    <a:pt x="4757608" y="760953"/>
                  </a:lnTo>
                  <a:cubicBezTo>
                    <a:pt x="4757608" y="770046"/>
                    <a:pt x="4753996" y="778767"/>
                    <a:pt x="4747566" y="785197"/>
                  </a:cubicBezTo>
                  <a:cubicBezTo>
                    <a:pt x="4741136" y="791627"/>
                    <a:pt x="4732415" y="795239"/>
                    <a:pt x="4723321" y="795239"/>
                  </a:cubicBezTo>
                  <a:lnTo>
                    <a:pt x="34287" y="795239"/>
                  </a:lnTo>
                  <a:cubicBezTo>
                    <a:pt x="15351" y="795239"/>
                    <a:pt x="0" y="779889"/>
                    <a:pt x="0" y="760953"/>
                  </a:cubicBezTo>
                  <a:lnTo>
                    <a:pt x="0" y="34287"/>
                  </a:lnTo>
                  <a:cubicBezTo>
                    <a:pt x="0" y="15351"/>
                    <a:pt x="15351" y="0"/>
                    <a:pt x="34287" y="0"/>
                  </a:cubicBezTo>
                  <a:close/>
                </a:path>
              </a:pathLst>
            </a:custGeom>
            <a:solidFill>
              <a:srgbClr val="D9BB57"/>
            </a:solidFill>
          </p:spPr>
        </p:sp>
        <p:sp>
          <p:nvSpPr>
            <p:cNvPr id="5" name="TextBox 5"/>
            <p:cNvSpPr txBox="1"/>
            <p:nvPr/>
          </p:nvSpPr>
          <p:spPr>
            <a:xfrm>
              <a:off x="0" y="-38100"/>
              <a:ext cx="4757608" cy="83334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4379682" y="4465957"/>
            <a:ext cx="1962391" cy="1020443"/>
          </a:xfrm>
          <a:custGeom>
            <a:avLst/>
            <a:gdLst/>
            <a:ahLst/>
            <a:cxnLst/>
            <a:rect l="l" t="t" r="r" b="b"/>
            <a:pathLst>
              <a:path w="3924781" h="2040886">
                <a:moveTo>
                  <a:pt x="0" y="0"/>
                </a:moveTo>
                <a:lnTo>
                  <a:pt x="3924781" y="0"/>
                </a:lnTo>
                <a:lnTo>
                  <a:pt x="3924781" y="2040886"/>
                </a:lnTo>
                <a:lnTo>
                  <a:pt x="0" y="204088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3207076">
            <a:off x="7786864" y="1653520"/>
            <a:ext cx="525790" cy="525790"/>
          </a:xfrm>
          <a:custGeom>
            <a:avLst/>
            <a:gdLst/>
            <a:ahLst/>
            <a:cxnLst/>
            <a:rect l="l" t="t" r="r" b="b"/>
            <a:pathLst>
              <a:path w="1051579" h="1051579">
                <a:moveTo>
                  <a:pt x="0" y="0"/>
                </a:moveTo>
                <a:lnTo>
                  <a:pt x="1051579" y="0"/>
                </a:lnTo>
                <a:lnTo>
                  <a:pt x="1051579" y="1051579"/>
                </a:lnTo>
                <a:lnTo>
                  <a:pt x="0" y="10515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1974195" y="2087756"/>
            <a:ext cx="2488545" cy="2488545"/>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0" name="TextBox 10"/>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5472768" y="25155"/>
            <a:ext cx="2024805" cy="2024805"/>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3" name="TextBox 13"/>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p:cNvSpPr/>
          <p:nvPr/>
        </p:nvSpPr>
        <p:spPr>
          <a:xfrm rot="721001">
            <a:off x="6000166" y="1683350"/>
            <a:ext cx="763638" cy="763638"/>
          </a:xfrm>
          <a:custGeom>
            <a:avLst/>
            <a:gdLst/>
            <a:ahLst/>
            <a:cxnLst/>
            <a:rect l="l" t="t" r="r" b="b"/>
            <a:pathLst>
              <a:path w="1527276" h="1527276">
                <a:moveTo>
                  <a:pt x="0" y="0"/>
                </a:moveTo>
                <a:lnTo>
                  <a:pt x="1527276" y="0"/>
                </a:lnTo>
                <a:lnTo>
                  <a:pt x="1527276" y="1527276"/>
                </a:lnTo>
                <a:lnTo>
                  <a:pt x="0" y="15272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29" name="Group 29"/>
          <p:cNvGrpSpPr/>
          <p:nvPr/>
        </p:nvGrpSpPr>
        <p:grpSpPr>
          <a:xfrm>
            <a:off x="3691568" y="2723778"/>
            <a:ext cx="122835" cy="1122600"/>
            <a:chOff x="0" y="0"/>
            <a:chExt cx="64703" cy="591328"/>
          </a:xfrm>
        </p:grpSpPr>
        <p:sp>
          <p:nvSpPr>
            <p:cNvPr id="30" name="Freeform 30"/>
            <p:cNvSpPr/>
            <p:nvPr/>
          </p:nvSpPr>
          <p:spPr>
            <a:xfrm>
              <a:off x="0" y="0"/>
              <a:ext cx="64703" cy="591328"/>
            </a:xfrm>
            <a:custGeom>
              <a:avLst/>
              <a:gdLst/>
              <a:ahLst/>
              <a:cxnLst/>
              <a:rect l="l" t="t" r="r" b="b"/>
              <a:pathLst>
                <a:path w="64703" h="591328">
                  <a:moveTo>
                    <a:pt x="32352" y="0"/>
                  </a:moveTo>
                  <a:lnTo>
                    <a:pt x="32352" y="0"/>
                  </a:lnTo>
                  <a:cubicBezTo>
                    <a:pt x="40932" y="0"/>
                    <a:pt x="49161" y="3408"/>
                    <a:pt x="55228" y="9476"/>
                  </a:cubicBezTo>
                  <a:cubicBezTo>
                    <a:pt x="61295" y="15543"/>
                    <a:pt x="64703" y="23771"/>
                    <a:pt x="64703" y="32352"/>
                  </a:cubicBezTo>
                  <a:lnTo>
                    <a:pt x="64703" y="558977"/>
                  </a:lnTo>
                  <a:cubicBezTo>
                    <a:pt x="64703" y="567557"/>
                    <a:pt x="61295" y="575786"/>
                    <a:pt x="55228" y="581853"/>
                  </a:cubicBezTo>
                  <a:cubicBezTo>
                    <a:pt x="49161" y="587920"/>
                    <a:pt x="40932" y="591328"/>
                    <a:pt x="32352" y="591328"/>
                  </a:cubicBezTo>
                  <a:lnTo>
                    <a:pt x="32352" y="591328"/>
                  </a:lnTo>
                  <a:cubicBezTo>
                    <a:pt x="23771" y="591328"/>
                    <a:pt x="15543" y="587920"/>
                    <a:pt x="9476" y="581853"/>
                  </a:cubicBezTo>
                  <a:cubicBezTo>
                    <a:pt x="3408" y="575786"/>
                    <a:pt x="0" y="567557"/>
                    <a:pt x="0" y="558977"/>
                  </a:cubicBezTo>
                  <a:lnTo>
                    <a:pt x="0" y="32352"/>
                  </a:lnTo>
                  <a:cubicBezTo>
                    <a:pt x="0" y="23771"/>
                    <a:pt x="3408" y="15543"/>
                    <a:pt x="9476" y="9476"/>
                  </a:cubicBezTo>
                  <a:cubicBezTo>
                    <a:pt x="15543" y="3408"/>
                    <a:pt x="23771" y="0"/>
                    <a:pt x="32352" y="0"/>
                  </a:cubicBezTo>
                  <a:close/>
                </a:path>
              </a:pathLst>
            </a:custGeom>
            <a:solidFill>
              <a:srgbClr val="317F54"/>
            </a:solidFill>
          </p:spPr>
        </p:sp>
        <p:sp>
          <p:nvSpPr>
            <p:cNvPr id="31" name="TextBox 31"/>
            <p:cNvSpPr txBox="1"/>
            <p:nvPr/>
          </p:nvSpPr>
          <p:spPr>
            <a:xfrm>
              <a:off x="0" y="-38100"/>
              <a:ext cx="64703" cy="62942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مربع نص 31">
            <a:extLst>
              <a:ext uri="{FF2B5EF4-FFF2-40B4-BE49-F238E27FC236}">
                <a16:creationId xmlns:a16="http://schemas.microsoft.com/office/drawing/2014/main" id="{58FECAEF-A899-A338-B8E8-7A0DC8D192E2}"/>
              </a:ext>
            </a:extLst>
          </p:cNvPr>
          <p:cNvSpPr txBox="1"/>
          <p:nvPr/>
        </p:nvSpPr>
        <p:spPr>
          <a:xfrm>
            <a:off x="484920" y="2018402"/>
            <a:ext cx="2520280" cy="212365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66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90"/>
                                          </p:val>
                                        </p:tav>
                                        <p:tav tm="100000">
                                          <p:val>
                                            <p:fltVal val="0"/>
                                          </p:val>
                                        </p:tav>
                                      </p:tavLst>
                                    </p:anim>
                                    <p:animEffect transition="in" filter="fade">
                                      <p:cBhvr>
                                        <p:cTn id="10"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1282198" y="1023134"/>
            <a:ext cx="6579604" cy="4811732"/>
          </a:xfrm>
          <a:prstGeom prst="snip2DiagRect">
            <a:avLst/>
          </a:prstGeom>
          <a:noFill/>
          <a:ln>
            <a:noFill/>
          </a:ln>
        </p:spPr>
        <p:txBody>
          <a:bodyPr wrap="square">
            <a:spAutoFit/>
          </a:bodyPr>
          <a:lstStyle/>
          <a:p>
            <a:r>
              <a:rPr lang="ar-EG" sz="3200" b="1" dirty="0">
                <a:solidFill>
                  <a:schemeClr val="bg1"/>
                </a:solidFill>
              </a:rPr>
              <a:t>من خلال زيارتك لإحدى المنظمات اكتب تقريرا يتضمن ما يأتي:</a:t>
            </a:r>
          </a:p>
          <a:p>
            <a:pPr marL="457200" indent="-457200">
              <a:buFont typeface="Arial" panose="020B0604020202020204" pitchFamily="34" charset="0"/>
              <a:buChar char="•"/>
            </a:pPr>
            <a:r>
              <a:rPr lang="ar-EG" sz="3200" b="1" dirty="0">
                <a:solidFill>
                  <a:srgbClr val="FFFF00"/>
                </a:solidFill>
              </a:rPr>
              <a:t>أهداف المنظمة.</a:t>
            </a:r>
          </a:p>
          <a:p>
            <a:pPr marL="457200" indent="-457200">
              <a:buFont typeface="Arial" panose="020B0604020202020204" pitchFamily="34" charset="0"/>
              <a:buChar char="•"/>
            </a:pPr>
            <a:r>
              <a:rPr lang="ar-EG" sz="3200" b="1" dirty="0">
                <a:solidFill>
                  <a:srgbClr val="FFFF00"/>
                </a:solidFill>
              </a:rPr>
              <a:t>السياسات المعتمدة فيها.</a:t>
            </a:r>
          </a:p>
          <a:p>
            <a:pPr marL="457200" indent="-457200">
              <a:buFont typeface="Arial" panose="020B0604020202020204" pitchFamily="34" charset="0"/>
              <a:buChar char="•"/>
            </a:pPr>
            <a:r>
              <a:rPr lang="ar-EG" sz="3200" b="1" dirty="0">
                <a:solidFill>
                  <a:srgbClr val="FFFF00"/>
                </a:solidFill>
              </a:rPr>
              <a:t>القواعد المتبعة فيها.</a:t>
            </a:r>
          </a:p>
          <a:p>
            <a:pPr marL="457200" indent="-457200">
              <a:buFont typeface="Arial" panose="020B0604020202020204" pitchFamily="34" charset="0"/>
              <a:buChar char="•"/>
            </a:pPr>
            <a:r>
              <a:rPr lang="ar-EG" sz="3200" b="1" dirty="0">
                <a:solidFill>
                  <a:srgbClr val="FFFF00"/>
                </a:solidFill>
              </a:rPr>
              <a:t>الإجراءات المحددة للأعمال المختلفة.</a:t>
            </a:r>
          </a:p>
          <a:p>
            <a:pPr marL="457200" indent="-457200">
              <a:buFont typeface="Arial" panose="020B0604020202020204" pitchFamily="34" charset="0"/>
              <a:buChar char="•"/>
            </a:pPr>
            <a:r>
              <a:rPr lang="ar-EG" sz="3200" b="1" dirty="0">
                <a:solidFill>
                  <a:srgbClr val="FFFF00"/>
                </a:solidFill>
              </a:rPr>
              <a:t>ثم قارن ما توصلت إليه مع ما تعلمته في هذا الموضوع.</a:t>
            </a:r>
          </a:p>
        </p:txBody>
      </p:sp>
    </p:spTree>
    <p:extLst>
      <p:ext uri="{BB962C8B-B14F-4D97-AF65-F5344CB8AC3E}">
        <p14:creationId xmlns:p14="http://schemas.microsoft.com/office/powerpoint/2010/main" val="404105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p:cTn id="15"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p:cTn id="23"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p:cTn id="31"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5">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 calcmode="lin" valueType="num">
                                      <p:cBhvr>
                                        <p:cTn id="39"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5">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5">
                                            <p:txEl>
                                              <p:pRg st="5" end="5"/>
                                            </p:txEl>
                                          </p:spTgt>
                                        </p:tgtEl>
                                        <p:attrNameLst>
                                          <p:attrName>style.visibility</p:attrName>
                                        </p:attrNameLst>
                                      </p:cBhvr>
                                      <p:to>
                                        <p:strVal val="visible"/>
                                      </p:to>
                                    </p:set>
                                    <p:anim calcmode="lin" valueType="num">
                                      <p:cBhvr>
                                        <p:cTn id="47" dur="10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5">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5">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5C4368"/>
        </a:solidFill>
        <a:effectLst/>
      </p:bgPr>
    </p:bg>
    <p:spTree>
      <p:nvGrpSpPr>
        <p:cNvPr id="1" name=""/>
        <p:cNvGrpSpPr/>
        <p:nvPr/>
      </p:nvGrpSpPr>
      <p:grpSpPr>
        <a:xfrm>
          <a:off x="0" y="0"/>
          <a:ext cx="0" cy="0"/>
          <a:chOff x="0" y="0"/>
          <a:chExt cx="0" cy="0"/>
        </a:xfrm>
      </p:grpSpPr>
      <p:grpSp>
        <p:nvGrpSpPr>
          <p:cNvPr id="2" name="Group 2"/>
          <p:cNvGrpSpPr/>
          <p:nvPr/>
        </p:nvGrpSpPr>
        <p:grpSpPr>
          <a:xfrm>
            <a:off x="-681413" y="2679961"/>
            <a:ext cx="1181967" cy="118196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4" name="TextBox 4"/>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rot="3157798">
            <a:off x="8145375" y="4983182"/>
            <a:ext cx="437987" cy="437987"/>
          </a:xfrm>
          <a:custGeom>
            <a:avLst/>
            <a:gdLst/>
            <a:ahLst/>
            <a:cxnLst/>
            <a:rect l="l" t="t" r="r" b="b"/>
            <a:pathLst>
              <a:path w="875973" h="875973">
                <a:moveTo>
                  <a:pt x="0" y="0"/>
                </a:moveTo>
                <a:lnTo>
                  <a:pt x="875973" y="0"/>
                </a:lnTo>
                <a:lnTo>
                  <a:pt x="875973" y="875973"/>
                </a:lnTo>
                <a:lnTo>
                  <a:pt x="0" y="8759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2074776" y="6089886"/>
            <a:ext cx="893303" cy="893303"/>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1" name="TextBox 11"/>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p:cNvSpPr/>
          <p:nvPr/>
        </p:nvSpPr>
        <p:spPr>
          <a:xfrm rot="1341593" flipH="1">
            <a:off x="623744" y="1996022"/>
            <a:ext cx="490648" cy="490648"/>
          </a:xfrm>
          <a:custGeom>
            <a:avLst/>
            <a:gdLst/>
            <a:ahLst/>
            <a:cxnLst/>
            <a:rect l="l" t="t" r="r" b="b"/>
            <a:pathLst>
              <a:path w="981296" h="981296">
                <a:moveTo>
                  <a:pt x="981296" y="0"/>
                </a:moveTo>
                <a:lnTo>
                  <a:pt x="0" y="0"/>
                </a:lnTo>
                <a:lnTo>
                  <a:pt x="0" y="981296"/>
                </a:lnTo>
                <a:lnTo>
                  <a:pt x="981296" y="981296"/>
                </a:lnTo>
                <a:lnTo>
                  <a:pt x="981296"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3" name="Group 13"/>
          <p:cNvGrpSpPr/>
          <p:nvPr/>
        </p:nvGrpSpPr>
        <p:grpSpPr>
          <a:xfrm>
            <a:off x="5252773" y="5486400"/>
            <a:ext cx="2100276" cy="2100276"/>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53E60"/>
            </a:solidFill>
          </p:spPr>
        </p:sp>
        <p:sp>
          <p:nvSpPr>
            <p:cNvPr id="15" name="TextBox 15"/>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p:cNvGrpSpPr/>
          <p:nvPr/>
        </p:nvGrpSpPr>
        <p:grpSpPr>
          <a:xfrm>
            <a:off x="2483768" y="2679961"/>
            <a:ext cx="4610900" cy="2215252"/>
            <a:chOff x="0" y="0"/>
            <a:chExt cx="1732998" cy="622600"/>
          </a:xfrm>
        </p:grpSpPr>
        <p:sp>
          <p:nvSpPr>
            <p:cNvPr id="20" name="Freeform 20"/>
            <p:cNvSpPr/>
            <p:nvPr/>
          </p:nvSpPr>
          <p:spPr>
            <a:xfrm>
              <a:off x="0" y="0"/>
              <a:ext cx="1732998" cy="622600"/>
            </a:xfrm>
            <a:custGeom>
              <a:avLst/>
              <a:gdLst/>
              <a:ahLst/>
              <a:cxnLst/>
              <a:rect l="l" t="t" r="r" b="b"/>
              <a:pathLst>
                <a:path w="1732998" h="622600">
                  <a:moveTo>
                    <a:pt x="52946" y="0"/>
                  </a:moveTo>
                  <a:lnTo>
                    <a:pt x="1680052" y="0"/>
                  </a:lnTo>
                  <a:cubicBezTo>
                    <a:pt x="1694094" y="0"/>
                    <a:pt x="1707561" y="5578"/>
                    <a:pt x="1717490" y="15508"/>
                  </a:cubicBezTo>
                  <a:cubicBezTo>
                    <a:pt x="1727420" y="25437"/>
                    <a:pt x="1732998" y="38904"/>
                    <a:pt x="1732998" y="52946"/>
                  </a:cubicBezTo>
                  <a:lnTo>
                    <a:pt x="1732998" y="569653"/>
                  </a:lnTo>
                  <a:cubicBezTo>
                    <a:pt x="1732998" y="583696"/>
                    <a:pt x="1727420" y="597163"/>
                    <a:pt x="1717490" y="607092"/>
                  </a:cubicBezTo>
                  <a:cubicBezTo>
                    <a:pt x="1707561" y="617021"/>
                    <a:pt x="1694094" y="622600"/>
                    <a:pt x="1680052" y="622600"/>
                  </a:cubicBezTo>
                  <a:lnTo>
                    <a:pt x="52946" y="622600"/>
                  </a:lnTo>
                  <a:cubicBezTo>
                    <a:pt x="38904" y="622600"/>
                    <a:pt x="25437" y="617021"/>
                    <a:pt x="15508" y="607092"/>
                  </a:cubicBezTo>
                  <a:cubicBezTo>
                    <a:pt x="5578" y="597163"/>
                    <a:pt x="0" y="583696"/>
                    <a:pt x="0" y="569653"/>
                  </a:cubicBezTo>
                  <a:lnTo>
                    <a:pt x="0" y="52946"/>
                  </a:lnTo>
                  <a:cubicBezTo>
                    <a:pt x="0" y="38904"/>
                    <a:pt x="5578" y="25437"/>
                    <a:pt x="15508" y="15508"/>
                  </a:cubicBezTo>
                  <a:cubicBezTo>
                    <a:pt x="25437" y="5578"/>
                    <a:pt x="38904" y="0"/>
                    <a:pt x="52946" y="0"/>
                  </a:cubicBezTo>
                  <a:close/>
                </a:path>
              </a:pathLst>
            </a:custGeom>
            <a:solidFill>
              <a:srgbClr val="ABC339"/>
            </a:solidFill>
          </p:spPr>
        </p:sp>
        <p:sp>
          <p:nvSpPr>
            <p:cNvPr id="21" name="TextBox 21"/>
            <p:cNvSpPr txBox="1"/>
            <p:nvPr/>
          </p:nvSpPr>
          <p:spPr>
            <a:xfrm>
              <a:off x="0" y="-38100"/>
              <a:ext cx="1732998" cy="6607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Freeform 25"/>
          <p:cNvSpPr/>
          <p:nvPr/>
        </p:nvSpPr>
        <p:spPr>
          <a:xfrm rot="-844389">
            <a:off x="908531" y="4541354"/>
            <a:ext cx="573793" cy="901675"/>
          </a:xfrm>
          <a:custGeom>
            <a:avLst/>
            <a:gdLst/>
            <a:ahLst/>
            <a:cxnLst/>
            <a:rect l="l" t="t" r="r" b="b"/>
            <a:pathLst>
              <a:path w="1147586" h="1803350">
                <a:moveTo>
                  <a:pt x="0" y="0"/>
                </a:moveTo>
                <a:lnTo>
                  <a:pt x="1147586" y="0"/>
                </a:lnTo>
                <a:lnTo>
                  <a:pt x="1147586" y="1803350"/>
                </a:lnTo>
                <a:lnTo>
                  <a:pt x="0" y="18033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6" name="Freeform 26"/>
          <p:cNvSpPr/>
          <p:nvPr/>
        </p:nvSpPr>
        <p:spPr>
          <a:xfrm rot="528773">
            <a:off x="6417858" y="2586224"/>
            <a:ext cx="1083174" cy="1823081"/>
          </a:xfrm>
          <a:custGeom>
            <a:avLst/>
            <a:gdLst/>
            <a:ahLst/>
            <a:cxnLst/>
            <a:rect l="l" t="t" r="r" b="b"/>
            <a:pathLst>
              <a:path w="1545742" h="1945442">
                <a:moveTo>
                  <a:pt x="0" y="0"/>
                </a:moveTo>
                <a:lnTo>
                  <a:pt x="1545742" y="0"/>
                </a:lnTo>
                <a:lnTo>
                  <a:pt x="1545742" y="1945442"/>
                </a:lnTo>
                <a:lnTo>
                  <a:pt x="0" y="194544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32" name="Picture 8">
            <a:extLst>
              <a:ext uri="{FF2B5EF4-FFF2-40B4-BE49-F238E27FC236}">
                <a16:creationId xmlns:a16="http://schemas.microsoft.com/office/drawing/2014/main" id="{47D43C87-6AF1-FBD9-7EB1-0F84840ED2A1}"/>
              </a:ext>
            </a:extLst>
          </p:cNvPr>
          <p:cNvPicPr>
            <a:picLocks noChangeAspect="1"/>
          </p:cNvPicPr>
          <p:nvPr/>
        </p:nvPicPr>
        <p:blipFill>
          <a:blip r:embed="rId8"/>
          <a:srcRect/>
          <a:stretch>
            <a:fillRect/>
          </a:stretch>
        </p:blipFill>
        <p:spPr>
          <a:xfrm>
            <a:off x="3820344" y="1643382"/>
            <a:ext cx="2445591" cy="1149428"/>
          </a:xfrm>
          <a:prstGeom prst="rect">
            <a:avLst/>
          </a:prstGeom>
        </p:spPr>
      </p:pic>
      <p:sp>
        <p:nvSpPr>
          <p:cNvPr id="33" name="مربع نص 32">
            <a:extLst>
              <a:ext uri="{FF2B5EF4-FFF2-40B4-BE49-F238E27FC236}">
                <a16:creationId xmlns:a16="http://schemas.microsoft.com/office/drawing/2014/main" id="{0C0A89A7-8280-9F3A-7C09-0297DC751FFA}"/>
              </a:ext>
            </a:extLst>
          </p:cNvPr>
          <p:cNvSpPr txBox="1"/>
          <p:nvPr/>
        </p:nvSpPr>
        <p:spPr>
          <a:xfrm>
            <a:off x="3169591" y="3008505"/>
            <a:ext cx="3096344" cy="132343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التقويم</a:t>
            </a:r>
            <a:endParaRPr kumimoji="0" lang="en-US" sz="8000" b="1" i="0" u="none" strike="noStrike" kern="1200" cap="none" spc="0" normalizeH="0" baseline="0" noProof="0" dirty="0">
              <a:ln>
                <a:noFill/>
              </a:ln>
              <a:solidFill>
                <a:srgbClr val="FFFF00"/>
              </a:solidFill>
              <a:effectLst/>
              <a:uLnTx/>
              <a:uFillTx/>
              <a:latin typeface="Calibri"/>
              <a:ea typeface="+mn-ea"/>
              <a:cs typeface="+mn-cs"/>
            </a:endParaRPr>
          </a:p>
        </p:txBody>
      </p:sp>
      <p:pic>
        <p:nvPicPr>
          <p:cNvPr id="34" name="Picture 6">
            <a:extLst>
              <a:ext uri="{FF2B5EF4-FFF2-40B4-BE49-F238E27FC236}">
                <a16:creationId xmlns:a16="http://schemas.microsoft.com/office/drawing/2014/main" id="{39215D92-A5E9-E389-31C6-6CBB67EAD933}"/>
              </a:ext>
            </a:extLst>
          </p:cNvPr>
          <p:cNvPicPr>
            <a:picLocks noChangeAspect="1"/>
          </p:cNvPicPr>
          <p:nvPr/>
        </p:nvPicPr>
        <p:blipFill>
          <a:blip r:embed="rId9"/>
          <a:srcRect/>
          <a:stretch>
            <a:fillRect/>
          </a:stretch>
        </p:blipFill>
        <p:spPr>
          <a:xfrm>
            <a:off x="844328" y="427225"/>
            <a:ext cx="2994734" cy="179087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heel(1)">
                                      <p:cBhvr>
                                        <p:cTn id="7"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a:extLst>
              <a:ext uri="{FF2B5EF4-FFF2-40B4-BE49-F238E27FC236}">
                <a16:creationId xmlns:a16="http://schemas.microsoft.com/office/drawing/2014/main" id="{F2356863-FF2D-3725-5169-3DB5F85FFAA3}"/>
              </a:ext>
            </a:extLst>
          </p:cNvPr>
          <p:cNvSpPr/>
          <p:nvPr/>
        </p:nvSpPr>
        <p:spPr>
          <a:xfrm>
            <a:off x="1907704" y="1988840"/>
            <a:ext cx="6089303" cy="3528392"/>
          </a:xfrm>
          <a:custGeom>
            <a:avLst/>
            <a:gdLst/>
            <a:ahLst/>
            <a:cxnLst/>
            <a:rect l="l" t="t" r="r" b="b"/>
            <a:pathLst>
              <a:path w="5893594" h="4114800">
                <a:moveTo>
                  <a:pt x="0" y="0"/>
                </a:moveTo>
                <a:lnTo>
                  <a:pt x="5893594" y="0"/>
                </a:lnTo>
                <a:lnTo>
                  <a:pt x="589359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نجمة: 10 نقاط 1">
            <a:extLst>
              <a:ext uri="{FF2B5EF4-FFF2-40B4-BE49-F238E27FC236}">
                <a16:creationId xmlns:a16="http://schemas.microsoft.com/office/drawing/2014/main" id="{5E0367CD-192D-FF26-8534-C36E5EE0035A}"/>
              </a:ext>
            </a:extLst>
          </p:cNvPr>
          <p:cNvSpPr/>
          <p:nvPr/>
        </p:nvSpPr>
        <p:spPr>
          <a:xfrm>
            <a:off x="2699792" y="1412776"/>
            <a:ext cx="4248472" cy="4680520"/>
          </a:xfrm>
          <a:prstGeom prst="star10">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a:noFill/>
                </a:ln>
                <a:solidFill>
                  <a:prstClr val="black"/>
                </a:solidFill>
                <a:effectLst/>
                <a:uLnTx/>
                <a:uFillTx/>
                <a:latin typeface="Traditional Arabic"/>
                <a:ea typeface="+mn-ea"/>
                <a:cs typeface="Arial" panose="020B0604020202020204" pitchFamily="34" charset="0"/>
              </a:rPr>
              <a:t>أجب عن الأسئلة الآتية:</a:t>
            </a:r>
            <a:endParaRPr kumimoji="0" lang="en-US" sz="40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383075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0005A987-FCA8-FEB4-EBC9-7AC72F2F0F7F}"/>
              </a:ext>
            </a:extLst>
          </p:cNvPr>
          <p:cNvSpPr/>
          <p:nvPr/>
        </p:nvSpPr>
        <p:spPr>
          <a:xfrm>
            <a:off x="2289895" y="836712"/>
            <a:ext cx="4853377" cy="1224136"/>
          </a:xfrm>
          <a:custGeom>
            <a:avLst/>
            <a:gdLst/>
            <a:ahLst/>
            <a:cxnLst/>
            <a:rect l="l" t="t" r="r" b="b"/>
            <a:pathLst>
              <a:path w="5740904" h="4114800">
                <a:moveTo>
                  <a:pt x="0" y="0"/>
                </a:moveTo>
                <a:lnTo>
                  <a:pt x="5740904" y="0"/>
                </a:lnTo>
                <a:lnTo>
                  <a:pt x="574090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1187624" y="1052736"/>
            <a:ext cx="7099951" cy="769441"/>
          </a:xfrm>
          <a:prstGeom prst="rect">
            <a:avLst/>
          </a:prstGeom>
          <a:noFill/>
          <a:ln>
            <a:noFill/>
          </a:ln>
        </p:spPr>
        <p:txBody>
          <a:bodyPr wrap="square">
            <a:spAutoFit/>
          </a:bodyPr>
          <a:lstStyle/>
          <a:p>
            <a:pPr algn="ctr"/>
            <a:r>
              <a:rPr lang="ar-EG" sz="4400" b="1" dirty="0"/>
              <a:t>اذكر شروط كتابة الأهداف.</a:t>
            </a:r>
            <a:endParaRPr lang="ar-EG" sz="6600" b="1" dirty="0"/>
          </a:p>
        </p:txBody>
      </p:sp>
      <p:sp>
        <p:nvSpPr>
          <p:cNvPr id="3" name="مربع نص 2">
            <a:extLst>
              <a:ext uri="{FF2B5EF4-FFF2-40B4-BE49-F238E27FC236}">
                <a16:creationId xmlns:a16="http://schemas.microsoft.com/office/drawing/2014/main" id="{6389ED55-7D42-1CA9-CF27-AB90B00FC4E5}"/>
              </a:ext>
            </a:extLst>
          </p:cNvPr>
          <p:cNvSpPr txBox="1"/>
          <p:nvPr/>
        </p:nvSpPr>
        <p:spPr>
          <a:xfrm>
            <a:off x="2286000" y="2935275"/>
            <a:ext cx="4572000" cy="2746906"/>
          </a:xfrm>
          <a:prstGeom prst="rect">
            <a:avLst/>
          </a:prstGeom>
          <a:noFill/>
          <a:ln>
            <a:noFill/>
          </a:ln>
        </p:spPr>
        <p:txBody>
          <a:bodyPr wrap="square">
            <a:spAutoFit/>
          </a:bodyPr>
          <a:lstStyle/>
          <a:p>
            <a:pPr algn="r" rtl="1">
              <a:spcBef>
                <a:spcPts val="0"/>
              </a:spcBef>
              <a:spcAft>
                <a:spcPts val="500"/>
              </a:spcAft>
            </a:pPr>
            <a:r>
              <a:rPr lang="ar-EG" sz="4000" b="1" i="0" u="none" strike="noStrike" dirty="0">
                <a:solidFill>
                  <a:schemeClr val="bg1"/>
                </a:solidFill>
                <a:effectLst/>
                <a:latin typeface="Times New Roman" panose="02020603050405020304" pitchFamily="18" charset="0"/>
              </a:rPr>
              <a:t>١- الوضوح.</a:t>
            </a:r>
          </a:p>
          <a:p>
            <a:pPr algn="r" rtl="1">
              <a:spcBef>
                <a:spcPts val="0"/>
              </a:spcBef>
              <a:spcAft>
                <a:spcPts val="500"/>
              </a:spcAft>
            </a:pPr>
            <a:r>
              <a:rPr lang="ar-EG" sz="4000" b="1" i="0" u="none" strike="noStrike" dirty="0">
                <a:solidFill>
                  <a:schemeClr val="bg1"/>
                </a:solidFill>
                <a:effectLst/>
                <a:latin typeface="Times New Roman" panose="02020603050405020304" pitchFamily="18" charset="0"/>
              </a:rPr>
              <a:t> ٢- نظامي.</a:t>
            </a:r>
          </a:p>
          <a:p>
            <a:pPr algn="r" rtl="1">
              <a:spcBef>
                <a:spcPts val="0"/>
              </a:spcBef>
              <a:spcAft>
                <a:spcPts val="500"/>
              </a:spcAft>
            </a:pPr>
            <a:r>
              <a:rPr lang="ar-EG" sz="4000" b="1" i="0" u="none" strike="noStrike" dirty="0">
                <a:solidFill>
                  <a:schemeClr val="bg1"/>
                </a:solidFill>
                <a:effectLst/>
                <a:latin typeface="Times New Roman" panose="02020603050405020304" pitchFamily="18" charset="0"/>
              </a:rPr>
              <a:t> ٣- قابل للقياس.</a:t>
            </a:r>
          </a:p>
          <a:p>
            <a:pPr algn="r" rtl="1">
              <a:spcBef>
                <a:spcPts val="0"/>
              </a:spcBef>
              <a:spcAft>
                <a:spcPts val="500"/>
              </a:spcAft>
            </a:pPr>
            <a:r>
              <a:rPr lang="ar-EG" sz="4000" b="1" dirty="0">
                <a:solidFill>
                  <a:schemeClr val="bg1"/>
                </a:solidFill>
                <a:latin typeface="Times New Roman" panose="02020603050405020304" pitchFamily="18" charset="0"/>
              </a:rPr>
              <a:t>5-</a:t>
            </a:r>
            <a:r>
              <a:rPr lang="ar-EG" sz="4000" b="1" i="0" u="none" strike="noStrike" dirty="0">
                <a:solidFill>
                  <a:schemeClr val="bg1"/>
                </a:solidFill>
                <a:effectLst/>
                <a:latin typeface="Times New Roman" panose="02020603050405020304" pitchFamily="18" charset="0"/>
              </a:rPr>
              <a:t> الواقعية.</a:t>
            </a:r>
            <a:endParaRPr lang="ar-EG" sz="4000" b="0" dirty="0">
              <a:solidFill>
                <a:schemeClr val="bg1"/>
              </a:solidFill>
              <a:effectLst/>
            </a:endParaRPr>
          </a:p>
        </p:txBody>
      </p:sp>
    </p:spTree>
    <p:extLst>
      <p:ext uri="{BB962C8B-B14F-4D97-AF65-F5344CB8AC3E}">
        <p14:creationId xmlns:p14="http://schemas.microsoft.com/office/powerpoint/2010/main" val="158094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3F47584E-5252-D03B-78F8-75320684E6D9}"/>
              </a:ext>
            </a:extLst>
          </p:cNvPr>
          <p:cNvSpPr/>
          <p:nvPr/>
        </p:nvSpPr>
        <p:spPr>
          <a:xfrm>
            <a:off x="1903323" y="410344"/>
            <a:ext cx="6243114" cy="1434480"/>
          </a:xfrm>
          <a:custGeom>
            <a:avLst/>
            <a:gdLst/>
            <a:ahLst/>
            <a:cxnLst/>
            <a:rect l="l" t="t" r="r" b="b"/>
            <a:pathLst>
              <a:path w="5740904" h="4114800">
                <a:moveTo>
                  <a:pt x="0" y="0"/>
                </a:moveTo>
                <a:lnTo>
                  <a:pt x="5740904" y="0"/>
                </a:lnTo>
                <a:lnTo>
                  <a:pt x="574090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2123728" y="534290"/>
            <a:ext cx="5400600" cy="1077218"/>
          </a:xfrm>
          <a:prstGeom prst="rect">
            <a:avLst/>
          </a:prstGeom>
          <a:noFill/>
          <a:ln>
            <a:noFill/>
          </a:ln>
        </p:spPr>
        <p:txBody>
          <a:bodyPr wrap="square">
            <a:spAutoFit/>
          </a:bodyPr>
          <a:lstStyle/>
          <a:p>
            <a:r>
              <a:rPr lang="ar-EG" sz="3200" b="1" dirty="0"/>
              <a:t>ما المقصود بالهيئات والمنظمات المتخصصة؟ وما العناصر الأساسية التي يتضمنها التعريف؟</a:t>
            </a:r>
            <a:endParaRPr lang="ar-EG" sz="5400" b="1" dirty="0"/>
          </a:p>
        </p:txBody>
      </p:sp>
      <p:sp>
        <p:nvSpPr>
          <p:cNvPr id="2" name="مربع نص 1">
            <a:extLst>
              <a:ext uri="{FF2B5EF4-FFF2-40B4-BE49-F238E27FC236}">
                <a16:creationId xmlns:a16="http://schemas.microsoft.com/office/drawing/2014/main" id="{414F5045-F8B6-158D-A2E1-6D78D8B3725C}"/>
              </a:ext>
            </a:extLst>
          </p:cNvPr>
          <p:cNvSpPr txBox="1"/>
          <p:nvPr/>
        </p:nvSpPr>
        <p:spPr>
          <a:xfrm>
            <a:off x="1268759" y="2492896"/>
            <a:ext cx="6606480" cy="3046988"/>
          </a:xfrm>
          <a:prstGeom prst="rect">
            <a:avLst/>
          </a:prstGeom>
          <a:noFill/>
          <a:ln>
            <a:noFill/>
          </a:ln>
        </p:spPr>
        <p:txBody>
          <a:bodyPr wrap="square">
            <a:spAutoFit/>
          </a:bodyPr>
          <a:lstStyle/>
          <a:p>
            <a:r>
              <a:rPr lang="ar-EG" sz="3200" b="1" dirty="0">
                <a:solidFill>
                  <a:schemeClr val="bg1"/>
                </a:solidFill>
              </a:rPr>
              <a:t>الهيئات والمنظمات المتخصصة تشير إلى المؤسسات والمنظمات التي تعمل في مجال محدد أو قطاع معين، وتركز جهودها وخبراتها على تلبية احتياجات وتقديم خدمات محددة في هذا المجال.</a:t>
            </a:r>
          </a:p>
          <a:p>
            <a:r>
              <a:rPr lang="ar-EG" sz="3200" b="1" dirty="0">
                <a:solidFill>
                  <a:schemeClr val="bg1"/>
                </a:solidFill>
              </a:rPr>
              <a:t>العناصر : المجال المحدد - الخبرة والمعرفة - الأهداف والمهام الجمهور المستهدف - التعاون والشراكات.</a:t>
            </a:r>
          </a:p>
        </p:txBody>
      </p:sp>
    </p:spTree>
    <p:extLst>
      <p:ext uri="{BB962C8B-B14F-4D97-AF65-F5344CB8AC3E}">
        <p14:creationId xmlns:p14="http://schemas.microsoft.com/office/powerpoint/2010/main" val="322817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1000"/>
                                        <p:tgtEl>
                                          <p:spTgt spid="2">
                                            <p:txEl>
                                              <p:pRg st="1" end="1"/>
                                            </p:txEl>
                                          </p:spTgt>
                                        </p:tgtEl>
                                      </p:cBhvr>
                                    </p:animEffect>
                                    <p:anim calcmode="lin" valueType="num">
                                      <p:cBhvr>
                                        <p:cTn id="2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9299A4CE-D44D-73CC-2871-93FFA0C24A8C}"/>
              </a:ext>
            </a:extLst>
          </p:cNvPr>
          <p:cNvSpPr/>
          <p:nvPr/>
        </p:nvSpPr>
        <p:spPr>
          <a:xfrm>
            <a:off x="395536" y="2295568"/>
            <a:ext cx="8554024" cy="2266863"/>
          </a:xfrm>
          <a:custGeom>
            <a:avLst/>
            <a:gdLst/>
            <a:ahLst/>
            <a:cxnLst/>
            <a:rect l="l" t="t" r="r" b="b"/>
            <a:pathLst>
              <a:path w="5740904" h="4114800">
                <a:moveTo>
                  <a:pt x="0" y="0"/>
                </a:moveTo>
                <a:lnTo>
                  <a:pt x="5740904" y="0"/>
                </a:lnTo>
                <a:lnTo>
                  <a:pt x="574090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589976" y="2780928"/>
            <a:ext cx="7964047" cy="1200329"/>
          </a:xfrm>
          <a:prstGeom prst="rect">
            <a:avLst/>
          </a:prstGeom>
          <a:noFill/>
          <a:ln>
            <a:noFill/>
          </a:ln>
        </p:spPr>
        <p:txBody>
          <a:bodyPr wrap="square">
            <a:spAutoFit/>
          </a:bodyPr>
          <a:lstStyle/>
          <a:p>
            <a:r>
              <a:rPr lang="ar-EG" sz="3600" b="1" dirty="0"/>
              <a:t>اربط كل مفهوم في القائمة الأولى مع ما يناسبه من العناصر في القائمة الثانية:</a:t>
            </a:r>
            <a:endParaRPr lang="ar-EG" sz="5400" b="1" dirty="0"/>
          </a:p>
        </p:txBody>
      </p:sp>
    </p:spTree>
    <p:extLst>
      <p:ext uri="{BB962C8B-B14F-4D97-AF65-F5344CB8AC3E}">
        <p14:creationId xmlns:p14="http://schemas.microsoft.com/office/powerpoint/2010/main" val="4161064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4848</TotalTime>
  <Words>669</Words>
  <Application>Microsoft Office PowerPoint</Application>
  <PresentationFormat>On-screen Show (4:3)</PresentationFormat>
  <Paragraphs>85</Paragraphs>
  <Slides>29</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29</vt:i4>
      </vt:variant>
    </vt:vector>
  </HeadingPairs>
  <TitlesOfParts>
    <vt:vector size="39" baseType="lpstr">
      <vt:lpstr>Arial</vt:lpstr>
      <vt:lpstr>Calibri</vt:lpstr>
      <vt:lpstr>Calibri Light</vt:lpstr>
      <vt:lpstr>Times New Roman</vt:lpstr>
      <vt:lpstr>Traditional Arabic</vt:lpstr>
      <vt:lpstr>Wingdings</vt:lpstr>
      <vt:lpstr>2_نسق Office</vt:lpstr>
      <vt:lpstr>3_نسق Office</vt:lpstr>
      <vt:lpstr>5_نسق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257</cp:revision>
  <dcterms:created xsi:type="dcterms:W3CDTF">2020-12-01T14:21:27Z</dcterms:created>
  <dcterms:modified xsi:type="dcterms:W3CDTF">2025-11-13T06:09:20Z</dcterms:modified>
</cp:coreProperties>
</file>