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57" r:id="rId5"/>
    <p:sldId id="423" r:id="rId6"/>
    <p:sldId id="424" r:id="rId7"/>
    <p:sldId id="258" r:id="rId8"/>
    <p:sldId id="262" r:id="rId9"/>
    <p:sldId id="476" r:id="rId10"/>
    <p:sldId id="492" r:id="rId11"/>
    <p:sldId id="493" r:id="rId12"/>
    <p:sldId id="494" r:id="rId13"/>
    <p:sldId id="263" r:id="rId14"/>
    <p:sldId id="478" r:id="rId15"/>
    <p:sldId id="506" r:id="rId16"/>
    <p:sldId id="480" r:id="rId17"/>
    <p:sldId id="481" r:id="rId18"/>
    <p:sldId id="495" r:id="rId19"/>
    <p:sldId id="496" r:id="rId20"/>
    <p:sldId id="497" r:id="rId21"/>
    <p:sldId id="498" r:id="rId22"/>
    <p:sldId id="499" r:id="rId23"/>
    <p:sldId id="500" r:id="rId24"/>
    <p:sldId id="501" r:id="rId25"/>
    <p:sldId id="507" r:id="rId26"/>
    <p:sldId id="503" r:id="rId27"/>
    <p:sldId id="504" r:id="rId28"/>
    <p:sldId id="508" r:id="rId29"/>
    <p:sldId id="483" r:id="rId30"/>
    <p:sldId id="265" r:id="rId31"/>
    <p:sldId id="485" r:id="rId32"/>
    <p:sldId id="266" r:id="rId33"/>
    <p:sldId id="264" r:id="rId34"/>
    <p:sldId id="488" r:id="rId35"/>
    <p:sldId id="489" r:id="rId36"/>
    <p:sldId id="490" r:id="rId37"/>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E6B"/>
    <a:srgbClr val="05767B"/>
    <a:srgbClr val="A674AB"/>
    <a:srgbClr val="2B3481"/>
    <a:srgbClr val="AF9C4B"/>
    <a:srgbClr val="481918"/>
    <a:srgbClr val="990000"/>
    <a:srgbClr val="087E85"/>
    <a:srgbClr val="99FFCC"/>
    <a:srgbClr val="E161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2570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70528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52928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99268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7664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84788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71520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028086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3989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030978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399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0271140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sv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4.svg"/><Relationship Id="rId11" Type="http://schemas.openxmlformats.org/officeDocument/2006/relationships/image" Target="../media/image18.sv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13.svg"/><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svg"/><Relationship Id="rId9" Type="http://schemas.openxmlformats.org/officeDocument/2006/relationships/image" Target="../media/image25.sv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0.svg"/><Relationship Id="rId3" Type="http://schemas.openxmlformats.org/officeDocument/2006/relationships/image" Target="../media/image26.jpeg"/><Relationship Id="rId7" Type="http://schemas.openxmlformats.org/officeDocument/2006/relationships/image" Target="../media/image28.svg"/><Relationship Id="rId12"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4.svg"/><Relationship Id="rId10" Type="http://schemas.openxmlformats.org/officeDocument/2006/relationships/image" Target="../media/image31.png"/><Relationship Id="rId4" Type="http://schemas.openxmlformats.org/officeDocument/2006/relationships/image" Target="../media/image3.png"/><Relationship Id="rId9" Type="http://schemas.openxmlformats.org/officeDocument/2006/relationships/image" Target="../media/image30.svg"/></Relationships>
</file>

<file path=ppt/slides/_rels/slide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6.jpeg"/><Relationship Id="rId7" Type="http://schemas.openxmlformats.org/officeDocument/2006/relationships/image" Target="../media/image32.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38.svg"/><Relationship Id="rId4" Type="http://schemas.openxmlformats.org/officeDocument/2006/relationships/image" Target="../media/image37.png"/><Relationship Id="rId9" Type="http://schemas.openxmlformats.org/officeDocument/2006/relationships/image" Target="../media/image20.svg"/></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svg"/><Relationship Id="rId9" Type="http://schemas.openxmlformats.org/officeDocument/2006/relationships/image" Target="../media/image25.svg"/></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0.svg"/><Relationship Id="rId3" Type="http://schemas.openxmlformats.org/officeDocument/2006/relationships/image" Target="../media/image26.jpeg"/><Relationship Id="rId7" Type="http://schemas.openxmlformats.org/officeDocument/2006/relationships/image" Target="../media/image28.svg"/><Relationship Id="rId12"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4.svg"/><Relationship Id="rId10" Type="http://schemas.openxmlformats.org/officeDocument/2006/relationships/image" Target="../media/image31.png"/><Relationship Id="rId4" Type="http://schemas.openxmlformats.org/officeDocument/2006/relationships/image" Target="../media/image3.png"/><Relationship Id="rId9" Type="http://schemas.openxmlformats.org/officeDocument/2006/relationships/image" Target="../media/image30.svg"/></Relationships>
</file>

<file path=ppt/slides/_rels/slide24.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6.jpeg"/><Relationship Id="rId7" Type="http://schemas.openxmlformats.org/officeDocument/2006/relationships/image" Target="../media/image32.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38.svg"/><Relationship Id="rId4" Type="http://schemas.openxmlformats.org/officeDocument/2006/relationships/image" Target="../media/image37.png"/><Relationship Id="rId9" Type="http://schemas.openxmlformats.org/officeDocument/2006/relationships/image" Target="../media/image20.svg"/></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8.jpeg"/><Relationship Id="rId7" Type="http://schemas.openxmlformats.org/officeDocument/2006/relationships/image" Target="../media/image52.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png"/><Relationship Id="rId9" Type="http://schemas.openxmlformats.org/officeDocument/2006/relationships/image" Target="../media/image32.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52.svg"/><Relationship Id="rId3" Type="http://schemas.openxmlformats.org/officeDocument/2006/relationships/image" Target="../media/image3.png"/><Relationship Id="rId7" Type="http://schemas.openxmlformats.org/officeDocument/2006/relationships/image" Target="../media/image55.jpeg"/><Relationship Id="rId12" Type="http://schemas.openxmlformats.org/officeDocument/2006/relationships/image" Target="../media/image51.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54.svg"/><Relationship Id="rId11" Type="http://schemas.openxmlformats.org/officeDocument/2006/relationships/image" Target="../media/image32.svg"/><Relationship Id="rId5" Type="http://schemas.openxmlformats.org/officeDocument/2006/relationships/image" Target="../media/image53.png"/><Relationship Id="rId10" Type="http://schemas.openxmlformats.org/officeDocument/2006/relationships/image" Target="../media/image31.png"/><Relationship Id="rId4" Type="http://schemas.openxmlformats.org/officeDocument/2006/relationships/image" Target="../media/image4.svg"/><Relationship Id="rId9" Type="http://schemas.openxmlformats.org/officeDocument/2006/relationships/image" Target="../media/image57.svg"/></Relationships>
</file>

<file path=ppt/slides/_rels/slide3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9.svg"/><Relationship Id="rId7" Type="http://schemas.openxmlformats.org/officeDocument/2006/relationships/image" Target="../media/image63.svg"/><Relationship Id="rId2" Type="http://schemas.openxmlformats.org/officeDocument/2006/relationships/image" Target="../media/image58.png"/><Relationship Id="rId1" Type="http://schemas.openxmlformats.org/officeDocument/2006/relationships/slideLayout" Target="../slideLayouts/slideLayout29.xml"/><Relationship Id="rId6" Type="http://schemas.openxmlformats.org/officeDocument/2006/relationships/image" Target="../media/image62.png"/><Relationship Id="rId11" Type="http://schemas.openxmlformats.org/officeDocument/2006/relationships/image" Target="../media/image32.svg"/><Relationship Id="rId5" Type="http://schemas.openxmlformats.org/officeDocument/2006/relationships/image" Target="../media/image61.svg"/><Relationship Id="rId10" Type="http://schemas.openxmlformats.org/officeDocument/2006/relationships/image" Target="../media/image31.png"/><Relationship Id="rId4" Type="http://schemas.openxmlformats.org/officeDocument/2006/relationships/image" Target="../media/image60.png"/><Relationship Id="rId9" Type="http://schemas.openxmlformats.org/officeDocument/2006/relationships/image" Target="../media/image52.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a:off x="412321" y="1909578"/>
            <a:ext cx="4417690" cy="934610"/>
          </a:xfrm>
          <a:custGeom>
            <a:avLst/>
            <a:gdLst/>
            <a:ahLst/>
            <a:cxnLst/>
            <a:rect l="l" t="t" r="r" b="b"/>
            <a:pathLst>
              <a:path w="8761459" h="791899">
                <a:moveTo>
                  <a:pt x="0" y="0"/>
                </a:moveTo>
                <a:lnTo>
                  <a:pt x="8761459" y="0"/>
                </a:lnTo>
                <a:lnTo>
                  <a:pt x="8761459" y="791899"/>
                </a:lnTo>
                <a:lnTo>
                  <a:pt x="0" y="791899"/>
                </a:lnTo>
                <a:lnTo>
                  <a:pt x="0" y="0"/>
                </a:lnTo>
                <a:close/>
              </a:path>
            </a:pathLst>
          </a:custGeom>
          <a:blipFill>
            <a:blip r:embed="rId3">
              <a:extLst>
                <a:ext uri="{96DAC541-7B7A-43D3-8B79-37D633B846F1}">
                  <asvg:svgBlip xmlns:asvg="http://schemas.microsoft.com/office/drawing/2016/SVG/main" r:embed="rId4"/>
                </a:ext>
              </a:extLst>
            </a:blip>
            <a:stretch>
              <a:fillRect t="-300907" b="-446860"/>
            </a:stretch>
          </a:blipFill>
        </p:spPr>
      </p:sp>
      <p:sp>
        <p:nvSpPr>
          <p:cNvPr id="4" name="Freeform 4"/>
          <p:cNvSpPr/>
          <p:nvPr/>
        </p:nvSpPr>
        <p:spPr>
          <a:xfrm>
            <a:off x="-322088" y="5126288"/>
            <a:ext cx="2727066" cy="1265321"/>
          </a:xfrm>
          <a:custGeom>
            <a:avLst/>
            <a:gdLst/>
            <a:ahLst/>
            <a:cxnLst/>
            <a:rect l="l" t="t" r="r" b="b"/>
            <a:pathLst>
              <a:path w="5454131" h="2530641">
                <a:moveTo>
                  <a:pt x="0" y="0"/>
                </a:moveTo>
                <a:lnTo>
                  <a:pt x="5454131" y="0"/>
                </a:lnTo>
                <a:lnTo>
                  <a:pt x="5454131" y="2530641"/>
                </a:lnTo>
                <a:lnTo>
                  <a:pt x="0" y="2530641"/>
                </a:lnTo>
                <a:lnTo>
                  <a:pt x="0" y="0"/>
                </a:lnTo>
                <a:close/>
              </a:path>
            </a:pathLst>
          </a:custGeom>
          <a:blipFill>
            <a:blip r:embed="rId3">
              <a:extLst>
                <a:ext uri="{96DAC541-7B7A-43D3-8B79-37D633B846F1}">
                  <asvg:svgBlip xmlns:asvg="http://schemas.microsoft.com/office/drawing/2016/SVG/main" r:embed="rId4"/>
                </a:ext>
              </a:extLst>
            </a:blip>
            <a:stretch>
              <a:fillRect l="-15033" t="-59470" r="-45605" b="-105816"/>
            </a:stretch>
          </a:blipFill>
        </p:spPr>
      </p:sp>
      <p:grpSp>
        <p:nvGrpSpPr>
          <p:cNvPr id="5" name="Group 5"/>
          <p:cNvGrpSpPr/>
          <p:nvPr/>
        </p:nvGrpSpPr>
        <p:grpSpPr>
          <a:xfrm>
            <a:off x="5522573" y="1610371"/>
            <a:ext cx="2623185" cy="3637259"/>
            <a:chOff x="0" y="0"/>
            <a:chExt cx="812800" cy="1127013"/>
          </a:xfrm>
        </p:grpSpPr>
        <p:sp>
          <p:nvSpPr>
            <p:cNvPr id="6" name="Freeform 6"/>
            <p:cNvSpPr/>
            <p:nvPr/>
          </p:nvSpPr>
          <p:spPr>
            <a:xfrm>
              <a:off x="0" y="0"/>
              <a:ext cx="812800" cy="1127013"/>
            </a:xfrm>
            <a:custGeom>
              <a:avLst/>
              <a:gdLst/>
              <a:ahLst/>
              <a:cxnLst/>
              <a:rect l="l" t="t" r="r" b="b"/>
              <a:pathLst>
                <a:path w="812800" h="1127013">
                  <a:moveTo>
                    <a:pt x="33940" y="0"/>
                  </a:moveTo>
                  <a:lnTo>
                    <a:pt x="778860" y="0"/>
                  </a:lnTo>
                  <a:cubicBezTo>
                    <a:pt x="797604" y="0"/>
                    <a:pt x="812800" y="15196"/>
                    <a:pt x="812800" y="33940"/>
                  </a:cubicBezTo>
                  <a:lnTo>
                    <a:pt x="812800" y="1093073"/>
                  </a:lnTo>
                  <a:cubicBezTo>
                    <a:pt x="812800" y="1111818"/>
                    <a:pt x="797604" y="1127013"/>
                    <a:pt x="778860" y="1127013"/>
                  </a:cubicBezTo>
                  <a:lnTo>
                    <a:pt x="33940" y="1127013"/>
                  </a:lnTo>
                  <a:cubicBezTo>
                    <a:pt x="15196" y="1127013"/>
                    <a:pt x="0" y="1111818"/>
                    <a:pt x="0" y="1093073"/>
                  </a:cubicBezTo>
                  <a:lnTo>
                    <a:pt x="0" y="33940"/>
                  </a:lnTo>
                  <a:cubicBezTo>
                    <a:pt x="0" y="15196"/>
                    <a:pt x="15196" y="0"/>
                    <a:pt x="33940" y="0"/>
                  </a:cubicBezTo>
                  <a:close/>
                </a:path>
              </a:pathLst>
            </a:custGeom>
            <a:blipFill>
              <a:blip r:embed="rId5"/>
              <a:stretch>
                <a:fillRect l="-54058" r="-54058"/>
              </a:stretch>
            </a:blipFill>
            <a:ln w="57150" cap="rnd">
              <a:solidFill>
                <a:srgbClr val="1B50E9"/>
              </a:solidFill>
              <a:prstDash val="solid"/>
              <a:round/>
            </a:ln>
          </p:spPr>
        </p:sp>
      </p:grpSp>
      <p:sp>
        <p:nvSpPr>
          <p:cNvPr id="7" name="Freeform 7"/>
          <p:cNvSpPr/>
          <p:nvPr/>
        </p:nvSpPr>
        <p:spPr>
          <a:xfrm>
            <a:off x="7681942" y="1544805"/>
            <a:ext cx="1156378" cy="938689"/>
          </a:xfrm>
          <a:custGeom>
            <a:avLst/>
            <a:gdLst/>
            <a:ahLst/>
            <a:cxnLst/>
            <a:rect l="l" t="t" r="r" b="b"/>
            <a:pathLst>
              <a:path w="2312755" h="1877377">
                <a:moveTo>
                  <a:pt x="0" y="0"/>
                </a:moveTo>
                <a:lnTo>
                  <a:pt x="2312755" y="0"/>
                </a:lnTo>
                <a:lnTo>
                  <a:pt x="2312755" y="1877377"/>
                </a:lnTo>
                <a:lnTo>
                  <a:pt x="0" y="1877377"/>
                </a:lnTo>
                <a:lnTo>
                  <a:pt x="0" y="0"/>
                </a:lnTo>
                <a:close/>
              </a:path>
            </a:pathLst>
          </a:custGeom>
          <a:blipFill>
            <a:blip r:embed="rId3">
              <a:extLst>
                <a:ext uri="{96DAC541-7B7A-43D3-8B79-37D633B846F1}">
                  <asvg:svgBlip xmlns:asvg="http://schemas.microsoft.com/office/drawing/2016/SVG/main" r:embed="rId4"/>
                </a:ext>
              </a:extLst>
            </a:blip>
            <a:stretch>
              <a:fillRect l="-65506" t="-48907" r="-65615" b="-69260"/>
            </a:stretch>
          </a:blipFill>
        </p:spPr>
      </p:sp>
      <p:sp>
        <p:nvSpPr>
          <p:cNvPr id="8" name="Freeform 8"/>
          <p:cNvSpPr/>
          <p:nvPr/>
        </p:nvSpPr>
        <p:spPr>
          <a:xfrm>
            <a:off x="433050" y="2058631"/>
            <a:ext cx="583598" cy="704302"/>
          </a:xfrm>
          <a:custGeom>
            <a:avLst/>
            <a:gdLst/>
            <a:ahLst/>
            <a:cxnLst/>
            <a:rect l="l" t="t" r="r" b="b"/>
            <a:pathLst>
              <a:path w="305454" h="446733">
                <a:moveTo>
                  <a:pt x="0" y="0"/>
                </a:moveTo>
                <a:lnTo>
                  <a:pt x="305454" y="0"/>
                </a:lnTo>
                <a:lnTo>
                  <a:pt x="305454" y="446733"/>
                </a:lnTo>
                <a:lnTo>
                  <a:pt x="0" y="4467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flipH="1">
            <a:off x="4162203" y="2058631"/>
            <a:ext cx="583598" cy="704302"/>
          </a:xfrm>
          <a:custGeom>
            <a:avLst/>
            <a:gdLst/>
            <a:ahLst/>
            <a:cxnLst/>
            <a:rect l="l" t="t" r="r" b="b"/>
            <a:pathLst>
              <a:path w="305454" h="446733">
                <a:moveTo>
                  <a:pt x="305454" y="0"/>
                </a:moveTo>
                <a:lnTo>
                  <a:pt x="0" y="0"/>
                </a:lnTo>
                <a:lnTo>
                  <a:pt x="0" y="446733"/>
                </a:lnTo>
                <a:lnTo>
                  <a:pt x="305454" y="446733"/>
                </a:lnTo>
                <a:lnTo>
                  <a:pt x="30545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a:off x="230306" y="5310380"/>
            <a:ext cx="568088" cy="528322"/>
          </a:xfrm>
          <a:custGeom>
            <a:avLst/>
            <a:gdLst/>
            <a:ahLst/>
            <a:cxnLst/>
            <a:rect l="l" t="t" r="r" b="b"/>
            <a:pathLst>
              <a:path w="1136175" h="1056643">
                <a:moveTo>
                  <a:pt x="0" y="0"/>
                </a:moveTo>
                <a:lnTo>
                  <a:pt x="1136176" y="0"/>
                </a:lnTo>
                <a:lnTo>
                  <a:pt x="1136176" y="1056643"/>
                </a:lnTo>
                <a:lnTo>
                  <a:pt x="0" y="10566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192410">
            <a:off x="7465904" y="1288983"/>
            <a:ext cx="1645837" cy="1199404"/>
          </a:xfrm>
          <a:custGeom>
            <a:avLst/>
            <a:gdLst/>
            <a:ahLst/>
            <a:cxnLst/>
            <a:rect l="l" t="t" r="r" b="b"/>
            <a:pathLst>
              <a:path w="3291673" h="2398807">
                <a:moveTo>
                  <a:pt x="0" y="0"/>
                </a:moveTo>
                <a:lnTo>
                  <a:pt x="3291674" y="0"/>
                </a:lnTo>
                <a:lnTo>
                  <a:pt x="3291674" y="2398807"/>
                </a:lnTo>
                <a:lnTo>
                  <a:pt x="0" y="23988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35D7B2F1-99B4-DB5B-8C0E-ECDA377FEF3B}"/>
              </a:ext>
            </a:extLst>
          </p:cNvPr>
          <p:cNvSpPr txBox="1"/>
          <p:nvPr/>
        </p:nvSpPr>
        <p:spPr>
          <a:xfrm>
            <a:off x="866428" y="1915785"/>
            <a:ext cx="3672408" cy="258532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الفصل الرابع</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5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F79646">
                    <a:lumMod val="50000"/>
                  </a:srgbClr>
                </a:solidFill>
                <a:effectLst/>
                <a:uLnTx/>
                <a:uFillTx/>
                <a:latin typeface="Traditional Arabic" panose="02020603050405020304" pitchFamily="18" charset="-78"/>
                <a:ea typeface="+mn-ea"/>
                <a:cs typeface="Traditional Arabic" panose="02020603050405020304" pitchFamily="18" charset="-78"/>
              </a:rPr>
              <a:t>مهارة التوجيه</a:t>
            </a:r>
            <a:endParaRPr kumimoji="0" lang="en-US" sz="4400" b="1" i="0" u="none" strike="noStrike" kern="1200" cap="none" spc="0" normalizeH="0" baseline="0" noProof="0" dirty="0">
              <a:ln>
                <a:noFill/>
              </a:ln>
              <a:solidFill>
                <a:srgbClr val="F79646">
                  <a:lumMod val="5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a:off x="0" y="792863"/>
            <a:ext cx="1657919" cy="1326336"/>
          </a:xfrm>
          <a:custGeom>
            <a:avLst/>
            <a:gdLst/>
            <a:ahLst/>
            <a:cxnLst/>
            <a:rect l="l" t="t" r="r" b="b"/>
            <a:pathLst>
              <a:path w="3315838" h="2652671">
                <a:moveTo>
                  <a:pt x="0" y="0"/>
                </a:moveTo>
                <a:lnTo>
                  <a:pt x="3315838" y="0"/>
                </a:lnTo>
                <a:lnTo>
                  <a:pt x="3315838" y="2652671"/>
                </a:lnTo>
                <a:lnTo>
                  <a:pt x="0" y="2652671"/>
                </a:lnTo>
                <a:lnTo>
                  <a:pt x="0" y="0"/>
                </a:lnTo>
                <a:close/>
              </a:path>
            </a:pathLst>
          </a:custGeom>
          <a:blipFill>
            <a:blip r:embed="rId3">
              <a:alphaModFix amt="13000"/>
              <a:extLst>
                <a:ext uri="{96DAC541-7B7A-43D3-8B79-37D633B846F1}">
                  <asvg:svgBlip xmlns:asvg="http://schemas.microsoft.com/office/drawing/2016/SVG/main" r:embed="rId4"/>
                </a:ext>
              </a:extLst>
            </a:blip>
            <a:stretch>
              <a:fillRect/>
            </a:stretch>
          </a:blipFill>
        </p:spPr>
      </p:sp>
      <p:sp>
        <p:nvSpPr>
          <p:cNvPr id="4" name="Freeform 4"/>
          <p:cNvSpPr/>
          <p:nvPr/>
        </p:nvSpPr>
        <p:spPr>
          <a:xfrm>
            <a:off x="514350" y="1326309"/>
            <a:ext cx="3352695" cy="4205382"/>
          </a:xfrm>
          <a:custGeom>
            <a:avLst/>
            <a:gdLst/>
            <a:ahLst/>
            <a:cxnLst/>
            <a:rect l="l" t="t" r="r" b="b"/>
            <a:pathLst>
              <a:path w="6705389" h="8410764">
                <a:moveTo>
                  <a:pt x="0" y="0"/>
                </a:moveTo>
                <a:lnTo>
                  <a:pt x="6705389" y="0"/>
                </a:lnTo>
                <a:lnTo>
                  <a:pt x="6705389" y="8410764"/>
                </a:lnTo>
                <a:lnTo>
                  <a:pt x="0" y="8410764"/>
                </a:lnTo>
                <a:lnTo>
                  <a:pt x="0" y="0"/>
                </a:lnTo>
                <a:close/>
              </a:path>
            </a:pathLst>
          </a:custGeom>
          <a:blipFill>
            <a:blip r:embed="rId5">
              <a:extLst>
                <a:ext uri="{96DAC541-7B7A-43D3-8B79-37D633B846F1}">
                  <asvg:svgBlip xmlns:asvg="http://schemas.microsoft.com/office/drawing/2016/SVG/main" r:embed="rId6"/>
                </a:ext>
              </a:extLst>
            </a:blip>
            <a:stretch>
              <a:fillRect l="-54917" t="-13567" r="-49462" b="-11285"/>
            </a:stretch>
          </a:blipFill>
        </p:spPr>
      </p:sp>
      <p:sp>
        <p:nvSpPr>
          <p:cNvPr id="5" name="Freeform 5"/>
          <p:cNvSpPr/>
          <p:nvPr/>
        </p:nvSpPr>
        <p:spPr>
          <a:xfrm rot="201745">
            <a:off x="4993722" y="3947518"/>
            <a:ext cx="3023598" cy="2554941"/>
          </a:xfrm>
          <a:custGeom>
            <a:avLst/>
            <a:gdLst/>
            <a:ahLst/>
            <a:cxnLst/>
            <a:rect l="l" t="t" r="r" b="b"/>
            <a:pathLst>
              <a:path w="6047196" h="5109881">
                <a:moveTo>
                  <a:pt x="0" y="0"/>
                </a:moveTo>
                <a:lnTo>
                  <a:pt x="6047197" y="0"/>
                </a:lnTo>
                <a:lnTo>
                  <a:pt x="6047197" y="5109881"/>
                </a:lnTo>
                <a:lnTo>
                  <a:pt x="0" y="510988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6" name="Group 6"/>
          <p:cNvGrpSpPr/>
          <p:nvPr/>
        </p:nvGrpSpPr>
        <p:grpSpPr>
          <a:xfrm>
            <a:off x="728299" y="1533034"/>
            <a:ext cx="2925427" cy="3624158"/>
            <a:chOff x="0" y="0"/>
            <a:chExt cx="946937" cy="812800"/>
          </a:xfrm>
        </p:grpSpPr>
        <p:sp>
          <p:nvSpPr>
            <p:cNvPr id="7" name="Freeform 7"/>
            <p:cNvSpPr/>
            <p:nvPr/>
          </p:nvSpPr>
          <p:spPr>
            <a:xfrm>
              <a:off x="0" y="0"/>
              <a:ext cx="946937" cy="812800"/>
            </a:xfrm>
            <a:custGeom>
              <a:avLst/>
              <a:gdLst/>
              <a:ahLst/>
              <a:cxnLst/>
              <a:rect l="l" t="t" r="r" b="b"/>
              <a:pathLst>
                <a:path w="946937" h="812800">
                  <a:moveTo>
                    <a:pt x="30434" y="0"/>
                  </a:moveTo>
                  <a:lnTo>
                    <a:pt x="916503" y="0"/>
                  </a:lnTo>
                  <a:cubicBezTo>
                    <a:pt x="933312" y="0"/>
                    <a:pt x="946937" y="13626"/>
                    <a:pt x="946937" y="30434"/>
                  </a:cubicBezTo>
                  <a:lnTo>
                    <a:pt x="946937" y="782366"/>
                  </a:lnTo>
                  <a:cubicBezTo>
                    <a:pt x="946937" y="790438"/>
                    <a:pt x="943731" y="798179"/>
                    <a:pt x="938023" y="803886"/>
                  </a:cubicBezTo>
                  <a:cubicBezTo>
                    <a:pt x="932316" y="809594"/>
                    <a:pt x="924575" y="812800"/>
                    <a:pt x="916503" y="812800"/>
                  </a:cubicBezTo>
                  <a:lnTo>
                    <a:pt x="30434" y="812800"/>
                  </a:lnTo>
                  <a:cubicBezTo>
                    <a:pt x="13626" y="812800"/>
                    <a:pt x="0" y="799174"/>
                    <a:pt x="0" y="782366"/>
                  </a:cubicBezTo>
                  <a:lnTo>
                    <a:pt x="0" y="30434"/>
                  </a:lnTo>
                  <a:cubicBezTo>
                    <a:pt x="0" y="13626"/>
                    <a:pt x="13626" y="0"/>
                    <a:pt x="30434" y="0"/>
                  </a:cubicBezTo>
                  <a:close/>
                </a:path>
              </a:pathLst>
            </a:custGeom>
            <a:blipFill>
              <a:blip r:embed="rId9"/>
              <a:stretch>
                <a:fillRect l="-14780" r="-14780"/>
              </a:stretch>
            </a:blipFill>
            <a:ln w="95250" cap="rnd">
              <a:solidFill>
                <a:srgbClr val="F3E7E5"/>
              </a:solidFill>
              <a:prstDash val="solid"/>
              <a:round/>
            </a:ln>
          </p:spPr>
        </p:sp>
      </p:grpSp>
      <p:sp>
        <p:nvSpPr>
          <p:cNvPr id="8" name="Freeform 8"/>
          <p:cNvSpPr/>
          <p:nvPr/>
        </p:nvSpPr>
        <p:spPr>
          <a:xfrm>
            <a:off x="7852464" y="4709214"/>
            <a:ext cx="2583073" cy="2583073"/>
          </a:xfrm>
          <a:custGeom>
            <a:avLst/>
            <a:gdLst/>
            <a:ahLst/>
            <a:cxnLst/>
            <a:rect l="l" t="t" r="r" b="b"/>
            <a:pathLst>
              <a:path w="5166145" h="5166145">
                <a:moveTo>
                  <a:pt x="0" y="0"/>
                </a:moveTo>
                <a:lnTo>
                  <a:pt x="5166146" y="0"/>
                </a:lnTo>
                <a:lnTo>
                  <a:pt x="5166146" y="5166146"/>
                </a:lnTo>
                <a:lnTo>
                  <a:pt x="0" y="516614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مربع نص 10">
            <a:extLst>
              <a:ext uri="{FF2B5EF4-FFF2-40B4-BE49-F238E27FC236}">
                <a16:creationId xmlns:a16="http://schemas.microsoft.com/office/drawing/2014/main" id="{566AF767-3E49-138D-C870-DA56330E4655}"/>
              </a:ext>
            </a:extLst>
          </p:cNvPr>
          <p:cNvSpPr txBox="1"/>
          <p:nvPr/>
        </p:nvSpPr>
        <p:spPr>
          <a:xfrm>
            <a:off x="2352699" y="1428769"/>
            <a:ext cx="8097971" cy="2123658"/>
          </a:xfrm>
          <a:prstGeom prst="rect">
            <a:avLst/>
          </a:prstGeom>
          <a:noFill/>
        </p:spPr>
        <p:txBody>
          <a:bodyPr wrap="square" rtlCol="0">
            <a:spAutoFit/>
          </a:bodyPr>
          <a:lstStyle/>
          <a:p>
            <a:pPr algn="ctr"/>
            <a:r>
              <a:rPr lang="ar-EG" sz="4400" b="1" dirty="0">
                <a:solidFill>
                  <a:srgbClr val="990000"/>
                </a:solidFill>
                <a:latin typeface="Traditional Arabic" panose="02020603050405020304" pitchFamily="18" charset="-78"/>
                <a:cs typeface="Traditional Arabic" panose="02020603050405020304" pitchFamily="18" charset="-78"/>
              </a:rPr>
              <a:t>2-4</a:t>
            </a:r>
          </a:p>
          <a:p>
            <a:pPr algn="ctr"/>
            <a:r>
              <a:rPr lang="ar-EG" sz="4400" b="1" dirty="0">
                <a:solidFill>
                  <a:srgbClr val="990000"/>
                </a:solidFill>
                <a:latin typeface="Traditional Arabic" panose="02020603050405020304" pitchFamily="18" charset="-78"/>
                <a:cs typeface="Traditional Arabic" panose="02020603050405020304" pitchFamily="18" charset="-78"/>
              </a:rPr>
              <a:t> أدوات التوجيه</a:t>
            </a:r>
          </a:p>
          <a:p>
            <a:pPr algn="ctr"/>
            <a:r>
              <a:rPr lang="ar-EG" sz="4400" b="1" dirty="0">
                <a:solidFill>
                  <a:srgbClr val="05767B"/>
                </a:solidFill>
                <a:latin typeface="Traditional Arabic" panose="02020603050405020304" pitchFamily="18" charset="-78"/>
                <a:cs typeface="Traditional Arabic" panose="02020603050405020304" pitchFamily="18" charset="-78"/>
              </a:rPr>
              <a:t>(الحوافز، التدريب)</a:t>
            </a:r>
            <a:endParaRPr lang="en-US" sz="4400" b="1"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heel(1)">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heel(1)">
                                      <p:cBhvr>
                                        <p:cTn id="12" dur="20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heel(1)">
                                      <p:cBhvr>
                                        <p:cTn id="17" dur="2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68144" y="404664"/>
            <a:ext cx="2808312" cy="576064"/>
          </a:xfrm>
          <a:prstGeom prst="rect">
            <a:avLst/>
          </a:prstGeom>
          <a:solidFill>
            <a:schemeClr val="bg1">
              <a:lumMod val="5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الفكرة المحورية</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68144" y="2185700"/>
            <a:ext cx="2808312" cy="576064"/>
          </a:xfrm>
          <a:prstGeom prst="rect">
            <a:avLst/>
          </a:prstGeom>
          <a:solidFill>
            <a:schemeClr val="bg1">
              <a:lumMod val="5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المفاهيم الرئيسية</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85732" y="4201924"/>
            <a:ext cx="2808312" cy="576064"/>
          </a:xfrm>
          <a:prstGeom prst="rect">
            <a:avLst/>
          </a:prstGeom>
          <a:solidFill>
            <a:schemeClr val="bg1">
              <a:lumMod val="5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الأهداف</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34233" y="382252"/>
            <a:ext cx="4807737" cy="584775"/>
          </a:xfrm>
          <a:prstGeom prst="rect">
            <a:avLst/>
          </a:prstGeom>
          <a:noFill/>
        </p:spPr>
        <p:txBody>
          <a:bodyPr wrap="square">
            <a:spAutoFit/>
          </a:bodyPr>
          <a:lstStyle/>
          <a:p>
            <a:pPr marL="457200" indent="-457200">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 التعرف على أدوات التوجيه.</a:t>
            </a:r>
            <a:endParaRPr lang="ar-EG" sz="44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498496" y="2057741"/>
            <a:ext cx="5043474" cy="584775"/>
          </a:xfrm>
          <a:prstGeom prst="rect">
            <a:avLst/>
          </a:prstGeom>
          <a:noFill/>
        </p:spPr>
        <p:txBody>
          <a:bodyPr wrap="square">
            <a:spAutoFit/>
          </a:bodyPr>
          <a:lstStyle/>
          <a:p>
            <a:pPr marL="457200" indent="-457200">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 الحوافز - التدريب.</a:t>
            </a:r>
            <a:endParaRPr lang="ar-EG" sz="4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734233" y="3315828"/>
            <a:ext cx="4572000" cy="2677656"/>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p>
          <a:p>
            <a:pPr marL="514350" indent="-514350">
              <a:buAutoNum type="arabicPeriod"/>
            </a:pPr>
            <a:r>
              <a:rPr lang="ar-EG" sz="2800" b="1" dirty="0">
                <a:latin typeface="Traditional Arabic" panose="02020603050405020304" pitchFamily="18" charset="-78"/>
                <a:cs typeface="Traditional Arabic" panose="02020603050405020304" pitchFamily="18" charset="-78"/>
              </a:rPr>
              <a:t>التعرف على التحفيز بوصفه أداة للتوجيه.</a:t>
            </a:r>
          </a:p>
          <a:p>
            <a:r>
              <a:rPr lang="ar-EG" sz="2800" b="1" dirty="0">
                <a:latin typeface="Traditional Arabic" panose="02020603050405020304" pitchFamily="18" charset="-78"/>
                <a:cs typeface="Traditional Arabic" panose="02020603050405020304" pitchFamily="18" charset="-78"/>
              </a:rPr>
              <a:t> 2. التعرف على التدريب بوصفه أداة للتوجيه.</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331640" y="1166842"/>
            <a:ext cx="6480720" cy="3970318"/>
          </a:xfrm>
          <a:prstGeom prst="rect">
            <a:avLst/>
          </a:prstGeom>
          <a:noFill/>
          <a:ln>
            <a:noFill/>
          </a:ln>
          <a:effectLst/>
        </p:spPr>
        <p:txBody>
          <a:bodyPr wrap="square">
            <a:spAutoFit/>
          </a:bodyPr>
          <a:lstStyle/>
          <a:p>
            <a:r>
              <a:rPr lang="ar-EG" sz="3600" b="1" dirty="0">
                <a:solidFill>
                  <a:schemeClr val="accent6">
                    <a:lumMod val="50000"/>
                  </a:schemeClr>
                </a:solidFill>
                <a:latin typeface="Traditional Arabic" panose="02020603050405020304" pitchFamily="18" charset="-78"/>
                <a:cs typeface="Traditional Arabic" panose="02020603050405020304" pitchFamily="18" charset="-78"/>
              </a:rPr>
              <a:t>تعتمد وظيفة التوجيه على عدد من الأدوات التي يمكن من خلالها توجيه الأفراد في المنظمة خلال أداء العمل، وتحفيزهم، وتنمية مهاراتهم، وسنتعرف بمشيئة الله تعالى- على الأدوات الآتية:</a:t>
            </a:r>
          </a:p>
          <a:p>
            <a:pPr marL="571500" indent="-571500">
              <a:buFont typeface="Arial" panose="020B0604020202020204" pitchFamily="34" charset="0"/>
              <a:buChar char="•"/>
            </a:pPr>
            <a:r>
              <a:rPr lang="ar-EG" sz="3600" b="1" dirty="0">
                <a:latin typeface="Traditional Arabic" panose="02020603050405020304" pitchFamily="18" charset="-78"/>
                <a:cs typeface="Traditional Arabic" panose="02020603050405020304" pitchFamily="18" charset="-78"/>
              </a:rPr>
              <a:t>الحوافز.</a:t>
            </a:r>
          </a:p>
          <a:p>
            <a:pPr marL="571500" indent="-571500">
              <a:buFont typeface="Arial" panose="020B0604020202020204" pitchFamily="34" charset="0"/>
              <a:buChar char="•"/>
            </a:pPr>
            <a:r>
              <a:rPr lang="ar-EG" sz="3600" b="1" dirty="0">
                <a:latin typeface="Traditional Arabic" panose="02020603050405020304" pitchFamily="18" charset="-78"/>
                <a:cs typeface="Traditional Arabic" panose="02020603050405020304" pitchFamily="18" charset="-78"/>
              </a:rPr>
              <a:t> التدريب.</a:t>
            </a:r>
          </a:p>
          <a:p>
            <a:pPr marL="571500" indent="-571500">
              <a:buFont typeface="Arial" panose="020B0604020202020204" pitchFamily="34" charset="0"/>
              <a:buChar char="•"/>
            </a:pPr>
            <a:r>
              <a:rPr lang="ar-EG" sz="3600" b="1" dirty="0">
                <a:latin typeface="Traditional Arabic" panose="02020603050405020304" pitchFamily="18" charset="-78"/>
                <a:cs typeface="Traditional Arabic" panose="02020603050405020304" pitchFamily="18" charset="-78"/>
              </a:rPr>
              <a:t> القيادة</a:t>
            </a:r>
          </a:p>
        </p:txBody>
      </p:sp>
    </p:spTree>
    <p:extLst>
      <p:ext uri="{BB962C8B-B14F-4D97-AF65-F5344CB8AC3E}">
        <p14:creationId xmlns:p14="http://schemas.microsoft.com/office/powerpoint/2010/main" val="40610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1000"/>
                                        <p:tgtEl>
                                          <p:spTgt spid="5">
                                            <p:bg/>
                                          </p:spTgt>
                                        </p:tgtEl>
                                      </p:cBhvr>
                                    </p:animEffect>
                                    <p:anim calcmode="lin" valueType="num">
                                      <p:cBhvr>
                                        <p:cTn id="8" dur="1000" fill="hold"/>
                                        <p:tgtEl>
                                          <p:spTgt spid="5">
                                            <p:bg/>
                                          </p:spTgt>
                                        </p:tgtEl>
                                        <p:attrNameLst>
                                          <p:attrName>ppt_x</p:attrName>
                                        </p:attrNameLst>
                                      </p:cBhvr>
                                      <p:tavLst>
                                        <p:tav tm="0">
                                          <p:val>
                                            <p:strVal val="#ppt_x"/>
                                          </p:val>
                                        </p:tav>
                                        <p:tav tm="100000">
                                          <p:val>
                                            <p:strVal val="#ppt_x"/>
                                          </p:val>
                                        </p:tav>
                                      </p:tavLst>
                                    </p:anim>
                                    <p:anim calcmode="lin" valueType="num">
                                      <p:cBhvr>
                                        <p:cTn id="9"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flipH="1">
            <a:off x="175787" y="4995711"/>
            <a:ext cx="490689" cy="490689"/>
          </a:xfrm>
          <a:custGeom>
            <a:avLst/>
            <a:gdLst/>
            <a:ahLst/>
            <a:cxnLst/>
            <a:rect l="l" t="t" r="r" b="b"/>
            <a:pathLst>
              <a:path w="981378" h="981378">
                <a:moveTo>
                  <a:pt x="981378" y="0"/>
                </a:moveTo>
                <a:lnTo>
                  <a:pt x="0" y="0"/>
                </a:lnTo>
                <a:lnTo>
                  <a:pt x="0" y="981378"/>
                </a:lnTo>
                <a:lnTo>
                  <a:pt x="981378" y="981378"/>
                </a:lnTo>
                <a:lnTo>
                  <a:pt x="981378"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4" name="Group 4"/>
          <p:cNvGrpSpPr/>
          <p:nvPr/>
        </p:nvGrpSpPr>
        <p:grpSpPr>
          <a:xfrm>
            <a:off x="761726" y="2381250"/>
            <a:ext cx="4060031" cy="1561532"/>
            <a:chOff x="0" y="0"/>
            <a:chExt cx="1258010" cy="483844"/>
          </a:xfrm>
        </p:grpSpPr>
        <p:sp>
          <p:nvSpPr>
            <p:cNvPr id="5" name="Freeform 5"/>
            <p:cNvSpPr/>
            <p:nvPr/>
          </p:nvSpPr>
          <p:spPr>
            <a:xfrm>
              <a:off x="0" y="0"/>
              <a:ext cx="1258010" cy="483844"/>
            </a:xfrm>
            <a:custGeom>
              <a:avLst/>
              <a:gdLst/>
              <a:ahLst/>
              <a:cxnLst/>
              <a:rect l="l" t="t" r="r" b="b"/>
              <a:pathLst>
                <a:path w="1258010" h="483844">
                  <a:moveTo>
                    <a:pt x="21929" y="0"/>
                  </a:moveTo>
                  <a:lnTo>
                    <a:pt x="1236081" y="0"/>
                  </a:lnTo>
                  <a:cubicBezTo>
                    <a:pt x="1248192" y="0"/>
                    <a:pt x="1258010" y="9818"/>
                    <a:pt x="1258010" y="21929"/>
                  </a:cubicBezTo>
                  <a:lnTo>
                    <a:pt x="1258010" y="461916"/>
                  </a:lnTo>
                  <a:cubicBezTo>
                    <a:pt x="1258010" y="474026"/>
                    <a:pt x="1248192" y="483844"/>
                    <a:pt x="1236081" y="483844"/>
                  </a:cubicBezTo>
                  <a:lnTo>
                    <a:pt x="21929" y="483844"/>
                  </a:lnTo>
                  <a:cubicBezTo>
                    <a:pt x="9818" y="483844"/>
                    <a:pt x="0" y="474026"/>
                    <a:pt x="0" y="461916"/>
                  </a:cubicBezTo>
                  <a:lnTo>
                    <a:pt x="0" y="21929"/>
                  </a:lnTo>
                  <a:cubicBezTo>
                    <a:pt x="0" y="9818"/>
                    <a:pt x="9818" y="0"/>
                    <a:pt x="21929" y="0"/>
                  </a:cubicBezTo>
                  <a:close/>
                </a:path>
              </a:pathLst>
            </a:custGeom>
            <a:blipFill>
              <a:blip r:embed="rId5"/>
              <a:stretch>
                <a:fillRect t="-26375" b="-26375"/>
              </a:stretch>
            </a:blipFill>
            <a:ln w="38100" cap="rnd">
              <a:solidFill>
                <a:srgbClr val="1B50E9"/>
              </a:solidFill>
              <a:prstDash val="solid"/>
              <a:round/>
            </a:ln>
          </p:spPr>
        </p:sp>
      </p:grpSp>
      <p:grpSp>
        <p:nvGrpSpPr>
          <p:cNvPr id="6" name="Group 6"/>
          <p:cNvGrpSpPr/>
          <p:nvPr/>
        </p:nvGrpSpPr>
        <p:grpSpPr>
          <a:xfrm>
            <a:off x="761726" y="4051034"/>
            <a:ext cx="1225522" cy="1435366"/>
            <a:chOff x="0" y="0"/>
            <a:chExt cx="379731" cy="444752"/>
          </a:xfrm>
        </p:grpSpPr>
        <p:sp>
          <p:nvSpPr>
            <p:cNvPr id="7" name="Freeform 7"/>
            <p:cNvSpPr/>
            <p:nvPr/>
          </p:nvSpPr>
          <p:spPr>
            <a:xfrm>
              <a:off x="0" y="0"/>
              <a:ext cx="379731" cy="444752"/>
            </a:xfrm>
            <a:custGeom>
              <a:avLst/>
              <a:gdLst/>
              <a:ahLst/>
              <a:cxnLst/>
              <a:rect l="l" t="t" r="r" b="b"/>
              <a:pathLst>
                <a:path w="379731" h="444752">
                  <a:moveTo>
                    <a:pt x="72648" y="0"/>
                  </a:moveTo>
                  <a:lnTo>
                    <a:pt x="307082" y="0"/>
                  </a:lnTo>
                  <a:cubicBezTo>
                    <a:pt x="347205" y="0"/>
                    <a:pt x="379731" y="32526"/>
                    <a:pt x="379731" y="72648"/>
                  </a:cubicBezTo>
                  <a:lnTo>
                    <a:pt x="379731" y="372103"/>
                  </a:lnTo>
                  <a:cubicBezTo>
                    <a:pt x="379731" y="412226"/>
                    <a:pt x="347205" y="444752"/>
                    <a:pt x="307082" y="444752"/>
                  </a:cubicBezTo>
                  <a:lnTo>
                    <a:pt x="72648" y="444752"/>
                  </a:lnTo>
                  <a:cubicBezTo>
                    <a:pt x="32526" y="444752"/>
                    <a:pt x="0" y="412226"/>
                    <a:pt x="0" y="372103"/>
                  </a:cubicBezTo>
                  <a:lnTo>
                    <a:pt x="0" y="72648"/>
                  </a:lnTo>
                  <a:cubicBezTo>
                    <a:pt x="0" y="32526"/>
                    <a:pt x="32526" y="0"/>
                    <a:pt x="72648" y="0"/>
                  </a:cubicBezTo>
                  <a:close/>
                </a:path>
              </a:pathLst>
            </a:custGeom>
            <a:blipFill>
              <a:blip r:embed="rId6"/>
              <a:stretch>
                <a:fillRect l="-56163"/>
              </a:stretch>
            </a:blipFill>
            <a:ln w="38100" cap="rnd">
              <a:solidFill>
                <a:srgbClr val="1B50E9"/>
              </a:solidFill>
              <a:prstDash val="solid"/>
              <a:round/>
            </a:ln>
          </p:spPr>
        </p:sp>
      </p:grpSp>
      <p:grpSp>
        <p:nvGrpSpPr>
          <p:cNvPr id="8" name="Group 8"/>
          <p:cNvGrpSpPr/>
          <p:nvPr/>
        </p:nvGrpSpPr>
        <p:grpSpPr>
          <a:xfrm>
            <a:off x="2081061" y="4051034"/>
            <a:ext cx="2740696" cy="1435366"/>
            <a:chOff x="0" y="0"/>
            <a:chExt cx="849211" cy="444752"/>
          </a:xfrm>
        </p:grpSpPr>
        <p:sp>
          <p:nvSpPr>
            <p:cNvPr id="9" name="Freeform 9"/>
            <p:cNvSpPr/>
            <p:nvPr/>
          </p:nvSpPr>
          <p:spPr>
            <a:xfrm>
              <a:off x="0" y="0"/>
              <a:ext cx="849211" cy="444752"/>
            </a:xfrm>
            <a:custGeom>
              <a:avLst/>
              <a:gdLst/>
              <a:ahLst/>
              <a:cxnLst/>
              <a:rect l="l" t="t" r="r" b="b"/>
              <a:pathLst>
                <a:path w="849211" h="444752">
                  <a:moveTo>
                    <a:pt x="32485" y="0"/>
                  </a:moveTo>
                  <a:lnTo>
                    <a:pt x="816726" y="0"/>
                  </a:lnTo>
                  <a:cubicBezTo>
                    <a:pt x="834667" y="0"/>
                    <a:pt x="849211" y="14544"/>
                    <a:pt x="849211" y="32485"/>
                  </a:cubicBezTo>
                  <a:lnTo>
                    <a:pt x="849211" y="412266"/>
                  </a:lnTo>
                  <a:cubicBezTo>
                    <a:pt x="849211" y="420882"/>
                    <a:pt x="845788" y="429145"/>
                    <a:pt x="839696" y="435237"/>
                  </a:cubicBezTo>
                  <a:cubicBezTo>
                    <a:pt x="833604" y="441329"/>
                    <a:pt x="825341" y="444752"/>
                    <a:pt x="816726" y="444752"/>
                  </a:cubicBezTo>
                  <a:lnTo>
                    <a:pt x="32485" y="444752"/>
                  </a:lnTo>
                  <a:cubicBezTo>
                    <a:pt x="23870" y="444752"/>
                    <a:pt x="15607" y="441329"/>
                    <a:pt x="9515" y="435237"/>
                  </a:cubicBezTo>
                  <a:cubicBezTo>
                    <a:pt x="3423" y="429145"/>
                    <a:pt x="0" y="420882"/>
                    <a:pt x="0" y="412266"/>
                  </a:cubicBezTo>
                  <a:lnTo>
                    <a:pt x="0" y="32485"/>
                  </a:lnTo>
                  <a:cubicBezTo>
                    <a:pt x="0" y="23870"/>
                    <a:pt x="3423" y="15607"/>
                    <a:pt x="9515" y="9515"/>
                  </a:cubicBezTo>
                  <a:cubicBezTo>
                    <a:pt x="15607" y="3423"/>
                    <a:pt x="23870" y="0"/>
                    <a:pt x="32485" y="0"/>
                  </a:cubicBezTo>
                  <a:close/>
                </a:path>
              </a:pathLst>
            </a:custGeom>
            <a:blipFill>
              <a:blip r:embed="rId7"/>
              <a:stretch>
                <a:fillRect t="-13249" b="-13249"/>
              </a:stretch>
            </a:blipFill>
            <a:ln w="38100" cap="rnd">
              <a:solidFill>
                <a:srgbClr val="1B50E9"/>
              </a:solidFill>
              <a:prstDash val="solid"/>
              <a:round/>
            </a:ln>
          </p:spPr>
        </p:sp>
      </p:grpSp>
      <p:sp>
        <p:nvSpPr>
          <p:cNvPr id="19" name="Freeform 19"/>
          <p:cNvSpPr/>
          <p:nvPr/>
        </p:nvSpPr>
        <p:spPr>
          <a:xfrm>
            <a:off x="293027" y="1972853"/>
            <a:ext cx="937397" cy="761635"/>
          </a:xfrm>
          <a:custGeom>
            <a:avLst/>
            <a:gdLst/>
            <a:ahLst/>
            <a:cxnLst/>
            <a:rect l="l" t="t" r="r" b="b"/>
            <a:pathLst>
              <a:path w="1874794" h="1523270">
                <a:moveTo>
                  <a:pt x="0" y="0"/>
                </a:moveTo>
                <a:lnTo>
                  <a:pt x="1874794" y="0"/>
                </a:lnTo>
                <a:lnTo>
                  <a:pt x="1874794" y="1523271"/>
                </a:lnTo>
                <a:lnTo>
                  <a:pt x="0" y="15232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TextBox 23"/>
          <p:cNvSpPr txBox="1"/>
          <p:nvPr/>
        </p:nvSpPr>
        <p:spPr>
          <a:xfrm>
            <a:off x="4952863" y="2564904"/>
            <a:ext cx="4060031" cy="2462213"/>
          </a:xfrm>
          <a:prstGeom prst="rect">
            <a:avLst/>
          </a:prstGeom>
        </p:spPr>
        <p:txBody>
          <a:bodyPr wrap="square" lIns="0" tIns="0" rIns="0" bIns="0" rtlCol="0" anchor="t">
            <a:spAutoFit/>
          </a:bodyPr>
          <a:lstStyle/>
          <a:p>
            <a:pPr algn="ctr"/>
            <a:r>
              <a:rPr lang="ar-EG" sz="4000" b="1" dirty="0">
                <a:solidFill>
                  <a:srgbClr val="05767B"/>
                </a:solidFill>
                <a:latin typeface="Traditional Arabic" panose="02020603050405020304" pitchFamily="18" charset="-78"/>
                <a:cs typeface="Traditional Arabic" panose="02020603050405020304" pitchFamily="18" charset="-78"/>
              </a:rPr>
              <a:t>الهدف الأول</a:t>
            </a:r>
          </a:p>
          <a:p>
            <a:pPr algn="ctr"/>
            <a:r>
              <a:rPr lang="ar-EG" sz="4000" b="1" dirty="0">
                <a:solidFill>
                  <a:srgbClr val="05767B"/>
                </a:solidFill>
                <a:latin typeface="Traditional Arabic" panose="02020603050405020304" pitchFamily="18" charset="-78"/>
                <a:cs typeface="Traditional Arabic" panose="02020603050405020304" pitchFamily="18" charset="-78"/>
              </a:rPr>
              <a:t> أن يكون الطلبة قادرين على التعرف على التحفيز بوصفه أداة للتوجيه.</a:t>
            </a:r>
            <a:endParaRPr lang="ar-EG" sz="6600" b="1"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p:cNvGrpSpPr/>
          <p:nvPr/>
        </p:nvGrpSpPr>
        <p:grpSpPr>
          <a:xfrm>
            <a:off x="1734412" y="2308119"/>
            <a:ext cx="2468494" cy="3111732"/>
            <a:chOff x="0" y="0"/>
            <a:chExt cx="764869" cy="964177"/>
          </a:xfrm>
        </p:grpSpPr>
        <p:sp>
          <p:nvSpPr>
            <p:cNvPr id="4" name="Freeform 4"/>
            <p:cNvSpPr/>
            <p:nvPr/>
          </p:nvSpPr>
          <p:spPr>
            <a:xfrm>
              <a:off x="0" y="0"/>
              <a:ext cx="764869" cy="964177"/>
            </a:xfrm>
            <a:custGeom>
              <a:avLst/>
              <a:gdLst/>
              <a:ahLst/>
              <a:cxnLst/>
              <a:rect l="l" t="t" r="r" b="b"/>
              <a:pathLst>
                <a:path w="764869" h="964177">
                  <a:moveTo>
                    <a:pt x="36067" y="0"/>
                  </a:moveTo>
                  <a:lnTo>
                    <a:pt x="728801" y="0"/>
                  </a:lnTo>
                  <a:cubicBezTo>
                    <a:pt x="748721" y="0"/>
                    <a:pt x="764869" y="16148"/>
                    <a:pt x="764869" y="36067"/>
                  </a:cubicBezTo>
                  <a:lnTo>
                    <a:pt x="764869" y="928110"/>
                  </a:lnTo>
                  <a:cubicBezTo>
                    <a:pt x="764869" y="948029"/>
                    <a:pt x="748721" y="964177"/>
                    <a:pt x="728801" y="964177"/>
                  </a:cubicBezTo>
                  <a:lnTo>
                    <a:pt x="36067" y="964177"/>
                  </a:lnTo>
                  <a:cubicBezTo>
                    <a:pt x="16148" y="964177"/>
                    <a:pt x="0" y="948029"/>
                    <a:pt x="0" y="928110"/>
                  </a:cubicBezTo>
                  <a:lnTo>
                    <a:pt x="0" y="36067"/>
                  </a:lnTo>
                  <a:cubicBezTo>
                    <a:pt x="0" y="16148"/>
                    <a:pt x="16148" y="0"/>
                    <a:pt x="36067" y="0"/>
                  </a:cubicBezTo>
                  <a:close/>
                </a:path>
              </a:pathLst>
            </a:custGeom>
            <a:blipFill>
              <a:blip r:embed="rId3"/>
              <a:stretch>
                <a:fillRect l="-44602" r="-44602"/>
              </a:stretch>
            </a:blipFill>
            <a:ln w="38100" cap="rnd">
              <a:solidFill>
                <a:srgbClr val="93A3EF"/>
              </a:solidFill>
              <a:prstDash val="solid"/>
              <a:round/>
            </a:ln>
          </p:spPr>
        </p:sp>
      </p:grpSp>
      <p:sp>
        <p:nvSpPr>
          <p:cNvPr id="5" name="Freeform 5"/>
          <p:cNvSpPr/>
          <p:nvPr/>
        </p:nvSpPr>
        <p:spPr>
          <a:xfrm>
            <a:off x="537336" y="3748005"/>
            <a:ext cx="1821203" cy="1885489"/>
          </a:xfrm>
          <a:custGeom>
            <a:avLst/>
            <a:gdLst/>
            <a:ahLst/>
            <a:cxnLst/>
            <a:rect l="l" t="t" r="r" b="b"/>
            <a:pathLst>
              <a:path w="3642405" h="3770977">
                <a:moveTo>
                  <a:pt x="0" y="0"/>
                </a:moveTo>
                <a:lnTo>
                  <a:pt x="3642405" y="0"/>
                </a:lnTo>
                <a:lnTo>
                  <a:pt x="3642405" y="3770977"/>
                </a:lnTo>
                <a:lnTo>
                  <a:pt x="0" y="3770977"/>
                </a:lnTo>
                <a:lnTo>
                  <a:pt x="0" y="0"/>
                </a:lnTo>
                <a:close/>
              </a:path>
            </a:pathLst>
          </a:custGeom>
          <a:blipFill>
            <a:blip r:embed="rId4">
              <a:extLst>
                <a:ext uri="{96DAC541-7B7A-43D3-8B79-37D633B846F1}">
                  <asvg:svgBlip xmlns:asvg="http://schemas.microsoft.com/office/drawing/2016/SVG/main" r:embed="rId5"/>
                </a:ext>
              </a:extLst>
            </a:blip>
            <a:stretch>
              <a:fillRect l="-12953" t="-34510" r="-94493" b="-19026"/>
            </a:stretch>
          </a:blipFill>
        </p:spPr>
      </p:sp>
      <p:sp>
        <p:nvSpPr>
          <p:cNvPr id="6" name="Freeform 6"/>
          <p:cNvSpPr/>
          <p:nvPr/>
        </p:nvSpPr>
        <p:spPr>
          <a:xfrm>
            <a:off x="280247" y="3352083"/>
            <a:ext cx="2078292" cy="2134318"/>
          </a:xfrm>
          <a:custGeom>
            <a:avLst/>
            <a:gdLst/>
            <a:ahLst/>
            <a:cxnLst/>
            <a:rect l="l" t="t" r="r" b="b"/>
            <a:pathLst>
              <a:path w="4156583" h="4268635">
                <a:moveTo>
                  <a:pt x="0" y="0"/>
                </a:moveTo>
                <a:lnTo>
                  <a:pt x="4156583" y="0"/>
                </a:lnTo>
                <a:lnTo>
                  <a:pt x="4156583" y="4268635"/>
                </a:lnTo>
                <a:lnTo>
                  <a:pt x="0" y="42686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4483408" y="2454569"/>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4483408" y="306058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4483408" y="3666608"/>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4483408" y="427262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4483408" y="4878111"/>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2" name="Group 12"/>
          <p:cNvGrpSpPr/>
          <p:nvPr/>
        </p:nvGrpSpPr>
        <p:grpSpPr>
          <a:xfrm>
            <a:off x="7487281" y="5502948"/>
            <a:ext cx="1142369" cy="261092"/>
            <a:chOff x="0" y="0"/>
            <a:chExt cx="3046318" cy="696244"/>
          </a:xfrm>
        </p:grpSpPr>
        <p:sp>
          <p:nvSpPr>
            <p:cNvPr id="13" name="Freeform 13"/>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5" name="Freeform 15"/>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16" name="Freeform 16"/>
          <p:cNvSpPr/>
          <p:nvPr/>
        </p:nvSpPr>
        <p:spPr>
          <a:xfrm flipH="1" flipV="1">
            <a:off x="1066134" y="2308119"/>
            <a:ext cx="540380" cy="540380"/>
          </a:xfrm>
          <a:custGeom>
            <a:avLst/>
            <a:gdLst/>
            <a:ahLst/>
            <a:cxnLst/>
            <a:rect l="l" t="t" r="r" b="b"/>
            <a:pathLst>
              <a:path w="1080759" h="1080759">
                <a:moveTo>
                  <a:pt x="1080758" y="1080758"/>
                </a:moveTo>
                <a:lnTo>
                  <a:pt x="0" y="1080758"/>
                </a:lnTo>
                <a:lnTo>
                  <a:pt x="0" y="0"/>
                </a:lnTo>
                <a:lnTo>
                  <a:pt x="1080758" y="0"/>
                </a:lnTo>
                <a:lnTo>
                  <a:pt x="1080758" y="1080758"/>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23" name="مربع نص 22">
            <a:extLst>
              <a:ext uri="{FF2B5EF4-FFF2-40B4-BE49-F238E27FC236}">
                <a16:creationId xmlns:a16="http://schemas.microsoft.com/office/drawing/2014/main" id="{223E1DB5-EA64-F28C-F233-82DC326887E0}"/>
              </a:ext>
            </a:extLst>
          </p:cNvPr>
          <p:cNvSpPr txBox="1"/>
          <p:nvPr/>
        </p:nvSpPr>
        <p:spPr>
          <a:xfrm>
            <a:off x="4483408" y="2921168"/>
            <a:ext cx="4572000" cy="1015663"/>
          </a:xfrm>
          <a:prstGeom prst="rect">
            <a:avLst/>
          </a:prstGeom>
          <a:noFill/>
        </p:spPr>
        <p:txBody>
          <a:bodyPr wrap="square">
            <a:spAutoFit/>
          </a:bodyPr>
          <a:lstStyle/>
          <a:p>
            <a:pPr algn="ctr">
              <a:spcAft>
                <a:spcPts val="500"/>
              </a:spcAft>
            </a:pPr>
            <a:r>
              <a:rPr lang="ar-EG" sz="6000" b="1" dirty="0">
                <a:solidFill>
                  <a:srgbClr val="05767B"/>
                </a:solidFill>
                <a:latin typeface="Traditional Arabic" panose="02020603050405020304" pitchFamily="18" charset="-78"/>
                <a:cs typeface="Traditional Arabic" panose="02020603050405020304" pitchFamily="18" charset="-78"/>
              </a:rPr>
              <a:t>الحوافز</a:t>
            </a:r>
            <a:endParaRPr lang="ar-EG" sz="6000"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A063524-E52F-305A-EA5D-0416F66489BB}"/>
              </a:ext>
            </a:extLst>
          </p:cNvPr>
          <p:cNvSpPr txBox="1"/>
          <p:nvPr/>
        </p:nvSpPr>
        <p:spPr>
          <a:xfrm>
            <a:off x="755576" y="1916832"/>
            <a:ext cx="7632848" cy="2062103"/>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3200" b="1" dirty="0">
                <a:solidFill>
                  <a:srgbClr val="002060"/>
                </a:solidFill>
                <a:latin typeface="Traditional Arabic" panose="02020603050405020304" pitchFamily="18" charset="-78"/>
                <a:cs typeface="Traditional Arabic" panose="02020603050405020304" pitchFamily="18" charset="-78"/>
              </a:rPr>
              <a:t>يُعرف التحفيز في العمل الإداري بأنه حث المرؤوسين عن طريق مجموعة من العوامل أو المؤثرات التي تدفعهم لبذل جهد أكبر في عملهم، أو الامتناع عن وتصنف الحوافز وفق عدة تصنيفات من أهم هذه التصنيفات الآتي:</a:t>
            </a:r>
            <a:endParaRPr lang="ar-EG" sz="4800" b="1" dirty="0">
              <a:solidFill>
                <a:srgbClr val="002060"/>
              </a:solidFill>
              <a:latin typeface="Traditional Arabic" panose="02020603050405020304" pitchFamily="18" charset="-78"/>
              <a:cs typeface="Traditional Arabic" panose="02020603050405020304" pitchFamily="18" charset="-78"/>
            </a:endParaRPr>
          </a:p>
        </p:txBody>
      </p:sp>
      <p:pic>
        <p:nvPicPr>
          <p:cNvPr id="9" name="صورة 8">
            <a:extLst>
              <a:ext uri="{FF2B5EF4-FFF2-40B4-BE49-F238E27FC236}">
                <a16:creationId xmlns:a16="http://schemas.microsoft.com/office/drawing/2014/main" id="{371E4D61-DD4C-17B9-13AE-5DE3B685E338}"/>
              </a:ext>
            </a:extLst>
          </p:cNvPr>
          <p:cNvPicPr>
            <a:picLocks noChangeAspect="1"/>
          </p:cNvPicPr>
          <p:nvPr/>
        </p:nvPicPr>
        <p:blipFill>
          <a:blip r:embed="rId2"/>
          <a:stretch>
            <a:fillRect/>
          </a:stretch>
        </p:blipFill>
        <p:spPr>
          <a:xfrm>
            <a:off x="1259632" y="207195"/>
            <a:ext cx="1631999" cy="1208427"/>
          </a:xfrm>
          <a:prstGeom prst="rect">
            <a:avLst/>
          </a:prstGeom>
          <a:noFill/>
          <a:ln w="38100" cap="sq">
            <a:noFill/>
            <a:prstDash val="solid"/>
            <a:miter lim="800000"/>
          </a:ln>
          <a:effectLst/>
        </p:spPr>
      </p:pic>
      <p:sp>
        <p:nvSpPr>
          <p:cNvPr id="11" name="مربع نص 10">
            <a:extLst>
              <a:ext uri="{FF2B5EF4-FFF2-40B4-BE49-F238E27FC236}">
                <a16:creationId xmlns:a16="http://schemas.microsoft.com/office/drawing/2014/main" id="{A7F99825-8210-E52E-D08F-DD0CE21DE47A}"/>
              </a:ext>
            </a:extLst>
          </p:cNvPr>
          <p:cNvSpPr txBox="1"/>
          <p:nvPr/>
        </p:nvSpPr>
        <p:spPr>
          <a:xfrm>
            <a:off x="1547664" y="4972587"/>
            <a:ext cx="5736729" cy="584775"/>
          </a:xfrm>
          <a:prstGeom prst="rect">
            <a:avLst/>
          </a:prstGeom>
          <a:noFill/>
          <a:ln>
            <a:noFill/>
          </a:ln>
          <a:effectLst/>
        </p:spPr>
        <p:txBody>
          <a:bodyPr wrap="square">
            <a:spAutoFit/>
          </a:bodyPr>
          <a:lstStyle/>
          <a:p>
            <a:pPr algn="r" rtl="1">
              <a:spcBef>
                <a:spcPts val="0"/>
              </a:spcBef>
              <a:spcAft>
                <a:spcPts val="500"/>
              </a:spcAft>
            </a:pPr>
            <a:r>
              <a:rPr lang="ar-EG" sz="3200" b="1" i="0" u="none" strike="noStrike" dirty="0">
                <a:solidFill>
                  <a:srgbClr val="FF0000"/>
                </a:solidFill>
                <a:effectLst/>
                <a:latin typeface="Traditional Arabic" panose="02020603050405020304" pitchFamily="18" charset="-78"/>
                <a:cs typeface="Traditional Arabic" panose="02020603050405020304" pitchFamily="18" charset="-78"/>
              </a:rPr>
              <a:t>الحوافز الإيجابية والحوافز السلبية.</a:t>
            </a:r>
            <a:endParaRPr lang="ar-EG" sz="3200" b="0" dirty="0">
              <a:solidFill>
                <a:srgbClr val="FF000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52636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638EBE23-2391-D027-3181-5E232F656B9A}"/>
              </a:ext>
            </a:extLst>
          </p:cNvPr>
          <p:cNvSpPr/>
          <p:nvPr/>
        </p:nvSpPr>
        <p:spPr>
          <a:xfrm>
            <a:off x="2771800" y="538177"/>
            <a:ext cx="4228439" cy="2743200"/>
          </a:xfrm>
          <a:custGeom>
            <a:avLst/>
            <a:gdLst/>
            <a:ahLst/>
            <a:cxnLst/>
            <a:rect l="l" t="t" r="r" b="b"/>
            <a:pathLst>
              <a:path w="6342659" h="4114800">
                <a:moveTo>
                  <a:pt x="0" y="0"/>
                </a:moveTo>
                <a:lnTo>
                  <a:pt x="6342659" y="0"/>
                </a:lnTo>
                <a:lnTo>
                  <a:pt x="634265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مربع نص 5">
            <a:extLst>
              <a:ext uri="{FF2B5EF4-FFF2-40B4-BE49-F238E27FC236}">
                <a16:creationId xmlns:a16="http://schemas.microsoft.com/office/drawing/2014/main" id="{27F3A404-A321-9EA2-FFEE-12F52D5491D4}"/>
              </a:ext>
            </a:extLst>
          </p:cNvPr>
          <p:cNvSpPr txBox="1"/>
          <p:nvPr/>
        </p:nvSpPr>
        <p:spPr>
          <a:xfrm>
            <a:off x="3531579" y="1130841"/>
            <a:ext cx="2708880" cy="707886"/>
          </a:xfrm>
          <a:prstGeom prst="rect">
            <a:avLst/>
          </a:prstGeom>
          <a:noFill/>
        </p:spPr>
        <p:txBody>
          <a:bodyPr wrap="square" rtlCol="0">
            <a:spAutoFit/>
          </a:bodyPr>
          <a:lstStyle/>
          <a:p>
            <a:pPr algn="ctr"/>
            <a:r>
              <a:rPr lang="ar-EG" sz="4000" b="1" dirty="0">
                <a:solidFill>
                  <a:srgbClr val="002060"/>
                </a:solidFill>
              </a:rPr>
              <a:t>الحوافز الإيجابية</a:t>
            </a:r>
            <a:endParaRPr lang="en-US" sz="4000" b="1" dirty="0">
              <a:solidFill>
                <a:srgbClr val="002060"/>
              </a:solidFill>
            </a:endParaRPr>
          </a:p>
        </p:txBody>
      </p:sp>
      <p:sp>
        <p:nvSpPr>
          <p:cNvPr id="8" name="مربع نص 7">
            <a:extLst>
              <a:ext uri="{FF2B5EF4-FFF2-40B4-BE49-F238E27FC236}">
                <a16:creationId xmlns:a16="http://schemas.microsoft.com/office/drawing/2014/main" id="{A4028482-119C-75BC-0F09-8A2319A26EA3}"/>
              </a:ext>
            </a:extLst>
          </p:cNvPr>
          <p:cNvSpPr txBox="1"/>
          <p:nvPr/>
        </p:nvSpPr>
        <p:spPr>
          <a:xfrm>
            <a:off x="1439652" y="3311113"/>
            <a:ext cx="6264696" cy="2062103"/>
          </a:xfrm>
          <a:prstGeom prst="rect">
            <a:avLst/>
          </a:prstGeom>
          <a:noFill/>
        </p:spPr>
        <p:txBody>
          <a:bodyPr wrap="square">
            <a:spAutoFit/>
          </a:bodyPr>
          <a:lstStyle/>
          <a:p>
            <a:pPr algn="r" rtl="1">
              <a:spcBef>
                <a:spcPts val="0"/>
              </a:spcBef>
              <a:spcAft>
                <a:spcPts val="500"/>
              </a:spcAft>
            </a:pPr>
            <a:r>
              <a:rPr lang="ar-EG" sz="3200" b="1" i="0" u="none" strike="noStrike" dirty="0">
                <a:solidFill>
                  <a:srgbClr val="05767B"/>
                </a:solidFill>
                <a:effectLst/>
                <a:latin typeface="Arial" panose="020B0604020202020204" pitchFamily="34" charset="0"/>
              </a:rPr>
              <a:t>تُقدّم للعاملين لحثهم على بذل الجهد لرفع معدلات الإنتاج، أو الاستمرار في أداء العمل بنفس المستوى</a:t>
            </a:r>
            <a:r>
              <a:rPr lang="ar-EG" sz="3200" b="1" dirty="0">
                <a:solidFill>
                  <a:srgbClr val="05767B"/>
                </a:solidFill>
              </a:rPr>
              <a:t> </a:t>
            </a:r>
            <a:r>
              <a:rPr lang="ar-EG" sz="3200" b="1" i="0" u="none" strike="noStrike" dirty="0">
                <a:solidFill>
                  <a:srgbClr val="05767B"/>
                </a:solidFill>
                <a:effectLst/>
                <a:latin typeface="Arial" panose="020B0604020202020204" pitchFamily="34" charset="0"/>
              </a:rPr>
              <a:t>المرتفع، وتنقسم إلى حوافز مادية، وحوافز معنوية.</a:t>
            </a:r>
            <a:endParaRPr lang="ar-EG" sz="3200" b="1" dirty="0">
              <a:solidFill>
                <a:srgbClr val="05767B"/>
              </a:solidFill>
              <a:effectLst/>
            </a:endParaRPr>
          </a:p>
        </p:txBody>
      </p:sp>
    </p:spTree>
    <p:extLst>
      <p:ext uri="{BB962C8B-B14F-4D97-AF65-F5344CB8AC3E}">
        <p14:creationId xmlns:p14="http://schemas.microsoft.com/office/powerpoint/2010/main" val="248448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4A1113A0-B0EE-8178-B77A-151CBA1AFBC3}"/>
              </a:ext>
            </a:extLst>
          </p:cNvPr>
          <p:cNvSpPr/>
          <p:nvPr/>
        </p:nvSpPr>
        <p:spPr>
          <a:xfrm>
            <a:off x="2627784" y="685800"/>
            <a:ext cx="4228439" cy="2743200"/>
          </a:xfrm>
          <a:custGeom>
            <a:avLst/>
            <a:gdLst/>
            <a:ahLst/>
            <a:cxnLst/>
            <a:rect l="l" t="t" r="r" b="b"/>
            <a:pathLst>
              <a:path w="6342659" h="4114800">
                <a:moveTo>
                  <a:pt x="0" y="0"/>
                </a:moveTo>
                <a:lnTo>
                  <a:pt x="6342659" y="0"/>
                </a:lnTo>
                <a:lnTo>
                  <a:pt x="634265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مربع نص 5">
            <a:extLst>
              <a:ext uri="{FF2B5EF4-FFF2-40B4-BE49-F238E27FC236}">
                <a16:creationId xmlns:a16="http://schemas.microsoft.com/office/drawing/2014/main" id="{27F3A404-A321-9EA2-FFEE-12F52D5491D4}"/>
              </a:ext>
            </a:extLst>
          </p:cNvPr>
          <p:cNvSpPr txBox="1"/>
          <p:nvPr/>
        </p:nvSpPr>
        <p:spPr>
          <a:xfrm>
            <a:off x="3145551" y="1365448"/>
            <a:ext cx="3192903" cy="769441"/>
          </a:xfrm>
          <a:prstGeom prst="rect">
            <a:avLst/>
          </a:prstGeom>
          <a:noFill/>
        </p:spPr>
        <p:txBody>
          <a:bodyPr wrap="square" rtlCol="0">
            <a:spAutoFit/>
          </a:bodyPr>
          <a:lstStyle/>
          <a:p>
            <a:pPr algn="ctr"/>
            <a:r>
              <a:rPr lang="ar-EG" sz="4400" b="1" dirty="0">
                <a:solidFill>
                  <a:srgbClr val="002060"/>
                </a:solidFill>
              </a:rPr>
              <a:t>الحوافز السلبية</a:t>
            </a:r>
            <a:endParaRPr lang="en-US" sz="4400" b="1" dirty="0">
              <a:solidFill>
                <a:srgbClr val="002060"/>
              </a:solidFill>
            </a:endParaRPr>
          </a:p>
        </p:txBody>
      </p:sp>
      <p:sp>
        <p:nvSpPr>
          <p:cNvPr id="8" name="مربع نص 7">
            <a:extLst>
              <a:ext uri="{FF2B5EF4-FFF2-40B4-BE49-F238E27FC236}">
                <a16:creationId xmlns:a16="http://schemas.microsoft.com/office/drawing/2014/main" id="{A4028482-119C-75BC-0F09-8A2319A26EA3}"/>
              </a:ext>
            </a:extLst>
          </p:cNvPr>
          <p:cNvSpPr txBox="1"/>
          <p:nvPr/>
        </p:nvSpPr>
        <p:spPr>
          <a:xfrm>
            <a:off x="1359064" y="3815169"/>
            <a:ext cx="6264696" cy="1384995"/>
          </a:xfrm>
          <a:prstGeom prst="rect">
            <a:avLst/>
          </a:prstGeom>
          <a:noFill/>
        </p:spPr>
        <p:txBody>
          <a:bodyPr wrap="square">
            <a:spAutoFit/>
          </a:bodyPr>
          <a:lstStyle/>
          <a:p>
            <a:r>
              <a:rPr lang="ar-EG" sz="2800" b="1" dirty="0">
                <a:solidFill>
                  <a:srgbClr val="05767B"/>
                </a:solidFill>
              </a:rPr>
              <a:t> وتستخدم في حال وقع قصور في الأداء، وتكرار الأخطاء التي قد تسبب للمنظمة الخسائر، وتنقسم</a:t>
            </a:r>
          </a:p>
          <a:p>
            <a:r>
              <a:rPr lang="ar-EG" sz="2800" b="1" dirty="0">
                <a:solidFill>
                  <a:srgbClr val="05767B"/>
                </a:solidFill>
              </a:rPr>
              <a:t>كذلك إلى حوافز مادية وحوافز معنوية</a:t>
            </a:r>
          </a:p>
        </p:txBody>
      </p:sp>
    </p:spTree>
    <p:extLst>
      <p:ext uri="{BB962C8B-B14F-4D97-AF65-F5344CB8AC3E}">
        <p14:creationId xmlns:p14="http://schemas.microsoft.com/office/powerpoint/2010/main" val="303699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353ECCEE-3886-335D-DECF-8ADC50D200A3}"/>
              </a:ext>
            </a:extLst>
          </p:cNvPr>
          <p:cNvSpPr txBox="1"/>
          <p:nvPr/>
        </p:nvSpPr>
        <p:spPr>
          <a:xfrm>
            <a:off x="1052736" y="1628800"/>
            <a:ext cx="7038528" cy="36728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spcBef>
                <a:spcPts val="0"/>
              </a:spcBef>
              <a:spcAft>
                <a:spcPts val="500"/>
              </a:spcAft>
            </a:pPr>
            <a:r>
              <a:rPr lang="ar-EG" sz="3600" b="1" i="0" u="none" strike="noStrike" dirty="0">
                <a:solidFill>
                  <a:srgbClr val="C00000"/>
                </a:solidFill>
                <a:effectLst/>
                <a:latin typeface="Arial" panose="020B0604020202020204" pitchFamily="34" charset="0"/>
              </a:rPr>
              <a:t>ومن التقسيمات الأخرى للحوافز:</a:t>
            </a:r>
            <a:endParaRPr lang="ar-EG" sz="3600" b="1" dirty="0">
              <a:solidFill>
                <a:srgbClr val="C00000"/>
              </a:solidFill>
              <a:effectLst/>
            </a:endParaRPr>
          </a:p>
          <a:p>
            <a:pPr marL="571500" indent="-571500" algn="r" rtl="1">
              <a:spcBef>
                <a:spcPts val="0"/>
              </a:spcBef>
              <a:spcAft>
                <a:spcPts val="500"/>
              </a:spcAft>
              <a:buFont typeface="Arial" panose="020B0604020202020204" pitchFamily="34" charset="0"/>
              <a:buChar char="•"/>
            </a:pPr>
            <a:r>
              <a:rPr lang="ar-EG" sz="3600" b="1" i="0" u="none" strike="noStrike" dirty="0">
                <a:effectLst/>
                <a:latin typeface="Arial" panose="020B0604020202020204" pitchFamily="34" charset="0"/>
              </a:rPr>
              <a:t>الحوافز المادية والحوافز المعنوية</a:t>
            </a:r>
            <a:endParaRPr lang="ar-EG" sz="3600" b="1" dirty="0">
              <a:effectLst/>
            </a:endParaRPr>
          </a:p>
          <a:p>
            <a:pPr marL="571500" indent="-571500" algn="r" rtl="1">
              <a:spcBef>
                <a:spcPts val="0"/>
              </a:spcBef>
              <a:spcAft>
                <a:spcPts val="500"/>
              </a:spcAft>
              <a:buFont typeface="Arial" panose="020B0604020202020204" pitchFamily="34" charset="0"/>
              <a:buChar char="•"/>
            </a:pPr>
            <a:r>
              <a:rPr lang="ar-EG" sz="3600" b="1" i="0" u="none" strike="noStrike" dirty="0">
                <a:effectLst/>
                <a:latin typeface="Arial" panose="020B0604020202020204" pitchFamily="34" charset="0"/>
              </a:rPr>
              <a:t>الحوافز المباشرة، والحوافز غير المباشرة.</a:t>
            </a:r>
            <a:endParaRPr lang="ar-EG" sz="3600" b="1" dirty="0">
              <a:effectLst/>
            </a:endParaRPr>
          </a:p>
          <a:p>
            <a:pPr marL="571500" indent="-571500" algn="r" rtl="1">
              <a:spcBef>
                <a:spcPts val="0"/>
              </a:spcBef>
              <a:spcAft>
                <a:spcPts val="500"/>
              </a:spcAft>
              <a:buFont typeface="Arial" panose="020B0604020202020204" pitchFamily="34" charset="0"/>
              <a:buChar char="•"/>
            </a:pPr>
            <a:r>
              <a:rPr lang="ar-EG" sz="3600" b="1" i="0" u="none" strike="noStrike" dirty="0">
                <a:effectLst/>
                <a:latin typeface="Times New Roman" panose="02020603050405020304" pitchFamily="18" charset="0"/>
              </a:rPr>
              <a:t> الحوافز الجماعية والحوافز الفردية.</a:t>
            </a:r>
            <a:endParaRPr lang="ar-EG" sz="3600" b="1" dirty="0">
              <a:effectLst/>
            </a:endParaRPr>
          </a:p>
          <a:p>
            <a:pPr algn="r" rtl="1">
              <a:spcBef>
                <a:spcPts val="0"/>
              </a:spcBef>
              <a:spcAft>
                <a:spcPts val="500"/>
              </a:spcAft>
            </a:pPr>
            <a:r>
              <a:rPr lang="ar-EG" sz="3600" b="1" i="0" u="none" strike="noStrike" dirty="0">
                <a:effectLst/>
                <a:latin typeface="Arial" panose="020B0604020202020204" pitchFamily="34" charset="0"/>
              </a:rPr>
              <a:t>تصنيف الحوافز تصنيف نظري؛ بينما هي في الواقع تتداخل فيما بينها تداخلاً كبيرا.</a:t>
            </a:r>
            <a:endParaRPr lang="ar-EG" sz="3600" b="1" dirty="0">
              <a:effectLst/>
            </a:endParaRPr>
          </a:p>
        </p:txBody>
      </p:sp>
    </p:spTree>
    <p:extLst>
      <p:ext uri="{BB962C8B-B14F-4D97-AF65-F5344CB8AC3E}">
        <p14:creationId xmlns:p14="http://schemas.microsoft.com/office/powerpoint/2010/main" val="264666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wipe(down)">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ipe(down)">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wipe(down)">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wipe(down)">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wipe(down)">
                                      <p:cBhvr>
                                        <p:cTn id="3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432" y="-243408"/>
            <a:ext cx="9144000" cy="72728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p:cNvGrpSpPr/>
          <p:nvPr/>
        </p:nvGrpSpPr>
        <p:grpSpPr>
          <a:xfrm>
            <a:off x="5083838" y="664540"/>
            <a:ext cx="3535353" cy="2648349"/>
            <a:chOff x="0" y="0"/>
            <a:chExt cx="1095437" cy="820597"/>
          </a:xfrm>
        </p:grpSpPr>
        <p:sp>
          <p:nvSpPr>
            <p:cNvPr id="4" name="Freeform 4"/>
            <p:cNvSpPr/>
            <p:nvPr/>
          </p:nvSpPr>
          <p:spPr>
            <a:xfrm>
              <a:off x="0" y="0"/>
              <a:ext cx="1095437" cy="820597"/>
            </a:xfrm>
            <a:custGeom>
              <a:avLst/>
              <a:gdLst/>
              <a:ahLst/>
              <a:cxnLst/>
              <a:rect l="l" t="t" r="r" b="b"/>
              <a:pathLst>
                <a:path w="1095437" h="820597">
                  <a:moveTo>
                    <a:pt x="25183" y="0"/>
                  </a:moveTo>
                  <a:lnTo>
                    <a:pt x="1070254" y="0"/>
                  </a:lnTo>
                  <a:cubicBezTo>
                    <a:pt x="1076933" y="0"/>
                    <a:pt x="1083338" y="2653"/>
                    <a:pt x="1088061" y="7376"/>
                  </a:cubicBezTo>
                  <a:cubicBezTo>
                    <a:pt x="1092784" y="12099"/>
                    <a:pt x="1095437" y="18504"/>
                    <a:pt x="1095437" y="25183"/>
                  </a:cubicBezTo>
                  <a:lnTo>
                    <a:pt x="1095437" y="795414"/>
                  </a:lnTo>
                  <a:cubicBezTo>
                    <a:pt x="1095437" y="802093"/>
                    <a:pt x="1092784" y="808498"/>
                    <a:pt x="1088061" y="813221"/>
                  </a:cubicBezTo>
                  <a:cubicBezTo>
                    <a:pt x="1083338" y="817944"/>
                    <a:pt x="1076933" y="820597"/>
                    <a:pt x="1070254" y="820597"/>
                  </a:cubicBezTo>
                  <a:lnTo>
                    <a:pt x="25183" y="820597"/>
                  </a:lnTo>
                  <a:cubicBezTo>
                    <a:pt x="18504" y="820597"/>
                    <a:pt x="12099" y="817944"/>
                    <a:pt x="7376" y="813221"/>
                  </a:cubicBezTo>
                  <a:cubicBezTo>
                    <a:pt x="2653" y="808498"/>
                    <a:pt x="0" y="802093"/>
                    <a:pt x="0" y="795414"/>
                  </a:cubicBezTo>
                  <a:lnTo>
                    <a:pt x="0" y="25183"/>
                  </a:lnTo>
                  <a:cubicBezTo>
                    <a:pt x="0" y="18504"/>
                    <a:pt x="2653" y="12099"/>
                    <a:pt x="7376" y="7376"/>
                  </a:cubicBezTo>
                  <a:cubicBezTo>
                    <a:pt x="12099" y="2653"/>
                    <a:pt x="18504" y="0"/>
                    <a:pt x="25183" y="0"/>
                  </a:cubicBezTo>
                  <a:close/>
                </a:path>
              </a:pathLst>
            </a:custGeom>
            <a:blipFill>
              <a:blip r:embed="rId3"/>
              <a:stretch>
                <a:fillRect l="-6217" r="-6217"/>
              </a:stretch>
            </a:blipFill>
            <a:ln w="38100" cap="rnd">
              <a:solidFill>
                <a:srgbClr val="93A3EF"/>
              </a:solidFill>
              <a:prstDash val="solid"/>
              <a:round/>
            </a:ln>
          </p:spPr>
        </p:sp>
      </p:grpSp>
      <p:sp>
        <p:nvSpPr>
          <p:cNvPr id="8" name="Freeform 8"/>
          <p:cNvSpPr/>
          <p:nvPr/>
        </p:nvSpPr>
        <p:spPr>
          <a:xfrm>
            <a:off x="4273206" y="3879427"/>
            <a:ext cx="1137746" cy="1008112"/>
          </a:xfrm>
          <a:custGeom>
            <a:avLst/>
            <a:gdLst/>
            <a:ahLst/>
            <a:cxnLst/>
            <a:rect l="l" t="t" r="r" b="b"/>
            <a:pathLst>
              <a:path w="1133447" h="790580">
                <a:moveTo>
                  <a:pt x="0" y="0"/>
                </a:moveTo>
                <a:lnTo>
                  <a:pt x="1133448" y="0"/>
                </a:lnTo>
                <a:lnTo>
                  <a:pt x="1133448" y="790580"/>
                </a:lnTo>
                <a:lnTo>
                  <a:pt x="0" y="7905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AutoShape 11"/>
          <p:cNvSpPr/>
          <p:nvPr/>
        </p:nvSpPr>
        <p:spPr>
          <a:xfrm flipH="1">
            <a:off x="3923928" y="3842668"/>
            <a:ext cx="9712" cy="1242515"/>
          </a:xfrm>
          <a:prstGeom prst="line">
            <a:avLst/>
          </a:prstGeom>
          <a:ln w="19050" cap="flat">
            <a:solidFill>
              <a:srgbClr val="031548"/>
            </a:solidFill>
            <a:prstDash val="solid"/>
            <a:headEnd type="none" w="sm" len="sm"/>
            <a:tailEnd type="none" w="sm" len="sm"/>
          </a:ln>
        </p:spPr>
      </p:sp>
      <p:grpSp>
        <p:nvGrpSpPr>
          <p:cNvPr id="12" name="Group 12"/>
          <p:cNvGrpSpPr/>
          <p:nvPr/>
        </p:nvGrpSpPr>
        <p:grpSpPr>
          <a:xfrm>
            <a:off x="7476821" y="5355855"/>
            <a:ext cx="1142369" cy="261092"/>
            <a:chOff x="0" y="0"/>
            <a:chExt cx="3046318" cy="696244"/>
          </a:xfrm>
        </p:grpSpPr>
        <p:sp>
          <p:nvSpPr>
            <p:cNvPr id="13" name="Freeform 13"/>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15" name="Freeform 15"/>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sp>
        <p:nvSpPr>
          <p:cNvPr id="16" name="Freeform 16"/>
          <p:cNvSpPr/>
          <p:nvPr/>
        </p:nvSpPr>
        <p:spPr>
          <a:xfrm flipH="1" flipV="1">
            <a:off x="514350" y="1371600"/>
            <a:ext cx="540380" cy="540380"/>
          </a:xfrm>
          <a:custGeom>
            <a:avLst/>
            <a:gdLst/>
            <a:ahLst/>
            <a:cxnLst/>
            <a:rect l="l" t="t" r="r" b="b"/>
            <a:pathLst>
              <a:path w="1080759" h="1080759">
                <a:moveTo>
                  <a:pt x="1080759" y="1080759"/>
                </a:moveTo>
                <a:lnTo>
                  <a:pt x="0" y="1080759"/>
                </a:lnTo>
                <a:lnTo>
                  <a:pt x="0" y="0"/>
                </a:lnTo>
                <a:lnTo>
                  <a:pt x="1080759" y="0"/>
                </a:lnTo>
                <a:lnTo>
                  <a:pt x="1080759" y="1080759"/>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22" name="مربع نص 21">
            <a:extLst>
              <a:ext uri="{FF2B5EF4-FFF2-40B4-BE49-F238E27FC236}">
                <a16:creationId xmlns:a16="http://schemas.microsoft.com/office/drawing/2014/main" id="{216620CA-3B82-7B99-9D88-DB628F07DC99}"/>
              </a:ext>
            </a:extLst>
          </p:cNvPr>
          <p:cNvSpPr txBox="1"/>
          <p:nvPr/>
        </p:nvSpPr>
        <p:spPr>
          <a:xfrm>
            <a:off x="-676938" y="2055517"/>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2555776" y="620688"/>
            <a:ext cx="5868144" cy="2554545"/>
          </a:xfrm>
          <a:prstGeom prst="rect">
            <a:avLst/>
          </a:prstGeom>
          <a:noFill/>
        </p:spPr>
        <p:txBody>
          <a:bodyPr wrap="square">
            <a:spAutoFit/>
          </a:bodyPr>
          <a:lstStyle/>
          <a:p>
            <a:r>
              <a:rPr lang="ar-EG" sz="3200" b="1" dirty="0"/>
              <a:t>من خلال زيارتك لوكيل المدرسة ما المواقف المختلفة التي يستخدم فيها الحوافز لتوجيه سلوكيات الطلاب؟ ولماذا اختير هذا النوع من الحوافز؟ ثم قدم ما توصلت إليه أمام زملائك.</a:t>
            </a:r>
            <a:endParaRPr lang="ar-EG" sz="4800" b="1" dirty="0"/>
          </a:p>
        </p:txBody>
      </p:sp>
      <p:pic>
        <p:nvPicPr>
          <p:cNvPr id="11" name="صورة 10">
            <a:extLst>
              <a:ext uri="{FF2B5EF4-FFF2-40B4-BE49-F238E27FC236}">
                <a16:creationId xmlns:a16="http://schemas.microsoft.com/office/drawing/2014/main" id="{2B4416C7-6BA0-F406-E12A-1A7202C288A2}"/>
              </a:ext>
            </a:extLst>
          </p:cNvPr>
          <p:cNvPicPr>
            <a:picLocks noChangeAspect="1"/>
          </p:cNvPicPr>
          <p:nvPr/>
        </p:nvPicPr>
        <p:blipFill>
          <a:blip r:embed="rId2"/>
          <a:stretch>
            <a:fillRect/>
          </a:stretch>
        </p:blipFill>
        <p:spPr>
          <a:xfrm rot="21090288">
            <a:off x="2192841" y="3235353"/>
            <a:ext cx="3388196" cy="21622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2653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8C31B-CD67-012E-D032-995D721A584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A03776E-6FA7-D920-3E81-F60C07E8852E}"/>
              </a:ext>
            </a:extLst>
          </p:cNvPr>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a:extLst>
              <a:ext uri="{FF2B5EF4-FFF2-40B4-BE49-F238E27FC236}">
                <a16:creationId xmlns:a16="http://schemas.microsoft.com/office/drawing/2014/main" id="{069EA09D-CAE2-2D23-8A2B-488BA0F887C8}"/>
              </a:ext>
            </a:extLst>
          </p:cNvPr>
          <p:cNvSpPr/>
          <p:nvPr/>
        </p:nvSpPr>
        <p:spPr>
          <a:xfrm flipH="1">
            <a:off x="175787" y="4995711"/>
            <a:ext cx="490689" cy="490689"/>
          </a:xfrm>
          <a:custGeom>
            <a:avLst/>
            <a:gdLst/>
            <a:ahLst/>
            <a:cxnLst/>
            <a:rect l="l" t="t" r="r" b="b"/>
            <a:pathLst>
              <a:path w="981378" h="981378">
                <a:moveTo>
                  <a:pt x="981378" y="0"/>
                </a:moveTo>
                <a:lnTo>
                  <a:pt x="0" y="0"/>
                </a:lnTo>
                <a:lnTo>
                  <a:pt x="0" y="981378"/>
                </a:lnTo>
                <a:lnTo>
                  <a:pt x="981378" y="981378"/>
                </a:lnTo>
                <a:lnTo>
                  <a:pt x="981378"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4" name="Group 4">
            <a:extLst>
              <a:ext uri="{FF2B5EF4-FFF2-40B4-BE49-F238E27FC236}">
                <a16:creationId xmlns:a16="http://schemas.microsoft.com/office/drawing/2014/main" id="{6A41CB7D-C5D2-5CA9-AC32-26CF6D21D146}"/>
              </a:ext>
            </a:extLst>
          </p:cNvPr>
          <p:cNvGrpSpPr/>
          <p:nvPr/>
        </p:nvGrpSpPr>
        <p:grpSpPr>
          <a:xfrm>
            <a:off x="761726" y="2381250"/>
            <a:ext cx="4060031" cy="1561532"/>
            <a:chOff x="0" y="0"/>
            <a:chExt cx="1258010" cy="483844"/>
          </a:xfrm>
        </p:grpSpPr>
        <p:sp>
          <p:nvSpPr>
            <p:cNvPr id="5" name="Freeform 5">
              <a:extLst>
                <a:ext uri="{FF2B5EF4-FFF2-40B4-BE49-F238E27FC236}">
                  <a16:creationId xmlns:a16="http://schemas.microsoft.com/office/drawing/2014/main" id="{91652BD4-4FD5-5FB8-964E-ED0ABFD59B52}"/>
                </a:ext>
              </a:extLst>
            </p:cNvPr>
            <p:cNvSpPr/>
            <p:nvPr/>
          </p:nvSpPr>
          <p:spPr>
            <a:xfrm>
              <a:off x="0" y="0"/>
              <a:ext cx="1258010" cy="483844"/>
            </a:xfrm>
            <a:custGeom>
              <a:avLst/>
              <a:gdLst/>
              <a:ahLst/>
              <a:cxnLst/>
              <a:rect l="l" t="t" r="r" b="b"/>
              <a:pathLst>
                <a:path w="1258010" h="483844">
                  <a:moveTo>
                    <a:pt x="21929" y="0"/>
                  </a:moveTo>
                  <a:lnTo>
                    <a:pt x="1236081" y="0"/>
                  </a:lnTo>
                  <a:cubicBezTo>
                    <a:pt x="1248192" y="0"/>
                    <a:pt x="1258010" y="9818"/>
                    <a:pt x="1258010" y="21929"/>
                  </a:cubicBezTo>
                  <a:lnTo>
                    <a:pt x="1258010" y="461916"/>
                  </a:lnTo>
                  <a:cubicBezTo>
                    <a:pt x="1258010" y="474026"/>
                    <a:pt x="1248192" y="483844"/>
                    <a:pt x="1236081" y="483844"/>
                  </a:cubicBezTo>
                  <a:lnTo>
                    <a:pt x="21929" y="483844"/>
                  </a:lnTo>
                  <a:cubicBezTo>
                    <a:pt x="9818" y="483844"/>
                    <a:pt x="0" y="474026"/>
                    <a:pt x="0" y="461916"/>
                  </a:cubicBezTo>
                  <a:lnTo>
                    <a:pt x="0" y="21929"/>
                  </a:lnTo>
                  <a:cubicBezTo>
                    <a:pt x="0" y="9818"/>
                    <a:pt x="9818" y="0"/>
                    <a:pt x="21929" y="0"/>
                  </a:cubicBezTo>
                  <a:close/>
                </a:path>
              </a:pathLst>
            </a:custGeom>
            <a:blipFill>
              <a:blip r:embed="rId5"/>
              <a:stretch>
                <a:fillRect t="-26375" b="-26375"/>
              </a:stretch>
            </a:blipFill>
            <a:ln w="38100" cap="rnd">
              <a:solidFill>
                <a:srgbClr val="1B50E9"/>
              </a:solidFill>
              <a:prstDash val="solid"/>
              <a:round/>
            </a:ln>
          </p:spPr>
        </p:sp>
      </p:grpSp>
      <p:grpSp>
        <p:nvGrpSpPr>
          <p:cNvPr id="6" name="Group 6">
            <a:extLst>
              <a:ext uri="{FF2B5EF4-FFF2-40B4-BE49-F238E27FC236}">
                <a16:creationId xmlns:a16="http://schemas.microsoft.com/office/drawing/2014/main" id="{01C6D4ED-0E94-1146-6522-F2746A1DAAA6}"/>
              </a:ext>
            </a:extLst>
          </p:cNvPr>
          <p:cNvGrpSpPr/>
          <p:nvPr/>
        </p:nvGrpSpPr>
        <p:grpSpPr>
          <a:xfrm>
            <a:off x="761726" y="4051034"/>
            <a:ext cx="1225522" cy="1435366"/>
            <a:chOff x="0" y="0"/>
            <a:chExt cx="379731" cy="444752"/>
          </a:xfrm>
        </p:grpSpPr>
        <p:sp>
          <p:nvSpPr>
            <p:cNvPr id="7" name="Freeform 7">
              <a:extLst>
                <a:ext uri="{FF2B5EF4-FFF2-40B4-BE49-F238E27FC236}">
                  <a16:creationId xmlns:a16="http://schemas.microsoft.com/office/drawing/2014/main" id="{68D7ADC5-461A-C9FF-918F-152FEE808F83}"/>
                </a:ext>
              </a:extLst>
            </p:cNvPr>
            <p:cNvSpPr/>
            <p:nvPr/>
          </p:nvSpPr>
          <p:spPr>
            <a:xfrm>
              <a:off x="0" y="0"/>
              <a:ext cx="379731" cy="444752"/>
            </a:xfrm>
            <a:custGeom>
              <a:avLst/>
              <a:gdLst/>
              <a:ahLst/>
              <a:cxnLst/>
              <a:rect l="l" t="t" r="r" b="b"/>
              <a:pathLst>
                <a:path w="379731" h="444752">
                  <a:moveTo>
                    <a:pt x="72648" y="0"/>
                  </a:moveTo>
                  <a:lnTo>
                    <a:pt x="307082" y="0"/>
                  </a:lnTo>
                  <a:cubicBezTo>
                    <a:pt x="347205" y="0"/>
                    <a:pt x="379731" y="32526"/>
                    <a:pt x="379731" y="72648"/>
                  </a:cubicBezTo>
                  <a:lnTo>
                    <a:pt x="379731" y="372103"/>
                  </a:lnTo>
                  <a:cubicBezTo>
                    <a:pt x="379731" y="412226"/>
                    <a:pt x="347205" y="444752"/>
                    <a:pt x="307082" y="444752"/>
                  </a:cubicBezTo>
                  <a:lnTo>
                    <a:pt x="72648" y="444752"/>
                  </a:lnTo>
                  <a:cubicBezTo>
                    <a:pt x="32526" y="444752"/>
                    <a:pt x="0" y="412226"/>
                    <a:pt x="0" y="372103"/>
                  </a:cubicBezTo>
                  <a:lnTo>
                    <a:pt x="0" y="72648"/>
                  </a:lnTo>
                  <a:cubicBezTo>
                    <a:pt x="0" y="32526"/>
                    <a:pt x="32526" y="0"/>
                    <a:pt x="72648" y="0"/>
                  </a:cubicBezTo>
                  <a:close/>
                </a:path>
              </a:pathLst>
            </a:custGeom>
            <a:blipFill>
              <a:blip r:embed="rId6"/>
              <a:stretch>
                <a:fillRect l="-56163"/>
              </a:stretch>
            </a:blipFill>
            <a:ln w="38100" cap="rnd">
              <a:solidFill>
                <a:srgbClr val="1B50E9"/>
              </a:solidFill>
              <a:prstDash val="solid"/>
              <a:round/>
            </a:ln>
          </p:spPr>
        </p:sp>
      </p:grpSp>
      <p:grpSp>
        <p:nvGrpSpPr>
          <p:cNvPr id="8" name="Group 8">
            <a:extLst>
              <a:ext uri="{FF2B5EF4-FFF2-40B4-BE49-F238E27FC236}">
                <a16:creationId xmlns:a16="http://schemas.microsoft.com/office/drawing/2014/main" id="{1E4A1444-56E1-7850-8C3F-19FE922BCE7C}"/>
              </a:ext>
            </a:extLst>
          </p:cNvPr>
          <p:cNvGrpSpPr/>
          <p:nvPr/>
        </p:nvGrpSpPr>
        <p:grpSpPr>
          <a:xfrm>
            <a:off x="2081061" y="4051034"/>
            <a:ext cx="2740696" cy="1435366"/>
            <a:chOff x="0" y="0"/>
            <a:chExt cx="849211" cy="444752"/>
          </a:xfrm>
        </p:grpSpPr>
        <p:sp>
          <p:nvSpPr>
            <p:cNvPr id="9" name="Freeform 9">
              <a:extLst>
                <a:ext uri="{FF2B5EF4-FFF2-40B4-BE49-F238E27FC236}">
                  <a16:creationId xmlns:a16="http://schemas.microsoft.com/office/drawing/2014/main" id="{197252A2-9C68-56BE-F086-F734B15513FE}"/>
                </a:ext>
              </a:extLst>
            </p:cNvPr>
            <p:cNvSpPr/>
            <p:nvPr/>
          </p:nvSpPr>
          <p:spPr>
            <a:xfrm>
              <a:off x="0" y="0"/>
              <a:ext cx="849211" cy="444752"/>
            </a:xfrm>
            <a:custGeom>
              <a:avLst/>
              <a:gdLst/>
              <a:ahLst/>
              <a:cxnLst/>
              <a:rect l="l" t="t" r="r" b="b"/>
              <a:pathLst>
                <a:path w="849211" h="444752">
                  <a:moveTo>
                    <a:pt x="32485" y="0"/>
                  </a:moveTo>
                  <a:lnTo>
                    <a:pt x="816726" y="0"/>
                  </a:lnTo>
                  <a:cubicBezTo>
                    <a:pt x="834667" y="0"/>
                    <a:pt x="849211" y="14544"/>
                    <a:pt x="849211" y="32485"/>
                  </a:cubicBezTo>
                  <a:lnTo>
                    <a:pt x="849211" y="412266"/>
                  </a:lnTo>
                  <a:cubicBezTo>
                    <a:pt x="849211" y="420882"/>
                    <a:pt x="845788" y="429145"/>
                    <a:pt x="839696" y="435237"/>
                  </a:cubicBezTo>
                  <a:cubicBezTo>
                    <a:pt x="833604" y="441329"/>
                    <a:pt x="825341" y="444752"/>
                    <a:pt x="816726" y="444752"/>
                  </a:cubicBezTo>
                  <a:lnTo>
                    <a:pt x="32485" y="444752"/>
                  </a:lnTo>
                  <a:cubicBezTo>
                    <a:pt x="23870" y="444752"/>
                    <a:pt x="15607" y="441329"/>
                    <a:pt x="9515" y="435237"/>
                  </a:cubicBezTo>
                  <a:cubicBezTo>
                    <a:pt x="3423" y="429145"/>
                    <a:pt x="0" y="420882"/>
                    <a:pt x="0" y="412266"/>
                  </a:cubicBezTo>
                  <a:lnTo>
                    <a:pt x="0" y="32485"/>
                  </a:lnTo>
                  <a:cubicBezTo>
                    <a:pt x="0" y="23870"/>
                    <a:pt x="3423" y="15607"/>
                    <a:pt x="9515" y="9515"/>
                  </a:cubicBezTo>
                  <a:cubicBezTo>
                    <a:pt x="15607" y="3423"/>
                    <a:pt x="23870" y="0"/>
                    <a:pt x="32485" y="0"/>
                  </a:cubicBezTo>
                  <a:close/>
                </a:path>
              </a:pathLst>
            </a:custGeom>
            <a:blipFill>
              <a:blip r:embed="rId7"/>
              <a:stretch>
                <a:fillRect t="-13249" b="-13249"/>
              </a:stretch>
            </a:blipFill>
            <a:ln w="38100" cap="rnd">
              <a:solidFill>
                <a:srgbClr val="1B50E9"/>
              </a:solidFill>
              <a:prstDash val="solid"/>
              <a:round/>
            </a:ln>
          </p:spPr>
        </p:sp>
      </p:grpSp>
      <p:sp>
        <p:nvSpPr>
          <p:cNvPr id="19" name="Freeform 19">
            <a:extLst>
              <a:ext uri="{FF2B5EF4-FFF2-40B4-BE49-F238E27FC236}">
                <a16:creationId xmlns:a16="http://schemas.microsoft.com/office/drawing/2014/main" id="{6CDB3CD9-0476-256F-BFCE-F4BA8DA9D7DD}"/>
              </a:ext>
            </a:extLst>
          </p:cNvPr>
          <p:cNvSpPr/>
          <p:nvPr/>
        </p:nvSpPr>
        <p:spPr>
          <a:xfrm>
            <a:off x="293027" y="1972853"/>
            <a:ext cx="937397" cy="761635"/>
          </a:xfrm>
          <a:custGeom>
            <a:avLst/>
            <a:gdLst/>
            <a:ahLst/>
            <a:cxnLst/>
            <a:rect l="l" t="t" r="r" b="b"/>
            <a:pathLst>
              <a:path w="1874794" h="1523270">
                <a:moveTo>
                  <a:pt x="0" y="0"/>
                </a:moveTo>
                <a:lnTo>
                  <a:pt x="1874794" y="0"/>
                </a:lnTo>
                <a:lnTo>
                  <a:pt x="1874794" y="1523271"/>
                </a:lnTo>
                <a:lnTo>
                  <a:pt x="0" y="15232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TextBox 23">
            <a:extLst>
              <a:ext uri="{FF2B5EF4-FFF2-40B4-BE49-F238E27FC236}">
                <a16:creationId xmlns:a16="http://schemas.microsoft.com/office/drawing/2014/main" id="{C2E1E2F4-34A6-4FF8-1B09-2E4D2FF92C5D}"/>
              </a:ext>
            </a:extLst>
          </p:cNvPr>
          <p:cNvSpPr txBox="1"/>
          <p:nvPr/>
        </p:nvSpPr>
        <p:spPr>
          <a:xfrm>
            <a:off x="4952863" y="2564904"/>
            <a:ext cx="4060031" cy="2462213"/>
          </a:xfrm>
          <a:prstGeom prst="rect">
            <a:avLst/>
          </a:prstGeom>
        </p:spPr>
        <p:txBody>
          <a:bodyPr wrap="square" lIns="0" tIns="0" rIns="0" bIns="0" rtlCol="0" anchor="t">
            <a:spAutoFit/>
          </a:bodyPr>
          <a:lstStyle/>
          <a:p>
            <a:pPr algn="ctr"/>
            <a:r>
              <a:rPr lang="ar-EG" sz="4000" b="1" dirty="0">
                <a:solidFill>
                  <a:srgbClr val="05767B"/>
                </a:solidFill>
                <a:latin typeface="Traditional Arabic" panose="02020603050405020304" pitchFamily="18" charset="-78"/>
                <a:cs typeface="Traditional Arabic" panose="02020603050405020304" pitchFamily="18" charset="-78"/>
              </a:rPr>
              <a:t>الهدف الثاني</a:t>
            </a:r>
          </a:p>
          <a:p>
            <a:pPr algn="ctr"/>
            <a:r>
              <a:rPr lang="ar-EG" sz="4000" b="1" dirty="0">
                <a:solidFill>
                  <a:srgbClr val="05767B"/>
                </a:solidFill>
                <a:latin typeface="Traditional Arabic" panose="02020603050405020304" pitchFamily="18" charset="-78"/>
                <a:cs typeface="Traditional Arabic" panose="02020603050405020304" pitchFamily="18" charset="-78"/>
              </a:rPr>
              <a:t> أن يكون الطلبة قادرين على التعرف على التدريب بوصفه أداة التوجيه</a:t>
            </a:r>
            <a:endParaRPr lang="ar-EG" sz="6600" b="1" dirty="0">
              <a:solidFill>
                <a:srgbClr val="05767B"/>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56253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A5096443-76CB-1293-C638-AA047B0044CC}"/>
              </a:ext>
            </a:extLst>
          </p:cNvPr>
          <p:cNvSpPr/>
          <p:nvPr/>
        </p:nvSpPr>
        <p:spPr>
          <a:xfrm>
            <a:off x="2771800" y="908720"/>
            <a:ext cx="3930436" cy="3945749"/>
          </a:xfrm>
          <a:custGeom>
            <a:avLst/>
            <a:gdLst/>
            <a:ahLst/>
            <a:cxnLst/>
            <a:rect l="l" t="t" r="r" b="b"/>
            <a:pathLst>
              <a:path w="5895654" h="5918624">
                <a:moveTo>
                  <a:pt x="0" y="0"/>
                </a:moveTo>
                <a:lnTo>
                  <a:pt x="5895655" y="0"/>
                </a:lnTo>
                <a:lnTo>
                  <a:pt x="5895655" y="5918624"/>
                </a:lnTo>
                <a:lnTo>
                  <a:pt x="0" y="5918624"/>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FD5D323F-387B-9FB6-838D-661F7F4D30D0}"/>
              </a:ext>
            </a:extLst>
          </p:cNvPr>
          <p:cNvSpPr txBox="1"/>
          <p:nvPr/>
        </p:nvSpPr>
        <p:spPr>
          <a:xfrm>
            <a:off x="2286000" y="2219874"/>
            <a:ext cx="4572000" cy="132343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8000" b="1" i="0" u="none" strike="noStrike" kern="1200" cap="none" spc="0" normalizeH="0" baseline="0" noProof="0" dirty="0">
                <a:ln>
                  <a:noFill/>
                </a:ln>
                <a:solidFill>
                  <a:srgbClr val="002060"/>
                </a:solidFill>
                <a:effectLst/>
                <a:uLnTx/>
                <a:uFillTx/>
                <a:latin typeface="+mj-lt"/>
                <a:ea typeface="+mn-ea"/>
                <a:cs typeface="Arial" panose="020B0604020202020204" pitchFamily="34" charset="0"/>
              </a:rPr>
              <a:t>التدريب</a:t>
            </a:r>
            <a:endParaRPr kumimoji="0" lang="ar-EG" sz="8000" b="0" i="0" u="none" strike="noStrike" kern="1200" cap="none" spc="0" normalizeH="0" baseline="0" noProof="0" dirty="0">
              <a:ln>
                <a:noFill/>
              </a:ln>
              <a:solidFill>
                <a:srgbClr val="002060"/>
              </a:solidFill>
              <a:effectLst/>
              <a:uLnTx/>
              <a:uFillTx/>
              <a:latin typeface="+mj-lt"/>
              <a:ea typeface="+mn-ea"/>
              <a:cs typeface="Arial" panose="020B0604020202020204" pitchFamily="34" charset="0"/>
            </a:endParaRPr>
          </a:p>
        </p:txBody>
      </p:sp>
    </p:spTree>
    <p:extLst>
      <p:ext uri="{BB962C8B-B14F-4D97-AF65-F5344CB8AC3E}">
        <p14:creationId xmlns:p14="http://schemas.microsoft.com/office/powerpoint/2010/main" val="1452881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D804A97-8DA8-996E-B3D4-6CC804206BE8}"/>
              </a:ext>
            </a:extLst>
          </p:cNvPr>
          <p:cNvSpPr txBox="1"/>
          <p:nvPr/>
        </p:nvSpPr>
        <p:spPr>
          <a:xfrm>
            <a:off x="791580" y="980728"/>
            <a:ext cx="7560840" cy="120032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ar-EG" sz="3600" b="1" dirty="0"/>
              <a:t>التدريب عملية منظمة تهدف إلى زيادة معلومات العاملين في المنظمة ومهاراتهم؛ لتحقيق أهدافها</a:t>
            </a:r>
            <a:endParaRPr lang="ar-EG" sz="4800" b="1" dirty="0"/>
          </a:p>
        </p:txBody>
      </p:sp>
      <p:sp>
        <p:nvSpPr>
          <p:cNvPr id="6" name="مربع نص 5">
            <a:extLst>
              <a:ext uri="{FF2B5EF4-FFF2-40B4-BE49-F238E27FC236}">
                <a16:creationId xmlns:a16="http://schemas.microsoft.com/office/drawing/2014/main" id="{1DB02DC1-287B-8F66-D3B3-7E4E6FB81F73}"/>
              </a:ext>
            </a:extLst>
          </p:cNvPr>
          <p:cNvSpPr txBox="1"/>
          <p:nvPr/>
        </p:nvSpPr>
        <p:spPr>
          <a:xfrm>
            <a:off x="791580" y="4676944"/>
            <a:ext cx="7560840" cy="120032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ar-EG" sz="3600" b="1" dirty="0">
                <a:solidFill>
                  <a:srgbClr val="C00000"/>
                </a:solidFill>
              </a:rPr>
              <a:t>ومن أبرز الأسباب التي ساعدت على زيادة الاهتمام بالتدريب:</a:t>
            </a:r>
            <a:endParaRPr lang="ar-EG" sz="6000" b="1" dirty="0">
              <a:solidFill>
                <a:srgbClr val="C00000"/>
              </a:solidFill>
            </a:endParaRPr>
          </a:p>
        </p:txBody>
      </p:sp>
      <p:pic>
        <p:nvPicPr>
          <p:cNvPr id="8" name="صورة 7">
            <a:extLst>
              <a:ext uri="{FF2B5EF4-FFF2-40B4-BE49-F238E27FC236}">
                <a16:creationId xmlns:a16="http://schemas.microsoft.com/office/drawing/2014/main" id="{A868C94E-F010-9007-6FDF-6325028020A7}"/>
              </a:ext>
            </a:extLst>
          </p:cNvPr>
          <p:cNvPicPr>
            <a:picLocks noChangeAspect="1"/>
          </p:cNvPicPr>
          <p:nvPr/>
        </p:nvPicPr>
        <p:blipFill>
          <a:blip r:embed="rId2">
            <a:clrChange>
              <a:clrFrom>
                <a:srgbClr val="F9FAFA"/>
              </a:clrFrom>
              <a:clrTo>
                <a:srgbClr val="F9FAFA">
                  <a:alpha val="0"/>
                </a:srgbClr>
              </a:clrTo>
            </a:clrChange>
          </a:blip>
          <a:stretch>
            <a:fillRect/>
          </a:stretch>
        </p:blipFill>
        <p:spPr>
          <a:xfrm>
            <a:off x="3419872" y="2455937"/>
            <a:ext cx="2663120" cy="1946126"/>
          </a:xfrm>
          <a:prstGeom prst="rect">
            <a:avLst/>
          </a:prstGeom>
          <a:noFill/>
          <a:ln>
            <a:noFill/>
          </a:ln>
        </p:spPr>
      </p:pic>
    </p:spTree>
    <p:extLst>
      <p:ext uri="{BB962C8B-B14F-4D97-AF65-F5344CB8AC3E}">
        <p14:creationId xmlns:p14="http://schemas.microsoft.com/office/powerpoint/2010/main" val="372290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1A1F407-A4F1-736F-8304-1AE96CA212D9}"/>
              </a:ext>
            </a:extLst>
          </p:cNvPr>
          <p:cNvSpPr txBox="1"/>
          <p:nvPr/>
        </p:nvSpPr>
        <p:spPr>
          <a:xfrm rot="21345654">
            <a:off x="2388950" y="3080690"/>
            <a:ext cx="4366099" cy="1200329"/>
          </a:xfrm>
          <a:prstGeom prst="rect">
            <a:avLst/>
          </a:prstGeom>
          <a:noFill/>
        </p:spPr>
        <p:txBody>
          <a:bodyPr wrap="square" rtlCol="0">
            <a:spAutoFit/>
          </a:bodyPr>
          <a:lstStyle/>
          <a:p>
            <a:pPr lvl="1"/>
            <a:r>
              <a:rPr lang="ar-EG" sz="3600" b="1" dirty="0"/>
              <a:t>تطور أساليب العمل الإداري وتطور أدوات العمل وآلياته</a:t>
            </a:r>
            <a:endParaRPr lang="en-US" sz="3600" b="1" dirty="0"/>
          </a:p>
        </p:txBody>
      </p:sp>
      <p:sp>
        <p:nvSpPr>
          <p:cNvPr id="5" name="Freeform 3">
            <a:extLst>
              <a:ext uri="{FF2B5EF4-FFF2-40B4-BE49-F238E27FC236}">
                <a16:creationId xmlns:a16="http://schemas.microsoft.com/office/drawing/2014/main" id="{95E1B6A6-ECB1-3C8C-C7A7-2A7507BB953A}"/>
              </a:ext>
            </a:extLst>
          </p:cNvPr>
          <p:cNvSpPr/>
          <p:nvPr/>
        </p:nvSpPr>
        <p:spPr>
          <a:xfrm>
            <a:off x="1457327" y="2060848"/>
            <a:ext cx="5814127" cy="3240013"/>
          </a:xfrm>
          <a:custGeom>
            <a:avLst/>
            <a:gdLst/>
            <a:ahLst/>
            <a:cxnLst/>
            <a:rect l="l" t="t" r="r" b="b"/>
            <a:pathLst>
              <a:path w="7315200" h="3032483">
                <a:moveTo>
                  <a:pt x="0" y="0"/>
                </a:moveTo>
                <a:lnTo>
                  <a:pt x="7315200" y="0"/>
                </a:lnTo>
                <a:lnTo>
                  <a:pt x="7315200" y="3032483"/>
                </a:lnTo>
                <a:lnTo>
                  <a:pt x="0" y="30324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3C45FB32-C137-9C81-80F3-414644D609E4}"/>
              </a:ext>
            </a:extLst>
          </p:cNvPr>
          <p:cNvSpPr txBox="1"/>
          <p:nvPr/>
        </p:nvSpPr>
        <p:spPr>
          <a:xfrm>
            <a:off x="4307848" y="1737682"/>
            <a:ext cx="528302" cy="646331"/>
          </a:xfrm>
          <a:prstGeom prst="rect">
            <a:avLst/>
          </a:prstGeom>
          <a:solidFill>
            <a:srgbClr val="003E6B"/>
          </a:solidFill>
        </p:spPr>
        <p:txBody>
          <a:bodyPr wrap="square" rtlCol="0">
            <a:spAutoFit/>
          </a:bodyPr>
          <a:lstStyle/>
          <a:p>
            <a:r>
              <a:rPr lang="ar-EG" sz="3600" b="1" dirty="0">
                <a:solidFill>
                  <a:schemeClr val="bg1"/>
                </a:solidFill>
              </a:rPr>
              <a:t>1</a:t>
            </a:r>
            <a:endParaRPr lang="en-US" sz="3600" b="1" dirty="0">
              <a:solidFill>
                <a:schemeClr val="bg1"/>
              </a:solidFill>
            </a:endParaRPr>
          </a:p>
        </p:txBody>
      </p:sp>
    </p:spTree>
    <p:extLst>
      <p:ext uri="{BB962C8B-B14F-4D97-AF65-F5344CB8AC3E}">
        <p14:creationId xmlns:p14="http://schemas.microsoft.com/office/powerpoint/2010/main" val="134409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1A1F407-A4F1-736F-8304-1AE96CA212D9}"/>
              </a:ext>
            </a:extLst>
          </p:cNvPr>
          <p:cNvSpPr txBox="1"/>
          <p:nvPr/>
        </p:nvSpPr>
        <p:spPr>
          <a:xfrm rot="21345654">
            <a:off x="2759015" y="2878653"/>
            <a:ext cx="4105263" cy="1754326"/>
          </a:xfrm>
          <a:prstGeom prst="rect">
            <a:avLst/>
          </a:prstGeom>
          <a:noFill/>
        </p:spPr>
        <p:txBody>
          <a:bodyPr wrap="square" rtlCol="0">
            <a:spAutoFit/>
          </a:bodyPr>
          <a:lstStyle/>
          <a:p>
            <a:pPr lvl="1" algn="ctr"/>
            <a:r>
              <a:rPr lang="ar-EG" sz="3600" b="1" dirty="0"/>
              <a:t>الثورة المعلوماتية في جميع المجالات عامة، والمجالات الإدارية خاصة</a:t>
            </a:r>
            <a:endParaRPr lang="en-US" sz="3600" b="1" dirty="0"/>
          </a:p>
        </p:txBody>
      </p:sp>
      <p:sp>
        <p:nvSpPr>
          <p:cNvPr id="5" name="Freeform 3">
            <a:extLst>
              <a:ext uri="{FF2B5EF4-FFF2-40B4-BE49-F238E27FC236}">
                <a16:creationId xmlns:a16="http://schemas.microsoft.com/office/drawing/2014/main" id="{FDB5359C-6DD8-123A-D1AD-0B1EEA7F2130}"/>
              </a:ext>
            </a:extLst>
          </p:cNvPr>
          <p:cNvSpPr/>
          <p:nvPr/>
        </p:nvSpPr>
        <p:spPr>
          <a:xfrm>
            <a:off x="1457327" y="2060848"/>
            <a:ext cx="5814127" cy="3240013"/>
          </a:xfrm>
          <a:custGeom>
            <a:avLst/>
            <a:gdLst/>
            <a:ahLst/>
            <a:cxnLst/>
            <a:rect l="l" t="t" r="r" b="b"/>
            <a:pathLst>
              <a:path w="7315200" h="3032483">
                <a:moveTo>
                  <a:pt x="0" y="0"/>
                </a:moveTo>
                <a:lnTo>
                  <a:pt x="7315200" y="0"/>
                </a:lnTo>
                <a:lnTo>
                  <a:pt x="7315200" y="3032483"/>
                </a:lnTo>
                <a:lnTo>
                  <a:pt x="0" y="30324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3C45FB32-C137-9C81-80F3-414644D609E4}"/>
              </a:ext>
            </a:extLst>
          </p:cNvPr>
          <p:cNvSpPr txBox="1"/>
          <p:nvPr/>
        </p:nvSpPr>
        <p:spPr>
          <a:xfrm>
            <a:off x="4049417" y="1564443"/>
            <a:ext cx="528302" cy="646331"/>
          </a:xfrm>
          <a:prstGeom prst="rect">
            <a:avLst/>
          </a:prstGeom>
          <a:solidFill>
            <a:srgbClr val="003E6B"/>
          </a:solidFill>
        </p:spPr>
        <p:txBody>
          <a:bodyPr wrap="square" rtlCol="0">
            <a:spAutoFit/>
          </a:bodyPr>
          <a:lstStyle/>
          <a:p>
            <a:r>
              <a:rPr lang="ar-EG" sz="3600" b="1" dirty="0">
                <a:solidFill>
                  <a:schemeClr val="accent4">
                    <a:lumMod val="75000"/>
                  </a:schemeClr>
                </a:solidFill>
              </a:rPr>
              <a:t>2</a:t>
            </a:r>
            <a:endParaRPr lang="en-US" sz="3600" b="1" dirty="0">
              <a:solidFill>
                <a:schemeClr val="accent4">
                  <a:lumMod val="75000"/>
                </a:schemeClr>
              </a:solidFill>
            </a:endParaRPr>
          </a:p>
        </p:txBody>
      </p:sp>
    </p:spTree>
    <p:extLst>
      <p:ext uri="{BB962C8B-B14F-4D97-AF65-F5344CB8AC3E}">
        <p14:creationId xmlns:p14="http://schemas.microsoft.com/office/powerpoint/2010/main" val="277848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BA8F2B55-E2FB-D199-0BA4-010CD1B5833D}"/>
              </a:ext>
            </a:extLst>
          </p:cNvPr>
          <p:cNvSpPr/>
          <p:nvPr/>
        </p:nvSpPr>
        <p:spPr>
          <a:xfrm>
            <a:off x="1457327" y="2060848"/>
            <a:ext cx="5814127" cy="3240013"/>
          </a:xfrm>
          <a:custGeom>
            <a:avLst/>
            <a:gdLst/>
            <a:ahLst/>
            <a:cxnLst/>
            <a:rect l="l" t="t" r="r" b="b"/>
            <a:pathLst>
              <a:path w="7315200" h="3032483">
                <a:moveTo>
                  <a:pt x="0" y="0"/>
                </a:moveTo>
                <a:lnTo>
                  <a:pt x="7315200" y="0"/>
                </a:lnTo>
                <a:lnTo>
                  <a:pt x="7315200" y="3032483"/>
                </a:lnTo>
                <a:lnTo>
                  <a:pt x="0" y="30324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91A1F407-A4F1-736F-8304-1AE96CA212D9}"/>
              </a:ext>
            </a:extLst>
          </p:cNvPr>
          <p:cNvSpPr txBox="1"/>
          <p:nvPr/>
        </p:nvSpPr>
        <p:spPr>
          <a:xfrm rot="21345654">
            <a:off x="2987823" y="3149045"/>
            <a:ext cx="3168352" cy="1200329"/>
          </a:xfrm>
          <a:prstGeom prst="rect">
            <a:avLst/>
          </a:prstGeom>
          <a:noFill/>
        </p:spPr>
        <p:txBody>
          <a:bodyPr wrap="square" rtlCol="0">
            <a:spAutoFit/>
          </a:bodyPr>
          <a:lstStyle/>
          <a:p>
            <a:pPr lvl="1" algn="ctr"/>
            <a:r>
              <a:rPr lang="ar-EG" sz="3600" b="1" dirty="0"/>
              <a:t>التغير السريع في بيئة العمل</a:t>
            </a:r>
            <a:endParaRPr lang="en-US" sz="3600" b="1" dirty="0"/>
          </a:p>
        </p:txBody>
      </p:sp>
      <p:sp>
        <p:nvSpPr>
          <p:cNvPr id="4" name="مربع نص 3">
            <a:extLst>
              <a:ext uri="{FF2B5EF4-FFF2-40B4-BE49-F238E27FC236}">
                <a16:creationId xmlns:a16="http://schemas.microsoft.com/office/drawing/2014/main" id="{3C45FB32-C137-9C81-80F3-414644D609E4}"/>
              </a:ext>
            </a:extLst>
          </p:cNvPr>
          <p:cNvSpPr txBox="1"/>
          <p:nvPr/>
        </p:nvSpPr>
        <p:spPr>
          <a:xfrm>
            <a:off x="4307848" y="1874392"/>
            <a:ext cx="528302" cy="646331"/>
          </a:xfrm>
          <a:prstGeom prst="rect">
            <a:avLst/>
          </a:prstGeom>
          <a:solidFill>
            <a:srgbClr val="003E6B"/>
          </a:solidFill>
        </p:spPr>
        <p:txBody>
          <a:bodyPr wrap="square" rtlCol="0">
            <a:spAutoFit/>
          </a:bodyPr>
          <a:lstStyle/>
          <a:p>
            <a:r>
              <a:rPr lang="ar-EG" sz="3600" b="1" dirty="0">
                <a:solidFill>
                  <a:schemeClr val="accent4">
                    <a:lumMod val="75000"/>
                  </a:schemeClr>
                </a:solidFill>
              </a:rPr>
              <a:t>3</a:t>
            </a:r>
            <a:endParaRPr lang="en-US" sz="3600" b="1" dirty="0">
              <a:solidFill>
                <a:schemeClr val="accent4">
                  <a:lumMod val="75000"/>
                </a:schemeClr>
              </a:solidFill>
            </a:endParaRPr>
          </a:p>
        </p:txBody>
      </p:sp>
    </p:spTree>
    <p:extLst>
      <p:ext uri="{BB962C8B-B14F-4D97-AF65-F5344CB8AC3E}">
        <p14:creationId xmlns:p14="http://schemas.microsoft.com/office/powerpoint/2010/main" val="71061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60BB3757-F5DD-B039-8C34-740AAF00EB85}"/>
              </a:ext>
            </a:extLst>
          </p:cNvPr>
          <p:cNvSpPr/>
          <p:nvPr/>
        </p:nvSpPr>
        <p:spPr>
          <a:xfrm>
            <a:off x="1457327" y="2060848"/>
            <a:ext cx="5814127" cy="3240013"/>
          </a:xfrm>
          <a:custGeom>
            <a:avLst/>
            <a:gdLst/>
            <a:ahLst/>
            <a:cxnLst/>
            <a:rect l="l" t="t" r="r" b="b"/>
            <a:pathLst>
              <a:path w="7315200" h="3032483">
                <a:moveTo>
                  <a:pt x="0" y="0"/>
                </a:moveTo>
                <a:lnTo>
                  <a:pt x="7315200" y="0"/>
                </a:lnTo>
                <a:lnTo>
                  <a:pt x="7315200" y="3032483"/>
                </a:lnTo>
                <a:lnTo>
                  <a:pt x="0" y="30324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91A1F407-A4F1-736F-8304-1AE96CA212D9}"/>
              </a:ext>
            </a:extLst>
          </p:cNvPr>
          <p:cNvSpPr txBox="1"/>
          <p:nvPr/>
        </p:nvSpPr>
        <p:spPr>
          <a:xfrm rot="21345654">
            <a:off x="2987823" y="2318049"/>
            <a:ext cx="3168352" cy="2862322"/>
          </a:xfrm>
          <a:prstGeom prst="rect">
            <a:avLst/>
          </a:prstGeom>
          <a:noFill/>
        </p:spPr>
        <p:txBody>
          <a:bodyPr wrap="square" rtlCol="0">
            <a:spAutoFit/>
          </a:bodyPr>
          <a:lstStyle/>
          <a:p>
            <a:pPr lvl="1" algn="ctr"/>
            <a:r>
              <a:rPr lang="ar-EG" sz="3600" b="1" dirty="0"/>
              <a:t>إعداد الموظفين للعمل في المستويات العليا، وسرعة معدل </a:t>
            </a:r>
          </a:p>
          <a:p>
            <a:pPr lvl="1" algn="ctr"/>
            <a:r>
              <a:rPr lang="ar-EG" sz="3600" b="1" dirty="0"/>
              <a:t>دوران العمل</a:t>
            </a:r>
            <a:endParaRPr lang="en-US" sz="3600" b="1" dirty="0"/>
          </a:p>
        </p:txBody>
      </p:sp>
      <p:sp>
        <p:nvSpPr>
          <p:cNvPr id="4" name="مربع نص 3">
            <a:extLst>
              <a:ext uri="{FF2B5EF4-FFF2-40B4-BE49-F238E27FC236}">
                <a16:creationId xmlns:a16="http://schemas.microsoft.com/office/drawing/2014/main" id="{3C45FB32-C137-9C81-80F3-414644D609E4}"/>
              </a:ext>
            </a:extLst>
          </p:cNvPr>
          <p:cNvSpPr txBox="1"/>
          <p:nvPr/>
        </p:nvSpPr>
        <p:spPr>
          <a:xfrm>
            <a:off x="4100239" y="1737682"/>
            <a:ext cx="528302" cy="646331"/>
          </a:xfrm>
          <a:prstGeom prst="rect">
            <a:avLst/>
          </a:prstGeom>
          <a:solidFill>
            <a:srgbClr val="003E6B"/>
          </a:solidFill>
        </p:spPr>
        <p:txBody>
          <a:bodyPr wrap="square" rtlCol="0">
            <a:spAutoFit/>
          </a:bodyPr>
          <a:lstStyle/>
          <a:p>
            <a:r>
              <a:rPr lang="ar-EG" sz="3600" b="1" dirty="0">
                <a:solidFill>
                  <a:schemeClr val="accent4">
                    <a:lumMod val="75000"/>
                  </a:schemeClr>
                </a:solidFill>
              </a:rPr>
              <a:t>4</a:t>
            </a:r>
            <a:endParaRPr lang="en-US" sz="3600" b="1" dirty="0">
              <a:solidFill>
                <a:schemeClr val="accent4">
                  <a:lumMod val="75000"/>
                </a:schemeClr>
              </a:solidFill>
            </a:endParaRPr>
          </a:p>
        </p:txBody>
      </p:sp>
    </p:spTree>
    <p:extLst>
      <p:ext uri="{BB962C8B-B14F-4D97-AF65-F5344CB8AC3E}">
        <p14:creationId xmlns:p14="http://schemas.microsoft.com/office/powerpoint/2010/main" val="235977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1D64C8DE-E654-582D-6D9E-29C23B5A2830}"/>
              </a:ext>
            </a:extLst>
          </p:cNvPr>
          <p:cNvSpPr/>
          <p:nvPr/>
        </p:nvSpPr>
        <p:spPr>
          <a:xfrm>
            <a:off x="1457327" y="2060848"/>
            <a:ext cx="5814127" cy="3240013"/>
          </a:xfrm>
          <a:custGeom>
            <a:avLst/>
            <a:gdLst/>
            <a:ahLst/>
            <a:cxnLst/>
            <a:rect l="l" t="t" r="r" b="b"/>
            <a:pathLst>
              <a:path w="7315200" h="3032483">
                <a:moveTo>
                  <a:pt x="0" y="0"/>
                </a:moveTo>
                <a:lnTo>
                  <a:pt x="7315200" y="0"/>
                </a:lnTo>
                <a:lnTo>
                  <a:pt x="7315200" y="3032483"/>
                </a:lnTo>
                <a:lnTo>
                  <a:pt x="0" y="30324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91A1F407-A4F1-736F-8304-1AE96CA212D9}"/>
              </a:ext>
            </a:extLst>
          </p:cNvPr>
          <p:cNvSpPr txBox="1"/>
          <p:nvPr/>
        </p:nvSpPr>
        <p:spPr>
          <a:xfrm rot="21345654">
            <a:off x="2987823" y="3149045"/>
            <a:ext cx="3168352" cy="1200329"/>
          </a:xfrm>
          <a:prstGeom prst="rect">
            <a:avLst/>
          </a:prstGeom>
          <a:noFill/>
        </p:spPr>
        <p:txBody>
          <a:bodyPr wrap="square" rtlCol="0">
            <a:spAutoFit/>
          </a:bodyPr>
          <a:lstStyle/>
          <a:p>
            <a:pPr lvl="1" algn="ctr"/>
            <a:r>
              <a:rPr lang="ar-EG" sz="3600" b="1" dirty="0"/>
              <a:t>إعداد الموظفين الجدد</a:t>
            </a:r>
            <a:endParaRPr lang="en-US" sz="3600" b="1" dirty="0"/>
          </a:p>
        </p:txBody>
      </p:sp>
      <p:sp>
        <p:nvSpPr>
          <p:cNvPr id="4" name="مربع نص 3">
            <a:extLst>
              <a:ext uri="{FF2B5EF4-FFF2-40B4-BE49-F238E27FC236}">
                <a16:creationId xmlns:a16="http://schemas.microsoft.com/office/drawing/2014/main" id="{3C45FB32-C137-9C81-80F3-414644D609E4}"/>
              </a:ext>
            </a:extLst>
          </p:cNvPr>
          <p:cNvSpPr txBox="1"/>
          <p:nvPr/>
        </p:nvSpPr>
        <p:spPr>
          <a:xfrm>
            <a:off x="4100239" y="1737682"/>
            <a:ext cx="528302" cy="646331"/>
          </a:xfrm>
          <a:prstGeom prst="rect">
            <a:avLst/>
          </a:prstGeom>
          <a:solidFill>
            <a:srgbClr val="003E6B"/>
          </a:solidFill>
        </p:spPr>
        <p:txBody>
          <a:bodyPr wrap="square" rtlCol="0">
            <a:spAutoFit/>
          </a:bodyPr>
          <a:lstStyle/>
          <a:p>
            <a:r>
              <a:rPr lang="ar-EG" sz="3600" b="1" dirty="0">
                <a:solidFill>
                  <a:schemeClr val="accent4">
                    <a:lumMod val="75000"/>
                  </a:schemeClr>
                </a:solidFill>
              </a:rPr>
              <a:t>5</a:t>
            </a:r>
            <a:endParaRPr lang="en-US" sz="3600" b="1" dirty="0">
              <a:solidFill>
                <a:schemeClr val="accent4">
                  <a:lumMod val="75000"/>
                </a:schemeClr>
              </a:solidFill>
            </a:endParaRPr>
          </a:p>
        </p:txBody>
      </p:sp>
    </p:spTree>
    <p:extLst>
      <p:ext uri="{BB962C8B-B14F-4D97-AF65-F5344CB8AC3E}">
        <p14:creationId xmlns:p14="http://schemas.microsoft.com/office/powerpoint/2010/main" val="1752523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ستند 1">
            <a:extLst>
              <a:ext uri="{FF2B5EF4-FFF2-40B4-BE49-F238E27FC236}">
                <a16:creationId xmlns:a16="http://schemas.microsoft.com/office/drawing/2014/main" id="{D02792D4-5412-C4CC-9F0D-EDFA97BC4A82}"/>
              </a:ext>
            </a:extLst>
          </p:cNvPr>
          <p:cNvSpPr/>
          <p:nvPr/>
        </p:nvSpPr>
        <p:spPr>
          <a:xfrm rot="10800000" flipV="1">
            <a:off x="917594" y="764704"/>
            <a:ext cx="7308812" cy="5616625"/>
          </a:xfrm>
          <a:prstGeom prst="flowChartDocument">
            <a:avLst/>
          </a:prstGeom>
          <a:noFill/>
          <a:ln>
            <a:noFill/>
            <a:prstDash val="dashDot"/>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spcBef>
                <a:spcPts val="0"/>
              </a:spcBef>
              <a:spcAft>
                <a:spcPts val="500"/>
              </a:spcAft>
            </a:pPr>
            <a:r>
              <a:rPr lang="ar-EG" sz="3200" b="1" i="0" u="none" strike="noStrike" dirty="0">
                <a:solidFill>
                  <a:schemeClr val="tx1"/>
                </a:solidFill>
                <a:effectLst/>
                <a:latin typeface="Arial" panose="020B0604020202020204" pitchFamily="34" charset="0"/>
              </a:rPr>
              <a:t>جميع</a:t>
            </a:r>
            <a:r>
              <a:rPr lang="ar-EG" sz="3200" b="1" dirty="0">
                <a:solidFill>
                  <a:schemeClr val="tx1"/>
                </a:solidFill>
              </a:rPr>
              <a:t> </a:t>
            </a:r>
            <a:r>
              <a:rPr lang="ar-EG" sz="3200" b="1" i="0" u="none" strike="noStrike" dirty="0">
                <a:solidFill>
                  <a:schemeClr val="tx1"/>
                </a:solidFill>
                <a:effectLst/>
                <a:latin typeface="Arial" panose="020B0604020202020204" pitchFamily="34" charset="0"/>
              </a:rPr>
              <a:t>الأسباب السابقة وغيرها أكدت على الاهتمام بالتدريب وجعلته أداة من أدوات التوجيه الإداري، فالرئيس يعرف وبشكل مباشر مدى حاجة المرؤوسين إلى المهارات الإدارية والفنية والتي من خلالها يتمكنون من أداء عملهم، بالإضافة للمعلومات والبيانات اللازمة لأداء العمل المطلوب تنفيذه.</a:t>
            </a:r>
            <a:endParaRPr lang="ar-EG" sz="3200" b="1" dirty="0">
              <a:solidFill>
                <a:schemeClr val="tx1"/>
              </a:solidFill>
              <a:effectLst/>
            </a:endParaRPr>
          </a:p>
          <a:p>
            <a:pPr algn="r" rtl="1">
              <a:spcBef>
                <a:spcPts val="0"/>
              </a:spcBef>
              <a:spcAft>
                <a:spcPts val="500"/>
              </a:spcAft>
            </a:pPr>
            <a:r>
              <a:rPr lang="ar-EG" sz="3200" b="1" i="0" u="none" strike="noStrike" dirty="0">
                <a:solidFill>
                  <a:schemeClr val="tx1"/>
                </a:solidFill>
                <a:effectLst/>
                <a:latin typeface="Arial" panose="020B0604020202020204" pitchFamily="34" charset="0"/>
              </a:rPr>
              <a:t>على الرغم مما تتكبده المنظمة من وقت وتكلفة في عملية التدريب، إلا أن هذا الوقت والتكلفة لها مبرراتها التي تظهر</a:t>
            </a:r>
            <a:endParaRPr lang="ar-EG" sz="3200" b="1" dirty="0">
              <a:solidFill>
                <a:schemeClr val="tx1"/>
              </a:solidFill>
              <a:effectLst/>
            </a:endParaRPr>
          </a:p>
          <a:p>
            <a:pPr algn="r" rtl="1">
              <a:spcBef>
                <a:spcPts val="0"/>
              </a:spcBef>
              <a:spcAft>
                <a:spcPts val="500"/>
              </a:spcAft>
            </a:pPr>
            <a:r>
              <a:rPr lang="ar-EG" sz="3200" b="1" i="0" u="none" strike="noStrike" dirty="0">
                <a:solidFill>
                  <a:schemeClr val="tx1"/>
                </a:solidFill>
                <a:effectLst/>
                <a:latin typeface="Arial" panose="020B0604020202020204" pitchFamily="34" charset="0"/>
              </a:rPr>
              <a:t>من خلال فوائد التدريب التالية:</a:t>
            </a:r>
            <a:endParaRPr lang="ar-EG" sz="3200" b="1" dirty="0">
              <a:solidFill>
                <a:schemeClr val="tx1"/>
              </a:solidFill>
              <a:effectLst/>
            </a:endParaRPr>
          </a:p>
          <a:p>
            <a:br>
              <a:rPr lang="ar-EG" sz="3200" b="1" dirty="0">
                <a:solidFill>
                  <a:schemeClr val="tx1"/>
                </a:solidFill>
              </a:rPr>
            </a:br>
            <a:endParaRPr lang="en-US" sz="3200" b="1" dirty="0">
              <a:solidFill>
                <a:schemeClr val="tx1"/>
              </a:solidFill>
            </a:endParaRPr>
          </a:p>
        </p:txBody>
      </p:sp>
    </p:spTree>
    <p:extLst>
      <p:ext uri="{BB962C8B-B14F-4D97-AF65-F5344CB8AC3E}">
        <p14:creationId xmlns:p14="http://schemas.microsoft.com/office/powerpoint/2010/main" val="115579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3F2FF9D0-16EE-B48A-F0AB-84981CAACD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332656"/>
            <a:ext cx="6336704" cy="5264410"/>
          </a:xfrm>
          <a:prstGeom prst="rect">
            <a:avLst/>
          </a:prstGeom>
        </p:spPr>
      </p:pic>
      <p:sp>
        <p:nvSpPr>
          <p:cNvPr id="4" name="مربع نص 3">
            <a:extLst>
              <a:ext uri="{FF2B5EF4-FFF2-40B4-BE49-F238E27FC236}">
                <a16:creationId xmlns:a16="http://schemas.microsoft.com/office/drawing/2014/main" id="{6E8E9E18-0BB1-69B1-8590-A2482E9B553B}"/>
              </a:ext>
            </a:extLst>
          </p:cNvPr>
          <p:cNvSpPr txBox="1"/>
          <p:nvPr/>
        </p:nvSpPr>
        <p:spPr>
          <a:xfrm rot="20884053">
            <a:off x="3347865" y="810067"/>
            <a:ext cx="2520280" cy="646331"/>
          </a:xfrm>
          <a:prstGeom prst="rect">
            <a:avLst/>
          </a:prstGeom>
          <a:noFill/>
        </p:spPr>
        <p:txBody>
          <a:bodyPr wrap="square" rtlCol="0">
            <a:spAutoFit/>
          </a:bodyPr>
          <a:lstStyle/>
          <a:p>
            <a:pPr algn="ctr"/>
            <a:r>
              <a:rPr lang="ar-EG" sz="3600" b="1" dirty="0"/>
              <a:t>زيادة الإنتاجية</a:t>
            </a:r>
            <a:endParaRPr lang="en-US" sz="3600" b="1" dirty="0"/>
          </a:p>
        </p:txBody>
      </p:sp>
      <p:sp>
        <p:nvSpPr>
          <p:cNvPr id="5" name="مربع نص 4">
            <a:extLst>
              <a:ext uri="{FF2B5EF4-FFF2-40B4-BE49-F238E27FC236}">
                <a16:creationId xmlns:a16="http://schemas.microsoft.com/office/drawing/2014/main" id="{80CF160F-2519-69E5-C28A-A46AFE7059E1}"/>
              </a:ext>
            </a:extLst>
          </p:cNvPr>
          <p:cNvSpPr txBox="1"/>
          <p:nvPr/>
        </p:nvSpPr>
        <p:spPr>
          <a:xfrm rot="20884053">
            <a:off x="3099420" y="2064969"/>
            <a:ext cx="2520280" cy="646331"/>
          </a:xfrm>
          <a:prstGeom prst="rect">
            <a:avLst/>
          </a:prstGeom>
          <a:noFill/>
        </p:spPr>
        <p:txBody>
          <a:bodyPr wrap="square" rtlCol="0">
            <a:spAutoFit/>
          </a:bodyPr>
          <a:lstStyle/>
          <a:p>
            <a:pPr algn="ctr"/>
            <a:r>
              <a:rPr lang="ar-EG" sz="3600" b="1" dirty="0"/>
              <a:t>تخفيض النفقات</a:t>
            </a:r>
            <a:endParaRPr lang="en-US" sz="3600" b="1" dirty="0"/>
          </a:p>
        </p:txBody>
      </p:sp>
      <p:sp>
        <p:nvSpPr>
          <p:cNvPr id="6" name="مربع نص 5">
            <a:extLst>
              <a:ext uri="{FF2B5EF4-FFF2-40B4-BE49-F238E27FC236}">
                <a16:creationId xmlns:a16="http://schemas.microsoft.com/office/drawing/2014/main" id="{9F3AEB42-7F26-CF36-7734-D5C9E45A4177}"/>
              </a:ext>
            </a:extLst>
          </p:cNvPr>
          <p:cNvSpPr txBox="1"/>
          <p:nvPr/>
        </p:nvSpPr>
        <p:spPr>
          <a:xfrm rot="20884053">
            <a:off x="2988402" y="3327001"/>
            <a:ext cx="3043329" cy="646331"/>
          </a:xfrm>
          <a:prstGeom prst="rect">
            <a:avLst/>
          </a:prstGeom>
          <a:noFill/>
        </p:spPr>
        <p:txBody>
          <a:bodyPr wrap="square" rtlCol="0">
            <a:spAutoFit/>
          </a:bodyPr>
          <a:lstStyle/>
          <a:p>
            <a:pPr algn="ctr"/>
            <a:r>
              <a:rPr lang="ar-EG" sz="3600" b="1" dirty="0"/>
              <a:t>التحفيز المعنوي</a:t>
            </a:r>
            <a:endParaRPr lang="en-US" sz="3600" b="1" dirty="0"/>
          </a:p>
        </p:txBody>
      </p:sp>
      <p:sp>
        <p:nvSpPr>
          <p:cNvPr id="7" name="مربع نص 6">
            <a:extLst>
              <a:ext uri="{FF2B5EF4-FFF2-40B4-BE49-F238E27FC236}">
                <a16:creationId xmlns:a16="http://schemas.microsoft.com/office/drawing/2014/main" id="{B33471BA-3766-45D1-D3C4-2F63921568A8}"/>
              </a:ext>
            </a:extLst>
          </p:cNvPr>
          <p:cNvSpPr txBox="1"/>
          <p:nvPr/>
        </p:nvSpPr>
        <p:spPr>
          <a:xfrm rot="20884053">
            <a:off x="2600190" y="4581581"/>
            <a:ext cx="3819751" cy="646331"/>
          </a:xfrm>
          <a:prstGeom prst="rect">
            <a:avLst/>
          </a:prstGeom>
          <a:noFill/>
        </p:spPr>
        <p:txBody>
          <a:bodyPr wrap="square" rtlCol="0">
            <a:spAutoFit/>
          </a:bodyPr>
          <a:lstStyle/>
          <a:p>
            <a:pPr algn="ctr"/>
            <a:r>
              <a:rPr lang="ar-EG" sz="3600" b="1" dirty="0"/>
              <a:t>توفير الكفاءات البشرية</a:t>
            </a:r>
            <a:endParaRPr lang="en-US" sz="3600" b="1" dirty="0"/>
          </a:p>
        </p:txBody>
      </p:sp>
    </p:spTree>
    <p:extLst>
      <p:ext uri="{BB962C8B-B14F-4D97-AF65-F5344CB8AC3E}">
        <p14:creationId xmlns:p14="http://schemas.microsoft.com/office/powerpoint/2010/main" val="192566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63A56-CCCF-BB09-3DCE-B03C48C0CF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A199EE-B13C-18CA-3FFD-9E4A63591382}"/>
              </a:ext>
            </a:extLst>
          </p:cNvPr>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a:extLst>
              <a:ext uri="{FF2B5EF4-FFF2-40B4-BE49-F238E27FC236}">
                <a16:creationId xmlns:a16="http://schemas.microsoft.com/office/drawing/2014/main" id="{2FA3F3A2-9AAE-0DE3-AC56-C93F43B54123}"/>
              </a:ext>
            </a:extLst>
          </p:cNvPr>
          <p:cNvGrpSpPr/>
          <p:nvPr/>
        </p:nvGrpSpPr>
        <p:grpSpPr>
          <a:xfrm>
            <a:off x="1734412" y="2308119"/>
            <a:ext cx="2468494" cy="3111732"/>
            <a:chOff x="0" y="0"/>
            <a:chExt cx="764869" cy="964177"/>
          </a:xfrm>
        </p:grpSpPr>
        <p:sp>
          <p:nvSpPr>
            <p:cNvPr id="4" name="Freeform 4">
              <a:extLst>
                <a:ext uri="{FF2B5EF4-FFF2-40B4-BE49-F238E27FC236}">
                  <a16:creationId xmlns:a16="http://schemas.microsoft.com/office/drawing/2014/main" id="{AEF85499-71C0-6F37-BE5F-31DB4A110825}"/>
                </a:ext>
              </a:extLst>
            </p:cNvPr>
            <p:cNvSpPr/>
            <p:nvPr/>
          </p:nvSpPr>
          <p:spPr>
            <a:xfrm>
              <a:off x="0" y="0"/>
              <a:ext cx="764869" cy="964177"/>
            </a:xfrm>
            <a:custGeom>
              <a:avLst/>
              <a:gdLst/>
              <a:ahLst/>
              <a:cxnLst/>
              <a:rect l="l" t="t" r="r" b="b"/>
              <a:pathLst>
                <a:path w="764869" h="964177">
                  <a:moveTo>
                    <a:pt x="36067" y="0"/>
                  </a:moveTo>
                  <a:lnTo>
                    <a:pt x="728801" y="0"/>
                  </a:lnTo>
                  <a:cubicBezTo>
                    <a:pt x="748721" y="0"/>
                    <a:pt x="764869" y="16148"/>
                    <a:pt x="764869" y="36067"/>
                  </a:cubicBezTo>
                  <a:lnTo>
                    <a:pt x="764869" y="928110"/>
                  </a:lnTo>
                  <a:cubicBezTo>
                    <a:pt x="764869" y="948029"/>
                    <a:pt x="748721" y="964177"/>
                    <a:pt x="728801" y="964177"/>
                  </a:cubicBezTo>
                  <a:lnTo>
                    <a:pt x="36067" y="964177"/>
                  </a:lnTo>
                  <a:cubicBezTo>
                    <a:pt x="16148" y="964177"/>
                    <a:pt x="0" y="948029"/>
                    <a:pt x="0" y="928110"/>
                  </a:cubicBezTo>
                  <a:lnTo>
                    <a:pt x="0" y="36067"/>
                  </a:lnTo>
                  <a:cubicBezTo>
                    <a:pt x="0" y="16148"/>
                    <a:pt x="16148" y="0"/>
                    <a:pt x="36067" y="0"/>
                  </a:cubicBezTo>
                  <a:close/>
                </a:path>
              </a:pathLst>
            </a:custGeom>
            <a:blipFill>
              <a:blip r:embed="rId3"/>
              <a:stretch>
                <a:fillRect l="-44602" r="-44602"/>
              </a:stretch>
            </a:blipFill>
            <a:ln w="38100" cap="rnd">
              <a:solidFill>
                <a:srgbClr val="93A3EF"/>
              </a:solidFill>
              <a:prstDash val="solid"/>
              <a:round/>
            </a:ln>
          </p:spPr>
        </p:sp>
      </p:grpSp>
      <p:sp>
        <p:nvSpPr>
          <p:cNvPr id="5" name="Freeform 5">
            <a:extLst>
              <a:ext uri="{FF2B5EF4-FFF2-40B4-BE49-F238E27FC236}">
                <a16:creationId xmlns:a16="http://schemas.microsoft.com/office/drawing/2014/main" id="{5E01E2A0-0CF2-4BD1-BAEE-F0811B423843}"/>
              </a:ext>
            </a:extLst>
          </p:cNvPr>
          <p:cNvSpPr/>
          <p:nvPr/>
        </p:nvSpPr>
        <p:spPr>
          <a:xfrm>
            <a:off x="537336" y="3748005"/>
            <a:ext cx="1821203" cy="1885489"/>
          </a:xfrm>
          <a:custGeom>
            <a:avLst/>
            <a:gdLst/>
            <a:ahLst/>
            <a:cxnLst/>
            <a:rect l="l" t="t" r="r" b="b"/>
            <a:pathLst>
              <a:path w="3642405" h="3770977">
                <a:moveTo>
                  <a:pt x="0" y="0"/>
                </a:moveTo>
                <a:lnTo>
                  <a:pt x="3642405" y="0"/>
                </a:lnTo>
                <a:lnTo>
                  <a:pt x="3642405" y="3770977"/>
                </a:lnTo>
                <a:lnTo>
                  <a:pt x="0" y="3770977"/>
                </a:lnTo>
                <a:lnTo>
                  <a:pt x="0" y="0"/>
                </a:lnTo>
                <a:close/>
              </a:path>
            </a:pathLst>
          </a:custGeom>
          <a:blipFill>
            <a:blip r:embed="rId4">
              <a:extLst>
                <a:ext uri="{96DAC541-7B7A-43D3-8B79-37D633B846F1}">
                  <asvg:svgBlip xmlns:asvg="http://schemas.microsoft.com/office/drawing/2016/SVG/main" r:embed="rId5"/>
                </a:ext>
              </a:extLst>
            </a:blip>
            <a:stretch>
              <a:fillRect l="-12953" t="-34510" r="-94493" b="-19026"/>
            </a:stretch>
          </a:blipFill>
        </p:spPr>
      </p:sp>
      <p:sp>
        <p:nvSpPr>
          <p:cNvPr id="6" name="Freeform 6">
            <a:extLst>
              <a:ext uri="{FF2B5EF4-FFF2-40B4-BE49-F238E27FC236}">
                <a16:creationId xmlns:a16="http://schemas.microsoft.com/office/drawing/2014/main" id="{84289155-5382-DDD9-F350-41ED214B2834}"/>
              </a:ext>
            </a:extLst>
          </p:cNvPr>
          <p:cNvSpPr/>
          <p:nvPr/>
        </p:nvSpPr>
        <p:spPr>
          <a:xfrm>
            <a:off x="280247" y="3352083"/>
            <a:ext cx="2078292" cy="2134318"/>
          </a:xfrm>
          <a:custGeom>
            <a:avLst/>
            <a:gdLst/>
            <a:ahLst/>
            <a:cxnLst/>
            <a:rect l="l" t="t" r="r" b="b"/>
            <a:pathLst>
              <a:path w="4156583" h="4268635">
                <a:moveTo>
                  <a:pt x="0" y="0"/>
                </a:moveTo>
                <a:lnTo>
                  <a:pt x="4156583" y="0"/>
                </a:lnTo>
                <a:lnTo>
                  <a:pt x="4156583" y="4268635"/>
                </a:lnTo>
                <a:lnTo>
                  <a:pt x="0" y="42686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84BA80D6-04F8-4FD3-B6F0-0205E9364093}"/>
              </a:ext>
            </a:extLst>
          </p:cNvPr>
          <p:cNvSpPr/>
          <p:nvPr/>
        </p:nvSpPr>
        <p:spPr>
          <a:xfrm>
            <a:off x="4483408" y="2454569"/>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01688DA5-92DB-00C3-5830-D397D17385A5}"/>
              </a:ext>
            </a:extLst>
          </p:cNvPr>
          <p:cNvSpPr/>
          <p:nvPr/>
        </p:nvSpPr>
        <p:spPr>
          <a:xfrm>
            <a:off x="4483408" y="306058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B0A7315F-1BD6-5E8A-45CD-BADE33B8F272}"/>
              </a:ext>
            </a:extLst>
          </p:cNvPr>
          <p:cNvSpPr/>
          <p:nvPr/>
        </p:nvSpPr>
        <p:spPr>
          <a:xfrm>
            <a:off x="4483408" y="3666608"/>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19414126-1FC7-5CDC-9CFF-C4CC81641A44}"/>
              </a:ext>
            </a:extLst>
          </p:cNvPr>
          <p:cNvSpPr/>
          <p:nvPr/>
        </p:nvSpPr>
        <p:spPr>
          <a:xfrm>
            <a:off x="4483408" y="427262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28FFAC0-6C37-39C8-E912-BE770BA7A080}"/>
              </a:ext>
            </a:extLst>
          </p:cNvPr>
          <p:cNvSpPr/>
          <p:nvPr/>
        </p:nvSpPr>
        <p:spPr>
          <a:xfrm>
            <a:off x="4483408" y="4878111"/>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2" name="Group 12">
            <a:extLst>
              <a:ext uri="{FF2B5EF4-FFF2-40B4-BE49-F238E27FC236}">
                <a16:creationId xmlns:a16="http://schemas.microsoft.com/office/drawing/2014/main" id="{C8B8E3DA-CCE5-E4E9-6672-176322D29EC9}"/>
              </a:ext>
            </a:extLst>
          </p:cNvPr>
          <p:cNvGrpSpPr/>
          <p:nvPr/>
        </p:nvGrpSpPr>
        <p:grpSpPr>
          <a:xfrm>
            <a:off x="7487281" y="5502948"/>
            <a:ext cx="1142369" cy="261092"/>
            <a:chOff x="0" y="0"/>
            <a:chExt cx="3046318" cy="696244"/>
          </a:xfrm>
        </p:grpSpPr>
        <p:sp>
          <p:nvSpPr>
            <p:cNvPr id="13" name="Freeform 13">
              <a:extLst>
                <a:ext uri="{FF2B5EF4-FFF2-40B4-BE49-F238E27FC236}">
                  <a16:creationId xmlns:a16="http://schemas.microsoft.com/office/drawing/2014/main" id="{571D3B0C-6694-4087-572E-5ED45867B6F5}"/>
                </a:ext>
              </a:extLst>
            </p:cNvPr>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0551B894-10B1-A030-0ECA-CD78329CDCC4}"/>
                </a:ext>
              </a:extLst>
            </p:cNvPr>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5" name="Freeform 15">
              <a:extLst>
                <a:ext uri="{FF2B5EF4-FFF2-40B4-BE49-F238E27FC236}">
                  <a16:creationId xmlns:a16="http://schemas.microsoft.com/office/drawing/2014/main" id="{85D32FBF-C2C9-DACB-CD87-29EA174BD6D2}"/>
                </a:ext>
              </a:extLst>
            </p:cNvPr>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16" name="Freeform 16">
            <a:extLst>
              <a:ext uri="{FF2B5EF4-FFF2-40B4-BE49-F238E27FC236}">
                <a16:creationId xmlns:a16="http://schemas.microsoft.com/office/drawing/2014/main" id="{001F7A26-B1D8-0EF2-97DD-07F4C83DF8B5}"/>
              </a:ext>
            </a:extLst>
          </p:cNvPr>
          <p:cNvSpPr/>
          <p:nvPr/>
        </p:nvSpPr>
        <p:spPr>
          <a:xfrm flipH="1" flipV="1">
            <a:off x="1066134" y="2308119"/>
            <a:ext cx="540380" cy="540380"/>
          </a:xfrm>
          <a:custGeom>
            <a:avLst/>
            <a:gdLst/>
            <a:ahLst/>
            <a:cxnLst/>
            <a:rect l="l" t="t" r="r" b="b"/>
            <a:pathLst>
              <a:path w="1080759" h="1080759">
                <a:moveTo>
                  <a:pt x="1080758" y="1080758"/>
                </a:moveTo>
                <a:lnTo>
                  <a:pt x="0" y="1080758"/>
                </a:lnTo>
                <a:lnTo>
                  <a:pt x="0" y="0"/>
                </a:lnTo>
                <a:lnTo>
                  <a:pt x="1080758" y="0"/>
                </a:lnTo>
                <a:lnTo>
                  <a:pt x="1080758" y="1080758"/>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7" name="مربع نص 16">
            <a:extLst>
              <a:ext uri="{FF2B5EF4-FFF2-40B4-BE49-F238E27FC236}">
                <a16:creationId xmlns:a16="http://schemas.microsoft.com/office/drawing/2014/main" id="{15E0649F-8960-AF53-7867-9B9BD76C992D}"/>
              </a:ext>
            </a:extLst>
          </p:cNvPr>
          <p:cNvSpPr txBox="1"/>
          <p:nvPr/>
        </p:nvSpPr>
        <p:spPr>
          <a:xfrm>
            <a:off x="4884310" y="2454569"/>
            <a:ext cx="3544831" cy="2064668"/>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6000" b="1" i="0" u="none" strike="noStrike" kern="1200" cap="none" spc="0" normalizeH="0" baseline="0" noProof="0" dirty="0">
                <a:ln>
                  <a:noFill/>
                </a:ln>
                <a:solidFill>
                  <a:srgbClr val="912E00"/>
                </a:solidFill>
                <a:effectLst/>
                <a:uLnTx/>
                <a:uFillTx/>
                <a:latin typeface="Traditional Arabic" panose="02020603050405020304" pitchFamily="18" charset="-78"/>
                <a:cs typeface="Traditional Arabic" panose="02020603050405020304" pitchFamily="18" charset="-78"/>
              </a:rPr>
              <a:t>أنواع</a:t>
            </a:r>
            <a:r>
              <a:rPr kumimoji="0" lang="ar-EG" sz="6000" b="1" i="0" u="none" strike="noStrike" kern="1200" cap="none" spc="0" normalizeH="0" noProof="0" dirty="0">
                <a:ln>
                  <a:noFill/>
                </a:ln>
                <a:solidFill>
                  <a:srgbClr val="912E00"/>
                </a:solidFill>
                <a:effectLst/>
                <a:uLnTx/>
                <a:uFillTx/>
                <a:latin typeface="Traditional Arabic" panose="02020603050405020304" pitchFamily="18" charset="-78"/>
                <a:cs typeface="Traditional Arabic" panose="02020603050405020304" pitchFamily="18" charset="-78"/>
              </a:rPr>
              <a:t> </a:t>
            </a:r>
            <a:r>
              <a:rPr kumimoji="0" lang="ar-EG" sz="6000" b="1" i="0" u="none" strike="noStrike" kern="1200" cap="none" spc="0" normalizeH="0" baseline="0" noProof="0" dirty="0">
                <a:ln>
                  <a:noFill/>
                </a:ln>
                <a:solidFill>
                  <a:srgbClr val="912E00"/>
                </a:solidFill>
                <a:effectLst/>
                <a:uLnTx/>
                <a:uFillTx/>
                <a:latin typeface="Traditional Arabic" panose="02020603050405020304" pitchFamily="18" charset="-78"/>
                <a:cs typeface="Traditional Arabic" panose="02020603050405020304" pitchFamily="18" charset="-78"/>
              </a:rPr>
              <a:t>التدريب</a:t>
            </a:r>
          </a:p>
          <a:p>
            <a:pPr marL="0" marR="0" lvl="0" indent="0" algn="ctr" defTabSz="914400" rtl="1" eaLnBrk="1" fontAlgn="auto" latinLnBrk="0" hangingPunct="1">
              <a:lnSpc>
                <a:spcPct val="100000"/>
              </a:lnSpc>
              <a:spcBef>
                <a:spcPts val="0"/>
              </a:spcBef>
              <a:spcAft>
                <a:spcPts val="500"/>
              </a:spcAft>
              <a:buClrTx/>
              <a:buSzTx/>
              <a:buFontTx/>
              <a:buNone/>
              <a:tabLst/>
              <a:defRPr/>
            </a:pPr>
            <a:r>
              <a:rPr lang="ar-EG" sz="3200" b="1" dirty="0">
                <a:solidFill>
                  <a:schemeClr val="accent6">
                    <a:lumMod val="50000"/>
                  </a:schemeClr>
                </a:solidFill>
                <a:latin typeface="Traditional Arabic" panose="02020603050405020304" pitchFamily="18" charset="-78"/>
                <a:cs typeface="Traditional Arabic" panose="02020603050405020304" pitchFamily="18" charset="-78"/>
              </a:rPr>
              <a:t>ينقسم التدريب إلى قسمين هما:</a:t>
            </a:r>
            <a:endParaRPr kumimoji="0" lang="ar-EG" sz="3200" b="0" i="0" u="none" strike="noStrike" kern="1200" cap="none" spc="0" normalizeH="0" baseline="0" noProof="0" dirty="0">
              <a:ln>
                <a:noFill/>
              </a:ln>
              <a:solidFill>
                <a:schemeClr val="accent6">
                  <a:lumMod val="50000"/>
                </a:schemeClr>
              </a:solidFill>
              <a:effectLst/>
              <a:uLnTx/>
              <a:uFillTx/>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58036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FDC4C3A-1798-7FA3-8253-EAAB4C7C4E21}"/>
              </a:ext>
            </a:extLst>
          </p:cNvPr>
          <p:cNvSpPr/>
          <p:nvPr/>
        </p:nvSpPr>
        <p:spPr>
          <a:xfrm>
            <a:off x="1979712" y="1124744"/>
            <a:ext cx="5400600" cy="2008242"/>
          </a:xfrm>
          <a:custGeom>
            <a:avLst/>
            <a:gdLst/>
            <a:ahLst/>
            <a:cxnLst/>
            <a:rect l="l" t="t" r="r" b="b"/>
            <a:pathLst>
              <a:path w="7315200" h="2008355">
                <a:moveTo>
                  <a:pt x="0" y="0"/>
                </a:moveTo>
                <a:lnTo>
                  <a:pt x="7315200" y="0"/>
                </a:lnTo>
                <a:lnTo>
                  <a:pt x="7315200" y="2008354"/>
                </a:lnTo>
                <a:lnTo>
                  <a:pt x="0" y="20083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777F76F2-B0FA-9CD1-1C6C-02DEAEC657A8}"/>
              </a:ext>
            </a:extLst>
          </p:cNvPr>
          <p:cNvSpPr txBox="1"/>
          <p:nvPr/>
        </p:nvSpPr>
        <p:spPr>
          <a:xfrm>
            <a:off x="2495178" y="1556792"/>
            <a:ext cx="4153644" cy="954107"/>
          </a:xfrm>
          <a:prstGeom prst="rect">
            <a:avLst/>
          </a:prstGeom>
          <a:noFill/>
        </p:spPr>
        <p:txBody>
          <a:bodyPr wrap="square">
            <a:spAutoFit/>
          </a:bodyPr>
          <a:lstStyle/>
          <a:p>
            <a:pPr algn="r" rtl="1">
              <a:spcBef>
                <a:spcPts val="0"/>
              </a:spcBef>
              <a:spcAft>
                <a:spcPts val="500"/>
              </a:spcAft>
            </a:pPr>
            <a:r>
              <a:rPr lang="ar-EG" sz="2800" b="1" i="0" u="none" strike="noStrike" dirty="0">
                <a:solidFill>
                  <a:schemeClr val="accent6">
                    <a:lumMod val="50000"/>
                  </a:schemeClr>
                </a:solidFill>
                <a:effectLst/>
                <a:latin typeface="Arial" panose="020B0604020202020204" pitchFamily="34" charset="0"/>
              </a:rPr>
              <a:t>التدريب الداخلي: ويكون الموظف المتدرب على رأس العمل، ويتمثل في:</a:t>
            </a:r>
            <a:endParaRPr lang="ar-EG" sz="2800" b="1" dirty="0">
              <a:solidFill>
                <a:schemeClr val="accent6">
                  <a:lumMod val="50000"/>
                </a:schemeClr>
              </a:solidFill>
              <a:effectLst/>
            </a:endParaRPr>
          </a:p>
        </p:txBody>
      </p:sp>
      <p:sp>
        <p:nvSpPr>
          <p:cNvPr id="9" name="مربع نص 8">
            <a:extLst>
              <a:ext uri="{FF2B5EF4-FFF2-40B4-BE49-F238E27FC236}">
                <a16:creationId xmlns:a16="http://schemas.microsoft.com/office/drawing/2014/main" id="{2A759E39-0A20-4F09-E8C6-91053861C958}"/>
              </a:ext>
            </a:extLst>
          </p:cNvPr>
          <p:cNvSpPr txBox="1"/>
          <p:nvPr/>
        </p:nvSpPr>
        <p:spPr>
          <a:xfrm>
            <a:off x="1547664" y="3508990"/>
            <a:ext cx="6228184" cy="2008242"/>
          </a:xfrm>
          <a:prstGeom prst="rect">
            <a:avLst/>
          </a:prstGeom>
          <a:noFill/>
        </p:spPr>
        <p:txBody>
          <a:bodyPr wrap="square">
            <a:spAutoFit/>
          </a:bodyPr>
          <a:lstStyle/>
          <a:p>
            <a:pPr marL="285750" indent="-285750" algn="r" rtl="1">
              <a:spcBef>
                <a:spcPts val="0"/>
              </a:spcBef>
              <a:spcAft>
                <a:spcPts val="500"/>
              </a:spcAft>
              <a:buFont typeface="Wingdings" panose="05000000000000000000" pitchFamily="2" charset="2"/>
              <a:buChar char="§"/>
            </a:pPr>
            <a:r>
              <a:rPr lang="ar-EG" sz="2800" b="1" i="0" u="none" strike="noStrike" dirty="0">
                <a:solidFill>
                  <a:srgbClr val="C00000"/>
                </a:solidFill>
                <a:effectLst/>
                <a:latin typeface="Times New Roman" panose="02020603050405020304" pitchFamily="18" charset="0"/>
              </a:rPr>
              <a:t>التدريب بين الزملاء في العمل.</a:t>
            </a:r>
            <a:endParaRPr lang="ar-EG" sz="2800" b="1" dirty="0">
              <a:solidFill>
                <a:srgbClr val="C00000"/>
              </a:solidFill>
              <a:effectLst/>
            </a:endParaRPr>
          </a:p>
          <a:p>
            <a:pPr marL="285750" indent="-285750" algn="r" rtl="1">
              <a:spcBef>
                <a:spcPts val="0"/>
              </a:spcBef>
              <a:spcAft>
                <a:spcPts val="500"/>
              </a:spcAft>
              <a:buFont typeface="Wingdings" panose="05000000000000000000" pitchFamily="2" charset="2"/>
              <a:buChar char="§"/>
            </a:pPr>
            <a:r>
              <a:rPr lang="ar-EG" sz="2800" b="1" i="0" u="none" strike="noStrike" dirty="0">
                <a:solidFill>
                  <a:srgbClr val="C00000"/>
                </a:solidFill>
                <a:effectLst/>
                <a:latin typeface="Arial" panose="020B0604020202020204" pitchFamily="34" charset="0"/>
              </a:rPr>
              <a:t>المشاركة في الدراسات والبحوث</a:t>
            </a:r>
            <a:endParaRPr lang="ar-EG" sz="2800" b="1" dirty="0">
              <a:solidFill>
                <a:srgbClr val="C00000"/>
              </a:solidFill>
              <a:effectLst/>
            </a:endParaRPr>
          </a:p>
          <a:p>
            <a:pPr marL="285750" indent="-285750" algn="r" rtl="1">
              <a:spcBef>
                <a:spcPts val="0"/>
              </a:spcBef>
              <a:spcAft>
                <a:spcPts val="500"/>
              </a:spcAft>
              <a:buFont typeface="Wingdings" panose="05000000000000000000" pitchFamily="2" charset="2"/>
              <a:buChar char="§"/>
            </a:pPr>
            <a:r>
              <a:rPr lang="ar-EG" sz="2800" b="1" i="0" u="none" strike="noStrike" dirty="0">
                <a:solidFill>
                  <a:srgbClr val="C00000"/>
                </a:solidFill>
                <a:effectLst/>
                <a:latin typeface="Arial" panose="020B0604020202020204" pitchFamily="34" charset="0"/>
              </a:rPr>
              <a:t>حضور الاجتماعات والمناقشات.</a:t>
            </a:r>
            <a:endParaRPr lang="ar-EG" sz="2800" b="1" dirty="0">
              <a:solidFill>
                <a:srgbClr val="C00000"/>
              </a:solidFill>
              <a:effectLst/>
            </a:endParaRPr>
          </a:p>
          <a:p>
            <a:pPr marL="285750" indent="-285750" algn="r" rtl="1">
              <a:spcBef>
                <a:spcPts val="0"/>
              </a:spcBef>
              <a:spcAft>
                <a:spcPts val="500"/>
              </a:spcAft>
              <a:buFont typeface="Wingdings" panose="05000000000000000000" pitchFamily="2" charset="2"/>
              <a:buChar char="§"/>
            </a:pPr>
            <a:r>
              <a:rPr lang="ar-EG" sz="2800" b="1" i="0" u="none" strike="noStrike" dirty="0">
                <a:solidFill>
                  <a:srgbClr val="C00000"/>
                </a:solidFill>
                <a:effectLst/>
                <a:latin typeface="Arial" panose="020B0604020202020204" pitchFamily="34" charset="0"/>
              </a:rPr>
              <a:t>التكليف المؤقت بأعمال في مستويات أعلى</a:t>
            </a:r>
            <a:endParaRPr lang="ar-EG" sz="2800" b="1" dirty="0">
              <a:solidFill>
                <a:srgbClr val="C00000"/>
              </a:solidFill>
              <a:effectLst/>
            </a:endParaRPr>
          </a:p>
        </p:txBody>
      </p:sp>
    </p:spTree>
    <p:extLst>
      <p:ext uri="{BB962C8B-B14F-4D97-AF65-F5344CB8AC3E}">
        <p14:creationId xmlns:p14="http://schemas.microsoft.com/office/powerpoint/2010/main" val="329385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barn(outVertical)">
                                      <p:cBhvr>
                                        <p:cTn id="13" dur="500"/>
                                        <p:tgtEl>
                                          <p:spTgt spid="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nodeType="click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barn(outVertical)">
                                      <p:cBhvr>
                                        <p:cTn id="18" dur="500"/>
                                        <p:tgtEl>
                                          <p:spTgt spid="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37"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barn(outVertical)">
                                      <p:cBhvr>
                                        <p:cTn id="23" dur="5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barn(outVertical)">
                                      <p:cBhvr>
                                        <p:cTn id="28"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75DF27C-6364-8956-1D05-030169FAED93}"/>
              </a:ext>
            </a:extLst>
          </p:cNvPr>
          <p:cNvSpPr/>
          <p:nvPr/>
        </p:nvSpPr>
        <p:spPr>
          <a:xfrm>
            <a:off x="1979712" y="1124744"/>
            <a:ext cx="5400600" cy="2008242"/>
          </a:xfrm>
          <a:custGeom>
            <a:avLst/>
            <a:gdLst/>
            <a:ahLst/>
            <a:cxnLst/>
            <a:rect l="l" t="t" r="r" b="b"/>
            <a:pathLst>
              <a:path w="7315200" h="2008355">
                <a:moveTo>
                  <a:pt x="0" y="0"/>
                </a:moveTo>
                <a:lnTo>
                  <a:pt x="7315200" y="0"/>
                </a:lnTo>
                <a:lnTo>
                  <a:pt x="7315200" y="2008354"/>
                </a:lnTo>
                <a:lnTo>
                  <a:pt x="0" y="20083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777F76F2-B0FA-9CD1-1C6C-02DEAEC657A8}"/>
              </a:ext>
            </a:extLst>
          </p:cNvPr>
          <p:cNvSpPr txBox="1"/>
          <p:nvPr/>
        </p:nvSpPr>
        <p:spPr>
          <a:xfrm>
            <a:off x="2462343" y="1651811"/>
            <a:ext cx="4435338" cy="954107"/>
          </a:xfrm>
          <a:prstGeom prst="rect">
            <a:avLst/>
          </a:prstGeom>
          <a:noFill/>
        </p:spPr>
        <p:txBody>
          <a:bodyPr wrap="square">
            <a:spAutoFit/>
          </a:bodyPr>
          <a:lstStyle/>
          <a:p>
            <a:r>
              <a:rPr lang="ar-EG" sz="2800" b="1" dirty="0">
                <a:solidFill>
                  <a:schemeClr val="accent6">
                    <a:lumMod val="50000"/>
                  </a:schemeClr>
                </a:solidFill>
              </a:rPr>
              <a:t>التدريب الخارجي ويكون خارج المنظمة ويفرغ الموظف للتدريب، ويكون عن طريق:</a:t>
            </a:r>
            <a:endParaRPr lang="ar-EG" sz="4000" b="1" dirty="0">
              <a:solidFill>
                <a:schemeClr val="accent6">
                  <a:lumMod val="50000"/>
                </a:schemeClr>
              </a:solidFill>
            </a:endParaRPr>
          </a:p>
        </p:txBody>
      </p:sp>
      <p:sp>
        <p:nvSpPr>
          <p:cNvPr id="9" name="مربع نص 8">
            <a:extLst>
              <a:ext uri="{FF2B5EF4-FFF2-40B4-BE49-F238E27FC236}">
                <a16:creationId xmlns:a16="http://schemas.microsoft.com/office/drawing/2014/main" id="{2A759E39-0A20-4F09-E8C6-91053861C958}"/>
              </a:ext>
            </a:extLst>
          </p:cNvPr>
          <p:cNvSpPr txBox="1"/>
          <p:nvPr/>
        </p:nvSpPr>
        <p:spPr>
          <a:xfrm>
            <a:off x="1475656" y="3730481"/>
            <a:ext cx="6228184" cy="2062103"/>
          </a:xfrm>
          <a:prstGeom prst="rect">
            <a:avLst/>
          </a:prstGeom>
          <a:noFill/>
        </p:spPr>
        <p:txBody>
          <a:bodyPr wrap="square">
            <a:spAutoFit/>
          </a:bodyPr>
          <a:lstStyle/>
          <a:p>
            <a:pPr marL="285750" indent="-285750">
              <a:buFont typeface="Wingdings" panose="05000000000000000000" pitchFamily="2" charset="2"/>
              <a:buChar char="§"/>
            </a:pPr>
            <a:r>
              <a:rPr lang="ar-EG" sz="3200" b="1" dirty="0">
                <a:solidFill>
                  <a:srgbClr val="C00000"/>
                </a:solidFill>
              </a:rPr>
              <a:t>الدورات والورش التدريبية</a:t>
            </a:r>
          </a:p>
          <a:p>
            <a:pPr marL="285750" indent="-285750">
              <a:buFont typeface="Wingdings" panose="05000000000000000000" pitchFamily="2" charset="2"/>
              <a:buChar char="§"/>
            </a:pPr>
            <a:r>
              <a:rPr lang="ar-EG" sz="3200" b="1" dirty="0">
                <a:solidFill>
                  <a:srgbClr val="C00000"/>
                </a:solidFill>
              </a:rPr>
              <a:t>الندوات والمؤتمرات</a:t>
            </a:r>
          </a:p>
          <a:p>
            <a:pPr marL="285750" indent="-285750">
              <a:buFont typeface="Wingdings" panose="05000000000000000000" pitchFamily="2" charset="2"/>
              <a:buChar char="§"/>
            </a:pPr>
            <a:r>
              <a:rPr lang="ar-EG" sz="3200" b="1" dirty="0">
                <a:solidFill>
                  <a:srgbClr val="C00000"/>
                </a:solidFill>
              </a:rPr>
              <a:t>المحاضرات والمناقشات.</a:t>
            </a:r>
          </a:p>
          <a:p>
            <a:pPr marL="285750" indent="-285750">
              <a:buFont typeface="Wingdings" panose="05000000000000000000" pitchFamily="2" charset="2"/>
              <a:buChar char="§"/>
            </a:pPr>
            <a:r>
              <a:rPr lang="ar-EG" sz="3200" b="1" dirty="0">
                <a:solidFill>
                  <a:srgbClr val="C00000"/>
                </a:solidFill>
              </a:rPr>
              <a:t>. الابتعاث.</a:t>
            </a:r>
          </a:p>
        </p:txBody>
      </p:sp>
    </p:spTree>
    <p:extLst>
      <p:ext uri="{BB962C8B-B14F-4D97-AF65-F5344CB8AC3E}">
        <p14:creationId xmlns:p14="http://schemas.microsoft.com/office/powerpoint/2010/main" val="404181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barn(outVertical)">
                                      <p:cBhvr>
                                        <p:cTn id="13" dur="500"/>
                                        <p:tgtEl>
                                          <p:spTgt spid="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nodeType="click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barn(outVertical)">
                                      <p:cBhvr>
                                        <p:cTn id="18" dur="500"/>
                                        <p:tgtEl>
                                          <p:spTgt spid="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37"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barn(outVertical)">
                                      <p:cBhvr>
                                        <p:cTn id="23" dur="5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barn(outVertical)">
                                      <p:cBhvr>
                                        <p:cTn id="28"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BEED3-0EA5-3DAE-6CC8-FD9E82B4751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6746FDE-6A98-F321-FEDC-89DE89165D2B}"/>
              </a:ext>
            </a:extLst>
          </p:cNvPr>
          <p:cNvSpPr/>
          <p:nvPr/>
        </p:nvSpPr>
        <p:spPr>
          <a:xfrm>
            <a:off x="-19432" y="-243408"/>
            <a:ext cx="9144000" cy="72728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a:extLst>
              <a:ext uri="{FF2B5EF4-FFF2-40B4-BE49-F238E27FC236}">
                <a16:creationId xmlns:a16="http://schemas.microsoft.com/office/drawing/2014/main" id="{C7AFBCEC-FC88-B1BD-C40E-8B39231EF474}"/>
              </a:ext>
            </a:extLst>
          </p:cNvPr>
          <p:cNvGrpSpPr/>
          <p:nvPr/>
        </p:nvGrpSpPr>
        <p:grpSpPr>
          <a:xfrm>
            <a:off x="5083838" y="664540"/>
            <a:ext cx="3535353" cy="2648349"/>
            <a:chOff x="0" y="0"/>
            <a:chExt cx="1095437" cy="820597"/>
          </a:xfrm>
        </p:grpSpPr>
        <p:sp>
          <p:nvSpPr>
            <p:cNvPr id="4" name="Freeform 4">
              <a:extLst>
                <a:ext uri="{FF2B5EF4-FFF2-40B4-BE49-F238E27FC236}">
                  <a16:creationId xmlns:a16="http://schemas.microsoft.com/office/drawing/2014/main" id="{33C20AA5-C8FE-B713-AE94-C7E2CD03DBD3}"/>
                </a:ext>
              </a:extLst>
            </p:cNvPr>
            <p:cNvSpPr/>
            <p:nvPr/>
          </p:nvSpPr>
          <p:spPr>
            <a:xfrm>
              <a:off x="0" y="0"/>
              <a:ext cx="1095437" cy="820597"/>
            </a:xfrm>
            <a:custGeom>
              <a:avLst/>
              <a:gdLst/>
              <a:ahLst/>
              <a:cxnLst/>
              <a:rect l="l" t="t" r="r" b="b"/>
              <a:pathLst>
                <a:path w="1095437" h="820597">
                  <a:moveTo>
                    <a:pt x="25183" y="0"/>
                  </a:moveTo>
                  <a:lnTo>
                    <a:pt x="1070254" y="0"/>
                  </a:lnTo>
                  <a:cubicBezTo>
                    <a:pt x="1076933" y="0"/>
                    <a:pt x="1083338" y="2653"/>
                    <a:pt x="1088061" y="7376"/>
                  </a:cubicBezTo>
                  <a:cubicBezTo>
                    <a:pt x="1092784" y="12099"/>
                    <a:pt x="1095437" y="18504"/>
                    <a:pt x="1095437" y="25183"/>
                  </a:cubicBezTo>
                  <a:lnTo>
                    <a:pt x="1095437" y="795414"/>
                  </a:lnTo>
                  <a:cubicBezTo>
                    <a:pt x="1095437" y="802093"/>
                    <a:pt x="1092784" y="808498"/>
                    <a:pt x="1088061" y="813221"/>
                  </a:cubicBezTo>
                  <a:cubicBezTo>
                    <a:pt x="1083338" y="817944"/>
                    <a:pt x="1076933" y="820597"/>
                    <a:pt x="1070254" y="820597"/>
                  </a:cubicBezTo>
                  <a:lnTo>
                    <a:pt x="25183" y="820597"/>
                  </a:lnTo>
                  <a:cubicBezTo>
                    <a:pt x="18504" y="820597"/>
                    <a:pt x="12099" y="817944"/>
                    <a:pt x="7376" y="813221"/>
                  </a:cubicBezTo>
                  <a:cubicBezTo>
                    <a:pt x="2653" y="808498"/>
                    <a:pt x="0" y="802093"/>
                    <a:pt x="0" y="795414"/>
                  </a:cubicBezTo>
                  <a:lnTo>
                    <a:pt x="0" y="25183"/>
                  </a:lnTo>
                  <a:cubicBezTo>
                    <a:pt x="0" y="18504"/>
                    <a:pt x="2653" y="12099"/>
                    <a:pt x="7376" y="7376"/>
                  </a:cubicBezTo>
                  <a:cubicBezTo>
                    <a:pt x="12099" y="2653"/>
                    <a:pt x="18504" y="0"/>
                    <a:pt x="25183" y="0"/>
                  </a:cubicBezTo>
                  <a:close/>
                </a:path>
              </a:pathLst>
            </a:custGeom>
            <a:blipFill>
              <a:blip r:embed="rId3"/>
              <a:stretch>
                <a:fillRect l="-6217" r="-6217"/>
              </a:stretch>
            </a:blipFill>
            <a:ln w="38100" cap="rnd">
              <a:solidFill>
                <a:srgbClr val="93A3EF"/>
              </a:solidFill>
              <a:prstDash val="solid"/>
              <a:round/>
            </a:ln>
          </p:spPr>
        </p:sp>
      </p:grpSp>
      <p:sp>
        <p:nvSpPr>
          <p:cNvPr id="8" name="Freeform 8">
            <a:extLst>
              <a:ext uri="{FF2B5EF4-FFF2-40B4-BE49-F238E27FC236}">
                <a16:creationId xmlns:a16="http://schemas.microsoft.com/office/drawing/2014/main" id="{3CA994C4-DCDB-C192-F1A8-5EEEA4EFD4FA}"/>
              </a:ext>
            </a:extLst>
          </p:cNvPr>
          <p:cNvSpPr/>
          <p:nvPr/>
        </p:nvSpPr>
        <p:spPr>
          <a:xfrm>
            <a:off x="4273206" y="3879427"/>
            <a:ext cx="1137746" cy="1008112"/>
          </a:xfrm>
          <a:custGeom>
            <a:avLst/>
            <a:gdLst/>
            <a:ahLst/>
            <a:cxnLst/>
            <a:rect l="l" t="t" r="r" b="b"/>
            <a:pathLst>
              <a:path w="1133447" h="790580">
                <a:moveTo>
                  <a:pt x="0" y="0"/>
                </a:moveTo>
                <a:lnTo>
                  <a:pt x="1133448" y="0"/>
                </a:lnTo>
                <a:lnTo>
                  <a:pt x="1133448" y="790580"/>
                </a:lnTo>
                <a:lnTo>
                  <a:pt x="0" y="7905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AutoShape 11">
            <a:extLst>
              <a:ext uri="{FF2B5EF4-FFF2-40B4-BE49-F238E27FC236}">
                <a16:creationId xmlns:a16="http://schemas.microsoft.com/office/drawing/2014/main" id="{8831532E-99EB-05A8-14CE-ACE7EA947A0F}"/>
              </a:ext>
            </a:extLst>
          </p:cNvPr>
          <p:cNvSpPr/>
          <p:nvPr/>
        </p:nvSpPr>
        <p:spPr>
          <a:xfrm flipH="1">
            <a:off x="3923928" y="3842668"/>
            <a:ext cx="9712" cy="1242515"/>
          </a:xfrm>
          <a:prstGeom prst="line">
            <a:avLst/>
          </a:prstGeom>
          <a:ln w="19050" cap="flat">
            <a:solidFill>
              <a:srgbClr val="031548"/>
            </a:solidFill>
            <a:prstDash val="solid"/>
            <a:headEnd type="none" w="sm" len="sm"/>
            <a:tailEnd type="none" w="sm" len="sm"/>
          </a:ln>
        </p:spPr>
      </p:sp>
      <p:grpSp>
        <p:nvGrpSpPr>
          <p:cNvPr id="12" name="Group 12">
            <a:extLst>
              <a:ext uri="{FF2B5EF4-FFF2-40B4-BE49-F238E27FC236}">
                <a16:creationId xmlns:a16="http://schemas.microsoft.com/office/drawing/2014/main" id="{A1E39D22-982E-B130-3BE0-56D462A7AA69}"/>
              </a:ext>
            </a:extLst>
          </p:cNvPr>
          <p:cNvGrpSpPr/>
          <p:nvPr/>
        </p:nvGrpSpPr>
        <p:grpSpPr>
          <a:xfrm>
            <a:off x="7476821" y="5355855"/>
            <a:ext cx="1142369" cy="261092"/>
            <a:chOff x="0" y="0"/>
            <a:chExt cx="3046318" cy="696244"/>
          </a:xfrm>
        </p:grpSpPr>
        <p:sp>
          <p:nvSpPr>
            <p:cNvPr id="13" name="Freeform 13">
              <a:extLst>
                <a:ext uri="{FF2B5EF4-FFF2-40B4-BE49-F238E27FC236}">
                  <a16:creationId xmlns:a16="http://schemas.microsoft.com/office/drawing/2014/main" id="{934389BD-0B16-6865-E059-771AF3B31B9C}"/>
                </a:ext>
              </a:extLst>
            </p:cNvPr>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a:extLst>
                <a:ext uri="{FF2B5EF4-FFF2-40B4-BE49-F238E27FC236}">
                  <a16:creationId xmlns:a16="http://schemas.microsoft.com/office/drawing/2014/main" id="{DB241117-3B3A-3F40-2DBE-691257F4C2EC}"/>
                </a:ext>
              </a:extLst>
            </p:cNvPr>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15" name="Freeform 15">
              <a:extLst>
                <a:ext uri="{FF2B5EF4-FFF2-40B4-BE49-F238E27FC236}">
                  <a16:creationId xmlns:a16="http://schemas.microsoft.com/office/drawing/2014/main" id="{150CE6A1-DD02-B696-45A4-0F985A3CFF2F}"/>
                </a:ext>
              </a:extLst>
            </p:cNvPr>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sp>
        <p:nvSpPr>
          <p:cNvPr id="16" name="Freeform 16">
            <a:extLst>
              <a:ext uri="{FF2B5EF4-FFF2-40B4-BE49-F238E27FC236}">
                <a16:creationId xmlns:a16="http://schemas.microsoft.com/office/drawing/2014/main" id="{DD56003A-AF07-DA2A-E10E-93591121FA34}"/>
              </a:ext>
            </a:extLst>
          </p:cNvPr>
          <p:cNvSpPr/>
          <p:nvPr/>
        </p:nvSpPr>
        <p:spPr>
          <a:xfrm flipH="1" flipV="1">
            <a:off x="514350" y="1371600"/>
            <a:ext cx="540380" cy="540380"/>
          </a:xfrm>
          <a:custGeom>
            <a:avLst/>
            <a:gdLst/>
            <a:ahLst/>
            <a:cxnLst/>
            <a:rect l="l" t="t" r="r" b="b"/>
            <a:pathLst>
              <a:path w="1080759" h="1080759">
                <a:moveTo>
                  <a:pt x="1080759" y="1080759"/>
                </a:moveTo>
                <a:lnTo>
                  <a:pt x="0" y="1080759"/>
                </a:lnTo>
                <a:lnTo>
                  <a:pt x="0" y="0"/>
                </a:lnTo>
                <a:lnTo>
                  <a:pt x="1080759" y="0"/>
                </a:lnTo>
                <a:lnTo>
                  <a:pt x="1080759" y="1080759"/>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22" name="مربع نص 21">
            <a:extLst>
              <a:ext uri="{FF2B5EF4-FFF2-40B4-BE49-F238E27FC236}">
                <a16:creationId xmlns:a16="http://schemas.microsoft.com/office/drawing/2014/main" id="{84F4B4AD-CD0E-33ED-7EC9-0AF08F24A604}"/>
              </a:ext>
            </a:extLst>
          </p:cNvPr>
          <p:cNvSpPr txBox="1"/>
          <p:nvPr/>
        </p:nvSpPr>
        <p:spPr>
          <a:xfrm>
            <a:off x="-676938" y="2055517"/>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73356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539552" y="730875"/>
            <a:ext cx="7956376" cy="1754326"/>
          </a:xfrm>
          <a:prstGeom prst="rect">
            <a:avLst/>
          </a:prstGeom>
          <a:noFill/>
          <a:ln>
            <a:noFill/>
          </a:ln>
          <a:effectLst/>
        </p:spPr>
        <p:txBody>
          <a:bodyPr wrap="square">
            <a:spAutoFit/>
          </a:bodyPr>
          <a:lstStyle/>
          <a:p>
            <a:r>
              <a:rPr lang="ar-EG" sz="3600" b="1" dirty="0"/>
              <a:t>اختر أحد الوظائف الآتية:</a:t>
            </a:r>
          </a:p>
          <a:p>
            <a:r>
              <a:rPr lang="ar-EG" sz="3600" b="1" dirty="0"/>
              <a:t>محاسب، مبرمج، مهندس معماري، وحدد أهم الدورات التدريبية التي تسهم في رفع كفاءة الموظف.</a:t>
            </a:r>
          </a:p>
        </p:txBody>
      </p:sp>
      <p:pic>
        <p:nvPicPr>
          <p:cNvPr id="6" name="صورة 5">
            <a:extLst>
              <a:ext uri="{FF2B5EF4-FFF2-40B4-BE49-F238E27FC236}">
                <a16:creationId xmlns:a16="http://schemas.microsoft.com/office/drawing/2014/main" id="{C3229C3E-F8BC-28E2-68FB-6B1DD6308274}"/>
              </a:ext>
            </a:extLst>
          </p:cNvPr>
          <p:cNvPicPr>
            <a:picLocks noChangeAspect="1"/>
          </p:cNvPicPr>
          <p:nvPr/>
        </p:nvPicPr>
        <p:blipFill>
          <a:blip r:embed="rId2">
            <a:clrChange>
              <a:clrFrom>
                <a:srgbClr val="E6E7E9"/>
              </a:clrFrom>
              <a:clrTo>
                <a:srgbClr val="E6E7E9">
                  <a:alpha val="0"/>
                </a:srgbClr>
              </a:clrTo>
            </a:clrChange>
          </a:blip>
          <a:stretch>
            <a:fillRect/>
          </a:stretch>
        </p:blipFill>
        <p:spPr>
          <a:xfrm>
            <a:off x="971600" y="2780928"/>
            <a:ext cx="3919951" cy="2817465"/>
          </a:xfrm>
          <a:prstGeom prst="rect">
            <a:avLst/>
          </a:prstGeom>
        </p:spPr>
      </p:pic>
    </p:spTree>
    <p:extLst>
      <p:ext uri="{BB962C8B-B14F-4D97-AF65-F5344CB8AC3E}">
        <p14:creationId xmlns:p14="http://schemas.microsoft.com/office/powerpoint/2010/main" val="67562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p:cNvGrpSpPr/>
          <p:nvPr/>
        </p:nvGrpSpPr>
        <p:grpSpPr>
          <a:xfrm>
            <a:off x="-569346" y="2838051"/>
            <a:ext cx="4477776" cy="2648349"/>
            <a:chOff x="0" y="0"/>
            <a:chExt cx="1387449" cy="820597"/>
          </a:xfrm>
        </p:grpSpPr>
        <p:sp>
          <p:nvSpPr>
            <p:cNvPr id="4" name="Freeform 4"/>
            <p:cNvSpPr/>
            <p:nvPr/>
          </p:nvSpPr>
          <p:spPr>
            <a:xfrm>
              <a:off x="0" y="0"/>
              <a:ext cx="1387449" cy="820597"/>
            </a:xfrm>
            <a:custGeom>
              <a:avLst/>
              <a:gdLst/>
              <a:ahLst/>
              <a:cxnLst/>
              <a:rect l="l" t="t" r="r" b="b"/>
              <a:pathLst>
                <a:path w="1387449" h="820597">
                  <a:moveTo>
                    <a:pt x="19883" y="0"/>
                  </a:moveTo>
                  <a:lnTo>
                    <a:pt x="1367566" y="0"/>
                  </a:lnTo>
                  <a:cubicBezTo>
                    <a:pt x="1372840" y="0"/>
                    <a:pt x="1377897" y="2095"/>
                    <a:pt x="1381626" y="5824"/>
                  </a:cubicBezTo>
                  <a:cubicBezTo>
                    <a:pt x="1385355" y="9552"/>
                    <a:pt x="1387449" y="14610"/>
                    <a:pt x="1387449" y="19883"/>
                  </a:cubicBezTo>
                  <a:lnTo>
                    <a:pt x="1387449" y="800714"/>
                  </a:lnTo>
                  <a:cubicBezTo>
                    <a:pt x="1387449" y="805987"/>
                    <a:pt x="1385355" y="811045"/>
                    <a:pt x="1381626" y="814774"/>
                  </a:cubicBezTo>
                  <a:cubicBezTo>
                    <a:pt x="1377897" y="818502"/>
                    <a:pt x="1372840" y="820597"/>
                    <a:pt x="1367566" y="820597"/>
                  </a:cubicBezTo>
                  <a:lnTo>
                    <a:pt x="19883" y="820597"/>
                  </a:lnTo>
                  <a:cubicBezTo>
                    <a:pt x="8902" y="820597"/>
                    <a:pt x="0" y="811695"/>
                    <a:pt x="0" y="800714"/>
                  </a:cubicBezTo>
                  <a:lnTo>
                    <a:pt x="0" y="19883"/>
                  </a:lnTo>
                  <a:cubicBezTo>
                    <a:pt x="0" y="14610"/>
                    <a:pt x="2095" y="9552"/>
                    <a:pt x="5824" y="5824"/>
                  </a:cubicBezTo>
                  <a:cubicBezTo>
                    <a:pt x="9552" y="2095"/>
                    <a:pt x="14610" y="0"/>
                    <a:pt x="19883" y="0"/>
                  </a:cubicBezTo>
                  <a:close/>
                </a:path>
              </a:pathLst>
            </a:custGeom>
            <a:blipFill>
              <a:blip r:embed="rId3"/>
              <a:stretch>
                <a:fillRect l="-2689" r="-2689"/>
              </a:stretch>
            </a:blipFill>
            <a:ln w="38100" cap="rnd">
              <a:solidFill>
                <a:srgbClr val="93A3EF"/>
              </a:solidFill>
              <a:prstDash val="solid"/>
              <a:round/>
            </a:ln>
          </p:spPr>
        </p:sp>
      </p:grpSp>
      <p:sp>
        <p:nvSpPr>
          <p:cNvPr id="5" name="Freeform 5"/>
          <p:cNvSpPr/>
          <p:nvPr/>
        </p:nvSpPr>
        <p:spPr>
          <a:xfrm rot="-413266">
            <a:off x="6023126" y="921228"/>
            <a:ext cx="2387150" cy="1981334"/>
          </a:xfrm>
          <a:custGeom>
            <a:avLst/>
            <a:gdLst/>
            <a:ahLst/>
            <a:cxnLst/>
            <a:rect l="l" t="t" r="r" b="b"/>
            <a:pathLst>
              <a:path w="4774299" h="3962668">
                <a:moveTo>
                  <a:pt x="0" y="0"/>
                </a:moveTo>
                <a:lnTo>
                  <a:pt x="4774299" y="0"/>
                </a:lnTo>
                <a:lnTo>
                  <a:pt x="4774299" y="3962668"/>
                </a:lnTo>
                <a:lnTo>
                  <a:pt x="0" y="39626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flipH="1" flipV="1">
            <a:off x="5489393" y="2600932"/>
            <a:ext cx="423541" cy="423541"/>
          </a:xfrm>
          <a:custGeom>
            <a:avLst/>
            <a:gdLst/>
            <a:ahLst/>
            <a:cxnLst/>
            <a:rect l="l" t="t" r="r" b="b"/>
            <a:pathLst>
              <a:path w="847082" h="847082">
                <a:moveTo>
                  <a:pt x="847082" y="847082"/>
                </a:moveTo>
                <a:lnTo>
                  <a:pt x="0" y="847082"/>
                </a:lnTo>
                <a:lnTo>
                  <a:pt x="0" y="0"/>
                </a:lnTo>
                <a:lnTo>
                  <a:pt x="847082" y="0"/>
                </a:lnTo>
                <a:lnTo>
                  <a:pt x="847082" y="847082"/>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nvGrpSpPr>
          <p:cNvPr id="12" name="Group 12"/>
          <p:cNvGrpSpPr/>
          <p:nvPr/>
        </p:nvGrpSpPr>
        <p:grpSpPr>
          <a:xfrm>
            <a:off x="7487281" y="5486400"/>
            <a:ext cx="1142369" cy="261092"/>
            <a:chOff x="0" y="0"/>
            <a:chExt cx="3046318" cy="696244"/>
          </a:xfrm>
        </p:grpSpPr>
        <p:sp>
          <p:nvSpPr>
            <p:cNvPr id="13" name="Freeform 13"/>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5" name="Freeform 15"/>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grpSp>
      <p:sp>
        <p:nvSpPr>
          <p:cNvPr id="23" name="مربع نص 22">
            <a:extLst>
              <a:ext uri="{FF2B5EF4-FFF2-40B4-BE49-F238E27FC236}">
                <a16:creationId xmlns:a16="http://schemas.microsoft.com/office/drawing/2014/main" id="{6D32BEEC-D52D-5595-E3C8-B2F957BB05BE}"/>
              </a:ext>
            </a:extLst>
          </p:cNvPr>
          <p:cNvSpPr txBox="1"/>
          <p:nvPr/>
        </p:nvSpPr>
        <p:spPr>
          <a:xfrm>
            <a:off x="3599384" y="3500505"/>
            <a:ext cx="5544616"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50" normalizeH="0" baseline="0" noProof="0" dirty="0">
                <a:ln w="9525" cmpd="sng">
                  <a:solidFill>
                    <a:srgbClr val="4472C4"/>
                  </a:solidFill>
                  <a:prstDash val="solid"/>
                </a:ln>
                <a:solidFill>
                  <a:srgbClr val="05767B"/>
                </a:solidFill>
                <a:effectLst>
                  <a:glow rad="38100">
                    <a:srgbClr val="4472C4">
                      <a:alpha val="40000"/>
                    </a:srgbClr>
                  </a:glow>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8000" b="1" i="0" u="none" strike="noStrike" kern="1200" cap="none" spc="50" normalizeH="0" baseline="0" noProof="0" dirty="0">
              <a:ln w="9525" cmpd="sng">
                <a:solidFill>
                  <a:srgbClr val="4472C4"/>
                </a:solidFill>
                <a:prstDash val="solid"/>
              </a:ln>
              <a:solidFill>
                <a:srgbClr val="05767B"/>
              </a:solidFill>
              <a:effectLst>
                <a:glow rad="38100">
                  <a:srgbClr val="4472C4">
                    <a:alpha val="40000"/>
                  </a:srgbClr>
                </a:glo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DFBF56FD-82AB-6D15-E4CC-3CB2B9AD4E5B}"/>
              </a:ext>
            </a:extLst>
          </p:cNvPr>
          <p:cNvSpPr txBox="1"/>
          <p:nvPr/>
        </p:nvSpPr>
        <p:spPr>
          <a:xfrm>
            <a:off x="1619672" y="2132856"/>
            <a:ext cx="6174432" cy="286232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ar-EG" sz="3600" b="1" dirty="0"/>
              <a:t>عينت مديرا للموارد البشرية في إحدى الشركات، وتبين لك أن سبب تدني أداء الموظفين هو تدني مستوى بعض المهارات الوظيفية لديهم من خلال ما درسته في التوجيه كيف يمكن رفع أداء الموظفين وكفاءتهم في إنجاز أعمالهم؟</a:t>
            </a:r>
          </a:p>
        </p:txBody>
      </p:sp>
    </p:spTree>
    <p:extLst>
      <p:ext uri="{BB962C8B-B14F-4D97-AF65-F5344CB8AC3E}">
        <p14:creationId xmlns:p14="http://schemas.microsoft.com/office/powerpoint/2010/main" val="157577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95739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a:off x="6345239" y="1801968"/>
            <a:ext cx="1774862" cy="1941922"/>
          </a:xfrm>
          <a:custGeom>
            <a:avLst/>
            <a:gdLst/>
            <a:ahLst/>
            <a:cxnLst/>
            <a:rect l="l" t="t" r="r" b="b"/>
            <a:pathLst>
              <a:path w="3549724" h="3883843">
                <a:moveTo>
                  <a:pt x="0" y="0"/>
                </a:moveTo>
                <a:lnTo>
                  <a:pt x="3549724" y="0"/>
                </a:lnTo>
                <a:lnTo>
                  <a:pt x="3549724" y="3883843"/>
                </a:lnTo>
                <a:lnTo>
                  <a:pt x="0" y="3883843"/>
                </a:lnTo>
                <a:lnTo>
                  <a:pt x="0" y="0"/>
                </a:lnTo>
                <a:close/>
              </a:path>
            </a:pathLst>
          </a:custGeom>
          <a:blipFill>
            <a:blip r:embed="rId3">
              <a:extLst>
                <a:ext uri="{96DAC541-7B7A-43D3-8B79-37D633B846F1}">
                  <asvg:svgBlip xmlns:asvg="http://schemas.microsoft.com/office/drawing/2016/SVG/main" r:embed="rId4"/>
                </a:ext>
              </a:extLst>
            </a:blip>
            <a:stretch>
              <a:fillRect l="-19039" t="-16079" r="-63227" b="-11567"/>
            </a:stretch>
          </a:blipFill>
        </p:spPr>
      </p:sp>
      <p:sp>
        <p:nvSpPr>
          <p:cNvPr id="4" name="Freeform 4"/>
          <p:cNvSpPr/>
          <p:nvPr/>
        </p:nvSpPr>
        <p:spPr>
          <a:xfrm>
            <a:off x="6751775" y="3843569"/>
            <a:ext cx="1368327" cy="1206015"/>
          </a:xfrm>
          <a:custGeom>
            <a:avLst/>
            <a:gdLst/>
            <a:ahLst/>
            <a:cxnLst/>
            <a:rect l="l" t="t" r="r" b="b"/>
            <a:pathLst>
              <a:path w="2736653" h="2412030">
                <a:moveTo>
                  <a:pt x="0" y="0"/>
                </a:moveTo>
                <a:lnTo>
                  <a:pt x="2736652" y="0"/>
                </a:lnTo>
                <a:lnTo>
                  <a:pt x="2736652" y="2412029"/>
                </a:lnTo>
                <a:lnTo>
                  <a:pt x="0" y="2412029"/>
                </a:lnTo>
                <a:lnTo>
                  <a:pt x="0" y="0"/>
                </a:lnTo>
                <a:close/>
              </a:path>
            </a:pathLst>
          </a:custGeom>
          <a:blipFill>
            <a:blip r:embed="rId5">
              <a:extLst>
                <a:ext uri="{96DAC541-7B7A-43D3-8B79-37D633B846F1}">
                  <asvg:svgBlip xmlns:asvg="http://schemas.microsoft.com/office/drawing/2016/SVG/main" r:embed="rId6"/>
                </a:ext>
              </a:extLst>
            </a:blip>
            <a:stretch>
              <a:fillRect l="-54406" t="-86911" r="-82013" b="-18626"/>
            </a:stretch>
          </a:blipFill>
        </p:spPr>
      </p:sp>
      <p:sp>
        <p:nvSpPr>
          <p:cNvPr id="5" name="Freeform 5"/>
          <p:cNvSpPr/>
          <p:nvPr/>
        </p:nvSpPr>
        <p:spPr>
          <a:xfrm>
            <a:off x="2846154" y="3843569"/>
            <a:ext cx="3769694" cy="1212464"/>
          </a:xfrm>
          <a:custGeom>
            <a:avLst/>
            <a:gdLst/>
            <a:ahLst/>
            <a:cxnLst/>
            <a:rect l="l" t="t" r="r" b="b"/>
            <a:pathLst>
              <a:path w="7539388" h="2424928">
                <a:moveTo>
                  <a:pt x="0" y="0"/>
                </a:moveTo>
                <a:lnTo>
                  <a:pt x="7539388" y="0"/>
                </a:lnTo>
                <a:lnTo>
                  <a:pt x="7539388" y="2424928"/>
                </a:lnTo>
                <a:lnTo>
                  <a:pt x="0" y="2424928"/>
                </a:lnTo>
                <a:lnTo>
                  <a:pt x="0" y="0"/>
                </a:lnTo>
                <a:close/>
              </a:path>
            </a:pathLst>
          </a:custGeom>
          <a:blipFill>
            <a:blip r:embed="rId3">
              <a:extLst>
                <a:ext uri="{96DAC541-7B7A-43D3-8B79-37D633B846F1}">
                  <asvg:svgBlip xmlns:asvg="http://schemas.microsoft.com/office/drawing/2016/SVG/main" r:embed="rId4"/>
                </a:ext>
              </a:extLst>
            </a:blip>
            <a:stretch>
              <a:fillRect l="-11057" t="-61785" b="-102793"/>
            </a:stretch>
          </a:blipFill>
        </p:spPr>
      </p:sp>
      <p:grpSp>
        <p:nvGrpSpPr>
          <p:cNvPr id="6" name="Group 6"/>
          <p:cNvGrpSpPr/>
          <p:nvPr/>
        </p:nvGrpSpPr>
        <p:grpSpPr>
          <a:xfrm>
            <a:off x="3641751" y="1801968"/>
            <a:ext cx="2567483" cy="1941922"/>
            <a:chOff x="0" y="0"/>
            <a:chExt cx="1084940" cy="820597"/>
          </a:xfrm>
        </p:grpSpPr>
        <p:sp>
          <p:nvSpPr>
            <p:cNvPr id="7" name="Freeform 7"/>
            <p:cNvSpPr/>
            <p:nvPr/>
          </p:nvSpPr>
          <p:spPr>
            <a:xfrm>
              <a:off x="0" y="0"/>
              <a:ext cx="1084940" cy="820597"/>
            </a:xfrm>
            <a:custGeom>
              <a:avLst/>
              <a:gdLst/>
              <a:ahLst/>
              <a:cxnLst/>
              <a:rect l="l" t="t" r="r" b="b"/>
              <a:pathLst>
                <a:path w="1084940" h="820597">
                  <a:moveTo>
                    <a:pt x="34677" y="0"/>
                  </a:moveTo>
                  <a:lnTo>
                    <a:pt x="1050264" y="0"/>
                  </a:lnTo>
                  <a:cubicBezTo>
                    <a:pt x="1069415" y="0"/>
                    <a:pt x="1084940" y="15525"/>
                    <a:pt x="1084940" y="34677"/>
                  </a:cubicBezTo>
                  <a:lnTo>
                    <a:pt x="1084940" y="785920"/>
                  </a:lnTo>
                  <a:cubicBezTo>
                    <a:pt x="1084940" y="805072"/>
                    <a:pt x="1069415" y="820597"/>
                    <a:pt x="1050264" y="820597"/>
                  </a:cubicBezTo>
                  <a:lnTo>
                    <a:pt x="34677" y="820597"/>
                  </a:lnTo>
                  <a:cubicBezTo>
                    <a:pt x="15525" y="820597"/>
                    <a:pt x="0" y="805072"/>
                    <a:pt x="0" y="785920"/>
                  </a:cubicBezTo>
                  <a:lnTo>
                    <a:pt x="0" y="34677"/>
                  </a:lnTo>
                  <a:cubicBezTo>
                    <a:pt x="0" y="15525"/>
                    <a:pt x="15525" y="0"/>
                    <a:pt x="34677" y="0"/>
                  </a:cubicBezTo>
                  <a:close/>
                </a:path>
              </a:pathLst>
            </a:custGeom>
            <a:blipFill>
              <a:blip r:embed="rId7"/>
              <a:stretch>
                <a:fillRect l="-3452" r="-3452"/>
              </a:stretch>
            </a:blipFill>
            <a:ln w="38100" cap="rnd">
              <a:solidFill>
                <a:srgbClr val="93A3EF"/>
              </a:solidFill>
              <a:prstDash val="solid"/>
              <a:round/>
            </a:ln>
          </p:spPr>
        </p:sp>
      </p:grpSp>
      <p:sp>
        <p:nvSpPr>
          <p:cNvPr id="8" name="Freeform 8"/>
          <p:cNvSpPr/>
          <p:nvPr/>
        </p:nvSpPr>
        <p:spPr>
          <a:xfrm>
            <a:off x="6825869" y="3909716"/>
            <a:ext cx="1220138" cy="1073721"/>
          </a:xfrm>
          <a:custGeom>
            <a:avLst/>
            <a:gdLst/>
            <a:ahLst/>
            <a:cxnLst/>
            <a:rect l="l" t="t" r="r" b="b"/>
            <a:pathLst>
              <a:path w="2440275" h="2147442">
                <a:moveTo>
                  <a:pt x="0" y="0"/>
                </a:moveTo>
                <a:lnTo>
                  <a:pt x="2440274" y="0"/>
                </a:lnTo>
                <a:lnTo>
                  <a:pt x="2440274" y="2147442"/>
                </a:lnTo>
                <a:lnTo>
                  <a:pt x="0" y="21474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2361269" y="1801968"/>
            <a:ext cx="1142369" cy="261092"/>
            <a:chOff x="0" y="0"/>
            <a:chExt cx="3046318" cy="696244"/>
          </a:xfrm>
        </p:grpSpPr>
        <p:sp>
          <p:nvSpPr>
            <p:cNvPr id="10" name="Freeform 10"/>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2" name="Freeform 12"/>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13" name="Freeform 13"/>
          <p:cNvSpPr/>
          <p:nvPr/>
        </p:nvSpPr>
        <p:spPr>
          <a:xfrm flipH="1" flipV="1">
            <a:off x="1874046" y="4241197"/>
            <a:ext cx="808386" cy="808386"/>
          </a:xfrm>
          <a:custGeom>
            <a:avLst/>
            <a:gdLst/>
            <a:ahLst/>
            <a:cxnLst/>
            <a:rect l="l" t="t" r="r" b="b"/>
            <a:pathLst>
              <a:path w="1616772" h="1616772">
                <a:moveTo>
                  <a:pt x="1616772" y="1616772"/>
                </a:moveTo>
                <a:lnTo>
                  <a:pt x="0" y="1616772"/>
                </a:lnTo>
                <a:lnTo>
                  <a:pt x="0" y="0"/>
                </a:lnTo>
                <a:lnTo>
                  <a:pt x="1616772" y="0"/>
                </a:lnTo>
                <a:lnTo>
                  <a:pt x="1616772" y="1616772"/>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7" name="مربع نص 16">
            <a:extLst>
              <a:ext uri="{FF2B5EF4-FFF2-40B4-BE49-F238E27FC236}">
                <a16:creationId xmlns:a16="http://schemas.microsoft.com/office/drawing/2014/main" id="{B7595C9A-8875-3144-2873-6320C8DDC8C4}"/>
              </a:ext>
            </a:extLst>
          </p:cNvPr>
          <p:cNvSpPr txBox="1"/>
          <p:nvPr/>
        </p:nvSpPr>
        <p:spPr>
          <a:xfrm>
            <a:off x="12541" y="2291960"/>
            <a:ext cx="4176464"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w="9525">
                  <a:solidFill>
                    <a:prstClr val="white"/>
                  </a:solidFill>
                  <a:prstDash val="solid"/>
                </a:ln>
                <a:solidFill>
                  <a:srgbClr val="05767B"/>
                </a:solidFill>
                <a:effectLst>
                  <a:outerShdw blurRad="12700" dist="38100" dir="2700000" algn="tl" rotWithShape="0">
                    <a:prstClr val="white">
                      <a:lumMod val="50000"/>
                    </a:prstClr>
                  </a:outerShdw>
                </a:effectLst>
                <a:uLnTx/>
                <a:uFillTx/>
                <a:latin typeface="Traditional Arabic" panose="02020603050405020304" pitchFamily="18" charset="-78"/>
                <a:ea typeface="+mn-ea"/>
                <a:cs typeface="Traditional Arabic" panose="02020603050405020304" pitchFamily="18" charset="-78"/>
              </a:rPr>
              <a:t>التقويم</a:t>
            </a:r>
            <a:endParaRPr kumimoji="0" lang="en-US" sz="8000" b="1" i="0" u="none" strike="noStrike" kern="1200" cap="none" spc="0" normalizeH="0" baseline="0" noProof="0" dirty="0">
              <a:ln w="9525">
                <a:solidFill>
                  <a:prstClr val="white"/>
                </a:solidFill>
                <a:prstDash val="solid"/>
              </a:ln>
              <a:solidFill>
                <a:srgbClr val="05767B"/>
              </a:solidFill>
              <a:effectLst>
                <a:outerShdw blurRad="12700" dist="38100" dir="2700000" algn="tl" rotWithShape="0">
                  <a:prstClr val="white">
                    <a:lumMod val="50000"/>
                  </a:prstClr>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5029688">
            <a:off x="-1169042" y="3153061"/>
            <a:ext cx="8763572" cy="9081422"/>
          </a:xfrm>
          <a:custGeom>
            <a:avLst/>
            <a:gdLst/>
            <a:ahLst/>
            <a:cxnLst/>
            <a:rect l="l" t="t" r="r" b="b"/>
            <a:pathLst>
              <a:path w="17527143" h="18162843">
                <a:moveTo>
                  <a:pt x="0" y="0"/>
                </a:moveTo>
                <a:lnTo>
                  <a:pt x="17527144" y="0"/>
                </a:lnTo>
                <a:lnTo>
                  <a:pt x="17527144" y="18162843"/>
                </a:lnTo>
                <a:lnTo>
                  <a:pt x="0" y="181628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3868681" y="1340768"/>
            <a:ext cx="4015687" cy="2040294"/>
          </a:xfrm>
          <a:custGeom>
            <a:avLst/>
            <a:gdLst/>
            <a:ahLst/>
            <a:cxnLst/>
            <a:rect l="l" t="t" r="r" b="b"/>
            <a:pathLst>
              <a:path w="2855014" h="1453320">
                <a:moveTo>
                  <a:pt x="0" y="0"/>
                </a:moveTo>
                <a:lnTo>
                  <a:pt x="2855013" y="0"/>
                </a:lnTo>
                <a:lnTo>
                  <a:pt x="2855013" y="1453320"/>
                </a:lnTo>
                <a:lnTo>
                  <a:pt x="0" y="1453320"/>
                </a:lnTo>
                <a:lnTo>
                  <a:pt x="0" y="0"/>
                </a:lnTo>
                <a:close/>
              </a:path>
            </a:pathLst>
          </a:custGeom>
          <a:blipFill>
            <a:blip r:embed="rId4">
              <a:extLst>
                <a:ext uri="{96DAC541-7B7A-43D3-8B79-37D633B846F1}">
                  <asvg:svgBlip xmlns:asvg="http://schemas.microsoft.com/office/drawing/2016/SVG/main" r:embed="rId5"/>
                </a:ext>
              </a:extLst>
            </a:blip>
            <a:stretch>
              <a:fillRect l="-14150" t="-198852" r="-112468" b="-42272"/>
            </a:stretch>
          </a:blipFill>
        </p:spPr>
      </p:sp>
      <p:sp>
        <p:nvSpPr>
          <p:cNvPr id="11" name="Freeform 11"/>
          <p:cNvSpPr/>
          <p:nvPr/>
        </p:nvSpPr>
        <p:spPr>
          <a:xfrm>
            <a:off x="5436096" y="3014943"/>
            <a:ext cx="725664" cy="732238"/>
          </a:xfrm>
          <a:custGeom>
            <a:avLst/>
            <a:gdLst/>
            <a:ahLst/>
            <a:cxnLst/>
            <a:rect l="l" t="t" r="r" b="b"/>
            <a:pathLst>
              <a:path w="1451327" h="1464475">
                <a:moveTo>
                  <a:pt x="0" y="0"/>
                </a:moveTo>
                <a:lnTo>
                  <a:pt x="1451327" y="0"/>
                </a:lnTo>
                <a:lnTo>
                  <a:pt x="1451327" y="1464475"/>
                </a:lnTo>
                <a:lnTo>
                  <a:pt x="0" y="1464475"/>
                </a:lnTo>
                <a:lnTo>
                  <a:pt x="0" y="0"/>
                </a:lnTo>
                <a:close/>
              </a:path>
            </a:pathLst>
          </a:custGeom>
          <a:blipFill>
            <a:blip r:embed="rId6">
              <a:extLst>
                <a:ext uri="{96DAC541-7B7A-43D3-8B79-37D633B846F1}">
                  <asvg:svgBlip xmlns:asvg="http://schemas.microsoft.com/office/drawing/2016/SVG/main" r:embed="rId7"/>
                </a:ext>
              </a:extLst>
            </a:blip>
            <a:stretch>
              <a:fillRect b="-14901"/>
            </a:stretch>
          </a:blipFill>
        </p:spPr>
      </p:sp>
      <p:sp>
        <p:nvSpPr>
          <p:cNvPr id="14" name="Freeform 14"/>
          <p:cNvSpPr/>
          <p:nvPr/>
        </p:nvSpPr>
        <p:spPr>
          <a:xfrm flipH="1" flipV="1">
            <a:off x="1881890" y="879673"/>
            <a:ext cx="781481" cy="781481"/>
          </a:xfrm>
          <a:custGeom>
            <a:avLst/>
            <a:gdLst/>
            <a:ahLst/>
            <a:cxnLst/>
            <a:rect l="l" t="t" r="r" b="b"/>
            <a:pathLst>
              <a:path w="1562962" h="1562962">
                <a:moveTo>
                  <a:pt x="1562962" y="1562962"/>
                </a:moveTo>
                <a:lnTo>
                  <a:pt x="0" y="1562962"/>
                </a:lnTo>
                <a:lnTo>
                  <a:pt x="0" y="0"/>
                </a:lnTo>
                <a:lnTo>
                  <a:pt x="1562962" y="0"/>
                </a:lnTo>
                <a:lnTo>
                  <a:pt x="1562962" y="1562962"/>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grpSp>
        <p:nvGrpSpPr>
          <p:cNvPr id="15" name="Group 15"/>
          <p:cNvGrpSpPr/>
          <p:nvPr/>
        </p:nvGrpSpPr>
        <p:grpSpPr>
          <a:xfrm>
            <a:off x="2393517" y="5225309"/>
            <a:ext cx="1142369" cy="261092"/>
            <a:chOff x="0" y="0"/>
            <a:chExt cx="3046318" cy="696244"/>
          </a:xfrm>
        </p:grpSpPr>
        <p:sp>
          <p:nvSpPr>
            <p:cNvPr id="16" name="Freeform 16"/>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8" name="Freeform 18"/>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31" name="مربع نص 30">
            <a:extLst>
              <a:ext uri="{FF2B5EF4-FFF2-40B4-BE49-F238E27FC236}">
                <a16:creationId xmlns:a16="http://schemas.microsoft.com/office/drawing/2014/main" id="{393240D6-172D-CB0E-A8C1-A77DF99673BC}"/>
              </a:ext>
            </a:extLst>
          </p:cNvPr>
          <p:cNvSpPr txBox="1"/>
          <p:nvPr/>
        </p:nvSpPr>
        <p:spPr>
          <a:xfrm>
            <a:off x="4004316" y="2006972"/>
            <a:ext cx="3744416" cy="707886"/>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أجب عن الأسئلة الآتية: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450277E-A206-B08A-4521-D228592D7E53}"/>
              </a:ext>
            </a:extLst>
          </p:cNvPr>
          <p:cNvSpPr txBox="1"/>
          <p:nvPr/>
        </p:nvSpPr>
        <p:spPr>
          <a:xfrm>
            <a:off x="2555776" y="1124744"/>
            <a:ext cx="4572000" cy="1323439"/>
          </a:xfrm>
          <a:prstGeom prst="rect">
            <a:avLst/>
          </a:prstGeom>
          <a:solidFill>
            <a:srgbClr val="2B348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ar-EG" sz="4000" b="1" dirty="0">
                <a:solidFill>
                  <a:schemeClr val="bg1"/>
                </a:solidFill>
              </a:rPr>
              <a:t>اذكر ثلاثة تقسيمات لأنواع الحوافز.</a:t>
            </a:r>
            <a:endParaRPr lang="ar-EG" sz="6000" b="1" dirty="0">
              <a:solidFill>
                <a:schemeClr val="bg1"/>
              </a:solidFill>
            </a:endParaRPr>
          </a:p>
        </p:txBody>
      </p:sp>
      <p:sp>
        <p:nvSpPr>
          <p:cNvPr id="2" name="مربع نص 1">
            <a:extLst>
              <a:ext uri="{FF2B5EF4-FFF2-40B4-BE49-F238E27FC236}">
                <a16:creationId xmlns:a16="http://schemas.microsoft.com/office/drawing/2014/main" id="{373D9C83-7FFE-5277-EE18-FC78C4C369FA}"/>
              </a:ext>
            </a:extLst>
          </p:cNvPr>
          <p:cNvSpPr txBox="1"/>
          <p:nvPr/>
        </p:nvSpPr>
        <p:spPr>
          <a:xfrm>
            <a:off x="2358008" y="3300832"/>
            <a:ext cx="4572000" cy="1882567"/>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 1- الحوافز المباشرة.</a:t>
            </a:r>
          </a:p>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 ٢- الحوافز المادية.</a:t>
            </a:r>
          </a:p>
          <a:p>
            <a:pPr algn="r" rtl="1">
              <a:spcBef>
                <a:spcPts val="0"/>
              </a:spcBef>
              <a:spcAft>
                <a:spcPts val="500"/>
              </a:spcAft>
            </a:pPr>
            <a:r>
              <a:rPr lang="ar-EG" sz="3600" b="1" dirty="0">
                <a:solidFill>
                  <a:srgbClr val="FF0000"/>
                </a:solidFill>
                <a:latin typeface="Times New Roman" panose="02020603050405020304" pitchFamily="18" charset="0"/>
              </a:rPr>
              <a:t>3</a:t>
            </a:r>
            <a:r>
              <a:rPr lang="ar-EG" sz="3600" b="1" i="0" u="none" strike="noStrike" dirty="0">
                <a:solidFill>
                  <a:srgbClr val="FF0000"/>
                </a:solidFill>
                <a:effectLst/>
                <a:latin typeface="Times New Roman" panose="02020603050405020304" pitchFamily="18" charset="0"/>
              </a:rPr>
              <a:t> - الحوافز المعنوية.</a:t>
            </a:r>
            <a:endParaRPr lang="ar-EG" sz="3600" b="0" dirty="0">
              <a:solidFill>
                <a:srgbClr val="FF0000"/>
              </a:solidFill>
              <a:effectLst/>
            </a:endParaRPr>
          </a:p>
        </p:txBody>
      </p:sp>
    </p:spTree>
    <p:extLst>
      <p:ext uri="{BB962C8B-B14F-4D97-AF65-F5344CB8AC3E}">
        <p14:creationId xmlns:p14="http://schemas.microsoft.com/office/powerpoint/2010/main" val="113407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000"/>
                                        <p:tgtEl>
                                          <p:spTgt spid="2">
                                            <p:txEl>
                                              <p:pRg st="1" end="1"/>
                                            </p:txEl>
                                          </p:spTgt>
                                        </p:tgtEl>
                                      </p:cBhvr>
                                    </p:animEffect>
                                    <p:anim calcmode="lin" valueType="num">
                                      <p:cBhvr>
                                        <p:cTn id="1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1000"/>
                                        <p:tgtEl>
                                          <p:spTgt spid="2">
                                            <p:txEl>
                                              <p:pRg st="2" end="2"/>
                                            </p:txEl>
                                          </p:spTgt>
                                        </p:tgtEl>
                                      </p:cBhvr>
                                    </p:animEffect>
                                    <p:anim calcmode="lin" valueType="num">
                                      <p:cBhvr>
                                        <p:cTn id="2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450277E-A206-B08A-4521-D228592D7E53}"/>
              </a:ext>
            </a:extLst>
          </p:cNvPr>
          <p:cNvSpPr txBox="1"/>
          <p:nvPr/>
        </p:nvSpPr>
        <p:spPr>
          <a:xfrm>
            <a:off x="2483768" y="620688"/>
            <a:ext cx="4572000" cy="1200329"/>
          </a:xfrm>
          <a:prstGeom prst="rect">
            <a:avLst/>
          </a:prstGeom>
          <a:solidFill>
            <a:srgbClr val="2B348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ar-EG" sz="3600" b="1" dirty="0">
                <a:solidFill>
                  <a:schemeClr val="bg1"/>
                </a:solidFill>
              </a:rPr>
              <a:t>اذكر أنواع التدريب مع توضيح المقصود بكل نوع.</a:t>
            </a:r>
            <a:endParaRPr lang="ar-EG" sz="6000" b="1" dirty="0">
              <a:solidFill>
                <a:schemeClr val="bg1"/>
              </a:solidFill>
            </a:endParaRPr>
          </a:p>
        </p:txBody>
      </p:sp>
      <p:sp>
        <p:nvSpPr>
          <p:cNvPr id="2" name="مربع نص 1">
            <a:extLst>
              <a:ext uri="{FF2B5EF4-FFF2-40B4-BE49-F238E27FC236}">
                <a16:creationId xmlns:a16="http://schemas.microsoft.com/office/drawing/2014/main" id="{4EB2CE8C-C1E4-F565-8E26-E80932DF59B8}"/>
              </a:ext>
            </a:extLst>
          </p:cNvPr>
          <p:cNvSpPr txBox="1"/>
          <p:nvPr/>
        </p:nvSpPr>
        <p:spPr>
          <a:xfrm>
            <a:off x="755576" y="2348880"/>
            <a:ext cx="7344816" cy="2436564"/>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1 - التدريب الداخلي :</a:t>
            </a:r>
            <a:endParaRPr lang="ar-EG" sz="3600" b="1" dirty="0">
              <a:solidFill>
                <a:srgbClr val="FF0000"/>
              </a:solidFill>
              <a:effectLst/>
            </a:endParaRPr>
          </a:p>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أي ان يكون الموظف المتدرب على رأس العمل.</a:t>
            </a:r>
            <a:endParaRPr lang="ar-EG" sz="3600" b="1" dirty="0">
              <a:solidFill>
                <a:srgbClr val="FF0000"/>
              </a:solidFill>
              <a:effectLst/>
            </a:endParaRPr>
          </a:p>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2- التدريب الخارجي : يكون التدريب خارج المنظمة ويتم تفريغ الموظف. فريغ الموظف.</a:t>
            </a:r>
            <a:endParaRPr lang="ar-EG" sz="3600" b="1" dirty="0">
              <a:solidFill>
                <a:srgbClr val="FF0000"/>
              </a:solidFill>
              <a:effectLst/>
            </a:endParaRPr>
          </a:p>
        </p:txBody>
      </p:sp>
    </p:spTree>
    <p:extLst>
      <p:ext uri="{BB962C8B-B14F-4D97-AF65-F5344CB8AC3E}">
        <p14:creationId xmlns:p14="http://schemas.microsoft.com/office/powerpoint/2010/main" val="363074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450277E-A206-B08A-4521-D228592D7E53}"/>
              </a:ext>
            </a:extLst>
          </p:cNvPr>
          <p:cNvSpPr txBox="1"/>
          <p:nvPr/>
        </p:nvSpPr>
        <p:spPr>
          <a:xfrm>
            <a:off x="1259632" y="548680"/>
            <a:ext cx="6912768" cy="1323439"/>
          </a:xfrm>
          <a:prstGeom prst="rect">
            <a:avLst/>
          </a:prstGeom>
          <a:solidFill>
            <a:srgbClr val="2B348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ar-EG" sz="4000" b="1" dirty="0">
                <a:solidFill>
                  <a:schemeClr val="bg1"/>
                </a:solidFill>
              </a:rPr>
              <a:t>اربط ما في القائمة (أ) بما يناسبه في القائمة (ب)</a:t>
            </a:r>
            <a:endParaRPr lang="ar-EG" sz="6600" b="1" dirty="0">
              <a:solidFill>
                <a:schemeClr val="bg1"/>
              </a:solidFill>
            </a:endParaRPr>
          </a:p>
        </p:txBody>
      </p:sp>
      <p:graphicFrame>
        <p:nvGraphicFramePr>
          <p:cNvPr id="4" name="جدول 5">
            <a:extLst>
              <a:ext uri="{FF2B5EF4-FFF2-40B4-BE49-F238E27FC236}">
                <a16:creationId xmlns:a16="http://schemas.microsoft.com/office/drawing/2014/main" id="{A0BA9CE0-C05E-DEF5-A6E4-C050B0CBED49}"/>
              </a:ext>
            </a:extLst>
          </p:cNvPr>
          <p:cNvGraphicFramePr>
            <a:graphicFrameLocks noGrp="1"/>
          </p:cNvGraphicFramePr>
          <p:nvPr>
            <p:extLst>
              <p:ext uri="{D42A27DB-BD31-4B8C-83A1-F6EECF244321}">
                <p14:modId xmlns:p14="http://schemas.microsoft.com/office/powerpoint/2010/main" val="4289533395"/>
              </p:ext>
            </p:extLst>
          </p:nvPr>
        </p:nvGraphicFramePr>
        <p:xfrm>
          <a:off x="551892" y="2016498"/>
          <a:ext cx="8040216" cy="4061540"/>
        </p:xfrm>
        <a:graphic>
          <a:graphicData uri="http://schemas.openxmlformats.org/drawingml/2006/table">
            <a:tbl>
              <a:tblPr firstRow="1" bandRow="1">
                <a:tableStyleId>{5C22544A-7EE6-4342-B048-85BDC9FD1C3A}</a:tableStyleId>
              </a:tblPr>
              <a:tblGrid>
                <a:gridCol w="2376264">
                  <a:extLst>
                    <a:ext uri="{9D8B030D-6E8A-4147-A177-3AD203B41FA5}">
                      <a16:colId xmlns:a16="http://schemas.microsoft.com/office/drawing/2014/main" val="3734333823"/>
                    </a:ext>
                  </a:extLst>
                </a:gridCol>
                <a:gridCol w="1080120">
                  <a:extLst>
                    <a:ext uri="{9D8B030D-6E8A-4147-A177-3AD203B41FA5}">
                      <a16:colId xmlns:a16="http://schemas.microsoft.com/office/drawing/2014/main" val="1370198384"/>
                    </a:ext>
                  </a:extLst>
                </a:gridCol>
                <a:gridCol w="3816424">
                  <a:extLst>
                    <a:ext uri="{9D8B030D-6E8A-4147-A177-3AD203B41FA5}">
                      <a16:colId xmlns:a16="http://schemas.microsoft.com/office/drawing/2014/main" val="1387758497"/>
                    </a:ext>
                  </a:extLst>
                </a:gridCol>
                <a:gridCol w="767408">
                  <a:extLst>
                    <a:ext uri="{9D8B030D-6E8A-4147-A177-3AD203B41FA5}">
                      <a16:colId xmlns:a16="http://schemas.microsoft.com/office/drawing/2014/main" val="3371558520"/>
                    </a:ext>
                  </a:extLst>
                </a:gridCol>
              </a:tblGrid>
              <a:tr h="809645">
                <a:tc>
                  <a:txBody>
                    <a:bodyPr/>
                    <a:lstStyle/>
                    <a:p>
                      <a:pPr algn="ctr"/>
                      <a:r>
                        <a:rPr lang="ar-EG" sz="2800" dirty="0"/>
                        <a:t>ب</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ar-EG" sz="2800" dirty="0"/>
                        <a:t>الإجابة</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a:r>
                        <a:rPr lang="ar-EG" sz="2800" dirty="0"/>
                        <a:t>م</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3946568893"/>
                  </a:ext>
                </a:extLst>
              </a:tr>
              <a:tr h="809645">
                <a:tc>
                  <a:txBody>
                    <a:bodyPr/>
                    <a:lstStyle/>
                    <a:p>
                      <a:pPr algn="ctr"/>
                      <a:r>
                        <a:rPr lang="ar-EG" sz="2400" b="1" dirty="0"/>
                        <a:t>الحوافز السلبية</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endParaRPr lang="en-US" sz="2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1"/>
                      <a:r>
                        <a:rPr lang="ar-EG" sz="2400" b="1" i="0" u="none" strike="noStrike" kern="1200" dirty="0">
                          <a:solidFill>
                            <a:schemeClr val="dk1"/>
                          </a:solidFill>
                          <a:effectLst/>
                          <a:latin typeface="+mn-lt"/>
                          <a:ea typeface="+mn-ea"/>
                          <a:cs typeface="+mn-cs"/>
                        </a:rPr>
                        <a:t>تخفيض النفقات.</a:t>
                      </a:r>
                      <a:endParaRPr lang="ar-EG" sz="2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ar-EG" sz="2800" dirty="0"/>
                        <a:t>1</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91537274"/>
                  </a:ext>
                </a:extLst>
              </a:tr>
              <a:tr h="809645">
                <a:tc>
                  <a:txBody>
                    <a:bodyPr/>
                    <a:lstStyle/>
                    <a:p>
                      <a:pPr algn="ctr" rtl="1"/>
                      <a:r>
                        <a:rPr lang="ar-EG" sz="2400" b="1" i="0" u="none" strike="noStrike" kern="1200" dirty="0">
                          <a:solidFill>
                            <a:schemeClr val="dk1"/>
                          </a:solidFill>
                          <a:effectLst/>
                          <a:latin typeface="+mn-lt"/>
                          <a:ea typeface="+mn-ea"/>
                          <a:cs typeface="+mn-cs"/>
                        </a:rPr>
                        <a:t>فوائد التدريب</a:t>
                      </a:r>
                      <a:endParaRPr lang="ar-EG" sz="2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endParaRPr lang="en-US" sz="2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1"/>
                      <a:r>
                        <a:rPr lang="ar-EG" sz="2400" b="1" i="0" u="none" strike="noStrike" kern="1200" dirty="0">
                          <a:solidFill>
                            <a:schemeClr val="dk1"/>
                          </a:solidFill>
                          <a:effectLst/>
                          <a:latin typeface="+mn-lt"/>
                          <a:ea typeface="+mn-ea"/>
                          <a:cs typeface="+mn-cs"/>
                        </a:rPr>
                        <a:t>يكون خارج المنظمة ويفرغ الموظف للتدريب.</a:t>
                      </a:r>
                      <a:endParaRPr lang="ar-EG" sz="2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ar-EG" sz="2800" dirty="0"/>
                        <a:t>2</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466125712"/>
                  </a:ext>
                </a:extLst>
              </a:tr>
              <a:tr h="809645">
                <a:tc>
                  <a:txBody>
                    <a:bodyPr/>
                    <a:lstStyle/>
                    <a:p>
                      <a:pPr algn="ctr" rtl="1"/>
                      <a:r>
                        <a:rPr lang="ar-EG" sz="2400" b="1" i="0" u="none" strike="noStrike" kern="1200" dirty="0">
                          <a:solidFill>
                            <a:schemeClr val="dk1"/>
                          </a:solidFill>
                          <a:effectLst/>
                          <a:latin typeface="+mn-lt"/>
                          <a:ea typeface="+mn-ea"/>
                          <a:cs typeface="+mn-cs"/>
                        </a:rPr>
                        <a:t>الحوافز الإيجابية</a:t>
                      </a:r>
                      <a:endParaRPr lang="ar-EG" sz="2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endParaRPr lang="en-US" sz="2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1"/>
                      <a:r>
                        <a:rPr lang="ar-EG" sz="2400" b="1" i="0" u="none" strike="noStrike" kern="1200" dirty="0">
                          <a:solidFill>
                            <a:schemeClr val="dk1"/>
                          </a:solidFill>
                          <a:effectLst/>
                          <a:latin typeface="+mn-lt"/>
                          <a:ea typeface="+mn-ea"/>
                          <a:cs typeface="+mn-cs"/>
                        </a:rPr>
                        <a:t>تستخدم في حال وقع قصور في الأداء، وتكرار قد تسبب للمنظمة الخسائر.</a:t>
                      </a:r>
                      <a:endParaRPr lang="ar-EG" sz="2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ar-EG" sz="2800" dirty="0"/>
                        <a:t>3</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217544061"/>
                  </a:ext>
                </a:extLst>
              </a:tr>
              <a:tr h="809645">
                <a:tc>
                  <a:txBody>
                    <a:bodyPr/>
                    <a:lstStyle/>
                    <a:p>
                      <a:pPr algn="ctr"/>
                      <a:r>
                        <a:rPr lang="ar-EG" sz="2400" b="1" i="0" u="none" strike="noStrike" kern="1200" dirty="0">
                          <a:solidFill>
                            <a:schemeClr val="dk1"/>
                          </a:solidFill>
                          <a:effectLst/>
                          <a:latin typeface="+mn-lt"/>
                          <a:ea typeface="+mn-ea"/>
                          <a:cs typeface="+mn-cs"/>
                        </a:rPr>
                        <a:t>التدريب الخارجي</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endParaRPr lang="en-US" sz="2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1"/>
                      <a:r>
                        <a:rPr lang="ar-EG" sz="2400" b="1" i="0" u="none" strike="noStrike" kern="1200" dirty="0">
                          <a:solidFill>
                            <a:schemeClr val="dk1"/>
                          </a:solidFill>
                          <a:effectLst/>
                          <a:latin typeface="+mn-lt"/>
                          <a:ea typeface="+mn-ea"/>
                          <a:cs typeface="+mn-cs"/>
                        </a:rPr>
                        <a:t>تقدم للعاملين لرفع معدلات الإنتاجية.</a:t>
                      </a:r>
                      <a:endParaRPr lang="ar-EG" sz="2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ar-EG" sz="2800" dirty="0"/>
                        <a:t>4</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622310387"/>
                  </a:ext>
                </a:extLst>
              </a:tr>
            </a:tbl>
          </a:graphicData>
        </a:graphic>
      </p:graphicFrame>
      <p:sp>
        <p:nvSpPr>
          <p:cNvPr id="2" name="مربع نص 1">
            <a:extLst>
              <a:ext uri="{FF2B5EF4-FFF2-40B4-BE49-F238E27FC236}">
                <a16:creationId xmlns:a16="http://schemas.microsoft.com/office/drawing/2014/main" id="{37326E79-7599-C707-F6B6-006EAE6389D6}"/>
              </a:ext>
            </a:extLst>
          </p:cNvPr>
          <p:cNvSpPr txBox="1"/>
          <p:nvPr/>
        </p:nvSpPr>
        <p:spPr>
          <a:xfrm>
            <a:off x="3491880" y="2782669"/>
            <a:ext cx="360040" cy="646331"/>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3</a:t>
            </a:r>
            <a:endParaRPr lang="ar-EG" sz="3600" b="1" dirty="0">
              <a:solidFill>
                <a:srgbClr val="FF0000"/>
              </a:solidFill>
              <a:effectLst/>
            </a:endParaRPr>
          </a:p>
        </p:txBody>
      </p:sp>
      <p:sp>
        <p:nvSpPr>
          <p:cNvPr id="3" name="مربع نص 2">
            <a:extLst>
              <a:ext uri="{FF2B5EF4-FFF2-40B4-BE49-F238E27FC236}">
                <a16:creationId xmlns:a16="http://schemas.microsoft.com/office/drawing/2014/main" id="{C74FB0C0-D3F5-BA6F-FD61-BDDC599AD9FD}"/>
              </a:ext>
            </a:extLst>
          </p:cNvPr>
          <p:cNvSpPr txBox="1"/>
          <p:nvPr/>
        </p:nvSpPr>
        <p:spPr>
          <a:xfrm>
            <a:off x="2339752" y="3590474"/>
            <a:ext cx="1512168" cy="646331"/>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1</a:t>
            </a:r>
            <a:endParaRPr lang="ar-EG" sz="3600" b="1" dirty="0">
              <a:solidFill>
                <a:srgbClr val="FF0000"/>
              </a:solidFill>
              <a:effectLst/>
            </a:endParaRPr>
          </a:p>
        </p:txBody>
      </p:sp>
      <p:sp>
        <p:nvSpPr>
          <p:cNvPr id="6" name="مربع نص 5">
            <a:extLst>
              <a:ext uri="{FF2B5EF4-FFF2-40B4-BE49-F238E27FC236}">
                <a16:creationId xmlns:a16="http://schemas.microsoft.com/office/drawing/2014/main" id="{4741E23C-AD7C-3E4D-5628-076EC5358165}"/>
              </a:ext>
            </a:extLst>
          </p:cNvPr>
          <p:cNvSpPr txBox="1"/>
          <p:nvPr/>
        </p:nvSpPr>
        <p:spPr>
          <a:xfrm>
            <a:off x="2339752" y="4581128"/>
            <a:ext cx="1512168" cy="646331"/>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4</a:t>
            </a:r>
            <a:endParaRPr lang="ar-EG" sz="3600" b="1" dirty="0">
              <a:solidFill>
                <a:srgbClr val="FF0000"/>
              </a:solidFill>
              <a:effectLst/>
            </a:endParaRPr>
          </a:p>
        </p:txBody>
      </p:sp>
      <p:sp>
        <p:nvSpPr>
          <p:cNvPr id="7" name="مربع نص 6">
            <a:extLst>
              <a:ext uri="{FF2B5EF4-FFF2-40B4-BE49-F238E27FC236}">
                <a16:creationId xmlns:a16="http://schemas.microsoft.com/office/drawing/2014/main" id="{931B7153-183C-F189-5EE7-AEFC4ECF18E5}"/>
              </a:ext>
            </a:extLst>
          </p:cNvPr>
          <p:cNvSpPr txBox="1"/>
          <p:nvPr/>
        </p:nvSpPr>
        <p:spPr>
          <a:xfrm>
            <a:off x="2339752" y="5322200"/>
            <a:ext cx="1512168" cy="646331"/>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2</a:t>
            </a:r>
            <a:endParaRPr lang="ar-EG" sz="3600" b="1" dirty="0">
              <a:solidFill>
                <a:srgbClr val="FF0000"/>
              </a:solidFill>
              <a:effectLst/>
            </a:endParaRPr>
          </a:p>
        </p:txBody>
      </p:sp>
    </p:spTree>
    <p:extLst>
      <p:ext uri="{BB962C8B-B14F-4D97-AF65-F5344CB8AC3E}">
        <p14:creationId xmlns:p14="http://schemas.microsoft.com/office/powerpoint/2010/main" val="5805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p:bldP spid="6" grpId="0"/>
      <p:bldP spid="7" grpId="0"/>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5262</TotalTime>
  <Words>697</Words>
  <Application>Microsoft Office PowerPoint</Application>
  <PresentationFormat>On-screen Show (4:3)</PresentationFormat>
  <Paragraphs>106</Paragraphs>
  <Slides>34</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34</vt:i4>
      </vt:variant>
    </vt:vector>
  </HeadingPairs>
  <TitlesOfParts>
    <vt:vector size="43" baseType="lpstr">
      <vt:lpstr>Arial</vt:lpstr>
      <vt:lpstr>Calibri</vt:lpstr>
      <vt:lpstr>Calibri Light</vt:lpstr>
      <vt:lpstr>Times New Roman</vt:lpstr>
      <vt:lpstr>Traditional Arabic</vt:lpstr>
      <vt:lpstr>Wingdings</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262</cp:revision>
  <dcterms:created xsi:type="dcterms:W3CDTF">2020-12-01T14:21:27Z</dcterms:created>
  <dcterms:modified xsi:type="dcterms:W3CDTF">2025-11-13T07:22:21Z</dcterms:modified>
</cp:coreProperties>
</file>