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Lst>
  <p:sldIdLst>
    <p:sldId id="256" r:id="rId4"/>
    <p:sldId id="269" r:id="rId5"/>
    <p:sldId id="423" r:id="rId6"/>
    <p:sldId id="476" r:id="rId7"/>
    <p:sldId id="264" r:id="rId8"/>
    <p:sldId id="270" r:id="rId9"/>
    <p:sldId id="558" r:id="rId10"/>
    <p:sldId id="582" r:id="rId11"/>
    <p:sldId id="583" r:id="rId12"/>
    <p:sldId id="584" r:id="rId13"/>
    <p:sldId id="267" r:id="rId14"/>
    <p:sldId id="568" r:id="rId15"/>
    <p:sldId id="602" r:id="rId16"/>
    <p:sldId id="603" r:id="rId17"/>
    <p:sldId id="571" r:id="rId18"/>
    <p:sldId id="585" r:id="rId19"/>
    <p:sldId id="265" r:id="rId20"/>
    <p:sldId id="587" r:id="rId21"/>
    <p:sldId id="604" r:id="rId22"/>
    <p:sldId id="589" r:id="rId23"/>
    <p:sldId id="605" r:id="rId24"/>
    <p:sldId id="591" r:id="rId25"/>
    <p:sldId id="592" r:id="rId26"/>
    <p:sldId id="593" r:id="rId27"/>
    <p:sldId id="594" r:id="rId28"/>
    <p:sldId id="595" r:id="rId29"/>
    <p:sldId id="606" r:id="rId30"/>
    <p:sldId id="578" r:id="rId31"/>
    <p:sldId id="596" r:id="rId32"/>
    <p:sldId id="600" r:id="rId33"/>
    <p:sldId id="271" r:id="rId34"/>
    <p:sldId id="580" r:id="rId35"/>
    <p:sldId id="258" r:id="rId36"/>
    <p:sldId id="263" r:id="rId37"/>
    <p:sldId id="494" r:id="rId38"/>
    <p:sldId id="555" r:id="rId39"/>
    <p:sldId id="599" r:id="rId40"/>
    <p:sldId id="607" r:id="rId41"/>
    <p:sldId id="581" r:id="rId42"/>
    <p:sldId id="597" r:id="rId43"/>
    <p:sldId id="598" r:id="rId44"/>
    <p:sldId id="608" r:id="rId4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1918"/>
    <a:srgbClr val="990000"/>
    <a:srgbClr val="AF9C4B"/>
    <a:srgbClr val="F6E9B4"/>
    <a:srgbClr val="2B3481"/>
    <a:srgbClr val="E57A58"/>
    <a:srgbClr val="ECD51C"/>
    <a:srgbClr val="77FFDA"/>
    <a:srgbClr val="087E85"/>
    <a:srgbClr val="E4D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451" autoAdjust="0"/>
    <p:restoredTop sz="94660"/>
  </p:normalViewPr>
  <p:slideViewPr>
    <p:cSldViewPr>
      <p:cViewPr varScale="1">
        <p:scale>
          <a:sx n="63" d="100"/>
          <a:sy n="63" d="100"/>
        </p:scale>
        <p:origin x="80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F142D6-1941-4BB3-B221-F5DA2581AD97}"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en-US"/>
        </a:p>
      </dgm:t>
    </dgm:pt>
    <dgm:pt modelId="{13E8863A-A8FD-4D35-9691-1CA4F6A5C745}">
      <dgm:prSet phldrT="[نص]"/>
      <dgm:spPr/>
      <dgm:t>
        <a:bodyPr/>
        <a:lstStyle/>
        <a:p>
          <a:pPr algn="ctr"/>
          <a:r>
            <a:rPr lang="ar-EG" b="1" dirty="0">
              <a:latin typeface="Traditional Arabic" panose="02020603050405020304" pitchFamily="18" charset="-78"/>
              <a:cs typeface="Traditional Arabic" panose="02020603050405020304" pitchFamily="18" charset="-78"/>
            </a:rPr>
            <a:t>3- إستراتيجية التكيف</a:t>
          </a:r>
          <a:endParaRPr lang="en-US" b="1" dirty="0">
            <a:latin typeface="Traditional Arabic" panose="02020603050405020304" pitchFamily="18" charset="-78"/>
            <a:cs typeface="Traditional Arabic" panose="02020603050405020304" pitchFamily="18" charset="-78"/>
          </a:endParaRPr>
        </a:p>
      </dgm:t>
    </dgm:pt>
    <dgm:pt modelId="{B5558126-6E6D-4593-BA37-A98F7AE7FF39}" type="parTrans" cxnId="{AE66AFC8-590C-4636-85E8-8536E73AE841}">
      <dgm:prSet/>
      <dgm:spPr/>
      <dgm:t>
        <a:bodyPr/>
        <a:lstStyle/>
        <a:p>
          <a:pPr algn="ctr"/>
          <a:endParaRPr lang="en-US" b="1">
            <a:latin typeface="Traditional Arabic" panose="02020603050405020304" pitchFamily="18" charset="-78"/>
            <a:cs typeface="Traditional Arabic" panose="02020603050405020304" pitchFamily="18" charset="-78"/>
          </a:endParaRPr>
        </a:p>
      </dgm:t>
    </dgm:pt>
    <dgm:pt modelId="{875D2051-71D4-4CBD-9A52-8242B1F12410}" type="sibTrans" cxnId="{AE66AFC8-590C-4636-85E8-8536E73AE841}">
      <dgm:prSet/>
      <dgm:spPr/>
      <dgm:t>
        <a:bodyPr/>
        <a:lstStyle/>
        <a:p>
          <a:pPr algn="ctr"/>
          <a:endParaRPr lang="en-US" b="1">
            <a:latin typeface="Traditional Arabic" panose="02020603050405020304" pitchFamily="18" charset="-78"/>
            <a:cs typeface="Traditional Arabic" panose="02020603050405020304" pitchFamily="18" charset="-78"/>
          </a:endParaRPr>
        </a:p>
      </dgm:t>
    </dgm:pt>
    <dgm:pt modelId="{94AF14CB-92BF-4331-A0F1-D118FD054242}">
      <dgm:prSet phldrT="[نص]"/>
      <dgm:spPr/>
      <dgm:t>
        <a:bodyPr/>
        <a:lstStyle/>
        <a:p>
          <a:pPr algn="ctr"/>
          <a:r>
            <a:rPr lang="ar-EG" b="1" dirty="0">
              <a:latin typeface="Traditional Arabic" panose="02020603050405020304" pitchFamily="18" charset="-78"/>
              <a:cs typeface="Traditional Arabic" panose="02020603050405020304" pitchFamily="18" charset="-78"/>
            </a:rPr>
            <a:t>2- إستراتيجية التخفيف</a:t>
          </a:r>
          <a:endParaRPr lang="en-US" b="1" dirty="0">
            <a:latin typeface="Traditional Arabic" panose="02020603050405020304" pitchFamily="18" charset="-78"/>
            <a:cs typeface="Traditional Arabic" panose="02020603050405020304" pitchFamily="18" charset="-78"/>
          </a:endParaRPr>
        </a:p>
      </dgm:t>
    </dgm:pt>
    <dgm:pt modelId="{04DCCEC8-AADA-44C3-AB55-B83B3FC352A9}" type="parTrans" cxnId="{E0B3B045-C27A-4CB5-98BD-3FF2E9847FC4}">
      <dgm:prSet/>
      <dgm:spPr/>
      <dgm:t>
        <a:bodyPr/>
        <a:lstStyle/>
        <a:p>
          <a:pPr algn="ctr"/>
          <a:endParaRPr lang="en-US" b="1">
            <a:latin typeface="Traditional Arabic" panose="02020603050405020304" pitchFamily="18" charset="-78"/>
            <a:cs typeface="Traditional Arabic" panose="02020603050405020304" pitchFamily="18" charset="-78"/>
          </a:endParaRPr>
        </a:p>
      </dgm:t>
    </dgm:pt>
    <dgm:pt modelId="{2DC221FD-9177-44D4-80AB-E8480611A4C1}" type="sibTrans" cxnId="{E0B3B045-C27A-4CB5-98BD-3FF2E9847FC4}">
      <dgm:prSet/>
      <dgm:spPr/>
      <dgm:t>
        <a:bodyPr/>
        <a:lstStyle/>
        <a:p>
          <a:pPr algn="ctr"/>
          <a:endParaRPr lang="en-US" b="1">
            <a:latin typeface="Traditional Arabic" panose="02020603050405020304" pitchFamily="18" charset="-78"/>
            <a:cs typeface="Traditional Arabic" panose="02020603050405020304" pitchFamily="18" charset="-78"/>
          </a:endParaRPr>
        </a:p>
      </dgm:t>
    </dgm:pt>
    <dgm:pt modelId="{58D7A531-F62D-47A9-9B6D-8E5ECBDB92C8}">
      <dgm:prSet phldrT="[نص]"/>
      <dgm:spPr/>
      <dgm:t>
        <a:bodyPr/>
        <a:lstStyle/>
        <a:p>
          <a:pPr algn="ctr"/>
          <a:r>
            <a:rPr lang="ar-EG" b="1" dirty="0">
              <a:latin typeface="Traditional Arabic" panose="02020603050405020304" pitchFamily="18" charset="-78"/>
              <a:cs typeface="Traditional Arabic" panose="02020603050405020304" pitchFamily="18" charset="-78"/>
            </a:rPr>
            <a:t>1- إستراتيجية التجفيف</a:t>
          </a:r>
          <a:endParaRPr lang="en-US" b="1" dirty="0">
            <a:latin typeface="Traditional Arabic" panose="02020603050405020304" pitchFamily="18" charset="-78"/>
            <a:cs typeface="Traditional Arabic" panose="02020603050405020304" pitchFamily="18" charset="-78"/>
          </a:endParaRPr>
        </a:p>
      </dgm:t>
    </dgm:pt>
    <dgm:pt modelId="{78515106-2E8E-4DB6-9491-6D2325F0DF56}" type="parTrans" cxnId="{0EC01794-B082-4EE0-BF14-6CC10ACBB406}">
      <dgm:prSet/>
      <dgm:spPr/>
      <dgm:t>
        <a:bodyPr/>
        <a:lstStyle/>
        <a:p>
          <a:pPr algn="ctr"/>
          <a:endParaRPr lang="en-US" b="1">
            <a:latin typeface="Traditional Arabic" panose="02020603050405020304" pitchFamily="18" charset="-78"/>
            <a:cs typeface="Traditional Arabic" panose="02020603050405020304" pitchFamily="18" charset="-78"/>
          </a:endParaRPr>
        </a:p>
      </dgm:t>
    </dgm:pt>
    <dgm:pt modelId="{EFCEB0D7-3FBE-4A38-92B1-672AFE09F344}" type="sibTrans" cxnId="{0EC01794-B082-4EE0-BF14-6CC10ACBB406}">
      <dgm:prSet/>
      <dgm:spPr/>
      <dgm:t>
        <a:bodyPr/>
        <a:lstStyle/>
        <a:p>
          <a:pPr algn="ctr"/>
          <a:endParaRPr lang="en-US" b="1">
            <a:latin typeface="Traditional Arabic" panose="02020603050405020304" pitchFamily="18" charset="-78"/>
            <a:cs typeface="Traditional Arabic" panose="02020603050405020304" pitchFamily="18" charset="-78"/>
          </a:endParaRPr>
        </a:p>
      </dgm:t>
    </dgm:pt>
    <dgm:pt modelId="{DC0D1CAF-22E0-45D5-AAEF-DACD12BCE0DE}" type="pres">
      <dgm:prSet presAssocID="{6CF142D6-1941-4BB3-B221-F5DA2581AD97}" presName="rootnode" presStyleCnt="0">
        <dgm:presLayoutVars>
          <dgm:chMax/>
          <dgm:chPref/>
          <dgm:dir/>
          <dgm:animLvl val="lvl"/>
        </dgm:presLayoutVars>
      </dgm:prSet>
      <dgm:spPr/>
    </dgm:pt>
    <dgm:pt modelId="{F899CF79-E080-4FE7-A043-A25BA0F50A17}" type="pres">
      <dgm:prSet presAssocID="{13E8863A-A8FD-4D35-9691-1CA4F6A5C745}" presName="composite" presStyleCnt="0"/>
      <dgm:spPr/>
    </dgm:pt>
    <dgm:pt modelId="{5CF8C405-47A5-4E81-9211-6FD703705B8F}" type="pres">
      <dgm:prSet presAssocID="{13E8863A-A8FD-4D35-9691-1CA4F6A5C745}" presName="LShape" presStyleLbl="alignNode1" presStyleIdx="0" presStyleCnt="5"/>
      <dgm:spPr/>
    </dgm:pt>
    <dgm:pt modelId="{432550CB-A527-42C8-AA35-7CB39405DC14}" type="pres">
      <dgm:prSet presAssocID="{13E8863A-A8FD-4D35-9691-1CA4F6A5C745}" presName="ParentText" presStyleLbl="revTx" presStyleIdx="0" presStyleCnt="3">
        <dgm:presLayoutVars>
          <dgm:chMax val="0"/>
          <dgm:chPref val="0"/>
          <dgm:bulletEnabled val="1"/>
        </dgm:presLayoutVars>
      </dgm:prSet>
      <dgm:spPr/>
    </dgm:pt>
    <dgm:pt modelId="{B2C80AB5-197C-405E-84B4-E52DF9B6979E}" type="pres">
      <dgm:prSet presAssocID="{13E8863A-A8FD-4D35-9691-1CA4F6A5C745}" presName="Triangle" presStyleLbl="alignNode1" presStyleIdx="1" presStyleCnt="5"/>
      <dgm:spPr/>
    </dgm:pt>
    <dgm:pt modelId="{4269A4B0-74D0-4046-A4A0-76FE460C3827}" type="pres">
      <dgm:prSet presAssocID="{875D2051-71D4-4CBD-9A52-8242B1F12410}" presName="sibTrans" presStyleCnt="0"/>
      <dgm:spPr/>
    </dgm:pt>
    <dgm:pt modelId="{695C1FCE-664C-437E-9CA4-C0363508475D}" type="pres">
      <dgm:prSet presAssocID="{875D2051-71D4-4CBD-9A52-8242B1F12410}" presName="space" presStyleCnt="0"/>
      <dgm:spPr/>
    </dgm:pt>
    <dgm:pt modelId="{737A8A06-B7ED-4BE3-BF4A-24635197EF8B}" type="pres">
      <dgm:prSet presAssocID="{94AF14CB-92BF-4331-A0F1-D118FD054242}" presName="composite" presStyleCnt="0"/>
      <dgm:spPr/>
    </dgm:pt>
    <dgm:pt modelId="{74A288AE-6774-4D32-A8AF-AB7BA6D49524}" type="pres">
      <dgm:prSet presAssocID="{94AF14CB-92BF-4331-A0F1-D118FD054242}" presName="LShape" presStyleLbl="alignNode1" presStyleIdx="2" presStyleCnt="5"/>
      <dgm:spPr/>
    </dgm:pt>
    <dgm:pt modelId="{1F522CDC-0CCD-4235-9F57-B63A5B100058}" type="pres">
      <dgm:prSet presAssocID="{94AF14CB-92BF-4331-A0F1-D118FD054242}" presName="ParentText" presStyleLbl="revTx" presStyleIdx="1" presStyleCnt="3">
        <dgm:presLayoutVars>
          <dgm:chMax val="0"/>
          <dgm:chPref val="0"/>
          <dgm:bulletEnabled val="1"/>
        </dgm:presLayoutVars>
      </dgm:prSet>
      <dgm:spPr/>
    </dgm:pt>
    <dgm:pt modelId="{F6CDC21A-D3FD-4009-A0F2-E9588585F3AE}" type="pres">
      <dgm:prSet presAssocID="{94AF14CB-92BF-4331-A0F1-D118FD054242}" presName="Triangle" presStyleLbl="alignNode1" presStyleIdx="3" presStyleCnt="5"/>
      <dgm:spPr/>
    </dgm:pt>
    <dgm:pt modelId="{00908C8A-927A-4D27-99EE-868000FF6783}" type="pres">
      <dgm:prSet presAssocID="{2DC221FD-9177-44D4-80AB-E8480611A4C1}" presName="sibTrans" presStyleCnt="0"/>
      <dgm:spPr/>
    </dgm:pt>
    <dgm:pt modelId="{1F835FCE-1607-4E41-BDBA-C2E35809EA32}" type="pres">
      <dgm:prSet presAssocID="{2DC221FD-9177-44D4-80AB-E8480611A4C1}" presName="space" presStyleCnt="0"/>
      <dgm:spPr/>
    </dgm:pt>
    <dgm:pt modelId="{2F513609-18AA-45DA-9184-D880EFF5BEEE}" type="pres">
      <dgm:prSet presAssocID="{58D7A531-F62D-47A9-9B6D-8E5ECBDB92C8}" presName="composite" presStyleCnt="0"/>
      <dgm:spPr/>
    </dgm:pt>
    <dgm:pt modelId="{7F736E0D-8843-4D91-9C31-04851884BABE}" type="pres">
      <dgm:prSet presAssocID="{58D7A531-F62D-47A9-9B6D-8E5ECBDB92C8}" presName="LShape" presStyleLbl="alignNode1" presStyleIdx="4" presStyleCnt="5"/>
      <dgm:spPr/>
    </dgm:pt>
    <dgm:pt modelId="{F7B6A450-BEB0-4C16-BF74-37C72DE85974}" type="pres">
      <dgm:prSet presAssocID="{58D7A531-F62D-47A9-9B6D-8E5ECBDB92C8}" presName="ParentText" presStyleLbl="revTx" presStyleIdx="2" presStyleCnt="3">
        <dgm:presLayoutVars>
          <dgm:chMax val="0"/>
          <dgm:chPref val="0"/>
          <dgm:bulletEnabled val="1"/>
        </dgm:presLayoutVars>
      </dgm:prSet>
      <dgm:spPr/>
    </dgm:pt>
  </dgm:ptLst>
  <dgm:cxnLst>
    <dgm:cxn modelId="{46220C31-1F3D-4961-B8C3-0A8DDF3D3D85}" type="presOf" srcId="{6CF142D6-1941-4BB3-B221-F5DA2581AD97}" destId="{DC0D1CAF-22E0-45D5-AAEF-DACD12BCE0DE}" srcOrd="0" destOrd="0" presId="urn:microsoft.com/office/officeart/2009/3/layout/StepUpProcess"/>
    <dgm:cxn modelId="{E0B3B045-C27A-4CB5-98BD-3FF2E9847FC4}" srcId="{6CF142D6-1941-4BB3-B221-F5DA2581AD97}" destId="{94AF14CB-92BF-4331-A0F1-D118FD054242}" srcOrd="1" destOrd="0" parTransId="{04DCCEC8-AADA-44C3-AB55-B83B3FC352A9}" sibTransId="{2DC221FD-9177-44D4-80AB-E8480611A4C1}"/>
    <dgm:cxn modelId="{4D825159-367F-4458-A334-32D4E4582946}" type="presOf" srcId="{58D7A531-F62D-47A9-9B6D-8E5ECBDB92C8}" destId="{F7B6A450-BEB0-4C16-BF74-37C72DE85974}" srcOrd="0" destOrd="0" presId="urn:microsoft.com/office/officeart/2009/3/layout/StepUpProcess"/>
    <dgm:cxn modelId="{0EC01794-B082-4EE0-BF14-6CC10ACBB406}" srcId="{6CF142D6-1941-4BB3-B221-F5DA2581AD97}" destId="{58D7A531-F62D-47A9-9B6D-8E5ECBDB92C8}" srcOrd="2" destOrd="0" parTransId="{78515106-2E8E-4DB6-9491-6D2325F0DF56}" sibTransId="{EFCEB0D7-3FBE-4A38-92B1-672AFE09F344}"/>
    <dgm:cxn modelId="{B720239E-1572-4F98-9E49-8D483B5B6787}" type="presOf" srcId="{13E8863A-A8FD-4D35-9691-1CA4F6A5C745}" destId="{432550CB-A527-42C8-AA35-7CB39405DC14}" srcOrd="0" destOrd="0" presId="urn:microsoft.com/office/officeart/2009/3/layout/StepUpProcess"/>
    <dgm:cxn modelId="{AE66AFC8-590C-4636-85E8-8536E73AE841}" srcId="{6CF142D6-1941-4BB3-B221-F5DA2581AD97}" destId="{13E8863A-A8FD-4D35-9691-1CA4F6A5C745}" srcOrd="0" destOrd="0" parTransId="{B5558126-6E6D-4593-BA37-A98F7AE7FF39}" sibTransId="{875D2051-71D4-4CBD-9A52-8242B1F12410}"/>
    <dgm:cxn modelId="{7866F3E9-6E56-4B51-BBF8-7A9A38938796}" type="presOf" srcId="{94AF14CB-92BF-4331-A0F1-D118FD054242}" destId="{1F522CDC-0CCD-4235-9F57-B63A5B100058}" srcOrd="0" destOrd="0" presId="urn:microsoft.com/office/officeart/2009/3/layout/StepUpProcess"/>
    <dgm:cxn modelId="{4B60532A-CD61-4B5C-B129-4F192AF91210}" type="presParOf" srcId="{DC0D1CAF-22E0-45D5-AAEF-DACD12BCE0DE}" destId="{F899CF79-E080-4FE7-A043-A25BA0F50A17}" srcOrd="0" destOrd="0" presId="urn:microsoft.com/office/officeart/2009/3/layout/StepUpProcess"/>
    <dgm:cxn modelId="{64A25FC0-3A96-4A6F-8B74-B147B43A0C18}" type="presParOf" srcId="{F899CF79-E080-4FE7-A043-A25BA0F50A17}" destId="{5CF8C405-47A5-4E81-9211-6FD703705B8F}" srcOrd="0" destOrd="0" presId="urn:microsoft.com/office/officeart/2009/3/layout/StepUpProcess"/>
    <dgm:cxn modelId="{5D951F61-DDAD-48E3-85FC-7179135A370C}" type="presParOf" srcId="{F899CF79-E080-4FE7-A043-A25BA0F50A17}" destId="{432550CB-A527-42C8-AA35-7CB39405DC14}" srcOrd="1" destOrd="0" presId="urn:microsoft.com/office/officeart/2009/3/layout/StepUpProcess"/>
    <dgm:cxn modelId="{9856E8E3-1A92-4F2B-9C03-5150E9127065}" type="presParOf" srcId="{F899CF79-E080-4FE7-A043-A25BA0F50A17}" destId="{B2C80AB5-197C-405E-84B4-E52DF9B6979E}" srcOrd="2" destOrd="0" presId="urn:microsoft.com/office/officeart/2009/3/layout/StepUpProcess"/>
    <dgm:cxn modelId="{E0927852-C0AF-4BB2-9F3E-D46079AEA11D}" type="presParOf" srcId="{DC0D1CAF-22E0-45D5-AAEF-DACD12BCE0DE}" destId="{4269A4B0-74D0-4046-A4A0-76FE460C3827}" srcOrd="1" destOrd="0" presId="urn:microsoft.com/office/officeart/2009/3/layout/StepUpProcess"/>
    <dgm:cxn modelId="{40B0B495-CA7F-481A-9F95-5897856148AF}" type="presParOf" srcId="{4269A4B0-74D0-4046-A4A0-76FE460C3827}" destId="{695C1FCE-664C-437E-9CA4-C0363508475D}" srcOrd="0" destOrd="0" presId="urn:microsoft.com/office/officeart/2009/3/layout/StepUpProcess"/>
    <dgm:cxn modelId="{264E3DEE-69BA-4C21-A5DE-9EA496FA2218}" type="presParOf" srcId="{DC0D1CAF-22E0-45D5-AAEF-DACD12BCE0DE}" destId="{737A8A06-B7ED-4BE3-BF4A-24635197EF8B}" srcOrd="2" destOrd="0" presId="urn:microsoft.com/office/officeart/2009/3/layout/StepUpProcess"/>
    <dgm:cxn modelId="{6C23BEE8-730A-4E18-959B-A6A6B480A380}" type="presParOf" srcId="{737A8A06-B7ED-4BE3-BF4A-24635197EF8B}" destId="{74A288AE-6774-4D32-A8AF-AB7BA6D49524}" srcOrd="0" destOrd="0" presId="urn:microsoft.com/office/officeart/2009/3/layout/StepUpProcess"/>
    <dgm:cxn modelId="{CFAF5E6D-1086-483D-A958-CD3ED9C825F9}" type="presParOf" srcId="{737A8A06-B7ED-4BE3-BF4A-24635197EF8B}" destId="{1F522CDC-0CCD-4235-9F57-B63A5B100058}" srcOrd="1" destOrd="0" presId="urn:microsoft.com/office/officeart/2009/3/layout/StepUpProcess"/>
    <dgm:cxn modelId="{A9779F54-94EC-41C9-898A-BD4B751368E6}" type="presParOf" srcId="{737A8A06-B7ED-4BE3-BF4A-24635197EF8B}" destId="{F6CDC21A-D3FD-4009-A0F2-E9588585F3AE}" srcOrd="2" destOrd="0" presId="urn:microsoft.com/office/officeart/2009/3/layout/StepUpProcess"/>
    <dgm:cxn modelId="{5785BBFE-3451-40B1-8540-5E97EE23260D}" type="presParOf" srcId="{DC0D1CAF-22E0-45D5-AAEF-DACD12BCE0DE}" destId="{00908C8A-927A-4D27-99EE-868000FF6783}" srcOrd="3" destOrd="0" presId="urn:microsoft.com/office/officeart/2009/3/layout/StepUpProcess"/>
    <dgm:cxn modelId="{5F87480A-604C-4B8C-BD4D-92213F0AD3EE}" type="presParOf" srcId="{00908C8A-927A-4D27-99EE-868000FF6783}" destId="{1F835FCE-1607-4E41-BDBA-C2E35809EA32}" srcOrd="0" destOrd="0" presId="urn:microsoft.com/office/officeart/2009/3/layout/StepUpProcess"/>
    <dgm:cxn modelId="{94833F59-83C6-4276-BDEB-4B75ECF33288}" type="presParOf" srcId="{DC0D1CAF-22E0-45D5-AAEF-DACD12BCE0DE}" destId="{2F513609-18AA-45DA-9184-D880EFF5BEEE}" srcOrd="4" destOrd="0" presId="urn:microsoft.com/office/officeart/2009/3/layout/StepUpProcess"/>
    <dgm:cxn modelId="{42F55231-3D18-4B95-9DCE-768DEFB79D8C}" type="presParOf" srcId="{2F513609-18AA-45DA-9184-D880EFF5BEEE}" destId="{7F736E0D-8843-4D91-9C31-04851884BABE}" srcOrd="0" destOrd="0" presId="urn:microsoft.com/office/officeart/2009/3/layout/StepUpProcess"/>
    <dgm:cxn modelId="{A84593F6-6869-48D1-BFC8-B7F85FC4A3AF}" type="presParOf" srcId="{2F513609-18AA-45DA-9184-D880EFF5BEEE}" destId="{F7B6A450-BEB0-4C16-BF74-37C72DE85974}"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8C405-47A5-4E81-9211-6FD703705B8F}">
      <dsp:nvSpPr>
        <dsp:cNvPr id="0" name=""/>
        <dsp:cNvSpPr/>
      </dsp:nvSpPr>
      <dsp:spPr>
        <a:xfrm rot="5400000">
          <a:off x="452010" y="1621912"/>
          <a:ext cx="1350110" cy="2246554"/>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550CB-A527-42C8-AA35-7CB39405DC14}">
      <dsp:nvSpPr>
        <dsp:cNvPr id="0" name=""/>
        <dsp:cNvSpPr/>
      </dsp:nvSpPr>
      <dsp:spPr>
        <a:xfrm>
          <a:off x="226643" y="2293147"/>
          <a:ext cx="2028201" cy="1777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ctr" defTabSz="1511300">
            <a:lnSpc>
              <a:spcPct val="90000"/>
            </a:lnSpc>
            <a:spcBef>
              <a:spcPct val="0"/>
            </a:spcBef>
            <a:spcAft>
              <a:spcPct val="35000"/>
            </a:spcAft>
            <a:buNone/>
          </a:pPr>
          <a:r>
            <a:rPr lang="ar-EG" sz="3400" b="1" kern="1200" dirty="0">
              <a:latin typeface="Traditional Arabic" panose="02020603050405020304" pitchFamily="18" charset="-78"/>
              <a:cs typeface="Traditional Arabic" panose="02020603050405020304" pitchFamily="18" charset="-78"/>
            </a:rPr>
            <a:t>3- إستراتيجية التكيف</a:t>
          </a:r>
          <a:endParaRPr lang="en-US" sz="3400" b="1" kern="1200" dirty="0">
            <a:latin typeface="Traditional Arabic" panose="02020603050405020304" pitchFamily="18" charset="-78"/>
            <a:cs typeface="Traditional Arabic" panose="02020603050405020304" pitchFamily="18" charset="-78"/>
          </a:endParaRPr>
        </a:p>
      </dsp:txBody>
      <dsp:txXfrm>
        <a:off x="226643" y="2293147"/>
        <a:ext cx="2028201" cy="1777837"/>
      </dsp:txXfrm>
    </dsp:sp>
    <dsp:sp modelId="{B2C80AB5-197C-405E-84B4-E52DF9B6979E}">
      <dsp:nvSpPr>
        <dsp:cNvPr id="0" name=""/>
        <dsp:cNvSpPr/>
      </dsp:nvSpPr>
      <dsp:spPr>
        <a:xfrm>
          <a:off x="1872165" y="1456518"/>
          <a:ext cx="382679" cy="382679"/>
        </a:xfrm>
        <a:prstGeom prst="triangle">
          <a:avLst>
            <a:gd name="adj" fmla="val 100000"/>
          </a:avLst>
        </a:prstGeom>
        <a:solidFill>
          <a:schemeClr val="accent4">
            <a:hueOff val="2450223"/>
            <a:satOff val="-10194"/>
            <a:lumOff val="2402"/>
            <a:alphaOff val="0"/>
          </a:schemeClr>
        </a:solidFill>
        <a:ln w="12700" cap="flat" cmpd="sng" algn="ctr">
          <a:solidFill>
            <a:schemeClr val="accent4">
              <a:hueOff val="2450223"/>
              <a:satOff val="-10194"/>
              <a:lumOff val="2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A288AE-6774-4D32-A8AF-AB7BA6D49524}">
      <dsp:nvSpPr>
        <dsp:cNvPr id="0" name=""/>
        <dsp:cNvSpPr/>
      </dsp:nvSpPr>
      <dsp:spPr>
        <a:xfrm rot="5400000">
          <a:off x="2934925" y="1007512"/>
          <a:ext cx="1350110" cy="2246554"/>
        </a:xfrm>
        <a:prstGeom prst="corner">
          <a:avLst>
            <a:gd name="adj1" fmla="val 16120"/>
            <a:gd name="adj2" fmla="val 16110"/>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522CDC-0CCD-4235-9F57-B63A5B100058}">
      <dsp:nvSpPr>
        <dsp:cNvPr id="0" name=""/>
        <dsp:cNvSpPr/>
      </dsp:nvSpPr>
      <dsp:spPr>
        <a:xfrm>
          <a:off x="2709558" y="1678748"/>
          <a:ext cx="2028201" cy="1777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ctr" defTabSz="1511300">
            <a:lnSpc>
              <a:spcPct val="90000"/>
            </a:lnSpc>
            <a:spcBef>
              <a:spcPct val="0"/>
            </a:spcBef>
            <a:spcAft>
              <a:spcPct val="35000"/>
            </a:spcAft>
            <a:buNone/>
          </a:pPr>
          <a:r>
            <a:rPr lang="ar-EG" sz="3400" b="1" kern="1200" dirty="0">
              <a:latin typeface="Traditional Arabic" panose="02020603050405020304" pitchFamily="18" charset="-78"/>
              <a:cs typeface="Traditional Arabic" panose="02020603050405020304" pitchFamily="18" charset="-78"/>
            </a:rPr>
            <a:t>2- إستراتيجية التخفيف</a:t>
          </a:r>
          <a:endParaRPr lang="en-US" sz="3400" b="1" kern="1200" dirty="0">
            <a:latin typeface="Traditional Arabic" panose="02020603050405020304" pitchFamily="18" charset="-78"/>
            <a:cs typeface="Traditional Arabic" panose="02020603050405020304" pitchFamily="18" charset="-78"/>
          </a:endParaRPr>
        </a:p>
      </dsp:txBody>
      <dsp:txXfrm>
        <a:off x="2709558" y="1678748"/>
        <a:ext cx="2028201" cy="1777837"/>
      </dsp:txXfrm>
    </dsp:sp>
    <dsp:sp modelId="{F6CDC21A-D3FD-4009-A0F2-E9588585F3AE}">
      <dsp:nvSpPr>
        <dsp:cNvPr id="0" name=""/>
        <dsp:cNvSpPr/>
      </dsp:nvSpPr>
      <dsp:spPr>
        <a:xfrm>
          <a:off x="4355080" y="842118"/>
          <a:ext cx="382679" cy="382679"/>
        </a:xfrm>
        <a:prstGeom prst="triangle">
          <a:avLst>
            <a:gd name="adj" fmla="val 100000"/>
          </a:avLst>
        </a:prstGeom>
        <a:solidFill>
          <a:schemeClr val="accent4">
            <a:hueOff val="7350668"/>
            <a:satOff val="-30583"/>
            <a:lumOff val="7206"/>
            <a:alphaOff val="0"/>
          </a:schemeClr>
        </a:solidFill>
        <a:ln w="12700" cap="flat" cmpd="sng" algn="ctr">
          <a:solidFill>
            <a:schemeClr val="accent4">
              <a:hueOff val="7350668"/>
              <a:satOff val="-30583"/>
              <a:lumOff val="72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736E0D-8843-4D91-9C31-04851884BABE}">
      <dsp:nvSpPr>
        <dsp:cNvPr id="0" name=""/>
        <dsp:cNvSpPr/>
      </dsp:nvSpPr>
      <dsp:spPr>
        <a:xfrm rot="5400000">
          <a:off x="5417840" y="393112"/>
          <a:ext cx="1350110" cy="2246554"/>
        </a:xfrm>
        <a:prstGeom prst="corner">
          <a:avLst>
            <a:gd name="adj1" fmla="val 16120"/>
            <a:gd name="adj2" fmla="val 1611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B6A450-BEB0-4C16-BF74-37C72DE85974}">
      <dsp:nvSpPr>
        <dsp:cNvPr id="0" name=""/>
        <dsp:cNvSpPr/>
      </dsp:nvSpPr>
      <dsp:spPr>
        <a:xfrm>
          <a:off x="5192473" y="1064348"/>
          <a:ext cx="2028201" cy="1777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ctr" defTabSz="1511300">
            <a:lnSpc>
              <a:spcPct val="90000"/>
            </a:lnSpc>
            <a:spcBef>
              <a:spcPct val="0"/>
            </a:spcBef>
            <a:spcAft>
              <a:spcPct val="35000"/>
            </a:spcAft>
            <a:buNone/>
          </a:pPr>
          <a:r>
            <a:rPr lang="ar-EG" sz="3400" b="1" kern="1200" dirty="0">
              <a:latin typeface="Traditional Arabic" panose="02020603050405020304" pitchFamily="18" charset="-78"/>
              <a:cs typeface="Traditional Arabic" panose="02020603050405020304" pitchFamily="18" charset="-78"/>
            </a:rPr>
            <a:t>1- إستراتيجية التجفيف</a:t>
          </a:r>
          <a:endParaRPr lang="en-US" sz="3400" b="1" kern="1200" dirty="0">
            <a:latin typeface="Traditional Arabic" panose="02020603050405020304" pitchFamily="18" charset="-78"/>
            <a:cs typeface="Traditional Arabic" panose="02020603050405020304" pitchFamily="18" charset="-78"/>
          </a:endParaRPr>
        </a:p>
      </dsp:txBody>
      <dsp:txXfrm>
        <a:off x="5192473" y="1064348"/>
        <a:ext cx="2028201" cy="177783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19/05/1447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19/05/1447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19/05/1447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9045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41433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5021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9852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95411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5666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8207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19808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89248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03412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133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19/05/1447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11/9/2025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9789186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9.xml"/><Relationship Id="rId4" Type="http://schemas.openxmlformats.org/officeDocument/2006/relationships/image" Target="../media/image18.svg"/></Relationships>
</file>

<file path=ppt/slides/_rels/slide3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9.xml"/><Relationship Id="rId5" Type="http://schemas.openxmlformats.org/officeDocument/2006/relationships/image" Target="../media/image22.sv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9.xml"/><Relationship Id="rId5" Type="http://schemas.openxmlformats.org/officeDocument/2006/relationships/image" Target="../media/image22.sv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85935" y="-23604"/>
            <a:ext cx="7186378" cy="6881604"/>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9731"/>
              </a:stretch>
            </a:blipFill>
          </p:spPr>
        </p:sp>
      </p:grpSp>
      <p:grpSp>
        <p:nvGrpSpPr>
          <p:cNvPr id="4" name="Group 4"/>
          <p:cNvGrpSpPr/>
          <p:nvPr/>
        </p:nvGrpSpPr>
        <p:grpSpPr>
          <a:xfrm>
            <a:off x="4788024" y="4945866"/>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5165943" y="-221742"/>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rot="-1804210">
            <a:off x="5726392" y="3013900"/>
            <a:ext cx="560677" cy="4533282"/>
            <a:chOff x="0" y="0"/>
            <a:chExt cx="295336" cy="1667779"/>
          </a:xfrm>
        </p:grpSpPr>
        <p:sp>
          <p:nvSpPr>
            <p:cNvPr id="12" name="Freeform 12"/>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3" name="TextBox 13"/>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rot="-3396924">
            <a:off x="3790029" y="1427891"/>
            <a:ext cx="4557799" cy="529323"/>
            <a:chOff x="0" y="0"/>
            <a:chExt cx="2274101" cy="306856"/>
          </a:xfrm>
        </p:grpSpPr>
        <p:sp>
          <p:nvSpPr>
            <p:cNvPr id="15" name="Freeform 15"/>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6" name="TextBox 16"/>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829AA630-C8C6-CE5C-D11D-C25381CE8777}"/>
              </a:ext>
            </a:extLst>
          </p:cNvPr>
          <p:cNvSpPr txBox="1"/>
          <p:nvPr/>
        </p:nvSpPr>
        <p:spPr>
          <a:xfrm>
            <a:off x="452678" y="1392185"/>
            <a:ext cx="4156146"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السابع</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
        <p:nvSpPr>
          <p:cNvPr id="23" name="مربع نص 22">
            <a:extLst>
              <a:ext uri="{FF2B5EF4-FFF2-40B4-BE49-F238E27FC236}">
                <a16:creationId xmlns:a16="http://schemas.microsoft.com/office/drawing/2014/main" id="{5B8E78FE-7A59-270F-3E27-0C3E774869DF}"/>
              </a:ext>
            </a:extLst>
          </p:cNvPr>
          <p:cNvSpPr txBox="1"/>
          <p:nvPr/>
        </p:nvSpPr>
        <p:spPr>
          <a:xfrm>
            <a:off x="35097" y="3741056"/>
            <a:ext cx="4571603" cy="175432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مهارة حل المشكلة واتخاذ القرار</a:t>
            </a:r>
            <a:endParaRPr kumimoji="0" lang="en-US"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fltVal val="0"/>
                                          </p:val>
                                        </p:tav>
                                        <p:tav tm="100000">
                                          <p:val>
                                            <p:strVal val="#ppt_w"/>
                                          </p:val>
                                        </p:tav>
                                      </p:tavLst>
                                    </p:anim>
                                    <p:anim calcmode="lin" valueType="num">
                                      <p:cBhvr>
                                        <p:cTn id="16" dur="1000" fill="hold"/>
                                        <p:tgtEl>
                                          <p:spTgt spid="23"/>
                                        </p:tgtEl>
                                        <p:attrNameLst>
                                          <p:attrName>ppt_h</p:attrName>
                                        </p:attrNameLst>
                                      </p:cBhvr>
                                      <p:tavLst>
                                        <p:tav tm="0">
                                          <p:val>
                                            <p:fltVal val="0"/>
                                          </p:val>
                                        </p:tav>
                                        <p:tav tm="100000">
                                          <p:val>
                                            <p:strVal val="#ppt_h"/>
                                          </p:val>
                                        </p:tav>
                                      </p:tavLst>
                                    </p:anim>
                                    <p:anim calcmode="lin" valueType="num">
                                      <p:cBhvr>
                                        <p:cTn id="17" dur="1000" fill="hold"/>
                                        <p:tgtEl>
                                          <p:spTgt spid="23"/>
                                        </p:tgtEl>
                                        <p:attrNameLst>
                                          <p:attrName>style.rotation</p:attrName>
                                        </p:attrNameLst>
                                      </p:cBhvr>
                                      <p:tavLst>
                                        <p:tav tm="0">
                                          <p:val>
                                            <p:fltVal val="90"/>
                                          </p:val>
                                        </p:tav>
                                        <p:tav tm="100000">
                                          <p:val>
                                            <p:fltVal val="0"/>
                                          </p:val>
                                        </p:tav>
                                      </p:tavLst>
                                    </p:anim>
                                    <p:animEffect transition="in" filter="fade">
                                      <p:cBhvr>
                                        <p:cTn id="1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371" y="-99392"/>
            <a:ext cx="6543310" cy="6957392"/>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315" r="-1315"/>
              </a:stretch>
            </a:blipFill>
          </p:spPr>
        </p:sp>
      </p:grpSp>
      <p:sp>
        <p:nvSpPr>
          <p:cNvPr id="18" name="TextBox 18"/>
          <p:cNvSpPr txBox="1"/>
          <p:nvPr/>
        </p:nvSpPr>
        <p:spPr>
          <a:xfrm>
            <a:off x="417928" y="1912198"/>
            <a:ext cx="3274501" cy="168331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2"/>
          <p:cNvGrpSpPr/>
          <p:nvPr/>
        </p:nvGrpSpPr>
        <p:grpSpPr>
          <a:xfrm>
            <a:off x="404893" y="2348880"/>
            <a:ext cx="3274501" cy="3153653"/>
            <a:chOff x="0" y="0"/>
            <a:chExt cx="1658877" cy="269558"/>
          </a:xfrm>
        </p:grpSpPr>
        <p:sp>
          <p:nvSpPr>
            <p:cNvPr id="23" name="Freeform 23"/>
            <p:cNvSpPr/>
            <p:nvPr/>
          </p:nvSpPr>
          <p:spPr>
            <a:xfrm>
              <a:off x="0" y="0"/>
              <a:ext cx="1658877" cy="269558"/>
            </a:xfrm>
            <a:custGeom>
              <a:avLst/>
              <a:gdLst/>
              <a:ahLst/>
              <a:cxnLst/>
              <a:rect l="l" t="t" r="r" b="b"/>
              <a:pathLst>
                <a:path w="1658877" h="269558">
                  <a:moveTo>
                    <a:pt x="89250" y="0"/>
                  </a:moveTo>
                  <a:lnTo>
                    <a:pt x="1569626" y="0"/>
                  </a:lnTo>
                  <a:cubicBezTo>
                    <a:pt x="1618918" y="0"/>
                    <a:pt x="1658877" y="39959"/>
                    <a:pt x="1658877" y="89250"/>
                  </a:cubicBezTo>
                  <a:lnTo>
                    <a:pt x="1658877" y="180308"/>
                  </a:lnTo>
                  <a:cubicBezTo>
                    <a:pt x="1658877" y="229599"/>
                    <a:pt x="1618918" y="269558"/>
                    <a:pt x="1569626" y="269558"/>
                  </a:cubicBezTo>
                  <a:lnTo>
                    <a:pt x="89250" y="269558"/>
                  </a:lnTo>
                  <a:cubicBezTo>
                    <a:pt x="39959" y="269558"/>
                    <a:pt x="0" y="229599"/>
                    <a:pt x="0" y="180308"/>
                  </a:cubicBezTo>
                  <a:lnTo>
                    <a:pt x="0" y="89250"/>
                  </a:lnTo>
                  <a:cubicBezTo>
                    <a:pt x="0" y="39959"/>
                    <a:pt x="39959" y="0"/>
                    <a:pt x="89250" y="0"/>
                  </a:cubicBezTo>
                  <a:close/>
                </a:path>
              </a:pathLst>
            </a:custGeom>
            <a:solidFill>
              <a:srgbClr val="BC1823"/>
            </a:solidFill>
          </p:spPr>
        </p:sp>
        <p:sp>
          <p:nvSpPr>
            <p:cNvPr id="24" name="TextBox 24"/>
            <p:cNvSpPr txBox="1"/>
            <p:nvPr/>
          </p:nvSpPr>
          <p:spPr>
            <a:xfrm>
              <a:off x="0" y="-57150"/>
              <a:ext cx="1658877" cy="3267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5227624" y="4773130"/>
            <a:ext cx="1543050" cy="1350169"/>
            <a:chOff x="0" y="0"/>
            <a:chExt cx="812800" cy="711200"/>
          </a:xfrm>
        </p:grpSpPr>
        <p:sp>
          <p:nvSpPr>
            <p:cNvPr id="34" name="Freeform 3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35" name="TextBox 35"/>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p:cNvGrpSpPr/>
          <p:nvPr/>
        </p:nvGrpSpPr>
        <p:grpSpPr>
          <a:xfrm rot="-1783711">
            <a:off x="5679353" y="3033668"/>
            <a:ext cx="402806" cy="4101011"/>
            <a:chOff x="0" y="0"/>
            <a:chExt cx="212178" cy="1908683"/>
          </a:xfrm>
        </p:grpSpPr>
        <p:sp>
          <p:nvSpPr>
            <p:cNvPr id="37" name="Freeform 37"/>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38" name="TextBox 38"/>
            <p:cNvSpPr txBox="1"/>
            <p:nvPr/>
          </p:nvSpPr>
          <p:spPr>
            <a:xfrm>
              <a:off x="0" y="-57150"/>
              <a:ext cx="212178" cy="196583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9"/>
          <p:cNvGrpSpPr/>
          <p:nvPr/>
        </p:nvGrpSpPr>
        <p:grpSpPr>
          <a:xfrm rot="1777596">
            <a:off x="5679352" y="-379197"/>
            <a:ext cx="402806" cy="4146175"/>
            <a:chOff x="0" y="0"/>
            <a:chExt cx="212178" cy="1908683"/>
          </a:xfrm>
        </p:grpSpPr>
        <p:sp>
          <p:nvSpPr>
            <p:cNvPr id="40" name="Freeform 40"/>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41" name="TextBox 41"/>
            <p:cNvSpPr txBox="1"/>
            <p:nvPr/>
          </p:nvSpPr>
          <p:spPr>
            <a:xfrm>
              <a:off x="0" y="-57150"/>
              <a:ext cx="212178" cy="196583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9" name="Group 49"/>
          <p:cNvGrpSpPr/>
          <p:nvPr/>
        </p:nvGrpSpPr>
        <p:grpSpPr>
          <a:xfrm>
            <a:off x="5132275" y="0"/>
            <a:ext cx="1733747" cy="1517029"/>
            <a:chOff x="0" y="0"/>
            <a:chExt cx="812800" cy="711200"/>
          </a:xfrm>
        </p:grpSpPr>
        <p:sp>
          <p:nvSpPr>
            <p:cNvPr id="50" name="Freeform 50"/>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51" name="TextBox 51"/>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مربع نص 51">
            <a:extLst>
              <a:ext uri="{FF2B5EF4-FFF2-40B4-BE49-F238E27FC236}">
                <a16:creationId xmlns:a16="http://schemas.microsoft.com/office/drawing/2014/main" id="{8D3B0A37-B622-190E-BD56-6C0C058F5B80}"/>
              </a:ext>
            </a:extLst>
          </p:cNvPr>
          <p:cNvSpPr txBox="1"/>
          <p:nvPr/>
        </p:nvSpPr>
        <p:spPr>
          <a:xfrm>
            <a:off x="609657" y="2508705"/>
            <a:ext cx="2936743" cy="3046988"/>
          </a:xfrm>
          <a:prstGeom prst="rect">
            <a:avLst/>
          </a:prstGeom>
          <a:noFill/>
          <a:ln>
            <a:noFill/>
          </a:ln>
        </p:spPr>
        <p:txBody>
          <a:bodyPr wrap="square" rtlCol="0">
            <a:spAutoFit/>
          </a:bodyPr>
          <a:lstStyle/>
          <a:p>
            <a:pPr algn="ctr"/>
            <a:r>
              <a:rPr lang="ar-EG" sz="4800" b="1" dirty="0">
                <a:solidFill>
                  <a:schemeClr val="bg1"/>
                </a:solidFill>
                <a:latin typeface="Traditional Arabic" panose="02020603050405020304" pitchFamily="18" charset="-78"/>
                <a:cs typeface="Traditional Arabic" panose="02020603050405020304" pitchFamily="18" charset="-78"/>
              </a:rPr>
              <a:t>2-7</a:t>
            </a:r>
          </a:p>
          <a:p>
            <a:pPr algn="ctr"/>
            <a:r>
              <a:rPr lang="ar-EG" sz="4800" b="1" dirty="0">
                <a:solidFill>
                  <a:schemeClr val="bg1"/>
                </a:solidFill>
                <a:latin typeface="Traditional Arabic" panose="02020603050405020304" pitchFamily="18" charset="-78"/>
                <a:cs typeface="Traditional Arabic" panose="02020603050405020304" pitchFamily="18" charset="-78"/>
              </a:rPr>
              <a:t>إستراتيجيات حل المشكلات، وأساليبها</a:t>
            </a:r>
            <a:endParaRPr lang="en-US" sz="4800" b="1" dirty="0">
              <a:solidFill>
                <a:schemeClr val="bg1"/>
              </a:solidFill>
              <a:latin typeface="Traditional Arabic" panose="02020603050405020304" pitchFamily="18" charset="-78"/>
              <a:cs typeface="Traditional Arabic" panose="02020603050405020304" pitchFamily="18" charset="-78"/>
            </a:endParaRPr>
          </a:p>
        </p:txBody>
      </p:sp>
      <p:pic>
        <p:nvPicPr>
          <p:cNvPr id="53" name="Picture 5">
            <a:extLst>
              <a:ext uri="{FF2B5EF4-FFF2-40B4-BE49-F238E27FC236}">
                <a16:creationId xmlns:a16="http://schemas.microsoft.com/office/drawing/2014/main" id="{FDAE29C3-44B9-9505-3B23-3D34002937C4}"/>
              </a:ext>
            </a:extLst>
          </p:cNvPr>
          <p:cNvPicPr>
            <a:picLocks noChangeAspect="1"/>
          </p:cNvPicPr>
          <p:nvPr/>
        </p:nvPicPr>
        <p:blipFill>
          <a:blip r:embed="rId3"/>
          <a:srcRect/>
          <a:stretch>
            <a:fillRect/>
          </a:stretch>
        </p:blipFill>
        <p:spPr>
          <a:xfrm>
            <a:off x="271899" y="924349"/>
            <a:ext cx="3274501" cy="1539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heel(1)">
                                      <p:cBhvr>
                                        <p:cTn id="7" dur="20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2">
                                            <p:txEl>
                                              <p:pRg st="1" end="1"/>
                                            </p:txEl>
                                          </p:spTgt>
                                        </p:tgtEl>
                                        <p:attrNameLst>
                                          <p:attrName>style.visibility</p:attrName>
                                        </p:attrNameLst>
                                      </p:cBhvr>
                                      <p:to>
                                        <p:strVal val="visible"/>
                                      </p:to>
                                    </p:set>
                                    <p:animEffect transition="in" filter="wheel(1)">
                                      <p:cBhvr>
                                        <p:cTn id="12" dur="2000"/>
                                        <p:tgtEl>
                                          <p:spTgt spid="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990000"/>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990000"/>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990000"/>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990000"/>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990000"/>
                </a:solidFill>
                <a:latin typeface="Traditional Arabic" panose="02020603050405020304" pitchFamily="18" charset="-78"/>
                <a:cs typeface="Traditional Arabic" panose="02020603050405020304" pitchFamily="18" charset="-78"/>
              </a:rPr>
              <a:t>الأهداف</a:t>
            </a:r>
            <a:endParaRPr lang="en-US" sz="3600" b="1" dirty="0">
              <a:solidFill>
                <a:srgbClr val="990000"/>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907704" y="833464"/>
            <a:ext cx="3609996" cy="954107"/>
          </a:xfrm>
          <a:prstGeom prst="rect">
            <a:avLst/>
          </a:prstGeom>
          <a:noFill/>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التعرف على إستراتيجيات حل المشكلات، وأساليبها.</a:t>
            </a:r>
            <a:endParaRPr lang="ar-EG" sz="4000" b="1"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1763688" y="2731249"/>
            <a:ext cx="3531306"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إستراتيجيات حل المشكلة، أساليب حل المشكلات.</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1755971" y="4105815"/>
            <a:ext cx="4087903" cy="2246769"/>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 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التعرف على إستراتيجيات حل المشكلة</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2 -تطبيق أساليب حل المشكلات.</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2051720" y="428178"/>
            <a:ext cx="5688632" cy="6001643"/>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عندما يغلق باب يفتح آخر، ولكننا كثيرًا ما ننظر طويلاً وبندم شديد إلى الباب المغلق فقط؛ لذا لابد أن تتفاءل، وتنظر للأمور نظرة مختلفة.</a:t>
            </a:r>
          </a:p>
          <a:p>
            <a:pPr algn="ctr"/>
            <a:r>
              <a:rPr lang="ar-EG" sz="3200" b="1" dirty="0">
                <a:latin typeface="Traditional Arabic" panose="02020603050405020304" pitchFamily="18" charset="-78"/>
                <a:cs typeface="Traditional Arabic" panose="02020603050405020304" pitchFamily="18" charset="-78"/>
              </a:rPr>
              <a:t>لكل مشكلة طريقة في إدارتها؛ فقد نجد مشكلة نحتاج مواجهتها وإيجاد حل عاجل لها، بينما هناك مشكلات أخرى لا يمكن معالجتها معالجة نهائية، وإنما نضطر للتخفيف من حدتها، وقد نواجه في بعض الأحيان مشكلات لا يمكن حلها مطلقًا، أو حتى التخفيف منها، بل نضطر إلى التكيف معها، والتعامل إيجابيا لتقبلها.</a:t>
            </a:r>
          </a:p>
          <a:p>
            <a:pPr algn="ctr"/>
            <a:r>
              <a:rPr lang="ar-EG" sz="3200" b="1" dirty="0">
                <a:solidFill>
                  <a:srgbClr val="C00000"/>
                </a:solidFill>
                <a:latin typeface="Traditional Arabic" panose="02020603050405020304" pitchFamily="18" charset="-78"/>
                <a:cs typeface="Traditional Arabic" panose="02020603050405020304" pitchFamily="18" charset="-78"/>
              </a:rPr>
              <a:t>لذا من المهم أن تتعرف على الإستراتيجيات والأساليب التي يمكن أن تعالج بها المشكلات.</a:t>
            </a:r>
          </a:p>
        </p:txBody>
      </p:sp>
    </p:spTree>
    <p:extLst>
      <p:ext uri="{BB962C8B-B14F-4D97-AF65-F5344CB8AC3E}">
        <p14:creationId xmlns:p14="http://schemas.microsoft.com/office/powerpoint/2010/main" val="30172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8410895" y="-259116"/>
            <a:ext cx="1433032" cy="2489015"/>
            <a:chOff x="0" y="0"/>
            <a:chExt cx="812800" cy="1411742"/>
          </a:xfrm>
        </p:grpSpPr>
        <p:sp>
          <p:nvSpPr>
            <p:cNvPr id="3" name="Freeform 3"/>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7905038" y="0"/>
            <a:ext cx="1433032" cy="746828"/>
            <a:chOff x="0" y="0"/>
            <a:chExt cx="812800" cy="423592"/>
          </a:xfrm>
        </p:grpSpPr>
        <p:sp>
          <p:nvSpPr>
            <p:cNvPr id="6" name="Freeform 6"/>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7628450" y="5309106"/>
            <a:ext cx="1770165" cy="1548894"/>
            <a:chOff x="0" y="0"/>
            <a:chExt cx="812800" cy="711200"/>
          </a:xfrm>
        </p:grpSpPr>
        <p:sp>
          <p:nvSpPr>
            <p:cNvPr id="9" name="Freeform 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8000516" y="4787405"/>
            <a:ext cx="1285479" cy="2232732"/>
            <a:chOff x="0" y="0"/>
            <a:chExt cx="812800" cy="1411742"/>
          </a:xfrm>
        </p:grpSpPr>
        <p:sp>
          <p:nvSpPr>
            <p:cNvPr id="12" name="Freeform 12"/>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CD6558DF-8CCF-5A29-47A3-F491D67ECB6D}"/>
              </a:ext>
            </a:extLst>
          </p:cNvPr>
          <p:cNvSpPr txBox="1"/>
          <p:nvPr/>
        </p:nvSpPr>
        <p:spPr>
          <a:xfrm>
            <a:off x="467544" y="1498191"/>
            <a:ext cx="4619454" cy="4547925"/>
          </a:xfrm>
          <a:prstGeom prst="ellipse">
            <a:avLst/>
          </a:prstGeom>
          <a:noFill/>
          <a:ln>
            <a:noFill/>
          </a:ln>
        </p:spPr>
        <p:txBody>
          <a:bodyPr wrap="square">
            <a:spAutoFit/>
          </a:bodyPr>
          <a:lstStyle/>
          <a:p>
            <a:pPr algn="ctr">
              <a:spcAft>
                <a:spcPts val="500"/>
              </a:spcAft>
            </a:pPr>
            <a:r>
              <a:rPr lang="ar-EG" sz="4000" b="1" dirty="0">
                <a:solidFill>
                  <a:srgbClr val="FFFF00"/>
                </a:solidFill>
                <a:latin typeface="Traditional Arabic" panose="02020603050405020304" pitchFamily="18" charset="-78"/>
                <a:cs typeface="Traditional Arabic" panose="02020603050405020304" pitchFamily="18" charset="-78"/>
              </a:rPr>
              <a:t>الهدف الأول </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التعرف على خصائص المشكلة.</a:t>
            </a:r>
            <a:endParaRPr lang="ar-EG" sz="4000"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461" y="-99392"/>
            <a:ext cx="7186378" cy="6983181"/>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p:cNvGrpSpPr/>
          <p:nvPr/>
        </p:nvGrpSpPr>
        <p:grpSpPr>
          <a:xfrm>
            <a:off x="4666066" y="5308417"/>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5201480" y="-30863"/>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1804210">
            <a:off x="5510564" y="2989981"/>
            <a:ext cx="560677" cy="4331042"/>
            <a:chOff x="0" y="0"/>
            <a:chExt cx="295336" cy="1667779"/>
          </a:xfrm>
        </p:grpSpPr>
        <p:sp>
          <p:nvSpPr>
            <p:cNvPr id="11" name="Freeform 11"/>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3396924">
            <a:off x="3565624" y="1311498"/>
            <a:ext cx="4788375" cy="529323"/>
            <a:chOff x="0" y="0"/>
            <a:chExt cx="2274101" cy="306856"/>
          </a:xfrm>
        </p:grpSpPr>
        <p:sp>
          <p:nvSpPr>
            <p:cNvPr id="14" name="Freeform 14"/>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CE902BFC-BE4A-1A45-C91E-B2B8CD97A8FF}"/>
              </a:ext>
            </a:extLst>
          </p:cNvPr>
          <p:cNvSpPr txBox="1"/>
          <p:nvPr/>
        </p:nvSpPr>
        <p:spPr>
          <a:xfrm>
            <a:off x="93117" y="1759184"/>
            <a:ext cx="4752528" cy="2308324"/>
          </a:xfrm>
          <a:prstGeom prst="rect">
            <a:avLst/>
          </a:prstGeom>
          <a:noFill/>
        </p:spPr>
        <p:txBody>
          <a:bodyPr wrap="square" rtlCol="0">
            <a:spAutoFit/>
          </a:bodyPr>
          <a:lstStyle/>
          <a:p>
            <a:pPr algn="ctr"/>
            <a:r>
              <a:rPr lang="ar-EG" sz="7200" b="1" dirty="0">
                <a:solidFill>
                  <a:srgbClr val="FFFF00"/>
                </a:solidFill>
                <a:latin typeface="Traditional Arabic" panose="02020603050405020304" pitchFamily="18" charset="-78"/>
                <a:cs typeface="Traditional Arabic" panose="02020603050405020304" pitchFamily="18" charset="-78"/>
              </a:rPr>
              <a:t>استراتيجيات حل المشكلات</a:t>
            </a:r>
            <a:endParaRPr lang="en-US" sz="7200" b="1" dirty="0">
              <a:solidFill>
                <a:srgbClr val="FFFF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C0E135C-9865-9658-435E-4C9D657447A5}"/>
              </a:ext>
            </a:extLst>
          </p:cNvPr>
          <p:cNvSpPr txBox="1"/>
          <p:nvPr/>
        </p:nvSpPr>
        <p:spPr>
          <a:xfrm>
            <a:off x="1925706" y="836712"/>
            <a:ext cx="5292588" cy="1200329"/>
          </a:xfrm>
          <a:prstGeom prst="rect">
            <a:avLst/>
          </a:prstGeom>
          <a:noFill/>
          <a:ln>
            <a:noFill/>
          </a:ln>
          <a:effectLst/>
        </p:spPr>
        <p:txBody>
          <a:bodyPr wrap="square">
            <a:spAutoFit/>
          </a:bodyPr>
          <a:lstStyle/>
          <a:p>
            <a:r>
              <a:rPr lang="ar-EG" sz="3600" b="1" dirty="0">
                <a:solidFill>
                  <a:srgbClr val="C00000"/>
                </a:solidFill>
                <a:latin typeface="Traditional Arabic" panose="02020603050405020304" pitchFamily="18" charset="-78"/>
                <a:cs typeface="Traditional Arabic" panose="02020603050405020304" pitchFamily="18" charset="-78"/>
              </a:rPr>
              <a:t>يمكن اختصار إستراتيجيات حل المشكلات في ثلاث إستراتيجيات؛ هي:</a:t>
            </a:r>
            <a:endParaRPr lang="ar-EG" sz="5400" b="1" dirty="0">
              <a:solidFill>
                <a:srgbClr val="C00000"/>
              </a:solidFill>
              <a:latin typeface="Traditional Arabic" panose="02020603050405020304" pitchFamily="18" charset="-78"/>
              <a:cs typeface="Traditional Arabic" panose="02020603050405020304" pitchFamily="18" charset="-78"/>
            </a:endParaRPr>
          </a:p>
        </p:txBody>
      </p:sp>
      <p:graphicFrame>
        <p:nvGraphicFramePr>
          <p:cNvPr id="4" name="رسم تخطيطي 3">
            <a:extLst>
              <a:ext uri="{FF2B5EF4-FFF2-40B4-BE49-F238E27FC236}">
                <a16:creationId xmlns:a16="http://schemas.microsoft.com/office/drawing/2014/main" id="{62414BF6-C2E5-4AFB-7536-E0AA76FA2DF1}"/>
              </a:ext>
            </a:extLst>
          </p:cNvPr>
          <p:cNvGraphicFramePr/>
          <p:nvPr>
            <p:extLst>
              <p:ext uri="{D42A27DB-BD31-4B8C-83A1-F6EECF244321}">
                <p14:modId xmlns:p14="http://schemas.microsoft.com/office/powerpoint/2010/main" val="594910399"/>
              </p:ext>
            </p:extLst>
          </p:nvPr>
        </p:nvGraphicFramePr>
        <p:xfrm>
          <a:off x="1259632" y="1628800"/>
          <a:ext cx="7224464" cy="4912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348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F6184339-CCC6-A64F-EC0F-F8F5B7CD751A}"/>
              </a:ext>
            </a:extLst>
          </p:cNvPr>
          <p:cNvGrpSpPr/>
          <p:nvPr/>
        </p:nvGrpSpPr>
        <p:grpSpPr>
          <a:xfrm>
            <a:off x="3059832" y="620688"/>
            <a:ext cx="3573059" cy="1308592"/>
            <a:chOff x="0" y="0"/>
            <a:chExt cx="812800" cy="812800"/>
          </a:xfrm>
        </p:grpSpPr>
        <p:sp>
          <p:nvSpPr>
            <p:cNvPr id="6" name="Freeform 18">
              <a:extLst>
                <a:ext uri="{FF2B5EF4-FFF2-40B4-BE49-F238E27FC236}">
                  <a16:creationId xmlns:a16="http://schemas.microsoft.com/office/drawing/2014/main" id="{F66D8C37-B40F-8BEE-3DEA-B719A907D9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7" name="TextBox 19">
              <a:extLst>
                <a:ext uri="{FF2B5EF4-FFF2-40B4-BE49-F238E27FC236}">
                  <a16:creationId xmlns:a16="http://schemas.microsoft.com/office/drawing/2014/main" id="{90469CC8-C98D-7CE3-EAC3-50F3D093EE70}"/>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3" name="مربع نص 2">
            <a:extLst>
              <a:ext uri="{FF2B5EF4-FFF2-40B4-BE49-F238E27FC236}">
                <a16:creationId xmlns:a16="http://schemas.microsoft.com/office/drawing/2014/main" id="{D90CADBE-AFDA-3173-0E98-57607C03DCA7}"/>
              </a:ext>
            </a:extLst>
          </p:cNvPr>
          <p:cNvSpPr txBox="1"/>
          <p:nvPr/>
        </p:nvSpPr>
        <p:spPr>
          <a:xfrm>
            <a:off x="3221700" y="990777"/>
            <a:ext cx="3249322" cy="584775"/>
          </a:xfrm>
          <a:prstGeom prst="rect">
            <a:avLst/>
          </a:prstGeom>
          <a:noFill/>
        </p:spPr>
        <p:txBody>
          <a:bodyPr wrap="square" rtlCol="0">
            <a:spAutoFit/>
          </a:bodyPr>
          <a:lstStyle/>
          <a:p>
            <a:pPr algn="ctr"/>
            <a:r>
              <a:rPr lang="ar-EG" sz="3200" b="1" dirty="0">
                <a:solidFill>
                  <a:schemeClr val="bg1"/>
                </a:solidFill>
                <a:latin typeface="Traditional Arabic" panose="02020603050405020304" pitchFamily="18" charset="-78"/>
                <a:cs typeface="Traditional Arabic" panose="02020603050405020304" pitchFamily="18" charset="-78"/>
              </a:rPr>
              <a:t>1- إستراتيجية التجفيف</a:t>
            </a:r>
            <a:endParaRPr lang="en-US" sz="3200" b="1" dirty="0">
              <a:solidFill>
                <a:schemeClr val="bg1"/>
              </a:solidFill>
              <a:latin typeface="Traditional Arabic" panose="02020603050405020304" pitchFamily="18" charset="-78"/>
              <a:cs typeface="Traditional Arabic" panose="02020603050405020304" pitchFamily="18" charset="-78"/>
            </a:endParaRPr>
          </a:p>
        </p:txBody>
      </p:sp>
      <p:sp>
        <p:nvSpPr>
          <p:cNvPr id="5" name="مربع نص 4">
            <a:extLst>
              <a:ext uri="{FF2B5EF4-FFF2-40B4-BE49-F238E27FC236}">
                <a16:creationId xmlns:a16="http://schemas.microsoft.com/office/drawing/2014/main" id="{1CBA0EE3-86A2-05AF-A9C3-8C8599C5BEE2}"/>
              </a:ext>
            </a:extLst>
          </p:cNvPr>
          <p:cNvSpPr txBox="1"/>
          <p:nvPr/>
        </p:nvSpPr>
        <p:spPr>
          <a:xfrm>
            <a:off x="2339752" y="2317896"/>
            <a:ext cx="4771292" cy="3111108"/>
          </a:xfrm>
          <a:prstGeom prst="rect">
            <a:avLst/>
          </a:prstGeom>
          <a:noFill/>
        </p:spPr>
        <p:txBody>
          <a:bodyPr wrap="square">
            <a:spAutoFit/>
          </a:bodyPr>
          <a:lstStyle/>
          <a:p>
            <a:pPr algn="r" rtl="1">
              <a:spcBef>
                <a:spcPts val="0"/>
              </a:spcBef>
              <a:spcAft>
                <a:spcPts val="500"/>
              </a:spcAft>
            </a:pPr>
            <a:r>
              <a:rPr lang="ar-EG" sz="3200" b="1" i="0" u="none" dirty="0">
                <a:solidFill>
                  <a:srgbClr val="C00000"/>
                </a:solidFill>
                <a:effectLst/>
                <a:latin typeface="Traditional Arabic" panose="02020603050405020304" pitchFamily="18" charset="-78"/>
                <a:cs typeface="Traditional Arabic" panose="02020603050405020304" pitchFamily="18" charset="-78"/>
              </a:rPr>
              <a:t>حل المشكلة (%100)؛ مثل تسديد الفرد جميع الديون المستحقة عليه.</a:t>
            </a:r>
            <a:endParaRPr lang="ar-EG" sz="3200" b="1" dirty="0">
              <a:solidFill>
                <a:srgbClr val="C00000"/>
              </a:solidFill>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dirty="0">
                <a:solidFill>
                  <a:srgbClr val="C00000"/>
                </a:solidFill>
                <a:effectLst/>
                <a:latin typeface="Traditional Arabic" panose="02020603050405020304" pitchFamily="18" charset="-78"/>
                <a:cs typeface="Traditional Arabic" panose="02020603050405020304" pitchFamily="18" charset="-78"/>
              </a:rPr>
              <a:t>إلا أن هذه الإستراتيجية لا يمكن استخدامها مع جميع المشكلات ولا بد لنا من معرفة ما إذا كانت المشكلة التي سنتبع معها هذه الإستراتيجية يمكن حلها تماما.</a:t>
            </a:r>
            <a:endParaRPr lang="ar-EG" sz="3200" b="1" dirty="0">
              <a:solidFill>
                <a:srgbClr val="C0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13630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202EBC34-73AE-65B7-2463-016BB8B6A9FC}"/>
              </a:ext>
            </a:extLst>
          </p:cNvPr>
          <p:cNvGrpSpPr/>
          <p:nvPr/>
        </p:nvGrpSpPr>
        <p:grpSpPr>
          <a:xfrm>
            <a:off x="3105025" y="446924"/>
            <a:ext cx="3573059" cy="1308592"/>
            <a:chOff x="0" y="0"/>
            <a:chExt cx="812800" cy="812800"/>
          </a:xfrm>
        </p:grpSpPr>
        <p:sp>
          <p:nvSpPr>
            <p:cNvPr id="6" name="Freeform 18">
              <a:extLst>
                <a:ext uri="{FF2B5EF4-FFF2-40B4-BE49-F238E27FC236}">
                  <a16:creationId xmlns:a16="http://schemas.microsoft.com/office/drawing/2014/main" id="{0B0138E0-9DFF-EFA1-1AB9-3E9C49BA62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7" name="TextBox 19">
              <a:extLst>
                <a:ext uri="{FF2B5EF4-FFF2-40B4-BE49-F238E27FC236}">
                  <a16:creationId xmlns:a16="http://schemas.microsoft.com/office/drawing/2014/main" id="{46B1637F-E714-66E5-ABED-6B1DE96F3FF4}"/>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3" name="مربع نص 2">
            <a:extLst>
              <a:ext uri="{FF2B5EF4-FFF2-40B4-BE49-F238E27FC236}">
                <a16:creationId xmlns:a16="http://schemas.microsoft.com/office/drawing/2014/main" id="{D90CADBE-AFDA-3173-0E98-57607C03DCA7}"/>
              </a:ext>
            </a:extLst>
          </p:cNvPr>
          <p:cNvSpPr txBox="1"/>
          <p:nvPr/>
        </p:nvSpPr>
        <p:spPr>
          <a:xfrm>
            <a:off x="3635895" y="586287"/>
            <a:ext cx="2511318" cy="1077218"/>
          </a:xfrm>
          <a:prstGeom prst="rect">
            <a:avLst/>
          </a:prstGeom>
          <a:noFill/>
        </p:spPr>
        <p:txBody>
          <a:bodyPr wrap="square" rtlCol="0">
            <a:spAutoFit/>
          </a:bodyPr>
          <a:lstStyle/>
          <a:p>
            <a:pPr algn="ctr"/>
            <a:r>
              <a:rPr lang="ar-EG" sz="3200" b="1" dirty="0">
                <a:solidFill>
                  <a:schemeClr val="bg1"/>
                </a:solidFill>
                <a:latin typeface="Traditional Arabic" panose="02020603050405020304" pitchFamily="18" charset="-78"/>
                <a:cs typeface="Traditional Arabic" panose="02020603050405020304" pitchFamily="18" charset="-78"/>
              </a:rPr>
              <a:t>2- إستراتيجية التخفيف</a:t>
            </a:r>
            <a:endParaRPr lang="en-US" sz="3200" b="1" dirty="0">
              <a:solidFill>
                <a:schemeClr val="bg1"/>
              </a:solidFill>
              <a:latin typeface="Traditional Arabic" panose="02020603050405020304" pitchFamily="18" charset="-78"/>
              <a:cs typeface="Traditional Arabic" panose="02020603050405020304" pitchFamily="18" charset="-78"/>
            </a:endParaRPr>
          </a:p>
        </p:txBody>
      </p:sp>
      <p:sp>
        <p:nvSpPr>
          <p:cNvPr id="5" name="مربع نص 4">
            <a:extLst>
              <a:ext uri="{FF2B5EF4-FFF2-40B4-BE49-F238E27FC236}">
                <a16:creationId xmlns:a16="http://schemas.microsoft.com/office/drawing/2014/main" id="{1CBA0EE3-86A2-05AF-A9C3-8C8599C5BEE2}"/>
              </a:ext>
            </a:extLst>
          </p:cNvPr>
          <p:cNvSpPr txBox="1"/>
          <p:nvPr/>
        </p:nvSpPr>
        <p:spPr>
          <a:xfrm>
            <a:off x="2186354" y="2060848"/>
            <a:ext cx="4771292" cy="4031873"/>
          </a:xfrm>
          <a:prstGeom prst="rect">
            <a:avLst/>
          </a:prstGeom>
          <a:noFill/>
        </p:spPr>
        <p:txBody>
          <a:bodyPr wrap="square">
            <a:spAutoFit/>
          </a:bodyPr>
          <a:lstStyle/>
          <a:p>
            <a:r>
              <a:rPr lang="ar-EG" sz="3200" b="1" dirty="0">
                <a:solidFill>
                  <a:srgbClr val="C00000"/>
                </a:solidFill>
                <a:latin typeface="Traditional Arabic" panose="02020603050405020304" pitchFamily="18" charset="-78"/>
                <a:cs typeface="Traditional Arabic" panose="02020603050405020304" pitchFamily="18" charset="-78"/>
              </a:rPr>
              <a:t>تقليل حدة المشكلة دون القضاء عليها تماما مثل سداد نصف الديون المستحقة. ويمكن استخدام هذه الإستراتيجية مع المشكلات العميقة التي يمكن وضع خطط طويلة للقضاء عليها تدريجيا، وتستخدم مثل هذه الإستراتيجيات على مستوى الدول لمعالجة مشكلات يحتاج حلها وقتا طويلا ومتدرجًا مثل مشكلة البطالة.</a:t>
            </a:r>
            <a:endParaRPr lang="ar-EG" sz="4800" b="1" dirty="0">
              <a:solidFill>
                <a:srgbClr val="C0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20517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9D3838BB-8507-F867-2560-61EC1C76116C}"/>
              </a:ext>
            </a:extLst>
          </p:cNvPr>
          <p:cNvGrpSpPr/>
          <p:nvPr/>
        </p:nvGrpSpPr>
        <p:grpSpPr>
          <a:xfrm>
            <a:off x="3069448" y="576759"/>
            <a:ext cx="3573059" cy="1308592"/>
            <a:chOff x="0" y="0"/>
            <a:chExt cx="812800" cy="812800"/>
          </a:xfrm>
        </p:grpSpPr>
        <p:sp>
          <p:nvSpPr>
            <p:cNvPr id="6" name="Freeform 18">
              <a:extLst>
                <a:ext uri="{FF2B5EF4-FFF2-40B4-BE49-F238E27FC236}">
                  <a16:creationId xmlns:a16="http://schemas.microsoft.com/office/drawing/2014/main" id="{985FD469-30B6-B8A9-4549-764CF7512E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7" name="TextBox 19">
              <a:extLst>
                <a:ext uri="{FF2B5EF4-FFF2-40B4-BE49-F238E27FC236}">
                  <a16:creationId xmlns:a16="http://schemas.microsoft.com/office/drawing/2014/main" id="{EAD8B5F4-86EC-7B77-E577-565CE2C4529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3" name="مربع نص 2">
            <a:extLst>
              <a:ext uri="{FF2B5EF4-FFF2-40B4-BE49-F238E27FC236}">
                <a16:creationId xmlns:a16="http://schemas.microsoft.com/office/drawing/2014/main" id="{D90CADBE-AFDA-3173-0E98-57607C03DCA7}"/>
              </a:ext>
            </a:extLst>
          </p:cNvPr>
          <p:cNvSpPr txBox="1"/>
          <p:nvPr/>
        </p:nvSpPr>
        <p:spPr>
          <a:xfrm>
            <a:off x="3392982" y="701193"/>
            <a:ext cx="3050870" cy="1077218"/>
          </a:xfrm>
          <a:prstGeom prst="rect">
            <a:avLst/>
          </a:prstGeom>
          <a:noFill/>
        </p:spPr>
        <p:txBody>
          <a:bodyPr wrap="square" rtlCol="0">
            <a:spAutoFit/>
          </a:bodyPr>
          <a:lstStyle/>
          <a:p>
            <a:pPr algn="ctr"/>
            <a:r>
              <a:rPr lang="ar-EG" sz="3200" b="1" dirty="0">
                <a:solidFill>
                  <a:schemeClr val="bg1"/>
                </a:solidFill>
              </a:rPr>
              <a:t>3- إستراتيجية </a:t>
            </a:r>
          </a:p>
          <a:p>
            <a:pPr algn="ctr"/>
            <a:r>
              <a:rPr lang="ar-EG" sz="3200" b="1" dirty="0">
                <a:solidFill>
                  <a:schemeClr val="bg1"/>
                </a:solidFill>
              </a:rPr>
              <a:t>التكيف</a:t>
            </a:r>
            <a:endParaRPr lang="en-US" sz="3200" b="1" dirty="0">
              <a:solidFill>
                <a:schemeClr val="bg1"/>
              </a:solidFill>
            </a:endParaRPr>
          </a:p>
        </p:txBody>
      </p:sp>
      <p:sp>
        <p:nvSpPr>
          <p:cNvPr id="5" name="مربع نص 4">
            <a:extLst>
              <a:ext uri="{FF2B5EF4-FFF2-40B4-BE49-F238E27FC236}">
                <a16:creationId xmlns:a16="http://schemas.microsoft.com/office/drawing/2014/main" id="{1CBA0EE3-86A2-05AF-A9C3-8C8599C5BEE2}"/>
              </a:ext>
            </a:extLst>
          </p:cNvPr>
          <p:cNvSpPr txBox="1"/>
          <p:nvPr/>
        </p:nvSpPr>
        <p:spPr>
          <a:xfrm>
            <a:off x="1691680" y="1916832"/>
            <a:ext cx="5427905" cy="4832092"/>
          </a:xfrm>
          <a:prstGeom prst="rect">
            <a:avLst/>
          </a:prstGeom>
          <a:noFill/>
        </p:spPr>
        <p:txBody>
          <a:bodyPr wrap="square">
            <a:spAutoFit/>
          </a:bodyPr>
          <a:lstStyle/>
          <a:p>
            <a:r>
              <a:rPr lang="ar-EG" sz="2800" b="1" dirty="0"/>
              <a:t>عندما لا يمكن القضاء على المشكلة تماما، أو التخفيف من آثارها؛ فإن الحل هو التأقلم والتكيف معها؛ كما هو الحال مع بعض الأمراض المعضلة التي تصيب الإنسان.</a:t>
            </a:r>
          </a:p>
          <a:p>
            <a:r>
              <a:rPr lang="ar-EG" sz="2800" b="1" dirty="0"/>
              <a:t>ولقد وجه الشرع الإسلامي الإنسان المسلم لتقبل ما يمكن أن </a:t>
            </a:r>
            <a:r>
              <a:rPr lang="ar-EG" sz="2800" b="1" dirty="0" err="1"/>
              <a:t>يواجهه</a:t>
            </a:r>
            <a:r>
              <a:rPr lang="ar-EG" sz="2800" b="1" dirty="0"/>
              <a:t> من مشكلات لا يمكن حلها، ويجب عليه في هذه الحالة التسليم بقضاء الله وقدره، قال تعالى: </a:t>
            </a:r>
            <a:r>
              <a:rPr lang="ar-EG" sz="2800" b="1" dirty="0">
                <a:solidFill>
                  <a:srgbClr val="00B050"/>
                </a:solidFill>
              </a:rPr>
              <a:t>﴿الا ما أَصَابَ مِن مُّصِيبَةٍ إِلَّا بِإِذْنِ اللَّهِ وَمَن يُؤْمِنُ بِاللَّهِ يَهْدِ قَلْبَهُ وَاللَّهُ بِكُلِّ شَيْءٍ عليم﴾</a:t>
            </a:r>
          </a:p>
          <a:p>
            <a:r>
              <a:rPr lang="ar-EG" sz="2800" b="1" dirty="0"/>
              <a:t>التغابن : 11</a:t>
            </a:r>
          </a:p>
        </p:txBody>
      </p:sp>
    </p:spTree>
    <p:extLst>
      <p:ext uri="{BB962C8B-B14F-4D97-AF65-F5344CB8AC3E}">
        <p14:creationId xmlns:p14="http://schemas.microsoft.com/office/powerpoint/2010/main" val="351679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lvl="0" algn="ctr">
              <a:defRPr/>
            </a:pPr>
            <a:r>
              <a:rPr lang="ar-EG" sz="8800" b="1" dirty="0">
                <a:ln>
                  <a:solidFill>
                    <a:sysClr val="windowText" lastClr="000000"/>
                  </a:solidFill>
                </a:ln>
                <a:solidFill>
                  <a:schemeClr val="accent4">
                    <a:lumMod val="20000"/>
                    <a:lumOff val="80000"/>
                  </a:schemeClr>
                </a:solidFill>
                <a:latin typeface="Traditional Arabic" panose="02020603050405020304" pitchFamily="18" charset="-78"/>
                <a:cs typeface="Traditional Arabic" panose="02020603050405020304" pitchFamily="18" charset="-78"/>
              </a:rPr>
              <a:t>النشاط التطبيقي</a:t>
            </a:r>
            <a:endParaRPr lang="en-US" sz="8800" b="1" dirty="0">
              <a:ln>
                <a:solidFill>
                  <a:sysClr val="windowText" lastClr="000000"/>
                </a:solidFill>
              </a:ln>
              <a:solidFill>
                <a:schemeClr val="accent4">
                  <a:lumMod val="20000"/>
                  <a:lumOff val="8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304764" y="732968"/>
            <a:ext cx="6867636" cy="1979533"/>
          </a:xfrm>
          <a:prstGeom prst="hexagon">
            <a:avLst/>
          </a:prstGeom>
          <a:noFill/>
          <a:ln>
            <a:noFill/>
          </a:ln>
        </p:spPr>
        <p:txBody>
          <a:bodyPr wrap="square">
            <a:spAutoFit/>
          </a:bodyPr>
          <a:lstStyle/>
          <a:p>
            <a:r>
              <a:rPr lang="ar-EG" sz="3200" b="1" dirty="0"/>
              <a:t> هات أمثلة من حياتك اليومية لكل إستراتيجية من إستراتيجيات حل المشكلات.</a:t>
            </a:r>
            <a:endParaRPr lang="ar-EG" sz="4800" b="1" dirty="0"/>
          </a:p>
        </p:txBody>
      </p:sp>
      <p:graphicFrame>
        <p:nvGraphicFramePr>
          <p:cNvPr id="4" name="جدول 4">
            <a:extLst>
              <a:ext uri="{FF2B5EF4-FFF2-40B4-BE49-F238E27FC236}">
                <a16:creationId xmlns:a16="http://schemas.microsoft.com/office/drawing/2014/main" id="{FC5B93C1-1A6A-CA75-876F-ABEA601B65A3}"/>
              </a:ext>
            </a:extLst>
          </p:cNvPr>
          <p:cNvGraphicFramePr>
            <a:graphicFrameLocks noGrp="1"/>
          </p:cNvGraphicFramePr>
          <p:nvPr>
            <p:extLst>
              <p:ext uri="{D42A27DB-BD31-4B8C-83A1-F6EECF244321}">
                <p14:modId xmlns:p14="http://schemas.microsoft.com/office/powerpoint/2010/main" val="3328793878"/>
              </p:ext>
            </p:extLst>
          </p:nvPr>
        </p:nvGraphicFramePr>
        <p:xfrm>
          <a:off x="1115616" y="2564904"/>
          <a:ext cx="7416824" cy="3470388"/>
        </p:xfrm>
        <a:graphic>
          <a:graphicData uri="http://schemas.openxmlformats.org/drawingml/2006/table">
            <a:tbl>
              <a:tblPr firstRow="1" bandRow="1">
                <a:tableStyleId>{21E4AEA4-8DFA-4A89-87EB-49C32662AFE0}</a:tableStyleId>
              </a:tblPr>
              <a:tblGrid>
                <a:gridCol w="4824536">
                  <a:extLst>
                    <a:ext uri="{9D8B030D-6E8A-4147-A177-3AD203B41FA5}">
                      <a16:colId xmlns:a16="http://schemas.microsoft.com/office/drawing/2014/main" val="3335186973"/>
                    </a:ext>
                  </a:extLst>
                </a:gridCol>
                <a:gridCol w="2592288">
                  <a:extLst>
                    <a:ext uri="{9D8B030D-6E8A-4147-A177-3AD203B41FA5}">
                      <a16:colId xmlns:a16="http://schemas.microsoft.com/office/drawing/2014/main" val="3395557409"/>
                    </a:ext>
                  </a:extLst>
                </a:gridCol>
              </a:tblGrid>
              <a:tr h="867597">
                <a:tc>
                  <a:txBody>
                    <a:bodyPr/>
                    <a:lstStyle/>
                    <a:p>
                      <a:pPr algn="ctr"/>
                      <a:r>
                        <a:rPr lang="ar-EG" sz="2800" b="1" dirty="0"/>
                        <a:t>المثال</a:t>
                      </a:r>
                      <a:endParaRPr lang="en-US" sz="2800" b="1" dirty="0"/>
                    </a:p>
                  </a:txBody>
                  <a:tcPr/>
                </a:tc>
                <a:tc>
                  <a:txBody>
                    <a:bodyPr/>
                    <a:lstStyle/>
                    <a:p>
                      <a:pPr algn="ctr"/>
                      <a:r>
                        <a:rPr lang="ar-EG" sz="2800" b="1" dirty="0"/>
                        <a:t>الإستراتيجية</a:t>
                      </a:r>
                      <a:endParaRPr lang="en-US" sz="2800" b="1" dirty="0"/>
                    </a:p>
                  </a:txBody>
                  <a:tcPr/>
                </a:tc>
                <a:extLst>
                  <a:ext uri="{0D108BD9-81ED-4DB2-BD59-A6C34878D82A}">
                    <a16:rowId xmlns:a16="http://schemas.microsoft.com/office/drawing/2014/main" val="3929231307"/>
                  </a:ext>
                </a:extLst>
              </a:tr>
              <a:tr h="867597">
                <a:tc>
                  <a:txBody>
                    <a:bodyPr/>
                    <a:lstStyle/>
                    <a:p>
                      <a:pPr algn="ctr"/>
                      <a:endParaRPr lang="en-US" sz="2800" b="1"/>
                    </a:p>
                  </a:txBody>
                  <a:tcPr/>
                </a:tc>
                <a:tc>
                  <a:txBody>
                    <a:bodyPr/>
                    <a:lstStyle/>
                    <a:p>
                      <a:pPr algn="ctr"/>
                      <a:r>
                        <a:rPr lang="ar-EG" sz="2800" b="1" dirty="0"/>
                        <a:t>التجفيف</a:t>
                      </a:r>
                      <a:endParaRPr lang="en-US" sz="2800" b="1" dirty="0"/>
                    </a:p>
                  </a:txBody>
                  <a:tcPr/>
                </a:tc>
                <a:extLst>
                  <a:ext uri="{0D108BD9-81ED-4DB2-BD59-A6C34878D82A}">
                    <a16:rowId xmlns:a16="http://schemas.microsoft.com/office/drawing/2014/main" val="3793144261"/>
                  </a:ext>
                </a:extLst>
              </a:tr>
              <a:tr h="867597">
                <a:tc>
                  <a:txBody>
                    <a:bodyPr/>
                    <a:lstStyle/>
                    <a:p>
                      <a:pPr algn="ctr"/>
                      <a:endParaRPr lang="en-US" sz="2800" b="1"/>
                    </a:p>
                  </a:txBody>
                  <a:tcPr/>
                </a:tc>
                <a:tc>
                  <a:txBody>
                    <a:bodyPr/>
                    <a:lstStyle/>
                    <a:p>
                      <a:pPr algn="ctr"/>
                      <a:r>
                        <a:rPr lang="ar-EG" sz="2800" b="1" dirty="0"/>
                        <a:t>التخفيف</a:t>
                      </a:r>
                      <a:endParaRPr lang="en-US" sz="2800" b="1" dirty="0"/>
                    </a:p>
                  </a:txBody>
                  <a:tcPr/>
                </a:tc>
                <a:extLst>
                  <a:ext uri="{0D108BD9-81ED-4DB2-BD59-A6C34878D82A}">
                    <a16:rowId xmlns:a16="http://schemas.microsoft.com/office/drawing/2014/main" val="2305413241"/>
                  </a:ext>
                </a:extLst>
              </a:tr>
              <a:tr h="867597">
                <a:tc>
                  <a:txBody>
                    <a:bodyPr/>
                    <a:lstStyle/>
                    <a:p>
                      <a:pPr algn="ctr"/>
                      <a:endParaRPr lang="en-US" sz="2800" b="1"/>
                    </a:p>
                  </a:txBody>
                  <a:tcPr/>
                </a:tc>
                <a:tc>
                  <a:txBody>
                    <a:bodyPr/>
                    <a:lstStyle/>
                    <a:p>
                      <a:pPr algn="ctr"/>
                      <a:r>
                        <a:rPr lang="ar-EG" sz="2800" b="1" dirty="0"/>
                        <a:t>التكيف</a:t>
                      </a:r>
                      <a:endParaRPr lang="en-US" sz="2800" b="1" dirty="0"/>
                    </a:p>
                  </a:txBody>
                  <a:tcPr/>
                </a:tc>
                <a:extLst>
                  <a:ext uri="{0D108BD9-81ED-4DB2-BD59-A6C34878D82A}">
                    <a16:rowId xmlns:a16="http://schemas.microsoft.com/office/drawing/2014/main" val="1827330801"/>
                  </a:ext>
                </a:extLst>
              </a:tr>
            </a:tbl>
          </a:graphicData>
        </a:graphic>
      </p:graphicFrame>
      <p:sp>
        <p:nvSpPr>
          <p:cNvPr id="2" name="مربع نص 1">
            <a:extLst>
              <a:ext uri="{FF2B5EF4-FFF2-40B4-BE49-F238E27FC236}">
                <a16:creationId xmlns:a16="http://schemas.microsoft.com/office/drawing/2014/main" id="{9FCB615C-1CB9-AF0F-F668-C8FC3E7DBB93}"/>
              </a:ext>
            </a:extLst>
          </p:cNvPr>
          <p:cNvSpPr txBox="1"/>
          <p:nvPr/>
        </p:nvSpPr>
        <p:spPr>
          <a:xfrm>
            <a:off x="1021684" y="3642264"/>
            <a:ext cx="4536504" cy="584775"/>
          </a:xfrm>
          <a:prstGeom prst="rect">
            <a:avLst/>
          </a:prstGeom>
          <a:noFill/>
        </p:spPr>
        <p:txBody>
          <a:bodyPr wrap="square" rtlCol="1">
            <a:spAutoFit/>
          </a:bodyPr>
          <a:lstStyle/>
          <a:p>
            <a:r>
              <a:rPr lang="ar-EG" sz="3200" b="1" dirty="0">
                <a:solidFill>
                  <a:srgbClr val="FF0000"/>
                </a:solidFill>
              </a:rPr>
              <a:t>مثل دفع أقساط سيارة كاملة</a:t>
            </a:r>
          </a:p>
        </p:txBody>
      </p:sp>
      <p:sp>
        <p:nvSpPr>
          <p:cNvPr id="5" name="مربع نص 4">
            <a:extLst>
              <a:ext uri="{FF2B5EF4-FFF2-40B4-BE49-F238E27FC236}">
                <a16:creationId xmlns:a16="http://schemas.microsoft.com/office/drawing/2014/main" id="{E4EC19B0-3DAC-88B7-777B-AD7CBAD9CB70}"/>
              </a:ext>
            </a:extLst>
          </p:cNvPr>
          <p:cNvSpPr txBox="1"/>
          <p:nvPr/>
        </p:nvSpPr>
        <p:spPr>
          <a:xfrm>
            <a:off x="1007604" y="4524118"/>
            <a:ext cx="4536504" cy="584775"/>
          </a:xfrm>
          <a:prstGeom prst="rect">
            <a:avLst/>
          </a:prstGeom>
          <a:noFill/>
        </p:spPr>
        <p:txBody>
          <a:bodyPr wrap="square" rtlCol="1">
            <a:spAutoFit/>
          </a:bodyPr>
          <a:lstStyle/>
          <a:p>
            <a:r>
              <a:rPr lang="ar-EG" sz="3200" b="1" dirty="0">
                <a:solidFill>
                  <a:srgbClr val="FF0000"/>
                </a:solidFill>
              </a:rPr>
              <a:t>مثل دفع نصف أقساط السيارة</a:t>
            </a:r>
          </a:p>
        </p:txBody>
      </p:sp>
      <p:sp>
        <p:nvSpPr>
          <p:cNvPr id="6" name="مربع نص 5">
            <a:extLst>
              <a:ext uri="{FF2B5EF4-FFF2-40B4-BE49-F238E27FC236}">
                <a16:creationId xmlns:a16="http://schemas.microsoft.com/office/drawing/2014/main" id="{167C0AF6-9FEB-C2CC-4CF8-2AE291821C53}"/>
              </a:ext>
            </a:extLst>
          </p:cNvPr>
          <p:cNvSpPr txBox="1"/>
          <p:nvPr/>
        </p:nvSpPr>
        <p:spPr>
          <a:xfrm>
            <a:off x="1046472" y="5424878"/>
            <a:ext cx="4536504" cy="584775"/>
          </a:xfrm>
          <a:prstGeom prst="rect">
            <a:avLst/>
          </a:prstGeom>
          <a:noFill/>
        </p:spPr>
        <p:txBody>
          <a:bodyPr wrap="square" rtlCol="1">
            <a:spAutoFit/>
          </a:bodyPr>
          <a:lstStyle/>
          <a:p>
            <a:r>
              <a:rPr lang="ar-EG" sz="3200" b="1" dirty="0">
                <a:solidFill>
                  <a:srgbClr val="FF0000"/>
                </a:solidFill>
              </a:rPr>
              <a:t>مثل التعايش مع مرض السكري</a:t>
            </a:r>
          </a:p>
        </p:txBody>
      </p:sp>
    </p:spTree>
    <p:extLst>
      <p:ext uri="{BB962C8B-B14F-4D97-AF65-F5344CB8AC3E}">
        <p14:creationId xmlns:p14="http://schemas.microsoft.com/office/powerpoint/2010/main" val="86423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4" dur="500"/>
                                        <p:tgtEl>
                                          <p:spTgt spid="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E244B654-38E2-0F4A-EACF-AAD9826B092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03C637C-E3EC-80CC-4996-F7FFA7CB60C2}"/>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16B6D9EA-2990-7DEE-E041-4C401E56C562}"/>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B5D543DE-7EC5-0008-E536-4DDB2675A83E}"/>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E43D5AC1-9443-5F60-A028-5AACFD783266}"/>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EB70177E-172A-CB25-C9D4-CF1EA446E613}"/>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8BA7059A-5E8F-EEBD-7EE7-069C83538B7B}"/>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46122E0B-9DDC-9595-947A-DF9462F27F97}"/>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5298A9E6-78B2-5991-5B08-A8E468C80B6C}"/>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FE8A4379-4284-F012-2C29-3904917EEA4B}"/>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8FEA65F4-DFF5-57E9-B21D-7BEDA012F021}"/>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E589B9D5-E1FA-FF55-0C9A-09A30A8C1DC9}"/>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F4D4B355-4974-5FBC-1BC7-D12C5F05D6DB}"/>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5C5CB255-F22D-D2C6-00ED-6E235D92080D}"/>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C889E986-8653-3DF6-4AF9-A5C0BF7F3235}"/>
              </a:ext>
            </a:extLst>
          </p:cNvPr>
          <p:cNvSpPr txBox="1"/>
          <p:nvPr/>
        </p:nvSpPr>
        <p:spPr>
          <a:xfrm>
            <a:off x="467544" y="1498191"/>
            <a:ext cx="4619454" cy="4547925"/>
          </a:xfrm>
          <a:prstGeom prst="ellipse">
            <a:avLst/>
          </a:prstGeom>
          <a:noFill/>
          <a:ln>
            <a:noFill/>
          </a:ln>
        </p:spPr>
        <p:txBody>
          <a:bodyPr wrap="square">
            <a:spAutoFit/>
          </a:bodyPr>
          <a:lstStyle/>
          <a:p>
            <a:pPr lvl="0" algn="ctr">
              <a:spcAft>
                <a:spcPts val="500"/>
              </a:spcAft>
              <a:defRPr/>
            </a:pPr>
            <a:r>
              <a:rPr lang="ar-EG" sz="4000" b="1" dirty="0">
                <a:solidFill>
                  <a:srgbClr val="FFFF00"/>
                </a:solidFill>
                <a:latin typeface="Traditional Arabic" panose="02020603050405020304" pitchFamily="18" charset="-78"/>
                <a:cs typeface="Traditional Arabic" panose="02020603050405020304" pitchFamily="18" charset="-78"/>
              </a:rPr>
              <a:t>الهدف الأول </a:t>
            </a:r>
          </a:p>
          <a:p>
            <a:pPr lvl="0" algn="ctr">
              <a:defRPr/>
            </a:pP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تطبيق أساليب حل المشكلات</a:t>
            </a:r>
            <a:endParaRPr lang="ar-EG" sz="4000"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87892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A2BD1F26-6B08-3762-638F-5F2323964AD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435B045-0104-2BF5-7C51-04651EDB6428}"/>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82B01E90-53D3-F612-23C6-110BC048116B}"/>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92DCABBF-9FBC-4874-6A98-C57608338A74}"/>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6D03D9FD-5243-DD27-C86E-04A13CDE1E78}"/>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8D759B85-B307-5FA1-9477-53634933007D}"/>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6715C5F9-AC50-309C-D620-DCB10B2DE595}"/>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C8F00FDD-8050-8D15-5AA8-4FA8EDD4DDD3}"/>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EA7805EA-47FC-5C14-6502-9246C61C1026}"/>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243F0465-682E-FE94-A79D-178AECE3096C}"/>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8096ED31-B882-B9D8-2B2B-125892AC2F0B}"/>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C9AC622E-7B8D-9E5F-9C3B-FF90E3AD8ECC}"/>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BAEF5A2-4927-51EE-9178-7272637C54DD}"/>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55AA51DF-B55D-B294-A593-74C0C02E306E}"/>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E78B3361-08AC-514E-FE3E-A01674701812}"/>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92BAD683-02A6-5E03-4F51-CA593B09E51A}"/>
              </a:ext>
            </a:extLst>
          </p:cNvPr>
          <p:cNvSpPr txBox="1"/>
          <p:nvPr/>
        </p:nvSpPr>
        <p:spPr>
          <a:xfrm>
            <a:off x="93117" y="1759184"/>
            <a:ext cx="4752528" cy="2308324"/>
          </a:xfrm>
          <a:prstGeom prst="rect">
            <a:avLst/>
          </a:prstGeom>
          <a:noFill/>
        </p:spPr>
        <p:txBody>
          <a:bodyPr wrap="square" rtlCol="0">
            <a:spAutoFit/>
          </a:bodyPr>
          <a:lstStyle/>
          <a:p>
            <a:pPr lvl="0" algn="ctr">
              <a:defRPr/>
            </a:pPr>
            <a:r>
              <a:rPr lang="ar-EG" sz="7200" b="1" dirty="0">
                <a:solidFill>
                  <a:srgbClr val="FFFF00"/>
                </a:solidFill>
                <a:latin typeface="Traditional Arabic" panose="02020603050405020304" pitchFamily="18" charset="-78"/>
                <a:cs typeface="Traditional Arabic" panose="02020603050405020304" pitchFamily="18" charset="-78"/>
              </a:rPr>
              <a:t>أساليب</a:t>
            </a:r>
          </a:p>
          <a:p>
            <a:pPr lvl="0" algn="ctr">
              <a:defRPr/>
            </a:pPr>
            <a:r>
              <a:rPr lang="ar-EG" sz="7200" b="1" dirty="0">
                <a:solidFill>
                  <a:srgbClr val="FFFF00"/>
                </a:solidFill>
                <a:latin typeface="Traditional Arabic" panose="02020603050405020304" pitchFamily="18" charset="-78"/>
                <a:cs typeface="Traditional Arabic" panose="02020603050405020304" pitchFamily="18" charset="-78"/>
              </a:rPr>
              <a:t>حل المشكلات:</a:t>
            </a:r>
            <a:endParaRPr lang="en-US" sz="7200" b="1" dirty="0">
              <a:solidFill>
                <a:srgbClr val="FFFF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20902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xEl>
                                              <p:pRg st="1" end="1"/>
                                            </p:txEl>
                                          </p:spTgt>
                                        </p:tgtEl>
                                        <p:attrNameLst>
                                          <p:attrName>style.visibility</p:attrName>
                                        </p:attrNameLst>
                                      </p:cBhvr>
                                      <p:to>
                                        <p:strVal val="visible"/>
                                      </p:to>
                                    </p:set>
                                    <p:anim calcmode="lin" valueType="num">
                                      <p:cBhvr>
                                        <p:cTn id="14" dur="5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827584" y="476672"/>
            <a:ext cx="7704856" cy="5904656"/>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r" rtl="1">
              <a:spcBef>
                <a:spcPts val="0"/>
              </a:spcBef>
              <a:spcAft>
                <a:spcPts val="500"/>
              </a:spcAft>
            </a:pPr>
            <a:r>
              <a:rPr lang="ar-EG" sz="3200" b="1" i="0" u="none" strike="noStrike" dirty="0">
                <a:solidFill>
                  <a:schemeClr val="tx1"/>
                </a:solidFill>
                <a:effectLst/>
                <a:latin typeface="Arial" panose="020B0604020202020204" pitchFamily="34" charset="0"/>
              </a:rPr>
              <a:t>كما مر بك سابقا فإن المشكلات التي تواجهنا في حياتنا مشكلات متعددة الأنواع، وتتطلب اختيار إستراتيجيات مختلفة لحلها، كما أن حل هذه المشكلات قد يعتمد على أسلوب بسيط نقوم به بخطوات سريعة تنجح في حل المشكلة . يتطلب منا إتباع خطوات محددة ومتسلسلة، وقد تحتاج وقنا أطول للوصول للحل الأمثل لها وعادة تُحل المشكلات بأسلوبين اثنين، وقد يختلف شخصان في حل نفس المشكلة بأن يختار كل منهما أسلوبا مختلفًا ع</a:t>
            </a:r>
            <a:endParaRPr lang="ar-EG" sz="3200" b="1" dirty="0">
              <a:solidFill>
                <a:schemeClr val="tx1"/>
              </a:solidFill>
              <a:effectLst/>
            </a:endParaRPr>
          </a:p>
          <a:p>
            <a:pPr algn="r" rtl="1">
              <a:spcBef>
                <a:spcPts val="0"/>
              </a:spcBef>
              <a:spcAft>
                <a:spcPts val="500"/>
              </a:spcAft>
            </a:pPr>
            <a:r>
              <a:rPr lang="ar-EG" sz="3200" b="1" i="0" u="none" strike="noStrike" dirty="0">
                <a:solidFill>
                  <a:schemeClr val="tx1"/>
                </a:solidFill>
                <a:effectLst/>
                <a:latin typeface="Times New Roman" panose="02020603050405020304" pitchFamily="18" charset="0"/>
              </a:rPr>
              <a:t>الآخر، ويمكن إرجاع سبب ذلك لعدد من العوامل؛ منها:</a:t>
            </a:r>
            <a:endParaRPr lang="ar-EG" sz="3200" b="1" dirty="0">
              <a:solidFill>
                <a:schemeClr val="tx1"/>
              </a:solidFill>
              <a:effectLst/>
            </a:endParaRPr>
          </a:p>
        </p:txBody>
      </p:sp>
    </p:spTree>
    <p:extLst>
      <p:ext uri="{BB962C8B-B14F-4D97-AF65-F5344CB8AC3E}">
        <p14:creationId xmlns:p14="http://schemas.microsoft.com/office/powerpoint/2010/main" val="500246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شطوف الحواف 1">
            <a:extLst>
              <a:ext uri="{FF2B5EF4-FFF2-40B4-BE49-F238E27FC236}">
                <a16:creationId xmlns:a16="http://schemas.microsoft.com/office/drawing/2014/main" id="{C2E2D1AB-5EB8-0FC9-2C7C-55CBB1EAF18A}"/>
              </a:ext>
            </a:extLst>
          </p:cNvPr>
          <p:cNvSpPr/>
          <p:nvPr/>
        </p:nvSpPr>
        <p:spPr>
          <a:xfrm>
            <a:off x="5796136" y="404664"/>
            <a:ext cx="2520280" cy="1872208"/>
          </a:xfrm>
          <a:prstGeom prst="bevel">
            <a:avLst/>
          </a:prstGeom>
          <a:solidFill>
            <a:schemeClr val="accent4">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نوع المشكلة وطبيعتها</a:t>
            </a:r>
            <a:endParaRPr lang="en-US" sz="3200" b="1" dirty="0">
              <a:solidFill>
                <a:schemeClr val="tx1"/>
              </a:solidFill>
            </a:endParaRPr>
          </a:p>
        </p:txBody>
      </p:sp>
      <p:sp>
        <p:nvSpPr>
          <p:cNvPr id="3" name="مستطيل: مشطوف الحواف 2">
            <a:extLst>
              <a:ext uri="{FF2B5EF4-FFF2-40B4-BE49-F238E27FC236}">
                <a16:creationId xmlns:a16="http://schemas.microsoft.com/office/drawing/2014/main" id="{3C6D2F8B-C384-161A-3777-38A7E3BE467D}"/>
              </a:ext>
            </a:extLst>
          </p:cNvPr>
          <p:cNvSpPr/>
          <p:nvPr/>
        </p:nvSpPr>
        <p:spPr>
          <a:xfrm>
            <a:off x="3995936" y="2678053"/>
            <a:ext cx="2520280" cy="1872208"/>
          </a:xfrm>
          <a:prstGeom prst="bevel">
            <a:avLst/>
          </a:prstGeom>
          <a:solidFill>
            <a:schemeClr val="accent5">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الثقافة والعادات السائدة</a:t>
            </a:r>
            <a:endParaRPr lang="en-US" sz="3200" b="1" dirty="0">
              <a:solidFill>
                <a:schemeClr val="tx1"/>
              </a:solidFill>
            </a:endParaRPr>
          </a:p>
        </p:txBody>
      </p:sp>
      <p:sp>
        <p:nvSpPr>
          <p:cNvPr id="4" name="مستطيل: مشطوف الحواف 3">
            <a:extLst>
              <a:ext uri="{FF2B5EF4-FFF2-40B4-BE49-F238E27FC236}">
                <a16:creationId xmlns:a16="http://schemas.microsoft.com/office/drawing/2014/main" id="{2D606300-D335-0273-2451-3D2FA9B46E52}"/>
              </a:ext>
            </a:extLst>
          </p:cNvPr>
          <p:cNvSpPr/>
          <p:nvPr/>
        </p:nvSpPr>
        <p:spPr>
          <a:xfrm>
            <a:off x="899592" y="4437112"/>
            <a:ext cx="2520280" cy="1872208"/>
          </a:xfrm>
          <a:prstGeom prst="bevel">
            <a:avLst/>
          </a:prstGeom>
          <a:solidFill>
            <a:srgbClr val="AF9C4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الشخص الذي يقوم بحل المشكلة</a:t>
            </a:r>
            <a:endParaRPr lang="en-US" sz="3200" b="1" dirty="0">
              <a:solidFill>
                <a:schemeClr val="tx1"/>
              </a:solidFill>
            </a:endParaRPr>
          </a:p>
        </p:txBody>
      </p:sp>
    </p:spTree>
    <p:extLst>
      <p:ext uri="{BB962C8B-B14F-4D97-AF65-F5344CB8AC3E}">
        <p14:creationId xmlns:p14="http://schemas.microsoft.com/office/powerpoint/2010/main" val="225056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7" name="Group 7"/>
          <p:cNvGrpSpPr/>
          <p:nvPr/>
        </p:nvGrpSpPr>
        <p:grpSpPr>
          <a:xfrm rot="-10800000">
            <a:off x="-492605" y="4725144"/>
            <a:ext cx="1433032" cy="2489015"/>
            <a:chOff x="0" y="0"/>
            <a:chExt cx="812800" cy="1411742"/>
          </a:xfrm>
        </p:grpSpPr>
        <p:sp>
          <p:nvSpPr>
            <p:cNvPr id="8" name="Freeform 8"/>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9" name="TextBox 9"/>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0" name="Group 10"/>
          <p:cNvGrpSpPr/>
          <p:nvPr/>
        </p:nvGrpSpPr>
        <p:grpSpPr>
          <a:xfrm rot="-10800000">
            <a:off x="-22392" y="6124519"/>
            <a:ext cx="1433032" cy="746828"/>
            <a:chOff x="0" y="0"/>
            <a:chExt cx="812800" cy="423592"/>
          </a:xfrm>
        </p:grpSpPr>
        <p:sp>
          <p:nvSpPr>
            <p:cNvPr id="11" name="Freeform 11"/>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12" name="TextBox 12"/>
            <p:cNvSpPr txBox="1"/>
            <p:nvPr/>
          </p:nvSpPr>
          <p:spPr>
            <a:xfrm>
              <a:off x="127000" y="-26893"/>
              <a:ext cx="558800" cy="25381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3" name="Group 13"/>
          <p:cNvGrpSpPr/>
          <p:nvPr/>
        </p:nvGrpSpPr>
        <p:grpSpPr>
          <a:xfrm>
            <a:off x="8100392" y="-243408"/>
            <a:ext cx="1433032" cy="2489015"/>
            <a:chOff x="0" y="0"/>
            <a:chExt cx="812800" cy="1411742"/>
          </a:xfrm>
        </p:grpSpPr>
        <p:sp>
          <p:nvSpPr>
            <p:cNvPr id="14" name="Freeform 14"/>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5" name="TextBox 15"/>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6" name="Freeform 4">
            <a:extLst>
              <a:ext uri="{FF2B5EF4-FFF2-40B4-BE49-F238E27FC236}">
                <a16:creationId xmlns:a16="http://schemas.microsoft.com/office/drawing/2014/main" id="{BE133028-2123-7869-58FC-C39470BBE475}"/>
              </a:ext>
            </a:extLst>
          </p:cNvPr>
          <p:cNvSpPr/>
          <p:nvPr/>
        </p:nvSpPr>
        <p:spPr>
          <a:xfrm>
            <a:off x="1573190" y="685800"/>
            <a:ext cx="6316113" cy="5486400"/>
          </a:xfrm>
          <a:custGeom>
            <a:avLst/>
            <a:gdLst/>
            <a:ahLst/>
            <a:cxnLst/>
            <a:rect l="l" t="t" r="r" b="b"/>
            <a:pathLst>
              <a:path w="9474170" h="8229600">
                <a:moveTo>
                  <a:pt x="0" y="0"/>
                </a:moveTo>
                <a:lnTo>
                  <a:pt x="9474170" y="0"/>
                </a:lnTo>
                <a:lnTo>
                  <a:pt x="9474170" y="8229600"/>
                </a:lnTo>
                <a:lnTo>
                  <a:pt x="0" y="8229600"/>
                </a:lnTo>
                <a:lnTo>
                  <a:pt x="0" y="0"/>
                </a:lnTo>
                <a:close/>
              </a:path>
            </a:pathLst>
          </a:custGeom>
          <a:blipFill>
            <a:blip r:embed="rId2"/>
            <a:stretch>
              <a:fillRect/>
            </a:stretch>
          </a:blipFill>
        </p:spPr>
      </p:sp>
      <p:sp>
        <p:nvSpPr>
          <p:cNvPr id="17" name="مربع نص 16">
            <a:extLst>
              <a:ext uri="{FF2B5EF4-FFF2-40B4-BE49-F238E27FC236}">
                <a16:creationId xmlns:a16="http://schemas.microsoft.com/office/drawing/2014/main" id="{A2CBCD37-15FE-6A6F-A58A-11B3E1E7C4C1}"/>
              </a:ext>
            </a:extLst>
          </p:cNvPr>
          <p:cNvSpPr txBox="1"/>
          <p:nvPr/>
        </p:nvSpPr>
        <p:spPr>
          <a:xfrm>
            <a:off x="2286000" y="2894244"/>
            <a:ext cx="4572000" cy="1446550"/>
          </a:xfrm>
          <a:prstGeom prst="rect">
            <a:avLst/>
          </a:prstGeom>
          <a:noFill/>
        </p:spPr>
        <p:txBody>
          <a:bodyPr wrap="square">
            <a:spAutoFit/>
          </a:bodyPr>
          <a:lstStyle/>
          <a:p>
            <a:pPr algn="ctr" rtl="1">
              <a:spcBef>
                <a:spcPts val="0"/>
              </a:spcBef>
              <a:spcAft>
                <a:spcPts val="500"/>
              </a:spcAft>
            </a:pPr>
            <a:r>
              <a:rPr lang="ar-EG" sz="4400" b="1" i="0" u="none" strike="noStrike" dirty="0">
                <a:effectLst/>
                <a:latin typeface="Traditional Arabic" panose="02020603050405020304" pitchFamily="18" charset="-78"/>
                <a:cs typeface="Traditional Arabic" panose="02020603050405020304" pitchFamily="18" charset="-78"/>
              </a:rPr>
              <a:t>أولا: الأسلوب التقليدي لحل المشكلات:</a:t>
            </a:r>
            <a:endParaRPr lang="ar-EG" sz="4400" b="1" dirty="0">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D26F3EC-13BA-B6FB-5B96-DD89DB99CF2A}"/>
              </a:ext>
            </a:extLst>
          </p:cNvPr>
          <p:cNvSpPr txBox="1"/>
          <p:nvPr/>
        </p:nvSpPr>
        <p:spPr>
          <a:xfrm>
            <a:off x="1763688" y="980728"/>
            <a:ext cx="6291571" cy="5016758"/>
          </a:xfrm>
          <a:prstGeom prst="rect">
            <a:avLst/>
          </a:prstGeom>
          <a:noFill/>
          <a:ln>
            <a:no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rtl="1">
              <a:spcBef>
                <a:spcPts val="0"/>
              </a:spcBef>
              <a:spcAft>
                <a:spcPts val="500"/>
              </a:spcAft>
            </a:pPr>
            <a:r>
              <a:rPr lang="ar-EG" sz="3200" b="1" i="0" u="none" strike="noStrike" dirty="0">
                <a:solidFill>
                  <a:srgbClr val="352A00"/>
                </a:solidFill>
                <a:effectLst/>
                <a:latin typeface="Courier New" panose="02070309020205020404" pitchFamily="49" charset="0"/>
              </a:rPr>
              <a:t>الأسلوب التقليدي لحل المشكلات هو اللجوء لشخص لديه خبرة حياتية أو تأهيل علمي متخصص، وعرض المشكلة عليه بصفته الخبير، وفي هذه الحالة إما أن يكون الإنسان طالبا للاستشارة أو مقدما لها، وقد ينجح هذا الأسلوب في حال كانت الاستشارة مقدمة من ذوي الخبرة والتجربة، فتحل المشكلة بمجرد عرض المشكلة على الاستشاري المختص، ولكن قد لا ينطبق هذا الأسلوب على جميع أنواع المشكلات ففي بعض المشكلات قد نطبق الحل الذي أشار به البعض فلا تحل المشكلة فنضطر لتجربة حل آخر.</a:t>
            </a:r>
            <a:endParaRPr lang="ar-EG" sz="3200" b="1" dirty="0">
              <a:effectLst/>
            </a:endParaRPr>
          </a:p>
        </p:txBody>
      </p:sp>
      <p:pic>
        <p:nvPicPr>
          <p:cNvPr id="5" name="صورة 4">
            <a:extLst>
              <a:ext uri="{FF2B5EF4-FFF2-40B4-BE49-F238E27FC236}">
                <a16:creationId xmlns:a16="http://schemas.microsoft.com/office/drawing/2014/main" id="{C7A5E23B-FF72-1AAF-F759-BDD90DF55D41}"/>
              </a:ext>
            </a:extLst>
          </p:cNvPr>
          <p:cNvPicPr>
            <a:picLocks noChangeAspect="1"/>
          </p:cNvPicPr>
          <p:nvPr/>
        </p:nvPicPr>
        <p:blipFill>
          <a:blip r:embed="rId2"/>
          <a:stretch>
            <a:fillRect/>
          </a:stretch>
        </p:blipFill>
        <p:spPr>
          <a:xfrm>
            <a:off x="16188" y="3933056"/>
            <a:ext cx="1752773" cy="12000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5784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2225D64D-0C39-8392-2931-042C41F8FC5C}"/>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2AB4E2EF-B180-A192-DC85-BFF47331889C}"/>
              </a:ext>
            </a:extLst>
          </p:cNvPr>
          <p:cNvGrpSpPr/>
          <p:nvPr/>
        </p:nvGrpSpPr>
        <p:grpSpPr>
          <a:xfrm rot="-10800000">
            <a:off x="-492605" y="4725144"/>
            <a:ext cx="1433032" cy="2489015"/>
            <a:chOff x="0" y="0"/>
            <a:chExt cx="812800" cy="1411742"/>
          </a:xfrm>
        </p:grpSpPr>
        <p:sp>
          <p:nvSpPr>
            <p:cNvPr id="8" name="Freeform 8">
              <a:extLst>
                <a:ext uri="{FF2B5EF4-FFF2-40B4-BE49-F238E27FC236}">
                  <a16:creationId xmlns:a16="http://schemas.microsoft.com/office/drawing/2014/main" id="{C7326FCA-9779-2903-974C-DA9C7DB2AE75}"/>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9" name="TextBox 9">
              <a:extLst>
                <a:ext uri="{FF2B5EF4-FFF2-40B4-BE49-F238E27FC236}">
                  <a16:creationId xmlns:a16="http://schemas.microsoft.com/office/drawing/2014/main" id="{F823E714-43B9-5AA2-BE5A-4AA97E833B53}"/>
                </a:ext>
              </a:extLst>
            </p:cNvPr>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0" name="Group 10">
            <a:extLst>
              <a:ext uri="{FF2B5EF4-FFF2-40B4-BE49-F238E27FC236}">
                <a16:creationId xmlns:a16="http://schemas.microsoft.com/office/drawing/2014/main" id="{0F2030BE-8AD8-A4A0-3222-B65A541E3783}"/>
              </a:ext>
            </a:extLst>
          </p:cNvPr>
          <p:cNvGrpSpPr/>
          <p:nvPr/>
        </p:nvGrpSpPr>
        <p:grpSpPr>
          <a:xfrm rot="-10800000">
            <a:off x="-22392" y="6124519"/>
            <a:ext cx="1433032" cy="746828"/>
            <a:chOff x="0" y="0"/>
            <a:chExt cx="812800" cy="423592"/>
          </a:xfrm>
        </p:grpSpPr>
        <p:sp>
          <p:nvSpPr>
            <p:cNvPr id="11" name="Freeform 11">
              <a:extLst>
                <a:ext uri="{FF2B5EF4-FFF2-40B4-BE49-F238E27FC236}">
                  <a16:creationId xmlns:a16="http://schemas.microsoft.com/office/drawing/2014/main" id="{8B3973EC-4333-AFC2-6885-C07754BA5555}"/>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12" name="TextBox 12">
              <a:extLst>
                <a:ext uri="{FF2B5EF4-FFF2-40B4-BE49-F238E27FC236}">
                  <a16:creationId xmlns:a16="http://schemas.microsoft.com/office/drawing/2014/main" id="{82582426-CFEA-7A79-7298-860906C64E76}"/>
                </a:ext>
              </a:extLst>
            </p:cNvPr>
            <p:cNvSpPr txBox="1"/>
            <p:nvPr/>
          </p:nvSpPr>
          <p:spPr>
            <a:xfrm>
              <a:off x="127000" y="-26893"/>
              <a:ext cx="558800" cy="25381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3" name="Group 13">
            <a:extLst>
              <a:ext uri="{FF2B5EF4-FFF2-40B4-BE49-F238E27FC236}">
                <a16:creationId xmlns:a16="http://schemas.microsoft.com/office/drawing/2014/main" id="{AB068FFF-DF39-EE5D-CA80-04B0D2EBF6A5}"/>
              </a:ext>
            </a:extLst>
          </p:cNvPr>
          <p:cNvGrpSpPr/>
          <p:nvPr/>
        </p:nvGrpSpPr>
        <p:grpSpPr>
          <a:xfrm>
            <a:off x="8100392" y="-243408"/>
            <a:ext cx="1433032" cy="2489015"/>
            <a:chOff x="0" y="0"/>
            <a:chExt cx="812800" cy="1411742"/>
          </a:xfrm>
        </p:grpSpPr>
        <p:sp>
          <p:nvSpPr>
            <p:cNvPr id="14" name="Freeform 14">
              <a:extLst>
                <a:ext uri="{FF2B5EF4-FFF2-40B4-BE49-F238E27FC236}">
                  <a16:creationId xmlns:a16="http://schemas.microsoft.com/office/drawing/2014/main" id="{82130F3B-0E47-DE3D-164B-559C7BDF2A38}"/>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5" name="TextBox 15">
              <a:extLst>
                <a:ext uri="{FF2B5EF4-FFF2-40B4-BE49-F238E27FC236}">
                  <a16:creationId xmlns:a16="http://schemas.microsoft.com/office/drawing/2014/main" id="{1DFA99F9-5B05-4567-BFE8-4FD5F4E8F787}"/>
                </a:ext>
              </a:extLst>
            </p:cNvPr>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6" name="Freeform 4">
            <a:extLst>
              <a:ext uri="{FF2B5EF4-FFF2-40B4-BE49-F238E27FC236}">
                <a16:creationId xmlns:a16="http://schemas.microsoft.com/office/drawing/2014/main" id="{36A0B129-E931-A89F-2B16-92764E456291}"/>
              </a:ext>
            </a:extLst>
          </p:cNvPr>
          <p:cNvSpPr/>
          <p:nvPr/>
        </p:nvSpPr>
        <p:spPr>
          <a:xfrm>
            <a:off x="1573190" y="685800"/>
            <a:ext cx="6316113" cy="5486400"/>
          </a:xfrm>
          <a:custGeom>
            <a:avLst/>
            <a:gdLst/>
            <a:ahLst/>
            <a:cxnLst/>
            <a:rect l="l" t="t" r="r" b="b"/>
            <a:pathLst>
              <a:path w="9474170" h="8229600">
                <a:moveTo>
                  <a:pt x="0" y="0"/>
                </a:moveTo>
                <a:lnTo>
                  <a:pt x="9474170" y="0"/>
                </a:lnTo>
                <a:lnTo>
                  <a:pt x="9474170" y="8229600"/>
                </a:lnTo>
                <a:lnTo>
                  <a:pt x="0" y="8229600"/>
                </a:lnTo>
                <a:lnTo>
                  <a:pt x="0" y="0"/>
                </a:lnTo>
                <a:close/>
              </a:path>
            </a:pathLst>
          </a:custGeom>
          <a:blipFill>
            <a:blip r:embed="rId2"/>
            <a:stretch>
              <a:fillRect/>
            </a:stretch>
          </a:blipFill>
        </p:spPr>
      </p:sp>
      <p:sp>
        <p:nvSpPr>
          <p:cNvPr id="17" name="مربع نص 16">
            <a:extLst>
              <a:ext uri="{FF2B5EF4-FFF2-40B4-BE49-F238E27FC236}">
                <a16:creationId xmlns:a16="http://schemas.microsoft.com/office/drawing/2014/main" id="{6915BAC5-09FF-640A-C9D6-39DCB3E92720}"/>
              </a:ext>
            </a:extLst>
          </p:cNvPr>
          <p:cNvSpPr txBox="1"/>
          <p:nvPr/>
        </p:nvSpPr>
        <p:spPr>
          <a:xfrm>
            <a:off x="2286000" y="2894244"/>
            <a:ext cx="4572000" cy="1446550"/>
          </a:xfrm>
          <a:prstGeom prst="rect">
            <a:avLst/>
          </a:prstGeom>
          <a:noFill/>
        </p:spPr>
        <p:txBody>
          <a:bodyPr wrap="square">
            <a:spAutoFit/>
          </a:bodyPr>
          <a:lstStyle/>
          <a:p>
            <a:pPr algn="ctr"/>
            <a:r>
              <a:rPr lang="ar-EG" sz="4400" b="1" dirty="0">
                <a:latin typeface="Traditional Arabic" panose="02020603050405020304" pitchFamily="18" charset="-78"/>
                <a:cs typeface="Traditional Arabic" panose="02020603050405020304" pitchFamily="18" charset="-78"/>
              </a:rPr>
              <a:t>ثانيا: الأسلوب العلمي في حل المشكلات:</a:t>
            </a:r>
            <a:endParaRPr lang="ar-EG" sz="88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82454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D26F3EC-13BA-B6FB-5B96-DD89DB99CF2A}"/>
              </a:ext>
            </a:extLst>
          </p:cNvPr>
          <p:cNvSpPr txBox="1"/>
          <p:nvPr/>
        </p:nvSpPr>
        <p:spPr>
          <a:xfrm>
            <a:off x="1901133" y="1166842"/>
            <a:ext cx="6102424" cy="4524315"/>
          </a:xfrm>
          <a:prstGeom prst="rect">
            <a:avLst/>
          </a:prstGeom>
          <a:noFill/>
          <a:ln>
            <a:noFill/>
          </a:ln>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t>الأسلوب العلمي في حل المشكلات يعني الاعتماد على البيانات في مقابل الآراء ووجهات النظر، ويعد أحد نقاط القوة الرئيسة لعملية حل المشكلات وتقوم هذه الطريقة على عدد من الخطوات التي تمثل عملية اتخاذ القرارات مع ملاحظة أن هذه المراحل تمثل خطوات متتابعة ومترابطة في التطبيق</a:t>
            </a:r>
          </a:p>
          <a:p>
            <a:pPr algn="ctr"/>
            <a:r>
              <a:rPr lang="ar-EG" sz="3200" b="1" dirty="0"/>
              <a:t>العملي.</a:t>
            </a:r>
          </a:p>
          <a:p>
            <a:pPr algn="ctr"/>
            <a:r>
              <a:rPr lang="ar-EG" sz="3200" b="1" dirty="0">
                <a:solidFill>
                  <a:srgbClr val="C00000"/>
                </a:solidFill>
              </a:rPr>
              <a:t>ويمكن تمثيل خطوات حل المشكلات عن طريق الأسلوب العلمي في الخطوات الآتية:</a:t>
            </a:r>
          </a:p>
        </p:txBody>
      </p:sp>
      <p:pic>
        <p:nvPicPr>
          <p:cNvPr id="4" name="صورة 3">
            <a:extLst>
              <a:ext uri="{FF2B5EF4-FFF2-40B4-BE49-F238E27FC236}">
                <a16:creationId xmlns:a16="http://schemas.microsoft.com/office/drawing/2014/main" id="{FC4CB36F-14BC-FAA2-39CA-7E1E6322B94D}"/>
              </a:ext>
            </a:extLst>
          </p:cNvPr>
          <p:cNvPicPr>
            <a:picLocks noChangeAspect="1"/>
          </p:cNvPicPr>
          <p:nvPr/>
        </p:nvPicPr>
        <p:blipFill>
          <a:blip r:embed="rId2"/>
          <a:stretch>
            <a:fillRect/>
          </a:stretch>
        </p:blipFill>
        <p:spPr>
          <a:xfrm>
            <a:off x="683568" y="3974148"/>
            <a:ext cx="1224136" cy="10822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0609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sp>
        <p:nvSpPr>
          <p:cNvPr id="23" name="Freeform 3">
            <a:extLst>
              <a:ext uri="{FF2B5EF4-FFF2-40B4-BE49-F238E27FC236}">
                <a16:creationId xmlns:a16="http://schemas.microsoft.com/office/drawing/2014/main" id="{B2639572-C9C1-DF9C-99A3-8C22BB2CC66C}"/>
              </a:ext>
            </a:extLst>
          </p:cNvPr>
          <p:cNvSpPr/>
          <p:nvPr/>
        </p:nvSpPr>
        <p:spPr>
          <a:xfrm>
            <a:off x="202448" y="3097883"/>
            <a:ext cx="2984349" cy="2428216"/>
          </a:xfrm>
          <a:custGeom>
            <a:avLst/>
            <a:gdLst/>
            <a:ahLst/>
            <a:cxnLst/>
            <a:rect l="l" t="t" r="r" b="b"/>
            <a:pathLst>
              <a:path w="5327640" h="5154492">
                <a:moveTo>
                  <a:pt x="0" y="0"/>
                </a:moveTo>
                <a:lnTo>
                  <a:pt x="5327640" y="0"/>
                </a:lnTo>
                <a:lnTo>
                  <a:pt x="5327640" y="5154492"/>
                </a:lnTo>
                <a:lnTo>
                  <a:pt x="0" y="5154492"/>
                </a:lnTo>
                <a:lnTo>
                  <a:pt x="0" y="0"/>
                </a:lnTo>
                <a:close/>
              </a:path>
            </a:pathLst>
          </a:custGeom>
          <a:blipFill>
            <a:blip r:embed="rId2"/>
            <a:stretch>
              <a:fillRect/>
            </a:stretch>
          </a:blipFill>
        </p:spPr>
      </p:sp>
      <p:sp>
        <p:nvSpPr>
          <p:cNvPr id="22" name="Freeform 3">
            <a:extLst>
              <a:ext uri="{FF2B5EF4-FFF2-40B4-BE49-F238E27FC236}">
                <a16:creationId xmlns:a16="http://schemas.microsoft.com/office/drawing/2014/main" id="{3A44E9E7-38DC-01D4-B59B-ED4753CFABE3}"/>
              </a:ext>
            </a:extLst>
          </p:cNvPr>
          <p:cNvSpPr/>
          <p:nvPr/>
        </p:nvSpPr>
        <p:spPr>
          <a:xfrm>
            <a:off x="3079825" y="3250674"/>
            <a:ext cx="2984349" cy="2428216"/>
          </a:xfrm>
          <a:custGeom>
            <a:avLst/>
            <a:gdLst/>
            <a:ahLst/>
            <a:cxnLst/>
            <a:rect l="l" t="t" r="r" b="b"/>
            <a:pathLst>
              <a:path w="5327640" h="5154492">
                <a:moveTo>
                  <a:pt x="0" y="0"/>
                </a:moveTo>
                <a:lnTo>
                  <a:pt x="5327640" y="0"/>
                </a:lnTo>
                <a:lnTo>
                  <a:pt x="5327640" y="5154492"/>
                </a:lnTo>
                <a:lnTo>
                  <a:pt x="0" y="5154492"/>
                </a:lnTo>
                <a:lnTo>
                  <a:pt x="0" y="0"/>
                </a:lnTo>
                <a:close/>
              </a:path>
            </a:pathLst>
          </a:custGeom>
          <a:blipFill>
            <a:blip r:embed="rId2"/>
            <a:stretch>
              <a:fillRect/>
            </a:stretch>
          </a:blipFill>
        </p:spPr>
      </p:sp>
      <p:sp>
        <p:nvSpPr>
          <p:cNvPr id="21" name="Freeform 3">
            <a:extLst>
              <a:ext uri="{FF2B5EF4-FFF2-40B4-BE49-F238E27FC236}">
                <a16:creationId xmlns:a16="http://schemas.microsoft.com/office/drawing/2014/main" id="{1461BC1B-FFD2-A523-8D40-1D7DD75578C0}"/>
              </a:ext>
            </a:extLst>
          </p:cNvPr>
          <p:cNvSpPr/>
          <p:nvPr/>
        </p:nvSpPr>
        <p:spPr>
          <a:xfrm>
            <a:off x="5980980" y="3270897"/>
            <a:ext cx="2984349" cy="2428216"/>
          </a:xfrm>
          <a:custGeom>
            <a:avLst/>
            <a:gdLst/>
            <a:ahLst/>
            <a:cxnLst/>
            <a:rect l="l" t="t" r="r" b="b"/>
            <a:pathLst>
              <a:path w="5327640" h="5154492">
                <a:moveTo>
                  <a:pt x="0" y="0"/>
                </a:moveTo>
                <a:lnTo>
                  <a:pt x="5327640" y="0"/>
                </a:lnTo>
                <a:lnTo>
                  <a:pt x="5327640" y="5154492"/>
                </a:lnTo>
                <a:lnTo>
                  <a:pt x="0" y="5154492"/>
                </a:lnTo>
                <a:lnTo>
                  <a:pt x="0" y="0"/>
                </a:lnTo>
                <a:close/>
              </a:path>
            </a:pathLst>
          </a:custGeom>
          <a:blipFill>
            <a:blip r:embed="rId2"/>
            <a:stretch>
              <a:fillRect/>
            </a:stretch>
          </a:blipFill>
        </p:spPr>
      </p:sp>
      <p:sp>
        <p:nvSpPr>
          <p:cNvPr id="20" name="Freeform 3">
            <a:extLst>
              <a:ext uri="{FF2B5EF4-FFF2-40B4-BE49-F238E27FC236}">
                <a16:creationId xmlns:a16="http://schemas.microsoft.com/office/drawing/2014/main" id="{2C610B06-7811-6CE9-A471-39C0AAF2D596}"/>
              </a:ext>
            </a:extLst>
          </p:cNvPr>
          <p:cNvSpPr/>
          <p:nvPr/>
        </p:nvSpPr>
        <p:spPr>
          <a:xfrm>
            <a:off x="1130760" y="332722"/>
            <a:ext cx="2984349" cy="2428216"/>
          </a:xfrm>
          <a:custGeom>
            <a:avLst/>
            <a:gdLst/>
            <a:ahLst/>
            <a:cxnLst/>
            <a:rect l="l" t="t" r="r" b="b"/>
            <a:pathLst>
              <a:path w="5327640" h="5154492">
                <a:moveTo>
                  <a:pt x="0" y="0"/>
                </a:moveTo>
                <a:lnTo>
                  <a:pt x="5327640" y="0"/>
                </a:lnTo>
                <a:lnTo>
                  <a:pt x="5327640" y="5154492"/>
                </a:lnTo>
                <a:lnTo>
                  <a:pt x="0" y="5154492"/>
                </a:lnTo>
                <a:lnTo>
                  <a:pt x="0" y="0"/>
                </a:lnTo>
                <a:close/>
              </a:path>
            </a:pathLst>
          </a:custGeom>
          <a:blipFill>
            <a:blip r:embed="rId2"/>
            <a:stretch>
              <a:fillRect/>
            </a:stretch>
          </a:blipFill>
        </p:spPr>
      </p:sp>
      <p:sp>
        <p:nvSpPr>
          <p:cNvPr id="19" name="Freeform 3">
            <a:extLst>
              <a:ext uri="{FF2B5EF4-FFF2-40B4-BE49-F238E27FC236}">
                <a16:creationId xmlns:a16="http://schemas.microsoft.com/office/drawing/2014/main" id="{81DDFC3B-06F6-A199-7343-3804C059760C}"/>
              </a:ext>
            </a:extLst>
          </p:cNvPr>
          <p:cNvSpPr/>
          <p:nvPr/>
        </p:nvSpPr>
        <p:spPr>
          <a:xfrm>
            <a:off x="5519884" y="485513"/>
            <a:ext cx="2984349" cy="2428216"/>
          </a:xfrm>
          <a:custGeom>
            <a:avLst/>
            <a:gdLst/>
            <a:ahLst/>
            <a:cxnLst/>
            <a:rect l="l" t="t" r="r" b="b"/>
            <a:pathLst>
              <a:path w="5327640" h="5154492">
                <a:moveTo>
                  <a:pt x="0" y="0"/>
                </a:moveTo>
                <a:lnTo>
                  <a:pt x="5327640" y="0"/>
                </a:lnTo>
                <a:lnTo>
                  <a:pt x="5327640" y="5154492"/>
                </a:lnTo>
                <a:lnTo>
                  <a:pt x="0" y="5154492"/>
                </a:lnTo>
                <a:lnTo>
                  <a:pt x="0" y="0"/>
                </a:lnTo>
                <a:close/>
              </a:path>
            </a:pathLst>
          </a:custGeom>
          <a:blipFill>
            <a:blip r:embed="rId2"/>
            <a:stretch>
              <a:fillRect/>
            </a:stretch>
          </a:blipFill>
        </p:spPr>
      </p:sp>
      <p:sp>
        <p:nvSpPr>
          <p:cNvPr id="14" name="TextBox 1">
            <a:extLst>
              <a:ext uri="{FF2B5EF4-FFF2-40B4-BE49-F238E27FC236}">
                <a16:creationId xmlns:a16="http://schemas.microsoft.com/office/drawing/2014/main" id="{E0BCD8FA-26D1-6212-EC38-10354765C3B2}"/>
              </a:ext>
            </a:extLst>
          </p:cNvPr>
          <p:cNvSpPr txBox="1"/>
          <p:nvPr/>
        </p:nvSpPr>
        <p:spPr>
          <a:xfrm>
            <a:off x="5694683" y="595767"/>
            <a:ext cx="2416938" cy="1754326"/>
          </a:xfrm>
          <a:prstGeom prst="rect">
            <a:avLst/>
          </a:prstGeom>
          <a:noFill/>
        </p:spPr>
        <p:txBody>
          <a:bodyPr wrap="square" rtlCol="0">
            <a:spAutoFit/>
          </a:bodyPr>
          <a:lstStyle/>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1-</a:t>
            </a:r>
          </a:p>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إدراك المشكلة وتحديدها</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5" name="TextBox 1">
            <a:extLst>
              <a:ext uri="{FF2B5EF4-FFF2-40B4-BE49-F238E27FC236}">
                <a16:creationId xmlns:a16="http://schemas.microsoft.com/office/drawing/2014/main" id="{129773B0-1D14-3DF4-5D93-3A66C8561634}"/>
              </a:ext>
            </a:extLst>
          </p:cNvPr>
          <p:cNvSpPr txBox="1"/>
          <p:nvPr/>
        </p:nvSpPr>
        <p:spPr>
          <a:xfrm>
            <a:off x="1603759" y="669667"/>
            <a:ext cx="2038350" cy="1754326"/>
          </a:xfrm>
          <a:prstGeom prst="rect">
            <a:avLst/>
          </a:prstGeom>
          <a:noFill/>
        </p:spPr>
        <p:txBody>
          <a:bodyPr wrap="square" rtlCol="0">
            <a:spAutoFit/>
          </a:bodyPr>
          <a:lstStyle/>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 تحديد الأسباب </a:t>
            </a:r>
          </a:p>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المحتملة</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6" name="TextBox 1">
            <a:extLst>
              <a:ext uri="{FF2B5EF4-FFF2-40B4-BE49-F238E27FC236}">
                <a16:creationId xmlns:a16="http://schemas.microsoft.com/office/drawing/2014/main" id="{AF7250BF-68DC-3446-B08C-9940C20030AB}"/>
              </a:ext>
            </a:extLst>
          </p:cNvPr>
          <p:cNvSpPr txBox="1"/>
          <p:nvPr/>
        </p:nvSpPr>
        <p:spPr>
          <a:xfrm>
            <a:off x="6264685" y="3910387"/>
            <a:ext cx="2416938" cy="1200329"/>
          </a:xfrm>
          <a:prstGeom prst="rect">
            <a:avLst/>
          </a:prstGeom>
          <a:noFill/>
        </p:spPr>
        <p:txBody>
          <a:bodyPr wrap="square" rtlCol="0">
            <a:spAutoFit/>
          </a:bodyPr>
          <a:lstStyle/>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3- تحديد حلول وبدائل</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7" name="TextBox 1">
            <a:extLst>
              <a:ext uri="{FF2B5EF4-FFF2-40B4-BE49-F238E27FC236}">
                <a16:creationId xmlns:a16="http://schemas.microsoft.com/office/drawing/2014/main" id="{470B78E9-69D1-ADF5-3BA2-D37DFAB4BBF8}"/>
              </a:ext>
            </a:extLst>
          </p:cNvPr>
          <p:cNvSpPr txBox="1"/>
          <p:nvPr/>
        </p:nvSpPr>
        <p:spPr>
          <a:xfrm>
            <a:off x="361319" y="3711826"/>
            <a:ext cx="2416938" cy="1200329"/>
          </a:xfrm>
          <a:prstGeom prst="rect">
            <a:avLst/>
          </a:prstGeom>
          <a:noFill/>
        </p:spPr>
        <p:txBody>
          <a:bodyPr wrap="square" rtlCol="0">
            <a:spAutoFit/>
          </a:bodyPr>
          <a:lstStyle/>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4- اختيار الحل أو البديل الأفضل</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8" name="TextBox 1">
            <a:extLst>
              <a:ext uri="{FF2B5EF4-FFF2-40B4-BE49-F238E27FC236}">
                <a16:creationId xmlns:a16="http://schemas.microsoft.com/office/drawing/2014/main" id="{214ECDBB-FCA4-266B-772D-A7079C42EB3F}"/>
              </a:ext>
            </a:extLst>
          </p:cNvPr>
          <p:cNvSpPr txBox="1"/>
          <p:nvPr/>
        </p:nvSpPr>
        <p:spPr>
          <a:xfrm>
            <a:off x="3692786" y="3551302"/>
            <a:ext cx="1827098" cy="1754326"/>
          </a:xfrm>
          <a:prstGeom prst="rect">
            <a:avLst/>
          </a:prstGeom>
          <a:noFill/>
        </p:spPr>
        <p:txBody>
          <a:bodyPr wrap="square" rtlCol="0">
            <a:spAutoFit/>
          </a:bodyPr>
          <a:lstStyle/>
          <a:p>
            <a:pPr algn="ctr"/>
            <a:r>
              <a:rPr lang="ar-EG"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5- تطبيق الحل وتقويم النتائج</a:t>
            </a:r>
            <a:endParaRPr lang="en-US" sz="3600" b="1" dirty="0">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DB464AD-5289-9ACC-CE2C-35F38A32A674}"/>
              </a:ext>
            </a:extLst>
          </p:cNvPr>
          <p:cNvSpPr/>
          <p:nvPr/>
        </p:nvSpPr>
        <p:spPr>
          <a:xfrm>
            <a:off x="3635896" y="485277"/>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2678777" y="1458650"/>
            <a:ext cx="4572000" cy="1077218"/>
          </a:xfrm>
          <a:prstGeom prst="rect">
            <a:avLst/>
          </a:prstGeom>
          <a:noFill/>
        </p:spPr>
        <p:txBody>
          <a:bodyPr wrap="square">
            <a:spAutoFit/>
          </a:bodyPr>
          <a:lstStyle/>
          <a:p>
            <a:pPr marL="514350" indent="-514350" algn="ctr">
              <a:buAutoNum type="arabicPeriod"/>
            </a:pPr>
            <a:r>
              <a:rPr lang="ar-EG" sz="3200" b="1" i="0" u="none" strike="noStrike" dirty="0">
                <a:solidFill>
                  <a:schemeClr val="bg1"/>
                </a:solidFill>
                <a:effectLst/>
                <a:latin typeface="Times New Roman" panose="02020603050405020304" pitchFamily="18" charset="0"/>
              </a:rPr>
              <a:t>إدراك المشكلة </a:t>
            </a:r>
            <a:endParaRPr lang="ar-EG" sz="3200" b="1" dirty="0">
              <a:solidFill>
                <a:schemeClr val="bg1"/>
              </a:solidFill>
              <a:latin typeface="Times New Roman" panose="02020603050405020304" pitchFamily="18" charset="0"/>
            </a:endParaRPr>
          </a:p>
          <a:p>
            <a:pPr algn="ctr"/>
            <a:r>
              <a:rPr lang="ar-EG" sz="3200" b="1" i="0" u="none" strike="noStrike" dirty="0">
                <a:solidFill>
                  <a:schemeClr val="bg1"/>
                </a:solidFill>
                <a:effectLst/>
                <a:latin typeface="Times New Roman" panose="02020603050405020304" pitchFamily="18" charset="0"/>
              </a:rPr>
              <a:t>وتحديدها </a:t>
            </a:r>
            <a:endParaRPr lang="en-US" sz="32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691680" y="3789040"/>
            <a:ext cx="5240923" cy="1754326"/>
          </a:xfrm>
          <a:prstGeom prst="rect">
            <a:avLst/>
          </a:prstGeom>
          <a:noFill/>
        </p:spPr>
        <p:txBody>
          <a:bodyPr wrap="square">
            <a:spAutoFit/>
          </a:bodyPr>
          <a:lstStyle/>
          <a:p>
            <a:pPr algn="r" rtl="1">
              <a:spcBef>
                <a:spcPts val="0"/>
              </a:spcBef>
              <a:spcAft>
                <a:spcPts val="500"/>
              </a:spcAft>
            </a:pPr>
            <a:r>
              <a:rPr lang="ar-EG" sz="3600" b="1" i="0" u="none" strike="noStrike" dirty="0">
                <a:solidFill>
                  <a:schemeClr val="accent6">
                    <a:lumMod val="50000"/>
                  </a:schemeClr>
                </a:solidFill>
                <a:effectLst/>
                <a:latin typeface="Times New Roman" panose="02020603050405020304" pitchFamily="18" charset="0"/>
              </a:rPr>
              <a:t> وتمثل هذه المرحلة أهم مراحل اتخاذ القرار، فالتشخيص الخاطئ للمشكلة يؤدي إلى اتخاذ قرار خاطئ</a:t>
            </a:r>
            <a:endParaRPr lang="ar-EG" sz="3600" b="1" dirty="0">
              <a:solidFill>
                <a:schemeClr val="accent6">
                  <a:lumMod val="50000"/>
                </a:schemeClr>
              </a:solidFill>
              <a:effectLst/>
            </a:endParaRPr>
          </a:p>
        </p:txBody>
      </p:sp>
    </p:spTree>
    <p:extLst>
      <p:ext uri="{BB962C8B-B14F-4D97-AF65-F5344CB8AC3E}">
        <p14:creationId xmlns:p14="http://schemas.microsoft.com/office/powerpoint/2010/main" val="244141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EF7D927C-5550-1230-A8EC-CE8B431D40D0}"/>
              </a:ext>
            </a:extLst>
          </p:cNvPr>
          <p:cNvSpPr/>
          <p:nvPr/>
        </p:nvSpPr>
        <p:spPr>
          <a:xfrm>
            <a:off x="3635896" y="485277"/>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2678777" y="1318268"/>
            <a:ext cx="4572000" cy="1077218"/>
          </a:xfrm>
          <a:prstGeom prst="rect">
            <a:avLst/>
          </a:prstGeom>
          <a:noFill/>
        </p:spPr>
        <p:txBody>
          <a:bodyPr wrap="square">
            <a:spAutoFit/>
          </a:bodyPr>
          <a:lstStyle/>
          <a:p>
            <a:pPr algn="ctr"/>
            <a:r>
              <a:rPr lang="ar-EG" sz="3200" b="1" dirty="0">
                <a:solidFill>
                  <a:schemeClr val="bg1"/>
                </a:solidFill>
              </a:rPr>
              <a:t>2. تحديد الأسباب</a:t>
            </a:r>
          </a:p>
          <a:p>
            <a:pPr algn="ctr"/>
            <a:r>
              <a:rPr lang="ar-EG" sz="3200" b="1" dirty="0">
                <a:solidFill>
                  <a:schemeClr val="bg1"/>
                </a:solidFill>
              </a:rPr>
              <a:t> المحتملة: </a:t>
            </a:r>
            <a:endParaRPr lang="en-US" sz="48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624236" y="4077290"/>
            <a:ext cx="5895528" cy="1938992"/>
          </a:xfrm>
          <a:prstGeom prst="rect">
            <a:avLst/>
          </a:prstGeom>
          <a:noFill/>
        </p:spPr>
        <p:txBody>
          <a:bodyPr wrap="square">
            <a:spAutoFit/>
          </a:bodyPr>
          <a:lstStyle/>
          <a:p>
            <a:pPr>
              <a:spcAft>
                <a:spcPts val="500"/>
              </a:spcAft>
            </a:pPr>
            <a:r>
              <a:rPr lang="ar-EG" sz="4000" b="1" dirty="0"/>
              <a:t>حيث تحدد أبعاد المشكلة، ومسبباتها التي أدت إلى ظهور المشكلة، وجمع البيانات المناسبة حولها.</a:t>
            </a:r>
            <a:endParaRPr lang="ar-EG" sz="6600" b="1" dirty="0">
              <a:solidFill>
                <a:schemeClr val="accent6">
                  <a:lumMod val="50000"/>
                </a:schemeClr>
              </a:solidFill>
              <a:effectLst/>
            </a:endParaRPr>
          </a:p>
        </p:txBody>
      </p:sp>
    </p:spTree>
    <p:extLst>
      <p:ext uri="{BB962C8B-B14F-4D97-AF65-F5344CB8AC3E}">
        <p14:creationId xmlns:p14="http://schemas.microsoft.com/office/powerpoint/2010/main" val="61163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E59EB8FA-BDF2-E02B-A906-5DC0E80A96F3}"/>
              </a:ext>
            </a:extLst>
          </p:cNvPr>
          <p:cNvSpPr/>
          <p:nvPr/>
        </p:nvSpPr>
        <p:spPr>
          <a:xfrm>
            <a:off x="3635896" y="485277"/>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3461737" y="1256712"/>
            <a:ext cx="3006080" cy="1200329"/>
          </a:xfrm>
          <a:prstGeom prst="rect">
            <a:avLst/>
          </a:prstGeom>
          <a:noFill/>
        </p:spPr>
        <p:txBody>
          <a:bodyPr wrap="square">
            <a:spAutoFit/>
          </a:bodyPr>
          <a:lstStyle/>
          <a:p>
            <a:pPr algn="ctr"/>
            <a:r>
              <a:rPr lang="ar-EG" sz="3600" b="1" dirty="0">
                <a:solidFill>
                  <a:schemeClr val="bg1"/>
                </a:solidFill>
              </a:rPr>
              <a:t>3. تحديد حلول وبدائل</a:t>
            </a:r>
            <a:endParaRPr lang="en-US" sz="80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052736" y="4122078"/>
            <a:ext cx="7038528" cy="1569660"/>
          </a:xfrm>
          <a:prstGeom prst="rect">
            <a:avLst/>
          </a:prstGeom>
          <a:noFill/>
        </p:spPr>
        <p:txBody>
          <a:bodyPr wrap="square">
            <a:spAutoFit/>
          </a:bodyPr>
          <a:lstStyle/>
          <a:p>
            <a:r>
              <a:rPr lang="ar-EG" sz="3200" b="1" dirty="0"/>
              <a:t>ويمكن الوصول لمجموعة من الحلول والبدائل الأولية للمشكلة من خلال التحليل الجيد للبيانات والمعلومات.</a:t>
            </a:r>
            <a:endParaRPr lang="ar-EG" sz="6000" b="1" dirty="0"/>
          </a:p>
        </p:txBody>
      </p:sp>
    </p:spTree>
    <p:extLst>
      <p:ext uri="{BB962C8B-B14F-4D97-AF65-F5344CB8AC3E}">
        <p14:creationId xmlns:p14="http://schemas.microsoft.com/office/powerpoint/2010/main" val="72364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069BF9D-7D42-C76F-8EF4-F1ECA6095C57}"/>
              </a:ext>
            </a:extLst>
          </p:cNvPr>
          <p:cNvSpPr/>
          <p:nvPr/>
        </p:nvSpPr>
        <p:spPr>
          <a:xfrm>
            <a:off x="3635896" y="485277"/>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3893785" y="1196752"/>
            <a:ext cx="2141984" cy="1569660"/>
          </a:xfrm>
          <a:prstGeom prst="rect">
            <a:avLst/>
          </a:prstGeom>
          <a:noFill/>
        </p:spPr>
        <p:txBody>
          <a:bodyPr wrap="square">
            <a:spAutoFit/>
          </a:bodyPr>
          <a:lstStyle/>
          <a:p>
            <a:pPr algn="ctr"/>
            <a:r>
              <a:rPr lang="ar-EG" sz="3200" b="1" dirty="0">
                <a:solidFill>
                  <a:schemeClr val="bg1"/>
                </a:solidFill>
              </a:rPr>
              <a:t>4. اختيار الحل أو البديل - الأفضل</a:t>
            </a:r>
            <a:endParaRPr lang="en-US" sz="138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052736" y="4122078"/>
            <a:ext cx="7038528" cy="1754326"/>
          </a:xfrm>
          <a:prstGeom prst="rect">
            <a:avLst/>
          </a:prstGeom>
          <a:noFill/>
        </p:spPr>
        <p:txBody>
          <a:bodyPr wrap="square">
            <a:spAutoFit/>
          </a:bodyPr>
          <a:lstStyle/>
          <a:p>
            <a:r>
              <a:rPr lang="ar-EG" sz="3600" b="1" dirty="0"/>
              <a:t>ويستلزم للوصول لهذا الحل أو البديل المرور بعدد من المراحل التي تمكننا من الاختيار الجيد.</a:t>
            </a:r>
            <a:endParaRPr lang="ar-EG" sz="5400" b="1" dirty="0"/>
          </a:p>
        </p:txBody>
      </p:sp>
    </p:spTree>
    <p:extLst>
      <p:ext uri="{BB962C8B-B14F-4D97-AF65-F5344CB8AC3E}">
        <p14:creationId xmlns:p14="http://schemas.microsoft.com/office/powerpoint/2010/main" val="412873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AAD3F6F0-B6F3-9E34-DC19-36636CDB5BF3}"/>
              </a:ext>
            </a:extLst>
          </p:cNvPr>
          <p:cNvSpPr/>
          <p:nvPr/>
        </p:nvSpPr>
        <p:spPr>
          <a:xfrm>
            <a:off x="3635896" y="485277"/>
            <a:ext cx="2657763" cy="2743200"/>
          </a:xfrm>
          <a:custGeom>
            <a:avLst/>
            <a:gdLst/>
            <a:ahLst/>
            <a:cxnLst/>
            <a:rect l="l" t="t" r="r" b="b"/>
            <a:pathLst>
              <a:path w="3986645" h="4114800">
                <a:moveTo>
                  <a:pt x="0" y="0"/>
                </a:moveTo>
                <a:lnTo>
                  <a:pt x="3986646" y="0"/>
                </a:lnTo>
                <a:lnTo>
                  <a:pt x="398664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540EBD27-370E-6472-3067-97CAE2D6826C}"/>
              </a:ext>
            </a:extLst>
          </p:cNvPr>
          <p:cNvSpPr txBox="1"/>
          <p:nvPr/>
        </p:nvSpPr>
        <p:spPr>
          <a:xfrm>
            <a:off x="2678777" y="1502934"/>
            <a:ext cx="4572000" cy="707886"/>
          </a:xfrm>
          <a:prstGeom prst="rect">
            <a:avLst/>
          </a:prstGeom>
          <a:noFill/>
        </p:spPr>
        <p:txBody>
          <a:bodyPr wrap="square">
            <a:spAutoFit/>
          </a:bodyPr>
          <a:lstStyle/>
          <a:p>
            <a:pPr algn="ctr"/>
            <a:r>
              <a:rPr lang="ar-EG" sz="4000" b="1" dirty="0">
                <a:solidFill>
                  <a:schemeClr val="bg1"/>
                </a:solidFill>
              </a:rPr>
              <a:t>5. تطبيق الحل</a:t>
            </a:r>
            <a:endParaRPr lang="en-US" sz="41300" b="1" dirty="0">
              <a:solidFill>
                <a:schemeClr val="bg1"/>
              </a:solidFill>
            </a:endParaRPr>
          </a:p>
        </p:txBody>
      </p:sp>
      <p:sp>
        <p:nvSpPr>
          <p:cNvPr id="6" name="مربع نص 5">
            <a:extLst>
              <a:ext uri="{FF2B5EF4-FFF2-40B4-BE49-F238E27FC236}">
                <a16:creationId xmlns:a16="http://schemas.microsoft.com/office/drawing/2014/main" id="{E8BCBB83-4648-2CFB-01F0-50C6B7F0A646}"/>
              </a:ext>
            </a:extLst>
          </p:cNvPr>
          <p:cNvSpPr txBox="1"/>
          <p:nvPr/>
        </p:nvSpPr>
        <p:spPr>
          <a:xfrm>
            <a:off x="1835696" y="3665102"/>
            <a:ext cx="5967536" cy="2554545"/>
          </a:xfrm>
          <a:prstGeom prst="rect">
            <a:avLst/>
          </a:prstGeom>
          <a:noFill/>
        </p:spPr>
        <p:txBody>
          <a:bodyPr wrap="square">
            <a:spAutoFit/>
          </a:bodyPr>
          <a:lstStyle/>
          <a:p>
            <a:pPr algn="ctr"/>
            <a:r>
              <a:rPr lang="ar-EG" sz="3200" b="1" dirty="0"/>
              <a:t>وتقويم النتائج فلا قيمة لجميع الخطوات السابقة دون تطبيق ما الحل أو البديل- المختار، والتأكد من أنه البديل المناسب لحل المشكلة.</a:t>
            </a:r>
            <a:endParaRPr lang="ar-EG" sz="5400" b="1" dirty="0"/>
          </a:p>
          <a:p>
            <a:pPr algn="ctr"/>
            <a:r>
              <a:rPr lang="ar-EG" sz="3200" b="1" dirty="0"/>
              <a:t>وسنتعرف في الموضوع القادم على هذه الخطوات بالتفصيل بمشيئة الله.</a:t>
            </a:r>
            <a:endParaRPr lang="ar-EG" sz="5400" b="1" dirty="0"/>
          </a:p>
        </p:txBody>
      </p:sp>
    </p:spTree>
    <p:extLst>
      <p:ext uri="{BB962C8B-B14F-4D97-AF65-F5344CB8AC3E}">
        <p14:creationId xmlns:p14="http://schemas.microsoft.com/office/powerpoint/2010/main" val="58638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259632" y="1556792"/>
            <a:ext cx="7056784" cy="4162306"/>
          </a:xfrm>
          <a:prstGeom prst="round2SameRect">
            <a:avLst/>
          </a:prstGeom>
          <a:noFill/>
          <a:ln>
            <a:noFill/>
          </a:ln>
        </p:spPr>
        <p:txBody>
          <a:bodyPr wrap="square">
            <a:spAutoFit/>
          </a:bodyPr>
          <a:lstStyle/>
          <a:p>
            <a:r>
              <a:rPr lang="ar-EG" sz="2800" b="1" dirty="0"/>
              <a:t>رجعت هند من الجامعة وقد بدت عليها الحيرة والقلق، فسألها والدها عن السبب فأجابت: لقد وزعت اليوم </a:t>
            </a:r>
            <a:r>
              <a:rPr lang="ar-EG" sz="2800" b="1" dirty="0" err="1"/>
              <a:t>إستمارة</a:t>
            </a:r>
            <a:r>
              <a:rPr lang="ar-EG" sz="2800" b="1" dirty="0"/>
              <a:t> على الطالبات ليقمن بتسجيل التخصص الذي يرغبن الالتحاق به، وأنا الآن في حيرة من أمري، ما التخصص الذي سأختاره ؟ طلب منها والدها أخذ رأي ابنة عمها التي تدرس في إحدى الكليات، وكذلك الاتصال على بعض زميلاتها في الجامعة لأخذ مشورتهن فعلت هند ما اقترحه عليها والدها؛ حيث استشارت ابنة عمها وبعض زميلاتها.</a:t>
            </a:r>
          </a:p>
          <a:p>
            <a:r>
              <a:rPr lang="ar-EG" sz="2800" b="1" dirty="0">
                <a:solidFill>
                  <a:srgbClr val="C00000"/>
                </a:solidFill>
              </a:rPr>
              <a:t>من خلال الحالة السابقة أجب عن الأسئلة الآتية:</a:t>
            </a:r>
            <a:br>
              <a:rPr lang="ar-EG" sz="2800" b="1" dirty="0"/>
            </a:br>
            <a:endParaRPr lang="ar-EG" sz="2800" b="1" dirty="0"/>
          </a:p>
        </p:txBody>
      </p:sp>
    </p:spTree>
    <p:extLst>
      <p:ext uri="{BB962C8B-B14F-4D97-AF65-F5344CB8AC3E}">
        <p14:creationId xmlns:p14="http://schemas.microsoft.com/office/powerpoint/2010/main" val="346187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475656" y="1057453"/>
            <a:ext cx="6624736" cy="4743093"/>
          </a:xfrm>
          <a:prstGeom prst="round2SameRect">
            <a:avLst/>
          </a:prstGeom>
          <a:noFill/>
          <a:ln>
            <a:noFill/>
          </a:ln>
        </p:spPr>
        <p:txBody>
          <a:bodyPr wrap="square">
            <a:spAutoFit/>
          </a:bodyPr>
          <a:lstStyle/>
          <a:p>
            <a:pPr marL="457200" indent="-457200">
              <a:buFont typeface="Arial" panose="020B0604020202020204" pitchFamily="34" charset="0"/>
              <a:buChar char="•"/>
            </a:pPr>
            <a:r>
              <a:rPr lang="ar-EG" sz="3200" b="1" dirty="0"/>
              <a:t>ما المشكلة التي جعلت هند تشعر بالحيرة والقلق؟</a:t>
            </a:r>
          </a:p>
          <a:p>
            <a:pPr marL="457200" indent="-457200">
              <a:buFont typeface="Arial" panose="020B0604020202020204" pitchFamily="34" charset="0"/>
              <a:buChar char="•"/>
            </a:pPr>
            <a:r>
              <a:rPr lang="ar-EG" sz="3200" b="1" dirty="0"/>
              <a:t>على أي أسلوب اعتمدت هند في حل هذه المشكلة؟</a:t>
            </a:r>
          </a:p>
          <a:p>
            <a:pPr marL="457200" indent="-457200">
              <a:buFont typeface="Arial" panose="020B0604020202020204" pitchFamily="34" charset="0"/>
              <a:buChar char="•"/>
            </a:pPr>
            <a:r>
              <a:rPr lang="ar-EG" sz="3200" b="1" dirty="0"/>
              <a:t>هل تؤيد الأسلوب الذي استخدمته هند المعالجة هذه المشكلة؟ ولماذا؟</a:t>
            </a:r>
          </a:p>
          <a:p>
            <a:r>
              <a:rPr lang="ar-EG" sz="3200" b="1" dirty="0"/>
              <a:t>في حالة اعتماد هند على الأسلوب العلمي لحل المشكلات.</a:t>
            </a:r>
          </a:p>
          <a:p>
            <a:r>
              <a:rPr lang="ar-EG" sz="3200" b="1" dirty="0"/>
              <a:t>ضع تصورا مختصرًا لما يمكن أن تتبعه من خطوات لحل هذه المشكلة.</a:t>
            </a:r>
          </a:p>
        </p:txBody>
      </p:sp>
    </p:spTree>
    <p:extLst>
      <p:ext uri="{BB962C8B-B14F-4D97-AF65-F5344CB8AC3E}">
        <p14:creationId xmlns:p14="http://schemas.microsoft.com/office/powerpoint/2010/main" val="308867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A7E21BA2-32DB-128B-F800-334254851484}"/>
              </a:ext>
            </a:extLst>
          </p:cNvPr>
          <p:cNvSpPr txBox="1"/>
          <p:nvPr/>
        </p:nvSpPr>
        <p:spPr>
          <a:xfrm>
            <a:off x="2627784" y="1556792"/>
            <a:ext cx="4536504" cy="3970318"/>
          </a:xfrm>
          <a:prstGeom prst="rect">
            <a:avLst/>
          </a:prstGeom>
          <a:noFill/>
        </p:spPr>
        <p:txBody>
          <a:bodyPr wrap="square" rtlCol="1">
            <a:spAutoFit/>
          </a:bodyPr>
          <a:lstStyle/>
          <a:p>
            <a:pPr marL="457200" indent="-457200">
              <a:buFontTx/>
              <a:buChar char="-"/>
            </a:pPr>
            <a:r>
              <a:rPr lang="ar-EG" sz="3600" b="1" dirty="0">
                <a:solidFill>
                  <a:srgbClr val="FF0000"/>
                </a:solidFill>
              </a:rPr>
              <a:t>المشكلة: انها في حيرة في اختيار التخصص.</a:t>
            </a:r>
          </a:p>
          <a:p>
            <a:pPr marL="457200" indent="-457200">
              <a:buFontTx/>
              <a:buChar char="-"/>
            </a:pPr>
            <a:r>
              <a:rPr lang="ar-EG" sz="3600" b="1" dirty="0">
                <a:solidFill>
                  <a:srgbClr val="FF0000"/>
                </a:solidFill>
              </a:rPr>
              <a:t>الأسلوب المعتمد: الأسلوب التقليدي.</a:t>
            </a:r>
          </a:p>
          <a:p>
            <a:pPr marL="457200" indent="-457200">
              <a:buFontTx/>
              <a:buChar char="-"/>
            </a:pPr>
            <a:r>
              <a:rPr lang="ar-EG" sz="3600" b="1" dirty="0">
                <a:solidFill>
                  <a:srgbClr val="FF0000"/>
                </a:solidFill>
              </a:rPr>
              <a:t>لا أؤيد، لان الأسلوب العلمي افضل في حل المشكلات وبطريقة فعالة.</a:t>
            </a:r>
          </a:p>
        </p:txBody>
      </p:sp>
    </p:spTree>
    <p:extLst>
      <p:ext uri="{BB962C8B-B14F-4D97-AF65-F5344CB8AC3E}">
        <p14:creationId xmlns:p14="http://schemas.microsoft.com/office/powerpoint/2010/main" val="233743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sp>
        <p:nvSpPr>
          <p:cNvPr id="5" name="Freeform 5"/>
          <p:cNvSpPr/>
          <p:nvPr/>
        </p:nvSpPr>
        <p:spPr>
          <a:xfrm>
            <a:off x="5103315" y="476672"/>
            <a:ext cx="4040483" cy="3470956"/>
          </a:xfrm>
          <a:custGeom>
            <a:avLst/>
            <a:gdLst/>
            <a:ahLst/>
            <a:cxnLst/>
            <a:rect l="l" t="t" r="r" b="b"/>
            <a:pathLst>
              <a:path w="4231157" h="4114800">
                <a:moveTo>
                  <a:pt x="0" y="0"/>
                </a:moveTo>
                <a:lnTo>
                  <a:pt x="4231157" y="0"/>
                </a:lnTo>
                <a:lnTo>
                  <a:pt x="423115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2">
            <a:extLst>
              <a:ext uri="{FF2B5EF4-FFF2-40B4-BE49-F238E27FC236}">
                <a16:creationId xmlns:a16="http://schemas.microsoft.com/office/drawing/2014/main" id="{31334DDF-B23D-A0DF-0663-C6D97B80B2A5}"/>
              </a:ext>
            </a:extLst>
          </p:cNvPr>
          <p:cNvGrpSpPr/>
          <p:nvPr/>
        </p:nvGrpSpPr>
        <p:grpSpPr>
          <a:xfrm>
            <a:off x="683568" y="2420888"/>
            <a:ext cx="3603989" cy="2770882"/>
            <a:chOff x="0" y="0"/>
            <a:chExt cx="1057180" cy="812800"/>
          </a:xfrm>
        </p:grpSpPr>
        <p:sp>
          <p:nvSpPr>
            <p:cNvPr id="7" name="Freeform 3">
              <a:extLst>
                <a:ext uri="{FF2B5EF4-FFF2-40B4-BE49-F238E27FC236}">
                  <a16:creationId xmlns:a16="http://schemas.microsoft.com/office/drawing/2014/main" id="{77FE289D-2B58-C40E-FDF0-3B50B668DC3B}"/>
                </a:ext>
              </a:extLst>
            </p:cNvPr>
            <p:cNvSpPr/>
            <p:nvPr/>
          </p:nvSpPr>
          <p:spPr>
            <a:xfrm>
              <a:off x="0" y="0"/>
              <a:ext cx="1057181" cy="812800"/>
            </a:xfrm>
            <a:custGeom>
              <a:avLst/>
              <a:gdLst/>
              <a:ahLst/>
              <a:cxnLst/>
              <a:rect l="l" t="t" r="r" b="b"/>
              <a:pathLst>
                <a:path w="1057181" h="812800">
                  <a:moveTo>
                    <a:pt x="113852" y="0"/>
                  </a:moveTo>
                  <a:lnTo>
                    <a:pt x="943328" y="0"/>
                  </a:lnTo>
                  <a:cubicBezTo>
                    <a:pt x="1006207" y="0"/>
                    <a:pt x="1057181" y="50973"/>
                    <a:pt x="1057181" y="113852"/>
                  </a:cubicBezTo>
                  <a:lnTo>
                    <a:pt x="1057181" y="698948"/>
                  </a:lnTo>
                  <a:cubicBezTo>
                    <a:pt x="1057181" y="761827"/>
                    <a:pt x="1006207" y="812800"/>
                    <a:pt x="943328" y="812800"/>
                  </a:cubicBezTo>
                  <a:lnTo>
                    <a:pt x="113852" y="812800"/>
                  </a:lnTo>
                  <a:cubicBezTo>
                    <a:pt x="50973" y="812800"/>
                    <a:pt x="0" y="761827"/>
                    <a:pt x="0" y="698948"/>
                  </a:cubicBezTo>
                  <a:lnTo>
                    <a:pt x="0" y="113852"/>
                  </a:lnTo>
                  <a:cubicBezTo>
                    <a:pt x="0" y="50973"/>
                    <a:pt x="50973" y="0"/>
                    <a:pt x="113852" y="0"/>
                  </a:cubicBezTo>
                  <a:close/>
                </a:path>
              </a:pathLst>
            </a:custGeom>
            <a:solidFill>
              <a:srgbClr val="FFFFFF"/>
            </a:solidFill>
          </p:spPr>
        </p:sp>
        <p:sp>
          <p:nvSpPr>
            <p:cNvPr id="8" name="TextBox 4">
              <a:extLst>
                <a:ext uri="{FF2B5EF4-FFF2-40B4-BE49-F238E27FC236}">
                  <a16:creationId xmlns:a16="http://schemas.microsoft.com/office/drawing/2014/main" id="{7689D470-E3A6-0B7D-07DB-37B9E2F43B43}"/>
                </a:ext>
              </a:extLst>
            </p:cNvPr>
            <p:cNvSpPr txBox="1"/>
            <p:nvPr/>
          </p:nvSpPr>
          <p:spPr>
            <a:xfrm>
              <a:off x="0" y="-57150"/>
              <a:ext cx="1057180" cy="869950"/>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11">
            <a:extLst>
              <a:ext uri="{FF2B5EF4-FFF2-40B4-BE49-F238E27FC236}">
                <a16:creationId xmlns:a16="http://schemas.microsoft.com/office/drawing/2014/main" id="{FF594AEE-F4E3-EEC3-8D49-B3B8697802D7}"/>
              </a:ext>
            </a:extLst>
          </p:cNvPr>
          <p:cNvGrpSpPr/>
          <p:nvPr/>
        </p:nvGrpSpPr>
        <p:grpSpPr>
          <a:xfrm>
            <a:off x="683565" y="2694346"/>
            <a:ext cx="1416975" cy="708488"/>
            <a:chOff x="0" y="0"/>
            <a:chExt cx="812800" cy="406400"/>
          </a:xfrm>
        </p:grpSpPr>
        <p:sp>
          <p:nvSpPr>
            <p:cNvPr id="10" name="Freeform 12">
              <a:extLst>
                <a:ext uri="{FF2B5EF4-FFF2-40B4-BE49-F238E27FC236}">
                  <a16:creationId xmlns:a16="http://schemas.microsoft.com/office/drawing/2014/main" id="{644D7A9D-BFE6-BBF9-6A9D-5308965CB8B5}"/>
                </a:ext>
              </a:extLst>
            </p:cNvPr>
            <p:cNvSpPr/>
            <p:nvPr/>
          </p:nvSpPr>
          <p:spPr>
            <a:xfrm>
              <a:off x="0" y="0"/>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rgbClr val="80131A"/>
            </a:solidFill>
          </p:spPr>
        </p:sp>
        <p:sp>
          <p:nvSpPr>
            <p:cNvPr id="11" name="TextBox 13">
              <a:extLst>
                <a:ext uri="{FF2B5EF4-FFF2-40B4-BE49-F238E27FC236}">
                  <a16:creationId xmlns:a16="http://schemas.microsoft.com/office/drawing/2014/main" id="{D03C577A-670A-65B7-D175-9EEFAA337AB7}"/>
                </a:ext>
              </a:extLst>
            </p:cNvPr>
            <p:cNvSpPr txBox="1"/>
            <p:nvPr/>
          </p:nvSpPr>
          <p:spPr>
            <a:xfrm>
              <a:off x="0" y="-57150"/>
              <a:ext cx="698500" cy="463550"/>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مربع نص 11">
            <a:extLst>
              <a:ext uri="{FF2B5EF4-FFF2-40B4-BE49-F238E27FC236}">
                <a16:creationId xmlns:a16="http://schemas.microsoft.com/office/drawing/2014/main" id="{092BC7B4-7C33-8B82-1A1B-A1AA85C4D5EC}"/>
              </a:ext>
            </a:extLst>
          </p:cNvPr>
          <p:cNvSpPr txBox="1"/>
          <p:nvPr/>
        </p:nvSpPr>
        <p:spPr>
          <a:xfrm>
            <a:off x="1240869" y="2998774"/>
            <a:ext cx="2952328"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661317" y="764704"/>
            <a:ext cx="5821365" cy="5016758"/>
          </a:xfrm>
          <a:prstGeom prst="round1Rect">
            <a:avLst/>
          </a:prstGeom>
          <a:noFill/>
          <a:ln>
            <a:noFill/>
          </a:ln>
        </p:spPr>
        <p:txBody>
          <a:bodyPr wrap="square">
            <a:spAutoFit/>
          </a:bodyPr>
          <a:lstStyle/>
          <a:p>
            <a:r>
              <a:rPr lang="ar-EG" sz="3200" b="1" dirty="0">
                <a:solidFill>
                  <a:srgbClr val="C00000"/>
                </a:solidFill>
              </a:rPr>
              <a:t>من خلال زيارتك لأحد المسؤولين في إحدى الشركات أو الجهات الحكومية اطرح هذه التساؤلات عليه، ثم قدم تقريراً بذلك، واعرضه على زملائك في الفصل.</a:t>
            </a:r>
          </a:p>
          <a:p>
            <a:pPr marL="457200" indent="-457200">
              <a:buFont typeface="Arial" panose="020B0604020202020204" pitchFamily="34" charset="0"/>
              <a:buChar char="•"/>
            </a:pPr>
            <a:r>
              <a:rPr lang="ar-EG" sz="3200" b="1" dirty="0"/>
              <a:t>ما أكبر مشكلة واجهتها الشركة أو الجهة؟</a:t>
            </a:r>
          </a:p>
          <a:p>
            <a:pPr marL="457200" indent="-457200">
              <a:buFont typeface="Arial" panose="020B0604020202020204" pitchFamily="34" charset="0"/>
              <a:buChar char="•"/>
            </a:pPr>
            <a:r>
              <a:rPr lang="ar-EG" sz="3200" b="1" dirty="0"/>
              <a:t>كيف جمعت المعلومات حول المشكلة ؟ . ما الأسباب التي أدت إلى حدوث المشكلة ؟ </a:t>
            </a:r>
          </a:p>
          <a:p>
            <a:pPr marL="457200" indent="-457200">
              <a:buFont typeface="Arial" panose="020B0604020202020204" pitchFamily="34" charset="0"/>
              <a:buChar char="•"/>
            </a:pPr>
            <a:r>
              <a:rPr lang="ar-EG" sz="3200" b="1" dirty="0"/>
              <a:t> لماذا يبحث - عادة عن أسباب المشكلة ؟</a:t>
            </a:r>
          </a:p>
          <a:p>
            <a:pPr marL="457200" indent="-457200">
              <a:buFont typeface="Arial" panose="020B0604020202020204" pitchFamily="34" charset="0"/>
              <a:buChar char="•"/>
            </a:pPr>
            <a:r>
              <a:rPr lang="ar-EG" sz="3200" b="1" dirty="0"/>
              <a:t>ما الحلول التي أسهمت في حل المشكلة؟ أو خففت من حدتها؟</a:t>
            </a:r>
          </a:p>
        </p:txBody>
      </p:sp>
    </p:spTree>
    <p:extLst>
      <p:ext uri="{BB962C8B-B14F-4D97-AF65-F5344CB8AC3E}">
        <p14:creationId xmlns:p14="http://schemas.microsoft.com/office/powerpoint/2010/main" val="113733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5" name="Group 5"/>
          <p:cNvGrpSpPr/>
          <p:nvPr/>
        </p:nvGrpSpPr>
        <p:grpSpPr>
          <a:xfrm>
            <a:off x="2142457" y="2539220"/>
            <a:ext cx="4859085" cy="1970626"/>
            <a:chOff x="0" y="0"/>
            <a:chExt cx="1851996" cy="812800"/>
          </a:xfrm>
        </p:grpSpPr>
        <p:sp>
          <p:nvSpPr>
            <p:cNvPr id="6" name="Freeform 6"/>
            <p:cNvSpPr/>
            <p:nvPr/>
          </p:nvSpPr>
          <p:spPr>
            <a:xfrm>
              <a:off x="0" y="0"/>
              <a:ext cx="1851996" cy="812800"/>
            </a:xfrm>
            <a:custGeom>
              <a:avLst/>
              <a:gdLst/>
              <a:ahLst/>
              <a:cxnLst/>
              <a:rect l="l" t="t" r="r" b="b"/>
              <a:pathLst>
                <a:path w="1851996" h="812800">
                  <a:moveTo>
                    <a:pt x="58352" y="0"/>
                  </a:moveTo>
                  <a:lnTo>
                    <a:pt x="1793644" y="0"/>
                  </a:lnTo>
                  <a:cubicBezTo>
                    <a:pt x="1809120" y="0"/>
                    <a:pt x="1823962" y="6148"/>
                    <a:pt x="1834905" y="17091"/>
                  </a:cubicBezTo>
                  <a:cubicBezTo>
                    <a:pt x="1845848" y="28034"/>
                    <a:pt x="1851996" y="42876"/>
                    <a:pt x="1851996" y="58352"/>
                  </a:cubicBezTo>
                  <a:lnTo>
                    <a:pt x="1851996" y="754448"/>
                  </a:lnTo>
                  <a:cubicBezTo>
                    <a:pt x="1851996" y="769924"/>
                    <a:pt x="1845848" y="784766"/>
                    <a:pt x="1834905" y="795709"/>
                  </a:cubicBezTo>
                  <a:cubicBezTo>
                    <a:pt x="1823962" y="806652"/>
                    <a:pt x="1809120" y="812800"/>
                    <a:pt x="1793644" y="812800"/>
                  </a:cubicBezTo>
                  <a:lnTo>
                    <a:pt x="58352" y="812800"/>
                  </a:lnTo>
                  <a:cubicBezTo>
                    <a:pt x="42876" y="812800"/>
                    <a:pt x="28034" y="806652"/>
                    <a:pt x="17091" y="795709"/>
                  </a:cubicBezTo>
                  <a:cubicBezTo>
                    <a:pt x="6148" y="784766"/>
                    <a:pt x="0" y="769924"/>
                    <a:pt x="0" y="754448"/>
                  </a:cubicBezTo>
                  <a:lnTo>
                    <a:pt x="0" y="58352"/>
                  </a:lnTo>
                  <a:cubicBezTo>
                    <a:pt x="0" y="42876"/>
                    <a:pt x="6148" y="28034"/>
                    <a:pt x="17091" y="17091"/>
                  </a:cubicBezTo>
                  <a:cubicBezTo>
                    <a:pt x="28034" y="6148"/>
                    <a:pt x="42876" y="0"/>
                    <a:pt x="58352" y="0"/>
                  </a:cubicBezTo>
                  <a:close/>
                </a:path>
              </a:pathLst>
            </a:custGeom>
            <a:solidFill>
              <a:srgbClr val="FFFFFF"/>
            </a:solidFill>
          </p:spPr>
        </p:sp>
        <p:sp>
          <p:nvSpPr>
            <p:cNvPr id="7" name="TextBox 7"/>
            <p:cNvSpPr txBox="1"/>
            <p:nvPr/>
          </p:nvSpPr>
          <p:spPr>
            <a:xfrm>
              <a:off x="0" y="-57150"/>
              <a:ext cx="1851996" cy="8699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6254179" y="2944521"/>
            <a:ext cx="1089353" cy="10893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6314374" y="3004718"/>
            <a:ext cx="968963" cy="968959"/>
            <a:chOff x="0" y="0"/>
            <a:chExt cx="6350000" cy="6349975"/>
          </a:xfrm>
        </p:grpSpPr>
        <p:sp>
          <p:nvSpPr>
            <p:cNvPr id="17" name="Freeform 1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4999" r="-24999"/>
              </a:stretch>
            </a:blipFill>
          </p:spPr>
        </p:sp>
      </p:grpSp>
      <p:grpSp>
        <p:nvGrpSpPr>
          <p:cNvPr id="24" name="Group 24"/>
          <p:cNvGrpSpPr/>
          <p:nvPr/>
        </p:nvGrpSpPr>
        <p:grpSpPr>
          <a:xfrm rot="-10800000">
            <a:off x="-728322" y="4705458"/>
            <a:ext cx="1433032" cy="2489015"/>
            <a:chOff x="0" y="0"/>
            <a:chExt cx="812800" cy="1411742"/>
          </a:xfrm>
        </p:grpSpPr>
        <p:sp>
          <p:nvSpPr>
            <p:cNvPr id="25" name="Freeform 25"/>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26" name="TextBox 26"/>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rot="-10800000">
            <a:off x="-283010" y="5478396"/>
            <a:ext cx="1433032" cy="746828"/>
            <a:chOff x="0" y="0"/>
            <a:chExt cx="812800" cy="423592"/>
          </a:xfrm>
        </p:grpSpPr>
        <p:sp>
          <p:nvSpPr>
            <p:cNvPr id="28" name="Freeform 28"/>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29" name="TextBox 29"/>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8410895" y="-259116"/>
            <a:ext cx="1433032" cy="2489015"/>
            <a:chOff x="0" y="0"/>
            <a:chExt cx="812800" cy="1411742"/>
          </a:xfrm>
        </p:grpSpPr>
        <p:sp>
          <p:nvSpPr>
            <p:cNvPr id="31" name="Freeform 31"/>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32" name="TextBox 32"/>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7965583" y="710133"/>
            <a:ext cx="1433032" cy="746828"/>
            <a:chOff x="0" y="0"/>
            <a:chExt cx="812800" cy="423592"/>
          </a:xfrm>
        </p:grpSpPr>
        <p:sp>
          <p:nvSpPr>
            <p:cNvPr id="34" name="Freeform 34"/>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35" name="TextBox 35"/>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6" name="مربع نص 35">
            <a:extLst>
              <a:ext uri="{FF2B5EF4-FFF2-40B4-BE49-F238E27FC236}">
                <a16:creationId xmlns:a16="http://schemas.microsoft.com/office/drawing/2014/main" id="{463AB19B-2CD0-58B1-D7FC-523FA8A23661}"/>
              </a:ext>
            </a:extLst>
          </p:cNvPr>
          <p:cNvSpPr txBox="1"/>
          <p:nvPr/>
        </p:nvSpPr>
        <p:spPr>
          <a:xfrm>
            <a:off x="1868980" y="2416537"/>
            <a:ext cx="5328592" cy="221599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138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138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
        <p:nvSpPr>
          <p:cNvPr id="37" name="Freeform 2">
            <a:extLst>
              <a:ext uri="{FF2B5EF4-FFF2-40B4-BE49-F238E27FC236}">
                <a16:creationId xmlns:a16="http://schemas.microsoft.com/office/drawing/2014/main" id="{EA75D6A4-0F65-85D9-132B-6FBA9EAC614E}"/>
              </a:ext>
            </a:extLst>
          </p:cNvPr>
          <p:cNvSpPr/>
          <p:nvPr/>
        </p:nvSpPr>
        <p:spPr>
          <a:xfrm>
            <a:off x="1200044" y="1870459"/>
            <a:ext cx="1713296" cy="1375764"/>
          </a:xfrm>
          <a:custGeom>
            <a:avLst/>
            <a:gdLst/>
            <a:ahLst/>
            <a:cxnLst/>
            <a:rect l="l" t="t" r="r" b="b"/>
            <a:pathLst>
              <a:path w="3785616" h="4114800">
                <a:moveTo>
                  <a:pt x="0" y="0"/>
                </a:moveTo>
                <a:lnTo>
                  <a:pt x="3785616" y="0"/>
                </a:lnTo>
                <a:lnTo>
                  <a:pt x="378561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8" name="Group 8"/>
          <p:cNvGrpSpPr/>
          <p:nvPr/>
        </p:nvGrpSpPr>
        <p:grpSpPr>
          <a:xfrm>
            <a:off x="2195736" y="2204864"/>
            <a:ext cx="5229499" cy="2913193"/>
            <a:chOff x="0" y="0"/>
            <a:chExt cx="919417" cy="1063664"/>
          </a:xfrm>
        </p:grpSpPr>
        <p:sp>
          <p:nvSpPr>
            <p:cNvPr id="9" name="Freeform 9"/>
            <p:cNvSpPr/>
            <p:nvPr/>
          </p:nvSpPr>
          <p:spPr>
            <a:xfrm>
              <a:off x="0" y="0"/>
              <a:ext cx="919417" cy="1063664"/>
            </a:xfrm>
            <a:custGeom>
              <a:avLst/>
              <a:gdLst/>
              <a:ahLst/>
              <a:cxnLst/>
              <a:rect l="l" t="t" r="r" b="b"/>
              <a:pathLst>
                <a:path w="919417" h="1063664">
                  <a:moveTo>
                    <a:pt x="62063" y="0"/>
                  </a:moveTo>
                  <a:lnTo>
                    <a:pt x="857355" y="0"/>
                  </a:lnTo>
                  <a:cubicBezTo>
                    <a:pt x="873815" y="0"/>
                    <a:pt x="889601" y="6539"/>
                    <a:pt x="901240" y="18178"/>
                  </a:cubicBezTo>
                  <a:cubicBezTo>
                    <a:pt x="912879" y="29817"/>
                    <a:pt x="919417" y="45603"/>
                    <a:pt x="919417" y="62063"/>
                  </a:cubicBezTo>
                  <a:lnTo>
                    <a:pt x="919417" y="1001601"/>
                  </a:lnTo>
                  <a:cubicBezTo>
                    <a:pt x="919417" y="1035878"/>
                    <a:pt x="891631" y="1063664"/>
                    <a:pt x="857355" y="1063664"/>
                  </a:cubicBezTo>
                  <a:lnTo>
                    <a:pt x="62063" y="1063664"/>
                  </a:lnTo>
                  <a:cubicBezTo>
                    <a:pt x="27786" y="1063664"/>
                    <a:pt x="0" y="1035878"/>
                    <a:pt x="0" y="1001601"/>
                  </a:cubicBezTo>
                  <a:lnTo>
                    <a:pt x="0" y="62063"/>
                  </a:lnTo>
                  <a:cubicBezTo>
                    <a:pt x="0" y="27786"/>
                    <a:pt x="27786" y="0"/>
                    <a:pt x="62063" y="0"/>
                  </a:cubicBezTo>
                  <a:close/>
                </a:path>
              </a:pathLst>
            </a:custGeom>
            <a:solidFill>
              <a:srgbClr val="FFFFFF"/>
            </a:solidFill>
          </p:spPr>
        </p:sp>
        <p:sp>
          <p:nvSpPr>
            <p:cNvPr id="10" name="TextBox 10"/>
            <p:cNvSpPr txBox="1"/>
            <p:nvPr/>
          </p:nvSpPr>
          <p:spPr>
            <a:xfrm>
              <a:off x="0" y="-57150"/>
              <a:ext cx="919417" cy="112081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6995011" y="2430037"/>
            <a:ext cx="785790" cy="7857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9" name="TextBox 1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p:cNvGrpSpPr/>
          <p:nvPr/>
        </p:nvGrpSpPr>
        <p:grpSpPr>
          <a:xfrm>
            <a:off x="1835951" y="2533363"/>
            <a:ext cx="785790" cy="78579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25" name="TextBox 25"/>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Freeform 32"/>
          <p:cNvSpPr/>
          <p:nvPr/>
        </p:nvSpPr>
        <p:spPr>
          <a:xfrm>
            <a:off x="7220883" y="2584323"/>
            <a:ext cx="396510" cy="495637"/>
          </a:xfrm>
          <a:custGeom>
            <a:avLst/>
            <a:gdLst/>
            <a:ahLst/>
            <a:cxnLst/>
            <a:rect l="l" t="t" r="r" b="b"/>
            <a:pathLst>
              <a:path w="793019" h="991274">
                <a:moveTo>
                  <a:pt x="0" y="0"/>
                </a:moveTo>
                <a:lnTo>
                  <a:pt x="793020" y="0"/>
                </a:lnTo>
                <a:lnTo>
                  <a:pt x="793020" y="991274"/>
                </a:lnTo>
                <a:lnTo>
                  <a:pt x="0" y="9912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3" name="Freeform 33"/>
          <p:cNvSpPr/>
          <p:nvPr/>
        </p:nvSpPr>
        <p:spPr>
          <a:xfrm>
            <a:off x="1971171" y="2684512"/>
            <a:ext cx="515352" cy="483494"/>
          </a:xfrm>
          <a:custGeom>
            <a:avLst/>
            <a:gdLst/>
            <a:ahLst/>
            <a:cxnLst/>
            <a:rect l="l" t="t" r="r" b="b"/>
            <a:pathLst>
              <a:path w="1030703" h="966987">
                <a:moveTo>
                  <a:pt x="0" y="0"/>
                </a:moveTo>
                <a:lnTo>
                  <a:pt x="1030703" y="0"/>
                </a:lnTo>
                <a:lnTo>
                  <a:pt x="1030703" y="966987"/>
                </a:lnTo>
                <a:lnTo>
                  <a:pt x="0" y="9669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4" name="مربع نص 43">
            <a:extLst>
              <a:ext uri="{FF2B5EF4-FFF2-40B4-BE49-F238E27FC236}">
                <a16:creationId xmlns:a16="http://schemas.microsoft.com/office/drawing/2014/main" id="{7F4D85D4-1E21-F7B9-3FE1-00E788A78C3D}"/>
              </a:ext>
            </a:extLst>
          </p:cNvPr>
          <p:cNvSpPr txBox="1"/>
          <p:nvPr/>
        </p:nvSpPr>
        <p:spPr>
          <a:xfrm>
            <a:off x="2548073" y="3270758"/>
            <a:ext cx="4248472"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123728" y="1268760"/>
            <a:ext cx="5616624" cy="646331"/>
          </a:xfrm>
          <a:prstGeom prst="rect">
            <a:avLst/>
          </a:prstGeom>
          <a:noFill/>
          <a:ln>
            <a:noFill/>
          </a:ln>
        </p:spPr>
        <p:txBody>
          <a:bodyPr wrap="square">
            <a:spAutoFit/>
          </a:bodyPr>
          <a:lstStyle/>
          <a:p>
            <a:r>
              <a:rPr lang="ar-EG" sz="3600" b="1" u="sng" dirty="0"/>
              <a:t>ما إستراتيجية التجفيف؟</a:t>
            </a:r>
            <a:endParaRPr lang="ar-EG" sz="5400" b="1" u="sng" dirty="0"/>
          </a:p>
        </p:txBody>
      </p:sp>
      <p:sp>
        <p:nvSpPr>
          <p:cNvPr id="4" name="مربع نص 3">
            <a:extLst>
              <a:ext uri="{FF2B5EF4-FFF2-40B4-BE49-F238E27FC236}">
                <a16:creationId xmlns:a16="http://schemas.microsoft.com/office/drawing/2014/main" id="{8B86C0A8-BD15-3FFA-5FF4-347F5A6310A1}"/>
              </a:ext>
            </a:extLst>
          </p:cNvPr>
          <p:cNvSpPr txBox="1"/>
          <p:nvPr/>
        </p:nvSpPr>
        <p:spPr>
          <a:xfrm>
            <a:off x="1592537" y="2726918"/>
            <a:ext cx="6147815" cy="2862322"/>
          </a:xfrm>
          <a:prstGeom prst="rect">
            <a:avLst/>
          </a:prstGeom>
          <a:noFill/>
        </p:spPr>
        <p:txBody>
          <a:bodyPr wrap="square">
            <a:spAutoFit/>
          </a:bodyPr>
          <a:lstStyle/>
          <a:p>
            <a:pPr>
              <a:spcAft>
                <a:spcPts val="500"/>
              </a:spcAft>
            </a:pPr>
            <a:r>
              <a:rPr lang="ar-EG" sz="3600" b="1" dirty="0">
                <a:solidFill>
                  <a:srgbClr val="FF0000"/>
                </a:solidFill>
                <a:latin typeface="Times New Roman" panose="02020603050405020304" pitchFamily="18" charset="0"/>
              </a:rPr>
              <a:t>حل المشكلة (100) مثل تسديد الفرد جميع الديون المستحقة عليه إلا أن هذه الإستراتيجية لا يمكن استخدامها مع جميع المشكلات ولا بد لنا من معرفة ما إذا كانت المشكلة التي ستتبع معها هذه الإستراتيجية يمكن حلها تماما.</a:t>
            </a:r>
            <a:endParaRPr lang="ar-EG" sz="3600" b="0" dirty="0">
              <a:solidFill>
                <a:srgbClr val="FF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627784" y="332656"/>
            <a:ext cx="4536504" cy="1200329"/>
          </a:xfrm>
          <a:prstGeom prst="rect">
            <a:avLst/>
          </a:prstGeom>
          <a:noFill/>
          <a:ln>
            <a:noFill/>
          </a:ln>
        </p:spPr>
        <p:txBody>
          <a:bodyPr wrap="square">
            <a:spAutoFit/>
          </a:bodyPr>
          <a:lstStyle/>
          <a:p>
            <a:pPr algn="ctr"/>
            <a:r>
              <a:rPr lang="ar-EG" sz="3600" b="1" u="sng" dirty="0"/>
              <a:t>ما خطوات حل المشكلة؟ موضحا كل خطوة من هذه الخطوات.</a:t>
            </a:r>
            <a:endParaRPr lang="ar-EG" sz="5400" b="1" u="sng" dirty="0"/>
          </a:p>
        </p:txBody>
      </p:sp>
      <p:sp>
        <p:nvSpPr>
          <p:cNvPr id="2" name="مربع نص 1">
            <a:extLst>
              <a:ext uri="{FF2B5EF4-FFF2-40B4-BE49-F238E27FC236}">
                <a16:creationId xmlns:a16="http://schemas.microsoft.com/office/drawing/2014/main" id="{72F5EFA2-1B51-5598-6ABB-6C0A638D688F}"/>
              </a:ext>
            </a:extLst>
          </p:cNvPr>
          <p:cNvSpPr txBox="1"/>
          <p:nvPr/>
        </p:nvSpPr>
        <p:spPr>
          <a:xfrm>
            <a:off x="1456772" y="1700808"/>
            <a:ext cx="6230456" cy="4524315"/>
          </a:xfrm>
          <a:prstGeom prst="rect">
            <a:avLst/>
          </a:prstGeom>
          <a:noFill/>
        </p:spPr>
        <p:txBody>
          <a:bodyPr wrap="square">
            <a:spAutoFit/>
          </a:bodyPr>
          <a:lstStyle/>
          <a:p>
            <a:r>
              <a:rPr lang="ar-EG" sz="3200" b="1" dirty="0">
                <a:solidFill>
                  <a:srgbClr val="FF0000"/>
                </a:solidFill>
              </a:rPr>
              <a:t>1 - إدراك المشكلة وتحديدها : </a:t>
            </a:r>
            <a:r>
              <a:rPr lang="ar-EG" sz="3200" b="1" dirty="0">
                <a:solidFill>
                  <a:schemeClr val="accent6">
                    <a:lumMod val="50000"/>
                  </a:schemeClr>
                </a:solidFill>
              </a:rPr>
              <a:t>وتمثل هذه المرحلة أهم مراحل اتخاذ القرار فالتشخيص الخاطئ للمشكلة يؤدي إلى اتخاذ قرار خاطئ.</a:t>
            </a:r>
          </a:p>
          <a:p>
            <a:r>
              <a:rPr lang="ar-EG" sz="3200" b="1" dirty="0">
                <a:solidFill>
                  <a:srgbClr val="FF0000"/>
                </a:solidFill>
              </a:rPr>
              <a:t>2- تحديد الأساليب المتاحة : </a:t>
            </a:r>
            <a:r>
              <a:rPr lang="ar-EG" sz="3200" b="1" dirty="0">
                <a:solidFill>
                  <a:schemeClr val="accent6">
                    <a:lumMod val="50000"/>
                  </a:schemeClr>
                </a:solidFill>
              </a:rPr>
              <a:t>حيث تحدد أبعاد المشكلة، ومسبباتها التي أدت إلى ظهور المشكلة، وجمع البيانات المناسبة حولها.</a:t>
            </a:r>
          </a:p>
          <a:p>
            <a:r>
              <a:rPr lang="ar-EG" sz="3200" b="1" dirty="0">
                <a:solidFill>
                  <a:srgbClr val="FF0000"/>
                </a:solidFill>
              </a:rPr>
              <a:t>3- تحديد حلول وبدائل : </a:t>
            </a:r>
            <a:r>
              <a:rPr lang="ar-EG" sz="3200" b="1" dirty="0">
                <a:solidFill>
                  <a:schemeClr val="accent6">
                    <a:lumMod val="50000"/>
                  </a:schemeClr>
                </a:solidFill>
              </a:rPr>
              <a:t>ويمكن الوصول لمجموعة من الحلول والبدائل الأولية للمشكلة من خلال التحليل الجيد للبيانات والمعلومات.</a:t>
            </a: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483768" y="548680"/>
            <a:ext cx="4320480" cy="1200329"/>
          </a:xfrm>
          <a:prstGeom prst="rect">
            <a:avLst/>
          </a:prstGeom>
          <a:noFill/>
          <a:ln>
            <a:noFill/>
          </a:ln>
        </p:spPr>
        <p:txBody>
          <a:bodyPr wrap="square">
            <a:spAutoFit/>
          </a:bodyPr>
          <a:lstStyle/>
          <a:p>
            <a:r>
              <a:rPr lang="ar-EG" sz="3600" b="1" u="sng" dirty="0"/>
              <a:t>ما خطوات حل المشكلة؟ موضحا كل خطوة من هذه الخطوات.</a:t>
            </a:r>
            <a:endParaRPr lang="ar-EG" sz="5400" b="1" u="sng" dirty="0"/>
          </a:p>
        </p:txBody>
      </p:sp>
      <p:sp>
        <p:nvSpPr>
          <p:cNvPr id="2" name="مربع نص 1">
            <a:extLst>
              <a:ext uri="{FF2B5EF4-FFF2-40B4-BE49-F238E27FC236}">
                <a16:creationId xmlns:a16="http://schemas.microsoft.com/office/drawing/2014/main" id="{72F5EFA2-1B51-5598-6ABB-6C0A638D688F}"/>
              </a:ext>
            </a:extLst>
          </p:cNvPr>
          <p:cNvSpPr txBox="1"/>
          <p:nvPr/>
        </p:nvSpPr>
        <p:spPr>
          <a:xfrm>
            <a:off x="1763688" y="2060848"/>
            <a:ext cx="5292588" cy="4031873"/>
          </a:xfrm>
          <a:prstGeom prst="rect">
            <a:avLst/>
          </a:prstGeom>
          <a:noFill/>
        </p:spPr>
        <p:txBody>
          <a:bodyPr wrap="square">
            <a:spAutoFit/>
          </a:bodyPr>
          <a:lstStyle/>
          <a:p>
            <a:endParaRPr lang="ar-EG" sz="3200" b="1" dirty="0"/>
          </a:p>
          <a:p>
            <a:r>
              <a:rPr lang="ar-EG" sz="3200" b="1" dirty="0">
                <a:solidFill>
                  <a:srgbClr val="C00000"/>
                </a:solidFill>
              </a:rPr>
              <a:t>اختيار الحل - أو البديل الأفضل : </a:t>
            </a:r>
            <a:r>
              <a:rPr lang="ar-EG" sz="3200" b="1" dirty="0">
                <a:solidFill>
                  <a:schemeClr val="accent6">
                    <a:lumMod val="50000"/>
                  </a:schemeClr>
                </a:solidFill>
              </a:rPr>
              <a:t>ويستلزم للوصول لهذا الحل أو البديل المرور بعدد من المراحل التي تمكننا من الاختيار الجيد. </a:t>
            </a:r>
          </a:p>
          <a:p>
            <a:r>
              <a:rPr lang="ar-EG" sz="3200" b="1" dirty="0">
                <a:solidFill>
                  <a:srgbClr val="C00000"/>
                </a:solidFill>
              </a:rPr>
              <a:t>تطبيق الحل ، وتقويم النتائج : </a:t>
            </a:r>
            <a:r>
              <a:rPr lang="ar-EG" sz="3200" b="1" dirty="0">
                <a:solidFill>
                  <a:schemeClr val="accent6">
                    <a:lumMod val="50000"/>
                  </a:schemeClr>
                </a:solidFill>
              </a:rPr>
              <a:t>فلا قيمة لجميع الخطوات السابقة دون تطبيق ما الحل أو البديل المختار، والتأكد من أنه البديل المناسب لحل المشكلة.</a:t>
            </a:r>
          </a:p>
        </p:txBody>
      </p:sp>
    </p:spTree>
    <p:extLst>
      <p:ext uri="{BB962C8B-B14F-4D97-AF65-F5344CB8AC3E}">
        <p14:creationId xmlns:p14="http://schemas.microsoft.com/office/powerpoint/2010/main" val="303543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41068159-A3CD-D812-7176-1ADF524E9382}"/>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7676233B-637D-91A9-4DC2-365607769CF7}"/>
              </a:ext>
            </a:extLst>
          </p:cNvPr>
          <p:cNvGrpSpPr/>
          <p:nvPr/>
        </p:nvGrpSpPr>
        <p:grpSpPr>
          <a:xfrm>
            <a:off x="2195736" y="2204864"/>
            <a:ext cx="5229499" cy="2913193"/>
            <a:chOff x="0" y="0"/>
            <a:chExt cx="919417" cy="1063664"/>
          </a:xfrm>
        </p:grpSpPr>
        <p:sp>
          <p:nvSpPr>
            <p:cNvPr id="9" name="Freeform 9">
              <a:extLst>
                <a:ext uri="{FF2B5EF4-FFF2-40B4-BE49-F238E27FC236}">
                  <a16:creationId xmlns:a16="http://schemas.microsoft.com/office/drawing/2014/main" id="{E3613A51-B629-2A6A-2861-822054D084C2}"/>
                </a:ext>
              </a:extLst>
            </p:cNvPr>
            <p:cNvSpPr/>
            <p:nvPr/>
          </p:nvSpPr>
          <p:spPr>
            <a:xfrm>
              <a:off x="0" y="0"/>
              <a:ext cx="919417" cy="1063664"/>
            </a:xfrm>
            <a:custGeom>
              <a:avLst/>
              <a:gdLst/>
              <a:ahLst/>
              <a:cxnLst/>
              <a:rect l="l" t="t" r="r" b="b"/>
              <a:pathLst>
                <a:path w="919417" h="1063664">
                  <a:moveTo>
                    <a:pt x="62063" y="0"/>
                  </a:moveTo>
                  <a:lnTo>
                    <a:pt x="857355" y="0"/>
                  </a:lnTo>
                  <a:cubicBezTo>
                    <a:pt x="873815" y="0"/>
                    <a:pt x="889601" y="6539"/>
                    <a:pt x="901240" y="18178"/>
                  </a:cubicBezTo>
                  <a:cubicBezTo>
                    <a:pt x="912879" y="29817"/>
                    <a:pt x="919417" y="45603"/>
                    <a:pt x="919417" y="62063"/>
                  </a:cubicBezTo>
                  <a:lnTo>
                    <a:pt x="919417" y="1001601"/>
                  </a:lnTo>
                  <a:cubicBezTo>
                    <a:pt x="919417" y="1035878"/>
                    <a:pt x="891631" y="1063664"/>
                    <a:pt x="857355" y="1063664"/>
                  </a:cubicBezTo>
                  <a:lnTo>
                    <a:pt x="62063" y="1063664"/>
                  </a:lnTo>
                  <a:cubicBezTo>
                    <a:pt x="27786" y="1063664"/>
                    <a:pt x="0" y="1035878"/>
                    <a:pt x="0" y="1001601"/>
                  </a:cubicBezTo>
                  <a:lnTo>
                    <a:pt x="0" y="62063"/>
                  </a:lnTo>
                  <a:cubicBezTo>
                    <a:pt x="0" y="27786"/>
                    <a:pt x="27786" y="0"/>
                    <a:pt x="62063" y="0"/>
                  </a:cubicBezTo>
                  <a:close/>
                </a:path>
              </a:pathLst>
            </a:custGeom>
            <a:solidFill>
              <a:srgbClr val="FFFFFF"/>
            </a:solidFill>
          </p:spPr>
        </p:sp>
        <p:sp>
          <p:nvSpPr>
            <p:cNvPr id="10" name="TextBox 10">
              <a:extLst>
                <a:ext uri="{FF2B5EF4-FFF2-40B4-BE49-F238E27FC236}">
                  <a16:creationId xmlns:a16="http://schemas.microsoft.com/office/drawing/2014/main" id="{3EB5B909-BDA7-D13A-E42B-705B6D8D0CB2}"/>
                </a:ext>
              </a:extLst>
            </p:cNvPr>
            <p:cNvSpPr txBox="1"/>
            <p:nvPr/>
          </p:nvSpPr>
          <p:spPr>
            <a:xfrm>
              <a:off x="0" y="-57150"/>
              <a:ext cx="919417" cy="112081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BEF6D418-1B11-A5CB-F42A-7571C41C6CFD}"/>
              </a:ext>
            </a:extLst>
          </p:cNvPr>
          <p:cNvGrpSpPr/>
          <p:nvPr/>
        </p:nvGrpSpPr>
        <p:grpSpPr>
          <a:xfrm>
            <a:off x="6995011" y="2430037"/>
            <a:ext cx="785790" cy="785790"/>
            <a:chOff x="0" y="0"/>
            <a:chExt cx="812800" cy="812800"/>
          </a:xfrm>
        </p:grpSpPr>
        <p:sp>
          <p:nvSpPr>
            <p:cNvPr id="18" name="Freeform 18">
              <a:extLst>
                <a:ext uri="{FF2B5EF4-FFF2-40B4-BE49-F238E27FC236}">
                  <a16:creationId xmlns:a16="http://schemas.microsoft.com/office/drawing/2014/main" id="{1E218A23-B1A0-D4AE-758E-8570C884B4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9" name="TextBox 19">
              <a:extLst>
                <a:ext uri="{FF2B5EF4-FFF2-40B4-BE49-F238E27FC236}">
                  <a16:creationId xmlns:a16="http://schemas.microsoft.com/office/drawing/2014/main" id="{3D46BB0E-C095-83F0-620A-D79B85BFA439}"/>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6CE4B225-406B-E844-2853-2A34755AD566}"/>
              </a:ext>
            </a:extLst>
          </p:cNvPr>
          <p:cNvGrpSpPr/>
          <p:nvPr/>
        </p:nvGrpSpPr>
        <p:grpSpPr>
          <a:xfrm>
            <a:off x="1835951" y="2533363"/>
            <a:ext cx="785790" cy="785790"/>
            <a:chOff x="0" y="0"/>
            <a:chExt cx="812800" cy="812800"/>
          </a:xfrm>
        </p:grpSpPr>
        <p:sp>
          <p:nvSpPr>
            <p:cNvPr id="24" name="Freeform 24">
              <a:extLst>
                <a:ext uri="{FF2B5EF4-FFF2-40B4-BE49-F238E27FC236}">
                  <a16:creationId xmlns:a16="http://schemas.microsoft.com/office/drawing/2014/main" id="{12D1EDD1-5F0A-FEC3-FA33-8A6421C8D2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25" name="TextBox 25">
              <a:extLst>
                <a:ext uri="{FF2B5EF4-FFF2-40B4-BE49-F238E27FC236}">
                  <a16:creationId xmlns:a16="http://schemas.microsoft.com/office/drawing/2014/main" id="{54180584-C271-CC58-2663-A7A2EBDD6E86}"/>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Freeform 32">
            <a:extLst>
              <a:ext uri="{FF2B5EF4-FFF2-40B4-BE49-F238E27FC236}">
                <a16:creationId xmlns:a16="http://schemas.microsoft.com/office/drawing/2014/main" id="{5F9079A2-A22D-71C4-8676-C213BA2CC7ED}"/>
              </a:ext>
            </a:extLst>
          </p:cNvPr>
          <p:cNvSpPr/>
          <p:nvPr/>
        </p:nvSpPr>
        <p:spPr>
          <a:xfrm>
            <a:off x="7220883" y="2584323"/>
            <a:ext cx="396510" cy="495637"/>
          </a:xfrm>
          <a:custGeom>
            <a:avLst/>
            <a:gdLst/>
            <a:ahLst/>
            <a:cxnLst/>
            <a:rect l="l" t="t" r="r" b="b"/>
            <a:pathLst>
              <a:path w="793019" h="991274">
                <a:moveTo>
                  <a:pt x="0" y="0"/>
                </a:moveTo>
                <a:lnTo>
                  <a:pt x="793020" y="0"/>
                </a:lnTo>
                <a:lnTo>
                  <a:pt x="793020" y="991274"/>
                </a:lnTo>
                <a:lnTo>
                  <a:pt x="0" y="9912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3" name="Freeform 33">
            <a:extLst>
              <a:ext uri="{FF2B5EF4-FFF2-40B4-BE49-F238E27FC236}">
                <a16:creationId xmlns:a16="http://schemas.microsoft.com/office/drawing/2014/main" id="{77C25909-E82B-EB75-73BD-8A34D1AF8BBC}"/>
              </a:ext>
            </a:extLst>
          </p:cNvPr>
          <p:cNvSpPr/>
          <p:nvPr/>
        </p:nvSpPr>
        <p:spPr>
          <a:xfrm>
            <a:off x="1971171" y="2684512"/>
            <a:ext cx="515352" cy="483494"/>
          </a:xfrm>
          <a:custGeom>
            <a:avLst/>
            <a:gdLst/>
            <a:ahLst/>
            <a:cxnLst/>
            <a:rect l="l" t="t" r="r" b="b"/>
            <a:pathLst>
              <a:path w="1030703" h="966987">
                <a:moveTo>
                  <a:pt x="0" y="0"/>
                </a:moveTo>
                <a:lnTo>
                  <a:pt x="1030703" y="0"/>
                </a:lnTo>
                <a:lnTo>
                  <a:pt x="1030703" y="966987"/>
                </a:lnTo>
                <a:lnTo>
                  <a:pt x="0" y="9669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4" name="مربع نص 43">
            <a:extLst>
              <a:ext uri="{FF2B5EF4-FFF2-40B4-BE49-F238E27FC236}">
                <a16:creationId xmlns:a16="http://schemas.microsoft.com/office/drawing/2014/main" id="{5EE1FF61-C6D0-670F-0D42-794A7C20DA86}"/>
              </a:ext>
            </a:extLst>
          </p:cNvPr>
          <p:cNvSpPr txBox="1"/>
          <p:nvPr/>
        </p:nvSpPr>
        <p:spPr>
          <a:xfrm>
            <a:off x="2611321" y="2691964"/>
            <a:ext cx="4248472" cy="1938992"/>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ضع علامة (√) أمام الجملة الصحيحة وعلامة(</a:t>
            </a:r>
            <a:r>
              <a:rPr lang="ar-EG" sz="4000" b="1" dirty="0">
                <a:latin typeface="Traditional Arabic" panose="02020603050405020304" pitchFamily="18" charset="-78"/>
                <a:cs typeface="Traditional Arabic" panose="02020603050405020304" pitchFamily="18" charset="-78"/>
                <a:sym typeface="Wingdings" panose="05000000000000000000" pitchFamily="2" charset="2"/>
              </a:rPr>
              <a:t>)</a:t>
            </a:r>
            <a:r>
              <a:rPr lang="en-US" sz="4000" b="1" dirty="0">
                <a:latin typeface="Traditional Arabic" panose="02020603050405020304" pitchFamily="18" charset="-78"/>
                <a:cs typeface="Traditional Arabic" panose="02020603050405020304" pitchFamily="18" charset="-78"/>
              </a:rPr>
              <a:t> </a:t>
            </a:r>
            <a:r>
              <a:rPr lang="ar-EG" sz="4000" b="1" dirty="0">
                <a:latin typeface="Traditional Arabic" panose="02020603050405020304" pitchFamily="18" charset="-78"/>
                <a:cs typeface="Traditional Arabic" panose="02020603050405020304" pitchFamily="18" charset="-78"/>
              </a:rPr>
              <a:t>أمام الجملة غير الصحيحة لما يأتي:</a:t>
            </a:r>
            <a:endParaRPr lang="ar-EG" sz="5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1568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09E278-CD82-C2EB-A90C-334888E8A745}"/>
              </a:ext>
            </a:extLst>
          </p:cNvPr>
          <p:cNvSpPr txBox="1"/>
          <p:nvPr/>
        </p:nvSpPr>
        <p:spPr>
          <a:xfrm>
            <a:off x="1979712" y="1859340"/>
            <a:ext cx="5646930" cy="1569660"/>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tx2"/>
                </a:solidFill>
                <a:effectLst/>
                <a:latin typeface="Arial" panose="020B0604020202020204" pitchFamily="34" charset="0"/>
              </a:rPr>
              <a:t>الأسلوب التقليدي في حل المشكلات يعني الاعتماد على البيانات في مقابل الآراء ووجهات</a:t>
            </a:r>
            <a:r>
              <a:rPr lang="ar-EG" sz="3200" b="1" dirty="0">
                <a:solidFill>
                  <a:schemeClr val="tx2"/>
                </a:solidFill>
              </a:rPr>
              <a:t> </a:t>
            </a:r>
            <a:r>
              <a:rPr lang="ar-EG" sz="3200" b="1" i="0" u="none" strike="noStrike" dirty="0">
                <a:solidFill>
                  <a:schemeClr val="tx2"/>
                </a:solidFill>
                <a:effectLst/>
                <a:latin typeface="Times New Roman" panose="02020603050405020304" pitchFamily="18" charset="0"/>
              </a:rPr>
              <a:t>النظر.</a:t>
            </a:r>
            <a:endParaRPr lang="ar-EG" sz="3200" b="1" dirty="0">
              <a:solidFill>
                <a:schemeClr val="tx2"/>
              </a:solidFill>
              <a:effectLst/>
            </a:endParaRPr>
          </a:p>
        </p:txBody>
      </p:sp>
      <p:sp>
        <p:nvSpPr>
          <p:cNvPr id="6" name="مستطيل: زوايا مستديرة 5">
            <a:extLst>
              <a:ext uri="{FF2B5EF4-FFF2-40B4-BE49-F238E27FC236}">
                <a16:creationId xmlns:a16="http://schemas.microsoft.com/office/drawing/2014/main" id="{FB486839-4C72-6426-A66B-C617AC07C44E}"/>
              </a:ext>
            </a:extLst>
          </p:cNvPr>
          <p:cNvSpPr/>
          <p:nvPr/>
        </p:nvSpPr>
        <p:spPr>
          <a:xfrm>
            <a:off x="3435025" y="4154869"/>
            <a:ext cx="2736304" cy="15841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مربع نص 1">
            <a:extLst>
              <a:ext uri="{FF2B5EF4-FFF2-40B4-BE49-F238E27FC236}">
                <a16:creationId xmlns:a16="http://schemas.microsoft.com/office/drawing/2014/main" id="{DC83584F-E00F-5275-6C2B-402EFB6B6032}"/>
              </a:ext>
            </a:extLst>
          </p:cNvPr>
          <p:cNvSpPr txBox="1"/>
          <p:nvPr/>
        </p:nvSpPr>
        <p:spPr>
          <a:xfrm>
            <a:off x="4047093" y="4405135"/>
            <a:ext cx="1512168" cy="769441"/>
          </a:xfrm>
          <a:prstGeom prst="rect">
            <a:avLst/>
          </a:prstGeom>
          <a:noFill/>
        </p:spPr>
        <p:txBody>
          <a:bodyPr wrap="square" rtlCol="1">
            <a:spAutoFit/>
          </a:bodyPr>
          <a:lstStyle/>
          <a:p>
            <a:pPr algn="ctr"/>
            <a:r>
              <a:rPr lang="ar-EG" sz="4400" b="1" dirty="0">
                <a:solidFill>
                  <a:srgbClr val="C00000"/>
                </a:solidFill>
              </a:rPr>
              <a:t>×</a:t>
            </a:r>
          </a:p>
        </p:txBody>
      </p:sp>
      <p:sp>
        <p:nvSpPr>
          <p:cNvPr id="7" name="مربع نص 6">
            <a:extLst>
              <a:ext uri="{FF2B5EF4-FFF2-40B4-BE49-F238E27FC236}">
                <a16:creationId xmlns:a16="http://schemas.microsoft.com/office/drawing/2014/main" id="{88DB1E1E-1291-3D71-D633-95FDA84F4356}"/>
              </a:ext>
            </a:extLst>
          </p:cNvPr>
          <p:cNvSpPr txBox="1"/>
          <p:nvPr/>
        </p:nvSpPr>
        <p:spPr>
          <a:xfrm>
            <a:off x="4901148" y="1441820"/>
            <a:ext cx="3312368" cy="584775"/>
          </a:xfrm>
          <a:prstGeom prst="rect">
            <a:avLst/>
          </a:prstGeom>
          <a:noFill/>
        </p:spPr>
        <p:txBody>
          <a:bodyPr wrap="square" rtlCol="1">
            <a:spAutoFit/>
          </a:bodyPr>
          <a:lstStyle/>
          <a:p>
            <a:pPr algn="ctr"/>
            <a:r>
              <a:rPr lang="ar-EG" sz="3200" b="1" dirty="0">
                <a:solidFill>
                  <a:srgbClr val="C00000"/>
                </a:solidFill>
              </a:rPr>
              <a:t>الأسلوب العلمي</a:t>
            </a:r>
          </a:p>
        </p:txBody>
      </p:sp>
    </p:spTree>
    <p:extLst>
      <p:ext uri="{BB962C8B-B14F-4D97-AF65-F5344CB8AC3E}">
        <p14:creationId xmlns:p14="http://schemas.microsoft.com/office/powerpoint/2010/main" val="127458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down)">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2"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09E278-CD82-C2EB-A90C-334888E8A745}"/>
              </a:ext>
            </a:extLst>
          </p:cNvPr>
          <p:cNvSpPr txBox="1"/>
          <p:nvPr/>
        </p:nvSpPr>
        <p:spPr>
          <a:xfrm>
            <a:off x="1979712" y="1859340"/>
            <a:ext cx="5646930" cy="1200329"/>
          </a:xfrm>
          <a:prstGeom prst="rect">
            <a:avLst/>
          </a:prstGeom>
          <a:noFill/>
        </p:spPr>
        <p:txBody>
          <a:bodyPr wrap="square">
            <a:spAutoFit/>
          </a:bodyPr>
          <a:lstStyle/>
          <a:p>
            <a:pPr>
              <a:spcAft>
                <a:spcPts val="500"/>
              </a:spcAft>
            </a:pPr>
            <a:r>
              <a:rPr lang="ar-EG" sz="3600" b="1" dirty="0">
                <a:solidFill>
                  <a:schemeClr val="tx2"/>
                </a:solidFill>
              </a:rPr>
              <a:t>إستراتيجية التكيف تعني تقليل حدة المشكلة دون القضاء عليها تماما.</a:t>
            </a:r>
            <a:endParaRPr lang="ar-EG" sz="5400" b="1" dirty="0">
              <a:solidFill>
                <a:schemeClr val="tx2"/>
              </a:solidFill>
              <a:effectLst/>
            </a:endParaRPr>
          </a:p>
        </p:txBody>
      </p:sp>
      <p:sp>
        <p:nvSpPr>
          <p:cNvPr id="6" name="مستطيل: زوايا مستديرة 5">
            <a:extLst>
              <a:ext uri="{FF2B5EF4-FFF2-40B4-BE49-F238E27FC236}">
                <a16:creationId xmlns:a16="http://schemas.microsoft.com/office/drawing/2014/main" id="{FB486839-4C72-6426-A66B-C617AC07C44E}"/>
              </a:ext>
            </a:extLst>
          </p:cNvPr>
          <p:cNvSpPr/>
          <p:nvPr/>
        </p:nvSpPr>
        <p:spPr>
          <a:xfrm>
            <a:off x="3435025" y="4154869"/>
            <a:ext cx="2736304" cy="15841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مربع نص 1">
            <a:extLst>
              <a:ext uri="{FF2B5EF4-FFF2-40B4-BE49-F238E27FC236}">
                <a16:creationId xmlns:a16="http://schemas.microsoft.com/office/drawing/2014/main" id="{2D432A45-400F-E968-2DCB-2CE72FB3816A}"/>
              </a:ext>
            </a:extLst>
          </p:cNvPr>
          <p:cNvSpPr txBox="1"/>
          <p:nvPr/>
        </p:nvSpPr>
        <p:spPr>
          <a:xfrm>
            <a:off x="4047093" y="4405135"/>
            <a:ext cx="1512168" cy="769441"/>
          </a:xfrm>
          <a:prstGeom prst="rect">
            <a:avLst/>
          </a:prstGeom>
          <a:noFill/>
        </p:spPr>
        <p:txBody>
          <a:bodyPr wrap="square" rtlCol="1">
            <a:spAutoFit/>
          </a:bodyPr>
          <a:lstStyle/>
          <a:p>
            <a:pPr algn="ctr"/>
            <a:r>
              <a:rPr lang="ar-EG" sz="4400" b="1" dirty="0">
                <a:solidFill>
                  <a:srgbClr val="C00000"/>
                </a:solidFill>
              </a:rPr>
              <a:t>×</a:t>
            </a:r>
          </a:p>
        </p:txBody>
      </p:sp>
      <p:sp>
        <p:nvSpPr>
          <p:cNvPr id="7" name="مربع نص 6">
            <a:extLst>
              <a:ext uri="{FF2B5EF4-FFF2-40B4-BE49-F238E27FC236}">
                <a16:creationId xmlns:a16="http://schemas.microsoft.com/office/drawing/2014/main" id="{847943EE-FCA2-2F1A-6217-64AB084739AA}"/>
              </a:ext>
            </a:extLst>
          </p:cNvPr>
          <p:cNvSpPr txBox="1"/>
          <p:nvPr/>
        </p:nvSpPr>
        <p:spPr>
          <a:xfrm>
            <a:off x="4515145" y="1392124"/>
            <a:ext cx="3312368" cy="584775"/>
          </a:xfrm>
          <a:prstGeom prst="rect">
            <a:avLst/>
          </a:prstGeom>
          <a:noFill/>
        </p:spPr>
        <p:txBody>
          <a:bodyPr wrap="square" rtlCol="1">
            <a:spAutoFit/>
          </a:bodyPr>
          <a:lstStyle/>
          <a:p>
            <a:pPr algn="ctr"/>
            <a:r>
              <a:rPr lang="ar-EG" sz="3200" b="1" dirty="0">
                <a:solidFill>
                  <a:srgbClr val="C00000"/>
                </a:solidFill>
              </a:rPr>
              <a:t>استراتيجية التخفيف</a:t>
            </a:r>
          </a:p>
        </p:txBody>
      </p:sp>
    </p:spTree>
    <p:extLst>
      <p:ext uri="{BB962C8B-B14F-4D97-AF65-F5344CB8AC3E}">
        <p14:creationId xmlns:p14="http://schemas.microsoft.com/office/powerpoint/2010/main" val="209352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6" presetClass="entr" presetSubtype="16"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circle(in)">
                                      <p:cBhvr>
                                        <p:cTn id="9" dur="2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2"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409E278-CD82-C2EB-A90C-334888E8A745}"/>
              </a:ext>
            </a:extLst>
          </p:cNvPr>
          <p:cNvSpPr txBox="1"/>
          <p:nvPr/>
        </p:nvSpPr>
        <p:spPr>
          <a:xfrm>
            <a:off x="1979712" y="1859340"/>
            <a:ext cx="5646930" cy="1938992"/>
          </a:xfrm>
          <a:prstGeom prst="rect">
            <a:avLst/>
          </a:prstGeom>
          <a:noFill/>
        </p:spPr>
        <p:txBody>
          <a:bodyPr wrap="square">
            <a:spAutoFit/>
          </a:bodyPr>
          <a:lstStyle/>
          <a:p>
            <a:r>
              <a:rPr lang="ar-EG" sz="4000" b="1" dirty="0">
                <a:solidFill>
                  <a:schemeClr val="tx2"/>
                </a:solidFill>
              </a:rPr>
              <a:t>الخطوة الثانية من خطوات حل المشكلة هي تحديد الحلول والبدائل.</a:t>
            </a:r>
            <a:endParaRPr lang="ar-EG" sz="6600" b="1" dirty="0">
              <a:solidFill>
                <a:schemeClr val="tx2"/>
              </a:solidFill>
            </a:endParaRPr>
          </a:p>
        </p:txBody>
      </p:sp>
      <p:sp>
        <p:nvSpPr>
          <p:cNvPr id="6" name="مستطيل: زوايا مستديرة 5">
            <a:extLst>
              <a:ext uri="{FF2B5EF4-FFF2-40B4-BE49-F238E27FC236}">
                <a16:creationId xmlns:a16="http://schemas.microsoft.com/office/drawing/2014/main" id="{FB486839-4C72-6426-A66B-C617AC07C44E}"/>
              </a:ext>
            </a:extLst>
          </p:cNvPr>
          <p:cNvSpPr/>
          <p:nvPr/>
        </p:nvSpPr>
        <p:spPr>
          <a:xfrm>
            <a:off x="3435025" y="4154869"/>
            <a:ext cx="2736304" cy="15841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مربع نص 1">
            <a:extLst>
              <a:ext uri="{FF2B5EF4-FFF2-40B4-BE49-F238E27FC236}">
                <a16:creationId xmlns:a16="http://schemas.microsoft.com/office/drawing/2014/main" id="{AFDC8C22-6B79-0A09-864D-3E19C515B4DC}"/>
              </a:ext>
            </a:extLst>
          </p:cNvPr>
          <p:cNvSpPr txBox="1"/>
          <p:nvPr/>
        </p:nvSpPr>
        <p:spPr>
          <a:xfrm>
            <a:off x="4047093" y="4405135"/>
            <a:ext cx="1512168" cy="769441"/>
          </a:xfrm>
          <a:prstGeom prst="rect">
            <a:avLst/>
          </a:prstGeom>
          <a:noFill/>
        </p:spPr>
        <p:txBody>
          <a:bodyPr wrap="square" rtlCol="1">
            <a:spAutoFit/>
          </a:bodyPr>
          <a:lstStyle/>
          <a:p>
            <a:pPr algn="ctr"/>
            <a:r>
              <a:rPr lang="ar-EG" sz="4400" b="1" dirty="0">
                <a:solidFill>
                  <a:srgbClr val="C00000"/>
                </a:solidFill>
              </a:rPr>
              <a:t>×</a:t>
            </a:r>
          </a:p>
        </p:txBody>
      </p:sp>
      <p:sp>
        <p:nvSpPr>
          <p:cNvPr id="4" name="مربع نص 3">
            <a:extLst>
              <a:ext uri="{FF2B5EF4-FFF2-40B4-BE49-F238E27FC236}">
                <a16:creationId xmlns:a16="http://schemas.microsoft.com/office/drawing/2014/main" id="{16E40BAF-8591-674D-1437-06574E6D18D2}"/>
              </a:ext>
            </a:extLst>
          </p:cNvPr>
          <p:cNvSpPr txBox="1"/>
          <p:nvPr/>
        </p:nvSpPr>
        <p:spPr>
          <a:xfrm>
            <a:off x="4901148" y="1441820"/>
            <a:ext cx="3312368" cy="584775"/>
          </a:xfrm>
          <a:prstGeom prst="rect">
            <a:avLst/>
          </a:prstGeom>
          <a:noFill/>
        </p:spPr>
        <p:txBody>
          <a:bodyPr wrap="square" rtlCol="1">
            <a:spAutoFit/>
          </a:bodyPr>
          <a:lstStyle/>
          <a:p>
            <a:pPr algn="ctr"/>
            <a:r>
              <a:rPr lang="ar-EG" sz="3200" b="1">
                <a:solidFill>
                  <a:srgbClr val="C00000"/>
                </a:solidFill>
              </a:rPr>
              <a:t>الخطوة الثالثة</a:t>
            </a:r>
            <a:endParaRPr lang="ar-EG" sz="3200" b="1" dirty="0">
              <a:solidFill>
                <a:srgbClr val="C00000"/>
              </a:solidFill>
            </a:endParaRPr>
          </a:p>
        </p:txBody>
      </p:sp>
    </p:spTree>
    <p:extLst>
      <p:ext uri="{BB962C8B-B14F-4D97-AF65-F5344CB8AC3E}">
        <p14:creationId xmlns:p14="http://schemas.microsoft.com/office/powerpoint/2010/main" val="301534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6" presetClass="entr" presetSubtype="16"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circle(in)">
                                      <p:cBhvr>
                                        <p:cTn id="9" dur="2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2"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a:extLst>
            <a:ext uri="{FF2B5EF4-FFF2-40B4-BE49-F238E27FC236}">
              <a16:creationId xmlns:a16="http://schemas.microsoft.com/office/drawing/2014/main" id="{AA5FAA13-BF45-279F-1C88-A6FF129AF500}"/>
            </a:ext>
          </a:extLst>
        </p:cNvPr>
        <p:cNvGrpSpPr/>
        <p:nvPr/>
      </p:nvGrpSpPr>
      <p:grpSpPr>
        <a:xfrm>
          <a:off x="0" y="0"/>
          <a:ext cx="0" cy="0"/>
          <a:chOff x="0" y="0"/>
          <a:chExt cx="0" cy="0"/>
        </a:xfrm>
      </p:grpSpPr>
    </p:spTree>
    <p:extLst>
      <p:ext uri="{BB962C8B-B14F-4D97-AF65-F5344CB8AC3E}">
        <p14:creationId xmlns:p14="http://schemas.microsoft.com/office/powerpoint/2010/main" val="194629241"/>
      </p:ext>
    </p:extLst>
  </p:cSld>
  <p:clrMapOvr>
    <a:masterClrMapping/>
  </p:clrMapOvr>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6134</TotalTime>
  <Words>1332</Words>
  <Application>Microsoft Office PowerPoint</Application>
  <PresentationFormat>On-screen Show (4:3)</PresentationFormat>
  <Paragraphs>116</Paragraphs>
  <Slides>42</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42</vt:i4>
      </vt:variant>
    </vt:vector>
  </HeadingPairs>
  <TitlesOfParts>
    <vt:vector size="51" baseType="lpstr">
      <vt:lpstr>Arial</vt:lpstr>
      <vt:lpstr>Calibri</vt:lpstr>
      <vt:lpstr>Calibri Light</vt:lpstr>
      <vt:lpstr>Courier New</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282</cp:revision>
  <dcterms:created xsi:type="dcterms:W3CDTF">2020-12-01T14:21:27Z</dcterms:created>
  <dcterms:modified xsi:type="dcterms:W3CDTF">2025-11-09T04:46:58Z</dcterms:modified>
</cp:coreProperties>
</file>