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 id="2147483708" r:id="rId2"/>
    <p:sldMasterId id="2147483720" r:id="rId3"/>
  </p:sldMasterIdLst>
  <p:sldIdLst>
    <p:sldId id="256" r:id="rId4"/>
    <p:sldId id="257" r:id="rId5"/>
    <p:sldId id="674" r:id="rId6"/>
    <p:sldId id="423" r:id="rId7"/>
    <p:sldId id="636" r:id="rId8"/>
    <p:sldId id="661" r:id="rId9"/>
    <p:sldId id="258" r:id="rId10"/>
    <p:sldId id="259" r:id="rId11"/>
    <p:sldId id="662" r:id="rId12"/>
    <p:sldId id="262" r:id="rId13"/>
    <p:sldId id="637" r:id="rId14"/>
    <p:sldId id="675" r:id="rId15"/>
    <p:sldId id="664" r:id="rId16"/>
    <p:sldId id="676" r:id="rId17"/>
    <p:sldId id="666" r:id="rId18"/>
    <p:sldId id="266" r:id="rId19"/>
    <p:sldId id="641" r:id="rId20"/>
    <p:sldId id="667" r:id="rId21"/>
    <p:sldId id="677" r:id="rId22"/>
    <p:sldId id="678" r:id="rId23"/>
    <p:sldId id="644" r:id="rId24"/>
    <p:sldId id="645" r:id="rId25"/>
    <p:sldId id="679" r:id="rId26"/>
    <p:sldId id="648" r:id="rId27"/>
    <p:sldId id="264" r:id="rId28"/>
    <p:sldId id="659" r:id="rId29"/>
    <p:sldId id="267" r:id="rId30"/>
    <p:sldId id="680" r:id="rId31"/>
    <p:sldId id="494" r:id="rId32"/>
    <p:sldId id="555" r:id="rId33"/>
    <p:sldId id="462" r:id="rId34"/>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ss.ayaah93@outlook.com" initials="" lastIdx="1" clrIdx="0">
    <p:extLst>
      <p:ext uri="{19B8F6BF-5375-455C-9EA6-DF929625EA0E}">
        <p15:presenceInfo xmlns:p15="http://schemas.microsoft.com/office/powerpoint/2012/main" userId="89f13bb439cdaf9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A788"/>
    <a:srgbClr val="6E7759"/>
    <a:srgbClr val="FFFFFF"/>
    <a:srgbClr val="C921A5"/>
    <a:srgbClr val="A8FAFE"/>
    <a:srgbClr val="AF9C4B"/>
    <a:srgbClr val="F6E9B4"/>
    <a:srgbClr val="2B3481"/>
    <a:srgbClr val="E57A58"/>
    <a:srgbClr val="4819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3296810-A885-4BE3-A3E7-6D5BEEA58F35}" styleName="نمط متوسط 2 - تميي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974" autoAdjust="0"/>
    <p:restoredTop sz="94660"/>
  </p:normalViewPr>
  <p:slideViewPr>
    <p:cSldViewPr>
      <p:cViewPr varScale="1">
        <p:scale>
          <a:sx n="63" d="100"/>
          <a:sy n="63" d="100"/>
        </p:scale>
        <p:origin x="1212" y="3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C93B04-1DA4-44FE-A07C-E7054444EC39}" type="doc">
      <dgm:prSet loTypeId="urn:microsoft.com/office/officeart/2005/8/layout/hProcess9" loCatId="process" qsTypeId="urn:microsoft.com/office/officeart/2005/8/quickstyle/simple1" qsCatId="simple" csTypeId="urn:microsoft.com/office/officeart/2005/8/colors/colorful2" csCatId="colorful" phldr="1"/>
      <dgm:spPr/>
    </dgm:pt>
    <dgm:pt modelId="{96EF81BC-3DE8-453E-94A8-E26CC044733E}">
      <dgm:prSet phldrT="[نص]"/>
      <dgm:spPr/>
      <dgm:t>
        <a:bodyPr/>
        <a:lstStyle/>
        <a:p>
          <a:r>
            <a:rPr lang="ar-EG" dirty="0"/>
            <a:t>1- صفات شخصية</a:t>
          </a:r>
          <a:endParaRPr lang="en-US" dirty="0"/>
        </a:p>
      </dgm:t>
    </dgm:pt>
    <dgm:pt modelId="{21D296C9-0FE1-444C-BC4E-7F2832332619}" type="parTrans" cxnId="{3CF9E74D-D3F2-47B0-819F-A04F015060F1}">
      <dgm:prSet/>
      <dgm:spPr/>
      <dgm:t>
        <a:bodyPr/>
        <a:lstStyle/>
        <a:p>
          <a:endParaRPr lang="en-US"/>
        </a:p>
      </dgm:t>
    </dgm:pt>
    <dgm:pt modelId="{09A53955-13B2-4F8C-B312-6B5481242551}" type="sibTrans" cxnId="{3CF9E74D-D3F2-47B0-819F-A04F015060F1}">
      <dgm:prSet/>
      <dgm:spPr/>
      <dgm:t>
        <a:bodyPr/>
        <a:lstStyle/>
        <a:p>
          <a:endParaRPr lang="en-US"/>
        </a:p>
      </dgm:t>
    </dgm:pt>
    <dgm:pt modelId="{9EF2977B-2B3D-44EC-9EF1-3207D6404E46}">
      <dgm:prSet phldrT="[نص]"/>
      <dgm:spPr/>
      <dgm:t>
        <a:bodyPr/>
        <a:lstStyle/>
        <a:p>
          <a:r>
            <a:rPr lang="ar-EG" dirty="0"/>
            <a:t>2- مهارات علمية</a:t>
          </a:r>
          <a:endParaRPr lang="en-US" dirty="0"/>
        </a:p>
      </dgm:t>
    </dgm:pt>
    <dgm:pt modelId="{0E9F1EE8-4B3C-49F3-B854-B3CE2AD798BA}" type="parTrans" cxnId="{C0E52F62-7C3C-4598-A725-4FB25BADA029}">
      <dgm:prSet/>
      <dgm:spPr/>
      <dgm:t>
        <a:bodyPr/>
        <a:lstStyle/>
        <a:p>
          <a:endParaRPr lang="en-US"/>
        </a:p>
      </dgm:t>
    </dgm:pt>
    <dgm:pt modelId="{E433A99A-0C0A-4365-B66E-9FE7BE217DF5}" type="sibTrans" cxnId="{C0E52F62-7C3C-4598-A725-4FB25BADA029}">
      <dgm:prSet/>
      <dgm:spPr/>
      <dgm:t>
        <a:bodyPr/>
        <a:lstStyle/>
        <a:p>
          <a:endParaRPr lang="en-US"/>
        </a:p>
      </dgm:t>
    </dgm:pt>
    <dgm:pt modelId="{CCDA6F0B-4131-450B-BCF0-1FB265798280}">
      <dgm:prSet phldrT="[نص]"/>
      <dgm:spPr/>
      <dgm:t>
        <a:bodyPr/>
        <a:lstStyle/>
        <a:p>
          <a:r>
            <a:rPr lang="ar-EG" dirty="0"/>
            <a:t>3- مهارات عملية</a:t>
          </a:r>
          <a:endParaRPr lang="en-US" dirty="0"/>
        </a:p>
      </dgm:t>
    </dgm:pt>
    <dgm:pt modelId="{3DF7FA05-471A-4410-8E5D-CA4655C5F95E}" type="parTrans" cxnId="{2217DE4A-638F-49D3-A172-8213650CC46F}">
      <dgm:prSet/>
      <dgm:spPr/>
      <dgm:t>
        <a:bodyPr/>
        <a:lstStyle/>
        <a:p>
          <a:endParaRPr lang="en-US"/>
        </a:p>
      </dgm:t>
    </dgm:pt>
    <dgm:pt modelId="{824BE37B-3421-4D53-AEB5-C9FBB96D375B}" type="sibTrans" cxnId="{2217DE4A-638F-49D3-A172-8213650CC46F}">
      <dgm:prSet/>
      <dgm:spPr/>
      <dgm:t>
        <a:bodyPr/>
        <a:lstStyle/>
        <a:p>
          <a:endParaRPr lang="en-US"/>
        </a:p>
      </dgm:t>
    </dgm:pt>
    <dgm:pt modelId="{7B43675E-B079-49CC-A55C-6BAC4C1E4ACB}" type="pres">
      <dgm:prSet presAssocID="{94C93B04-1DA4-44FE-A07C-E7054444EC39}" presName="CompostProcess" presStyleCnt="0">
        <dgm:presLayoutVars>
          <dgm:dir val="rev"/>
          <dgm:resizeHandles val="exact"/>
        </dgm:presLayoutVars>
      </dgm:prSet>
      <dgm:spPr/>
    </dgm:pt>
    <dgm:pt modelId="{8E993CB3-042B-47EC-AAC5-197510991623}" type="pres">
      <dgm:prSet presAssocID="{94C93B04-1DA4-44FE-A07C-E7054444EC39}" presName="arrow" presStyleLbl="bgShp" presStyleIdx="0" presStyleCnt="1"/>
      <dgm:spPr/>
    </dgm:pt>
    <dgm:pt modelId="{FF0A7A56-3FF9-46B4-BAAA-02036199FD80}" type="pres">
      <dgm:prSet presAssocID="{94C93B04-1DA4-44FE-A07C-E7054444EC39}" presName="linearProcess" presStyleCnt="0"/>
      <dgm:spPr/>
    </dgm:pt>
    <dgm:pt modelId="{9721EADB-21AD-4D3B-A740-230F73D4E6BF}" type="pres">
      <dgm:prSet presAssocID="{96EF81BC-3DE8-453E-94A8-E26CC044733E}" presName="textNode" presStyleLbl="node1" presStyleIdx="0" presStyleCnt="3">
        <dgm:presLayoutVars>
          <dgm:bulletEnabled val="1"/>
        </dgm:presLayoutVars>
      </dgm:prSet>
      <dgm:spPr/>
    </dgm:pt>
    <dgm:pt modelId="{56259D06-6309-4589-A03B-AB8EE0E99327}" type="pres">
      <dgm:prSet presAssocID="{09A53955-13B2-4F8C-B312-6B5481242551}" presName="sibTrans" presStyleCnt="0"/>
      <dgm:spPr/>
    </dgm:pt>
    <dgm:pt modelId="{0CA1D408-0A3B-42C6-B904-BA19E429DEFD}" type="pres">
      <dgm:prSet presAssocID="{9EF2977B-2B3D-44EC-9EF1-3207D6404E46}" presName="textNode" presStyleLbl="node1" presStyleIdx="1" presStyleCnt="3">
        <dgm:presLayoutVars>
          <dgm:bulletEnabled val="1"/>
        </dgm:presLayoutVars>
      </dgm:prSet>
      <dgm:spPr/>
    </dgm:pt>
    <dgm:pt modelId="{1BBE6724-2E2D-4794-B0BA-22FB09ECBBA0}" type="pres">
      <dgm:prSet presAssocID="{E433A99A-0C0A-4365-B66E-9FE7BE217DF5}" presName="sibTrans" presStyleCnt="0"/>
      <dgm:spPr/>
    </dgm:pt>
    <dgm:pt modelId="{101FAA81-9645-41BA-B8DA-E67686302AD2}" type="pres">
      <dgm:prSet presAssocID="{CCDA6F0B-4131-450B-BCF0-1FB265798280}" presName="textNode" presStyleLbl="node1" presStyleIdx="2" presStyleCnt="3">
        <dgm:presLayoutVars>
          <dgm:bulletEnabled val="1"/>
        </dgm:presLayoutVars>
      </dgm:prSet>
      <dgm:spPr/>
    </dgm:pt>
  </dgm:ptLst>
  <dgm:cxnLst>
    <dgm:cxn modelId="{C0E52F62-7C3C-4598-A725-4FB25BADA029}" srcId="{94C93B04-1DA4-44FE-A07C-E7054444EC39}" destId="{9EF2977B-2B3D-44EC-9EF1-3207D6404E46}" srcOrd="1" destOrd="0" parTransId="{0E9F1EE8-4B3C-49F3-B854-B3CE2AD798BA}" sibTransId="{E433A99A-0C0A-4365-B66E-9FE7BE217DF5}"/>
    <dgm:cxn modelId="{FE32E568-8964-4ED1-BCC2-D81FD12F4578}" type="presOf" srcId="{CCDA6F0B-4131-450B-BCF0-1FB265798280}" destId="{101FAA81-9645-41BA-B8DA-E67686302AD2}" srcOrd="0" destOrd="0" presId="urn:microsoft.com/office/officeart/2005/8/layout/hProcess9"/>
    <dgm:cxn modelId="{2217DE4A-638F-49D3-A172-8213650CC46F}" srcId="{94C93B04-1DA4-44FE-A07C-E7054444EC39}" destId="{CCDA6F0B-4131-450B-BCF0-1FB265798280}" srcOrd="2" destOrd="0" parTransId="{3DF7FA05-471A-4410-8E5D-CA4655C5F95E}" sibTransId="{824BE37B-3421-4D53-AEB5-C9FBB96D375B}"/>
    <dgm:cxn modelId="{3CF9E74D-D3F2-47B0-819F-A04F015060F1}" srcId="{94C93B04-1DA4-44FE-A07C-E7054444EC39}" destId="{96EF81BC-3DE8-453E-94A8-E26CC044733E}" srcOrd="0" destOrd="0" parTransId="{21D296C9-0FE1-444C-BC4E-7F2832332619}" sibTransId="{09A53955-13B2-4F8C-B312-6B5481242551}"/>
    <dgm:cxn modelId="{FC8F2074-88E4-411F-B82F-132AE4D50F92}" type="presOf" srcId="{94C93B04-1DA4-44FE-A07C-E7054444EC39}" destId="{7B43675E-B079-49CC-A55C-6BAC4C1E4ACB}" srcOrd="0" destOrd="0" presId="urn:microsoft.com/office/officeart/2005/8/layout/hProcess9"/>
    <dgm:cxn modelId="{C77E6CD3-5067-4EBD-A6F2-DDA975BA86C5}" type="presOf" srcId="{96EF81BC-3DE8-453E-94A8-E26CC044733E}" destId="{9721EADB-21AD-4D3B-A740-230F73D4E6BF}" srcOrd="0" destOrd="0" presId="urn:microsoft.com/office/officeart/2005/8/layout/hProcess9"/>
    <dgm:cxn modelId="{A54A43E4-2266-420A-8963-0E0D6AD5CD30}" type="presOf" srcId="{9EF2977B-2B3D-44EC-9EF1-3207D6404E46}" destId="{0CA1D408-0A3B-42C6-B904-BA19E429DEFD}" srcOrd="0" destOrd="0" presId="urn:microsoft.com/office/officeart/2005/8/layout/hProcess9"/>
    <dgm:cxn modelId="{0F926F8B-1261-4E47-982D-C449320F6382}" type="presParOf" srcId="{7B43675E-B079-49CC-A55C-6BAC4C1E4ACB}" destId="{8E993CB3-042B-47EC-AAC5-197510991623}" srcOrd="0" destOrd="0" presId="urn:microsoft.com/office/officeart/2005/8/layout/hProcess9"/>
    <dgm:cxn modelId="{A5F1CC5A-7BFF-4341-A8B8-D0EFF78968F3}" type="presParOf" srcId="{7B43675E-B079-49CC-A55C-6BAC4C1E4ACB}" destId="{FF0A7A56-3FF9-46B4-BAAA-02036199FD80}" srcOrd="1" destOrd="0" presId="urn:microsoft.com/office/officeart/2005/8/layout/hProcess9"/>
    <dgm:cxn modelId="{BFA591FE-9B94-4C49-96D6-889DFD1C458E}" type="presParOf" srcId="{FF0A7A56-3FF9-46B4-BAAA-02036199FD80}" destId="{9721EADB-21AD-4D3B-A740-230F73D4E6BF}" srcOrd="0" destOrd="0" presId="urn:microsoft.com/office/officeart/2005/8/layout/hProcess9"/>
    <dgm:cxn modelId="{DFA638F6-EEF4-44EE-8F04-D5201AEA7BB8}" type="presParOf" srcId="{FF0A7A56-3FF9-46B4-BAAA-02036199FD80}" destId="{56259D06-6309-4589-A03B-AB8EE0E99327}" srcOrd="1" destOrd="0" presId="urn:microsoft.com/office/officeart/2005/8/layout/hProcess9"/>
    <dgm:cxn modelId="{0C0648AE-AEF0-4B70-99FA-08E2AB5292FA}" type="presParOf" srcId="{FF0A7A56-3FF9-46B4-BAAA-02036199FD80}" destId="{0CA1D408-0A3B-42C6-B904-BA19E429DEFD}" srcOrd="2" destOrd="0" presId="urn:microsoft.com/office/officeart/2005/8/layout/hProcess9"/>
    <dgm:cxn modelId="{B50DB633-DB60-4557-BB69-9D0DDE368418}" type="presParOf" srcId="{FF0A7A56-3FF9-46B4-BAAA-02036199FD80}" destId="{1BBE6724-2E2D-4794-B0BA-22FB09ECBBA0}" srcOrd="3" destOrd="0" presId="urn:microsoft.com/office/officeart/2005/8/layout/hProcess9"/>
    <dgm:cxn modelId="{A1DB04CE-3469-4852-9A1D-9C2AC25AEF4D}" type="presParOf" srcId="{FF0A7A56-3FF9-46B4-BAAA-02036199FD80}" destId="{101FAA81-9645-41BA-B8DA-E67686302AD2}"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993CB3-042B-47EC-AAC5-197510991623}">
      <dsp:nvSpPr>
        <dsp:cNvPr id="0" name=""/>
        <dsp:cNvSpPr/>
      </dsp:nvSpPr>
      <dsp:spPr>
        <a:xfrm>
          <a:off x="457199" y="0"/>
          <a:ext cx="5181600" cy="4064000"/>
        </a:xfrm>
        <a:prstGeom prst="lef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721EADB-21AD-4D3B-A740-230F73D4E6BF}">
      <dsp:nvSpPr>
        <dsp:cNvPr id="0" name=""/>
        <dsp:cNvSpPr/>
      </dsp:nvSpPr>
      <dsp:spPr>
        <a:xfrm>
          <a:off x="4080718" y="1219199"/>
          <a:ext cx="1828800" cy="16256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EG" sz="3400" kern="1200" dirty="0"/>
            <a:t>1- صفات شخصية</a:t>
          </a:r>
          <a:endParaRPr lang="en-US" sz="3400" kern="1200" dirty="0"/>
        </a:p>
      </dsp:txBody>
      <dsp:txXfrm>
        <a:off x="4160073" y="1298554"/>
        <a:ext cx="1670090" cy="1466890"/>
      </dsp:txXfrm>
    </dsp:sp>
    <dsp:sp modelId="{0CA1D408-0A3B-42C6-B904-BA19E429DEFD}">
      <dsp:nvSpPr>
        <dsp:cNvPr id="0" name=""/>
        <dsp:cNvSpPr/>
      </dsp:nvSpPr>
      <dsp:spPr>
        <a:xfrm>
          <a:off x="2133600" y="1219199"/>
          <a:ext cx="1828800" cy="162560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EG" sz="3400" kern="1200" dirty="0"/>
            <a:t>2- مهارات علمية</a:t>
          </a:r>
          <a:endParaRPr lang="en-US" sz="3400" kern="1200" dirty="0"/>
        </a:p>
      </dsp:txBody>
      <dsp:txXfrm>
        <a:off x="2212955" y="1298554"/>
        <a:ext cx="1670090" cy="1466890"/>
      </dsp:txXfrm>
    </dsp:sp>
    <dsp:sp modelId="{101FAA81-9645-41BA-B8DA-E67686302AD2}">
      <dsp:nvSpPr>
        <dsp:cNvPr id="0" name=""/>
        <dsp:cNvSpPr/>
      </dsp:nvSpPr>
      <dsp:spPr>
        <a:xfrm>
          <a:off x="186481" y="1219199"/>
          <a:ext cx="1828800" cy="162560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ar-EG" sz="3400" kern="1200" dirty="0"/>
            <a:t>3- مهارات عملية</a:t>
          </a:r>
          <a:endParaRPr lang="en-US" sz="3400" kern="1200" dirty="0"/>
        </a:p>
      </dsp:txBody>
      <dsp:txXfrm>
        <a:off x="265836" y="1298554"/>
        <a:ext cx="1670090" cy="146689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152562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904097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906475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976988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939646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498019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809914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033121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92812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437521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952380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4799050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7975237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505083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9665480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6315263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633692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48337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461096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5805271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007583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55992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11/30/2025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00521480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30518072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18.xml"/><Relationship Id="rId5" Type="http://schemas.openxmlformats.org/officeDocument/2006/relationships/image" Target="../media/image7.sv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9.svg"/><Relationship Id="rId3" Type="http://schemas.openxmlformats.org/officeDocument/2006/relationships/image" Target="../media/image13.jpeg"/><Relationship Id="rId7" Type="http://schemas.openxmlformats.org/officeDocument/2006/relationships/image" Target="../media/image5.svg"/><Relationship Id="rId12"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4.png"/><Relationship Id="rId11" Type="http://schemas.openxmlformats.org/officeDocument/2006/relationships/image" Target="../media/image17.svg"/><Relationship Id="rId5" Type="http://schemas.openxmlformats.org/officeDocument/2006/relationships/image" Target="../media/image15.svg"/><Relationship Id="rId15" Type="http://schemas.openxmlformats.org/officeDocument/2006/relationships/image" Target="../media/image21.svg"/><Relationship Id="rId10" Type="http://schemas.openxmlformats.org/officeDocument/2006/relationships/image" Target="../media/image16.png"/><Relationship Id="rId4" Type="http://schemas.openxmlformats.org/officeDocument/2006/relationships/image" Target="../media/image14.png"/><Relationship Id="rId9" Type="http://schemas.openxmlformats.org/officeDocument/2006/relationships/image" Target="../media/image7.svg"/><Relationship Id="rId1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7.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24.svg"/><Relationship Id="rId5" Type="http://schemas.openxmlformats.org/officeDocument/2006/relationships/image" Target="../media/image22.jpeg"/><Relationship Id="rId10" Type="http://schemas.openxmlformats.org/officeDocument/2006/relationships/image" Target="../media/image23.png"/><Relationship Id="rId4" Type="http://schemas.openxmlformats.org/officeDocument/2006/relationships/image" Target="../media/image7.svg"/><Relationship Id="rId9" Type="http://schemas.openxmlformats.org/officeDocument/2006/relationships/image" Target="../media/image12.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7.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24.svg"/><Relationship Id="rId5" Type="http://schemas.openxmlformats.org/officeDocument/2006/relationships/image" Target="../media/image22.jpeg"/><Relationship Id="rId10" Type="http://schemas.openxmlformats.org/officeDocument/2006/relationships/image" Target="../media/image23.png"/><Relationship Id="rId4" Type="http://schemas.openxmlformats.org/officeDocument/2006/relationships/image" Target="../media/image7.svg"/><Relationship Id="rId9" Type="http://schemas.openxmlformats.org/officeDocument/2006/relationships/image" Target="../media/image12.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7.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24.svg"/><Relationship Id="rId5" Type="http://schemas.openxmlformats.org/officeDocument/2006/relationships/image" Target="../media/image22.jpeg"/><Relationship Id="rId10" Type="http://schemas.openxmlformats.org/officeDocument/2006/relationships/image" Target="../media/image23.png"/><Relationship Id="rId4" Type="http://schemas.openxmlformats.org/officeDocument/2006/relationships/image" Target="../media/image7.svg"/><Relationship Id="rId9" Type="http://schemas.openxmlformats.org/officeDocument/2006/relationships/image" Target="../media/image12.sv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26.png"/><Relationship Id="rId7" Type="http://schemas.openxmlformats.org/officeDocument/2006/relationships/image" Target="../media/image23.png"/><Relationship Id="rId2" Type="http://schemas.openxmlformats.org/officeDocument/2006/relationships/image" Target="../media/image25.jpeg"/><Relationship Id="rId1" Type="http://schemas.openxmlformats.org/officeDocument/2006/relationships/slideLayout" Target="../slideLayouts/slideLayout18.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27.svg"/><Relationship Id="rId9" Type="http://schemas.openxmlformats.org/officeDocument/2006/relationships/image" Target="../media/image2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jpeg"/></Relationships>
</file>

<file path=ppt/slides/_rels/slide20.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9.svg"/><Relationship Id="rId3" Type="http://schemas.openxmlformats.org/officeDocument/2006/relationships/image" Target="../media/image13.jpeg"/><Relationship Id="rId7" Type="http://schemas.openxmlformats.org/officeDocument/2006/relationships/image" Target="../media/image5.svg"/><Relationship Id="rId12"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4.png"/><Relationship Id="rId11" Type="http://schemas.openxmlformats.org/officeDocument/2006/relationships/image" Target="../media/image17.svg"/><Relationship Id="rId5" Type="http://schemas.openxmlformats.org/officeDocument/2006/relationships/image" Target="../media/image15.svg"/><Relationship Id="rId15" Type="http://schemas.openxmlformats.org/officeDocument/2006/relationships/image" Target="../media/image21.svg"/><Relationship Id="rId10" Type="http://schemas.openxmlformats.org/officeDocument/2006/relationships/image" Target="../media/image16.png"/><Relationship Id="rId4" Type="http://schemas.openxmlformats.org/officeDocument/2006/relationships/image" Target="../media/image14.png"/><Relationship Id="rId9" Type="http://schemas.openxmlformats.org/officeDocument/2006/relationships/image" Target="../media/image7.svg"/><Relationship Id="rId14"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26.png"/><Relationship Id="rId7" Type="http://schemas.openxmlformats.org/officeDocument/2006/relationships/image" Target="../media/image23.png"/><Relationship Id="rId2" Type="http://schemas.openxmlformats.org/officeDocument/2006/relationships/image" Target="../media/image25.jpeg"/><Relationship Id="rId1" Type="http://schemas.openxmlformats.org/officeDocument/2006/relationships/slideLayout" Target="../slideLayouts/slideLayout18.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27.svg"/><Relationship Id="rId9"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7.sv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16.png"/><Relationship Id="rId11" Type="http://schemas.openxmlformats.org/officeDocument/2006/relationships/image" Target="../media/image24.svg"/><Relationship Id="rId5" Type="http://schemas.openxmlformats.org/officeDocument/2006/relationships/image" Target="../media/image29.jpeg"/><Relationship Id="rId10" Type="http://schemas.openxmlformats.org/officeDocument/2006/relationships/image" Target="../media/image23.png"/><Relationship Id="rId4" Type="http://schemas.openxmlformats.org/officeDocument/2006/relationships/image" Target="../media/image7.svg"/><Relationship Id="rId9" Type="http://schemas.openxmlformats.org/officeDocument/2006/relationships/image" Target="../media/image12.sv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4.png"/><Relationship Id="rId7" Type="http://schemas.openxmlformats.org/officeDocument/2006/relationships/image" Target="../media/image16.png"/><Relationship Id="rId2" Type="http://schemas.openxmlformats.org/officeDocument/2006/relationships/image" Target="../media/image30.jpeg"/><Relationship Id="rId1" Type="http://schemas.openxmlformats.org/officeDocument/2006/relationships/slideLayout" Target="../slideLayouts/slideLayout18.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1020860" y="-1020860"/>
            <a:ext cx="7102280"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grpSp>
        <p:nvGrpSpPr>
          <p:cNvPr id="3" name="Group 3"/>
          <p:cNvGrpSpPr>
            <a:grpSpLocks noChangeAspect="1"/>
          </p:cNvGrpSpPr>
          <p:nvPr/>
        </p:nvGrpSpPr>
        <p:grpSpPr>
          <a:xfrm rot="-1083260">
            <a:off x="5144003" y="233679"/>
            <a:ext cx="4888222" cy="5048556"/>
            <a:chOff x="0" y="0"/>
            <a:chExt cx="6350000" cy="6558280"/>
          </a:xfrm>
        </p:grpSpPr>
        <p:sp>
          <p:nvSpPr>
            <p:cNvPr id="4" name="Freeform 4"/>
            <p:cNvSpPr/>
            <p:nvPr/>
          </p:nvSpPr>
          <p:spPr>
            <a:xfrm>
              <a:off x="74930" y="74930"/>
              <a:ext cx="6200140" cy="6408420"/>
            </a:xfrm>
            <a:custGeom>
              <a:avLst/>
              <a:gdLst/>
              <a:ahLst/>
              <a:cxnLst/>
              <a:rect l="l" t="t" r="r" b="b"/>
              <a:pathLst>
                <a:path w="6200140" h="640842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3"/>
              <a:stretch>
                <a:fillRect l="-27567" r="-27567"/>
              </a:stretch>
            </a:blipFill>
          </p:spPr>
        </p:sp>
        <p:sp>
          <p:nvSpPr>
            <p:cNvPr id="5" name="Freeform 5"/>
            <p:cNvSpPr/>
            <p:nvPr/>
          </p:nvSpPr>
          <p:spPr>
            <a:xfrm>
              <a:off x="0" y="0"/>
              <a:ext cx="6350000" cy="6558280"/>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9EA788"/>
            </a:solidFill>
          </p:spPr>
        </p:sp>
      </p:grpSp>
      <p:sp>
        <p:nvSpPr>
          <p:cNvPr id="6" name="Freeform 6"/>
          <p:cNvSpPr/>
          <p:nvPr/>
        </p:nvSpPr>
        <p:spPr>
          <a:xfrm rot="-1059828">
            <a:off x="-612437" y="1773009"/>
            <a:ext cx="5639927" cy="5090523"/>
          </a:xfrm>
          <a:custGeom>
            <a:avLst/>
            <a:gdLst/>
            <a:ahLst/>
            <a:cxnLst/>
            <a:rect l="l" t="t" r="r" b="b"/>
            <a:pathLst>
              <a:path w="11279853" h="10181045">
                <a:moveTo>
                  <a:pt x="0" y="0"/>
                </a:moveTo>
                <a:lnTo>
                  <a:pt x="11279852" y="0"/>
                </a:lnTo>
                <a:lnTo>
                  <a:pt x="11279852" y="10181045"/>
                </a:lnTo>
                <a:lnTo>
                  <a:pt x="0" y="10181045"/>
                </a:lnTo>
                <a:lnTo>
                  <a:pt x="0" y="0"/>
                </a:lnTo>
                <a:close/>
              </a:path>
            </a:pathLst>
          </a:custGeom>
          <a:blipFill>
            <a:blip r:embed="rId4">
              <a:extLst>
                <a:ext uri="{96DAC541-7B7A-43D3-8B79-37D633B846F1}">
                  <asvg:svgBlip xmlns:asvg="http://schemas.microsoft.com/office/drawing/2016/SVG/main" r:embed="rId5"/>
                </a:ext>
              </a:extLst>
            </a:blip>
            <a:stretch>
              <a:fillRect l="-118688"/>
            </a:stretch>
          </a:blipFill>
        </p:spPr>
      </p:sp>
      <p:grpSp>
        <p:nvGrpSpPr>
          <p:cNvPr id="7" name="Group 7"/>
          <p:cNvGrpSpPr/>
          <p:nvPr/>
        </p:nvGrpSpPr>
        <p:grpSpPr>
          <a:xfrm>
            <a:off x="3830723" y="5426550"/>
            <a:ext cx="1441217" cy="1441217"/>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9" name="TextBox 9"/>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p:cNvGrpSpPr/>
          <p:nvPr/>
        </p:nvGrpSpPr>
        <p:grpSpPr>
          <a:xfrm>
            <a:off x="-720609" y="136642"/>
            <a:ext cx="1441217" cy="1441217"/>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2" name="TextBox 12"/>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5" name="Freeform 15"/>
          <p:cNvSpPr/>
          <p:nvPr/>
        </p:nvSpPr>
        <p:spPr>
          <a:xfrm rot="-1059828">
            <a:off x="-1108794" y="253034"/>
            <a:ext cx="3246287" cy="1568621"/>
          </a:xfrm>
          <a:custGeom>
            <a:avLst/>
            <a:gdLst/>
            <a:ahLst/>
            <a:cxnLst/>
            <a:rect l="l" t="t" r="r" b="b"/>
            <a:pathLst>
              <a:path w="6492574" h="3137242">
                <a:moveTo>
                  <a:pt x="0" y="0"/>
                </a:moveTo>
                <a:lnTo>
                  <a:pt x="6492574" y="0"/>
                </a:lnTo>
                <a:lnTo>
                  <a:pt x="6492574" y="3137242"/>
                </a:lnTo>
                <a:lnTo>
                  <a:pt x="0" y="3137242"/>
                </a:lnTo>
                <a:lnTo>
                  <a:pt x="0" y="0"/>
                </a:lnTo>
                <a:close/>
              </a:path>
            </a:pathLst>
          </a:custGeom>
          <a:blipFill>
            <a:blip r:embed="rId6">
              <a:extLst>
                <a:ext uri="{96DAC541-7B7A-43D3-8B79-37D633B846F1}">
                  <asvg:svgBlip xmlns:asvg="http://schemas.microsoft.com/office/drawing/2016/SVG/main" r:embed="rId7"/>
                </a:ext>
              </a:extLst>
            </a:blip>
            <a:stretch>
              <a:fillRect l="-17076"/>
            </a:stretch>
          </a:blipFill>
        </p:spPr>
      </p:sp>
      <p:sp>
        <p:nvSpPr>
          <p:cNvPr id="16" name="Freeform 16"/>
          <p:cNvSpPr/>
          <p:nvPr/>
        </p:nvSpPr>
        <p:spPr>
          <a:xfrm rot="9551778">
            <a:off x="7885198" y="5008306"/>
            <a:ext cx="3246287" cy="1568621"/>
          </a:xfrm>
          <a:custGeom>
            <a:avLst/>
            <a:gdLst/>
            <a:ahLst/>
            <a:cxnLst/>
            <a:rect l="l" t="t" r="r" b="b"/>
            <a:pathLst>
              <a:path w="6492574" h="3137242">
                <a:moveTo>
                  <a:pt x="0" y="0"/>
                </a:moveTo>
                <a:lnTo>
                  <a:pt x="6492573" y="0"/>
                </a:lnTo>
                <a:lnTo>
                  <a:pt x="6492573" y="3137242"/>
                </a:lnTo>
                <a:lnTo>
                  <a:pt x="0" y="3137242"/>
                </a:lnTo>
                <a:lnTo>
                  <a:pt x="0" y="0"/>
                </a:lnTo>
                <a:close/>
              </a:path>
            </a:pathLst>
          </a:custGeom>
          <a:blipFill>
            <a:blip r:embed="rId4">
              <a:extLst>
                <a:ext uri="{96DAC541-7B7A-43D3-8B79-37D633B846F1}">
                  <asvg:svgBlip xmlns:asvg="http://schemas.microsoft.com/office/drawing/2016/SVG/main" r:embed="rId5"/>
                </a:ext>
              </a:extLst>
            </a:blip>
            <a:stretch>
              <a:fillRect l="-17076"/>
            </a:stretch>
          </a:blipFill>
        </p:spPr>
      </p:sp>
      <p:sp>
        <p:nvSpPr>
          <p:cNvPr id="17" name="مربع نص 16">
            <a:extLst>
              <a:ext uri="{FF2B5EF4-FFF2-40B4-BE49-F238E27FC236}">
                <a16:creationId xmlns:a16="http://schemas.microsoft.com/office/drawing/2014/main" id="{2A2E17D1-CBBA-13EF-3D86-D8A1C6C55858}"/>
              </a:ext>
            </a:extLst>
          </p:cNvPr>
          <p:cNvSpPr txBox="1"/>
          <p:nvPr/>
        </p:nvSpPr>
        <p:spPr>
          <a:xfrm>
            <a:off x="933341" y="2666952"/>
            <a:ext cx="3672408" cy="110799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600" b="1" i="0" u="none" strike="noStrike" kern="1200" cap="none" spc="0" normalizeH="0" baseline="0" noProof="0" dirty="0">
                <a:ln>
                  <a:noFill/>
                </a:ln>
                <a:solidFill>
                  <a:srgbClr val="8064A2">
                    <a:lumMod val="50000"/>
                  </a:srgbClr>
                </a:solidFill>
                <a:effectLst/>
                <a:uLnTx/>
                <a:uFillTx/>
                <a:latin typeface="Traditional Arabic" panose="02020603050405020304" pitchFamily="18" charset="-78"/>
                <a:ea typeface="+mn-ea"/>
                <a:cs typeface="Traditional Arabic" panose="02020603050405020304" pitchFamily="18" charset="-78"/>
              </a:rPr>
              <a:t>الفصل الثامن</a:t>
            </a:r>
            <a:endParaRPr kumimoji="0" lang="en-US" sz="6600" b="1" i="0" u="none" strike="noStrike" kern="1200" cap="none" spc="0" normalizeH="0" baseline="0" noProof="0" dirty="0">
              <a:ln>
                <a:noFill/>
              </a:ln>
              <a:solidFill>
                <a:srgbClr val="8064A2">
                  <a:lumMod val="50000"/>
                </a:srgbClr>
              </a:solidFill>
              <a:effectLst/>
              <a:uLnTx/>
              <a:uFillTx/>
              <a:latin typeface="Traditional Arabic" panose="02020603050405020304" pitchFamily="18" charset="-78"/>
              <a:ea typeface="+mn-ea"/>
              <a:cs typeface="Traditional Arabic" panose="02020603050405020304" pitchFamily="18" charset="-78"/>
            </a:endParaRPr>
          </a:p>
        </p:txBody>
      </p:sp>
      <p:sp>
        <p:nvSpPr>
          <p:cNvPr id="18" name="مربع نص 17">
            <a:extLst>
              <a:ext uri="{FF2B5EF4-FFF2-40B4-BE49-F238E27FC236}">
                <a16:creationId xmlns:a16="http://schemas.microsoft.com/office/drawing/2014/main" id="{ACE09E78-99BF-6880-BB8A-8DA40C34537E}"/>
              </a:ext>
            </a:extLst>
          </p:cNvPr>
          <p:cNvSpPr txBox="1"/>
          <p:nvPr/>
        </p:nvSpPr>
        <p:spPr>
          <a:xfrm>
            <a:off x="-1335334" y="4269814"/>
            <a:ext cx="7956260" cy="144655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C00000"/>
                </a:solidFill>
                <a:effectLst/>
                <a:uLnTx/>
                <a:uFillTx/>
                <a:latin typeface="Traditional Arabic" panose="02020603050405020304" pitchFamily="18" charset="-78"/>
                <a:ea typeface="+mn-ea"/>
                <a:cs typeface="Traditional Arabic" panose="02020603050405020304" pitchFamily="18" charset="-78"/>
              </a:rPr>
              <a:t>مهارة</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C00000"/>
                </a:solidFill>
                <a:effectLst/>
                <a:uLnTx/>
                <a:uFillTx/>
                <a:latin typeface="Traditional Arabic" panose="02020603050405020304" pitchFamily="18" charset="-78"/>
                <a:ea typeface="+mn-ea"/>
                <a:cs typeface="Traditional Arabic" panose="02020603050405020304" pitchFamily="18" charset="-78"/>
              </a:rPr>
              <a:t> السكرتارية</a:t>
            </a:r>
            <a:endParaRPr kumimoji="0" lang="en-US" sz="3600" b="1" i="0" u="none" strike="noStrike" kern="1200" cap="none" spc="0" normalizeH="0" baseline="0" noProof="0" dirty="0">
              <a:ln>
                <a:noFill/>
              </a:ln>
              <a:solidFill>
                <a:srgbClr val="C00000"/>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1000" fill="hold"/>
                                        <p:tgtEl>
                                          <p:spTgt spid="18"/>
                                        </p:tgtEl>
                                        <p:attrNameLst>
                                          <p:attrName>ppt_w</p:attrName>
                                        </p:attrNameLst>
                                      </p:cBhvr>
                                      <p:tavLst>
                                        <p:tav tm="0">
                                          <p:val>
                                            <p:fltVal val="0"/>
                                          </p:val>
                                        </p:tav>
                                        <p:tav tm="100000">
                                          <p:val>
                                            <p:strVal val="#ppt_w"/>
                                          </p:val>
                                        </p:tav>
                                      </p:tavLst>
                                    </p:anim>
                                    <p:anim calcmode="lin" valueType="num">
                                      <p:cBhvr>
                                        <p:cTn id="16" dur="1000" fill="hold"/>
                                        <p:tgtEl>
                                          <p:spTgt spid="18"/>
                                        </p:tgtEl>
                                        <p:attrNameLst>
                                          <p:attrName>ppt_h</p:attrName>
                                        </p:attrNameLst>
                                      </p:cBhvr>
                                      <p:tavLst>
                                        <p:tav tm="0">
                                          <p:val>
                                            <p:fltVal val="0"/>
                                          </p:val>
                                        </p:tav>
                                        <p:tav tm="100000">
                                          <p:val>
                                            <p:strVal val="#ppt_h"/>
                                          </p:val>
                                        </p:tav>
                                      </p:tavLst>
                                    </p:anim>
                                    <p:anim calcmode="lin" valueType="num">
                                      <p:cBhvr>
                                        <p:cTn id="17" dur="1000" fill="hold"/>
                                        <p:tgtEl>
                                          <p:spTgt spid="18"/>
                                        </p:tgtEl>
                                        <p:attrNameLst>
                                          <p:attrName>style.rotation</p:attrName>
                                        </p:attrNameLst>
                                      </p:cBhvr>
                                      <p:tavLst>
                                        <p:tav tm="0">
                                          <p:val>
                                            <p:fltVal val="90"/>
                                          </p:val>
                                        </p:tav>
                                        <p:tav tm="100000">
                                          <p:val>
                                            <p:fltVal val="0"/>
                                          </p:val>
                                        </p:tav>
                                      </p:tavLst>
                                    </p:anim>
                                    <p:animEffect transition="in" filter="fade">
                                      <p:cBhvr>
                                        <p:cTn id="18"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1028619" y="-1028619"/>
            <a:ext cx="7086762"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grpSp>
        <p:nvGrpSpPr>
          <p:cNvPr id="3" name="Group 3"/>
          <p:cNvGrpSpPr>
            <a:grpSpLocks noChangeAspect="1"/>
          </p:cNvGrpSpPr>
          <p:nvPr/>
        </p:nvGrpSpPr>
        <p:grpSpPr>
          <a:xfrm rot="-1083260">
            <a:off x="5208717" y="853960"/>
            <a:ext cx="5498400" cy="5678747"/>
            <a:chOff x="0" y="0"/>
            <a:chExt cx="6350000" cy="6558280"/>
          </a:xfrm>
        </p:grpSpPr>
        <p:sp>
          <p:nvSpPr>
            <p:cNvPr id="4" name="Freeform 4"/>
            <p:cNvSpPr/>
            <p:nvPr/>
          </p:nvSpPr>
          <p:spPr>
            <a:xfrm>
              <a:off x="74930" y="74930"/>
              <a:ext cx="6200140" cy="6408420"/>
            </a:xfrm>
            <a:custGeom>
              <a:avLst/>
              <a:gdLst/>
              <a:ahLst/>
              <a:cxnLst/>
              <a:rect l="l" t="t" r="r" b="b"/>
              <a:pathLst>
                <a:path w="6200140" h="640842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3"/>
              <a:stretch>
                <a:fillRect l="-27567" r="-27567"/>
              </a:stretch>
            </a:blipFill>
          </p:spPr>
        </p:sp>
        <p:sp>
          <p:nvSpPr>
            <p:cNvPr id="5" name="Freeform 5"/>
            <p:cNvSpPr/>
            <p:nvPr/>
          </p:nvSpPr>
          <p:spPr>
            <a:xfrm>
              <a:off x="0" y="0"/>
              <a:ext cx="6350000" cy="6558280"/>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CDBE8C"/>
            </a:solidFill>
          </p:spPr>
        </p:sp>
      </p:grpSp>
      <p:grpSp>
        <p:nvGrpSpPr>
          <p:cNvPr id="6" name="Group 6"/>
          <p:cNvGrpSpPr/>
          <p:nvPr/>
        </p:nvGrpSpPr>
        <p:grpSpPr>
          <a:xfrm>
            <a:off x="-720609" y="990399"/>
            <a:ext cx="1441217" cy="1441217"/>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8" name="TextBox 8"/>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Freeform 11"/>
          <p:cNvSpPr/>
          <p:nvPr/>
        </p:nvSpPr>
        <p:spPr>
          <a:xfrm rot="-1059828">
            <a:off x="-668072" y="460433"/>
            <a:ext cx="1965581" cy="1568621"/>
          </a:xfrm>
          <a:custGeom>
            <a:avLst/>
            <a:gdLst/>
            <a:ahLst/>
            <a:cxnLst/>
            <a:rect l="l" t="t" r="r" b="b"/>
            <a:pathLst>
              <a:path w="3931162" h="3137242">
                <a:moveTo>
                  <a:pt x="0" y="0"/>
                </a:moveTo>
                <a:lnTo>
                  <a:pt x="3931162" y="0"/>
                </a:lnTo>
                <a:lnTo>
                  <a:pt x="3931162" y="3137242"/>
                </a:lnTo>
                <a:lnTo>
                  <a:pt x="0" y="3137242"/>
                </a:lnTo>
                <a:lnTo>
                  <a:pt x="0" y="0"/>
                </a:lnTo>
                <a:close/>
              </a:path>
            </a:pathLst>
          </a:custGeom>
          <a:blipFill>
            <a:blip r:embed="rId4">
              <a:extLst>
                <a:ext uri="{96DAC541-7B7A-43D3-8B79-37D633B846F1}">
                  <asvg:svgBlip xmlns:asvg="http://schemas.microsoft.com/office/drawing/2016/SVG/main" r:embed="rId5"/>
                </a:ext>
              </a:extLst>
            </a:blip>
            <a:stretch>
              <a:fillRect l="-93358"/>
            </a:stretch>
          </a:blipFill>
        </p:spPr>
      </p:sp>
      <p:sp>
        <p:nvSpPr>
          <p:cNvPr id="12" name="Freeform 12"/>
          <p:cNvSpPr/>
          <p:nvPr/>
        </p:nvSpPr>
        <p:spPr>
          <a:xfrm rot="9531374">
            <a:off x="7866441" y="5216440"/>
            <a:ext cx="1965581" cy="1568621"/>
          </a:xfrm>
          <a:custGeom>
            <a:avLst/>
            <a:gdLst/>
            <a:ahLst/>
            <a:cxnLst/>
            <a:rect l="l" t="t" r="r" b="b"/>
            <a:pathLst>
              <a:path w="3931162" h="3137242">
                <a:moveTo>
                  <a:pt x="0" y="0"/>
                </a:moveTo>
                <a:lnTo>
                  <a:pt x="3931162" y="0"/>
                </a:lnTo>
                <a:lnTo>
                  <a:pt x="3931162" y="3137242"/>
                </a:lnTo>
                <a:lnTo>
                  <a:pt x="0" y="3137242"/>
                </a:lnTo>
                <a:lnTo>
                  <a:pt x="0" y="0"/>
                </a:lnTo>
                <a:close/>
              </a:path>
            </a:pathLst>
          </a:custGeom>
          <a:blipFill>
            <a:blip r:embed="rId4">
              <a:extLst>
                <a:ext uri="{96DAC541-7B7A-43D3-8B79-37D633B846F1}">
                  <asvg:svgBlip xmlns:asvg="http://schemas.microsoft.com/office/drawing/2016/SVG/main" r:embed="rId5"/>
                </a:ext>
              </a:extLst>
            </a:blip>
            <a:stretch>
              <a:fillRect l="-93358"/>
            </a:stretch>
          </a:blipFill>
        </p:spPr>
      </p:sp>
      <p:sp>
        <p:nvSpPr>
          <p:cNvPr id="13" name="مربع نص 12">
            <a:extLst>
              <a:ext uri="{FF2B5EF4-FFF2-40B4-BE49-F238E27FC236}">
                <a16:creationId xmlns:a16="http://schemas.microsoft.com/office/drawing/2014/main" id="{4EE35C93-AE08-E8AE-957E-26C85AF77D6C}"/>
              </a:ext>
            </a:extLst>
          </p:cNvPr>
          <p:cNvSpPr txBox="1"/>
          <p:nvPr/>
        </p:nvSpPr>
        <p:spPr>
          <a:xfrm rot="21037216">
            <a:off x="727479" y="2705820"/>
            <a:ext cx="3456384" cy="2123658"/>
          </a:xfrm>
          <a:prstGeom prst="rect">
            <a:avLst/>
          </a:prstGeom>
          <a:noFill/>
        </p:spPr>
        <p:txBody>
          <a:bodyPr wrap="square" rtlCol="0">
            <a:spAutoFit/>
          </a:bodyPr>
          <a:lstStyle/>
          <a:p>
            <a:pPr algn="ctr"/>
            <a:r>
              <a:rPr lang="ar-EG" sz="4400" b="1" dirty="0">
                <a:solidFill>
                  <a:srgbClr val="6E7759"/>
                </a:solidFill>
                <a:latin typeface="Traditional Arabic" panose="02020603050405020304" pitchFamily="18" charset="-78"/>
                <a:cs typeface="Traditional Arabic" panose="02020603050405020304" pitchFamily="18" charset="-78"/>
              </a:rPr>
              <a:t>2-8</a:t>
            </a:r>
          </a:p>
          <a:p>
            <a:pPr algn="ctr"/>
            <a:r>
              <a:rPr lang="ar-EG" sz="4400" b="1" dirty="0">
                <a:solidFill>
                  <a:srgbClr val="6E7759"/>
                </a:solidFill>
                <a:latin typeface="Traditional Arabic" panose="02020603050405020304" pitchFamily="18" charset="-78"/>
                <a:cs typeface="Traditional Arabic" panose="02020603050405020304" pitchFamily="18" charset="-78"/>
              </a:rPr>
              <a:t>السكرتارية </a:t>
            </a:r>
          </a:p>
          <a:p>
            <a:pPr algn="ctr"/>
            <a:r>
              <a:rPr lang="ar-EG" sz="4400" b="1" dirty="0">
                <a:solidFill>
                  <a:srgbClr val="6E7759"/>
                </a:solidFill>
                <a:latin typeface="Traditional Arabic" panose="02020603050405020304" pitchFamily="18" charset="-78"/>
                <a:cs typeface="Traditional Arabic" panose="02020603050405020304" pitchFamily="18" charset="-78"/>
              </a:rPr>
              <a:t>(الصفات، المهام)</a:t>
            </a:r>
            <a:endParaRPr lang="en-US" sz="4400" b="1" dirty="0">
              <a:solidFill>
                <a:srgbClr val="6E7759"/>
              </a:solidFill>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6072704" y="827133"/>
            <a:ext cx="2808312" cy="576064"/>
          </a:xfrm>
          <a:prstGeom prst="rect">
            <a:avLst/>
          </a:prstGeom>
          <a:solidFill>
            <a:srgbClr val="9EA78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srgbClr val="FFFFFF"/>
                </a:solidFill>
                <a:effectLst/>
                <a:uLnTx/>
                <a:uFillTx/>
                <a:latin typeface="Traditional Arabic" panose="02020603050405020304" pitchFamily="18" charset="-78"/>
                <a:ea typeface="+mn-ea"/>
                <a:cs typeface="Traditional Arabic" panose="02020603050405020304" pitchFamily="18" charset="-78"/>
              </a:rPr>
              <a:t>الفكرة المحورية</a:t>
            </a:r>
            <a:endParaRPr kumimoji="0" lang="en-US" sz="3600" b="1" i="0" u="none" strike="noStrike" kern="1200" cap="none" spc="0" normalizeH="0" baseline="0" noProof="0" dirty="0">
              <a:ln>
                <a:noFill/>
              </a:ln>
              <a:solidFill>
                <a:srgbClr val="FFFFFF"/>
              </a:solidFill>
              <a:effectLst/>
              <a:uLnTx/>
              <a:uFillTx/>
              <a:latin typeface="Traditional Arabic" panose="02020603050405020304" pitchFamily="18" charset="-78"/>
              <a:ea typeface="+mn-ea"/>
              <a:cs typeface="Traditional Arabic" panose="02020603050405020304" pitchFamily="18" charset="-78"/>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6072704" y="2608169"/>
            <a:ext cx="2808312" cy="576064"/>
          </a:xfrm>
          <a:prstGeom prst="rect">
            <a:avLst/>
          </a:prstGeom>
          <a:solidFill>
            <a:srgbClr val="9EA78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srgbClr val="FFFFFF"/>
                </a:solidFill>
                <a:effectLst/>
                <a:uLnTx/>
                <a:uFillTx/>
                <a:latin typeface="Traditional Arabic" panose="02020603050405020304" pitchFamily="18" charset="-78"/>
                <a:ea typeface="+mn-ea"/>
                <a:cs typeface="Traditional Arabic" panose="02020603050405020304" pitchFamily="18" charset="-78"/>
              </a:rPr>
              <a:t>المفاهيم الرئيسية</a:t>
            </a:r>
            <a:endParaRPr kumimoji="0" lang="en-US" sz="3600" b="1" i="0" u="none" strike="noStrike" kern="1200" cap="none" spc="0" normalizeH="0" baseline="0" noProof="0" dirty="0">
              <a:ln>
                <a:noFill/>
              </a:ln>
              <a:solidFill>
                <a:srgbClr val="FFFFFF"/>
              </a:solidFill>
              <a:effectLst/>
              <a:uLnTx/>
              <a:uFillTx/>
              <a:latin typeface="Traditional Arabic" panose="02020603050405020304" pitchFamily="18" charset="-78"/>
              <a:ea typeface="+mn-ea"/>
              <a:cs typeface="Traditional Arabic" panose="02020603050405020304" pitchFamily="18" charset="-78"/>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6090292" y="4624393"/>
            <a:ext cx="2808312" cy="576064"/>
          </a:xfrm>
          <a:prstGeom prst="rect">
            <a:avLst/>
          </a:prstGeom>
          <a:solidFill>
            <a:srgbClr val="9EA78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srgbClr val="FFFFFF"/>
                </a:solidFill>
                <a:effectLst/>
                <a:uLnTx/>
                <a:uFillTx/>
                <a:latin typeface="Traditional Arabic" panose="02020603050405020304" pitchFamily="18" charset="-78"/>
                <a:ea typeface="+mn-ea"/>
                <a:cs typeface="Traditional Arabic" panose="02020603050405020304" pitchFamily="18" charset="-78"/>
              </a:rPr>
              <a:t>الأهداف</a:t>
            </a:r>
            <a:endParaRPr kumimoji="0" lang="en-US" sz="3600" b="1" i="0" u="none" strike="noStrike" kern="1200" cap="none" spc="0" normalizeH="0" baseline="0" noProof="0" dirty="0">
              <a:ln>
                <a:noFill/>
              </a:ln>
              <a:solidFill>
                <a:srgbClr val="FFFFFF"/>
              </a:solidFill>
              <a:effectLst/>
              <a:uLnTx/>
              <a:uFillTx/>
              <a:latin typeface="Traditional Arabic" panose="02020603050405020304" pitchFamily="18" charset="-78"/>
              <a:ea typeface="+mn-ea"/>
              <a:cs typeface="Traditional Arabic" panose="02020603050405020304" pitchFamily="18" charset="-78"/>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938793" y="804721"/>
            <a:ext cx="4807737" cy="523220"/>
          </a:xfrm>
          <a:prstGeom prst="rect">
            <a:avLst/>
          </a:prstGeom>
          <a:noFill/>
        </p:spPr>
        <p:txBody>
          <a:bodyPr wrap="square">
            <a:spAutoFit/>
          </a:bodyPr>
          <a:lstStyle/>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EG" sz="2800" b="1" i="0" u="none" strike="noStrike" kern="1200" cap="none" spc="0" normalizeH="0" baseline="0" noProof="0" dirty="0">
                <a:ln>
                  <a:noFill/>
                </a:ln>
                <a:solidFill>
                  <a:prstClr val="black"/>
                </a:solidFill>
                <a:effectLst/>
                <a:uLnTx/>
                <a:uFillTx/>
                <a:latin typeface="Traditional Arabic" panose="02020603050405020304" pitchFamily="18" charset="-78"/>
                <a:ea typeface="+mn-ea"/>
                <a:cs typeface="Traditional Arabic" panose="02020603050405020304" pitchFamily="18" charset="-78"/>
              </a:rPr>
              <a:t> التعرف مفهوم السكرتارية، وأهميتها.</a:t>
            </a:r>
            <a:endParaRPr kumimoji="0" lang="ar-EG" sz="4400" b="0" i="0" u="none" strike="noStrike" kern="1200" cap="none" spc="0" normalizeH="0" baseline="0" noProof="0" dirty="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sp>
        <p:nvSpPr>
          <p:cNvPr id="9" name="مربع نص 8">
            <a:extLst>
              <a:ext uri="{FF2B5EF4-FFF2-40B4-BE49-F238E27FC236}">
                <a16:creationId xmlns:a16="http://schemas.microsoft.com/office/drawing/2014/main" id="{F4B417DB-3C1B-4202-DFB8-92185EBDF643}"/>
              </a:ext>
            </a:extLst>
          </p:cNvPr>
          <p:cNvSpPr txBox="1"/>
          <p:nvPr/>
        </p:nvSpPr>
        <p:spPr>
          <a:xfrm>
            <a:off x="689202" y="2608169"/>
            <a:ext cx="5040560" cy="954107"/>
          </a:xfrm>
          <a:prstGeom prst="rect">
            <a:avLst/>
          </a:prstGeom>
          <a:noFill/>
        </p:spPr>
        <p:txBody>
          <a:bodyPr wrap="square">
            <a:spAutoFit/>
          </a:bodyPr>
          <a:lstStyle/>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EG" sz="2800" b="1" i="0" u="none" strike="noStrike" kern="1200" cap="none" spc="0" normalizeH="0" baseline="0" noProof="0" dirty="0">
                <a:ln>
                  <a:noFill/>
                </a:ln>
                <a:solidFill>
                  <a:prstClr val="black"/>
                </a:solidFill>
                <a:effectLst/>
                <a:uLnTx/>
                <a:uFillTx/>
                <a:latin typeface="Traditional Arabic" panose="02020603050405020304" pitchFamily="18" charset="-78"/>
                <a:ea typeface="+mn-ea"/>
                <a:cs typeface="Traditional Arabic" panose="02020603050405020304" pitchFamily="18" charset="-78"/>
              </a:rPr>
              <a:t>السكرتارية - أهمية السكرتارية - أنواع السكرتارية.</a:t>
            </a:r>
            <a:endParaRPr kumimoji="0" lang="ar-EG" sz="4400" b="1" i="0" u="none" strike="noStrike" kern="1200" cap="none" spc="0" normalizeH="0" baseline="0" noProof="0" dirty="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1547664" y="4077072"/>
            <a:ext cx="4179377" cy="2246769"/>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EG" sz="2800" b="1" i="0" u="none" strike="noStrike" kern="1200" cap="none" spc="0" normalizeH="0" baseline="0" noProof="0" dirty="0">
                <a:ln>
                  <a:noFill/>
                </a:ln>
                <a:solidFill>
                  <a:prstClr val="black"/>
                </a:solidFill>
                <a:effectLst/>
                <a:uLnTx/>
                <a:uFillTx/>
                <a:latin typeface="Traditional Arabic" panose="02020603050405020304" pitchFamily="18" charset="-78"/>
                <a:ea typeface="+mn-ea"/>
                <a:cs typeface="Traditional Arabic" panose="02020603050405020304" pitchFamily="18" charset="-78"/>
              </a:rPr>
              <a:t> يتوقع بعد نهاية الموضوع أن يكون الطلبة قادرين على:</a:t>
            </a:r>
            <a:endParaRPr kumimoji="0" lang="ar-EG" sz="4000" b="1" i="0" u="none" strike="noStrike" kern="1200" cap="none" spc="0" normalizeH="0" baseline="0" noProof="0" dirty="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EG" sz="2800" b="1" i="0" u="none" strike="noStrike" kern="1200" cap="none" spc="0" normalizeH="0" baseline="0" noProof="0" dirty="0">
                <a:ln>
                  <a:noFill/>
                </a:ln>
                <a:solidFill>
                  <a:prstClr val="black"/>
                </a:solidFill>
                <a:effectLst/>
                <a:uLnTx/>
                <a:uFillTx/>
                <a:latin typeface="Traditional Arabic" panose="02020603050405020304" pitchFamily="18" charset="-78"/>
                <a:ea typeface="+mn-ea"/>
                <a:cs typeface="Traditional Arabic" panose="02020603050405020304" pitchFamily="18" charset="-78"/>
              </a:rPr>
              <a:t>1. التعرف على مفهوم السكرتارية.</a:t>
            </a:r>
            <a:endParaRPr kumimoji="0" lang="ar-EG" sz="4000" b="1" i="0" u="none" strike="noStrike" kern="1200" cap="none" spc="0" normalizeH="0" baseline="0" noProof="0" dirty="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EG" sz="2800" b="1" i="0" u="none" strike="noStrike" kern="1200" cap="none" spc="0" normalizeH="0" baseline="0" noProof="0" dirty="0">
                <a:ln>
                  <a:noFill/>
                </a:ln>
                <a:solidFill>
                  <a:prstClr val="black"/>
                </a:solidFill>
                <a:effectLst/>
                <a:uLnTx/>
                <a:uFillTx/>
                <a:latin typeface="Traditional Arabic" panose="02020603050405020304" pitchFamily="18" charset="-78"/>
                <a:ea typeface="+mn-ea"/>
                <a:cs typeface="Traditional Arabic" panose="02020603050405020304" pitchFamily="18" charset="-78"/>
              </a:rPr>
              <a:t>2. توضيح أهمية السكرتارية.</a:t>
            </a:r>
            <a:endParaRPr kumimoji="0" lang="ar-EG" sz="4000" b="1" i="0" u="none" strike="noStrike" kern="1200" cap="none" spc="0" normalizeH="0" baseline="0" noProof="0" dirty="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EG" sz="2800" b="1" i="0" u="none" strike="noStrike" kern="1200" cap="none" spc="0" normalizeH="0" baseline="0" noProof="0" dirty="0">
                <a:ln>
                  <a:noFill/>
                </a:ln>
                <a:solidFill>
                  <a:prstClr val="black"/>
                </a:solidFill>
                <a:effectLst/>
                <a:uLnTx/>
                <a:uFillTx/>
                <a:latin typeface="Traditional Arabic" panose="02020603050405020304" pitchFamily="18" charset="-78"/>
                <a:ea typeface="+mn-ea"/>
                <a:cs typeface="Traditional Arabic" panose="02020603050405020304" pitchFamily="18" charset="-78"/>
              </a:rPr>
              <a:t>3. تعداد أنواع السكرتارية.</a:t>
            </a:r>
            <a:endParaRPr kumimoji="0" lang="ar-EG" sz="4000" b="1" i="0" u="none" strike="noStrike" kern="1200" cap="none" spc="0" normalizeH="0" baseline="0" noProof="0" dirty="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1211781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 calcmode="lin" valueType="num">
                                      <p:cBhvr>
                                        <p:cTn id="43"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11">
                                            <p:txEl>
                                              <p:pRg st="1" end="1"/>
                                            </p:tx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 calcmode="lin" valueType="num">
                                      <p:cBhvr>
                                        <p:cTn id="49"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11">
                                            <p:txEl>
                                              <p:pRg st="2" end="2"/>
                                            </p:txEl>
                                          </p:spTgt>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1">
                                            <p:txEl>
                                              <p:pRg st="3" end="3"/>
                                            </p:txEl>
                                          </p:spTgt>
                                        </p:tgtEl>
                                        <p:attrNameLst>
                                          <p:attrName>style.visibility</p:attrName>
                                        </p:attrNameLst>
                                      </p:cBhvr>
                                      <p:to>
                                        <p:strVal val="visible"/>
                                      </p:to>
                                    </p:set>
                                    <p:anim calcmode="lin" valueType="num">
                                      <p:cBhvr>
                                        <p:cTn id="55" dur="1000" fill="hold"/>
                                        <p:tgtEl>
                                          <p:spTgt spid="11">
                                            <p:txEl>
                                              <p:pRg st="3" end="3"/>
                                            </p:txEl>
                                          </p:spTgt>
                                        </p:tgtEl>
                                        <p:attrNameLst>
                                          <p:attrName>ppt_w</p:attrName>
                                        </p:attrNameLst>
                                      </p:cBhvr>
                                      <p:tavLst>
                                        <p:tav tm="0">
                                          <p:val>
                                            <p:fltVal val="0"/>
                                          </p:val>
                                        </p:tav>
                                        <p:tav tm="100000">
                                          <p:val>
                                            <p:strVal val="#ppt_w"/>
                                          </p:val>
                                        </p:tav>
                                      </p:tavLst>
                                    </p:anim>
                                    <p:anim calcmode="lin" valueType="num">
                                      <p:cBhvr>
                                        <p:cTn id="56" dur="1000" fill="hold"/>
                                        <p:tgtEl>
                                          <p:spTgt spid="11">
                                            <p:txEl>
                                              <p:pRg st="3" end="3"/>
                                            </p:txEl>
                                          </p:spTgt>
                                        </p:tgtEl>
                                        <p:attrNameLst>
                                          <p:attrName>ppt_h</p:attrName>
                                        </p:attrNameLst>
                                      </p:cBhvr>
                                      <p:tavLst>
                                        <p:tav tm="0">
                                          <p:val>
                                            <p:fltVal val="0"/>
                                          </p:val>
                                        </p:tav>
                                        <p:tav tm="100000">
                                          <p:val>
                                            <p:strVal val="#ppt_h"/>
                                          </p:val>
                                        </p:tav>
                                      </p:tavLst>
                                    </p:anim>
                                    <p:anim calcmode="lin" valueType="num">
                                      <p:cBhvr>
                                        <p:cTn id="57" dur="1000" fill="hold"/>
                                        <p:tgtEl>
                                          <p:spTgt spid="11">
                                            <p:txEl>
                                              <p:pRg st="3" end="3"/>
                                            </p:txEl>
                                          </p:spTgt>
                                        </p:tgtEl>
                                        <p:attrNameLst>
                                          <p:attrName>style.rotation</p:attrName>
                                        </p:attrNameLst>
                                      </p:cBhvr>
                                      <p:tavLst>
                                        <p:tav tm="0">
                                          <p:val>
                                            <p:fltVal val="90"/>
                                          </p:val>
                                        </p:tav>
                                        <p:tav tm="100000">
                                          <p:val>
                                            <p:fltVal val="0"/>
                                          </p:val>
                                        </p:tav>
                                      </p:tavLst>
                                    </p:anim>
                                    <p:animEffect transition="in" filter="fade">
                                      <p:cBhvr>
                                        <p:cTn id="58" dur="10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6313354" y="931132"/>
            <a:ext cx="2808312" cy="576064"/>
          </a:xfrm>
          <a:prstGeom prst="rect">
            <a:avLst/>
          </a:prstGeom>
          <a:solidFill>
            <a:srgbClr val="9EA78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FFFFFF"/>
                </a:solidFill>
                <a:latin typeface="Traditional Arabic" panose="02020603050405020304" pitchFamily="18" charset="-78"/>
                <a:cs typeface="Traditional Arabic" panose="02020603050405020304" pitchFamily="18" charset="-78"/>
              </a:rPr>
              <a:t>الفكرة المحورية</a:t>
            </a:r>
            <a:endParaRPr lang="en-US" sz="3600" b="1" dirty="0">
              <a:solidFill>
                <a:srgbClr val="FFFFFF"/>
              </a:solidFill>
              <a:latin typeface="Traditional Arabic" panose="02020603050405020304" pitchFamily="18" charset="-78"/>
              <a:cs typeface="Traditional Arabic" panose="02020603050405020304" pitchFamily="18" charset="-78"/>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6313354" y="2712168"/>
            <a:ext cx="2808312" cy="576064"/>
          </a:xfrm>
          <a:prstGeom prst="rect">
            <a:avLst/>
          </a:prstGeom>
          <a:solidFill>
            <a:srgbClr val="9EA78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FFFFFF"/>
                </a:solidFill>
                <a:latin typeface="Traditional Arabic" panose="02020603050405020304" pitchFamily="18" charset="-78"/>
                <a:cs typeface="Traditional Arabic" panose="02020603050405020304" pitchFamily="18" charset="-78"/>
              </a:rPr>
              <a:t>المفاهيم الرئيسية</a:t>
            </a:r>
            <a:endParaRPr lang="en-US" sz="3600" b="1" dirty="0">
              <a:solidFill>
                <a:srgbClr val="FFFFFF"/>
              </a:solidFill>
              <a:latin typeface="Traditional Arabic" panose="02020603050405020304" pitchFamily="18" charset="-78"/>
              <a:cs typeface="Traditional Arabic" panose="02020603050405020304" pitchFamily="18" charset="-78"/>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6330942" y="4728392"/>
            <a:ext cx="2808312" cy="576064"/>
          </a:xfrm>
          <a:prstGeom prst="rect">
            <a:avLst/>
          </a:prstGeom>
          <a:solidFill>
            <a:srgbClr val="9EA78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FFFFFF"/>
                </a:solidFill>
                <a:latin typeface="Traditional Arabic" panose="02020603050405020304" pitchFamily="18" charset="-78"/>
                <a:cs typeface="Traditional Arabic" panose="02020603050405020304" pitchFamily="18" charset="-78"/>
              </a:rPr>
              <a:t>الأهداف</a:t>
            </a:r>
            <a:endParaRPr lang="en-US" sz="3600" b="1" dirty="0">
              <a:solidFill>
                <a:srgbClr val="FFFFFF"/>
              </a:solidFill>
              <a:latin typeface="Traditional Arabic" panose="02020603050405020304" pitchFamily="18" charset="-78"/>
              <a:cs typeface="Traditional Arabic" panose="02020603050405020304" pitchFamily="18" charset="-78"/>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1179443" y="908720"/>
            <a:ext cx="4807737" cy="584775"/>
          </a:xfrm>
          <a:prstGeom prst="rect">
            <a:avLst/>
          </a:prstGeom>
          <a:noFill/>
          <a:ln>
            <a:noFill/>
          </a:ln>
        </p:spPr>
        <p:txBody>
          <a:bodyPr wrap="square">
            <a:spAutoFit/>
          </a:bodyPr>
          <a:lstStyle/>
          <a:p>
            <a:r>
              <a:rPr lang="ar-EG" sz="3200" b="1" dirty="0">
                <a:latin typeface="Traditional Arabic" panose="02020603050405020304" pitchFamily="18" charset="-78"/>
                <a:cs typeface="Traditional Arabic" panose="02020603050405020304" pitchFamily="18" charset="-78"/>
              </a:rPr>
              <a:t>التعرف على صفات السكرتير، ومهامه.</a:t>
            </a:r>
            <a:endParaRPr lang="ar-EG" sz="4400" dirty="0">
              <a:latin typeface="Traditional Arabic" panose="02020603050405020304" pitchFamily="18" charset="-78"/>
              <a:cs typeface="Traditional Arabic" panose="02020603050405020304" pitchFamily="18" charset="-78"/>
            </a:endParaRPr>
          </a:p>
        </p:txBody>
      </p:sp>
      <p:sp>
        <p:nvSpPr>
          <p:cNvPr id="9" name="مربع نص 8">
            <a:extLst>
              <a:ext uri="{FF2B5EF4-FFF2-40B4-BE49-F238E27FC236}">
                <a16:creationId xmlns:a16="http://schemas.microsoft.com/office/drawing/2014/main" id="{F4B417DB-3C1B-4202-DFB8-92185EBDF643}"/>
              </a:ext>
            </a:extLst>
          </p:cNvPr>
          <p:cNvSpPr txBox="1"/>
          <p:nvPr/>
        </p:nvSpPr>
        <p:spPr>
          <a:xfrm>
            <a:off x="929852" y="2712168"/>
            <a:ext cx="5040560" cy="584775"/>
          </a:xfrm>
          <a:prstGeom prst="rect">
            <a:avLst/>
          </a:prstGeom>
          <a:noFill/>
          <a:ln>
            <a:noFill/>
          </a:ln>
        </p:spPr>
        <p:txBody>
          <a:bodyPr wrap="square">
            <a:spAutoFit/>
          </a:bodyPr>
          <a:lstStyle/>
          <a:p>
            <a:r>
              <a:rPr lang="ar-EG" sz="3200" b="1" dirty="0">
                <a:latin typeface="Traditional Arabic" panose="02020603050405020304" pitchFamily="18" charset="-78"/>
                <a:cs typeface="Traditional Arabic" panose="02020603050405020304" pitchFamily="18" charset="-78"/>
              </a:rPr>
              <a:t> صفات السكرتير - مهام السكرتير.</a:t>
            </a:r>
            <a:endParaRPr lang="ar-EG" sz="4400" b="1" dirty="0">
              <a:latin typeface="Traditional Arabic" panose="02020603050405020304" pitchFamily="18" charset="-78"/>
              <a:cs typeface="Traditional Arabic" panose="02020603050405020304" pitchFamily="18" charset="-78"/>
            </a:endParaRPr>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924218" y="4181071"/>
            <a:ext cx="5043473" cy="1815882"/>
          </a:xfrm>
          <a:prstGeom prst="rect">
            <a:avLst/>
          </a:prstGeom>
          <a:noFill/>
          <a:ln>
            <a:noFill/>
          </a:ln>
        </p:spPr>
        <p:txBody>
          <a:bodyPr wrap="square">
            <a:spAutoFit/>
          </a:bodyPr>
          <a:lstStyle/>
          <a:p>
            <a:r>
              <a:rPr lang="ar-EG" sz="2800" b="1" dirty="0">
                <a:latin typeface="Traditional Arabic" panose="02020603050405020304" pitchFamily="18" charset="-78"/>
                <a:cs typeface="Traditional Arabic" panose="02020603050405020304" pitchFamily="18" charset="-78"/>
              </a:rPr>
              <a:t>يتوقع بعد نهاية الموضوع أن يكون الطلبة قادرين على:</a:t>
            </a:r>
            <a:endParaRPr lang="ar-EG" sz="4000" b="1" dirty="0">
              <a:latin typeface="Traditional Arabic" panose="02020603050405020304" pitchFamily="18" charset="-78"/>
              <a:cs typeface="Traditional Arabic" panose="02020603050405020304" pitchFamily="18" charset="-78"/>
            </a:endParaRPr>
          </a:p>
          <a:p>
            <a:r>
              <a:rPr lang="ar-EG" sz="2800" b="1" dirty="0">
                <a:latin typeface="Traditional Arabic" panose="02020603050405020304" pitchFamily="18" charset="-78"/>
                <a:cs typeface="Traditional Arabic" panose="02020603050405020304" pitchFamily="18" charset="-78"/>
              </a:rPr>
              <a:t>1 شرح صفات السكرتير الناجح.</a:t>
            </a:r>
            <a:endParaRPr lang="ar-EG" sz="4000" b="1" dirty="0">
              <a:latin typeface="Traditional Arabic" panose="02020603050405020304" pitchFamily="18" charset="-78"/>
              <a:cs typeface="Traditional Arabic" panose="02020603050405020304" pitchFamily="18" charset="-78"/>
            </a:endParaRPr>
          </a:p>
          <a:p>
            <a:r>
              <a:rPr lang="ar-EG" sz="2800" b="1" dirty="0">
                <a:latin typeface="Traditional Arabic" panose="02020603050405020304" pitchFamily="18" charset="-78"/>
                <a:cs typeface="Traditional Arabic" panose="02020603050405020304" pitchFamily="18" charset="-78"/>
              </a:rPr>
              <a:t>2 التعرف على مهام السكرتير.</a:t>
            </a:r>
            <a:endParaRPr lang="ar-EG" sz="40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2330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 calcmode="lin" valueType="num">
                                      <p:cBhvr>
                                        <p:cTn id="43"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11">
                                            <p:txEl>
                                              <p:pRg st="1" end="1"/>
                                            </p:tx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 calcmode="lin" valueType="num">
                                      <p:cBhvr>
                                        <p:cTn id="49"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F41B885C-21AD-A1AC-0596-25535312828C}"/>
              </a:ext>
            </a:extLst>
          </p:cNvPr>
          <p:cNvSpPr txBox="1"/>
          <p:nvPr/>
        </p:nvSpPr>
        <p:spPr>
          <a:xfrm>
            <a:off x="1691680" y="1916832"/>
            <a:ext cx="6606480" cy="3539430"/>
          </a:xfrm>
          <a:prstGeom prst="rect">
            <a:avLst/>
          </a:prstGeom>
          <a:noFill/>
        </p:spPr>
        <p:txBody>
          <a:bodyPr wrap="square">
            <a:spAutoFit/>
          </a:bodyPr>
          <a:lstStyle/>
          <a:p>
            <a:pPr algn="r" rtl="1">
              <a:spcBef>
                <a:spcPts val="0"/>
              </a:spcBef>
              <a:spcAft>
                <a:spcPts val="500"/>
              </a:spcAft>
            </a:pPr>
            <a:r>
              <a:rPr lang="ar-EG" sz="3200" b="1" i="0" u="none" strike="noStrike" dirty="0">
                <a:effectLst/>
                <a:latin typeface="Arial" panose="020B0604020202020204" pitchFamily="34" charset="0"/>
              </a:rPr>
              <a:t>عند دخولك لإحدى الشركات لإجراء المقابلة الشخصية استقبلك سكرتير الشركة ورحب بك باسمك والابتسامة على وجهه، وعرفك بنفسه، وأبلغك بموعدك مع المدير من خلال مفكرة كانت بيده واتصل مباشرة بالمدير وأخذ السيرة الذاتية من أحد</a:t>
            </a:r>
            <a:r>
              <a:rPr lang="ar-EG" sz="3200" b="1" dirty="0"/>
              <a:t> </a:t>
            </a:r>
            <a:r>
              <a:rPr lang="ar-EG" sz="3200" b="1" i="0" u="none" strike="noStrike" dirty="0">
                <a:effectLst/>
                <a:latin typeface="Arial" panose="020B0604020202020204" pitchFamily="34" charset="0"/>
              </a:rPr>
              <a:t>الأدراج، وقدمك للمدير حسب الموعد المحدد للمقابلة.</a:t>
            </a:r>
            <a:endParaRPr lang="ar-EG" sz="3200" b="1" dirty="0">
              <a:effectLst/>
            </a:endParaRPr>
          </a:p>
        </p:txBody>
      </p:sp>
    </p:spTree>
    <p:extLst>
      <p:ext uri="{BB962C8B-B14F-4D97-AF65-F5344CB8AC3E}">
        <p14:creationId xmlns:p14="http://schemas.microsoft.com/office/powerpoint/2010/main" val="1382030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F41B885C-21AD-A1AC-0596-25535312828C}"/>
              </a:ext>
            </a:extLst>
          </p:cNvPr>
          <p:cNvSpPr txBox="1"/>
          <p:nvPr/>
        </p:nvSpPr>
        <p:spPr>
          <a:xfrm>
            <a:off x="1268760" y="1720840"/>
            <a:ext cx="6606480" cy="2746906"/>
          </a:xfrm>
          <a:prstGeom prst="rect">
            <a:avLst/>
          </a:prstGeom>
          <a:noFill/>
        </p:spPr>
        <p:txBody>
          <a:bodyPr wrap="square">
            <a:spAutoFit/>
          </a:bodyPr>
          <a:lstStyle/>
          <a:p>
            <a:pPr marL="457200" indent="-457200">
              <a:spcAft>
                <a:spcPts val="500"/>
              </a:spcAft>
              <a:buFont typeface="Arial" panose="020B0604020202020204" pitchFamily="34" charset="0"/>
              <a:buChar char="•"/>
            </a:pPr>
            <a:r>
              <a:rPr lang="ar-EG" sz="3200" b="1" dirty="0">
                <a:solidFill>
                  <a:srgbClr val="002060"/>
                </a:solidFill>
                <a:latin typeface="Arial" panose="020B0604020202020204" pitchFamily="34" charset="0"/>
              </a:rPr>
              <a:t>ما انطباعك عن هذا السكرتير؟</a:t>
            </a:r>
            <a:endParaRPr lang="ar-EG" sz="3200" b="1" dirty="0">
              <a:solidFill>
                <a:srgbClr val="002060"/>
              </a:solidFill>
            </a:endParaRPr>
          </a:p>
          <a:p>
            <a:pPr marL="457200" indent="-457200">
              <a:spcAft>
                <a:spcPts val="500"/>
              </a:spcAft>
              <a:buFont typeface="Arial" panose="020B0604020202020204" pitchFamily="34" charset="0"/>
              <a:buChar char="•"/>
            </a:pPr>
            <a:r>
              <a:rPr lang="ar-EG" sz="3200" b="1" dirty="0">
                <a:solidFill>
                  <a:srgbClr val="002060"/>
                </a:solidFill>
                <a:latin typeface="Arial" panose="020B0604020202020204" pitchFamily="34" charset="0"/>
              </a:rPr>
              <a:t> ما السمات الخلقية التي تحلى بها السكرتير؟</a:t>
            </a:r>
            <a:endParaRPr lang="ar-EG" sz="3200" b="1" dirty="0">
              <a:solidFill>
                <a:srgbClr val="002060"/>
              </a:solidFill>
            </a:endParaRPr>
          </a:p>
          <a:p>
            <a:pPr marL="457200" indent="-457200">
              <a:spcAft>
                <a:spcPts val="500"/>
              </a:spcAft>
              <a:buFont typeface="Arial" panose="020B0604020202020204" pitchFamily="34" charset="0"/>
              <a:buChar char="•"/>
            </a:pPr>
            <a:r>
              <a:rPr lang="ar-EG" sz="3200" b="1" dirty="0">
                <a:solidFill>
                  <a:srgbClr val="002060"/>
                </a:solidFill>
                <a:latin typeface="Courier New" panose="02070309020205020404" pitchFamily="49" charset="0"/>
              </a:rPr>
              <a:t>ما أثر إتقان السكرتير لعمله على المنظمة؟</a:t>
            </a:r>
            <a:endParaRPr lang="ar-EG" sz="3200" b="1" dirty="0">
              <a:solidFill>
                <a:srgbClr val="002060"/>
              </a:solidFill>
            </a:endParaRPr>
          </a:p>
          <a:p>
            <a:pPr marL="457200" indent="-457200">
              <a:spcAft>
                <a:spcPts val="500"/>
              </a:spcAft>
              <a:buFont typeface="Arial" panose="020B0604020202020204" pitchFamily="34" charset="0"/>
              <a:buChar char="•"/>
            </a:pPr>
            <a:r>
              <a:rPr lang="ar-EG" sz="3200" b="1" dirty="0">
                <a:solidFill>
                  <a:srgbClr val="C00000"/>
                </a:solidFill>
                <a:latin typeface="Times New Roman" panose="02020603050405020304" pitchFamily="18" charset="0"/>
              </a:rPr>
              <a:t>في هذا الموضوع سنتعرف على أهم صفات السكرتير الناجح، ومهامه </a:t>
            </a:r>
            <a:r>
              <a:rPr lang="ar-EG" sz="3200" b="1" dirty="0">
                <a:solidFill>
                  <a:srgbClr val="002060"/>
                </a:solidFill>
                <a:latin typeface="Times New Roman" panose="02020603050405020304" pitchFamily="18" charset="0"/>
              </a:rPr>
              <a:t>.</a:t>
            </a:r>
            <a:endParaRPr lang="ar-EG" sz="3200" b="1" dirty="0">
              <a:solidFill>
                <a:srgbClr val="002060"/>
              </a:solidFill>
            </a:endParaRPr>
          </a:p>
        </p:txBody>
      </p:sp>
    </p:spTree>
    <p:extLst>
      <p:ext uri="{BB962C8B-B14F-4D97-AF65-F5344CB8AC3E}">
        <p14:creationId xmlns:p14="http://schemas.microsoft.com/office/powerpoint/2010/main" val="4187537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1057300" y="-1057300"/>
            <a:ext cx="7029400"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grpSp>
        <p:nvGrpSpPr>
          <p:cNvPr id="3" name="Group 3"/>
          <p:cNvGrpSpPr>
            <a:grpSpLocks noChangeAspect="1"/>
          </p:cNvGrpSpPr>
          <p:nvPr/>
        </p:nvGrpSpPr>
        <p:grpSpPr>
          <a:xfrm>
            <a:off x="4036521" y="1786364"/>
            <a:ext cx="2433955" cy="4867909"/>
            <a:chOff x="0" y="0"/>
            <a:chExt cx="3175000" cy="6350000"/>
          </a:xfrm>
        </p:grpSpPr>
        <p:sp>
          <p:nvSpPr>
            <p:cNvPr id="4" name="Freeform 4"/>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solidFill>
              <a:srgbClr val="9EA788"/>
            </a:solidFill>
            <a:ln w="12700">
              <a:solidFill>
                <a:srgbClr val="000000"/>
              </a:solidFill>
            </a:ln>
          </p:spPr>
        </p:sp>
        <p:sp>
          <p:nvSpPr>
            <p:cNvPr id="5" name="Freeform 5"/>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6" name="Group 6"/>
          <p:cNvGrpSpPr>
            <a:grpSpLocks noChangeAspect="1"/>
          </p:cNvGrpSpPr>
          <p:nvPr/>
        </p:nvGrpSpPr>
        <p:grpSpPr>
          <a:xfrm>
            <a:off x="4093236" y="1872069"/>
            <a:ext cx="2320524" cy="4641047"/>
            <a:chOff x="0" y="0"/>
            <a:chExt cx="3175000" cy="6350000"/>
          </a:xfrm>
        </p:grpSpPr>
        <p:sp>
          <p:nvSpPr>
            <p:cNvPr id="7" name="Freeform 7"/>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blipFill>
              <a:blip r:embed="rId3"/>
              <a:stretch>
                <a:fillRect l="-33250"/>
              </a:stretch>
            </a:blipFill>
          </p:spPr>
        </p:sp>
        <p:sp>
          <p:nvSpPr>
            <p:cNvPr id="8" name="Freeform 8"/>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9" name="Group 9"/>
          <p:cNvGrpSpPr>
            <a:grpSpLocks noChangeAspect="1"/>
          </p:cNvGrpSpPr>
          <p:nvPr/>
        </p:nvGrpSpPr>
        <p:grpSpPr>
          <a:xfrm>
            <a:off x="6560832" y="8424"/>
            <a:ext cx="2433955" cy="4867909"/>
            <a:chOff x="0" y="0"/>
            <a:chExt cx="3175000" cy="6350000"/>
          </a:xfrm>
        </p:grpSpPr>
        <p:sp>
          <p:nvSpPr>
            <p:cNvPr id="10" name="Freeform 10"/>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solidFill>
              <a:srgbClr val="9EA788"/>
            </a:solidFill>
            <a:ln w="12700">
              <a:solidFill>
                <a:srgbClr val="000000"/>
              </a:solidFill>
            </a:ln>
          </p:spPr>
        </p:sp>
        <p:sp>
          <p:nvSpPr>
            <p:cNvPr id="11" name="Freeform 11"/>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12" name="Group 12"/>
          <p:cNvGrpSpPr>
            <a:grpSpLocks noChangeAspect="1"/>
          </p:cNvGrpSpPr>
          <p:nvPr/>
        </p:nvGrpSpPr>
        <p:grpSpPr>
          <a:xfrm>
            <a:off x="6617548" y="159955"/>
            <a:ext cx="2320524" cy="4641047"/>
            <a:chOff x="0" y="0"/>
            <a:chExt cx="3175000" cy="6350000"/>
          </a:xfrm>
        </p:grpSpPr>
        <p:sp>
          <p:nvSpPr>
            <p:cNvPr id="13" name="Freeform 13"/>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blipFill>
              <a:blip r:embed="rId4"/>
              <a:stretch>
                <a:fillRect l="-48524" r="-188317"/>
              </a:stretch>
            </a:blipFill>
          </p:spPr>
        </p:sp>
        <p:sp>
          <p:nvSpPr>
            <p:cNvPr id="14" name="Freeform 14"/>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sp>
        <p:nvSpPr>
          <p:cNvPr id="15" name="Freeform 15"/>
          <p:cNvSpPr/>
          <p:nvPr/>
        </p:nvSpPr>
        <p:spPr>
          <a:xfrm>
            <a:off x="7576817" y="5127247"/>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6" name="Group 16"/>
          <p:cNvGrpSpPr/>
          <p:nvPr/>
        </p:nvGrpSpPr>
        <p:grpSpPr>
          <a:xfrm>
            <a:off x="8232600" y="5213056"/>
            <a:ext cx="1441217" cy="1441217"/>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CDBE8C"/>
              </a:solidFill>
              <a:prstDash val="solid"/>
              <a:miter/>
            </a:ln>
          </p:spPr>
        </p:sp>
        <p:sp>
          <p:nvSpPr>
            <p:cNvPr id="18" name="TextBox 18"/>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1" name="مربع نص 20">
            <a:extLst>
              <a:ext uri="{FF2B5EF4-FFF2-40B4-BE49-F238E27FC236}">
                <a16:creationId xmlns:a16="http://schemas.microsoft.com/office/drawing/2014/main" id="{9E988653-139E-E8D5-5B24-54145B79E1D7}"/>
              </a:ext>
            </a:extLst>
          </p:cNvPr>
          <p:cNvSpPr txBox="1"/>
          <p:nvPr/>
        </p:nvSpPr>
        <p:spPr>
          <a:xfrm>
            <a:off x="68591" y="977242"/>
            <a:ext cx="3672408" cy="3505617"/>
          </a:xfrm>
          <a:prstGeom prst="ellipse">
            <a:avLst/>
          </a:prstGeom>
          <a:noFill/>
          <a:ln>
            <a:noFill/>
          </a:ln>
        </p:spPr>
        <p:txBody>
          <a:bodyPr wrap="square">
            <a:spAutoFit/>
          </a:bodyPr>
          <a:lstStyle/>
          <a:p>
            <a:pPr algn="ctr"/>
            <a:r>
              <a:rPr lang="ar-EG" sz="2800" b="1" dirty="0">
                <a:solidFill>
                  <a:schemeClr val="accent5">
                    <a:lumMod val="50000"/>
                  </a:schemeClr>
                </a:solidFill>
                <a:latin typeface="Traditional Arabic" panose="02020603050405020304" pitchFamily="18" charset="-78"/>
                <a:cs typeface="Traditional Arabic" panose="02020603050405020304" pitchFamily="18" charset="-78"/>
              </a:rPr>
              <a:t>الهدف الأول:</a:t>
            </a:r>
          </a:p>
          <a:p>
            <a:pPr algn="ctr"/>
            <a:r>
              <a:rPr lang="ar-EG" sz="3200" b="1" dirty="0">
                <a:latin typeface="Traditional Arabic" panose="02020603050405020304" pitchFamily="18" charset="-78"/>
                <a:cs typeface="Traditional Arabic" panose="02020603050405020304" pitchFamily="18" charset="-78"/>
              </a:rPr>
              <a:t>  أن يكون الطلبة قادرين على شرح صفات السكرتير الناجح.</a:t>
            </a:r>
            <a:endParaRPr lang="ar-EG" sz="3200"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1118849" y="-1164950"/>
            <a:ext cx="6901899"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p:cNvSpPr/>
          <p:nvPr/>
        </p:nvSpPr>
        <p:spPr>
          <a:xfrm>
            <a:off x="0" y="-86861"/>
            <a:ext cx="9144000" cy="2835375"/>
          </a:xfrm>
          <a:custGeom>
            <a:avLst/>
            <a:gdLst/>
            <a:ahLst/>
            <a:cxnLst/>
            <a:rect l="l" t="t" r="r" b="b"/>
            <a:pathLst>
              <a:path w="18288000" h="3782528">
                <a:moveTo>
                  <a:pt x="0" y="0"/>
                </a:moveTo>
                <a:lnTo>
                  <a:pt x="18288000" y="0"/>
                </a:lnTo>
                <a:lnTo>
                  <a:pt x="18288000" y="3782528"/>
                </a:lnTo>
                <a:lnTo>
                  <a:pt x="0" y="3782528"/>
                </a:lnTo>
                <a:lnTo>
                  <a:pt x="0" y="0"/>
                </a:lnTo>
                <a:close/>
              </a:path>
            </a:pathLst>
          </a:custGeom>
          <a:blipFill>
            <a:blip r:embed="rId3"/>
            <a:stretch>
              <a:fillRect t="-86794" b="-135328"/>
            </a:stretch>
          </a:blipFill>
        </p:spPr>
      </p:sp>
      <p:sp>
        <p:nvSpPr>
          <p:cNvPr id="4" name="Freeform 4"/>
          <p:cNvSpPr/>
          <p:nvPr/>
        </p:nvSpPr>
        <p:spPr>
          <a:xfrm rot="-5400000">
            <a:off x="3182540" y="-3243070"/>
            <a:ext cx="2829381" cy="9141799"/>
          </a:xfrm>
          <a:custGeom>
            <a:avLst/>
            <a:gdLst/>
            <a:ahLst/>
            <a:cxnLst/>
            <a:rect l="l" t="t" r="r" b="b"/>
            <a:pathLst>
              <a:path w="3916622" h="18283597">
                <a:moveTo>
                  <a:pt x="0" y="0"/>
                </a:moveTo>
                <a:lnTo>
                  <a:pt x="3916622" y="0"/>
                </a:lnTo>
                <a:lnTo>
                  <a:pt x="3916622" y="18283597"/>
                </a:lnTo>
                <a:lnTo>
                  <a:pt x="0" y="18283597"/>
                </a:lnTo>
                <a:lnTo>
                  <a:pt x="0" y="0"/>
                </a:lnTo>
                <a:close/>
              </a:path>
            </a:pathLst>
          </a:custGeom>
          <a:blipFill>
            <a:blip r:embed="rId4">
              <a:alphaModFix amt="56000"/>
              <a:extLst>
                <a:ext uri="{96DAC541-7B7A-43D3-8B79-37D633B846F1}">
                  <asvg:svgBlip xmlns:asvg="http://schemas.microsoft.com/office/drawing/2016/SVG/main" r:embed="rId5"/>
                </a:ext>
              </a:extLst>
            </a:blip>
            <a:stretch>
              <a:fillRect r="-366820"/>
            </a:stretch>
          </a:blipFill>
        </p:spPr>
      </p:sp>
      <p:grpSp>
        <p:nvGrpSpPr>
          <p:cNvPr id="5" name="Group 5"/>
          <p:cNvGrpSpPr/>
          <p:nvPr/>
        </p:nvGrpSpPr>
        <p:grpSpPr>
          <a:xfrm>
            <a:off x="-720609" y="427049"/>
            <a:ext cx="1441217" cy="1441217"/>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7" name="TextBox 7"/>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a:off x="3851391" y="-1561857"/>
            <a:ext cx="1441217" cy="1441217"/>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0" name="TextBox 10"/>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a:off x="720608" y="3582618"/>
            <a:ext cx="5066686" cy="1453468"/>
            <a:chOff x="0" y="0"/>
            <a:chExt cx="8787838" cy="2220810"/>
          </a:xfrm>
        </p:grpSpPr>
        <p:sp>
          <p:nvSpPr>
            <p:cNvPr id="12" name="Freeform 12"/>
            <p:cNvSpPr/>
            <p:nvPr/>
          </p:nvSpPr>
          <p:spPr>
            <a:xfrm>
              <a:off x="340702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14" name="Freeform 14"/>
          <p:cNvSpPr/>
          <p:nvPr/>
        </p:nvSpPr>
        <p:spPr>
          <a:xfrm>
            <a:off x="8152062" y="1035462"/>
            <a:ext cx="2017807" cy="832804"/>
          </a:xfrm>
          <a:custGeom>
            <a:avLst/>
            <a:gdLst/>
            <a:ahLst/>
            <a:cxnLst/>
            <a:rect l="l" t="t" r="r" b="b"/>
            <a:pathLst>
              <a:path w="4035613" h="1665608">
                <a:moveTo>
                  <a:pt x="0" y="0"/>
                </a:moveTo>
                <a:lnTo>
                  <a:pt x="4035613" y="0"/>
                </a:lnTo>
                <a:lnTo>
                  <a:pt x="4035613" y="1665607"/>
                </a:lnTo>
                <a:lnTo>
                  <a:pt x="0" y="16656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15"/>
          <p:cNvSpPr/>
          <p:nvPr/>
        </p:nvSpPr>
        <p:spPr>
          <a:xfrm>
            <a:off x="7410350" y="1915710"/>
            <a:ext cx="2017807" cy="832804"/>
          </a:xfrm>
          <a:custGeom>
            <a:avLst/>
            <a:gdLst/>
            <a:ahLst/>
            <a:cxnLst/>
            <a:rect l="l" t="t" r="r" b="b"/>
            <a:pathLst>
              <a:path w="4035613" h="1665608">
                <a:moveTo>
                  <a:pt x="0" y="0"/>
                </a:moveTo>
                <a:lnTo>
                  <a:pt x="4035614" y="0"/>
                </a:lnTo>
                <a:lnTo>
                  <a:pt x="4035614" y="1665608"/>
                </a:lnTo>
                <a:lnTo>
                  <a:pt x="0" y="16656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rot="5400000">
            <a:off x="7826614" y="1580172"/>
            <a:ext cx="650894" cy="576187"/>
          </a:xfrm>
          <a:custGeom>
            <a:avLst/>
            <a:gdLst/>
            <a:ahLst/>
            <a:cxnLst/>
            <a:rect l="l" t="t" r="r" b="b"/>
            <a:pathLst>
              <a:path w="1301788" h="1152374">
                <a:moveTo>
                  <a:pt x="0" y="0"/>
                </a:moveTo>
                <a:lnTo>
                  <a:pt x="1301789" y="0"/>
                </a:lnTo>
                <a:lnTo>
                  <a:pt x="1301789" y="1152374"/>
                </a:lnTo>
                <a:lnTo>
                  <a:pt x="0" y="1152374"/>
                </a:lnTo>
                <a:lnTo>
                  <a:pt x="0" y="0"/>
                </a:lnTo>
                <a:close/>
              </a:path>
            </a:pathLst>
          </a:custGeom>
          <a:blipFill>
            <a:blip r:embed="rId10">
              <a:extLst>
                <a:ext uri="{96DAC541-7B7A-43D3-8B79-37D633B846F1}">
                  <asvg:svgBlip xmlns:asvg="http://schemas.microsoft.com/office/drawing/2016/SVG/main" r:embed="rId11"/>
                </a:ext>
              </a:extLst>
            </a:blip>
            <a:stretch>
              <a:fillRect r="-61751"/>
            </a:stretch>
          </a:blipFill>
        </p:spPr>
      </p:sp>
      <p:grpSp>
        <p:nvGrpSpPr>
          <p:cNvPr id="17" name="Group 17"/>
          <p:cNvGrpSpPr/>
          <p:nvPr/>
        </p:nvGrpSpPr>
        <p:grpSpPr>
          <a:xfrm>
            <a:off x="559548" y="3591423"/>
            <a:ext cx="865285" cy="865285"/>
            <a:chOff x="0" y="0"/>
            <a:chExt cx="2307426" cy="2307426"/>
          </a:xfrm>
        </p:grpSpPr>
        <p:sp>
          <p:nvSpPr>
            <p:cNvPr id="18" name="Freeform 18"/>
            <p:cNvSpPr/>
            <p:nvPr/>
          </p:nvSpPr>
          <p:spPr>
            <a:xfrm>
              <a:off x="0" y="0"/>
              <a:ext cx="2307426" cy="2307426"/>
            </a:xfrm>
            <a:custGeom>
              <a:avLst/>
              <a:gdLst/>
              <a:ahLst/>
              <a:cxnLst/>
              <a:rect l="l" t="t" r="r" b="b"/>
              <a:pathLst>
                <a:path w="2307426" h="2307426">
                  <a:moveTo>
                    <a:pt x="0" y="0"/>
                  </a:moveTo>
                  <a:lnTo>
                    <a:pt x="2307426" y="0"/>
                  </a:lnTo>
                  <a:lnTo>
                    <a:pt x="2307426" y="2307426"/>
                  </a:lnTo>
                  <a:lnTo>
                    <a:pt x="0" y="230742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p:cNvSpPr/>
            <p:nvPr/>
          </p:nvSpPr>
          <p:spPr>
            <a:xfrm>
              <a:off x="429493" y="408751"/>
              <a:ext cx="1448440" cy="1844078"/>
            </a:xfrm>
            <a:custGeom>
              <a:avLst/>
              <a:gdLst/>
              <a:ahLst/>
              <a:cxnLst/>
              <a:rect l="l" t="t" r="r" b="b"/>
              <a:pathLst>
                <a:path w="1448440" h="1844078">
                  <a:moveTo>
                    <a:pt x="0" y="0"/>
                  </a:moveTo>
                  <a:lnTo>
                    <a:pt x="1448440" y="0"/>
                  </a:lnTo>
                  <a:lnTo>
                    <a:pt x="1448440" y="1844078"/>
                  </a:lnTo>
                  <a:lnTo>
                    <a:pt x="0" y="184407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28" name="مربع نص 27">
            <a:extLst>
              <a:ext uri="{FF2B5EF4-FFF2-40B4-BE49-F238E27FC236}">
                <a16:creationId xmlns:a16="http://schemas.microsoft.com/office/drawing/2014/main" id="{6A87955E-6B0F-830D-545E-60B78658A17F}"/>
              </a:ext>
            </a:extLst>
          </p:cNvPr>
          <p:cNvSpPr txBox="1"/>
          <p:nvPr/>
        </p:nvSpPr>
        <p:spPr>
          <a:xfrm>
            <a:off x="1048277" y="3972259"/>
            <a:ext cx="4752528" cy="830997"/>
          </a:xfrm>
          <a:prstGeom prst="rect">
            <a:avLst/>
          </a:prstGeom>
          <a:noFill/>
        </p:spPr>
        <p:txBody>
          <a:bodyPr wrap="square" rtlCol="0">
            <a:spAutoFit/>
          </a:bodyPr>
          <a:lstStyle/>
          <a:p>
            <a:pPr algn="ctr"/>
            <a:r>
              <a:rPr lang="ar-EG" sz="4800" b="1" dirty="0">
                <a:ln/>
                <a:effectLst>
                  <a:outerShdw blurRad="38100" dist="19050" dir="2700000" algn="tl" rotWithShape="0">
                    <a:schemeClr val="dk1">
                      <a:lumMod val="50000"/>
                      <a:alpha val="40000"/>
                    </a:schemeClr>
                  </a:outerShdw>
                </a:effectLst>
                <a:latin typeface="Traditional Arabic" panose="02020603050405020304" pitchFamily="18" charset="-78"/>
                <a:cs typeface="Traditional Arabic" panose="02020603050405020304" pitchFamily="18" charset="-78"/>
              </a:rPr>
              <a:t>صفات السكرتير الناجح:</a:t>
            </a:r>
            <a:endParaRPr lang="ar-EG" sz="40900" b="1" dirty="0">
              <a:ln/>
              <a:effectLst>
                <a:outerShdw blurRad="38100" dist="19050" dir="2700000" algn="tl" rotWithShape="0">
                  <a:schemeClr val="dk1">
                    <a:lumMod val="50000"/>
                    <a:alpha val="40000"/>
                  </a:schemeClr>
                </a:outerShdw>
              </a:effectLst>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 calcmode="lin" valueType="num">
                                      <p:cBhvr>
                                        <p:cTn id="7"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C8E83A17-CCB9-FEDC-CC1C-B6F37F235DD7}"/>
              </a:ext>
            </a:extLst>
          </p:cNvPr>
          <p:cNvSpPr txBox="1"/>
          <p:nvPr/>
        </p:nvSpPr>
        <p:spPr>
          <a:xfrm>
            <a:off x="2430016" y="742145"/>
            <a:ext cx="4572000" cy="1384995"/>
          </a:xfrm>
          <a:prstGeom prst="rect">
            <a:avLst/>
          </a:prstGeom>
          <a:solidFill>
            <a:schemeClr val="accent2">
              <a:lumMod val="20000"/>
              <a:lumOff val="80000"/>
            </a:schemeClr>
          </a:solidFill>
        </p:spPr>
        <p:txBody>
          <a:bodyPr wrap="square">
            <a:spAutoFit/>
          </a:bodyPr>
          <a:lstStyle/>
          <a:p>
            <a:pPr algn="r" rtl="1">
              <a:spcBef>
                <a:spcPts val="0"/>
              </a:spcBef>
              <a:spcAft>
                <a:spcPts val="500"/>
              </a:spcAft>
            </a:pPr>
            <a:r>
              <a:rPr lang="ar-EG" sz="2800" b="1" i="0" u="none" strike="noStrike" dirty="0">
                <a:solidFill>
                  <a:srgbClr val="758F00"/>
                </a:solidFill>
                <a:effectLst/>
                <a:latin typeface="Arial" panose="020B0604020202020204" pitchFamily="34" charset="0"/>
              </a:rPr>
              <a:t>للسكرتير الناجح العديد من الصفات والمهارات التي تكسبه ثقة رئيسه ومن حوله، ويمكن تقسيمها إلى:</a:t>
            </a:r>
            <a:endParaRPr lang="ar-EG" sz="2800" b="1" dirty="0">
              <a:effectLst/>
            </a:endParaRPr>
          </a:p>
        </p:txBody>
      </p:sp>
      <p:graphicFrame>
        <p:nvGraphicFramePr>
          <p:cNvPr id="4" name="رسم تخطيطي 3">
            <a:extLst>
              <a:ext uri="{FF2B5EF4-FFF2-40B4-BE49-F238E27FC236}">
                <a16:creationId xmlns:a16="http://schemas.microsoft.com/office/drawing/2014/main" id="{97FFE816-E83D-8277-5674-B708B7F2A602}"/>
              </a:ext>
            </a:extLst>
          </p:cNvPr>
          <p:cNvGraphicFramePr/>
          <p:nvPr>
            <p:extLst>
              <p:ext uri="{D42A27DB-BD31-4B8C-83A1-F6EECF244321}">
                <p14:modId xmlns:p14="http://schemas.microsoft.com/office/powerpoint/2010/main" val="252148306"/>
              </p:ext>
            </p:extLst>
          </p:nvPr>
        </p:nvGraphicFramePr>
        <p:xfrm>
          <a:off x="1835696" y="213285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18586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4">
                                            <p:graphicEl>
                                              <a:dgm id="{8E993CB3-042B-47EC-AAC5-197510991623}"/>
                                            </p:graphicEl>
                                          </p:spTgt>
                                        </p:tgtEl>
                                        <p:attrNameLst>
                                          <p:attrName>style.visibility</p:attrName>
                                        </p:attrNameLst>
                                      </p:cBhvr>
                                      <p:to>
                                        <p:strVal val="visible"/>
                                      </p:to>
                                    </p:set>
                                    <p:anim calcmode="lin" valueType="num">
                                      <p:cBhvr>
                                        <p:cTn id="13" dur="500" fill="hold"/>
                                        <p:tgtEl>
                                          <p:spTgt spid="4">
                                            <p:graphicEl>
                                              <a:dgm id="{8E993CB3-042B-47EC-AAC5-197510991623}"/>
                                            </p:graphicEl>
                                          </p:spTgt>
                                        </p:tgtEl>
                                        <p:attrNameLst>
                                          <p:attrName>ppt_w</p:attrName>
                                        </p:attrNameLst>
                                      </p:cBhvr>
                                      <p:tavLst>
                                        <p:tav tm="0">
                                          <p:val>
                                            <p:fltVal val="0"/>
                                          </p:val>
                                        </p:tav>
                                        <p:tav tm="100000">
                                          <p:val>
                                            <p:strVal val="#ppt_w"/>
                                          </p:val>
                                        </p:tav>
                                      </p:tavLst>
                                    </p:anim>
                                    <p:anim calcmode="lin" valueType="num">
                                      <p:cBhvr>
                                        <p:cTn id="14" dur="500" fill="hold"/>
                                        <p:tgtEl>
                                          <p:spTgt spid="4">
                                            <p:graphicEl>
                                              <a:dgm id="{8E993CB3-042B-47EC-AAC5-197510991623}"/>
                                            </p:graphicEl>
                                          </p:spTgt>
                                        </p:tgtEl>
                                        <p:attrNameLst>
                                          <p:attrName>ppt_h</p:attrName>
                                        </p:attrNameLst>
                                      </p:cBhvr>
                                      <p:tavLst>
                                        <p:tav tm="0">
                                          <p:val>
                                            <p:fltVal val="0"/>
                                          </p:val>
                                        </p:tav>
                                        <p:tav tm="100000">
                                          <p:val>
                                            <p:strVal val="#ppt_h"/>
                                          </p:val>
                                        </p:tav>
                                      </p:tavLst>
                                    </p:anim>
                                    <p:animEffect transition="in" filter="fade">
                                      <p:cBhvr>
                                        <p:cTn id="15" dur="500"/>
                                        <p:tgtEl>
                                          <p:spTgt spid="4">
                                            <p:graphicEl>
                                              <a:dgm id="{8E993CB3-042B-47EC-AAC5-197510991623}"/>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4">
                                            <p:graphicEl>
                                              <a:dgm id="{9721EADB-21AD-4D3B-A740-230F73D4E6BF}"/>
                                            </p:graphicEl>
                                          </p:spTgt>
                                        </p:tgtEl>
                                        <p:attrNameLst>
                                          <p:attrName>style.visibility</p:attrName>
                                        </p:attrNameLst>
                                      </p:cBhvr>
                                      <p:to>
                                        <p:strVal val="visible"/>
                                      </p:to>
                                    </p:set>
                                    <p:anim calcmode="lin" valueType="num">
                                      <p:cBhvr>
                                        <p:cTn id="20" dur="500" fill="hold"/>
                                        <p:tgtEl>
                                          <p:spTgt spid="4">
                                            <p:graphicEl>
                                              <a:dgm id="{9721EADB-21AD-4D3B-A740-230F73D4E6BF}"/>
                                            </p:graphicEl>
                                          </p:spTgt>
                                        </p:tgtEl>
                                        <p:attrNameLst>
                                          <p:attrName>ppt_w</p:attrName>
                                        </p:attrNameLst>
                                      </p:cBhvr>
                                      <p:tavLst>
                                        <p:tav tm="0">
                                          <p:val>
                                            <p:fltVal val="0"/>
                                          </p:val>
                                        </p:tav>
                                        <p:tav tm="100000">
                                          <p:val>
                                            <p:strVal val="#ppt_w"/>
                                          </p:val>
                                        </p:tav>
                                      </p:tavLst>
                                    </p:anim>
                                    <p:anim calcmode="lin" valueType="num">
                                      <p:cBhvr>
                                        <p:cTn id="21" dur="500" fill="hold"/>
                                        <p:tgtEl>
                                          <p:spTgt spid="4">
                                            <p:graphicEl>
                                              <a:dgm id="{9721EADB-21AD-4D3B-A740-230F73D4E6BF}"/>
                                            </p:graphicEl>
                                          </p:spTgt>
                                        </p:tgtEl>
                                        <p:attrNameLst>
                                          <p:attrName>ppt_h</p:attrName>
                                        </p:attrNameLst>
                                      </p:cBhvr>
                                      <p:tavLst>
                                        <p:tav tm="0">
                                          <p:val>
                                            <p:fltVal val="0"/>
                                          </p:val>
                                        </p:tav>
                                        <p:tav tm="100000">
                                          <p:val>
                                            <p:strVal val="#ppt_h"/>
                                          </p:val>
                                        </p:tav>
                                      </p:tavLst>
                                    </p:anim>
                                    <p:animEffect transition="in" filter="fade">
                                      <p:cBhvr>
                                        <p:cTn id="22" dur="500"/>
                                        <p:tgtEl>
                                          <p:spTgt spid="4">
                                            <p:graphicEl>
                                              <a:dgm id="{9721EADB-21AD-4D3B-A740-230F73D4E6BF}"/>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4">
                                            <p:graphicEl>
                                              <a:dgm id="{0CA1D408-0A3B-42C6-B904-BA19E429DEFD}"/>
                                            </p:graphicEl>
                                          </p:spTgt>
                                        </p:tgtEl>
                                        <p:attrNameLst>
                                          <p:attrName>style.visibility</p:attrName>
                                        </p:attrNameLst>
                                      </p:cBhvr>
                                      <p:to>
                                        <p:strVal val="visible"/>
                                      </p:to>
                                    </p:set>
                                    <p:anim calcmode="lin" valueType="num">
                                      <p:cBhvr>
                                        <p:cTn id="27" dur="500" fill="hold"/>
                                        <p:tgtEl>
                                          <p:spTgt spid="4">
                                            <p:graphicEl>
                                              <a:dgm id="{0CA1D408-0A3B-42C6-B904-BA19E429DEFD}"/>
                                            </p:graphicEl>
                                          </p:spTgt>
                                        </p:tgtEl>
                                        <p:attrNameLst>
                                          <p:attrName>ppt_w</p:attrName>
                                        </p:attrNameLst>
                                      </p:cBhvr>
                                      <p:tavLst>
                                        <p:tav tm="0">
                                          <p:val>
                                            <p:fltVal val="0"/>
                                          </p:val>
                                        </p:tav>
                                        <p:tav tm="100000">
                                          <p:val>
                                            <p:strVal val="#ppt_w"/>
                                          </p:val>
                                        </p:tav>
                                      </p:tavLst>
                                    </p:anim>
                                    <p:anim calcmode="lin" valueType="num">
                                      <p:cBhvr>
                                        <p:cTn id="28" dur="500" fill="hold"/>
                                        <p:tgtEl>
                                          <p:spTgt spid="4">
                                            <p:graphicEl>
                                              <a:dgm id="{0CA1D408-0A3B-42C6-B904-BA19E429DEFD}"/>
                                            </p:graphicEl>
                                          </p:spTgt>
                                        </p:tgtEl>
                                        <p:attrNameLst>
                                          <p:attrName>ppt_h</p:attrName>
                                        </p:attrNameLst>
                                      </p:cBhvr>
                                      <p:tavLst>
                                        <p:tav tm="0">
                                          <p:val>
                                            <p:fltVal val="0"/>
                                          </p:val>
                                        </p:tav>
                                        <p:tav tm="100000">
                                          <p:val>
                                            <p:strVal val="#ppt_h"/>
                                          </p:val>
                                        </p:tav>
                                      </p:tavLst>
                                    </p:anim>
                                    <p:animEffect transition="in" filter="fade">
                                      <p:cBhvr>
                                        <p:cTn id="29" dur="500"/>
                                        <p:tgtEl>
                                          <p:spTgt spid="4">
                                            <p:graphicEl>
                                              <a:dgm id="{0CA1D408-0A3B-42C6-B904-BA19E429DEFD}"/>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4">
                                            <p:graphicEl>
                                              <a:dgm id="{101FAA81-9645-41BA-B8DA-E67686302AD2}"/>
                                            </p:graphicEl>
                                          </p:spTgt>
                                        </p:tgtEl>
                                        <p:attrNameLst>
                                          <p:attrName>style.visibility</p:attrName>
                                        </p:attrNameLst>
                                      </p:cBhvr>
                                      <p:to>
                                        <p:strVal val="visible"/>
                                      </p:to>
                                    </p:set>
                                    <p:anim calcmode="lin" valueType="num">
                                      <p:cBhvr>
                                        <p:cTn id="34" dur="500" fill="hold"/>
                                        <p:tgtEl>
                                          <p:spTgt spid="4">
                                            <p:graphicEl>
                                              <a:dgm id="{101FAA81-9645-41BA-B8DA-E67686302AD2}"/>
                                            </p:graphicEl>
                                          </p:spTgt>
                                        </p:tgtEl>
                                        <p:attrNameLst>
                                          <p:attrName>ppt_w</p:attrName>
                                        </p:attrNameLst>
                                      </p:cBhvr>
                                      <p:tavLst>
                                        <p:tav tm="0">
                                          <p:val>
                                            <p:fltVal val="0"/>
                                          </p:val>
                                        </p:tav>
                                        <p:tav tm="100000">
                                          <p:val>
                                            <p:strVal val="#ppt_w"/>
                                          </p:val>
                                        </p:tav>
                                      </p:tavLst>
                                    </p:anim>
                                    <p:anim calcmode="lin" valueType="num">
                                      <p:cBhvr>
                                        <p:cTn id="35" dur="500" fill="hold"/>
                                        <p:tgtEl>
                                          <p:spTgt spid="4">
                                            <p:graphicEl>
                                              <a:dgm id="{101FAA81-9645-41BA-B8DA-E67686302AD2}"/>
                                            </p:graphicEl>
                                          </p:spTgt>
                                        </p:tgtEl>
                                        <p:attrNameLst>
                                          <p:attrName>ppt_h</p:attrName>
                                        </p:attrNameLst>
                                      </p:cBhvr>
                                      <p:tavLst>
                                        <p:tav tm="0">
                                          <p:val>
                                            <p:fltVal val="0"/>
                                          </p:val>
                                        </p:tav>
                                        <p:tav tm="100000">
                                          <p:val>
                                            <p:strVal val="#ppt_h"/>
                                          </p:val>
                                        </p:tav>
                                      </p:tavLst>
                                    </p:anim>
                                    <p:animEffect transition="in" filter="fade">
                                      <p:cBhvr>
                                        <p:cTn id="36" dur="500"/>
                                        <p:tgtEl>
                                          <p:spTgt spid="4">
                                            <p:graphicEl>
                                              <a:dgm id="{101FAA81-9645-41BA-B8DA-E67686302AD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Graphic spid="4"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2000250" y="-1225684"/>
            <a:ext cx="5143500"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p:cNvSpPr/>
          <p:nvPr/>
        </p:nvSpPr>
        <p:spPr>
          <a:xfrm rot="-10800000">
            <a:off x="2059662" y="1371600"/>
            <a:ext cx="7319113" cy="4114800"/>
          </a:xfrm>
          <a:custGeom>
            <a:avLst/>
            <a:gdLst/>
            <a:ahLst/>
            <a:cxnLst/>
            <a:rect l="l" t="t" r="r" b="b"/>
            <a:pathLst>
              <a:path w="14638225" h="8229600">
                <a:moveTo>
                  <a:pt x="0" y="0"/>
                </a:moveTo>
                <a:lnTo>
                  <a:pt x="14638225" y="0"/>
                </a:lnTo>
                <a:lnTo>
                  <a:pt x="14638225" y="8229600"/>
                </a:lnTo>
                <a:lnTo>
                  <a:pt x="0" y="8229600"/>
                </a:lnTo>
                <a:lnTo>
                  <a:pt x="0" y="0"/>
                </a:lnTo>
                <a:close/>
              </a:path>
            </a:pathLst>
          </a:custGeom>
          <a:blipFill>
            <a:blip r:embed="rId3">
              <a:extLst>
                <a:ext uri="{96DAC541-7B7A-43D3-8B79-37D633B846F1}">
                  <asvg:svgBlip xmlns:asvg="http://schemas.microsoft.com/office/drawing/2016/SVG/main" r:embed="rId4"/>
                </a:ext>
              </a:extLst>
            </a:blip>
            <a:stretch>
              <a:fillRect l="-36215"/>
            </a:stretch>
          </a:blipFill>
        </p:spPr>
      </p:sp>
      <p:grpSp>
        <p:nvGrpSpPr>
          <p:cNvPr id="4" name="Group 4"/>
          <p:cNvGrpSpPr>
            <a:grpSpLocks noChangeAspect="1"/>
          </p:cNvGrpSpPr>
          <p:nvPr/>
        </p:nvGrpSpPr>
        <p:grpSpPr>
          <a:xfrm>
            <a:off x="514350" y="2294404"/>
            <a:ext cx="3090624" cy="3191996"/>
            <a:chOff x="0" y="0"/>
            <a:chExt cx="6350000" cy="6558280"/>
          </a:xfrm>
        </p:grpSpPr>
        <p:sp>
          <p:nvSpPr>
            <p:cNvPr id="5" name="Freeform 5"/>
            <p:cNvSpPr/>
            <p:nvPr/>
          </p:nvSpPr>
          <p:spPr>
            <a:xfrm>
              <a:off x="74930" y="74930"/>
              <a:ext cx="6200140" cy="6408420"/>
            </a:xfrm>
            <a:custGeom>
              <a:avLst/>
              <a:gdLst/>
              <a:ahLst/>
              <a:cxnLst/>
              <a:rect l="l" t="t" r="r" b="b"/>
              <a:pathLst>
                <a:path w="6200140" h="640842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5"/>
              <a:stretch>
                <a:fillRect l="-27567" r="-27567"/>
              </a:stretch>
            </a:blipFill>
          </p:spPr>
        </p:sp>
        <p:sp>
          <p:nvSpPr>
            <p:cNvPr id="6" name="Freeform 6"/>
            <p:cNvSpPr/>
            <p:nvPr/>
          </p:nvSpPr>
          <p:spPr>
            <a:xfrm>
              <a:off x="0" y="0"/>
              <a:ext cx="6350000" cy="6558280"/>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626953"/>
            </a:solidFill>
          </p:spPr>
        </p:sp>
      </p:grpSp>
      <p:sp>
        <p:nvSpPr>
          <p:cNvPr id="7" name="Freeform 7"/>
          <p:cNvSpPr/>
          <p:nvPr/>
        </p:nvSpPr>
        <p:spPr>
          <a:xfrm rot="-5400000">
            <a:off x="3583284" y="1204025"/>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7576817"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9" name="Group 9"/>
          <p:cNvGrpSpPr/>
          <p:nvPr/>
        </p:nvGrpSpPr>
        <p:grpSpPr>
          <a:xfrm>
            <a:off x="4397794" y="-137563"/>
            <a:ext cx="1441217" cy="1441217"/>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1" name="TextBox 11"/>
            <p:cNvSpPr txBox="1"/>
            <p:nvPr/>
          </p:nvSpPr>
          <p:spPr>
            <a:xfrm>
              <a:off x="76200" y="19050"/>
              <a:ext cx="660400" cy="717550"/>
            </a:xfrm>
            <a:prstGeom prst="rect">
              <a:avLst/>
            </a:prstGeom>
          </p:spPr>
          <p:txBody>
            <a:bodyPr lIns="25400" tIns="25400" rIns="25400" bIns="25400" rtlCol="0" anchor="ctr"/>
            <a:lstStyle/>
            <a:p>
              <a:pPr marL="0" marR="0" lvl="0" indent="0" algn="ctr" defTabSz="914400" rtl="1"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a:ea typeface="+mn-ea"/>
                <a:cs typeface="Traditional Arabic"/>
              </a:endParaRPr>
            </a:p>
          </p:txBody>
        </p:sp>
      </p:grpSp>
      <p:grpSp>
        <p:nvGrpSpPr>
          <p:cNvPr id="12" name="Group 12"/>
          <p:cNvGrpSpPr/>
          <p:nvPr/>
        </p:nvGrpSpPr>
        <p:grpSpPr>
          <a:xfrm>
            <a:off x="5630472" y="955756"/>
            <a:ext cx="4606334" cy="832804"/>
            <a:chOff x="0" y="0"/>
            <a:chExt cx="12283556" cy="2220810"/>
          </a:xfrm>
        </p:grpSpPr>
        <p:sp>
          <p:nvSpPr>
            <p:cNvPr id="13" name="Freeform 13"/>
            <p:cNvSpPr/>
            <p:nvPr/>
          </p:nvSpPr>
          <p:spPr>
            <a:xfrm>
              <a:off x="364449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5" name="Freeform 15"/>
            <p:cNvSpPr/>
            <p:nvPr/>
          </p:nvSpPr>
          <p:spPr>
            <a:xfrm>
              <a:off x="6902738"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sp>
        <p:nvSpPr>
          <p:cNvPr id="19" name="مربع نص 18">
            <a:extLst>
              <a:ext uri="{FF2B5EF4-FFF2-40B4-BE49-F238E27FC236}">
                <a16:creationId xmlns:a16="http://schemas.microsoft.com/office/drawing/2014/main" id="{4F83AF8B-4E52-7BB7-C739-741DFDA583EB}"/>
              </a:ext>
            </a:extLst>
          </p:cNvPr>
          <p:cNvSpPr txBox="1"/>
          <p:nvPr/>
        </p:nvSpPr>
        <p:spPr>
          <a:xfrm>
            <a:off x="3828115" y="2896885"/>
            <a:ext cx="5120640" cy="923330"/>
          </a:xfrm>
          <a:prstGeom prst="rect">
            <a:avLst/>
          </a:prstGeom>
          <a:noFill/>
        </p:spPr>
        <p:txBody>
          <a:bodyPr wrap="square">
            <a:spAutoFit/>
          </a:bodyPr>
          <a:lstStyle/>
          <a:p>
            <a:pPr algn="ctr">
              <a:spcAft>
                <a:spcPts val="500"/>
              </a:spcAft>
            </a:pPr>
            <a:r>
              <a:rPr lang="ar-EG" sz="5400" b="1" dirty="0">
                <a:solidFill>
                  <a:schemeClr val="bg1"/>
                </a:solidFill>
                <a:latin typeface="Arial" panose="020B0604020202020204" pitchFamily="34" charset="0"/>
              </a:rPr>
              <a:t>الصفات الشخصية</a:t>
            </a:r>
            <a:endParaRPr lang="ar-EG" sz="5400"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C675496-967A-309C-9532-33D61F30715A}"/>
              </a:ext>
            </a:extLst>
          </p:cNvPr>
          <p:cNvSpPr txBox="1"/>
          <p:nvPr/>
        </p:nvSpPr>
        <p:spPr>
          <a:xfrm>
            <a:off x="1283810" y="908720"/>
            <a:ext cx="7848872" cy="5509200"/>
          </a:xfrm>
          <a:prstGeom prst="rect">
            <a:avLst/>
          </a:prstGeom>
          <a:noFill/>
        </p:spPr>
        <p:txBody>
          <a:bodyPr wrap="square">
            <a:spAutoFit/>
          </a:bodyPr>
          <a:lstStyle/>
          <a:p>
            <a:r>
              <a:rPr lang="ar-EG" sz="3200" b="1" dirty="0">
                <a:solidFill>
                  <a:srgbClr val="C00000"/>
                </a:solidFill>
              </a:rPr>
              <a:t>هي عبارة عن مجموعة من الخصائص الفردية بعضها وراثيا والبعض الآخر يكون مكتسبا، ومن الصفات الشخصية عامة:</a:t>
            </a:r>
          </a:p>
          <a:p>
            <a:pPr marL="457200" indent="-457200">
              <a:buFont typeface="Wingdings" panose="05000000000000000000" pitchFamily="2" charset="2"/>
              <a:buChar char="§"/>
            </a:pPr>
            <a:r>
              <a:rPr lang="ar-EG" sz="3200" b="1" dirty="0"/>
              <a:t>الصدق والأمانة، وحفظ الأسرار.</a:t>
            </a:r>
          </a:p>
          <a:p>
            <a:pPr marL="457200" indent="-457200">
              <a:buFont typeface="Wingdings" panose="05000000000000000000" pitchFamily="2" charset="2"/>
              <a:buChar char="§"/>
            </a:pPr>
            <a:r>
              <a:rPr lang="ar-EG" sz="3200" b="1" dirty="0"/>
              <a:t>الولاء والإخلاص.</a:t>
            </a:r>
          </a:p>
          <a:p>
            <a:pPr marL="457200" indent="-457200">
              <a:buFont typeface="Wingdings" panose="05000000000000000000" pitchFamily="2" charset="2"/>
              <a:buChar char="§"/>
            </a:pPr>
            <a:r>
              <a:rPr lang="ar-EG" sz="3200" b="1" dirty="0"/>
              <a:t>الانضباط والالتزام بمواعيد العمل الرسمية.</a:t>
            </a:r>
          </a:p>
          <a:p>
            <a:pPr marL="457200" indent="-457200">
              <a:buFont typeface="Wingdings" panose="05000000000000000000" pitchFamily="2" charset="2"/>
              <a:buChar char="§"/>
            </a:pPr>
            <a:r>
              <a:rPr lang="ar-EG" sz="3200" b="1" dirty="0"/>
              <a:t>التعاون واللباقة، وحسن التصرف.</a:t>
            </a:r>
          </a:p>
          <a:p>
            <a:pPr marL="457200" indent="-457200">
              <a:buFont typeface="Wingdings" panose="05000000000000000000" pitchFamily="2" charset="2"/>
              <a:buChar char="§"/>
            </a:pPr>
            <a:r>
              <a:rPr lang="ar-EG" sz="3200" b="1" dirty="0"/>
              <a:t>الانتباه وسرعة البديهة، والقدرة على التركيز.</a:t>
            </a:r>
          </a:p>
          <a:p>
            <a:pPr marL="457200" indent="-457200">
              <a:buFont typeface="Wingdings" panose="05000000000000000000" pitchFamily="2" charset="2"/>
              <a:buChar char="§"/>
            </a:pPr>
            <a:r>
              <a:rPr lang="ar-EG" sz="3200" b="1" dirty="0"/>
              <a:t>الترتيب والتنظيم والمبادرة والابتكار. ضبط النفس وعدم الانفعال.</a:t>
            </a:r>
          </a:p>
          <a:p>
            <a:pPr marL="457200" indent="-457200">
              <a:buFont typeface="Wingdings" panose="05000000000000000000" pitchFamily="2" charset="2"/>
              <a:buChar char="§"/>
            </a:pPr>
            <a:r>
              <a:rPr lang="ar-EG" sz="3200" b="1" dirty="0"/>
              <a:t>حسن الخلق والابتسامة، وحسن الإنصات.</a:t>
            </a:r>
          </a:p>
        </p:txBody>
      </p:sp>
    </p:spTree>
    <p:extLst>
      <p:ext uri="{BB962C8B-B14F-4D97-AF65-F5344CB8AC3E}">
        <p14:creationId xmlns:p14="http://schemas.microsoft.com/office/powerpoint/2010/main" val="4073342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7004E-B985-B873-3D68-D19A02CF2EB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CC70F4E-CAA2-152C-00B5-1851E508A5BD}"/>
              </a:ext>
            </a:extLst>
          </p:cNvPr>
          <p:cNvSpPr/>
          <p:nvPr/>
        </p:nvSpPr>
        <p:spPr>
          <a:xfrm rot="-5400000">
            <a:off x="2000250" y="-1225684"/>
            <a:ext cx="5143500"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a:extLst>
              <a:ext uri="{FF2B5EF4-FFF2-40B4-BE49-F238E27FC236}">
                <a16:creationId xmlns:a16="http://schemas.microsoft.com/office/drawing/2014/main" id="{BFF462AD-08B1-E860-F227-D3FE45A04DF7}"/>
              </a:ext>
            </a:extLst>
          </p:cNvPr>
          <p:cNvSpPr/>
          <p:nvPr/>
        </p:nvSpPr>
        <p:spPr>
          <a:xfrm rot="-10800000">
            <a:off x="2059662" y="1371600"/>
            <a:ext cx="7319113" cy="4114800"/>
          </a:xfrm>
          <a:custGeom>
            <a:avLst/>
            <a:gdLst/>
            <a:ahLst/>
            <a:cxnLst/>
            <a:rect l="l" t="t" r="r" b="b"/>
            <a:pathLst>
              <a:path w="14638225" h="8229600">
                <a:moveTo>
                  <a:pt x="0" y="0"/>
                </a:moveTo>
                <a:lnTo>
                  <a:pt x="14638225" y="0"/>
                </a:lnTo>
                <a:lnTo>
                  <a:pt x="14638225" y="8229600"/>
                </a:lnTo>
                <a:lnTo>
                  <a:pt x="0" y="8229600"/>
                </a:lnTo>
                <a:lnTo>
                  <a:pt x="0" y="0"/>
                </a:lnTo>
                <a:close/>
              </a:path>
            </a:pathLst>
          </a:custGeom>
          <a:blipFill>
            <a:blip r:embed="rId3">
              <a:extLst>
                <a:ext uri="{96DAC541-7B7A-43D3-8B79-37D633B846F1}">
                  <asvg:svgBlip xmlns:asvg="http://schemas.microsoft.com/office/drawing/2016/SVG/main" r:embed="rId4"/>
                </a:ext>
              </a:extLst>
            </a:blip>
            <a:stretch>
              <a:fillRect l="-36215"/>
            </a:stretch>
          </a:blipFill>
        </p:spPr>
      </p:sp>
      <p:grpSp>
        <p:nvGrpSpPr>
          <p:cNvPr id="4" name="Group 4">
            <a:extLst>
              <a:ext uri="{FF2B5EF4-FFF2-40B4-BE49-F238E27FC236}">
                <a16:creationId xmlns:a16="http://schemas.microsoft.com/office/drawing/2014/main" id="{6A06EEC7-DBE8-3346-84C5-B1DAD73CCC39}"/>
              </a:ext>
            </a:extLst>
          </p:cNvPr>
          <p:cNvGrpSpPr>
            <a:grpSpLocks noChangeAspect="1"/>
          </p:cNvGrpSpPr>
          <p:nvPr/>
        </p:nvGrpSpPr>
        <p:grpSpPr>
          <a:xfrm>
            <a:off x="514350" y="2294404"/>
            <a:ext cx="3090624" cy="3191996"/>
            <a:chOff x="0" y="0"/>
            <a:chExt cx="6350000" cy="6558280"/>
          </a:xfrm>
        </p:grpSpPr>
        <p:sp>
          <p:nvSpPr>
            <p:cNvPr id="5" name="Freeform 5">
              <a:extLst>
                <a:ext uri="{FF2B5EF4-FFF2-40B4-BE49-F238E27FC236}">
                  <a16:creationId xmlns:a16="http://schemas.microsoft.com/office/drawing/2014/main" id="{4B2745D9-12E9-505C-300B-123176909FFD}"/>
                </a:ext>
              </a:extLst>
            </p:cNvPr>
            <p:cNvSpPr/>
            <p:nvPr/>
          </p:nvSpPr>
          <p:spPr>
            <a:xfrm>
              <a:off x="74930" y="74930"/>
              <a:ext cx="6200140" cy="6408420"/>
            </a:xfrm>
            <a:custGeom>
              <a:avLst/>
              <a:gdLst/>
              <a:ahLst/>
              <a:cxnLst/>
              <a:rect l="l" t="t" r="r" b="b"/>
              <a:pathLst>
                <a:path w="6200140" h="640842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5"/>
              <a:stretch>
                <a:fillRect l="-27567" r="-27567"/>
              </a:stretch>
            </a:blipFill>
          </p:spPr>
        </p:sp>
        <p:sp>
          <p:nvSpPr>
            <p:cNvPr id="6" name="Freeform 6">
              <a:extLst>
                <a:ext uri="{FF2B5EF4-FFF2-40B4-BE49-F238E27FC236}">
                  <a16:creationId xmlns:a16="http://schemas.microsoft.com/office/drawing/2014/main" id="{A48F6DBB-850E-A30E-90DB-4E474254C078}"/>
                </a:ext>
              </a:extLst>
            </p:cNvPr>
            <p:cNvSpPr/>
            <p:nvPr/>
          </p:nvSpPr>
          <p:spPr>
            <a:xfrm>
              <a:off x="0" y="0"/>
              <a:ext cx="6350000" cy="6558280"/>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626953"/>
            </a:solidFill>
          </p:spPr>
        </p:sp>
      </p:grpSp>
      <p:sp>
        <p:nvSpPr>
          <p:cNvPr id="7" name="Freeform 7">
            <a:extLst>
              <a:ext uri="{FF2B5EF4-FFF2-40B4-BE49-F238E27FC236}">
                <a16:creationId xmlns:a16="http://schemas.microsoft.com/office/drawing/2014/main" id="{8CFB0406-E294-9FC2-E3C8-0E56AA2EA880}"/>
              </a:ext>
            </a:extLst>
          </p:cNvPr>
          <p:cNvSpPr/>
          <p:nvPr/>
        </p:nvSpPr>
        <p:spPr>
          <a:xfrm rot="-5400000">
            <a:off x="3583284" y="1204025"/>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a:extLst>
              <a:ext uri="{FF2B5EF4-FFF2-40B4-BE49-F238E27FC236}">
                <a16:creationId xmlns:a16="http://schemas.microsoft.com/office/drawing/2014/main" id="{E8257E8F-A9E8-6AD4-12E1-F7112BC4894C}"/>
              </a:ext>
            </a:extLst>
          </p:cNvPr>
          <p:cNvSpPr/>
          <p:nvPr/>
        </p:nvSpPr>
        <p:spPr>
          <a:xfrm>
            <a:off x="7576817"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9" name="Group 9">
            <a:extLst>
              <a:ext uri="{FF2B5EF4-FFF2-40B4-BE49-F238E27FC236}">
                <a16:creationId xmlns:a16="http://schemas.microsoft.com/office/drawing/2014/main" id="{5CEAF6C1-FDA3-0939-F663-1CC4556568A4}"/>
              </a:ext>
            </a:extLst>
          </p:cNvPr>
          <p:cNvGrpSpPr/>
          <p:nvPr/>
        </p:nvGrpSpPr>
        <p:grpSpPr>
          <a:xfrm>
            <a:off x="4397794" y="-137563"/>
            <a:ext cx="1441217" cy="1441217"/>
            <a:chOff x="0" y="0"/>
            <a:chExt cx="812800" cy="812800"/>
          </a:xfrm>
        </p:grpSpPr>
        <p:sp>
          <p:nvSpPr>
            <p:cNvPr id="10" name="Freeform 10">
              <a:extLst>
                <a:ext uri="{FF2B5EF4-FFF2-40B4-BE49-F238E27FC236}">
                  <a16:creationId xmlns:a16="http://schemas.microsoft.com/office/drawing/2014/main" id="{DC42B680-83A8-1390-AD8A-365CFA88ACF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1" name="TextBox 11">
              <a:extLst>
                <a:ext uri="{FF2B5EF4-FFF2-40B4-BE49-F238E27FC236}">
                  <a16:creationId xmlns:a16="http://schemas.microsoft.com/office/drawing/2014/main" id="{2399A9B3-5FB0-2D2C-D396-65C971ACCEB8}"/>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914400" rtl="1"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a:ea typeface="+mn-ea"/>
                <a:cs typeface="Traditional Arabic"/>
              </a:endParaRPr>
            </a:p>
          </p:txBody>
        </p:sp>
      </p:grpSp>
      <p:grpSp>
        <p:nvGrpSpPr>
          <p:cNvPr id="12" name="Group 12">
            <a:extLst>
              <a:ext uri="{FF2B5EF4-FFF2-40B4-BE49-F238E27FC236}">
                <a16:creationId xmlns:a16="http://schemas.microsoft.com/office/drawing/2014/main" id="{8F3F7FAB-9E1E-8CE9-26DF-E0F68E2A93EE}"/>
              </a:ext>
            </a:extLst>
          </p:cNvPr>
          <p:cNvGrpSpPr/>
          <p:nvPr/>
        </p:nvGrpSpPr>
        <p:grpSpPr>
          <a:xfrm>
            <a:off x="5630472" y="955756"/>
            <a:ext cx="4606334" cy="832804"/>
            <a:chOff x="0" y="0"/>
            <a:chExt cx="12283556" cy="2220810"/>
          </a:xfrm>
        </p:grpSpPr>
        <p:sp>
          <p:nvSpPr>
            <p:cNvPr id="13" name="Freeform 13">
              <a:extLst>
                <a:ext uri="{FF2B5EF4-FFF2-40B4-BE49-F238E27FC236}">
                  <a16:creationId xmlns:a16="http://schemas.microsoft.com/office/drawing/2014/main" id="{4ABA49E3-2CB3-8C1E-55AB-85E70B0C2DDC}"/>
                </a:ext>
              </a:extLst>
            </p:cNvPr>
            <p:cNvSpPr/>
            <p:nvPr/>
          </p:nvSpPr>
          <p:spPr>
            <a:xfrm>
              <a:off x="364449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a:extLst>
                <a:ext uri="{FF2B5EF4-FFF2-40B4-BE49-F238E27FC236}">
                  <a16:creationId xmlns:a16="http://schemas.microsoft.com/office/drawing/2014/main" id="{86056995-8B78-7B1C-9A60-35A8C0C0A42D}"/>
                </a:ext>
              </a:extLst>
            </p:cNvPr>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5" name="Freeform 15">
              <a:extLst>
                <a:ext uri="{FF2B5EF4-FFF2-40B4-BE49-F238E27FC236}">
                  <a16:creationId xmlns:a16="http://schemas.microsoft.com/office/drawing/2014/main" id="{A89B8880-9F62-D94C-953E-EC1DBBAF690E}"/>
                </a:ext>
              </a:extLst>
            </p:cNvPr>
            <p:cNvSpPr/>
            <p:nvPr/>
          </p:nvSpPr>
          <p:spPr>
            <a:xfrm>
              <a:off x="6902738"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sp>
        <p:nvSpPr>
          <p:cNvPr id="19" name="مربع نص 18">
            <a:extLst>
              <a:ext uri="{FF2B5EF4-FFF2-40B4-BE49-F238E27FC236}">
                <a16:creationId xmlns:a16="http://schemas.microsoft.com/office/drawing/2014/main" id="{68C50098-75C7-5CED-E92A-E22F2B68BEAF}"/>
              </a:ext>
            </a:extLst>
          </p:cNvPr>
          <p:cNvSpPr txBox="1"/>
          <p:nvPr/>
        </p:nvSpPr>
        <p:spPr>
          <a:xfrm>
            <a:off x="3828115" y="2896885"/>
            <a:ext cx="5120640" cy="923330"/>
          </a:xfrm>
          <a:prstGeom prst="rect">
            <a:avLst/>
          </a:prstGeom>
          <a:noFill/>
        </p:spPr>
        <p:txBody>
          <a:bodyPr wrap="square">
            <a:spAutoFit/>
          </a:bodyPr>
          <a:lstStyle/>
          <a:p>
            <a:pPr algn="ctr">
              <a:spcAft>
                <a:spcPts val="500"/>
              </a:spcAft>
            </a:pPr>
            <a:r>
              <a:rPr lang="ar-EG" sz="5400" b="1" dirty="0">
                <a:solidFill>
                  <a:schemeClr val="bg1"/>
                </a:solidFill>
                <a:latin typeface="Arial" panose="020B0604020202020204" pitchFamily="34" charset="0"/>
              </a:rPr>
              <a:t>المهارات العلمية</a:t>
            </a:r>
            <a:endParaRPr lang="ar-EG" sz="5400" b="1" dirty="0">
              <a:solidFill>
                <a:schemeClr val="bg1"/>
              </a:solidFill>
            </a:endParaRPr>
          </a:p>
        </p:txBody>
      </p:sp>
    </p:spTree>
    <p:extLst>
      <p:ext uri="{BB962C8B-B14F-4D97-AF65-F5344CB8AC3E}">
        <p14:creationId xmlns:p14="http://schemas.microsoft.com/office/powerpoint/2010/main" val="3990061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C675496-967A-309C-9532-33D61F30715A}"/>
              </a:ext>
            </a:extLst>
          </p:cNvPr>
          <p:cNvSpPr txBox="1"/>
          <p:nvPr/>
        </p:nvSpPr>
        <p:spPr>
          <a:xfrm>
            <a:off x="1403648" y="1166842"/>
            <a:ext cx="6912768" cy="4524315"/>
          </a:xfrm>
          <a:prstGeom prst="rect">
            <a:avLst/>
          </a:prstGeom>
          <a:noFill/>
        </p:spPr>
        <p:txBody>
          <a:bodyPr wrap="square">
            <a:spAutoFit/>
          </a:bodyPr>
          <a:lstStyle/>
          <a:p>
            <a:r>
              <a:rPr lang="ar-EG" sz="3600" b="1" dirty="0">
                <a:solidFill>
                  <a:srgbClr val="C00000"/>
                </a:solidFill>
              </a:rPr>
              <a:t>هي شهادات وخبرات يتحصل عليها السكرتير ، يستطيع من خلالها الإلمام بالأسس العلمية بمهام تتعلق بالتخطيط والتنظيم العمل السكرتارية مثل:</a:t>
            </a:r>
          </a:p>
          <a:p>
            <a:endParaRPr lang="ar-EG" sz="3600" b="1" dirty="0">
              <a:solidFill>
                <a:srgbClr val="C00000"/>
              </a:solidFill>
            </a:endParaRPr>
          </a:p>
          <a:p>
            <a:pPr marL="571500" indent="-571500">
              <a:buFont typeface="Wingdings" panose="05000000000000000000" pitchFamily="2" charset="2"/>
              <a:buChar char="§"/>
            </a:pPr>
            <a:r>
              <a:rPr lang="ar-EG" sz="3600" b="1" dirty="0"/>
              <a:t>التحصيل العلمي في مجال السكرتارية.</a:t>
            </a:r>
          </a:p>
          <a:p>
            <a:pPr marL="571500" indent="-571500">
              <a:buFont typeface="Wingdings" panose="05000000000000000000" pitchFamily="2" charset="2"/>
              <a:buChar char="§"/>
            </a:pPr>
            <a:r>
              <a:rPr lang="ar-EG" sz="3600" b="1" dirty="0"/>
              <a:t>الثقافة العامة والإلمام باللوائح والأنظمة.</a:t>
            </a:r>
          </a:p>
          <a:p>
            <a:pPr marL="571500" indent="-571500">
              <a:buFont typeface="Wingdings" panose="05000000000000000000" pitchFamily="2" charset="2"/>
              <a:buChar char="§"/>
            </a:pPr>
            <a:r>
              <a:rPr lang="ar-EG" sz="3600" b="1" dirty="0"/>
              <a:t>الالتحاق بدورات وبرامج تزيد من قدرة السكرتير على أداء عمله بإتقان.</a:t>
            </a:r>
          </a:p>
        </p:txBody>
      </p:sp>
    </p:spTree>
    <p:extLst>
      <p:ext uri="{BB962C8B-B14F-4D97-AF65-F5344CB8AC3E}">
        <p14:creationId xmlns:p14="http://schemas.microsoft.com/office/powerpoint/2010/main" val="1981353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1ABB8-49C9-B493-B984-D6C70F578AE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5D3B4DA-5E25-0272-06BF-F9E7BEEF7ED9}"/>
              </a:ext>
            </a:extLst>
          </p:cNvPr>
          <p:cNvSpPr/>
          <p:nvPr/>
        </p:nvSpPr>
        <p:spPr>
          <a:xfrm rot="-5400000">
            <a:off x="2000250" y="-1225684"/>
            <a:ext cx="5143500"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a:extLst>
              <a:ext uri="{FF2B5EF4-FFF2-40B4-BE49-F238E27FC236}">
                <a16:creationId xmlns:a16="http://schemas.microsoft.com/office/drawing/2014/main" id="{46F2F763-A720-165F-1028-E5F030A572B0}"/>
              </a:ext>
            </a:extLst>
          </p:cNvPr>
          <p:cNvSpPr/>
          <p:nvPr/>
        </p:nvSpPr>
        <p:spPr>
          <a:xfrm rot="-10800000">
            <a:off x="2059662" y="1371600"/>
            <a:ext cx="7319113" cy="4114800"/>
          </a:xfrm>
          <a:custGeom>
            <a:avLst/>
            <a:gdLst/>
            <a:ahLst/>
            <a:cxnLst/>
            <a:rect l="l" t="t" r="r" b="b"/>
            <a:pathLst>
              <a:path w="14638225" h="8229600">
                <a:moveTo>
                  <a:pt x="0" y="0"/>
                </a:moveTo>
                <a:lnTo>
                  <a:pt x="14638225" y="0"/>
                </a:lnTo>
                <a:lnTo>
                  <a:pt x="14638225" y="8229600"/>
                </a:lnTo>
                <a:lnTo>
                  <a:pt x="0" y="8229600"/>
                </a:lnTo>
                <a:lnTo>
                  <a:pt x="0" y="0"/>
                </a:lnTo>
                <a:close/>
              </a:path>
            </a:pathLst>
          </a:custGeom>
          <a:blipFill>
            <a:blip r:embed="rId3">
              <a:extLst>
                <a:ext uri="{96DAC541-7B7A-43D3-8B79-37D633B846F1}">
                  <asvg:svgBlip xmlns:asvg="http://schemas.microsoft.com/office/drawing/2016/SVG/main" r:embed="rId4"/>
                </a:ext>
              </a:extLst>
            </a:blip>
            <a:stretch>
              <a:fillRect l="-36215"/>
            </a:stretch>
          </a:blipFill>
        </p:spPr>
      </p:sp>
      <p:grpSp>
        <p:nvGrpSpPr>
          <p:cNvPr id="4" name="Group 4">
            <a:extLst>
              <a:ext uri="{FF2B5EF4-FFF2-40B4-BE49-F238E27FC236}">
                <a16:creationId xmlns:a16="http://schemas.microsoft.com/office/drawing/2014/main" id="{CECBE880-008E-82B9-2F62-3BD292C6641C}"/>
              </a:ext>
            </a:extLst>
          </p:cNvPr>
          <p:cNvGrpSpPr>
            <a:grpSpLocks noChangeAspect="1"/>
          </p:cNvGrpSpPr>
          <p:nvPr/>
        </p:nvGrpSpPr>
        <p:grpSpPr>
          <a:xfrm>
            <a:off x="514350" y="2294404"/>
            <a:ext cx="3090624" cy="3191996"/>
            <a:chOff x="0" y="0"/>
            <a:chExt cx="6350000" cy="6558280"/>
          </a:xfrm>
        </p:grpSpPr>
        <p:sp>
          <p:nvSpPr>
            <p:cNvPr id="5" name="Freeform 5">
              <a:extLst>
                <a:ext uri="{FF2B5EF4-FFF2-40B4-BE49-F238E27FC236}">
                  <a16:creationId xmlns:a16="http://schemas.microsoft.com/office/drawing/2014/main" id="{0FB91273-EC67-9DD7-EEDE-476CE72A6506}"/>
                </a:ext>
              </a:extLst>
            </p:cNvPr>
            <p:cNvSpPr/>
            <p:nvPr/>
          </p:nvSpPr>
          <p:spPr>
            <a:xfrm>
              <a:off x="74930" y="74930"/>
              <a:ext cx="6200140" cy="6408420"/>
            </a:xfrm>
            <a:custGeom>
              <a:avLst/>
              <a:gdLst/>
              <a:ahLst/>
              <a:cxnLst/>
              <a:rect l="l" t="t" r="r" b="b"/>
              <a:pathLst>
                <a:path w="6200140" h="640842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5"/>
              <a:stretch>
                <a:fillRect l="-27567" r="-27567"/>
              </a:stretch>
            </a:blipFill>
          </p:spPr>
        </p:sp>
        <p:sp>
          <p:nvSpPr>
            <p:cNvPr id="6" name="Freeform 6">
              <a:extLst>
                <a:ext uri="{FF2B5EF4-FFF2-40B4-BE49-F238E27FC236}">
                  <a16:creationId xmlns:a16="http://schemas.microsoft.com/office/drawing/2014/main" id="{DB497C40-58CD-AB35-311A-691A12BB0B9E}"/>
                </a:ext>
              </a:extLst>
            </p:cNvPr>
            <p:cNvSpPr/>
            <p:nvPr/>
          </p:nvSpPr>
          <p:spPr>
            <a:xfrm>
              <a:off x="0" y="0"/>
              <a:ext cx="6350000" cy="6558280"/>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626953"/>
            </a:solidFill>
          </p:spPr>
        </p:sp>
      </p:grpSp>
      <p:sp>
        <p:nvSpPr>
          <p:cNvPr id="7" name="Freeform 7">
            <a:extLst>
              <a:ext uri="{FF2B5EF4-FFF2-40B4-BE49-F238E27FC236}">
                <a16:creationId xmlns:a16="http://schemas.microsoft.com/office/drawing/2014/main" id="{27C58049-2230-60BA-7D0B-B6E9D7655877}"/>
              </a:ext>
            </a:extLst>
          </p:cNvPr>
          <p:cNvSpPr/>
          <p:nvPr/>
        </p:nvSpPr>
        <p:spPr>
          <a:xfrm rot="-5400000">
            <a:off x="3583284" y="1204025"/>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a:extLst>
              <a:ext uri="{FF2B5EF4-FFF2-40B4-BE49-F238E27FC236}">
                <a16:creationId xmlns:a16="http://schemas.microsoft.com/office/drawing/2014/main" id="{CC2E95D2-9824-32C7-0F56-7595160695FC}"/>
              </a:ext>
            </a:extLst>
          </p:cNvPr>
          <p:cNvSpPr/>
          <p:nvPr/>
        </p:nvSpPr>
        <p:spPr>
          <a:xfrm>
            <a:off x="7576817"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9" name="Group 9">
            <a:extLst>
              <a:ext uri="{FF2B5EF4-FFF2-40B4-BE49-F238E27FC236}">
                <a16:creationId xmlns:a16="http://schemas.microsoft.com/office/drawing/2014/main" id="{B05A77D2-BC29-6E0F-6008-EBE4AE8C08BE}"/>
              </a:ext>
            </a:extLst>
          </p:cNvPr>
          <p:cNvGrpSpPr/>
          <p:nvPr/>
        </p:nvGrpSpPr>
        <p:grpSpPr>
          <a:xfrm>
            <a:off x="4397794" y="-137563"/>
            <a:ext cx="1441217" cy="1441217"/>
            <a:chOff x="0" y="0"/>
            <a:chExt cx="812800" cy="812800"/>
          </a:xfrm>
        </p:grpSpPr>
        <p:sp>
          <p:nvSpPr>
            <p:cNvPr id="10" name="Freeform 10">
              <a:extLst>
                <a:ext uri="{FF2B5EF4-FFF2-40B4-BE49-F238E27FC236}">
                  <a16:creationId xmlns:a16="http://schemas.microsoft.com/office/drawing/2014/main" id="{76911527-A940-A368-A498-9292AD2BFDE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1" name="TextBox 11">
              <a:extLst>
                <a:ext uri="{FF2B5EF4-FFF2-40B4-BE49-F238E27FC236}">
                  <a16:creationId xmlns:a16="http://schemas.microsoft.com/office/drawing/2014/main" id="{75120463-7E67-5CFF-8A85-121DDC104E37}"/>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914400" rtl="1"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a:ea typeface="+mn-ea"/>
                <a:cs typeface="Traditional Arabic"/>
              </a:endParaRPr>
            </a:p>
          </p:txBody>
        </p:sp>
      </p:grpSp>
      <p:grpSp>
        <p:nvGrpSpPr>
          <p:cNvPr id="12" name="Group 12">
            <a:extLst>
              <a:ext uri="{FF2B5EF4-FFF2-40B4-BE49-F238E27FC236}">
                <a16:creationId xmlns:a16="http://schemas.microsoft.com/office/drawing/2014/main" id="{8E07B480-7E8D-DF06-1197-F42CE8FE567E}"/>
              </a:ext>
            </a:extLst>
          </p:cNvPr>
          <p:cNvGrpSpPr/>
          <p:nvPr/>
        </p:nvGrpSpPr>
        <p:grpSpPr>
          <a:xfrm>
            <a:off x="5630472" y="955756"/>
            <a:ext cx="4606334" cy="832804"/>
            <a:chOff x="0" y="0"/>
            <a:chExt cx="12283556" cy="2220810"/>
          </a:xfrm>
        </p:grpSpPr>
        <p:sp>
          <p:nvSpPr>
            <p:cNvPr id="13" name="Freeform 13">
              <a:extLst>
                <a:ext uri="{FF2B5EF4-FFF2-40B4-BE49-F238E27FC236}">
                  <a16:creationId xmlns:a16="http://schemas.microsoft.com/office/drawing/2014/main" id="{E1C42B83-3E30-DD4C-CF30-A49CE23C1879}"/>
                </a:ext>
              </a:extLst>
            </p:cNvPr>
            <p:cNvSpPr/>
            <p:nvPr/>
          </p:nvSpPr>
          <p:spPr>
            <a:xfrm>
              <a:off x="364449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a:extLst>
                <a:ext uri="{FF2B5EF4-FFF2-40B4-BE49-F238E27FC236}">
                  <a16:creationId xmlns:a16="http://schemas.microsoft.com/office/drawing/2014/main" id="{8055D79F-63A1-C838-36EC-9F3786629385}"/>
                </a:ext>
              </a:extLst>
            </p:cNvPr>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5" name="Freeform 15">
              <a:extLst>
                <a:ext uri="{FF2B5EF4-FFF2-40B4-BE49-F238E27FC236}">
                  <a16:creationId xmlns:a16="http://schemas.microsoft.com/office/drawing/2014/main" id="{406AB469-9608-3A0F-0538-F9317DA72276}"/>
                </a:ext>
              </a:extLst>
            </p:cNvPr>
            <p:cNvSpPr/>
            <p:nvPr/>
          </p:nvSpPr>
          <p:spPr>
            <a:xfrm>
              <a:off x="6902738"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sp>
        <p:nvSpPr>
          <p:cNvPr id="19" name="مربع نص 18">
            <a:extLst>
              <a:ext uri="{FF2B5EF4-FFF2-40B4-BE49-F238E27FC236}">
                <a16:creationId xmlns:a16="http://schemas.microsoft.com/office/drawing/2014/main" id="{0F6E75E1-9223-A22F-4AC4-08AFB6ADF7D8}"/>
              </a:ext>
            </a:extLst>
          </p:cNvPr>
          <p:cNvSpPr txBox="1"/>
          <p:nvPr/>
        </p:nvSpPr>
        <p:spPr>
          <a:xfrm>
            <a:off x="3828115" y="2896885"/>
            <a:ext cx="5120640" cy="923330"/>
          </a:xfrm>
          <a:prstGeom prst="rect">
            <a:avLst/>
          </a:prstGeom>
          <a:noFill/>
        </p:spPr>
        <p:txBody>
          <a:bodyPr wrap="square">
            <a:spAutoFit/>
          </a:bodyPr>
          <a:lstStyle/>
          <a:p>
            <a:pPr algn="ctr">
              <a:spcAft>
                <a:spcPts val="500"/>
              </a:spcAft>
            </a:pPr>
            <a:r>
              <a:rPr lang="ar-EG" sz="5400" b="1" dirty="0">
                <a:solidFill>
                  <a:schemeClr val="bg1"/>
                </a:solidFill>
                <a:latin typeface="Arial" panose="020B0604020202020204" pitchFamily="34" charset="0"/>
              </a:rPr>
              <a:t>المهارات العملية</a:t>
            </a:r>
            <a:endParaRPr lang="ar-EG" sz="5400" b="1" dirty="0">
              <a:solidFill>
                <a:schemeClr val="bg1"/>
              </a:solidFill>
            </a:endParaRPr>
          </a:p>
        </p:txBody>
      </p:sp>
    </p:spTree>
    <p:extLst>
      <p:ext uri="{BB962C8B-B14F-4D97-AF65-F5344CB8AC3E}">
        <p14:creationId xmlns:p14="http://schemas.microsoft.com/office/powerpoint/2010/main" val="3696880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C675496-967A-309C-9532-33D61F30715A}"/>
              </a:ext>
            </a:extLst>
          </p:cNvPr>
          <p:cNvSpPr txBox="1"/>
          <p:nvPr/>
        </p:nvSpPr>
        <p:spPr>
          <a:xfrm>
            <a:off x="1691680" y="404664"/>
            <a:ext cx="7056784" cy="5755422"/>
          </a:xfrm>
          <a:prstGeom prst="rect">
            <a:avLst/>
          </a:prstGeom>
          <a:noFill/>
        </p:spPr>
        <p:txBody>
          <a:bodyPr wrap="square">
            <a:spAutoFit/>
          </a:bodyPr>
          <a:lstStyle/>
          <a:p>
            <a:r>
              <a:rPr lang="ar-EG" sz="3600" b="1" dirty="0">
                <a:solidFill>
                  <a:srgbClr val="C00000"/>
                </a:solidFill>
              </a:rPr>
              <a:t>هي مهارات تتعلق بالوظيفية تكسب السكرتير مهارات إنجاز العمل بأفضل صورة ممكنة، وكذلك الاستفادة من خبرات الآخرين والاطلاع على كل ما هو جديد بما يساعده على التميز والإبداع؛ ومن هذه المهارات:</a:t>
            </a:r>
          </a:p>
          <a:p>
            <a:pPr marL="457200" indent="-457200">
              <a:buFont typeface="Arial" panose="020B0604020202020204" pitchFamily="34" charset="0"/>
              <a:buChar char="•"/>
            </a:pPr>
            <a:r>
              <a:rPr lang="ar-EG" sz="3200" b="1" dirty="0"/>
              <a:t>مهارة استخدام الأجهزة الحديثة في مجال الأعمال المكتبية.</a:t>
            </a:r>
          </a:p>
          <a:p>
            <a:pPr marL="457200" indent="-457200">
              <a:buFont typeface="Arial" panose="020B0604020202020204" pitchFamily="34" charset="0"/>
              <a:buChar char="•"/>
            </a:pPr>
            <a:r>
              <a:rPr lang="ar-EG" sz="3200" b="1" dirty="0"/>
              <a:t>حفظ الأوراق في الملفات واسترجاعها، ومعرفة طرائق الفهرسة والتصنيف.</a:t>
            </a:r>
          </a:p>
          <a:p>
            <a:pPr marL="457200" indent="-457200">
              <a:buFont typeface="Arial" panose="020B0604020202020204" pitchFamily="34" charset="0"/>
              <a:buChar char="•"/>
            </a:pPr>
            <a:r>
              <a:rPr lang="ar-EG" sz="3200" b="1" dirty="0"/>
              <a:t>تلخيص المقالات وكتابة التقارير والتعامل مع الإدارة الإلكترونية بفاعلية.</a:t>
            </a:r>
          </a:p>
          <a:p>
            <a:pPr marL="457200" indent="-457200">
              <a:buFont typeface="Arial" panose="020B0604020202020204" pitchFamily="34" charset="0"/>
              <a:buChar char="•"/>
            </a:pPr>
            <a:r>
              <a:rPr lang="ar-EG" sz="3200" b="1" dirty="0"/>
              <a:t>المهارة في جمع المعلومات والبيانات، وتصنيفها، وتحليلها.</a:t>
            </a:r>
          </a:p>
          <a:p>
            <a:pPr marL="457200" indent="-457200">
              <a:buFont typeface="Arial" panose="020B0604020202020204" pitchFamily="34" charset="0"/>
              <a:buChar char="•"/>
            </a:pPr>
            <a:r>
              <a:rPr lang="ar-EG" sz="3200" b="1" dirty="0"/>
              <a:t>مهارات الاتصال والتواصل مع الآخرين.</a:t>
            </a:r>
            <a:endParaRPr lang="ar-EG" sz="3600" b="1" dirty="0"/>
          </a:p>
        </p:txBody>
      </p:sp>
    </p:spTree>
    <p:extLst>
      <p:ext uri="{BB962C8B-B14F-4D97-AF65-F5344CB8AC3E}">
        <p14:creationId xmlns:p14="http://schemas.microsoft.com/office/powerpoint/2010/main" val="1838971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243408"/>
            <a:ext cx="9144000" cy="710140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222" b="-4222"/>
            </a:stretch>
          </a:blipFill>
        </p:spPr>
      </p:sp>
      <p:sp>
        <p:nvSpPr>
          <p:cNvPr id="3" name="Freeform 3"/>
          <p:cNvSpPr/>
          <p:nvPr/>
        </p:nvSpPr>
        <p:spPr>
          <a:xfrm rot="-5400000">
            <a:off x="874651" y="-1183477"/>
            <a:ext cx="7715609" cy="9574241"/>
          </a:xfrm>
          <a:custGeom>
            <a:avLst/>
            <a:gdLst/>
            <a:ahLst/>
            <a:cxnLst/>
            <a:rect l="l" t="t" r="r" b="b"/>
            <a:pathLst>
              <a:path w="10259174" h="18283597">
                <a:moveTo>
                  <a:pt x="0" y="0"/>
                </a:moveTo>
                <a:lnTo>
                  <a:pt x="10259175" y="0"/>
                </a:lnTo>
                <a:lnTo>
                  <a:pt x="10259175" y="18283597"/>
                </a:lnTo>
                <a:lnTo>
                  <a:pt x="0" y="18283597"/>
                </a:lnTo>
                <a:lnTo>
                  <a:pt x="0" y="0"/>
                </a:lnTo>
                <a:close/>
              </a:path>
            </a:pathLst>
          </a:custGeom>
          <a:blipFill>
            <a:blip r:embed="rId3">
              <a:extLst>
                <a:ext uri="{96DAC541-7B7A-43D3-8B79-37D633B846F1}">
                  <asvg:svgBlip xmlns:asvg="http://schemas.microsoft.com/office/drawing/2016/SVG/main" r:embed="rId4"/>
                </a:ext>
              </a:extLst>
            </a:blip>
            <a:stretch>
              <a:fillRect r="-78217"/>
            </a:stretch>
          </a:blipFill>
        </p:spPr>
      </p:sp>
      <p:sp>
        <p:nvSpPr>
          <p:cNvPr id="6" name="Freeform 6"/>
          <p:cNvSpPr/>
          <p:nvPr/>
        </p:nvSpPr>
        <p:spPr>
          <a:xfrm>
            <a:off x="518629" y="2003121"/>
            <a:ext cx="3516435" cy="3631774"/>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FFFFFF"/>
          </a:solidFill>
        </p:spPr>
      </p:sp>
      <p:grpSp>
        <p:nvGrpSpPr>
          <p:cNvPr id="7" name="Group 7"/>
          <p:cNvGrpSpPr/>
          <p:nvPr/>
        </p:nvGrpSpPr>
        <p:grpSpPr>
          <a:xfrm>
            <a:off x="-508735" y="4730749"/>
            <a:ext cx="1777302" cy="1777302"/>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9" name="TextBox 9"/>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Freeform 10"/>
          <p:cNvSpPr/>
          <p:nvPr/>
        </p:nvSpPr>
        <p:spPr>
          <a:xfrm>
            <a:off x="7576817"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1" name="Group 11"/>
          <p:cNvGrpSpPr/>
          <p:nvPr/>
        </p:nvGrpSpPr>
        <p:grpSpPr>
          <a:xfrm>
            <a:off x="8213473" y="413410"/>
            <a:ext cx="1441217" cy="1441217"/>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3" name="TextBox 13"/>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p:cNvGrpSpPr/>
          <p:nvPr/>
        </p:nvGrpSpPr>
        <p:grpSpPr>
          <a:xfrm>
            <a:off x="3742253" y="3213018"/>
            <a:ext cx="4606334" cy="832804"/>
            <a:chOff x="0" y="0"/>
            <a:chExt cx="12283556" cy="2220810"/>
          </a:xfrm>
        </p:grpSpPr>
        <p:sp>
          <p:nvSpPr>
            <p:cNvPr id="18" name="Freeform 18"/>
            <p:cNvSpPr/>
            <p:nvPr/>
          </p:nvSpPr>
          <p:spPr>
            <a:xfrm>
              <a:off x="364449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9" name="Freeform 19"/>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0" name="Freeform 20"/>
            <p:cNvSpPr/>
            <p:nvPr/>
          </p:nvSpPr>
          <p:spPr>
            <a:xfrm>
              <a:off x="6902738"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sp>
        <p:nvSpPr>
          <p:cNvPr id="27" name="مربع نص 26">
            <a:extLst>
              <a:ext uri="{FF2B5EF4-FFF2-40B4-BE49-F238E27FC236}">
                <a16:creationId xmlns:a16="http://schemas.microsoft.com/office/drawing/2014/main" id="{88000C20-8F40-FFF6-21E1-425C338A8B24}"/>
              </a:ext>
            </a:extLst>
          </p:cNvPr>
          <p:cNvSpPr txBox="1"/>
          <p:nvPr/>
        </p:nvSpPr>
        <p:spPr>
          <a:xfrm>
            <a:off x="3970690" y="3121588"/>
            <a:ext cx="4464496" cy="1015663"/>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0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4BACC6"/>
                  </a:outerShd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60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4BACC6"/>
                </a:outerShdw>
              </a:effectLst>
              <a:uLnTx/>
              <a:uFillTx/>
              <a:latin typeface="Traditional Arabic" panose="02020603050405020304" pitchFamily="18" charset="-78"/>
              <a:ea typeface="+mn-ea"/>
              <a:cs typeface="Traditional Arabic" panose="02020603050405020304" pitchFamily="18" charset="-78"/>
            </a:endParaRPr>
          </a:p>
        </p:txBody>
      </p:sp>
      <p:pic>
        <p:nvPicPr>
          <p:cNvPr id="29" name="صورة 28">
            <a:extLst>
              <a:ext uri="{FF2B5EF4-FFF2-40B4-BE49-F238E27FC236}">
                <a16:creationId xmlns:a16="http://schemas.microsoft.com/office/drawing/2014/main" id="{59701B38-B9E5-92BE-830B-A638BBF6AB9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3592" y="2348880"/>
            <a:ext cx="3407098" cy="314365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1390210" y="284132"/>
            <a:ext cx="6939644" cy="1166336"/>
          </a:xfrm>
          <a:prstGeom prst="verticalScroll">
            <a:avLst/>
          </a:prstGeom>
          <a:solidFill>
            <a:srgbClr val="9EA788"/>
          </a:solidFill>
        </p:spPr>
        <p:txBody>
          <a:bodyPr wrap="square">
            <a:spAutoFit/>
          </a:bodyPr>
          <a:lstStyle/>
          <a:p>
            <a:pPr algn="ctr"/>
            <a:r>
              <a:rPr lang="ar-EG" sz="2800" b="1" dirty="0"/>
              <a:t>يقدم أحد مراكز التدريب الدورات الآتية في مجال السكرتارية وإدارة العمل المكتبي:</a:t>
            </a:r>
            <a:endParaRPr lang="ar-EG" sz="4400" b="1" dirty="0"/>
          </a:p>
        </p:txBody>
      </p:sp>
      <p:graphicFrame>
        <p:nvGraphicFramePr>
          <p:cNvPr id="4" name="جدول 4">
            <a:extLst>
              <a:ext uri="{FF2B5EF4-FFF2-40B4-BE49-F238E27FC236}">
                <a16:creationId xmlns:a16="http://schemas.microsoft.com/office/drawing/2014/main" id="{DA4F74C7-1516-10DE-9FF0-67FD9585241A}"/>
              </a:ext>
            </a:extLst>
          </p:cNvPr>
          <p:cNvGraphicFramePr>
            <a:graphicFrameLocks noGrp="1"/>
          </p:cNvGraphicFramePr>
          <p:nvPr>
            <p:extLst>
              <p:ext uri="{D42A27DB-BD31-4B8C-83A1-F6EECF244321}">
                <p14:modId xmlns:p14="http://schemas.microsoft.com/office/powerpoint/2010/main" val="2278449129"/>
              </p:ext>
            </p:extLst>
          </p:nvPr>
        </p:nvGraphicFramePr>
        <p:xfrm>
          <a:off x="899592" y="1484784"/>
          <a:ext cx="8040216" cy="4744870"/>
        </p:xfrm>
        <a:graphic>
          <a:graphicData uri="http://schemas.openxmlformats.org/drawingml/2006/table">
            <a:tbl>
              <a:tblPr firstRow="1" bandRow="1">
                <a:tableStyleId>{93296810-A885-4BE3-A3E7-6D5BEEA58F35}</a:tableStyleId>
              </a:tblPr>
              <a:tblGrid>
                <a:gridCol w="3672408">
                  <a:extLst>
                    <a:ext uri="{9D8B030D-6E8A-4147-A177-3AD203B41FA5}">
                      <a16:colId xmlns:a16="http://schemas.microsoft.com/office/drawing/2014/main" val="3335089061"/>
                    </a:ext>
                  </a:extLst>
                </a:gridCol>
                <a:gridCol w="576064">
                  <a:extLst>
                    <a:ext uri="{9D8B030D-6E8A-4147-A177-3AD203B41FA5}">
                      <a16:colId xmlns:a16="http://schemas.microsoft.com/office/drawing/2014/main" val="1159844064"/>
                    </a:ext>
                  </a:extLst>
                </a:gridCol>
                <a:gridCol w="3312368">
                  <a:extLst>
                    <a:ext uri="{9D8B030D-6E8A-4147-A177-3AD203B41FA5}">
                      <a16:colId xmlns:a16="http://schemas.microsoft.com/office/drawing/2014/main" val="2466037419"/>
                    </a:ext>
                  </a:extLst>
                </a:gridCol>
                <a:gridCol w="479376">
                  <a:extLst>
                    <a:ext uri="{9D8B030D-6E8A-4147-A177-3AD203B41FA5}">
                      <a16:colId xmlns:a16="http://schemas.microsoft.com/office/drawing/2014/main" val="3629133406"/>
                    </a:ext>
                  </a:extLst>
                </a:gridCol>
              </a:tblGrid>
              <a:tr h="759998">
                <a:tc>
                  <a:txBody>
                    <a:bodyPr/>
                    <a:lstStyle/>
                    <a:p>
                      <a:pPr algn="ctr"/>
                      <a:r>
                        <a:rPr lang="ar-EG" sz="2800" b="1" dirty="0"/>
                        <a:t>الدورة</a:t>
                      </a:r>
                      <a:endParaRPr lang="en-US" sz="2800" b="1" dirty="0"/>
                    </a:p>
                  </a:txBody>
                  <a:tcPr/>
                </a:tc>
                <a:tc>
                  <a:txBody>
                    <a:bodyPr/>
                    <a:lstStyle/>
                    <a:p>
                      <a:pPr algn="ctr"/>
                      <a:r>
                        <a:rPr lang="ar-EG" sz="2800" b="1" dirty="0"/>
                        <a:t>م</a:t>
                      </a:r>
                      <a:endParaRPr lang="en-US" sz="2800" b="1" dirty="0"/>
                    </a:p>
                  </a:txBody>
                  <a:tcPr/>
                </a:tc>
                <a:tc>
                  <a:txBody>
                    <a:bodyPr/>
                    <a:lstStyle/>
                    <a:p>
                      <a:pPr algn="ctr"/>
                      <a:r>
                        <a:rPr lang="ar-EG" sz="2800" b="1" dirty="0"/>
                        <a:t>الدورة</a:t>
                      </a:r>
                      <a:endParaRPr lang="en-US" sz="2800" b="1" dirty="0"/>
                    </a:p>
                  </a:txBody>
                  <a:tcPr/>
                </a:tc>
                <a:tc>
                  <a:txBody>
                    <a:bodyPr/>
                    <a:lstStyle/>
                    <a:p>
                      <a:pPr algn="ctr"/>
                      <a:r>
                        <a:rPr lang="ar-EG" sz="2800" b="1" dirty="0"/>
                        <a:t>م</a:t>
                      </a:r>
                      <a:endParaRPr lang="en-US" sz="2800" b="1" dirty="0"/>
                    </a:p>
                  </a:txBody>
                  <a:tcPr/>
                </a:tc>
                <a:extLst>
                  <a:ext uri="{0D108BD9-81ED-4DB2-BD59-A6C34878D82A}">
                    <a16:rowId xmlns:a16="http://schemas.microsoft.com/office/drawing/2014/main" val="778143188"/>
                  </a:ext>
                </a:extLst>
              </a:tr>
              <a:tr h="759998">
                <a:tc>
                  <a:txBody>
                    <a:bodyPr/>
                    <a:lstStyle/>
                    <a:p>
                      <a:pPr algn="ctr"/>
                      <a:r>
                        <a:rPr lang="ar-EG" sz="2800" b="1" dirty="0"/>
                        <a:t>تقليص الأعمال الورقية في المكاتب</a:t>
                      </a:r>
                      <a:endParaRPr lang="en-US" sz="2800" b="1" dirty="0"/>
                    </a:p>
                  </a:txBody>
                  <a:tcPr/>
                </a:tc>
                <a:tc>
                  <a:txBody>
                    <a:bodyPr/>
                    <a:lstStyle/>
                    <a:p>
                      <a:pPr algn="ctr"/>
                      <a:r>
                        <a:rPr lang="ar-EG" sz="2800" b="1" dirty="0"/>
                        <a:t>6</a:t>
                      </a:r>
                      <a:endParaRPr lang="en-US" sz="2800" b="1" dirty="0"/>
                    </a:p>
                  </a:txBody>
                  <a:tcPr/>
                </a:tc>
                <a:tc>
                  <a:txBody>
                    <a:bodyPr/>
                    <a:lstStyle/>
                    <a:p>
                      <a:pPr algn="ctr"/>
                      <a:r>
                        <a:rPr lang="ar-EG" sz="2800" b="1" dirty="0"/>
                        <a:t>مهارات التعامل مع المستفيدين</a:t>
                      </a:r>
                      <a:endParaRPr lang="en-US" sz="2800" b="1" dirty="0"/>
                    </a:p>
                  </a:txBody>
                  <a:tcPr/>
                </a:tc>
                <a:tc>
                  <a:txBody>
                    <a:bodyPr/>
                    <a:lstStyle/>
                    <a:p>
                      <a:pPr algn="ctr"/>
                      <a:r>
                        <a:rPr lang="ar-EG" sz="2800" b="1" dirty="0"/>
                        <a:t>1</a:t>
                      </a:r>
                      <a:endParaRPr lang="en-US" sz="2800" b="1" dirty="0"/>
                    </a:p>
                  </a:txBody>
                  <a:tcPr/>
                </a:tc>
                <a:extLst>
                  <a:ext uri="{0D108BD9-81ED-4DB2-BD59-A6C34878D82A}">
                    <a16:rowId xmlns:a16="http://schemas.microsoft.com/office/drawing/2014/main" val="1516352791"/>
                  </a:ext>
                </a:extLst>
              </a:tr>
              <a:tr h="759998">
                <a:tc>
                  <a:txBody>
                    <a:bodyPr/>
                    <a:lstStyle/>
                    <a:p>
                      <a:pPr algn="ctr"/>
                      <a:r>
                        <a:rPr lang="ar-EG" sz="2800" b="1" dirty="0"/>
                        <a:t>تنظيم الاجتماعات وإدارتها</a:t>
                      </a:r>
                      <a:endParaRPr lang="en-US" sz="2800" b="1" dirty="0"/>
                    </a:p>
                  </a:txBody>
                  <a:tcPr/>
                </a:tc>
                <a:tc>
                  <a:txBody>
                    <a:bodyPr/>
                    <a:lstStyle/>
                    <a:p>
                      <a:pPr algn="ctr"/>
                      <a:r>
                        <a:rPr lang="ar-EG" sz="2800" b="1" dirty="0"/>
                        <a:t>7</a:t>
                      </a:r>
                      <a:endParaRPr lang="en-US" sz="2800" b="1" dirty="0"/>
                    </a:p>
                  </a:txBody>
                  <a:tcPr/>
                </a:tc>
                <a:tc>
                  <a:txBody>
                    <a:bodyPr/>
                    <a:lstStyle/>
                    <a:p>
                      <a:pPr algn="ctr"/>
                      <a:r>
                        <a:rPr lang="ar-EG" sz="2800" b="1" dirty="0"/>
                        <a:t>إدارة الوقت في السكرتارية</a:t>
                      </a:r>
                      <a:endParaRPr lang="en-US" sz="2800" b="1" dirty="0"/>
                    </a:p>
                  </a:txBody>
                  <a:tcPr/>
                </a:tc>
                <a:tc>
                  <a:txBody>
                    <a:bodyPr/>
                    <a:lstStyle/>
                    <a:p>
                      <a:pPr algn="ctr"/>
                      <a:r>
                        <a:rPr lang="ar-EG" sz="2800" b="1" dirty="0"/>
                        <a:t>2</a:t>
                      </a:r>
                      <a:endParaRPr lang="en-US" sz="2800" b="1" dirty="0"/>
                    </a:p>
                  </a:txBody>
                  <a:tcPr/>
                </a:tc>
                <a:extLst>
                  <a:ext uri="{0D108BD9-81ED-4DB2-BD59-A6C34878D82A}">
                    <a16:rowId xmlns:a16="http://schemas.microsoft.com/office/drawing/2014/main" val="397181794"/>
                  </a:ext>
                </a:extLst>
              </a:tr>
              <a:tr h="759998">
                <a:tc>
                  <a:txBody>
                    <a:bodyPr/>
                    <a:lstStyle/>
                    <a:p>
                      <a:pPr algn="ctr"/>
                      <a:r>
                        <a:rPr lang="ar-EG" sz="2800" b="1" dirty="0"/>
                        <a:t>الكتابة الإدارية المتميزة</a:t>
                      </a:r>
                      <a:endParaRPr lang="en-US" sz="2800" b="1" dirty="0"/>
                    </a:p>
                  </a:txBody>
                  <a:tcPr/>
                </a:tc>
                <a:tc>
                  <a:txBody>
                    <a:bodyPr/>
                    <a:lstStyle/>
                    <a:p>
                      <a:pPr algn="ctr"/>
                      <a:r>
                        <a:rPr lang="ar-EG" sz="2800" b="1" dirty="0"/>
                        <a:t>8</a:t>
                      </a:r>
                      <a:endParaRPr lang="en-US" sz="2800" b="1" dirty="0"/>
                    </a:p>
                  </a:txBody>
                  <a:tcPr/>
                </a:tc>
                <a:tc>
                  <a:txBody>
                    <a:bodyPr/>
                    <a:lstStyle/>
                    <a:p>
                      <a:pPr algn="ctr"/>
                      <a:r>
                        <a:rPr lang="ar-EG" sz="2800" b="1" dirty="0"/>
                        <a:t>مهارات السكرتارية</a:t>
                      </a:r>
                      <a:endParaRPr lang="en-US" sz="2800" b="1" dirty="0"/>
                    </a:p>
                  </a:txBody>
                  <a:tcPr/>
                </a:tc>
                <a:tc>
                  <a:txBody>
                    <a:bodyPr/>
                    <a:lstStyle/>
                    <a:p>
                      <a:pPr algn="ctr"/>
                      <a:r>
                        <a:rPr lang="ar-EG" sz="2800" b="1" dirty="0"/>
                        <a:t>3</a:t>
                      </a:r>
                      <a:endParaRPr lang="en-US" sz="2800" b="1" dirty="0"/>
                    </a:p>
                  </a:txBody>
                  <a:tcPr/>
                </a:tc>
                <a:extLst>
                  <a:ext uri="{0D108BD9-81ED-4DB2-BD59-A6C34878D82A}">
                    <a16:rowId xmlns:a16="http://schemas.microsoft.com/office/drawing/2014/main" val="2720409552"/>
                  </a:ext>
                </a:extLst>
              </a:tr>
              <a:tr h="759998">
                <a:tc>
                  <a:txBody>
                    <a:bodyPr/>
                    <a:lstStyle/>
                    <a:p>
                      <a:pPr algn="ctr"/>
                      <a:r>
                        <a:rPr lang="ar-EG" sz="2800" b="1" dirty="0"/>
                        <a:t>التصنيف والأرشفة الإلكترونية</a:t>
                      </a:r>
                      <a:endParaRPr lang="en-US" sz="2800" b="1" dirty="0"/>
                    </a:p>
                  </a:txBody>
                  <a:tcPr/>
                </a:tc>
                <a:tc>
                  <a:txBody>
                    <a:bodyPr/>
                    <a:lstStyle/>
                    <a:p>
                      <a:pPr algn="ctr"/>
                      <a:r>
                        <a:rPr lang="ar-EG" sz="2800" b="1" dirty="0"/>
                        <a:t>9</a:t>
                      </a:r>
                      <a:endParaRPr lang="en-US" sz="2800" b="1" dirty="0"/>
                    </a:p>
                  </a:txBody>
                  <a:tcPr/>
                </a:tc>
                <a:tc>
                  <a:txBody>
                    <a:bodyPr/>
                    <a:lstStyle/>
                    <a:p>
                      <a:pPr algn="ctr"/>
                      <a:r>
                        <a:rPr lang="ar-EG" sz="2800" b="1" dirty="0"/>
                        <a:t>الإدارة الإلكترونية للسكرتارية</a:t>
                      </a:r>
                      <a:endParaRPr lang="en-US" sz="2800" b="1" dirty="0"/>
                    </a:p>
                  </a:txBody>
                  <a:tcPr/>
                </a:tc>
                <a:tc>
                  <a:txBody>
                    <a:bodyPr/>
                    <a:lstStyle/>
                    <a:p>
                      <a:pPr algn="ctr"/>
                      <a:r>
                        <a:rPr lang="ar-EG" sz="2800" b="1" dirty="0"/>
                        <a:t>4</a:t>
                      </a:r>
                      <a:endParaRPr lang="en-US" sz="2800" b="1" dirty="0"/>
                    </a:p>
                  </a:txBody>
                  <a:tcPr/>
                </a:tc>
                <a:extLst>
                  <a:ext uri="{0D108BD9-81ED-4DB2-BD59-A6C34878D82A}">
                    <a16:rowId xmlns:a16="http://schemas.microsoft.com/office/drawing/2014/main" val="2593072622"/>
                  </a:ext>
                </a:extLst>
              </a:tr>
              <a:tr h="759998">
                <a:tc>
                  <a:txBody>
                    <a:bodyPr/>
                    <a:lstStyle/>
                    <a:p>
                      <a:pPr algn="ctr"/>
                      <a:r>
                        <a:rPr lang="ar-EG" sz="2800" b="1" dirty="0"/>
                        <a:t>مصطلحات إنجليزية في العمل المكتبي</a:t>
                      </a:r>
                      <a:endParaRPr lang="en-US" sz="2800" b="1" dirty="0"/>
                    </a:p>
                  </a:txBody>
                  <a:tcPr/>
                </a:tc>
                <a:tc>
                  <a:txBody>
                    <a:bodyPr/>
                    <a:lstStyle/>
                    <a:p>
                      <a:pPr algn="ctr"/>
                      <a:r>
                        <a:rPr lang="ar-EG" sz="2400" b="1" dirty="0"/>
                        <a:t>10</a:t>
                      </a:r>
                      <a:endParaRPr lang="en-US" sz="2400" b="1" dirty="0"/>
                    </a:p>
                  </a:txBody>
                  <a:tcPr/>
                </a:tc>
                <a:tc>
                  <a:txBody>
                    <a:bodyPr/>
                    <a:lstStyle/>
                    <a:p>
                      <a:pPr algn="ctr"/>
                      <a:r>
                        <a:rPr lang="ar-EG" sz="2800" b="1" dirty="0"/>
                        <a:t>تنمية مهارات السكرتير في التواصل</a:t>
                      </a:r>
                      <a:endParaRPr lang="en-US" sz="2800" b="1" dirty="0"/>
                    </a:p>
                  </a:txBody>
                  <a:tcPr/>
                </a:tc>
                <a:tc>
                  <a:txBody>
                    <a:bodyPr/>
                    <a:lstStyle/>
                    <a:p>
                      <a:pPr algn="ctr"/>
                      <a:r>
                        <a:rPr lang="ar-EG" sz="2800" b="1" dirty="0"/>
                        <a:t>5</a:t>
                      </a:r>
                      <a:endParaRPr lang="en-US" sz="2800" b="1" dirty="0"/>
                    </a:p>
                  </a:txBody>
                  <a:tcPr/>
                </a:tc>
                <a:extLst>
                  <a:ext uri="{0D108BD9-81ED-4DB2-BD59-A6C34878D82A}">
                    <a16:rowId xmlns:a16="http://schemas.microsoft.com/office/drawing/2014/main" val="2411925220"/>
                  </a:ext>
                </a:extLst>
              </a:tr>
            </a:tbl>
          </a:graphicData>
        </a:graphic>
      </p:graphicFrame>
    </p:spTree>
    <p:extLst>
      <p:ext uri="{BB962C8B-B14F-4D97-AF65-F5344CB8AC3E}">
        <p14:creationId xmlns:p14="http://schemas.microsoft.com/office/powerpoint/2010/main" val="1605662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1">
            <a:extLst>
              <a:ext uri="{FF2B5EF4-FFF2-40B4-BE49-F238E27FC236}">
                <a16:creationId xmlns:a16="http://schemas.microsoft.com/office/drawing/2014/main" id="{CFF11E26-E2B1-98C4-2972-3E3F09DE3DE4}"/>
              </a:ext>
            </a:extLst>
          </p:cNvPr>
          <p:cNvGrpSpPr/>
          <p:nvPr/>
        </p:nvGrpSpPr>
        <p:grpSpPr>
          <a:xfrm rot="20957157">
            <a:off x="1693640" y="1923164"/>
            <a:ext cx="7529179" cy="3011672"/>
            <a:chOff x="0" y="0"/>
            <a:chExt cx="6350000" cy="2540000"/>
          </a:xfrm>
        </p:grpSpPr>
        <p:sp>
          <p:nvSpPr>
            <p:cNvPr id="4" name="Freeform 22">
              <a:extLst>
                <a:ext uri="{FF2B5EF4-FFF2-40B4-BE49-F238E27FC236}">
                  <a16:creationId xmlns:a16="http://schemas.microsoft.com/office/drawing/2014/main" id="{DC9BDBAD-CAC3-FB48-9720-7C3484147401}"/>
                </a:ext>
              </a:extLst>
            </p:cNvPr>
            <p:cNvSpPr/>
            <p:nvPr/>
          </p:nvSpPr>
          <p:spPr>
            <a:xfrm>
              <a:off x="0" y="0"/>
              <a:ext cx="6350000" cy="2540000"/>
            </a:xfrm>
            <a:custGeom>
              <a:avLst/>
              <a:gdLst/>
              <a:ahLst/>
              <a:cxnLst/>
              <a:rect l="l" t="t" r="r" b="b"/>
              <a:pathLst>
                <a:path w="6350000" h="2540000">
                  <a:moveTo>
                    <a:pt x="0" y="2159000"/>
                  </a:moveTo>
                  <a:lnTo>
                    <a:pt x="0" y="381000"/>
                  </a:lnTo>
                  <a:cubicBezTo>
                    <a:pt x="0" y="170180"/>
                    <a:pt x="170180" y="0"/>
                    <a:pt x="381000" y="0"/>
                  </a:cubicBezTo>
                  <a:lnTo>
                    <a:pt x="5969000" y="0"/>
                  </a:lnTo>
                  <a:cubicBezTo>
                    <a:pt x="6179820" y="0"/>
                    <a:pt x="6350000" y="170180"/>
                    <a:pt x="6350000" y="381000"/>
                  </a:cubicBezTo>
                  <a:lnTo>
                    <a:pt x="6350000" y="2159000"/>
                  </a:lnTo>
                  <a:cubicBezTo>
                    <a:pt x="6350000" y="2369820"/>
                    <a:pt x="6179820" y="2540000"/>
                    <a:pt x="5969000" y="2540000"/>
                  </a:cubicBezTo>
                  <a:lnTo>
                    <a:pt x="381000" y="2540000"/>
                  </a:lnTo>
                  <a:cubicBezTo>
                    <a:pt x="170180" y="2540000"/>
                    <a:pt x="0" y="2369820"/>
                    <a:pt x="0" y="2159000"/>
                  </a:cubicBezTo>
                  <a:close/>
                </a:path>
              </a:pathLst>
            </a:custGeom>
            <a:solidFill>
              <a:srgbClr val="9EA788"/>
            </a:solidFill>
            <a:ln w="12700">
              <a:solidFill>
                <a:srgbClr val="000000"/>
              </a:solidFill>
            </a:ln>
          </p:spPr>
        </p:sp>
      </p:grpSp>
      <p:sp>
        <p:nvSpPr>
          <p:cNvPr id="3" name="مربع نص 2">
            <a:extLst>
              <a:ext uri="{FF2B5EF4-FFF2-40B4-BE49-F238E27FC236}">
                <a16:creationId xmlns:a16="http://schemas.microsoft.com/office/drawing/2014/main" id="{393E002C-8956-A3DB-5E91-A89CF888B08B}"/>
              </a:ext>
            </a:extLst>
          </p:cNvPr>
          <p:cNvSpPr txBox="1"/>
          <p:nvPr/>
        </p:nvSpPr>
        <p:spPr>
          <a:xfrm rot="20896960">
            <a:off x="2308663" y="1867614"/>
            <a:ext cx="5772837" cy="3122771"/>
          </a:xfrm>
          <a:prstGeom prst="verticalScroll">
            <a:avLst/>
          </a:prstGeom>
          <a:noFill/>
          <a:ln>
            <a:noFill/>
          </a:ln>
        </p:spPr>
        <p:txBody>
          <a:bodyPr wrap="square">
            <a:spAutoFit/>
          </a:bodyPr>
          <a:lstStyle/>
          <a:p>
            <a:pPr algn="ctr"/>
            <a:r>
              <a:rPr lang="ar-EG" sz="4000" b="1" dirty="0"/>
              <a:t>ما أهم خمس دورات (من وجهة نظرك) يمكن أن تلتحق بها في حال كنت سكرتيرا تنشد التميز في وظيفتك ؟</a:t>
            </a:r>
            <a:endParaRPr lang="ar-EG" sz="5400" b="1" dirty="0"/>
          </a:p>
        </p:txBody>
      </p:sp>
    </p:spTree>
    <p:extLst>
      <p:ext uri="{BB962C8B-B14F-4D97-AF65-F5344CB8AC3E}">
        <p14:creationId xmlns:p14="http://schemas.microsoft.com/office/powerpoint/2010/main" val="3652377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6EAD5-42D2-9F83-20B1-527DB36AD35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F3CABA0-412A-5228-F222-252B739752A8}"/>
              </a:ext>
            </a:extLst>
          </p:cNvPr>
          <p:cNvSpPr/>
          <p:nvPr/>
        </p:nvSpPr>
        <p:spPr>
          <a:xfrm rot="-5400000">
            <a:off x="1057300" y="-1057300"/>
            <a:ext cx="7029400"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grpSp>
        <p:nvGrpSpPr>
          <p:cNvPr id="3" name="Group 3">
            <a:extLst>
              <a:ext uri="{FF2B5EF4-FFF2-40B4-BE49-F238E27FC236}">
                <a16:creationId xmlns:a16="http://schemas.microsoft.com/office/drawing/2014/main" id="{6BD63C63-8B5F-7EBC-0528-5F10306CF6A5}"/>
              </a:ext>
            </a:extLst>
          </p:cNvPr>
          <p:cNvGrpSpPr>
            <a:grpSpLocks noChangeAspect="1"/>
          </p:cNvGrpSpPr>
          <p:nvPr/>
        </p:nvGrpSpPr>
        <p:grpSpPr>
          <a:xfrm>
            <a:off x="4036521" y="1786364"/>
            <a:ext cx="2433955" cy="4867909"/>
            <a:chOff x="0" y="0"/>
            <a:chExt cx="3175000" cy="6350000"/>
          </a:xfrm>
        </p:grpSpPr>
        <p:sp>
          <p:nvSpPr>
            <p:cNvPr id="4" name="Freeform 4">
              <a:extLst>
                <a:ext uri="{FF2B5EF4-FFF2-40B4-BE49-F238E27FC236}">
                  <a16:creationId xmlns:a16="http://schemas.microsoft.com/office/drawing/2014/main" id="{08113CCD-06CB-6F1F-4DD6-52429FC1F572}"/>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solidFill>
              <a:srgbClr val="9EA788"/>
            </a:solidFill>
            <a:ln w="12700">
              <a:solidFill>
                <a:srgbClr val="000000"/>
              </a:solidFill>
            </a:ln>
          </p:spPr>
        </p:sp>
        <p:sp>
          <p:nvSpPr>
            <p:cNvPr id="5" name="Freeform 5">
              <a:extLst>
                <a:ext uri="{FF2B5EF4-FFF2-40B4-BE49-F238E27FC236}">
                  <a16:creationId xmlns:a16="http://schemas.microsoft.com/office/drawing/2014/main" id="{21F329C4-B24E-D841-F023-E77D1ACDF504}"/>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6" name="Group 6">
            <a:extLst>
              <a:ext uri="{FF2B5EF4-FFF2-40B4-BE49-F238E27FC236}">
                <a16:creationId xmlns:a16="http://schemas.microsoft.com/office/drawing/2014/main" id="{0393B569-8E8B-A279-489E-A25D76EC1781}"/>
              </a:ext>
            </a:extLst>
          </p:cNvPr>
          <p:cNvGrpSpPr>
            <a:grpSpLocks noChangeAspect="1"/>
          </p:cNvGrpSpPr>
          <p:nvPr/>
        </p:nvGrpSpPr>
        <p:grpSpPr>
          <a:xfrm>
            <a:off x="4093236" y="1872069"/>
            <a:ext cx="2320524" cy="4641047"/>
            <a:chOff x="0" y="0"/>
            <a:chExt cx="3175000" cy="6350000"/>
          </a:xfrm>
        </p:grpSpPr>
        <p:sp>
          <p:nvSpPr>
            <p:cNvPr id="7" name="Freeform 7">
              <a:extLst>
                <a:ext uri="{FF2B5EF4-FFF2-40B4-BE49-F238E27FC236}">
                  <a16:creationId xmlns:a16="http://schemas.microsoft.com/office/drawing/2014/main" id="{63FD18AF-908D-E1FF-4E1B-B87B3BA4F988}"/>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blipFill>
              <a:blip r:embed="rId3"/>
              <a:stretch>
                <a:fillRect l="-33250"/>
              </a:stretch>
            </a:blipFill>
          </p:spPr>
        </p:sp>
        <p:sp>
          <p:nvSpPr>
            <p:cNvPr id="8" name="Freeform 8">
              <a:extLst>
                <a:ext uri="{FF2B5EF4-FFF2-40B4-BE49-F238E27FC236}">
                  <a16:creationId xmlns:a16="http://schemas.microsoft.com/office/drawing/2014/main" id="{F9850D9D-F5CF-F4FA-1A7B-9F9E2DD98EC1}"/>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9" name="Group 9">
            <a:extLst>
              <a:ext uri="{FF2B5EF4-FFF2-40B4-BE49-F238E27FC236}">
                <a16:creationId xmlns:a16="http://schemas.microsoft.com/office/drawing/2014/main" id="{B1614C38-AEC8-BC04-1DE3-680D141F1A5D}"/>
              </a:ext>
            </a:extLst>
          </p:cNvPr>
          <p:cNvGrpSpPr>
            <a:grpSpLocks noChangeAspect="1"/>
          </p:cNvGrpSpPr>
          <p:nvPr/>
        </p:nvGrpSpPr>
        <p:grpSpPr>
          <a:xfrm>
            <a:off x="6560832" y="8424"/>
            <a:ext cx="2433955" cy="4867909"/>
            <a:chOff x="0" y="0"/>
            <a:chExt cx="3175000" cy="6350000"/>
          </a:xfrm>
        </p:grpSpPr>
        <p:sp>
          <p:nvSpPr>
            <p:cNvPr id="10" name="Freeform 10">
              <a:extLst>
                <a:ext uri="{FF2B5EF4-FFF2-40B4-BE49-F238E27FC236}">
                  <a16:creationId xmlns:a16="http://schemas.microsoft.com/office/drawing/2014/main" id="{28C3940E-109B-3BFD-8FEF-9E6BA723B778}"/>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solidFill>
              <a:srgbClr val="9EA788"/>
            </a:solidFill>
            <a:ln w="12700">
              <a:solidFill>
                <a:srgbClr val="000000"/>
              </a:solidFill>
            </a:ln>
          </p:spPr>
        </p:sp>
        <p:sp>
          <p:nvSpPr>
            <p:cNvPr id="11" name="Freeform 11">
              <a:extLst>
                <a:ext uri="{FF2B5EF4-FFF2-40B4-BE49-F238E27FC236}">
                  <a16:creationId xmlns:a16="http://schemas.microsoft.com/office/drawing/2014/main" id="{82ECFF8F-DC24-E947-CE62-A13CFF5AB3DB}"/>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12" name="Group 12">
            <a:extLst>
              <a:ext uri="{FF2B5EF4-FFF2-40B4-BE49-F238E27FC236}">
                <a16:creationId xmlns:a16="http://schemas.microsoft.com/office/drawing/2014/main" id="{8554DEA0-E32F-BB09-D1AB-9E7916858EB0}"/>
              </a:ext>
            </a:extLst>
          </p:cNvPr>
          <p:cNvGrpSpPr>
            <a:grpSpLocks noChangeAspect="1"/>
          </p:cNvGrpSpPr>
          <p:nvPr/>
        </p:nvGrpSpPr>
        <p:grpSpPr>
          <a:xfrm>
            <a:off x="6617548" y="159955"/>
            <a:ext cx="2320524" cy="4641047"/>
            <a:chOff x="0" y="0"/>
            <a:chExt cx="3175000" cy="6350000"/>
          </a:xfrm>
        </p:grpSpPr>
        <p:sp>
          <p:nvSpPr>
            <p:cNvPr id="13" name="Freeform 13">
              <a:extLst>
                <a:ext uri="{FF2B5EF4-FFF2-40B4-BE49-F238E27FC236}">
                  <a16:creationId xmlns:a16="http://schemas.microsoft.com/office/drawing/2014/main" id="{9460AA19-5C23-15BB-EC97-5BEDAC2B4AFE}"/>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blipFill>
              <a:blip r:embed="rId4"/>
              <a:stretch>
                <a:fillRect l="-48524" r="-188317"/>
              </a:stretch>
            </a:blipFill>
          </p:spPr>
        </p:sp>
        <p:sp>
          <p:nvSpPr>
            <p:cNvPr id="14" name="Freeform 14">
              <a:extLst>
                <a:ext uri="{FF2B5EF4-FFF2-40B4-BE49-F238E27FC236}">
                  <a16:creationId xmlns:a16="http://schemas.microsoft.com/office/drawing/2014/main" id="{C5596469-52E5-9A1D-9086-7020D253BE4F}"/>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sp>
        <p:nvSpPr>
          <p:cNvPr id="15" name="Freeform 15">
            <a:extLst>
              <a:ext uri="{FF2B5EF4-FFF2-40B4-BE49-F238E27FC236}">
                <a16:creationId xmlns:a16="http://schemas.microsoft.com/office/drawing/2014/main" id="{44EA65ED-3CE7-0338-7C53-AE9632B54AFA}"/>
              </a:ext>
            </a:extLst>
          </p:cNvPr>
          <p:cNvSpPr/>
          <p:nvPr/>
        </p:nvSpPr>
        <p:spPr>
          <a:xfrm>
            <a:off x="7576817" y="5127247"/>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6" name="Group 16">
            <a:extLst>
              <a:ext uri="{FF2B5EF4-FFF2-40B4-BE49-F238E27FC236}">
                <a16:creationId xmlns:a16="http://schemas.microsoft.com/office/drawing/2014/main" id="{3AF3491B-B98F-46A0-B413-85A061AFD80C}"/>
              </a:ext>
            </a:extLst>
          </p:cNvPr>
          <p:cNvGrpSpPr/>
          <p:nvPr/>
        </p:nvGrpSpPr>
        <p:grpSpPr>
          <a:xfrm>
            <a:off x="8232600" y="5213056"/>
            <a:ext cx="1441217" cy="1441217"/>
            <a:chOff x="0" y="0"/>
            <a:chExt cx="812800" cy="812800"/>
          </a:xfrm>
        </p:grpSpPr>
        <p:sp>
          <p:nvSpPr>
            <p:cNvPr id="17" name="Freeform 17">
              <a:extLst>
                <a:ext uri="{FF2B5EF4-FFF2-40B4-BE49-F238E27FC236}">
                  <a16:creationId xmlns:a16="http://schemas.microsoft.com/office/drawing/2014/main" id="{D0A9CEE1-D055-52EE-AA48-0B87F0D0C11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CDBE8C"/>
              </a:solidFill>
              <a:prstDash val="solid"/>
              <a:miter/>
            </a:ln>
          </p:spPr>
        </p:sp>
        <p:sp>
          <p:nvSpPr>
            <p:cNvPr id="18" name="TextBox 18">
              <a:extLst>
                <a:ext uri="{FF2B5EF4-FFF2-40B4-BE49-F238E27FC236}">
                  <a16:creationId xmlns:a16="http://schemas.microsoft.com/office/drawing/2014/main" id="{1DEE5A1B-6D4F-67CB-D1AE-2ABE9461811F}"/>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1" name="مربع نص 20">
            <a:extLst>
              <a:ext uri="{FF2B5EF4-FFF2-40B4-BE49-F238E27FC236}">
                <a16:creationId xmlns:a16="http://schemas.microsoft.com/office/drawing/2014/main" id="{5486FA47-0466-245F-20E2-51F2778EC8BC}"/>
              </a:ext>
            </a:extLst>
          </p:cNvPr>
          <p:cNvSpPr txBox="1"/>
          <p:nvPr/>
        </p:nvSpPr>
        <p:spPr>
          <a:xfrm>
            <a:off x="-324544" y="2442378"/>
            <a:ext cx="3672408" cy="2986266"/>
          </a:xfrm>
          <a:prstGeom prst="ellipse">
            <a:avLst/>
          </a:prstGeom>
          <a:noFill/>
          <a:ln>
            <a:noFill/>
          </a:ln>
        </p:spPr>
        <p:txBody>
          <a:bodyPr wrap="square">
            <a:spAutoFit/>
          </a:bodyPr>
          <a:lstStyle/>
          <a:p>
            <a:pPr algn="ctr"/>
            <a:r>
              <a:rPr lang="ar-EG" sz="3600" b="1" dirty="0">
                <a:solidFill>
                  <a:srgbClr val="0070C0"/>
                </a:solidFill>
                <a:latin typeface="Traditional Arabic" panose="02020603050405020304" pitchFamily="18" charset="-78"/>
                <a:cs typeface="Traditional Arabic" panose="02020603050405020304" pitchFamily="18" charset="-78"/>
              </a:rPr>
              <a:t>الهدف الثاني </a:t>
            </a:r>
          </a:p>
          <a:p>
            <a:pPr algn="ctr"/>
            <a:r>
              <a:rPr lang="ar-EG" sz="3200" b="1" dirty="0">
                <a:latin typeface="Traditional Arabic" panose="02020603050405020304" pitchFamily="18" charset="-78"/>
                <a:cs typeface="Traditional Arabic" panose="02020603050405020304" pitchFamily="18" charset="-78"/>
              </a:rPr>
              <a:t> أن يكون الطلبة قادرين على التعرف على مهام السكرتير.</a:t>
            </a:r>
            <a:endParaRPr lang="ar-EG" sz="60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984078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2A24C-8B84-FE63-0028-96C92726D05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3D65863-9276-56C1-D559-02E254D7D201}"/>
              </a:ext>
            </a:extLst>
          </p:cNvPr>
          <p:cNvSpPr/>
          <p:nvPr/>
        </p:nvSpPr>
        <p:spPr>
          <a:xfrm rot="-5400000">
            <a:off x="1118849" y="-1164950"/>
            <a:ext cx="6901899"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a:extLst>
              <a:ext uri="{FF2B5EF4-FFF2-40B4-BE49-F238E27FC236}">
                <a16:creationId xmlns:a16="http://schemas.microsoft.com/office/drawing/2014/main" id="{9B19A852-89D8-F8D9-437C-5A84254FC228}"/>
              </a:ext>
            </a:extLst>
          </p:cNvPr>
          <p:cNvSpPr/>
          <p:nvPr/>
        </p:nvSpPr>
        <p:spPr>
          <a:xfrm>
            <a:off x="0" y="-86861"/>
            <a:ext cx="9144000" cy="2835375"/>
          </a:xfrm>
          <a:custGeom>
            <a:avLst/>
            <a:gdLst/>
            <a:ahLst/>
            <a:cxnLst/>
            <a:rect l="l" t="t" r="r" b="b"/>
            <a:pathLst>
              <a:path w="18288000" h="3782528">
                <a:moveTo>
                  <a:pt x="0" y="0"/>
                </a:moveTo>
                <a:lnTo>
                  <a:pt x="18288000" y="0"/>
                </a:lnTo>
                <a:lnTo>
                  <a:pt x="18288000" y="3782528"/>
                </a:lnTo>
                <a:lnTo>
                  <a:pt x="0" y="3782528"/>
                </a:lnTo>
                <a:lnTo>
                  <a:pt x="0" y="0"/>
                </a:lnTo>
                <a:close/>
              </a:path>
            </a:pathLst>
          </a:custGeom>
          <a:blipFill>
            <a:blip r:embed="rId3"/>
            <a:stretch>
              <a:fillRect t="-86794" b="-135328"/>
            </a:stretch>
          </a:blipFill>
        </p:spPr>
      </p:sp>
      <p:sp>
        <p:nvSpPr>
          <p:cNvPr id="4" name="Freeform 4">
            <a:extLst>
              <a:ext uri="{FF2B5EF4-FFF2-40B4-BE49-F238E27FC236}">
                <a16:creationId xmlns:a16="http://schemas.microsoft.com/office/drawing/2014/main" id="{39EEE9FD-6893-6036-BEE6-268186ABBCE4}"/>
              </a:ext>
            </a:extLst>
          </p:cNvPr>
          <p:cNvSpPr/>
          <p:nvPr/>
        </p:nvSpPr>
        <p:spPr>
          <a:xfrm rot="-5400000">
            <a:off x="3182540" y="-3243070"/>
            <a:ext cx="2829381" cy="9141799"/>
          </a:xfrm>
          <a:custGeom>
            <a:avLst/>
            <a:gdLst/>
            <a:ahLst/>
            <a:cxnLst/>
            <a:rect l="l" t="t" r="r" b="b"/>
            <a:pathLst>
              <a:path w="3916622" h="18283597">
                <a:moveTo>
                  <a:pt x="0" y="0"/>
                </a:moveTo>
                <a:lnTo>
                  <a:pt x="3916622" y="0"/>
                </a:lnTo>
                <a:lnTo>
                  <a:pt x="3916622" y="18283597"/>
                </a:lnTo>
                <a:lnTo>
                  <a:pt x="0" y="18283597"/>
                </a:lnTo>
                <a:lnTo>
                  <a:pt x="0" y="0"/>
                </a:lnTo>
                <a:close/>
              </a:path>
            </a:pathLst>
          </a:custGeom>
          <a:blipFill>
            <a:blip r:embed="rId4">
              <a:alphaModFix amt="56000"/>
              <a:extLst>
                <a:ext uri="{96DAC541-7B7A-43D3-8B79-37D633B846F1}">
                  <asvg:svgBlip xmlns:asvg="http://schemas.microsoft.com/office/drawing/2016/SVG/main" r:embed="rId5"/>
                </a:ext>
              </a:extLst>
            </a:blip>
            <a:stretch>
              <a:fillRect r="-366820"/>
            </a:stretch>
          </a:blipFill>
        </p:spPr>
      </p:sp>
      <p:grpSp>
        <p:nvGrpSpPr>
          <p:cNvPr id="5" name="Group 5">
            <a:extLst>
              <a:ext uri="{FF2B5EF4-FFF2-40B4-BE49-F238E27FC236}">
                <a16:creationId xmlns:a16="http://schemas.microsoft.com/office/drawing/2014/main" id="{21E7966E-13CE-408B-BB7D-E6E123F8EFDC}"/>
              </a:ext>
            </a:extLst>
          </p:cNvPr>
          <p:cNvGrpSpPr/>
          <p:nvPr/>
        </p:nvGrpSpPr>
        <p:grpSpPr>
          <a:xfrm>
            <a:off x="-720609" y="427049"/>
            <a:ext cx="1441217" cy="1441217"/>
            <a:chOff x="0" y="0"/>
            <a:chExt cx="812800" cy="812800"/>
          </a:xfrm>
        </p:grpSpPr>
        <p:sp>
          <p:nvSpPr>
            <p:cNvPr id="6" name="Freeform 6">
              <a:extLst>
                <a:ext uri="{FF2B5EF4-FFF2-40B4-BE49-F238E27FC236}">
                  <a16:creationId xmlns:a16="http://schemas.microsoft.com/office/drawing/2014/main" id="{23CB628D-FF9B-AD27-C188-8E4B0695976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7" name="TextBox 7">
              <a:extLst>
                <a:ext uri="{FF2B5EF4-FFF2-40B4-BE49-F238E27FC236}">
                  <a16:creationId xmlns:a16="http://schemas.microsoft.com/office/drawing/2014/main" id="{031C17C1-7A62-F65C-D67D-405623CA569A}"/>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30731664-02A6-29B7-028D-79F1EB2AA044}"/>
              </a:ext>
            </a:extLst>
          </p:cNvPr>
          <p:cNvGrpSpPr/>
          <p:nvPr/>
        </p:nvGrpSpPr>
        <p:grpSpPr>
          <a:xfrm>
            <a:off x="3851391" y="-1561857"/>
            <a:ext cx="1441217" cy="1441217"/>
            <a:chOff x="0" y="0"/>
            <a:chExt cx="812800" cy="812800"/>
          </a:xfrm>
        </p:grpSpPr>
        <p:sp>
          <p:nvSpPr>
            <p:cNvPr id="9" name="Freeform 9">
              <a:extLst>
                <a:ext uri="{FF2B5EF4-FFF2-40B4-BE49-F238E27FC236}">
                  <a16:creationId xmlns:a16="http://schemas.microsoft.com/office/drawing/2014/main" id="{1AE2B1E6-5F3F-83AA-504D-5E701880E56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0" name="TextBox 10">
              <a:extLst>
                <a:ext uri="{FF2B5EF4-FFF2-40B4-BE49-F238E27FC236}">
                  <a16:creationId xmlns:a16="http://schemas.microsoft.com/office/drawing/2014/main" id="{A3E2864F-4987-2993-6C8D-3F33C7D8C97E}"/>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9970454C-C214-F109-C3E6-F117776612D2}"/>
              </a:ext>
            </a:extLst>
          </p:cNvPr>
          <p:cNvGrpSpPr/>
          <p:nvPr/>
        </p:nvGrpSpPr>
        <p:grpSpPr>
          <a:xfrm>
            <a:off x="720608" y="3582618"/>
            <a:ext cx="5066686" cy="1453468"/>
            <a:chOff x="0" y="0"/>
            <a:chExt cx="8787838" cy="2220810"/>
          </a:xfrm>
        </p:grpSpPr>
        <p:sp>
          <p:nvSpPr>
            <p:cNvPr id="12" name="Freeform 12">
              <a:extLst>
                <a:ext uri="{FF2B5EF4-FFF2-40B4-BE49-F238E27FC236}">
                  <a16:creationId xmlns:a16="http://schemas.microsoft.com/office/drawing/2014/main" id="{F1539469-BF42-43A3-D3B3-3C66FC3E46B1}"/>
                </a:ext>
              </a:extLst>
            </p:cNvPr>
            <p:cNvSpPr/>
            <p:nvPr/>
          </p:nvSpPr>
          <p:spPr>
            <a:xfrm>
              <a:off x="340702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a:extLst>
                <a:ext uri="{FF2B5EF4-FFF2-40B4-BE49-F238E27FC236}">
                  <a16:creationId xmlns:a16="http://schemas.microsoft.com/office/drawing/2014/main" id="{5E659455-FED5-5C08-2009-027E616BDC6D}"/>
                </a:ext>
              </a:extLst>
            </p:cNvPr>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14" name="Freeform 14">
            <a:extLst>
              <a:ext uri="{FF2B5EF4-FFF2-40B4-BE49-F238E27FC236}">
                <a16:creationId xmlns:a16="http://schemas.microsoft.com/office/drawing/2014/main" id="{B3296F47-DE63-1C70-24BC-3BAE6898E968}"/>
              </a:ext>
            </a:extLst>
          </p:cNvPr>
          <p:cNvSpPr/>
          <p:nvPr/>
        </p:nvSpPr>
        <p:spPr>
          <a:xfrm>
            <a:off x="8152062" y="1035462"/>
            <a:ext cx="2017807" cy="832804"/>
          </a:xfrm>
          <a:custGeom>
            <a:avLst/>
            <a:gdLst/>
            <a:ahLst/>
            <a:cxnLst/>
            <a:rect l="l" t="t" r="r" b="b"/>
            <a:pathLst>
              <a:path w="4035613" h="1665608">
                <a:moveTo>
                  <a:pt x="0" y="0"/>
                </a:moveTo>
                <a:lnTo>
                  <a:pt x="4035613" y="0"/>
                </a:lnTo>
                <a:lnTo>
                  <a:pt x="4035613" y="1665607"/>
                </a:lnTo>
                <a:lnTo>
                  <a:pt x="0" y="16656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15">
            <a:extLst>
              <a:ext uri="{FF2B5EF4-FFF2-40B4-BE49-F238E27FC236}">
                <a16:creationId xmlns:a16="http://schemas.microsoft.com/office/drawing/2014/main" id="{CD31C7BA-043B-D807-1357-09CB56A4C606}"/>
              </a:ext>
            </a:extLst>
          </p:cNvPr>
          <p:cNvSpPr/>
          <p:nvPr/>
        </p:nvSpPr>
        <p:spPr>
          <a:xfrm>
            <a:off x="7410350" y="1915710"/>
            <a:ext cx="2017807" cy="832804"/>
          </a:xfrm>
          <a:custGeom>
            <a:avLst/>
            <a:gdLst/>
            <a:ahLst/>
            <a:cxnLst/>
            <a:rect l="l" t="t" r="r" b="b"/>
            <a:pathLst>
              <a:path w="4035613" h="1665608">
                <a:moveTo>
                  <a:pt x="0" y="0"/>
                </a:moveTo>
                <a:lnTo>
                  <a:pt x="4035614" y="0"/>
                </a:lnTo>
                <a:lnTo>
                  <a:pt x="4035614" y="1665608"/>
                </a:lnTo>
                <a:lnTo>
                  <a:pt x="0" y="16656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a:extLst>
              <a:ext uri="{FF2B5EF4-FFF2-40B4-BE49-F238E27FC236}">
                <a16:creationId xmlns:a16="http://schemas.microsoft.com/office/drawing/2014/main" id="{C5DC5FCF-30BB-FFDA-A5C1-A9DC008BC634}"/>
              </a:ext>
            </a:extLst>
          </p:cNvPr>
          <p:cNvSpPr/>
          <p:nvPr/>
        </p:nvSpPr>
        <p:spPr>
          <a:xfrm rot="5400000">
            <a:off x="7826614" y="1580172"/>
            <a:ext cx="650894" cy="576187"/>
          </a:xfrm>
          <a:custGeom>
            <a:avLst/>
            <a:gdLst/>
            <a:ahLst/>
            <a:cxnLst/>
            <a:rect l="l" t="t" r="r" b="b"/>
            <a:pathLst>
              <a:path w="1301788" h="1152374">
                <a:moveTo>
                  <a:pt x="0" y="0"/>
                </a:moveTo>
                <a:lnTo>
                  <a:pt x="1301789" y="0"/>
                </a:lnTo>
                <a:lnTo>
                  <a:pt x="1301789" y="1152374"/>
                </a:lnTo>
                <a:lnTo>
                  <a:pt x="0" y="1152374"/>
                </a:lnTo>
                <a:lnTo>
                  <a:pt x="0" y="0"/>
                </a:lnTo>
                <a:close/>
              </a:path>
            </a:pathLst>
          </a:custGeom>
          <a:blipFill>
            <a:blip r:embed="rId10">
              <a:extLst>
                <a:ext uri="{96DAC541-7B7A-43D3-8B79-37D633B846F1}">
                  <asvg:svgBlip xmlns:asvg="http://schemas.microsoft.com/office/drawing/2016/SVG/main" r:embed="rId11"/>
                </a:ext>
              </a:extLst>
            </a:blip>
            <a:stretch>
              <a:fillRect r="-61751"/>
            </a:stretch>
          </a:blipFill>
        </p:spPr>
      </p:sp>
      <p:grpSp>
        <p:nvGrpSpPr>
          <p:cNvPr id="17" name="Group 17">
            <a:extLst>
              <a:ext uri="{FF2B5EF4-FFF2-40B4-BE49-F238E27FC236}">
                <a16:creationId xmlns:a16="http://schemas.microsoft.com/office/drawing/2014/main" id="{D7CD901F-FA5D-3B20-E1BB-9516D57B64F1}"/>
              </a:ext>
            </a:extLst>
          </p:cNvPr>
          <p:cNvGrpSpPr/>
          <p:nvPr/>
        </p:nvGrpSpPr>
        <p:grpSpPr>
          <a:xfrm>
            <a:off x="559548" y="3591423"/>
            <a:ext cx="865285" cy="865285"/>
            <a:chOff x="0" y="0"/>
            <a:chExt cx="2307426" cy="2307426"/>
          </a:xfrm>
        </p:grpSpPr>
        <p:sp>
          <p:nvSpPr>
            <p:cNvPr id="18" name="Freeform 18">
              <a:extLst>
                <a:ext uri="{FF2B5EF4-FFF2-40B4-BE49-F238E27FC236}">
                  <a16:creationId xmlns:a16="http://schemas.microsoft.com/office/drawing/2014/main" id="{D3A1EA77-A247-26C6-DD5F-67A6819B6A67}"/>
                </a:ext>
              </a:extLst>
            </p:cNvPr>
            <p:cNvSpPr/>
            <p:nvPr/>
          </p:nvSpPr>
          <p:spPr>
            <a:xfrm>
              <a:off x="0" y="0"/>
              <a:ext cx="2307426" cy="2307426"/>
            </a:xfrm>
            <a:custGeom>
              <a:avLst/>
              <a:gdLst/>
              <a:ahLst/>
              <a:cxnLst/>
              <a:rect l="l" t="t" r="r" b="b"/>
              <a:pathLst>
                <a:path w="2307426" h="2307426">
                  <a:moveTo>
                    <a:pt x="0" y="0"/>
                  </a:moveTo>
                  <a:lnTo>
                    <a:pt x="2307426" y="0"/>
                  </a:lnTo>
                  <a:lnTo>
                    <a:pt x="2307426" y="2307426"/>
                  </a:lnTo>
                  <a:lnTo>
                    <a:pt x="0" y="230742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a:extLst>
                <a:ext uri="{FF2B5EF4-FFF2-40B4-BE49-F238E27FC236}">
                  <a16:creationId xmlns:a16="http://schemas.microsoft.com/office/drawing/2014/main" id="{0B507D13-713B-FF84-15E9-CC023A0F65FE}"/>
                </a:ext>
              </a:extLst>
            </p:cNvPr>
            <p:cNvSpPr/>
            <p:nvPr/>
          </p:nvSpPr>
          <p:spPr>
            <a:xfrm>
              <a:off x="429493" y="408751"/>
              <a:ext cx="1448440" cy="1844078"/>
            </a:xfrm>
            <a:custGeom>
              <a:avLst/>
              <a:gdLst/>
              <a:ahLst/>
              <a:cxnLst/>
              <a:rect l="l" t="t" r="r" b="b"/>
              <a:pathLst>
                <a:path w="1448440" h="1844078">
                  <a:moveTo>
                    <a:pt x="0" y="0"/>
                  </a:moveTo>
                  <a:lnTo>
                    <a:pt x="1448440" y="0"/>
                  </a:lnTo>
                  <a:lnTo>
                    <a:pt x="1448440" y="1844078"/>
                  </a:lnTo>
                  <a:lnTo>
                    <a:pt x="0" y="184407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28" name="مربع نص 27">
            <a:extLst>
              <a:ext uri="{FF2B5EF4-FFF2-40B4-BE49-F238E27FC236}">
                <a16:creationId xmlns:a16="http://schemas.microsoft.com/office/drawing/2014/main" id="{067E960E-0A91-09D8-398A-27B936DD3403}"/>
              </a:ext>
            </a:extLst>
          </p:cNvPr>
          <p:cNvSpPr txBox="1"/>
          <p:nvPr/>
        </p:nvSpPr>
        <p:spPr>
          <a:xfrm>
            <a:off x="1048277" y="3972259"/>
            <a:ext cx="4752528" cy="830997"/>
          </a:xfrm>
          <a:prstGeom prst="rect">
            <a:avLst/>
          </a:prstGeom>
          <a:noFill/>
        </p:spPr>
        <p:txBody>
          <a:bodyPr wrap="square" rtlCol="0">
            <a:spAutoFit/>
          </a:bodyPr>
          <a:lstStyle/>
          <a:p>
            <a:pPr algn="ctr"/>
            <a:r>
              <a:rPr lang="ar-EG" sz="4800" b="1" dirty="0">
                <a:ln w="12700">
                  <a:solidFill>
                    <a:schemeClr val="accent3">
                      <a:lumMod val="50000"/>
                    </a:schemeClr>
                  </a:solidFill>
                  <a:prstDash val="solid"/>
                </a:ln>
                <a:effectLst>
                  <a:innerShdw blurRad="177800">
                    <a:schemeClr val="accent3">
                      <a:lumMod val="50000"/>
                    </a:schemeClr>
                  </a:innerShdw>
                </a:effectLst>
              </a:rPr>
              <a:t>مهام السكرتير</a:t>
            </a:r>
            <a:endParaRPr lang="ar-EG" sz="74100" dirty="0">
              <a:ln w="12700">
                <a:solidFill>
                  <a:schemeClr val="accent3">
                    <a:lumMod val="50000"/>
                  </a:schemeClr>
                </a:solidFill>
                <a:prstDash val="solid"/>
              </a:ln>
              <a:effectLst>
                <a:innerShdw blurRad="177800">
                  <a:schemeClr val="accent3">
                    <a:lumMod val="50000"/>
                  </a:schemeClr>
                </a:innerShdw>
              </a:effectLst>
            </a:endParaRPr>
          </a:p>
        </p:txBody>
      </p:sp>
    </p:spTree>
    <p:extLst>
      <p:ext uri="{BB962C8B-B14F-4D97-AF65-F5344CB8AC3E}">
        <p14:creationId xmlns:p14="http://schemas.microsoft.com/office/powerpoint/2010/main" val="3628183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 calcmode="lin" valueType="num">
                                      <p:cBhvr>
                                        <p:cTn id="7"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C675496-967A-309C-9532-33D61F30715A}"/>
              </a:ext>
            </a:extLst>
          </p:cNvPr>
          <p:cNvSpPr txBox="1"/>
          <p:nvPr/>
        </p:nvSpPr>
        <p:spPr>
          <a:xfrm>
            <a:off x="1691680" y="1843950"/>
            <a:ext cx="6984776" cy="3170099"/>
          </a:xfrm>
          <a:prstGeom prst="rect">
            <a:avLst/>
          </a:prstGeom>
          <a:noFill/>
        </p:spPr>
        <p:txBody>
          <a:bodyPr wrap="square">
            <a:spAutoFit/>
          </a:bodyPr>
          <a:lstStyle/>
          <a:p>
            <a:pPr algn="ctr"/>
            <a:r>
              <a:rPr lang="ar-EG" sz="4000" b="1" dirty="0"/>
              <a:t>السكرتير عنصر مهم في أي إدارة من إدارات المنظمة لا يمكن الاستغناء عنه، ولا يمكن أن نتصور أن يتمكن المدير من أ مهام عمله بكفاءة في حالة عدم وجود سكرتير يساعده ومن أهم المهام التي يقوم بها السكرتير:</a:t>
            </a:r>
            <a:endParaRPr lang="ar-EG" sz="6000" b="1" dirty="0"/>
          </a:p>
        </p:txBody>
      </p:sp>
    </p:spTree>
    <p:extLst>
      <p:ext uri="{BB962C8B-B14F-4D97-AF65-F5344CB8AC3E}">
        <p14:creationId xmlns:p14="http://schemas.microsoft.com/office/powerpoint/2010/main" val="2443438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إطار 1">
            <a:extLst>
              <a:ext uri="{FF2B5EF4-FFF2-40B4-BE49-F238E27FC236}">
                <a16:creationId xmlns:a16="http://schemas.microsoft.com/office/drawing/2014/main" id="{25E8BC40-5960-C12C-7712-47AA3656EBEC}"/>
              </a:ext>
            </a:extLst>
          </p:cNvPr>
          <p:cNvSpPr/>
          <p:nvPr/>
        </p:nvSpPr>
        <p:spPr>
          <a:xfrm>
            <a:off x="2411760" y="916324"/>
            <a:ext cx="5832648" cy="1008112"/>
          </a:xfrm>
          <a:prstGeom prst="frame">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ar-EG" sz="3200" b="1" dirty="0">
                <a:solidFill>
                  <a:schemeClr val="tx1"/>
                </a:solidFill>
              </a:rPr>
              <a:t>1- تحديد المواعيد واستقبال الزوار.</a:t>
            </a:r>
            <a:endParaRPr lang="ar-EG" sz="3200" dirty="0">
              <a:solidFill>
                <a:schemeClr val="tx1"/>
              </a:solidFill>
            </a:endParaRPr>
          </a:p>
        </p:txBody>
      </p:sp>
      <p:sp>
        <p:nvSpPr>
          <p:cNvPr id="6" name="إطار 5">
            <a:extLst>
              <a:ext uri="{FF2B5EF4-FFF2-40B4-BE49-F238E27FC236}">
                <a16:creationId xmlns:a16="http://schemas.microsoft.com/office/drawing/2014/main" id="{6DF31A1F-067A-FD8E-595D-F36296143A51}"/>
              </a:ext>
            </a:extLst>
          </p:cNvPr>
          <p:cNvSpPr/>
          <p:nvPr/>
        </p:nvSpPr>
        <p:spPr>
          <a:xfrm>
            <a:off x="2411760" y="2132856"/>
            <a:ext cx="5832648" cy="1008112"/>
          </a:xfrm>
          <a:prstGeom prst="frame">
            <a:avLst/>
          </a:prstGeom>
          <a:solidFill>
            <a:schemeClr val="accent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ar-EG" sz="3200" b="1" dirty="0">
                <a:solidFill>
                  <a:schemeClr val="tx1"/>
                </a:solidFill>
              </a:rPr>
              <a:t>2 معالجة المكالمات الهاتفية.</a:t>
            </a:r>
          </a:p>
        </p:txBody>
      </p:sp>
      <p:sp>
        <p:nvSpPr>
          <p:cNvPr id="7" name="إطار 6">
            <a:extLst>
              <a:ext uri="{FF2B5EF4-FFF2-40B4-BE49-F238E27FC236}">
                <a16:creationId xmlns:a16="http://schemas.microsoft.com/office/drawing/2014/main" id="{CEF6A4A3-40B4-85ED-D2BC-1A59021EEA4E}"/>
              </a:ext>
            </a:extLst>
          </p:cNvPr>
          <p:cNvSpPr/>
          <p:nvPr/>
        </p:nvSpPr>
        <p:spPr>
          <a:xfrm>
            <a:off x="2411760" y="3349388"/>
            <a:ext cx="5832648" cy="1008112"/>
          </a:xfrm>
          <a:prstGeom prst="frame">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ar-EG" sz="3200" b="1" dirty="0">
                <a:solidFill>
                  <a:schemeClr val="tx1"/>
                </a:solidFill>
              </a:rPr>
              <a:t>3 معالجة البريد الصادر والوارد.</a:t>
            </a:r>
            <a:endParaRPr lang="ar-EG" sz="3200" dirty="0">
              <a:solidFill>
                <a:schemeClr val="tx1"/>
              </a:solidFill>
            </a:endParaRPr>
          </a:p>
        </p:txBody>
      </p:sp>
      <p:sp>
        <p:nvSpPr>
          <p:cNvPr id="8" name="إطار 7">
            <a:extLst>
              <a:ext uri="{FF2B5EF4-FFF2-40B4-BE49-F238E27FC236}">
                <a16:creationId xmlns:a16="http://schemas.microsoft.com/office/drawing/2014/main" id="{5A29FD7F-02E6-218B-BB48-5C44B138AC92}"/>
              </a:ext>
            </a:extLst>
          </p:cNvPr>
          <p:cNvSpPr/>
          <p:nvPr/>
        </p:nvSpPr>
        <p:spPr>
          <a:xfrm>
            <a:off x="2411760" y="4565920"/>
            <a:ext cx="5832648" cy="1008112"/>
          </a:xfrm>
          <a:prstGeom prst="fram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ar-EG" sz="3200" b="1" dirty="0">
                <a:solidFill>
                  <a:schemeClr val="tx1"/>
                </a:solidFill>
              </a:rPr>
              <a:t>4. تحرير المكاتبات والخطابات</a:t>
            </a:r>
          </a:p>
        </p:txBody>
      </p:sp>
    </p:spTree>
    <p:extLst>
      <p:ext uri="{BB962C8B-B14F-4D97-AF65-F5344CB8AC3E}">
        <p14:creationId xmlns:p14="http://schemas.microsoft.com/office/powerpoint/2010/main" val="3680158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243408"/>
            <a:ext cx="9144000" cy="710140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222" b="-4222"/>
            </a:stretch>
          </a:blipFill>
        </p:spPr>
      </p:sp>
      <p:sp>
        <p:nvSpPr>
          <p:cNvPr id="3" name="Freeform 3"/>
          <p:cNvSpPr/>
          <p:nvPr/>
        </p:nvSpPr>
        <p:spPr>
          <a:xfrm rot="-5400000">
            <a:off x="874651" y="-1183477"/>
            <a:ext cx="7715609" cy="9574241"/>
          </a:xfrm>
          <a:custGeom>
            <a:avLst/>
            <a:gdLst/>
            <a:ahLst/>
            <a:cxnLst/>
            <a:rect l="l" t="t" r="r" b="b"/>
            <a:pathLst>
              <a:path w="10259174" h="18283597">
                <a:moveTo>
                  <a:pt x="0" y="0"/>
                </a:moveTo>
                <a:lnTo>
                  <a:pt x="10259175" y="0"/>
                </a:lnTo>
                <a:lnTo>
                  <a:pt x="10259175" y="18283597"/>
                </a:lnTo>
                <a:lnTo>
                  <a:pt x="0" y="18283597"/>
                </a:lnTo>
                <a:lnTo>
                  <a:pt x="0" y="0"/>
                </a:lnTo>
                <a:close/>
              </a:path>
            </a:pathLst>
          </a:custGeom>
          <a:blipFill>
            <a:blip r:embed="rId3">
              <a:extLst>
                <a:ext uri="{96DAC541-7B7A-43D3-8B79-37D633B846F1}">
                  <asvg:svgBlip xmlns:asvg="http://schemas.microsoft.com/office/drawing/2016/SVG/main" r:embed="rId4"/>
                </a:ext>
              </a:extLst>
            </a:blip>
            <a:stretch>
              <a:fillRect r="-78217"/>
            </a:stretch>
          </a:blipFill>
        </p:spPr>
      </p:sp>
      <p:sp>
        <p:nvSpPr>
          <p:cNvPr id="6" name="Freeform 6"/>
          <p:cNvSpPr/>
          <p:nvPr/>
        </p:nvSpPr>
        <p:spPr>
          <a:xfrm>
            <a:off x="518629" y="2003121"/>
            <a:ext cx="3516435" cy="3631774"/>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FFFFFF"/>
          </a:solidFill>
        </p:spPr>
      </p:sp>
      <p:grpSp>
        <p:nvGrpSpPr>
          <p:cNvPr id="7" name="Group 7"/>
          <p:cNvGrpSpPr/>
          <p:nvPr/>
        </p:nvGrpSpPr>
        <p:grpSpPr>
          <a:xfrm>
            <a:off x="-508735" y="4730749"/>
            <a:ext cx="1777302" cy="1777302"/>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9" name="TextBox 9"/>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Freeform 10"/>
          <p:cNvSpPr/>
          <p:nvPr/>
        </p:nvSpPr>
        <p:spPr>
          <a:xfrm>
            <a:off x="7576817"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1" name="Group 11"/>
          <p:cNvGrpSpPr/>
          <p:nvPr/>
        </p:nvGrpSpPr>
        <p:grpSpPr>
          <a:xfrm>
            <a:off x="8213473" y="413410"/>
            <a:ext cx="1441217" cy="1441217"/>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3" name="TextBox 13"/>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p:cNvGrpSpPr/>
          <p:nvPr/>
        </p:nvGrpSpPr>
        <p:grpSpPr>
          <a:xfrm>
            <a:off x="3742253" y="3213018"/>
            <a:ext cx="4606334" cy="832804"/>
            <a:chOff x="0" y="0"/>
            <a:chExt cx="12283556" cy="2220810"/>
          </a:xfrm>
        </p:grpSpPr>
        <p:sp>
          <p:nvSpPr>
            <p:cNvPr id="18" name="Freeform 18"/>
            <p:cNvSpPr/>
            <p:nvPr/>
          </p:nvSpPr>
          <p:spPr>
            <a:xfrm>
              <a:off x="364449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9" name="Freeform 19"/>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0" name="Freeform 20"/>
            <p:cNvSpPr/>
            <p:nvPr/>
          </p:nvSpPr>
          <p:spPr>
            <a:xfrm>
              <a:off x="6902738"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sp>
        <p:nvSpPr>
          <p:cNvPr id="27" name="مربع نص 26">
            <a:extLst>
              <a:ext uri="{FF2B5EF4-FFF2-40B4-BE49-F238E27FC236}">
                <a16:creationId xmlns:a16="http://schemas.microsoft.com/office/drawing/2014/main" id="{88000C20-8F40-FFF6-21E1-425C338A8B24}"/>
              </a:ext>
            </a:extLst>
          </p:cNvPr>
          <p:cNvSpPr txBox="1"/>
          <p:nvPr/>
        </p:nvSpPr>
        <p:spPr>
          <a:xfrm>
            <a:off x="3970690" y="3121588"/>
            <a:ext cx="4464496" cy="1015663"/>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0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4BACC6"/>
                  </a:outerShd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60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4BACC6"/>
                </a:outerShdw>
              </a:effectLst>
              <a:uLnTx/>
              <a:uFillTx/>
              <a:latin typeface="Traditional Arabic" panose="02020603050405020304" pitchFamily="18" charset="-78"/>
              <a:ea typeface="+mn-ea"/>
              <a:cs typeface="Traditional Arabic" panose="02020603050405020304" pitchFamily="18" charset="-78"/>
            </a:endParaRPr>
          </a:p>
        </p:txBody>
      </p:sp>
      <p:pic>
        <p:nvPicPr>
          <p:cNvPr id="29" name="صورة 28">
            <a:extLst>
              <a:ext uri="{FF2B5EF4-FFF2-40B4-BE49-F238E27FC236}">
                <a16:creationId xmlns:a16="http://schemas.microsoft.com/office/drawing/2014/main" id="{59701B38-B9E5-92BE-830B-A638BBF6AB9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3592" y="2348880"/>
            <a:ext cx="3407098" cy="314365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2013012" y="260649"/>
            <a:ext cx="6246440" cy="1918811"/>
          </a:xfrm>
          <a:prstGeom prst="verticalScroll">
            <a:avLst/>
          </a:prstGeom>
          <a:noFill/>
        </p:spPr>
        <p:txBody>
          <a:bodyPr wrap="square">
            <a:spAutoFit/>
          </a:bodyPr>
          <a:lstStyle/>
          <a:p>
            <a:r>
              <a:rPr lang="ar-EG" sz="3200" b="1" dirty="0"/>
              <a:t>من خلال المهام الوظيفية للسكرتير السابقة، هات مثالا لكل مهمة من مهام السكرتير الآتية:</a:t>
            </a:r>
            <a:endParaRPr lang="ar-EG" sz="6000" b="1" dirty="0"/>
          </a:p>
        </p:txBody>
      </p:sp>
      <p:graphicFrame>
        <p:nvGraphicFramePr>
          <p:cNvPr id="2" name="جدول 3">
            <a:extLst>
              <a:ext uri="{FF2B5EF4-FFF2-40B4-BE49-F238E27FC236}">
                <a16:creationId xmlns:a16="http://schemas.microsoft.com/office/drawing/2014/main" id="{9C1F40BB-3FCE-D295-E62A-260FAFD1D86E}"/>
              </a:ext>
            </a:extLst>
          </p:cNvPr>
          <p:cNvGraphicFramePr>
            <a:graphicFrameLocks noGrp="1"/>
          </p:cNvGraphicFramePr>
          <p:nvPr>
            <p:extLst>
              <p:ext uri="{D42A27DB-BD31-4B8C-83A1-F6EECF244321}">
                <p14:modId xmlns:p14="http://schemas.microsoft.com/office/powerpoint/2010/main" val="2087478901"/>
              </p:ext>
            </p:extLst>
          </p:nvPr>
        </p:nvGraphicFramePr>
        <p:xfrm>
          <a:off x="1319808" y="2420888"/>
          <a:ext cx="7824192" cy="3715145"/>
        </p:xfrm>
        <a:graphic>
          <a:graphicData uri="http://schemas.openxmlformats.org/drawingml/2006/table">
            <a:tbl>
              <a:tblPr firstRow="1" bandRow="1">
                <a:tableStyleId>{93296810-A885-4BE3-A3E7-6D5BEEA58F35}</a:tableStyleId>
              </a:tblPr>
              <a:tblGrid>
                <a:gridCol w="3912096">
                  <a:extLst>
                    <a:ext uri="{9D8B030D-6E8A-4147-A177-3AD203B41FA5}">
                      <a16:colId xmlns:a16="http://schemas.microsoft.com/office/drawing/2014/main" val="447115795"/>
                    </a:ext>
                  </a:extLst>
                </a:gridCol>
                <a:gridCol w="3912096">
                  <a:extLst>
                    <a:ext uri="{9D8B030D-6E8A-4147-A177-3AD203B41FA5}">
                      <a16:colId xmlns:a16="http://schemas.microsoft.com/office/drawing/2014/main" val="3607223146"/>
                    </a:ext>
                  </a:extLst>
                </a:gridCol>
              </a:tblGrid>
              <a:tr h="743029">
                <a:tc>
                  <a:txBody>
                    <a:bodyPr/>
                    <a:lstStyle/>
                    <a:p>
                      <a:pPr algn="ctr"/>
                      <a:r>
                        <a:rPr lang="ar-EG" sz="2800" b="1" dirty="0"/>
                        <a:t>الأمثلة</a:t>
                      </a:r>
                      <a:endParaRPr lang="en-US" sz="2800" b="1" dirty="0"/>
                    </a:p>
                  </a:txBody>
                  <a:tcPr>
                    <a:solidFill>
                      <a:srgbClr val="6E7759"/>
                    </a:solidFill>
                  </a:tcPr>
                </a:tc>
                <a:tc>
                  <a:txBody>
                    <a:bodyPr/>
                    <a:lstStyle/>
                    <a:p>
                      <a:pPr algn="ctr"/>
                      <a:r>
                        <a:rPr lang="ar-EG" sz="2800" b="1" dirty="0"/>
                        <a:t>المهام</a:t>
                      </a:r>
                      <a:endParaRPr lang="en-US" sz="2800" b="1" dirty="0"/>
                    </a:p>
                  </a:txBody>
                  <a:tcPr>
                    <a:solidFill>
                      <a:srgbClr val="6E7759"/>
                    </a:solidFill>
                  </a:tcPr>
                </a:tc>
                <a:extLst>
                  <a:ext uri="{0D108BD9-81ED-4DB2-BD59-A6C34878D82A}">
                    <a16:rowId xmlns:a16="http://schemas.microsoft.com/office/drawing/2014/main" val="375097335"/>
                  </a:ext>
                </a:extLst>
              </a:tr>
              <a:tr h="743029">
                <a:tc>
                  <a:txBody>
                    <a:bodyPr/>
                    <a:lstStyle/>
                    <a:p>
                      <a:pPr algn="ctr"/>
                      <a:endParaRPr lang="en-US" sz="2800" b="1"/>
                    </a:p>
                  </a:txBody>
                  <a:tcPr/>
                </a:tc>
                <a:tc>
                  <a:txBody>
                    <a:bodyPr/>
                    <a:lstStyle/>
                    <a:p>
                      <a:pPr algn="ctr"/>
                      <a:r>
                        <a:rPr lang="ar-EG" sz="2800" b="1" dirty="0"/>
                        <a:t>تحديد المواعيد واستقبال الزوار</a:t>
                      </a:r>
                      <a:endParaRPr lang="en-US" sz="2800" b="1" dirty="0"/>
                    </a:p>
                  </a:txBody>
                  <a:tcPr/>
                </a:tc>
                <a:extLst>
                  <a:ext uri="{0D108BD9-81ED-4DB2-BD59-A6C34878D82A}">
                    <a16:rowId xmlns:a16="http://schemas.microsoft.com/office/drawing/2014/main" val="572111751"/>
                  </a:ext>
                </a:extLst>
              </a:tr>
              <a:tr h="743029">
                <a:tc>
                  <a:txBody>
                    <a:bodyPr/>
                    <a:lstStyle/>
                    <a:p>
                      <a:pPr algn="ctr"/>
                      <a:endParaRPr lang="en-US" sz="2800" b="1"/>
                    </a:p>
                  </a:txBody>
                  <a:tcPr/>
                </a:tc>
                <a:tc>
                  <a:txBody>
                    <a:bodyPr/>
                    <a:lstStyle/>
                    <a:p>
                      <a:pPr algn="ctr"/>
                      <a:r>
                        <a:rPr lang="ar-EG" sz="2800" b="1" dirty="0"/>
                        <a:t>معالجة المكالمات الهاتفية</a:t>
                      </a:r>
                      <a:endParaRPr lang="en-US" sz="2800" b="1" dirty="0"/>
                    </a:p>
                  </a:txBody>
                  <a:tcPr/>
                </a:tc>
                <a:extLst>
                  <a:ext uri="{0D108BD9-81ED-4DB2-BD59-A6C34878D82A}">
                    <a16:rowId xmlns:a16="http://schemas.microsoft.com/office/drawing/2014/main" val="605662402"/>
                  </a:ext>
                </a:extLst>
              </a:tr>
              <a:tr h="743029">
                <a:tc>
                  <a:txBody>
                    <a:bodyPr/>
                    <a:lstStyle/>
                    <a:p>
                      <a:pPr algn="ctr"/>
                      <a:endParaRPr lang="en-US" sz="2800" b="1"/>
                    </a:p>
                  </a:txBody>
                  <a:tcPr/>
                </a:tc>
                <a:tc>
                  <a:txBody>
                    <a:bodyPr/>
                    <a:lstStyle/>
                    <a:p>
                      <a:pPr algn="ctr"/>
                      <a:r>
                        <a:rPr lang="ar-EG" sz="2800" b="1" dirty="0"/>
                        <a:t>معالجة البريد الصادر والوارد</a:t>
                      </a:r>
                      <a:endParaRPr lang="en-US" sz="2800" b="1" dirty="0"/>
                    </a:p>
                  </a:txBody>
                  <a:tcPr/>
                </a:tc>
                <a:extLst>
                  <a:ext uri="{0D108BD9-81ED-4DB2-BD59-A6C34878D82A}">
                    <a16:rowId xmlns:a16="http://schemas.microsoft.com/office/drawing/2014/main" val="1217958566"/>
                  </a:ext>
                </a:extLst>
              </a:tr>
              <a:tr h="743029">
                <a:tc>
                  <a:txBody>
                    <a:bodyPr/>
                    <a:lstStyle/>
                    <a:p>
                      <a:pPr algn="ctr"/>
                      <a:endParaRPr lang="en-US" sz="2800" b="1"/>
                    </a:p>
                  </a:txBody>
                  <a:tcPr/>
                </a:tc>
                <a:tc>
                  <a:txBody>
                    <a:bodyPr/>
                    <a:lstStyle/>
                    <a:p>
                      <a:pPr algn="ctr"/>
                      <a:r>
                        <a:rPr lang="ar-EG" sz="2800" b="1" dirty="0"/>
                        <a:t>تحرير المكاتبات والخطابات</a:t>
                      </a:r>
                      <a:endParaRPr lang="en-US" sz="2800" b="1" dirty="0"/>
                    </a:p>
                  </a:txBody>
                  <a:tcPr/>
                </a:tc>
                <a:extLst>
                  <a:ext uri="{0D108BD9-81ED-4DB2-BD59-A6C34878D82A}">
                    <a16:rowId xmlns:a16="http://schemas.microsoft.com/office/drawing/2014/main" val="1083910712"/>
                  </a:ext>
                </a:extLst>
              </a:tr>
            </a:tbl>
          </a:graphicData>
        </a:graphic>
      </p:graphicFrame>
      <p:sp>
        <p:nvSpPr>
          <p:cNvPr id="4" name="مربع نص 3">
            <a:extLst>
              <a:ext uri="{FF2B5EF4-FFF2-40B4-BE49-F238E27FC236}">
                <a16:creationId xmlns:a16="http://schemas.microsoft.com/office/drawing/2014/main" id="{DA47F7CF-7E09-0E16-AEA0-EF15A06D24DF}"/>
              </a:ext>
            </a:extLst>
          </p:cNvPr>
          <p:cNvSpPr txBox="1"/>
          <p:nvPr/>
        </p:nvSpPr>
        <p:spPr>
          <a:xfrm>
            <a:off x="1133210" y="3068961"/>
            <a:ext cx="4152800" cy="830997"/>
          </a:xfrm>
          <a:prstGeom prst="rect">
            <a:avLst/>
          </a:prstGeom>
          <a:noFill/>
        </p:spPr>
        <p:txBody>
          <a:bodyPr wrap="square">
            <a:spAutoFit/>
          </a:bodyPr>
          <a:lstStyle/>
          <a:p>
            <a:r>
              <a:rPr lang="ar-EG" sz="2400" b="1" dirty="0">
                <a:solidFill>
                  <a:srgbClr val="C00000"/>
                </a:solidFill>
              </a:rPr>
              <a:t>تحديد موعد الاجتماع مع العملاء واستقبالهم عند وصولهم.</a:t>
            </a:r>
          </a:p>
        </p:txBody>
      </p:sp>
      <p:sp>
        <p:nvSpPr>
          <p:cNvPr id="5" name="مربع نص 4">
            <a:extLst>
              <a:ext uri="{FF2B5EF4-FFF2-40B4-BE49-F238E27FC236}">
                <a16:creationId xmlns:a16="http://schemas.microsoft.com/office/drawing/2014/main" id="{D9805AD2-9A6F-BC44-6A07-B46E3EC11A20}"/>
              </a:ext>
            </a:extLst>
          </p:cNvPr>
          <p:cNvSpPr txBox="1"/>
          <p:nvPr/>
        </p:nvSpPr>
        <p:spPr>
          <a:xfrm>
            <a:off x="1079104" y="3862961"/>
            <a:ext cx="4152800" cy="830997"/>
          </a:xfrm>
          <a:prstGeom prst="rect">
            <a:avLst/>
          </a:prstGeom>
          <a:noFill/>
        </p:spPr>
        <p:txBody>
          <a:bodyPr wrap="square">
            <a:spAutoFit/>
          </a:bodyPr>
          <a:lstStyle/>
          <a:p>
            <a:r>
              <a:rPr lang="ar-EG" sz="2400" b="1" dirty="0">
                <a:solidFill>
                  <a:srgbClr val="C00000"/>
                </a:solidFill>
              </a:rPr>
              <a:t>التعامل مع المكالمات الواردة بسرعة وفعالية.</a:t>
            </a:r>
          </a:p>
        </p:txBody>
      </p:sp>
      <p:sp>
        <p:nvSpPr>
          <p:cNvPr id="6" name="مربع نص 5">
            <a:extLst>
              <a:ext uri="{FF2B5EF4-FFF2-40B4-BE49-F238E27FC236}">
                <a16:creationId xmlns:a16="http://schemas.microsoft.com/office/drawing/2014/main" id="{4CC6A629-9CA8-0BC4-6B97-B038DD4DA907}"/>
              </a:ext>
            </a:extLst>
          </p:cNvPr>
          <p:cNvSpPr txBox="1"/>
          <p:nvPr/>
        </p:nvSpPr>
        <p:spPr>
          <a:xfrm>
            <a:off x="1319808" y="4617989"/>
            <a:ext cx="3953464" cy="707886"/>
          </a:xfrm>
          <a:prstGeom prst="rect">
            <a:avLst/>
          </a:prstGeom>
          <a:noFill/>
        </p:spPr>
        <p:txBody>
          <a:bodyPr wrap="square">
            <a:spAutoFit/>
          </a:bodyPr>
          <a:lstStyle/>
          <a:p>
            <a:r>
              <a:rPr lang="ar-EG" sz="2000" b="1" dirty="0">
                <a:solidFill>
                  <a:srgbClr val="C00000"/>
                </a:solidFill>
              </a:rPr>
              <a:t>فرز البريد الصادر: استلام الوثائق والمرسلات التي تحتاج إلى إرسالها وفرزها وتصنيفها.</a:t>
            </a:r>
          </a:p>
        </p:txBody>
      </p:sp>
      <p:sp>
        <p:nvSpPr>
          <p:cNvPr id="7" name="مربع نص 6">
            <a:extLst>
              <a:ext uri="{FF2B5EF4-FFF2-40B4-BE49-F238E27FC236}">
                <a16:creationId xmlns:a16="http://schemas.microsoft.com/office/drawing/2014/main" id="{623FE05B-8C86-DE64-9406-D1097B4EF626}"/>
              </a:ext>
            </a:extLst>
          </p:cNvPr>
          <p:cNvSpPr txBox="1"/>
          <p:nvPr/>
        </p:nvSpPr>
        <p:spPr>
          <a:xfrm>
            <a:off x="1349381" y="5377011"/>
            <a:ext cx="3953464" cy="707886"/>
          </a:xfrm>
          <a:prstGeom prst="rect">
            <a:avLst/>
          </a:prstGeom>
          <a:noFill/>
        </p:spPr>
        <p:txBody>
          <a:bodyPr wrap="square">
            <a:spAutoFit/>
          </a:bodyPr>
          <a:lstStyle/>
          <a:p>
            <a:r>
              <a:rPr lang="ar-EG" sz="2000" b="1" dirty="0">
                <a:solidFill>
                  <a:srgbClr val="C00000"/>
                </a:solidFill>
              </a:rPr>
              <a:t>تحرير المكتبات والخطابات للشركات التي نريد التعامل او الشراكة معها.</a:t>
            </a:r>
          </a:p>
        </p:txBody>
      </p:sp>
    </p:spTree>
    <p:extLst>
      <p:ext uri="{BB962C8B-B14F-4D97-AF65-F5344CB8AC3E}">
        <p14:creationId xmlns:p14="http://schemas.microsoft.com/office/powerpoint/2010/main" val="4123473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randombar(horizont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randombar(horizont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randombar(horizontal)">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916511" y="-1054074"/>
            <a:ext cx="7310978"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p:cNvSpPr/>
          <p:nvPr/>
        </p:nvSpPr>
        <p:spPr>
          <a:xfrm>
            <a:off x="-577894" y="1371600"/>
            <a:ext cx="7319113" cy="4114800"/>
          </a:xfrm>
          <a:custGeom>
            <a:avLst/>
            <a:gdLst/>
            <a:ahLst/>
            <a:cxnLst/>
            <a:rect l="l" t="t" r="r" b="b"/>
            <a:pathLst>
              <a:path w="14638225" h="8229600">
                <a:moveTo>
                  <a:pt x="0" y="0"/>
                </a:moveTo>
                <a:lnTo>
                  <a:pt x="14638225" y="0"/>
                </a:lnTo>
                <a:lnTo>
                  <a:pt x="14638225" y="8229600"/>
                </a:lnTo>
                <a:lnTo>
                  <a:pt x="0" y="8229600"/>
                </a:lnTo>
                <a:lnTo>
                  <a:pt x="0" y="0"/>
                </a:lnTo>
                <a:close/>
              </a:path>
            </a:pathLst>
          </a:custGeom>
          <a:blipFill>
            <a:blip r:embed="rId3">
              <a:extLst>
                <a:ext uri="{96DAC541-7B7A-43D3-8B79-37D633B846F1}">
                  <asvg:svgBlip xmlns:asvg="http://schemas.microsoft.com/office/drawing/2016/SVG/main" r:embed="rId4"/>
                </a:ext>
              </a:extLst>
            </a:blip>
            <a:stretch>
              <a:fillRect l="-36215"/>
            </a:stretch>
          </a:blipFill>
        </p:spPr>
      </p:sp>
      <p:grpSp>
        <p:nvGrpSpPr>
          <p:cNvPr id="4" name="Group 4"/>
          <p:cNvGrpSpPr>
            <a:grpSpLocks noChangeAspect="1"/>
          </p:cNvGrpSpPr>
          <p:nvPr/>
        </p:nvGrpSpPr>
        <p:grpSpPr>
          <a:xfrm>
            <a:off x="5788702" y="2294404"/>
            <a:ext cx="3090624" cy="3191996"/>
            <a:chOff x="0" y="0"/>
            <a:chExt cx="6350000" cy="6558280"/>
          </a:xfrm>
        </p:grpSpPr>
        <p:sp>
          <p:nvSpPr>
            <p:cNvPr id="5" name="Freeform 5"/>
            <p:cNvSpPr/>
            <p:nvPr/>
          </p:nvSpPr>
          <p:spPr>
            <a:xfrm>
              <a:off x="74930" y="74930"/>
              <a:ext cx="6200140" cy="6408420"/>
            </a:xfrm>
            <a:custGeom>
              <a:avLst/>
              <a:gdLst/>
              <a:ahLst/>
              <a:cxnLst/>
              <a:rect l="l" t="t" r="r" b="b"/>
              <a:pathLst>
                <a:path w="6200140" h="640842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5"/>
              <a:stretch>
                <a:fillRect t="-22607" b="-22607"/>
              </a:stretch>
            </a:blipFill>
          </p:spPr>
        </p:sp>
        <p:sp>
          <p:nvSpPr>
            <p:cNvPr id="6" name="Freeform 6"/>
            <p:cNvSpPr/>
            <p:nvPr/>
          </p:nvSpPr>
          <p:spPr>
            <a:xfrm>
              <a:off x="0" y="0"/>
              <a:ext cx="6350000" cy="6558280"/>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626953"/>
            </a:solidFill>
          </p:spPr>
        </p:sp>
      </p:grpSp>
      <p:sp>
        <p:nvSpPr>
          <p:cNvPr id="7" name="Freeform 7"/>
          <p:cNvSpPr/>
          <p:nvPr/>
        </p:nvSpPr>
        <p:spPr>
          <a:xfrm rot="-5400000">
            <a:off x="4591986" y="4219189"/>
            <a:ext cx="1052833" cy="576187"/>
          </a:xfrm>
          <a:custGeom>
            <a:avLst/>
            <a:gdLst/>
            <a:ahLst/>
            <a:cxnLst/>
            <a:rect l="l" t="t" r="r" b="b"/>
            <a:pathLst>
              <a:path w="2105666" h="1152374">
                <a:moveTo>
                  <a:pt x="0" y="0"/>
                </a:moveTo>
                <a:lnTo>
                  <a:pt x="2105666" y="0"/>
                </a:lnTo>
                <a:lnTo>
                  <a:pt x="2105666" y="1152373"/>
                </a:lnTo>
                <a:lnTo>
                  <a:pt x="0" y="115237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7576817"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9" name="Group 9"/>
          <p:cNvGrpSpPr/>
          <p:nvPr/>
        </p:nvGrpSpPr>
        <p:grpSpPr>
          <a:xfrm>
            <a:off x="4397794" y="-137563"/>
            <a:ext cx="1441217" cy="1441217"/>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1" name="TextBox 11"/>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2" name="Group 12"/>
          <p:cNvGrpSpPr/>
          <p:nvPr/>
        </p:nvGrpSpPr>
        <p:grpSpPr>
          <a:xfrm>
            <a:off x="-331889" y="1114983"/>
            <a:ext cx="4606334" cy="832804"/>
            <a:chOff x="0" y="0"/>
            <a:chExt cx="12283556" cy="2220810"/>
          </a:xfrm>
        </p:grpSpPr>
        <p:sp>
          <p:nvSpPr>
            <p:cNvPr id="13" name="Freeform 13"/>
            <p:cNvSpPr/>
            <p:nvPr/>
          </p:nvSpPr>
          <p:spPr>
            <a:xfrm>
              <a:off x="364449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5" name="Freeform 15"/>
            <p:cNvSpPr/>
            <p:nvPr/>
          </p:nvSpPr>
          <p:spPr>
            <a:xfrm>
              <a:off x="6902738"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sp>
        <p:nvSpPr>
          <p:cNvPr id="18" name="مربع نص 17">
            <a:extLst>
              <a:ext uri="{FF2B5EF4-FFF2-40B4-BE49-F238E27FC236}">
                <a16:creationId xmlns:a16="http://schemas.microsoft.com/office/drawing/2014/main" id="{F3120587-B8DF-3820-AC3E-CFF1F533C7E8}"/>
              </a:ext>
            </a:extLst>
          </p:cNvPr>
          <p:cNvSpPr txBox="1"/>
          <p:nvPr/>
        </p:nvSpPr>
        <p:spPr>
          <a:xfrm>
            <a:off x="365813" y="2232932"/>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نشاطات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مقترحة</a:t>
            </a:r>
            <a:endParaRPr kumimoji="0" lang="en-US"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1907704" y="2018109"/>
            <a:ext cx="6246440" cy="2821781"/>
          </a:xfrm>
          <a:prstGeom prst="verticalScroll">
            <a:avLst/>
          </a:prstGeom>
          <a:noFill/>
          <a:ln>
            <a:noFill/>
          </a:ln>
        </p:spPr>
        <p:txBody>
          <a:bodyPr wrap="square">
            <a:spAutoFit/>
          </a:bodyPr>
          <a:lstStyle/>
          <a:p>
            <a:pPr algn="ctr"/>
            <a:r>
              <a:rPr lang="ar-EG" sz="3600" b="1" dirty="0"/>
              <a:t>اذكر ثلاثاً من صفات ومهارات السكرتير التي تمتلكها واذكر ثلاثا أخرى تحتاج لتطوير ذاتك فيها،</a:t>
            </a:r>
            <a:endParaRPr lang="ar-EG" sz="6000" b="1" dirty="0"/>
          </a:p>
          <a:p>
            <a:pPr algn="ctr"/>
            <a:r>
              <a:rPr lang="ar-EG" sz="3600" b="1" dirty="0"/>
              <a:t>وضع خطوات عملية لتنميتها.</a:t>
            </a:r>
            <a:endParaRPr lang="ar-EG" sz="6000" b="1" dirty="0"/>
          </a:p>
        </p:txBody>
      </p:sp>
    </p:spTree>
    <p:extLst>
      <p:ext uri="{BB962C8B-B14F-4D97-AF65-F5344CB8AC3E}">
        <p14:creationId xmlns:p14="http://schemas.microsoft.com/office/powerpoint/2010/main" val="3747097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7317432"/>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6532" r="-6532"/>
            </a:stretch>
          </a:blipFill>
        </p:spPr>
      </p:sp>
      <p:sp>
        <p:nvSpPr>
          <p:cNvPr id="3" name="Freeform 3"/>
          <p:cNvSpPr/>
          <p:nvPr/>
        </p:nvSpPr>
        <p:spPr>
          <a:xfrm rot="9551778">
            <a:off x="7800544" y="4987721"/>
            <a:ext cx="1848134" cy="1568621"/>
          </a:xfrm>
          <a:custGeom>
            <a:avLst/>
            <a:gdLst/>
            <a:ahLst/>
            <a:cxnLst/>
            <a:rect l="l" t="t" r="r" b="b"/>
            <a:pathLst>
              <a:path w="3696267" h="3137242">
                <a:moveTo>
                  <a:pt x="0" y="0"/>
                </a:moveTo>
                <a:lnTo>
                  <a:pt x="3696267" y="0"/>
                </a:lnTo>
                <a:lnTo>
                  <a:pt x="3696267" y="3137242"/>
                </a:lnTo>
                <a:lnTo>
                  <a:pt x="0" y="3137242"/>
                </a:lnTo>
                <a:lnTo>
                  <a:pt x="0" y="0"/>
                </a:lnTo>
                <a:close/>
              </a:path>
            </a:pathLst>
          </a:custGeom>
          <a:blipFill>
            <a:blip r:embed="rId3">
              <a:extLst>
                <a:ext uri="{96DAC541-7B7A-43D3-8B79-37D633B846F1}">
                  <asvg:svgBlip xmlns:asvg="http://schemas.microsoft.com/office/drawing/2016/SVG/main" r:embed="rId4"/>
                </a:ext>
              </a:extLst>
            </a:blip>
            <a:stretch>
              <a:fillRect l="-105646"/>
            </a:stretch>
          </a:blipFill>
        </p:spPr>
      </p:sp>
      <p:grpSp>
        <p:nvGrpSpPr>
          <p:cNvPr id="4" name="Group 4"/>
          <p:cNvGrpSpPr/>
          <p:nvPr/>
        </p:nvGrpSpPr>
        <p:grpSpPr>
          <a:xfrm>
            <a:off x="3275559" y="5486400"/>
            <a:ext cx="1441217" cy="1441217"/>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6" name="TextBox 6"/>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p:cNvGrpSpPr/>
          <p:nvPr/>
        </p:nvGrpSpPr>
        <p:grpSpPr>
          <a:xfrm>
            <a:off x="-720609" y="1077800"/>
            <a:ext cx="1441217" cy="1441217"/>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9" name="TextBox 9"/>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Freeform 10"/>
          <p:cNvSpPr/>
          <p:nvPr/>
        </p:nvSpPr>
        <p:spPr>
          <a:xfrm rot="-1059828">
            <a:off x="-643600" y="578340"/>
            <a:ext cx="2759331" cy="2079858"/>
          </a:xfrm>
          <a:custGeom>
            <a:avLst/>
            <a:gdLst/>
            <a:ahLst/>
            <a:cxnLst/>
            <a:rect l="l" t="t" r="r" b="b"/>
            <a:pathLst>
              <a:path w="5518661" h="4159716">
                <a:moveTo>
                  <a:pt x="0" y="0"/>
                </a:moveTo>
                <a:lnTo>
                  <a:pt x="5518660" y="0"/>
                </a:lnTo>
                <a:lnTo>
                  <a:pt x="5518660" y="4159716"/>
                </a:lnTo>
                <a:lnTo>
                  <a:pt x="0" y="4159716"/>
                </a:lnTo>
                <a:lnTo>
                  <a:pt x="0" y="0"/>
                </a:lnTo>
                <a:close/>
              </a:path>
            </a:pathLst>
          </a:custGeom>
          <a:blipFill>
            <a:blip r:embed="rId5">
              <a:extLst>
                <a:ext uri="{96DAC541-7B7A-43D3-8B79-37D633B846F1}">
                  <asvg:svgBlip xmlns:asvg="http://schemas.microsoft.com/office/drawing/2016/SVG/main" r:embed="rId6"/>
                </a:ext>
              </a:extLst>
            </a:blip>
            <a:stretch>
              <a:fillRect l="-82627"/>
            </a:stretch>
          </a:blipFill>
        </p:spPr>
      </p:sp>
      <p:sp>
        <p:nvSpPr>
          <p:cNvPr id="11" name="Freeform 11"/>
          <p:cNvSpPr/>
          <p:nvPr/>
        </p:nvSpPr>
        <p:spPr>
          <a:xfrm>
            <a:off x="514350"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2" name="Freeform 12"/>
          <p:cNvSpPr/>
          <p:nvPr/>
        </p:nvSpPr>
        <p:spPr>
          <a:xfrm rot="-5400000">
            <a:off x="3384647" y="4964394"/>
            <a:ext cx="1052833" cy="576187"/>
          </a:xfrm>
          <a:custGeom>
            <a:avLst/>
            <a:gdLst/>
            <a:ahLst/>
            <a:cxnLst/>
            <a:rect l="l" t="t" r="r" b="b"/>
            <a:pathLst>
              <a:path w="2105666" h="1152374">
                <a:moveTo>
                  <a:pt x="0" y="0"/>
                </a:moveTo>
                <a:lnTo>
                  <a:pt x="2105667" y="0"/>
                </a:lnTo>
                <a:lnTo>
                  <a:pt x="2105667" y="1152374"/>
                </a:lnTo>
                <a:lnTo>
                  <a:pt x="0" y="11523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3" name="Freeform 13"/>
          <p:cNvSpPr/>
          <p:nvPr/>
        </p:nvSpPr>
        <p:spPr>
          <a:xfrm rot="-1059828">
            <a:off x="-148048" y="2455514"/>
            <a:ext cx="5639927" cy="5090523"/>
          </a:xfrm>
          <a:custGeom>
            <a:avLst/>
            <a:gdLst/>
            <a:ahLst/>
            <a:cxnLst/>
            <a:rect l="l" t="t" r="r" b="b"/>
            <a:pathLst>
              <a:path w="11279853" h="10181045">
                <a:moveTo>
                  <a:pt x="0" y="0"/>
                </a:moveTo>
                <a:lnTo>
                  <a:pt x="11279853" y="0"/>
                </a:lnTo>
                <a:lnTo>
                  <a:pt x="11279853" y="10181045"/>
                </a:lnTo>
                <a:lnTo>
                  <a:pt x="0" y="10181045"/>
                </a:lnTo>
                <a:lnTo>
                  <a:pt x="0" y="0"/>
                </a:lnTo>
                <a:close/>
              </a:path>
            </a:pathLst>
          </a:custGeom>
          <a:blipFill>
            <a:blip r:embed="rId3">
              <a:extLst>
                <a:ext uri="{96DAC541-7B7A-43D3-8B79-37D633B846F1}">
                  <asvg:svgBlip xmlns:asvg="http://schemas.microsoft.com/office/drawing/2016/SVG/main" r:embed="rId4"/>
                </a:ext>
              </a:extLst>
            </a:blip>
            <a:stretch>
              <a:fillRect l="-118688"/>
            </a:stretch>
          </a:blipFill>
        </p:spPr>
      </p:sp>
      <p:grpSp>
        <p:nvGrpSpPr>
          <p:cNvPr id="16" name="Group 16"/>
          <p:cNvGrpSpPr/>
          <p:nvPr/>
        </p:nvGrpSpPr>
        <p:grpSpPr>
          <a:xfrm>
            <a:off x="7188433" y="5603633"/>
            <a:ext cx="1441217" cy="1441217"/>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8" name="TextBox 18"/>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9" name="Group 19"/>
          <p:cNvGrpSpPr/>
          <p:nvPr/>
        </p:nvGrpSpPr>
        <p:grpSpPr>
          <a:xfrm>
            <a:off x="3478548" y="1371600"/>
            <a:ext cx="1441217" cy="1441217"/>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21" name="TextBox 21"/>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مربع نص 21">
            <a:extLst>
              <a:ext uri="{FF2B5EF4-FFF2-40B4-BE49-F238E27FC236}">
                <a16:creationId xmlns:a16="http://schemas.microsoft.com/office/drawing/2014/main" id="{B1E424CC-E8DC-1C8D-687A-09D021802D79}"/>
              </a:ext>
            </a:extLst>
          </p:cNvPr>
          <p:cNvSpPr txBox="1"/>
          <p:nvPr/>
        </p:nvSpPr>
        <p:spPr>
          <a:xfrm>
            <a:off x="179512" y="3836258"/>
            <a:ext cx="5328592" cy="144655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التقويم</a:t>
            </a:r>
            <a:endParaRPr kumimoji="0" lang="en-US" sz="88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a:extLst>
              <a:ext uri="{FF2B5EF4-FFF2-40B4-BE49-F238E27FC236}">
                <a16:creationId xmlns:a16="http://schemas.microsoft.com/office/drawing/2014/main" id="{E514DFB2-1472-23AE-4D65-5444F0D6D9B7}"/>
              </a:ext>
            </a:extLst>
          </p:cNvPr>
          <p:cNvGrpSpPr/>
          <p:nvPr/>
        </p:nvGrpSpPr>
        <p:grpSpPr>
          <a:xfrm rot="-316261">
            <a:off x="2096007" y="1890033"/>
            <a:ext cx="5816082" cy="2799531"/>
            <a:chOff x="0" y="0"/>
            <a:chExt cx="6350000" cy="2540000"/>
          </a:xfrm>
        </p:grpSpPr>
        <p:sp>
          <p:nvSpPr>
            <p:cNvPr id="5" name="Freeform 9">
              <a:extLst>
                <a:ext uri="{FF2B5EF4-FFF2-40B4-BE49-F238E27FC236}">
                  <a16:creationId xmlns:a16="http://schemas.microsoft.com/office/drawing/2014/main" id="{441936A6-2324-B39E-55B9-D1B64EBC2986}"/>
                </a:ext>
              </a:extLst>
            </p:cNvPr>
            <p:cNvSpPr/>
            <p:nvPr/>
          </p:nvSpPr>
          <p:spPr>
            <a:xfrm>
              <a:off x="0" y="0"/>
              <a:ext cx="6350000" cy="2540000"/>
            </a:xfrm>
            <a:custGeom>
              <a:avLst/>
              <a:gdLst/>
              <a:ahLst/>
              <a:cxnLst/>
              <a:rect l="l" t="t" r="r" b="b"/>
              <a:pathLst>
                <a:path w="6350000" h="2540000">
                  <a:moveTo>
                    <a:pt x="0" y="2159000"/>
                  </a:moveTo>
                  <a:lnTo>
                    <a:pt x="0" y="381000"/>
                  </a:lnTo>
                  <a:cubicBezTo>
                    <a:pt x="0" y="170180"/>
                    <a:pt x="170180" y="0"/>
                    <a:pt x="381000" y="0"/>
                  </a:cubicBezTo>
                  <a:lnTo>
                    <a:pt x="5969000" y="0"/>
                  </a:lnTo>
                  <a:cubicBezTo>
                    <a:pt x="6179820" y="0"/>
                    <a:pt x="6350000" y="170180"/>
                    <a:pt x="6350000" y="381000"/>
                  </a:cubicBezTo>
                  <a:lnTo>
                    <a:pt x="6350000" y="2159000"/>
                  </a:lnTo>
                  <a:cubicBezTo>
                    <a:pt x="6350000" y="2369820"/>
                    <a:pt x="6179820" y="2540000"/>
                    <a:pt x="5969000" y="2540000"/>
                  </a:cubicBezTo>
                  <a:lnTo>
                    <a:pt x="381000" y="2540000"/>
                  </a:lnTo>
                  <a:cubicBezTo>
                    <a:pt x="170180" y="2540000"/>
                    <a:pt x="0" y="2369820"/>
                    <a:pt x="0" y="2159000"/>
                  </a:cubicBezTo>
                  <a:close/>
                </a:path>
              </a:pathLst>
            </a:custGeom>
            <a:solidFill>
              <a:srgbClr val="CDBE8C"/>
            </a:solidFill>
            <a:ln w="12700">
              <a:solidFill>
                <a:srgbClr val="000000"/>
              </a:solidFill>
            </a:ln>
          </p:spPr>
        </p:sp>
      </p:grpSp>
      <p:sp>
        <p:nvSpPr>
          <p:cNvPr id="3" name="مربع نص 2">
            <a:extLst>
              <a:ext uri="{FF2B5EF4-FFF2-40B4-BE49-F238E27FC236}">
                <a16:creationId xmlns:a16="http://schemas.microsoft.com/office/drawing/2014/main" id="{B87045D3-6750-1A5F-AA57-248258638485}"/>
              </a:ext>
            </a:extLst>
          </p:cNvPr>
          <p:cNvSpPr txBox="1"/>
          <p:nvPr/>
        </p:nvSpPr>
        <p:spPr>
          <a:xfrm rot="21207699">
            <a:off x="2840266" y="2801683"/>
            <a:ext cx="4248472" cy="156966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800" b="1" i="0" u="none" strike="noStrike" kern="1200" cap="none" spc="0" normalizeH="0" baseline="0" noProof="0" dirty="0">
                <a:ln>
                  <a:noFill/>
                </a:ln>
                <a:solidFill>
                  <a:prstClr val="black"/>
                </a:solidFill>
                <a:effectLst/>
                <a:uLnTx/>
                <a:uFillTx/>
                <a:latin typeface="Traditional Arabic"/>
                <a:ea typeface="+mn-ea"/>
                <a:cs typeface="Traditional Arabic"/>
              </a:rPr>
              <a:t>أجب عن الأسئلة الآتية:</a:t>
            </a:r>
            <a:endParaRPr kumimoji="0" lang="en-US" sz="4800" b="1" i="0" u="none" strike="noStrike" kern="1200" cap="none" spc="0" normalizeH="0" baseline="0" noProof="0" dirty="0">
              <a:ln>
                <a:noFill/>
              </a:ln>
              <a:solidFill>
                <a:prstClr val="black"/>
              </a:solidFill>
              <a:effectLst/>
              <a:uLnTx/>
              <a:uFillTx/>
              <a:latin typeface="Traditional Arabic"/>
              <a:ea typeface="+mn-ea"/>
              <a:cs typeface="Traditional Arabic"/>
            </a:endParaRPr>
          </a:p>
        </p:txBody>
      </p:sp>
    </p:spTree>
    <p:extLst>
      <p:ext uri="{BB962C8B-B14F-4D97-AF65-F5344CB8AC3E}">
        <p14:creationId xmlns:p14="http://schemas.microsoft.com/office/powerpoint/2010/main" val="1495299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1475656" y="332656"/>
            <a:ext cx="7560840" cy="646331"/>
          </a:xfrm>
          <a:prstGeom prst="rect">
            <a:avLst/>
          </a:prstGeom>
          <a:solidFill>
            <a:srgbClr val="9EA788"/>
          </a:solidFill>
          <a:ln>
            <a:noFill/>
          </a:ln>
        </p:spPr>
        <p:txBody>
          <a:bodyPr wrap="square">
            <a:spAutoFit/>
          </a:bodyPr>
          <a:lstStyle/>
          <a:p>
            <a:r>
              <a:rPr lang="ar-EG" sz="3600" b="1" dirty="0"/>
              <a:t>وضح أهم المهارات التي يحتاجها السكرتير لينجح في عمله.</a:t>
            </a:r>
            <a:endParaRPr lang="ar-EG" sz="6600" b="1" dirty="0"/>
          </a:p>
        </p:txBody>
      </p:sp>
      <p:sp>
        <p:nvSpPr>
          <p:cNvPr id="2" name="مربع نص 6">
            <a:extLst>
              <a:ext uri="{FF2B5EF4-FFF2-40B4-BE49-F238E27FC236}">
                <a16:creationId xmlns:a16="http://schemas.microsoft.com/office/drawing/2014/main" id="{69653C33-E246-2C50-3D46-F1EA094CFCD2}"/>
              </a:ext>
            </a:extLst>
          </p:cNvPr>
          <p:cNvSpPr txBox="1"/>
          <p:nvPr/>
        </p:nvSpPr>
        <p:spPr>
          <a:xfrm>
            <a:off x="1547664" y="1484784"/>
            <a:ext cx="6408712" cy="5904180"/>
          </a:xfrm>
          <a:prstGeom prst="rect">
            <a:avLst/>
          </a:prstGeom>
          <a:noFill/>
        </p:spPr>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r" rtl="1">
              <a:spcBef>
                <a:spcPts val="0"/>
              </a:spcBef>
              <a:spcAft>
                <a:spcPts val="500"/>
              </a:spcAft>
            </a:pPr>
            <a:r>
              <a:rPr lang="ar-EG" sz="2800" b="1" i="0" u="none" strike="noStrike" dirty="0">
                <a:solidFill>
                  <a:srgbClr val="FF0000"/>
                </a:solidFill>
                <a:effectLst/>
                <a:latin typeface="Times New Roman" panose="02020603050405020304" pitchFamily="18" charset="0"/>
              </a:rPr>
              <a:t>١- المهارات العلمية</a:t>
            </a:r>
            <a:endParaRPr lang="ar-EG" sz="2800" b="1" dirty="0">
              <a:solidFill>
                <a:srgbClr val="FF0000"/>
              </a:solidFill>
              <a:effectLst/>
            </a:endParaRPr>
          </a:p>
          <a:p>
            <a:pPr marL="457200" indent="-457200" algn="r" rtl="1">
              <a:spcBef>
                <a:spcPts val="0"/>
              </a:spcBef>
              <a:spcAft>
                <a:spcPts val="500"/>
              </a:spcAft>
              <a:buFont typeface="Arial" panose="020B0604020202020204" pitchFamily="34" charset="0"/>
              <a:buChar char="•"/>
            </a:pPr>
            <a:r>
              <a:rPr lang="ar-EG" sz="2800" b="1" i="0" u="none" strike="noStrike" dirty="0">
                <a:solidFill>
                  <a:schemeClr val="accent5">
                    <a:lumMod val="50000"/>
                  </a:schemeClr>
                </a:solidFill>
                <a:effectLst/>
                <a:latin typeface="Times New Roman" panose="02020603050405020304" pitchFamily="18" charset="0"/>
              </a:rPr>
              <a:t>التحصيل العلمي.</a:t>
            </a:r>
            <a:endParaRPr lang="ar-EG" sz="2800" b="1" dirty="0">
              <a:solidFill>
                <a:schemeClr val="accent5">
                  <a:lumMod val="50000"/>
                </a:schemeClr>
              </a:solidFill>
              <a:effectLst/>
            </a:endParaRPr>
          </a:p>
          <a:p>
            <a:pPr marL="457200" indent="-457200" algn="r" rtl="1">
              <a:spcBef>
                <a:spcPts val="0"/>
              </a:spcBef>
              <a:spcAft>
                <a:spcPts val="500"/>
              </a:spcAft>
              <a:buFont typeface="Arial" panose="020B0604020202020204" pitchFamily="34" charset="0"/>
              <a:buChar char="•"/>
            </a:pPr>
            <a:r>
              <a:rPr lang="ar-EG" sz="2800" b="1" i="0" u="none" strike="noStrike" dirty="0">
                <a:solidFill>
                  <a:schemeClr val="accent5">
                    <a:lumMod val="50000"/>
                  </a:schemeClr>
                </a:solidFill>
                <a:effectLst/>
                <a:latin typeface="Times New Roman" panose="02020603050405020304" pitchFamily="18" charset="0"/>
              </a:rPr>
              <a:t>الثقافة العامة والإلمام باللوائح والأنظمة.</a:t>
            </a:r>
          </a:p>
          <a:p>
            <a:pPr marL="457200" indent="-457200" algn="r" rtl="1">
              <a:spcBef>
                <a:spcPts val="0"/>
              </a:spcBef>
              <a:spcAft>
                <a:spcPts val="500"/>
              </a:spcAft>
              <a:buFont typeface="Arial" panose="020B0604020202020204" pitchFamily="34" charset="0"/>
              <a:buChar char="•"/>
            </a:pPr>
            <a:r>
              <a:rPr lang="ar-EG" sz="2800" b="1" i="0" u="none" strike="noStrike" dirty="0">
                <a:solidFill>
                  <a:schemeClr val="accent5">
                    <a:lumMod val="50000"/>
                  </a:schemeClr>
                </a:solidFill>
                <a:effectLst/>
                <a:latin typeface="Times New Roman" panose="02020603050405020304" pitchFamily="18" charset="0"/>
              </a:rPr>
              <a:t> الالتحاق بالدورات والبرامج</a:t>
            </a:r>
            <a:endParaRPr lang="ar-EG" sz="2800" b="1" dirty="0">
              <a:solidFill>
                <a:schemeClr val="accent5">
                  <a:lumMod val="50000"/>
                </a:schemeClr>
              </a:solidFill>
              <a:effectLst/>
            </a:endParaRPr>
          </a:p>
          <a:p>
            <a:pPr algn="r" rtl="1">
              <a:spcBef>
                <a:spcPts val="0"/>
              </a:spcBef>
              <a:spcAft>
                <a:spcPts val="500"/>
              </a:spcAft>
            </a:pPr>
            <a:r>
              <a:rPr lang="ar-EG" sz="2800" b="1" i="0" u="none" strike="noStrike" dirty="0">
                <a:solidFill>
                  <a:srgbClr val="FF0000"/>
                </a:solidFill>
                <a:effectLst/>
                <a:latin typeface="Times New Roman" panose="02020603050405020304" pitchFamily="18" charset="0"/>
              </a:rPr>
              <a:t>٢- المهارات العملية</a:t>
            </a:r>
            <a:endParaRPr lang="ar-EG" sz="2800" b="1" dirty="0">
              <a:solidFill>
                <a:srgbClr val="FF0000"/>
              </a:solidFill>
              <a:effectLst/>
            </a:endParaRPr>
          </a:p>
          <a:p>
            <a:pPr marL="457200" indent="-457200" algn="r" rtl="1">
              <a:spcBef>
                <a:spcPts val="0"/>
              </a:spcBef>
              <a:spcAft>
                <a:spcPts val="500"/>
              </a:spcAft>
              <a:buFont typeface="Arial" panose="020B0604020202020204" pitchFamily="34" charset="0"/>
              <a:buChar char="•"/>
            </a:pPr>
            <a:r>
              <a:rPr lang="ar-EG" sz="2800" b="1" i="0" u="none" strike="noStrike" dirty="0">
                <a:solidFill>
                  <a:schemeClr val="accent5">
                    <a:lumMod val="50000"/>
                  </a:schemeClr>
                </a:solidFill>
                <a:effectLst/>
                <a:latin typeface="Times New Roman" panose="02020603050405020304" pitchFamily="18" charset="0"/>
              </a:rPr>
              <a:t>مهارة استخدام الأجهزة.</a:t>
            </a:r>
            <a:endParaRPr lang="ar-EG" sz="2800" b="1" dirty="0">
              <a:solidFill>
                <a:schemeClr val="accent5">
                  <a:lumMod val="50000"/>
                </a:schemeClr>
              </a:solidFill>
              <a:effectLst/>
            </a:endParaRPr>
          </a:p>
          <a:p>
            <a:pPr marL="457200" indent="-457200" algn="r" rtl="1">
              <a:spcBef>
                <a:spcPts val="0"/>
              </a:spcBef>
              <a:spcAft>
                <a:spcPts val="500"/>
              </a:spcAft>
              <a:buFont typeface="Arial" panose="020B0604020202020204" pitchFamily="34" charset="0"/>
              <a:buChar char="•"/>
            </a:pPr>
            <a:r>
              <a:rPr lang="ar-EG" sz="2800" b="1" i="0" u="none" strike="noStrike" dirty="0">
                <a:solidFill>
                  <a:schemeClr val="accent5">
                    <a:lumMod val="50000"/>
                  </a:schemeClr>
                </a:solidFill>
                <a:effectLst/>
                <a:latin typeface="Times New Roman" panose="02020603050405020304" pitchFamily="18" charset="0"/>
              </a:rPr>
              <a:t>مهارة جمع المعلومات والبيانات.</a:t>
            </a:r>
            <a:endParaRPr lang="ar-EG" sz="2800" b="1" dirty="0">
              <a:solidFill>
                <a:schemeClr val="accent5">
                  <a:lumMod val="50000"/>
                </a:schemeClr>
              </a:solidFill>
              <a:effectLst/>
            </a:endParaRPr>
          </a:p>
          <a:p>
            <a:pPr marL="457200" indent="-457200" algn="r" rtl="1">
              <a:spcBef>
                <a:spcPts val="0"/>
              </a:spcBef>
              <a:spcAft>
                <a:spcPts val="500"/>
              </a:spcAft>
              <a:buFont typeface="Arial" panose="020B0604020202020204" pitchFamily="34" charset="0"/>
              <a:buChar char="•"/>
            </a:pPr>
            <a:r>
              <a:rPr lang="ar-EG" sz="2800" b="1" i="0" u="none" strike="noStrike" dirty="0">
                <a:solidFill>
                  <a:schemeClr val="accent5">
                    <a:lumMod val="50000"/>
                  </a:schemeClr>
                </a:solidFill>
                <a:effectLst/>
                <a:latin typeface="Times New Roman" panose="02020603050405020304" pitchFamily="18" charset="0"/>
              </a:rPr>
              <a:t>مهارة الاتصال.</a:t>
            </a:r>
          </a:p>
          <a:p>
            <a:pPr algn="r" rtl="1">
              <a:spcBef>
                <a:spcPts val="0"/>
              </a:spcBef>
              <a:spcAft>
                <a:spcPts val="500"/>
              </a:spcAft>
            </a:pPr>
            <a:r>
              <a:rPr lang="ar-EG" sz="2800" b="1" i="0" u="none" strike="noStrike" dirty="0">
                <a:solidFill>
                  <a:srgbClr val="FF0000"/>
                </a:solidFill>
                <a:effectLst/>
                <a:latin typeface="Times New Roman" panose="02020603050405020304" pitchFamily="18" charset="0"/>
              </a:rPr>
              <a:t>3- المهارات الشخصية</a:t>
            </a:r>
            <a:endParaRPr lang="ar-EG" sz="2800" b="1" dirty="0">
              <a:solidFill>
                <a:srgbClr val="FF0000"/>
              </a:solidFill>
              <a:effectLst/>
            </a:endParaRPr>
          </a:p>
          <a:p>
            <a:pPr algn="r" rtl="1">
              <a:spcBef>
                <a:spcPts val="0"/>
              </a:spcBef>
              <a:spcAft>
                <a:spcPts val="500"/>
              </a:spcAft>
            </a:pPr>
            <a:r>
              <a:rPr lang="ar-EG" sz="2800" b="1" i="0" u="none" strike="noStrike" dirty="0">
                <a:solidFill>
                  <a:srgbClr val="4A8000"/>
                </a:solidFill>
                <a:effectLst/>
                <a:latin typeface="Times New Roman" panose="02020603050405020304" pitchFamily="18" charset="0"/>
              </a:rPr>
              <a:t>الولاء - الانضباط - التعاون.</a:t>
            </a:r>
            <a:endParaRPr lang="ar-EG" sz="2800" b="1" dirty="0">
              <a:effectLst/>
            </a:endParaRPr>
          </a:p>
          <a:p>
            <a:br>
              <a:rPr lang="ar-EG" sz="2800" b="1" dirty="0"/>
            </a:br>
            <a:endParaRPr lang="ar-EG" sz="2800" b="1" dirty="0">
              <a:solidFill>
                <a:srgbClr val="00B050"/>
              </a:solidFill>
            </a:endParaRPr>
          </a:p>
        </p:txBody>
      </p:sp>
    </p:spTree>
    <p:extLst>
      <p:ext uri="{BB962C8B-B14F-4D97-AF65-F5344CB8AC3E}">
        <p14:creationId xmlns:p14="http://schemas.microsoft.com/office/powerpoint/2010/main" val="67592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 calcmode="lin" valueType="num">
                                      <p:cBhvr>
                                        <p:cTn id="14"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16"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7" dur="10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 calcmode="lin" valueType="num">
                                      <p:cBhvr>
                                        <p:cTn id="22"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23"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24"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25" dur="1000"/>
                                        <p:tgtEl>
                                          <p:spTgt spid="2">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grpId="0" nodeType="clickEffect">
                                  <p:stCondLst>
                                    <p:cond delay="0"/>
                                  </p:stCondLst>
                                  <p:childTnLst>
                                    <p:set>
                                      <p:cBhvr>
                                        <p:cTn id="29" dur="1" fill="hold">
                                          <p:stCondLst>
                                            <p:cond delay="0"/>
                                          </p:stCondLst>
                                        </p:cTn>
                                        <p:tgtEl>
                                          <p:spTgt spid="2">
                                            <p:txEl>
                                              <p:pRg st="2" end="2"/>
                                            </p:txEl>
                                          </p:spTgt>
                                        </p:tgtEl>
                                        <p:attrNameLst>
                                          <p:attrName>style.visibility</p:attrName>
                                        </p:attrNameLst>
                                      </p:cBhvr>
                                      <p:to>
                                        <p:strVal val="visible"/>
                                      </p:to>
                                    </p:set>
                                    <p:anim calcmode="lin" valueType="num">
                                      <p:cBhvr>
                                        <p:cTn id="30"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31"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32"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33" dur="1000"/>
                                        <p:tgtEl>
                                          <p:spTgt spid="2">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grpId="0" nodeType="clickEffect">
                                  <p:stCondLst>
                                    <p:cond delay="0"/>
                                  </p:stCondLst>
                                  <p:childTnLst>
                                    <p:set>
                                      <p:cBhvr>
                                        <p:cTn id="37" dur="1" fill="hold">
                                          <p:stCondLst>
                                            <p:cond delay="0"/>
                                          </p:stCondLst>
                                        </p:cTn>
                                        <p:tgtEl>
                                          <p:spTgt spid="2">
                                            <p:txEl>
                                              <p:pRg st="3" end="3"/>
                                            </p:txEl>
                                          </p:spTgt>
                                        </p:tgtEl>
                                        <p:attrNameLst>
                                          <p:attrName>style.visibility</p:attrName>
                                        </p:attrNameLst>
                                      </p:cBhvr>
                                      <p:to>
                                        <p:strVal val="visible"/>
                                      </p:to>
                                    </p:set>
                                    <p:anim calcmode="lin" valueType="num">
                                      <p:cBhvr>
                                        <p:cTn id="38" dur="1000" fill="hold"/>
                                        <p:tgtEl>
                                          <p:spTgt spid="2">
                                            <p:txEl>
                                              <p:pRg st="3" end="3"/>
                                            </p:txEl>
                                          </p:spTgt>
                                        </p:tgtEl>
                                        <p:attrNameLst>
                                          <p:attrName>ppt_w</p:attrName>
                                        </p:attrNameLst>
                                      </p:cBhvr>
                                      <p:tavLst>
                                        <p:tav tm="0">
                                          <p:val>
                                            <p:fltVal val="0"/>
                                          </p:val>
                                        </p:tav>
                                        <p:tav tm="100000">
                                          <p:val>
                                            <p:strVal val="#ppt_w"/>
                                          </p:val>
                                        </p:tav>
                                      </p:tavLst>
                                    </p:anim>
                                    <p:anim calcmode="lin" valueType="num">
                                      <p:cBhvr>
                                        <p:cTn id="39" dur="1000" fill="hold"/>
                                        <p:tgtEl>
                                          <p:spTgt spid="2">
                                            <p:txEl>
                                              <p:pRg st="3" end="3"/>
                                            </p:txEl>
                                          </p:spTgt>
                                        </p:tgtEl>
                                        <p:attrNameLst>
                                          <p:attrName>ppt_h</p:attrName>
                                        </p:attrNameLst>
                                      </p:cBhvr>
                                      <p:tavLst>
                                        <p:tav tm="0">
                                          <p:val>
                                            <p:fltVal val="0"/>
                                          </p:val>
                                        </p:tav>
                                        <p:tav tm="100000">
                                          <p:val>
                                            <p:strVal val="#ppt_h"/>
                                          </p:val>
                                        </p:tav>
                                      </p:tavLst>
                                    </p:anim>
                                    <p:anim calcmode="lin" valueType="num">
                                      <p:cBhvr>
                                        <p:cTn id="40" dur="1000" fill="hold"/>
                                        <p:tgtEl>
                                          <p:spTgt spid="2">
                                            <p:txEl>
                                              <p:pRg st="3" end="3"/>
                                            </p:txEl>
                                          </p:spTgt>
                                        </p:tgtEl>
                                        <p:attrNameLst>
                                          <p:attrName>style.rotation</p:attrName>
                                        </p:attrNameLst>
                                      </p:cBhvr>
                                      <p:tavLst>
                                        <p:tav tm="0">
                                          <p:val>
                                            <p:fltVal val="90"/>
                                          </p:val>
                                        </p:tav>
                                        <p:tav tm="100000">
                                          <p:val>
                                            <p:fltVal val="0"/>
                                          </p:val>
                                        </p:tav>
                                      </p:tavLst>
                                    </p:anim>
                                    <p:animEffect transition="in" filter="fade">
                                      <p:cBhvr>
                                        <p:cTn id="41" dur="1000"/>
                                        <p:tgtEl>
                                          <p:spTgt spid="2">
                                            <p:txEl>
                                              <p:pRg st="3" end="3"/>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grpId="0" nodeType="clickEffect">
                                  <p:stCondLst>
                                    <p:cond delay="0"/>
                                  </p:stCondLst>
                                  <p:childTnLst>
                                    <p:set>
                                      <p:cBhvr>
                                        <p:cTn id="45" dur="1" fill="hold">
                                          <p:stCondLst>
                                            <p:cond delay="0"/>
                                          </p:stCondLst>
                                        </p:cTn>
                                        <p:tgtEl>
                                          <p:spTgt spid="2">
                                            <p:txEl>
                                              <p:pRg st="4" end="4"/>
                                            </p:txEl>
                                          </p:spTgt>
                                        </p:tgtEl>
                                        <p:attrNameLst>
                                          <p:attrName>style.visibility</p:attrName>
                                        </p:attrNameLst>
                                      </p:cBhvr>
                                      <p:to>
                                        <p:strVal val="visible"/>
                                      </p:to>
                                    </p:set>
                                    <p:anim calcmode="lin" valueType="num">
                                      <p:cBhvr>
                                        <p:cTn id="46" dur="1000" fill="hold"/>
                                        <p:tgtEl>
                                          <p:spTgt spid="2">
                                            <p:txEl>
                                              <p:pRg st="4" end="4"/>
                                            </p:txEl>
                                          </p:spTgt>
                                        </p:tgtEl>
                                        <p:attrNameLst>
                                          <p:attrName>ppt_w</p:attrName>
                                        </p:attrNameLst>
                                      </p:cBhvr>
                                      <p:tavLst>
                                        <p:tav tm="0">
                                          <p:val>
                                            <p:fltVal val="0"/>
                                          </p:val>
                                        </p:tav>
                                        <p:tav tm="100000">
                                          <p:val>
                                            <p:strVal val="#ppt_w"/>
                                          </p:val>
                                        </p:tav>
                                      </p:tavLst>
                                    </p:anim>
                                    <p:anim calcmode="lin" valueType="num">
                                      <p:cBhvr>
                                        <p:cTn id="47" dur="1000" fill="hold"/>
                                        <p:tgtEl>
                                          <p:spTgt spid="2">
                                            <p:txEl>
                                              <p:pRg st="4" end="4"/>
                                            </p:txEl>
                                          </p:spTgt>
                                        </p:tgtEl>
                                        <p:attrNameLst>
                                          <p:attrName>ppt_h</p:attrName>
                                        </p:attrNameLst>
                                      </p:cBhvr>
                                      <p:tavLst>
                                        <p:tav tm="0">
                                          <p:val>
                                            <p:fltVal val="0"/>
                                          </p:val>
                                        </p:tav>
                                        <p:tav tm="100000">
                                          <p:val>
                                            <p:strVal val="#ppt_h"/>
                                          </p:val>
                                        </p:tav>
                                      </p:tavLst>
                                    </p:anim>
                                    <p:anim calcmode="lin" valueType="num">
                                      <p:cBhvr>
                                        <p:cTn id="48" dur="1000" fill="hold"/>
                                        <p:tgtEl>
                                          <p:spTgt spid="2">
                                            <p:txEl>
                                              <p:pRg st="4" end="4"/>
                                            </p:txEl>
                                          </p:spTgt>
                                        </p:tgtEl>
                                        <p:attrNameLst>
                                          <p:attrName>style.rotation</p:attrName>
                                        </p:attrNameLst>
                                      </p:cBhvr>
                                      <p:tavLst>
                                        <p:tav tm="0">
                                          <p:val>
                                            <p:fltVal val="90"/>
                                          </p:val>
                                        </p:tav>
                                        <p:tav tm="100000">
                                          <p:val>
                                            <p:fltVal val="0"/>
                                          </p:val>
                                        </p:tav>
                                      </p:tavLst>
                                    </p:anim>
                                    <p:animEffect transition="in" filter="fade">
                                      <p:cBhvr>
                                        <p:cTn id="49" dur="1000"/>
                                        <p:tgtEl>
                                          <p:spTgt spid="2">
                                            <p:txEl>
                                              <p:pRg st="4" end="4"/>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31" presetClass="entr" presetSubtype="0" fill="hold" grpId="0" nodeType="clickEffect">
                                  <p:stCondLst>
                                    <p:cond delay="0"/>
                                  </p:stCondLst>
                                  <p:childTnLst>
                                    <p:set>
                                      <p:cBhvr>
                                        <p:cTn id="53" dur="1" fill="hold">
                                          <p:stCondLst>
                                            <p:cond delay="0"/>
                                          </p:stCondLst>
                                        </p:cTn>
                                        <p:tgtEl>
                                          <p:spTgt spid="2">
                                            <p:txEl>
                                              <p:pRg st="5" end="5"/>
                                            </p:txEl>
                                          </p:spTgt>
                                        </p:tgtEl>
                                        <p:attrNameLst>
                                          <p:attrName>style.visibility</p:attrName>
                                        </p:attrNameLst>
                                      </p:cBhvr>
                                      <p:to>
                                        <p:strVal val="visible"/>
                                      </p:to>
                                    </p:set>
                                    <p:anim calcmode="lin" valueType="num">
                                      <p:cBhvr>
                                        <p:cTn id="54" dur="1000" fill="hold"/>
                                        <p:tgtEl>
                                          <p:spTgt spid="2">
                                            <p:txEl>
                                              <p:pRg st="5" end="5"/>
                                            </p:txEl>
                                          </p:spTgt>
                                        </p:tgtEl>
                                        <p:attrNameLst>
                                          <p:attrName>ppt_w</p:attrName>
                                        </p:attrNameLst>
                                      </p:cBhvr>
                                      <p:tavLst>
                                        <p:tav tm="0">
                                          <p:val>
                                            <p:fltVal val="0"/>
                                          </p:val>
                                        </p:tav>
                                        <p:tav tm="100000">
                                          <p:val>
                                            <p:strVal val="#ppt_w"/>
                                          </p:val>
                                        </p:tav>
                                      </p:tavLst>
                                    </p:anim>
                                    <p:anim calcmode="lin" valueType="num">
                                      <p:cBhvr>
                                        <p:cTn id="55" dur="1000" fill="hold"/>
                                        <p:tgtEl>
                                          <p:spTgt spid="2">
                                            <p:txEl>
                                              <p:pRg st="5" end="5"/>
                                            </p:txEl>
                                          </p:spTgt>
                                        </p:tgtEl>
                                        <p:attrNameLst>
                                          <p:attrName>ppt_h</p:attrName>
                                        </p:attrNameLst>
                                      </p:cBhvr>
                                      <p:tavLst>
                                        <p:tav tm="0">
                                          <p:val>
                                            <p:fltVal val="0"/>
                                          </p:val>
                                        </p:tav>
                                        <p:tav tm="100000">
                                          <p:val>
                                            <p:strVal val="#ppt_h"/>
                                          </p:val>
                                        </p:tav>
                                      </p:tavLst>
                                    </p:anim>
                                    <p:anim calcmode="lin" valueType="num">
                                      <p:cBhvr>
                                        <p:cTn id="56" dur="1000" fill="hold"/>
                                        <p:tgtEl>
                                          <p:spTgt spid="2">
                                            <p:txEl>
                                              <p:pRg st="5" end="5"/>
                                            </p:txEl>
                                          </p:spTgt>
                                        </p:tgtEl>
                                        <p:attrNameLst>
                                          <p:attrName>style.rotation</p:attrName>
                                        </p:attrNameLst>
                                      </p:cBhvr>
                                      <p:tavLst>
                                        <p:tav tm="0">
                                          <p:val>
                                            <p:fltVal val="90"/>
                                          </p:val>
                                        </p:tav>
                                        <p:tav tm="100000">
                                          <p:val>
                                            <p:fltVal val="0"/>
                                          </p:val>
                                        </p:tav>
                                      </p:tavLst>
                                    </p:anim>
                                    <p:animEffect transition="in" filter="fade">
                                      <p:cBhvr>
                                        <p:cTn id="57" dur="1000"/>
                                        <p:tgtEl>
                                          <p:spTgt spid="2">
                                            <p:txEl>
                                              <p:pRg st="5" end="5"/>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1" presetClass="entr" presetSubtype="0" fill="hold" grpId="0" nodeType="clickEffect">
                                  <p:stCondLst>
                                    <p:cond delay="0"/>
                                  </p:stCondLst>
                                  <p:childTnLst>
                                    <p:set>
                                      <p:cBhvr>
                                        <p:cTn id="61" dur="1" fill="hold">
                                          <p:stCondLst>
                                            <p:cond delay="0"/>
                                          </p:stCondLst>
                                        </p:cTn>
                                        <p:tgtEl>
                                          <p:spTgt spid="2">
                                            <p:txEl>
                                              <p:pRg st="6" end="6"/>
                                            </p:txEl>
                                          </p:spTgt>
                                        </p:tgtEl>
                                        <p:attrNameLst>
                                          <p:attrName>style.visibility</p:attrName>
                                        </p:attrNameLst>
                                      </p:cBhvr>
                                      <p:to>
                                        <p:strVal val="visible"/>
                                      </p:to>
                                    </p:set>
                                    <p:anim calcmode="lin" valueType="num">
                                      <p:cBhvr>
                                        <p:cTn id="62" dur="1000" fill="hold"/>
                                        <p:tgtEl>
                                          <p:spTgt spid="2">
                                            <p:txEl>
                                              <p:pRg st="6" end="6"/>
                                            </p:txEl>
                                          </p:spTgt>
                                        </p:tgtEl>
                                        <p:attrNameLst>
                                          <p:attrName>ppt_w</p:attrName>
                                        </p:attrNameLst>
                                      </p:cBhvr>
                                      <p:tavLst>
                                        <p:tav tm="0">
                                          <p:val>
                                            <p:fltVal val="0"/>
                                          </p:val>
                                        </p:tav>
                                        <p:tav tm="100000">
                                          <p:val>
                                            <p:strVal val="#ppt_w"/>
                                          </p:val>
                                        </p:tav>
                                      </p:tavLst>
                                    </p:anim>
                                    <p:anim calcmode="lin" valueType="num">
                                      <p:cBhvr>
                                        <p:cTn id="63" dur="1000" fill="hold"/>
                                        <p:tgtEl>
                                          <p:spTgt spid="2">
                                            <p:txEl>
                                              <p:pRg st="6" end="6"/>
                                            </p:txEl>
                                          </p:spTgt>
                                        </p:tgtEl>
                                        <p:attrNameLst>
                                          <p:attrName>ppt_h</p:attrName>
                                        </p:attrNameLst>
                                      </p:cBhvr>
                                      <p:tavLst>
                                        <p:tav tm="0">
                                          <p:val>
                                            <p:fltVal val="0"/>
                                          </p:val>
                                        </p:tav>
                                        <p:tav tm="100000">
                                          <p:val>
                                            <p:strVal val="#ppt_h"/>
                                          </p:val>
                                        </p:tav>
                                      </p:tavLst>
                                    </p:anim>
                                    <p:anim calcmode="lin" valueType="num">
                                      <p:cBhvr>
                                        <p:cTn id="64" dur="1000" fill="hold"/>
                                        <p:tgtEl>
                                          <p:spTgt spid="2">
                                            <p:txEl>
                                              <p:pRg st="6" end="6"/>
                                            </p:txEl>
                                          </p:spTgt>
                                        </p:tgtEl>
                                        <p:attrNameLst>
                                          <p:attrName>style.rotation</p:attrName>
                                        </p:attrNameLst>
                                      </p:cBhvr>
                                      <p:tavLst>
                                        <p:tav tm="0">
                                          <p:val>
                                            <p:fltVal val="90"/>
                                          </p:val>
                                        </p:tav>
                                        <p:tav tm="100000">
                                          <p:val>
                                            <p:fltVal val="0"/>
                                          </p:val>
                                        </p:tav>
                                      </p:tavLst>
                                    </p:anim>
                                    <p:animEffect transition="in" filter="fade">
                                      <p:cBhvr>
                                        <p:cTn id="65" dur="1000"/>
                                        <p:tgtEl>
                                          <p:spTgt spid="2">
                                            <p:txEl>
                                              <p:pRg st="6" end="6"/>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31" presetClass="entr" presetSubtype="0" fill="hold" grpId="0" nodeType="clickEffect">
                                  <p:stCondLst>
                                    <p:cond delay="0"/>
                                  </p:stCondLst>
                                  <p:childTnLst>
                                    <p:set>
                                      <p:cBhvr>
                                        <p:cTn id="69" dur="1" fill="hold">
                                          <p:stCondLst>
                                            <p:cond delay="0"/>
                                          </p:stCondLst>
                                        </p:cTn>
                                        <p:tgtEl>
                                          <p:spTgt spid="2">
                                            <p:txEl>
                                              <p:pRg st="7" end="7"/>
                                            </p:txEl>
                                          </p:spTgt>
                                        </p:tgtEl>
                                        <p:attrNameLst>
                                          <p:attrName>style.visibility</p:attrName>
                                        </p:attrNameLst>
                                      </p:cBhvr>
                                      <p:to>
                                        <p:strVal val="visible"/>
                                      </p:to>
                                    </p:set>
                                    <p:anim calcmode="lin" valueType="num">
                                      <p:cBhvr>
                                        <p:cTn id="70" dur="1000" fill="hold"/>
                                        <p:tgtEl>
                                          <p:spTgt spid="2">
                                            <p:txEl>
                                              <p:pRg st="7" end="7"/>
                                            </p:txEl>
                                          </p:spTgt>
                                        </p:tgtEl>
                                        <p:attrNameLst>
                                          <p:attrName>ppt_w</p:attrName>
                                        </p:attrNameLst>
                                      </p:cBhvr>
                                      <p:tavLst>
                                        <p:tav tm="0">
                                          <p:val>
                                            <p:fltVal val="0"/>
                                          </p:val>
                                        </p:tav>
                                        <p:tav tm="100000">
                                          <p:val>
                                            <p:strVal val="#ppt_w"/>
                                          </p:val>
                                        </p:tav>
                                      </p:tavLst>
                                    </p:anim>
                                    <p:anim calcmode="lin" valueType="num">
                                      <p:cBhvr>
                                        <p:cTn id="71" dur="1000" fill="hold"/>
                                        <p:tgtEl>
                                          <p:spTgt spid="2">
                                            <p:txEl>
                                              <p:pRg st="7" end="7"/>
                                            </p:txEl>
                                          </p:spTgt>
                                        </p:tgtEl>
                                        <p:attrNameLst>
                                          <p:attrName>ppt_h</p:attrName>
                                        </p:attrNameLst>
                                      </p:cBhvr>
                                      <p:tavLst>
                                        <p:tav tm="0">
                                          <p:val>
                                            <p:fltVal val="0"/>
                                          </p:val>
                                        </p:tav>
                                        <p:tav tm="100000">
                                          <p:val>
                                            <p:strVal val="#ppt_h"/>
                                          </p:val>
                                        </p:tav>
                                      </p:tavLst>
                                    </p:anim>
                                    <p:anim calcmode="lin" valueType="num">
                                      <p:cBhvr>
                                        <p:cTn id="72" dur="1000" fill="hold"/>
                                        <p:tgtEl>
                                          <p:spTgt spid="2">
                                            <p:txEl>
                                              <p:pRg st="7" end="7"/>
                                            </p:txEl>
                                          </p:spTgt>
                                        </p:tgtEl>
                                        <p:attrNameLst>
                                          <p:attrName>style.rotation</p:attrName>
                                        </p:attrNameLst>
                                      </p:cBhvr>
                                      <p:tavLst>
                                        <p:tav tm="0">
                                          <p:val>
                                            <p:fltVal val="90"/>
                                          </p:val>
                                        </p:tav>
                                        <p:tav tm="100000">
                                          <p:val>
                                            <p:fltVal val="0"/>
                                          </p:val>
                                        </p:tav>
                                      </p:tavLst>
                                    </p:anim>
                                    <p:animEffect transition="in" filter="fade">
                                      <p:cBhvr>
                                        <p:cTn id="73" dur="1000"/>
                                        <p:tgtEl>
                                          <p:spTgt spid="2">
                                            <p:txEl>
                                              <p:pRg st="7" end="7"/>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31" presetClass="entr" presetSubtype="0" fill="hold" grpId="0" nodeType="clickEffect">
                                  <p:stCondLst>
                                    <p:cond delay="0"/>
                                  </p:stCondLst>
                                  <p:childTnLst>
                                    <p:set>
                                      <p:cBhvr>
                                        <p:cTn id="77" dur="1" fill="hold">
                                          <p:stCondLst>
                                            <p:cond delay="0"/>
                                          </p:stCondLst>
                                        </p:cTn>
                                        <p:tgtEl>
                                          <p:spTgt spid="2">
                                            <p:txEl>
                                              <p:pRg st="8" end="8"/>
                                            </p:txEl>
                                          </p:spTgt>
                                        </p:tgtEl>
                                        <p:attrNameLst>
                                          <p:attrName>style.visibility</p:attrName>
                                        </p:attrNameLst>
                                      </p:cBhvr>
                                      <p:to>
                                        <p:strVal val="visible"/>
                                      </p:to>
                                    </p:set>
                                    <p:anim calcmode="lin" valueType="num">
                                      <p:cBhvr>
                                        <p:cTn id="78" dur="1000" fill="hold"/>
                                        <p:tgtEl>
                                          <p:spTgt spid="2">
                                            <p:txEl>
                                              <p:pRg st="8" end="8"/>
                                            </p:txEl>
                                          </p:spTgt>
                                        </p:tgtEl>
                                        <p:attrNameLst>
                                          <p:attrName>ppt_w</p:attrName>
                                        </p:attrNameLst>
                                      </p:cBhvr>
                                      <p:tavLst>
                                        <p:tav tm="0">
                                          <p:val>
                                            <p:fltVal val="0"/>
                                          </p:val>
                                        </p:tav>
                                        <p:tav tm="100000">
                                          <p:val>
                                            <p:strVal val="#ppt_w"/>
                                          </p:val>
                                        </p:tav>
                                      </p:tavLst>
                                    </p:anim>
                                    <p:anim calcmode="lin" valueType="num">
                                      <p:cBhvr>
                                        <p:cTn id="79" dur="1000" fill="hold"/>
                                        <p:tgtEl>
                                          <p:spTgt spid="2">
                                            <p:txEl>
                                              <p:pRg st="8" end="8"/>
                                            </p:txEl>
                                          </p:spTgt>
                                        </p:tgtEl>
                                        <p:attrNameLst>
                                          <p:attrName>ppt_h</p:attrName>
                                        </p:attrNameLst>
                                      </p:cBhvr>
                                      <p:tavLst>
                                        <p:tav tm="0">
                                          <p:val>
                                            <p:fltVal val="0"/>
                                          </p:val>
                                        </p:tav>
                                        <p:tav tm="100000">
                                          <p:val>
                                            <p:strVal val="#ppt_h"/>
                                          </p:val>
                                        </p:tav>
                                      </p:tavLst>
                                    </p:anim>
                                    <p:anim calcmode="lin" valueType="num">
                                      <p:cBhvr>
                                        <p:cTn id="80" dur="1000" fill="hold"/>
                                        <p:tgtEl>
                                          <p:spTgt spid="2">
                                            <p:txEl>
                                              <p:pRg st="8" end="8"/>
                                            </p:txEl>
                                          </p:spTgt>
                                        </p:tgtEl>
                                        <p:attrNameLst>
                                          <p:attrName>style.rotation</p:attrName>
                                        </p:attrNameLst>
                                      </p:cBhvr>
                                      <p:tavLst>
                                        <p:tav tm="0">
                                          <p:val>
                                            <p:fltVal val="90"/>
                                          </p:val>
                                        </p:tav>
                                        <p:tav tm="100000">
                                          <p:val>
                                            <p:fltVal val="0"/>
                                          </p:val>
                                        </p:tav>
                                      </p:tavLst>
                                    </p:anim>
                                    <p:animEffect transition="in" filter="fade">
                                      <p:cBhvr>
                                        <p:cTn id="81" dur="1000"/>
                                        <p:tgtEl>
                                          <p:spTgt spid="2">
                                            <p:txEl>
                                              <p:pRg st="8" end="8"/>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31" presetClass="entr" presetSubtype="0" fill="hold" grpId="0" nodeType="clickEffect">
                                  <p:stCondLst>
                                    <p:cond delay="0"/>
                                  </p:stCondLst>
                                  <p:childTnLst>
                                    <p:set>
                                      <p:cBhvr>
                                        <p:cTn id="85" dur="1" fill="hold">
                                          <p:stCondLst>
                                            <p:cond delay="0"/>
                                          </p:stCondLst>
                                        </p:cTn>
                                        <p:tgtEl>
                                          <p:spTgt spid="2">
                                            <p:txEl>
                                              <p:pRg st="9" end="9"/>
                                            </p:txEl>
                                          </p:spTgt>
                                        </p:tgtEl>
                                        <p:attrNameLst>
                                          <p:attrName>style.visibility</p:attrName>
                                        </p:attrNameLst>
                                      </p:cBhvr>
                                      <p:to>
                                        <p:strVal val="visible"/>
                                      </p:to>
                                    </p:set>
                                    <p:anim calcmode="lin" valueType="num">
                                      <p:cBhvr>
                                        <p:cTn id="86" dur="1000" fill="hold"/>
                                        <p:tgtEl>
                                          <p:spTgt spid="2">
                                            <p:txEl>
                                              <p:pRg st="9" end="9"/>
                                            </p:txEl>
                                          </p:spTgt>
                                        </p:tgtEl>
                                        <p:attrNameLst>
                                          <p:attrName>ppt_w</p:attrName>
                                        </p:attrNameLst>
                                      </p:cBhvr>
                                      <p:tavLst>
                                        <p:tav tm="0">
                                          <p:val>
                                            <p:fltVal val="0"/>
                                          </p:val>
                                        </p:tav>
                                        <p:tav tm="100000">
                                          <p:val>
                                            <p:strVal val="#ppt_w"/>
                                          </p:val>
                                        </p:tav>
                                      </p:tavLst>
                                    </p:anim>
                                    <p:anim calcmode="lin" valueType="num">
                                      <p:cBhvr>
                                        <p:cTn id="87" dur="1000" fill="hold"/>
                                        <p:tgtEl>
                                          <p:spTgt spid="2">
                                            <p:txEl>
                                              <p:pRg st="9" end="9"/>
                                            </p:txEl>
                                          </p:spTgt>
                                        </p:tgtEl>
                                        <p:attrNameLst>
                                          <p:attrName>ppt_h</p:attrName>
                                        </p:attrNameLst>
                                      </p:cBhvr>
                                      <p:tavLst>
                                        <p:tav tm="0">
                                          <p:val>
                                            <p:fltVal val="0"/>
                                          </p:val>
                                        </p:tav>
                                        <p:tav tm="100000">
                                          <p:val>
                                            <p:strVal val="#ppt_h"/>
                                          </p:val>
                                        </p:tav>
                                      </p:tavLst>
                                    </p:anim>
                                    <p:anim calcmode="lin" valueType="num">
                                      <p:cBhvr>
                                        <p:cTn id="88" dur="1000" fill="hold"/>
                                        <p:tgtEl>
                                          <p:spTgt spid="2">
                                            <p:txEl>
                                              <p:pRg st="9" end="9"/>
                                            </p:txEl>
                                          </p:spTgt>
                                        </p:tgtEl>
                                        <p:attrNameLst>
                                          <p:attrName>style.rotation</p:attrName>
                                        </p:attrNameLst>
                                      </p:cBhvr>
                                      <p:tavLst>
                                        <p:tav tm="0">
                                          <p:val>
                                            <p:fltVal val="90"/>
                                          </p:val>
                                        </p:tav>
                                        <p:tav tm="100000">
                                          <p:val>
                                            <p:fltVal val="0"/>
                                          </p:val>
                                        </p:tav>
                                      </p:tavLst>
                                    </p:anim>
                                    <p:animEffect transition="in" filter="fade">
                                      <p:cBhvr>
                                        <p:cTn id="89" dur="1000"/>
                                        <p:tgtEl>
                                          <p:spTgt spid="2">
                                            <p:txEl>
                                              <p:pRg st="9" end="9"/>
                                            </p:txEl>
                                          </p:spTgt>
                                        </p:tgtEl>
                                      </p:cBhvr>
                                    </p:animEffect>
                                  </p:childTnLst>
                                </p:cTn>
                              </p:par>
                            </p:childTnLst>
                          </p:cTn>
                        </p:par>
                      </p:childTnLst>
                    </p:cTn>
                  </p:par>
                  <p:par>
                    <p:cTn id="90" fill="hold">
                      <p:stCondLst>
                        <p:cond delay="indefinite"/>
                      </p:stCondLst>
                      <p:childTnLst>
                        <p:par>
                          <p:cTn id="91" fill="hold">
                            <p:stCondLst>
                              <p:cond delay="0"/>
                            </p:stCondLst>
                            <p:childTnLst>
                              <p:par>
                                <p:cTn id="92" presetID="31" presetClass="entr" presetSubtype="0" fill="hold" grpId="0" nodeType="clickEffect">
                                  <p:stCondLst>
                                    <p:cond delay="0"/>
                                  </p:stCondLst>
                                  <p:childTnLst>
                                    <p:set>
                                      <p:cBhvr>
                                        <p:cTn id="93" dur="1" fill="hold">
                                          <p:stCondLst>
                                            <p:cond delay="0"/>
                                          </p:stCondLst>
                                        </p:cTn>
                                        <p:tgtEl>
                                          <p:spTgt spid="2">
                                            <p:txEl>
                                              <p:pRg st="10" end="10"/>
                                            </p:txEl>
                                          </p:spTgt>
                                        </p:tgtEl>
                                        <p:attrNameLst>
                                          <p:attrName>style.visibility</p:attrName>
                                        </p:attrNameLst>
                                      </p:cBhvr>
                                      <p:to>
                                        <p:strVal val="visible"/>
                                      </p:to>
                                    </p:set>
                                    <p:anim calcmode="lin" valueType="num">
                                      <p:cBhvr>
                                        <p:cTn id="94" dur="1000" fill="hold"/>
                                        <p:tgtEl>
                                          <p:spTgt spid="2">
                                            <p:txEl>
                                              <p:pRg st="10" end="10"/>
                                            </p:txEl>
                                          </p:spTgt>
                                        </p:tgtEl>
                                        <p:attrNameLst>
                                          <p:attrName>ppt_w</p:attrName>
                                        </p:attrNameLst>
                                      </p:cBhvr>
                                      <p:tavLst>
                                        <p:tav tm="0">
                                          <p:val>
                                            <p:fltVal val="0"/>
                                          </p:val>
                                        </p:tav>
                                        <p:tav tm="100000">
                                          <p:val>
                                            <p:strVal val="#ppt_w"/>
                                          </p:val>
                                        </p:tav>
                                      </p:tavLst>
                                    </p:anim>
                                    <p:anim calcmode="lin" valueType="num">
                                      <p:cBhvr>
                                        <p:cTn id="95" dur="1000" fill="hold"/>
                                        <p:tgtEl>
                                          <p:spTgt spid="2">
                                            <p:txEl>
                                              <p:pRg st="10" end="10"/>
                                            </p:txEl>
                                          </p:spTgt>
                                        </p:tgtEl>
                                        <p:attrNameLst>
                                          <p:attrName>ppt_h</p:attrName>
                                        </p:attrNameLst>
                                      </p:cBhvr>
                                      <p:tavLst>
                                        <p:tav tm="0">
                                          <p:val>
                                            <p:fltVal val="0"/>
                                          </p:val>
                                        </p:tav>
                                        <p:tav tm="100000">
                                          <p:val>
                                            <p:strVal val="#ppt_h"/>
                                          </p:val>
                                        </p:tav>
                                      </p:tavLst>
                                    </p:anim>
                                    <p:anim calcmode="lin" valueType="num">
                                      <p:cBhvr>
                                        <p:cTn id="96" dur="1000" fill="hold"/>
                                        <p:tgtEl>
                                          <p:spTgt spid="2">
                                            <p:txEl>
                                              <p:pRg st="10" end="10"/>
                                            </p:txEl>
                                          </p:spTgt>
                                        </p:tgtEl>
                                        <p:attrNameLst>
                                          <p:attrName>style.rotation</p:attrName>
                                        </p:attrNameLst>
                                      </p:cBhvr>
                                      <p:tavLst>
                                        <p:tav tm="0">
                                          <p:val>
                                            <p:fltVal val="90"/>
                                          </p:val>
                                        </p:tav>
                                        <p:tav tm="100000">
                                          <p:val>
                                            <p:fltVal val="0"/>
                                          </p:val>
                                        </p:tav>
                                      </p:tavLst>
                                    </p:anim>
                                    <p:animEffect transition="in" filter="fade">
                                      <p:cBhvr>
                                        <p:cTn id="97" dur="10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899592" y="548680"/>
            <a:ext cx="7632848" cy="707886"/>
          </a:xfrm>
          <a:prstGeom prst="rect">
            <a:avLst/>
          </a:prstGeom>
          <a:solidFill>
            <a:srgbClr val="9EA788"/>
          </a:solidFill>
        </p:spPr>
        <p:txBody>
          <a:bodyPr wrap="square">
            <a:spAutoFit/>
          </a:bodyPr>
          <a:lstStyle/>
          <a:p>
            <a:r>
              <a:rPr lang="ar-EG" sz="4000" b="1" dirty="0"/>
              <a:t>اذكر مهام السكرتير</a:t>
            </a:r>
            <a:endParaRPr lang="ar-EG" sz="7200" b="1" dirty="0"/>
          </a:p>
        </p:txBody>
      </p:sp>
      <p:sp>
        <p:nvSpPr>
          <p:cNvPr id="4" name="مربع نص 3">
            <a:extLst>
              <a:ext uri="{FF2B5EF4-FFF2-40B4-BE49-F238E27FC236}">
                <a16:creationId xmlns:a16="http://schemas.microsoft.com/office/drawing/2014/main" id="{A4FC225C-9C04-2944-3C83-87C66C956D87}"/>
              </a:ext>
            </a:extLst>
          </p:cNvPr>
          <p:cNvSpPr txBox="1"/>
          <p:nvPr/>
        </p:nvSpPr>
        <p:spPr>
          <a:xfrm>
            <a:off x="2286000" y="2626216"/>
            <a:ext cx="5166320" cy="2254463"/>
          </a:xfrm>
          <a:prstGeom prst="rect">
            <a:avLst/>
          </a:prstGeom>
          <a:noFill/>
        </p:spPr>
        <p:txBody>
          <a:bodyPr wrap="square">
            <a:spAutoFit/>
          </a:bodyPr>
          <a:lstStyle/>
          <a:p>
            <a:pPr algn="r" rtl="1">
              <a:spcBef>
                <a:spcPts val="0"/>
              </a:spcBef>
              <a:spcAft>
                <a:spcPts val="500"/>
              </a:spcAft>
            </a:pPr>
            <a:r>
              <a:rPr lang="ar-EG" sz="3200" b="1" i="0" u="none" strike="noStrike" dirty="0">
                <a:solidFill>
                  <a:srgbClr val="C00000"/>
                </a:solidFill>
                <a:effectLst/>
                <a:latin typeface="Times New Roman" panose="02020603050405020304" pitchFamily="18" charset="0"/>
              </a:rPr>
              <a:t>1- تحديد المواعيد واستقبال الزوار</a:t>
            </a:r>
          </a:p>
          <a:p>
            <a:pPr algn="r" rtl="1">
              <a:spcBef>
                <a:spcPts val="0"/>
              </a:spcBef>
              <a:spcAft>
                <a:spcPts val="500"/>
              </a:spcAft>
            </a:pPr>
            <a:r>
              <a:rPr lang="ar-EG" sz="3200" b="1" i="0" u="none" strike="noStrike" dirty="0">
                <a:solidFill>
                  <a:srgbClr val="C00000"/>
                </a:solidFill>
                <a:effectLst/>
                <a:latin typeface="Times New Roman" panose="02020603050405020304" pitchFamily="18" charset="0"/>
              </a:rPr>
              <a:t> ٢- معالجة المكالمات الهاتفية.</a:t>
            </a:r>
          </a:p>
          <a:p>
            <a:pPr algn="r" rtl="1">
              <a:spcBef>
                <a:spcPts val="0"/>
              </a:spcBef>
              <a:spcAft>
                <a:spcPts val="500"/>
              </a:spcAft>
            </a:pPr>
            <a:r>
              <a:rPr lang="ar-EG" sz="3200" b="1" i="0" u="none" strike="noStrike" dirty="0">
                <a:solidFill>
                  <a:srgbClr val="C00000"/>
                </a:solidFill>
                <a:effectLst/>
                <a:latin typeface="Times New Roman" panose="02020603050405020304" pitchFamily="18" charset="0"/>
              </a:rPr>
              <a:t> 3-معالجة البريد الصادر والوارد.</a:t>
            </a:r>
            <a:endParaRPr lang="ar-EG" sz="3200" b="1" dirty="0">
              <a:solidFill>
                <a:srgbClr val="C00000"/>
              </a:solidFill>
              <a:effectLst/>
            </a:endParaRPr>
          </a:p>
          <a:p>
            <a:pPr algn="r" rtl="1">
              <a:spcBef>
                <a:spcPts val="0"/>
              </a:spcBef>
              <a:spcAft>
                <a:spcPts val="500"/>
              </a:spcAft>
            </a:pPr>
            <a:r>
              <a:rPr lang="ar-EG" sz="3200" b="1" dirty="0">
                <a:solidFill>
                  <a:srgbClr val="C00000"/>
                </a:solidFill>
                <a:latin typeface="Times New Roman" panose="02020603050405020304" pitchFamily="18" charset="0"/>
              </a:rPr>
              <a:t>4</a:t>
            </a:r>
            <a:r>
              <a:rPr lang="ar-EG" sz="3200" b="1" i="0" u="none" strike="noStrike" dirty="0">
                <a:solidFill>
                  <a:srgbClr val="C00000"/>
                </a:solidFill>
                <a:effectLst/>
                <a:latin typeface="Times New Roman" panose="02020603050405020304" pitchFamily="18" charset="0"/>
              </a:rPr>
              <a:t>- تحرير المكاتبات والخطابات.</a:t>
            </a:r>
            <a:endParaRPr lang="ar-EG" sz="3200" b="1" dirty="0">
              <a:solidFill>
                <a:srgbClr val="C00000"/>
              </a:solidFill>
              <a:effectLst/>
            </a:endParaRPr>
          </a:p>
        </p:txBody>
      </p:sp>
    </p:spTree>
    <p:extLst>
      <p:ext uri="{BB962C8B-B14F-4D97-AF65-F5344CB8AC3E}">
        <p14:creationId xmlns:p14="http://schemas.microsoft.com/office/powerpoint/2010/main" val="2360654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 calcmode="lin" valueType="num">
                                      <p:cBhvr>
                                        <p:cTn id="20"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23" dur="10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 calcmode="lin" valueType="num">
                                      <p:cBhvr>
                                        <p:cTn id="28"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9"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30"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31" dur="1000"/>
                                        <p:tgtEl>
                                          <p:spTgt spid="4">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grpId="0" nodeType="clickEffect">
                                  <p:stCondLst>
                                    <p:cond delay="0"/>
                                  </p:stCondLst>
                                  <p:childTnLst>
                                    <p:set>
                                      <p:cBhvr>
                                        <p:cTn id="35" dur="1" fill="hold">
                                          <p:stCondLst>
                                            <p:cond delay="0"/>
                                          </p:stCondLst>
                                        </p:cTn>
                                        <p:tgtEl>
                                          <p:spTgt spid="4">
                                            <p:txEl>
                                              <p:pRg st="3" end="3"/>
                                            </p:txEl>
                                          </p:spTgt>
                                        </p:tgtEl>
                                        <p:attrNameLst>
                                          <p:attrName>style.visibility</p:attrName>
                                        </p:attrNameLst>
                                      </p:cBhvr>
                                      <p:to>
                                        <p:strVal val="visible"/>
                                      </p:to>
                                    </p:set>
                                    <p:anim calcmode="lin" valueType="num">
                                      <p:cBhvr>
                                        <p:cTn id="36"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7" dur="1000" fill="hold"/>
                                        <p:tgtEl>
                                          <p:spTgt spid="4">
                                            <p:txEl>
                                              <p:pRg st="3" end="3"/>
                                            </p:txEl>
                                          </p:spTgt>
                                        </p:tgtEl>
                                        <p:attrNameLst>
                                          <p:attrName>ppt_h</p:attrName>
                                        </p:attrNameLst>
                                      </p:cBhvr>
                                      <p:tavLst>
                                        <p:tav tm="0">
                                          <p:val>
                                            <p:fltVal val="0"/>
                                          </p:val>
                                        </p:tav>
                                        <p:tav tm="100000">
                                          <p:val>
                                            <p:strVal val="#ppt_h"/>
                                          </p:val>
                                        </p:tav>
                                      </p:tavLst>
                                    </p:anim>
                                    <p:anim calcmode="lin" valueType="num">
                                      <p:cBhvr>
                                        <p:cTn id="38" dur="1000" fill="hold"/>
                                        <p:tgtEl>
                                          <p:spTgt spid="4">
                                            <p:txEl>
                                              <p:pRg st="3" end="3"/>
                                            </p:txEl>
                                          </p:spTgt>
                                        </p:tgtEl>
                                        <p:attrNameLst>
                                          <p:attrName>style.rotation</p:attrName>
                                        </p:attrNameLst>
                                      </p:cBhvr>
                                      <p:tavLst>
                                        <p:tav tm="0">
                                          <p:val>
                                            <p:fltVal val="90"/>
                                          </p:val>
                                        </p:tav>
                                        <p:tav tm="100000">
                                          <p:val>
                                            <p:fltVal val="0"/>
                                          </p:val>
                                        </p:tav>
                                      </p:tavLst>
                                    </p:anim>
                                    <p:animEffect transition="in" filter="fade">
                                      <p:cBhvr>
                                        <p:cTn id="39"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زوايا علوية مقصوصة 1">
            <a:extLst>
              <a:ext uri="{FF2B5EF4-FFF2-40B4-BE49-F238E27FC236}">
                <a16:creationId xmlns:a16="http://schemas.microsoft.com/office/drawing/2014/main" id="{5E0367CD-192D-FF26-8534-C36E5EE0035A}"/>
              </a:ext>
            </a:extLst>
          </p:cNvPr>
          <p:cNvSpPr/>
          <p:nvPr/>
        </p:nvSpPr>
        <p:spPr>
          <a:xfrm>
            <a:off x="683568" y="548680"/>
            <a:ext cx="7776864" cy="1077218"/>
          </a:xfrm>
          <a:prstGeom prst="snip2SameRect">
            <a:avLst/>
          </a:prstGeom>
          <a:solidFill>
            <a:srgbClr val="9EA788"/>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spcBef>
                <a:spcPts val="0"/>
              </a:spcBef>
              <a:spcAft>
                <a:spcPts val="500"/>
              </a:spcAft>
            </a:pPr>
            <a:r>
              <a:rPr lang="ar-EG" sz="3600" b="1" i="0" u="none" strike="noStrike" dirty="0">
                <a:solidFill>
                  <a:schemeClr val="tx1"/>
                </a:solidFill>
                <a:effectLst/>
                <a:latin typeface="Times New Roman" panose="02020603050405020304" pitchFamily="18" charset="0"/>
              </a:rPr>
              <a:t>اربط المهارات أو المهام في العمود (أ) بما يناسبها من العمود (ب):</a:t>
            </a:r>
            <a:endParaRPr lang="ar-EG" sz="5400" b="1" dirty="0">
              <a:solidFill>
                <a:schemeClr val="tx1"/>
              </a:solidFill>
              <a:effectLst/>
            </a:endParaRPr>
          </a:p>
        </p:txBody>
      </p:sp>
      <p:graphicFrame>
        <p:nvGraphicFramePr>
          <p:cNvPr id="5" name="جدول 4">
            <a:extLst>
              <a:ext uri="{FF2B5EF4-FFF2-40B4-BE49-F238E27FC236}">
                <a16:creationId xmlns:a16="http://schemas.microsoft.com/office/drawing/2014/main" id="{40307293-380E-B114-5745-F94D7DD1B0F1}"/>
              </a:ext>
            </a:extLst>
          </p:cNvPr>
          <p:cNvGraphicFramePr>
            <a:graphicFrameLocks noGrp="1"/>
          </p:cNvGraphicFramePr>
          <p:nvPr>
            <p:extLst>
              <p:ext uri="{D42A27DB-BD31-4B8C-83A1-F6EECF244321}">
                <p14:modId xmlns:p14="http://schemas.microsoft.com/office/powerpoint/2010/main" val="2052022215"/>
              </p:ext>
            </p:extLst>
          </p:nvPr>
        </p:nvGraphicFramePr>
        <p:xfrm>
          <a:off x="551892" y="2060848"/>
          <a:ext cx="8040216" cy="3799990"/>
        </p:xfrm>
        <a:graphic>
          <a:graphicData uri="http://schemas.openxmlformats.org/drawingml/2006/table">
            <a:tbl>
              <a:tblPr firstRow="1" bandRow="1">
                <a:tableStyleId>{93296810-A885-4BE3-A3E7-6D5BEEA58F35}</a:tableStyleId>
              </a:tblPr>
              <a:tblGrid>
                <a:gridCol w="3240360">
                  <a:extLst>
                    <a:ext uri="{9D8B030D-6E8A-4147-A177-3AD203B41FA5}">
                      <a16:colId xmlns:a16="http://schemas.microsoft.com/office/drawing/2014/main" val="3335089061"/>
                    </a:ext>
                  </a:extLst>
                </a:gridCol>
                <a:gridCol w="1008112">
                  <a:extLst>
                    <a:ext uri="{9D8B030D-6E8A-4147-A177-3AD203B41FA5}">
                      <a16:colId xmlns:a16="http://schemas.microsoft.com/office/drawing/2014/main" val="1159844064"/>
                    </a:ext>
                  </a:extLst>
                </a:gridCol>
                <a:gridCol w="3312368">
                  <a:extLst>
                    <a:ext uri="{9D8B030D-6E8A-4147-A177-3AD203B41FA5}">
                      <a16:colId xmlns:a16="http://schemas.microsoft.com/office/drawing/2014/main" val="2466037419"/>
                    </a:ext>
                  </a:extLst>
                </a:gridCol>
                <a:gridCol w="479376">
                  <a:extLst>
                    <a:ext uri="{9D8B030D-6E8A-4147-A177-3AD203B41FA5}">
                      <a16:colId xmlns:a16="http://schemas.microsoft.com/office/drawing/2014/main" val="3629133406"/>
                    </a:ext>
                  </a:extLst>
                </a:gridCol>
              </a:tblGrid>
              <a:tr h="759998">
                <a:tc>
                  <a:txBody>
                    <a:bodyPr/>
                    <a:lstStyle/>
                    <a:p>
                      <a:pPr algn="ctr"/>
                      <a:r>
                        <a:rPr lang="ar-EG" sz="2800" b="1" dirty="0"/>
                        <a:t>(ب)ش</a:t>
                      </a:r>
                      <a:endParaRPr lang="en-US" sz="2800" b="1" dirty="0"/>
                    </a:p>
                  </a:txBody>
                  <a:tcPr>
                    <a:solidFill>
                      <a:srgbClr val="9EA788"/>
                    </a:solidFill>
                  </a:tcPr>
                </a:tc>
                <a:tc>
                  <a:txBody>
                    <a:bodyPr/>
                    <a:lstStyle/>
                    <a:p>
                      <a:pPr algn="ctr"/>
                      <a:r>
                        <a:rPr lang="ar-EG" sz="2800" b="1" dirty="0"/>
                        <a:t>الإجابة</a:t>
                      </a:r>
                      <a:endParaRPr lang="en-US" sz="2800" b="1" dirty="0"/>
                    </a:p>
                  </a:txBody>
                  <a:tcPr>
                    <a:solidFill>
                      <a:srgbClr val="9EA788"/>
                    </a:solidFill>
                  </a:tcPr>
                </a:tc>
                <a:tc>
                  <a:txBody>
                    <a:bodyPr/>
                    <a:lstStyle/>
                    <a:p>
                      <a:pPr algn="ctr"/>
                      <a:r>
                        <a:rPr lang="ar-EG" sz="2800" b="1" dirty="0"/>
                        <a:t>(أ)</a:t>
                      </a:r>
                      <a:endParaRPr lang="en-US" sz="2800" b="1" dirty="0"/>
                    </a:p>
                  </a:txBody>
                  <a:tcPr>
                    <a:solidFill>
                      <a:srgbClr val="9EA788"/>
                    </a:solidFill>
                  </a:tcPr>
                </a:tc>
                <a:tc>
                  <a:txBody>
                    <a:bodyPr/>
                    <a:lstStyle/>
                    <a:p>
                      <a:pPr algn="ctr"/>
                      <a:r>
                        <a:rPr lang="ar-EG" sz="2800" b="1" dirty="0"/>
                        <a:t>م</a:t>
                      </a:r>
                      <a:endParaRPr lang="en-US" sz="2800" b="1" dirty="0"/>
                    </a:p>
                  </a:txBody>
                  <a:tcPr>
                    <a:solidFill>
                      <a:srgbClr val="9EA788"/>
                    </a:solidFill>
                  </a:tcPr>
                </a:tc>
                <a:extLst>
                  <a:ext uri="{0D108BD9-81ED-4DB2-BD59-A6C34878D82A}">
                    <a16:rowId xmlns:a16="http://schemas.microsoft.com/office/drawing/2014/main" val="778143188"/>
                  </a:ext>
                </a:extLst>
              </a:tr>
              <a:tr h="759998">
                <a:tc>
                  <a:txBody>
                    <a:bodyPr/>
                    <a:lstStyle/>
                    <a:p>
                      <a:pPr algn="ctr"/>
                      <a:r>
                        <a:rPr lang="ar-EG" sz="2800" b="1" dirty="0"/>
                        <a:t>مهارات علمية</a:t>
                      </a:r>
                      <a:endParaRPr lang="en-US" sz="2800" b="1" dirty="0"/>
                    </a:p>
                  </a:txBody>
                  <a:tcPr/>
                </a:tc>
                <a:tc>
                  <a:txBody>
                    <a:bodyPr/>
                    <a:lstStyle/>
                    <a:p>
                      <a:pPr algn="ctr"/>
                      <a:endParaRPr lang="en-US" sz="2800" b="1" dirty="0"/>
                    </a:p>
                  </a:txBody>
                  <a:tcPr/>
                </a:tc>
                <a:tc>
                  <a:txBody>
                    <a:bodyPr/>
                    <a:lstStyle/>
                    <a:p>
                      <a:pPr algn="ctr"/>
                      <a:r>
                        <a:rPr lang="ar-EG" sz="2800" b="1" dirty="0"/>
                        <a:t>ضبط النفس وعدم الانفعال</a:t>
                      </a:r>
                      <a:endParaRPr lang="en-US" sz="2800" b="1" dirty="0"/>
                    </a:p>
                  </a:txBody>
                  <a:tcPr/>
                </a:tc>
                <a:tc>
                  <a:txBody>
                    <a:bodyPr/>
                    <a:lstStyle/>
                    <a:p>
                      <a:pPr algn="ctr"/>
                      <a:r>
                        <a:rPr lang="ar-EG" sz="2800" b="1" dirty="0"/>
                        <a:t>1</a:t>
                      </a:r>
                      <a:endParaRPr lang="en-US" sz="2800" b="1" dirty="0"/>
                    </a:p>
                  </a:txBody>
                  <a:tcPr/>
                </a:tc>
                <a:extLst>
                  <a:ext uri="{0D108BD9-81ED-4DB2-BD59-A6C34878D82A}">
                    <a16:rowId xmlns:a16="http://schemas.microsoft.com/office/drawing/2014/main" val="1516352791"/>
                  </a:ext>
                </a:extLst>
              </a:tr>
              <a:tr h="759998">
                <a:tc>
                  <a:txBody>
                    <a:bodyPr/>
                    <a:lstStyle/>
                    <a:p>
                      <a:pPr algn="ctr"/>
                      <a:r>
                        <a:rPr lang="ar-EG" sz="2800" b="1" dirty="0"/>
                        <a:t>مهام السكرتير</a:t>
                      </a:r>
                      <a:endParaRPr lang="en-US" sz="2800" b="1" dirty="0"/>
                    </a:p>
                  </a:txBody>
                  <a:tcPr/>
                </a:tc>
                <a:tc>
                  <a:txBody>
                    <a:bodyPr/>
                    <a:lstStyle/>
                    <a:p>
                      <a:pPr algn="ctr"/>
                      <a:endParaRPr lang="en-US" sz="2800" b="1" dirty="0"/>
                    </a:p>
                  </a:txBody>
                  <a:tcPr/>
                </a:tc>
                <a:tc>
                  <a:txBody>
                    <a:bodyPr/>
                    <a:lstStyle/>
                    <a:p>
                      <a:pPr algn="ctr"/>
                      <a:r>
                        <a:rPr lang="ar-EG" sz="2800" b="1" dirty="0"/>
                        <a:t>الإلمام باللوائح والأنظمة</a:t>
                      </a:r>
                      <a:endParaRPr lang="en-US" sz="2800" b="1" dirty="0"/>
                    </a:p>
                  </a:txBody>
                  <a:tcPr/>
                </a:tc>
                <a:tc>
                  <a:txBody>
                    <a:bodyPr/>
                    <a:lstStyle/>
                    <a:p>
                      <a:pPr algn="ctr"/>
                      <a:r>
                        <a:rPr lang="ar-EG" sz="2800" b="1" dirty="0"/>
                        <a:t>2</a:t>
                      </a:r>
                      <a:endParaRPr lang="en-US" sz="2800" b="1" dirty="0"/>
                    </a:p>
                  </a:txBody>
                  <a:tcPr/>
                </a:tc>
                <a:extLst>
                  <a:ext uri="{0D108BD9-81ED-4DB2-BD59-A6C34878D82A}">
                    <a16:rowId xmlns:a16="http://schemas.microsoft.com/office/drawing/2014/main" val="397181794"/>
                  </a:ext>
                </a:extLst>
              </a:tr>
              <a:tr h="759998">
                <a:tc>
                  <a:txBody>
                    <a:bodyPr/>
                    <a:lstStyle/>
                    <a:p>
                      <a:pPr algn="ctr"/>
                      <a:r>
                        <a:rPr lang="ar-EG" sz="2800" b="1" dirty="0"/>
                        <a:t>مهارات شخصية</a:t>
                      </a:r>
                      <a:endParaRPr lang="en-US" sz="2800" b="1" dirty="0"/>
                    </a:p>
                  </a:txBody>
                  <a:tcPr/>
                </a:tc>
                <a:tc>
                  <a:txBody>
                    <a:bodyPr/>
                    <a:lstStyle/>
                    <a:p>
                      <a:pPr algn="ctr"/>
                      <a:endParaRPr lang="en-US" sz="2800" b="1" dirty="0"/>
                    </a:p>
                  </a:txBody>
                  <a:tcPr/>
                </a:tc>
                <a:tc>
                  <a:txBody>
                    <a:bodyPr/>
                    <a:lstStyle/>
                    <a:p>
                      <a:pPr algn="ctr"/>
                      <a:r>
                        <a:rPr lang="ar-EG" sz="2800" b="1" dirty="0"/>
                        <a:t>تلخيص المقالات وكتابة التقارير</a:t>
                      </a:r>
                      <a:endParaRPr lang="en-US" sz="2800" b="1" dirty="0"/>
                    </a:p>
                  </a:txBody>
                  <a:tcPr/>
                </a:tc>
                <a:tc>
                  <a:txBody>
                    <a:bodyPr/>
                    <a:lstStyle/>
                    <a:p>
                      <a:pPr algn="ctr"/>
                      <a:r>
                        <a:rPr lang="ar-EG" sz="2800" b="1" dirty="0"/>
                        <a:t>3</a:t>
                      </a:r>
                      <a:endParaRPr lang="en-US" sz="2800" b="1" dirty="0"/>
                    </a:p>
                  </a:txBody>
                  <a:tcPr/>
                </a:tc>
                <a:extLst>
                  <a:ext uri="{0D108BD9-81ED-4DB2-BD59-A6C34878D82A}">
                    <a16:rowId xmlns:a16="http://schemas.microsoft.com/office/drawing/2014/main" val="2720409552"/>
                  </a:ext>
                </a:extLst>
              </a:tr>
              <a:tr h="759998">
                <a:tc>
                  <a:txBody>
                    <a:bodyPr/>
                    <a:lstStyle/>
                    <a:p>
                      <a:pPr algn="ctr"/>
                      <a:r>
                        <a:rPr lang="ar-EG" sz="2800" b="1" dirty="0"/>
                        <a:t>مهارات علمية</a:t>
                      </a:r>
                      <a:endParaRPr lang="en-US" sz="2800" b="1" dirty="0"/>
                    </a:p>
                  </a:txBody>
                  <a:tcPr/>
                </a:tc>
                <a:tc>
                  <a:txBody>
                    <a:bodyPr/>
                    <a:lstStyle/>
                    <a:p>
                      <a:pPr algn="ctr"/>
                      <a:endParaRPr lang="en-US" sz="2800" b="1" dirty="0"/>
                    </a:p>
                  </a:txBody>
                  <a:tcPr/>
                </a:tc>
                <a:tc>
                  <a:txBody>
                    <a:bodyPr/>
                    <a:lstStyle/>
                    <a:p>
                      <a:pPr algn="ctr"/>
                      <a:r>
                        <a:rPr lang="ar-EG" sz="2800" b="1" dirty="0"/>
                        <a:t>معالجة المكالمات الهاتفية</a:t>
                      </a:r>
                      <a:endParaRPr lang="en-US" sz="2800" b="1" dirty="0"/>
                    </a:p>
                  </a:txBody>
                  <a:tcPr/>
                </a:tc>
                <a:tc>
                  <a:txBody>
                    <a:bodyPr/>
                    <a:lstStyle/>
                    <a:p>
                      <a:pPr algn="ctr"/>
                      <a:r>
                        <a:rPr lang="ar-EG" sz="2800" b="1" dirty="0"/>
                        <a:t>4</a:t>
                      </a:r>
                      <a:endParaRPr lang="en-US" sz="2800" b="1" dirty="0"/>
                    </a:p>
                  </a:txBody>
                  <a:tcPr/>
                </a:tc>
                <a:extLst>
                  <a:ext uri="{0D108BD9-81ED-4DB2-BD59-A6C34878D82A}">
                    <a16:rowId xmlns:a16="http://schemas.microsoft.com/office/drawing/2014/main" val="2593072622"/>
                  </a:ext>
                </a:extLst>
              </a:tr>
            </a:tbl>
          </a:graphicData>
        </a:graphic>
      </p:graphicFrame>
      <p:sp>
        <p:nvSpPr>
          <p:cNvPr id="4" name="مربع نص 3">
            <a:extLst>
              <a:ext uri="{FF2B5EF4-FFF2-40B4-BE49-F238E27FC236}">
                <a16:creationId xmlns:a16="http://schemas.microsoft.com/office/drawing/2014/main" id="{5BC0A89A-08B5-9AE6-DD01-17D45910C63A}"/>
              </a:ext>
            </a:extLst>
          </p:cNvPr>
          <p:cNvSpPr txBox="1"/>
          <p:nvPr/>
        </p:nvSpPr>
        <p:spPr>
          <a:xfrm>
            <a:off x="3563888" y="3056727"/>
            <a:ext cx="773832" cy="646331"/>
          </a:xfrm>
          <a:prstGeom prst="rect">
            <a:avLst/>
          </a:prstGeom>
          <a:noFill/>
        </p:spPr>
        <p:txBody>
          <a:bodyPr wrap="square">
            <a:spAutoFit/>
          </a:bodyPr>
          <a:lstStyle/>
          <a:p>
            <a:r>
              <a:rPr lang="ar-EG" sz="3600" b="1" i="0" u="none" strike="noStrike" dirty="0">
                <a:solidFill>
                  <a:srgbClr val="C00000"/>
                </a:solidFill>
                <a:effectLst/>
                <a:latin typeface="Times New Roman" panose="02020603050405020304" pitchFamily="18" charset="0"/>
              </a:rPr>
              <a:t>3</a:t>
            </a:r>
            <a:endParaRPr lang="ar-EG" sz="3600" dirty="0"/>
          </a:p>
        </p:txBody>
      </p:sp>
      <p:sp>
        <p:nvSpPr>
          <p:cNvPr id="7" name="مربع نص 6">
            <a:extLst>
              <a:ext uri="{FF2B5EF4-FFF2-40B4-BE49-F238E27FC236}">
                <a16:creationId xmlns:a16="http://schemas.microsoft.com/office/drawing/2014/main" id="{44B1D78A-B2BC-7B43-A08C-0D2CD336605F}"/>
              </a:ext>
            </a:extLst>
          </p:cNvPr>
          <p:cNvSpPr txBox="1"/>
          <p:nvPr/>
        </p:nvSpPr>
        <p:spPr>
          <a:xfrm>
            <a:off x="3928864" y="3814842"/>
            <a:ext cx="512440" cy="646331"/>
          </a:xfrm>
          <a:prstGeom prst="rect">
            <a:avLst/>
          </a:prstGeom>
          <a:noFill/>
        </p:spPr>
        <p:txBody>
          <a:bodyPr wrap="square">
            <a:spAutoFit/>
          </a:bodyPr>
          <a:lstStyle/>
          <a:p>
            <a:r>
              <a:rPr lang="ar-EG" sz="3600" b="1" i="0" u="none" strike="noStrike" dirty="0">
                <a:solidFill>
                  <a:srgbClr val="C00000"/>
                </a:solidFill>
                <a:effectLst/>
                <a:latin typeface="Times New Roman" panose="02020603050405020304" pitchFamily="18" charset="0"/>
              </a:rPr>
              <a:t>4</a:t>
            </a:r>
            <a:endParaRPr lang="ar-EG" sz="3600" dirty="0"/>
          </a:p>
        </p:txBody>
      </p:sp>
      <p:sp>
        <p:nvSpPr>
          <p:cNvPr id="8" name="مربع نص 7">
            <a:extLst>
              <a:ext uri="{FF2B5EF4-FFF2-40B4-BE49-F238E27FC236}">
                <a16:creationId xmlns:a16="http://schemas.microsoft.com/office/drawing/2014/main" id="{C6A265DC-57C4-DA38-9CB1-3B661E094A5B}"/>
              </a:ext>
            </a:extLst>
          </p:cNvPr>
          <p:cNvSpPr txBox="1"/>
          <p:nvPr/>
        </p:nvSpPr>
        <p:spPr>
          <a:xfrm>
            <a:off x="3928864" y="4572957"/>
            <a:ext cx="512440" cy="646331"/>
          </a:xfrm>
          <a:prstGeom prst="rect">
            <a:avLst/>
          </a:prstGeom>
          <a:noFill/>
        </p:spPr>
        <p:txBody>
          <a:bodyPr wrap="square">
            <a:spAutoFit/>
          </a:bodyPr>
          <a:lstStyle/>
          <a:p>
            <a:r>
              <a:rPr lang="ar-EG" sz="3600" b="1" i="0" u="none" strike="noStrike" dirty="0">
                <a:solidFill>
                  <a:srgbClr val="C00000"/>
                </a:solidFill>
                <a:effectLst/>
                <a:latin typeface="Times New Roman" panose="02020603050405020304" pitchFamily="18" charset="0"/>
              </a:rPr>
              <a:t>1</a:t>
            </a:r>
            <a:endParaRPr lang="ar-EG" sz="3600" dirty="0"/>
          </a:p>
        </p:txBody>
      </p:sp>
      <p:sp>
        <p:nvSpPr>
          <p:cNvPr id="9" name="مربع نص 8">
            <a:extLst>
              <a:ext uri="{FF2B5EF4-FFF2-40B4-BE49-F238E27FC236}">
                <a16:creationId xmlns:a16="http://schemas.microsoft.com/office/drawing/2014/main" id="{036128DD-891F-35C9-CF2C-B7C256A40BCC}"/>
              </a:ext>
            </a:extLst>
          </p:cNvPr>
          <p:cNvSpPr txBox="1"/>
          <p:nvPr/>
        </p:nvSpPr>
        <p:spPr>
          <a:xfrm>
            <a:off x="3977781" y="5399389"/>
            <a:ext cx="512440" cy="646331"/>
          </a:xfrm>
          <a:prstGeom prst="rect">
            <a:avLst/>
          </a:prstGeom>
          <a:noFill/>
        </p:spPr>
        <p:txBody>
          <a:bodyPr wrap="square">
            <a:spAutoFit/>
          </a:bodyPr>
          <a:lstStyle/>
          <a:p>
            <a:r>
              <a:rPr lang="ar-EG" sz="3600" b="1" i="0" u="none" strike="noStrike" dirty="0">
                <a:solidFill>
                  <a:srgbClr val="C00000"/>
                </a:solidFill>
                <a:effectLst/>
                <a:latin typeface="Times New Roman" panose="02020603050405020304" pitchFamily="18" charset="0"/>
              </a:rPr>
              <a:t>2</a:t>
            </a:r>
            <a:endParaRPr lang="ar-EG" sz="3600" dirty="0"/>
          </a:p>
        </p:txBody>
      </p:sp>
    </p:spTree>
    <p:extLst>
      <p:ext uri="{BB962C8B-B14F-4D97-AF65-F5344CB8AC3E}">
        <p14:creationId xmlns:p14="http://schemas.microsoft.com/office/powerpoint/2010/main" val="2913743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randombar(horizontal)">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randombar(horizontal)">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randombar(horizontal)">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7" grpId="0"/>
      <p:bldP spid="8" grpId="0"/>
      <p:bldP spid="9" grpId="0"/>
    </p:bldLst>
  </p:timing>
</p:sld>
</file>

<file path=ppt/theme/theme1.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6685</TotalTime>
  <Words>824</Words>
  <Application>Microsoft Office PowerPoint</Application>
  <PresentationFormat>On-screen Show (4:3)</PresentationFormat>
  <Paragraphs>148</Paragraphs>
  <Slides>31</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31</vt:i4>
      </vt:variant>
    </vt:vector>
  </HeadingPairs>
  <TitlesOfParts>
    <vt:vector size="40" baseType="lpstr">
      <vt:lpstr>Arial</vt:lpstr>
      <vt:lpstr>Calibri</vt:lpstr>
      <vt:lpstr>Courier New</vt:lpstr>
      <vt:lpstr>Times New Roman</vt:lpstr>
      <vt:lpstr>Traditional Arabic</vt:lpstr>
      <vt:lpstr>Wingdings</vt:lpstr>
      <vt:lpstr>3_نسق Office</vt:lpstr>
      <vt:lpstr>1_Office Theme</vt:lpstr>
      <vt:lpstr>5_نسق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289</cp:revision>
  <dcterms:created xsi:type="dcterms:W3CDTF">2020-12-01T14:21:27Z</dcterms:created>
  <dcterms:modified xsi:type="dcterms:W3CDTF">2025-11-30T05:10:36Z</dcterms:modified>
</cp:coreProperties>
</file>