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84" r:id="rId2"/>
    <p:sldMasterId id="2147483708" r:id="rId3"/>
    <p:sldMasterId id="2147483720" r:id="rId4"/>
  </p:sldMasterIdLst>
  <p:sldIdLst>
    <p:sldId id="256" r:id="rId5"/>
    <p:sldId id="257" r:id="rId6"/>
    <p:sldId id="519" r:id="rId7"/>
    <p:sldId id="423" r:id="rId8"/>
    <p:sldId id="424" r:id="rId9"/>
    <p:sldId id="499" r:id="rId10"/>
    <p:sldId id="258" r:id="rId11"/>
    <p:sldId id="264" r:id="rId12"/>
    <p:sldId id="427" r:id="rId13"/>
    <p:sldId id="520" r:id="rId14"/>
    <p:sldId id="501" r:id="rId15"/>
    <p:sldId id="502" r:id="rId16"/>
    <p:sldId id="503" r:id="rId17"/>
    <p:sldId id="521" r:id="rId18"/>
    <p:sldId id="505" r:id="rId19"/>
    <p:sldId id="506" r:id="rId20"/>
    <p:sldId id="508" r:id="rId21"/>
    <p:sldId id="265" r:id="rId22"/>
    <p:sldId id="429" r:id="rId23"/>
    <p:sldId id="522" r:id="rId24"/>
    <p:sldId id="491" r:id="rId25"/>
    <p:sldId id="493" r:id="rId26"/>
    <p:sldId id="509" r:id="rId27"/>
    <p:sldId id="510" r:id="rId28"/>
    <p:sldId id="511" r:id="rId29"/>
    <p:sldId id="512" r:id="rId30"/>
    <p:sldId id="513" r:id="rId31"/>
    <p:sldId id="514" r:id="rId32"/>
    <p:sldId id="515" r:id="rId33"/>
    <p:sldId id="516" r:id="rId34"/>
    <p:sldId id="523" r:id="rId35"/>
    <p:sldId id="496" r:id="rId36"/>
    <p:sldId id="263" r:id="rId37"/>
    <p:sldId id="517" r:id="rId38"/>
    <p:sldId id="262" r:id="rId39"/>
    <p:sldId id="260" r:id="rId40"/>
    <p:sldId id="459" r:id="rId41"/>
    <p:sldId id="474" r:id="rId42"/>
    <p:sldId id="518" r:id="rId43"/>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615D"/>
    <a:srgbClr val="481918"/>
    <a:srgbClr val="AF9C4B"/>
    <a:srgbClr val="990000"/>
    <a:srgbClr val="087E85"/>
    <a:srgbClr val="99FFCC"/>
    <a:srgbClr val="003E6B"/>
    <a:srgbClr val="0000CC"/>
    <a:srgbClr val="070D1E"/>
    <a:srgbClr val="0576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نمط فاتح 1 - تميي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نمط فاتح 1 - تميي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2C8C85-51F0-491E-9774-3900AFEF0FD7}" styleName="نمط فاتح 2 - تميي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6767" autoAdjust="0"/>
    <p:restoredTop sz="94660"/>
  </p:normalViewPr>
  <p:slideViewPr>
    <p:cSldViewPr>
      <p:cViewPr varScale="1">
        <p:scale>
          <a:sx n="63" d="100"/>
          <a:sy n="63" d="100"/>
        </p:scale>
        <p:origin x="1088" y="5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0E2CA7-C312-4350-8842-FB3C6E24A56A}" type="doc">
      <dgm:prSet loTypeId="urn:microsoft.com/office/officeart/2005/8/layout/radial6" loCatId="cycle" qsTypeId="urn:microsoft.com/office/officeart/2005/8/quickstyle/simple1" qsCatId="simple" csTypeId="urn:microsoft.com/office/officeart/2005/8/colors/colorful4" csCatId="colorful" phldr="1"/>
      <dgm:spPr/>
      <dgm:t>
        <a:bodyPr/>
        <a:lstStyle/>
        <a:p>
          <a:endParaRPr lang="en-US"/>
        </a:p>
      </dgm:t>
    </dgm:pt>
    <dgm:pt modelId="{790821CA-A5A1-41CD-B2BD-180B188BF10D}">
      <dgm:prSet phldrT="[نص]"/>
      <dgm:spPr/>
      <dgm:t>
        <a:bodyPr/>
        <a:lstStyle/>
        <a:p>
          <a:r>
            <a:rPr lang="ar-EG" b="1" dirty="0">
              <a:solidFill>
                <a:schemeClr val="tx1"/>
              </a:solidFill>
            </a:rPr>
            <a:t>أنواع التنظيم</a:t>
          </a:r>
          <a:endParaRPr lang="en-US" b="1" dirty="0">
            <a:solidFill>
              <a:schemeClr val="tx1"/>
            </a:solidFill>
          </a:endParaRPr>
        </a:p>
      </dgm:t>
    </dgm:pt>
    <dgm:pt modelId="{FE2AEE29-4E03-4939-85E1-2B88343F8FEE}" type="parTrans" cxnId="{87DD614A-7EDB-4728-8100-F4D145D264E1}">
      <dgm:prSet/>
      <dgm:spPr/>
      <dgm:t>
        <a:bodyPr/>
        <a:lstStyle/>
        <a:p>
          <a:endParaRPr lang="en-US" b="1">
            <a:solidFill>
              <a:schemeClr val="tx1"/>
            </a:solidFill>
          </a:endParaRPr>
        </a:p>
      </dgm:t>
    </dgm:pt>
    <dgm:pt modelId="{205B9C83-47DB-432F-A593-721508FB00DD}" type="sibTrans" cxnId="{87DD614A-7EDB-4728-8100-F4D145D264E1}">
      <dgm:prSet/>
      <dgm:spPr/>
      <dgm:t>
        <a:bodyPr/>
        <a:lstStyle/>
        <a:p>
          <a:endParaRPr lang="en-US" b="1">
            <a:solidFill>
              <a:schemeClr val="tx1"/>
            </a:solidFill>
          </a:endParaRPr>
        </a:p>
      </dgm:t>
    </dgm:pt>
    <dgm:pt modelId="{2A7B5076-D5F1-4B62-9586-870256EFDCF7}">
      <dgm:prSet phldrT="[نص]"/>
      <dgm:spPr/>
      <dgm:t>
        <a:bodyPr/>
        <a:lstStyle/>
        <a:p>
          <a:r>
            <a:rPr lang="ar-EG" b="1" dirty="0">
              <a:solidFill>
                <a:schemeClr val="tx1"/>
              </a:solidFill>
            </a:rPr>
            <a:t>التنظيم الرأسي</a:t>
          </a:r>
          <a:endParaRPr lang="en-US" b="1" dirty="0">
            <a:solidFill>
              <a:schemeClr val="tx1"/>
            </a:solidFill>
          </a:endParaRPr>
        </a:p>
      </dgm:t>
    </dgm:pt>
    <dgm:pt modelId="{DB7305CB-7E4B-4EEA-8019-379A158C0BBE}" type="parTrans" cxnId="{50D368E6-6E14-4E8A-A217-1A2346AC8AE7}">
      <dgm:prSet/>
      <dgm:spPr/>
      <dgm:t>
        <a:bodyPr/>
        <a:lstStyle/>
        <a:p>
          <a:endParaRPr lang="en-US" b="1">
            <a:solidFill>
              <a:schemeClr val="tx1"/>
            </a:solidFill>
          </a:endParaRPr>
        </a:p>
      </dgm:t>
    </dgm:pt>
    <dgm:pt modelId="{5BF16856-1640-4D78-AE60-D17A39BB1F93}" type="sibTrans" cxnId="{50D368E6-6E14-4E8A-A217-1A2346AC8AE7}">
      <dgm:prSet/>
      <dgm:spPr/>
      <dgm:t>
        <a:bodyPr/>
        <a:lstStyle/>
        <a:p>
          <a:endParaRPr lang="en-US" b="1">
            <a:solidFill>
              <a:schemeClr val="tx1"/>
            </a:solidFill>
          </a:endParaRPr>
        </a:p>
      </dgm:t>
    </dgm:pt>
    <dgm:pt modelId="{24937942-5922-420D-BDCC-FD1AB8360BC7}">
      <dgm:prSet phldrT="[نص]"/>
      <dgm:spPr/>
      <dgm:t>
        <a:bodyPr/>
        <a:lstStyle/>
        <a:p>
          <a:r>
            <a:rPr lang="ar-EG" b="1" dirty="0">
              <a:solidFill>
                <a:schemeClr val="tx1"/>
              </a:solidFill>
            </a:rPr>
            <a:t>التنظيم الغير رأسي</a:t>
          </a:r>
          <a:endParaRPr lang="en-US" b="1" dirty="0">
            <a:solidFill>
              <a:schemeClr val="tx1"/>
            </a:solidFill>
          </a:endParaRPr>
        </a:p>
      </dgm:t>
    </dgm:pt>
    <dgm:pt modelId="{6E6736CB-D015-4666-BEF0-2CEA574F227C}" type="parTrans" cxnId="{CC253E95-9147-4B6A-80DB-8CF6FC149F43}">
      <dgm:prSet/>
      <dgm:spPr/>
      <dgm:t>
        <a:bodyPr/>
        <a:lstStyle/>
        <a:p>
          <a:endParaRPr lang="en-US" b="1">
            <a:solidFill>
              <a:schemeClr val="tx1"/>
            </a:solidFill>
          </a:endParaRPr>
        </a:p>
      </dgm:t>
    </dgm:pt>
    <dgm:pt modelId="{DDF59292-8A4B-4FB4-82E9-CBFC81980A3A}" type="sibTrans" cxnId="{CC253E95-9147-4B6A-80DB-8CF6FC149F43}">
      <dgm:prSet/>
      <dgm:spPr/>
      <dgm:t>
        <a:bodyPr/>
        <a:lstStyle/>
        <a:p>
          <a:endParaRPr lang="en-US" b="1">
            <a:solidFill>
              <a:schemeClr val="tx1"/>
            </a:solidFill>
          </a:endParaRPr>
        </a:p>
      </dgm:t>
    </dgm:pt>
    <dgm:pt modelId="{9AE4F43A-0D7E-49C2-AC02-C2C37F54C03C}" type="pres">
      <dgm:prSet presAssocID="{290E2CA7-C312-4350-8842-FB3C6E24A56A}" presName="Name0" presStyleCnt="0">
        <dgm:presLayoutVars>
          <dgm:chMax val="1"/>
          <dgm:dir/>
          <dgm:animLvl val="ctr"/>
          <dgm:resizeHandles val="exact"/>
        </dgm:presLayoutVars>
      </dgm:prSet>
      <dgm:spPr/>
    </dgm:pt>
    <dgm:pt modelId="{EB5D31E6-561A-4897-B9AB-B7FB39F1D31D}" type="pres">
      <dgm:prSet presAssocID="{790821CA-A5A1-41CD-B2BD-180B188BF10D}" presName="centerShape" presStyleLbl="node0" presStyleIdx="0" presStyleCnt="1"/>
      <dgm:spPr/>
    </dgm:pt>
    <dgm:pt modelId="{50877A9B-CC22-4786-B71C-8A33FC715AED}" type="pres">
      <dgm:prSet presAssocID="{2A7B5076-D5F1-4B62-9586-870256EFDCF7}" presName="node" presStyleLbl="node1" presStyleIdx="0" presStyleCnt="2">
        <dgm:presLayoutVars>
          <dgm:bulletEnabled val="1"/>
        </dgm:presLayoutVars>
      </dgm:prSet>
      <dgm:spPr/>
    </dgm:pt>
    <dgm:pt modelId="{ABFFA006-DB2F-406B-94A3-2533F16EAD95}" type="pres">
      <dgm:prSet presAssocID="{2A7B5076-D5F1-4B62-9586-870256EFDCF7}" presName="dummy" presStyleCnt="0"/>
      <dgm:spPr/>
    </dgm:pt>
    <dgm:pt modelId="{114ADBBF-2AF0-491D-8B20-BF7DC5E84A75}" type="pres">
      <dgm:prSet presAssocID="{5BF16856-1640-4D78-AE60-D17A39BB1F93}" presName="sibTrans" presStyleLbl="sibTrans2D1" presStyleIdx="0" presStyleCnt="2"/>
      <dgm:spPr/>
    </dgm:pt>
    <dgm:pt modelId="{789C339A-A23D-416E-A501-9F06BD728B0B}" type="pres">
      <dgm:prSet presAssocID="{24937942-5922-420D-BDCC-FD1AB8360BC7}" presName="node" presStyleLbl="node1" presStyleIdx="1" presStyleCnt="2">
        <dgm:presLayoutVars>
          <dgm:bulletEnabled val="1"/>
        </dgm:presLayoutVars>
      </dgm:prSet>
      <dgm:spPr/>
    </dgm:pt>
    <dgm:pt modelId="{F7C533A6-FC4C-45FC-90D0-7C817CCF85B0}" type="pres">
      <dgm:prSet presAssocID="{24937942-5922-420D-BDCC-FD1AB8360BC7}" presName="dummy" presStyleCnt="0"/>
      <dgm:spPr/>
    </dgm:pt>
    <dgm:pt modelId="{D2D983C7-4B34-4034-BE91-B795E8C10D28}" type="pres">
      <dgm:prSet presAssocID="{DDF59292-8A4B-4FB4-82E9-CBFC81980A3A}" presName="sibTrans" presStyleLbl="sibTrans2D1" presStyleIdx="1" presStyleCnt="2"/>
      <dgm:spPr/>
    </dgm:pt>
  </dgm:ptLst>
  <dgm:cxnLst>
    <dgm:cxn modelId="{1427BF25-4BFD-495D-B355-4ABE0EBAFAE3}" type="presOf" srcId="{790821CA-A5A1-41CD-B2BD-180B188BF10D}" destId="{EB5D31E6-561A-4897-B9AB-B7FB39F1D31D}" srcOrd="0" destOrd="0" presId="urn:microsoft.com/office/officeart/2005/8/layout/radial6"/>
    <dgm:cxn modelId="{8A06D942-AC01-41EB-9DA1-97C4B595BFD5}" type="presOf" srcId="{5BF16856-1640-4D78-AE60-D17A39BB1F93}" destId="{114ADBBF-2AF0-491D-8B20-BF7DC5E84A75}" srcOrd="0" destOrd="0" presId="urn:microsoft.com/office/officeart/2005/8/layout/radial6"/>
    <dgm:cxn modelId="{87DD614A-7EDB-4728-8100-F4D145D264E1}" srcId="{290E2CA7-C312-4350-8842-FB3C6E24A56A}" destId="{790821CA-A5A1-41CD-B2BD-180B188BF10D}" srcOrd="0" destOrd="0" parTransId="{FE2AEE29-4E03-4939-85E1-2B88343F8FEE}" sibTransId="{205B9C83-47DB-432F-A593-721508FB00DD}"/>
    <dgm:cxn modelId="{FA689756-F02A-49D9-986A-8A8597507384}" type="presOf" srcId="{24937942-5922-420D-BDCC-FD1AB8360BC7}" destId="{789C339A-A23D-416E-A501-9F06BD728B0B}" srcOrd="0" destOrd="0" presId="urn:microsoft.com/office/officeart/2005/8/layout/radial6"/>
    <dgm:cxn modelId="{CC253E95-9147-4B6A-80DB-8CF6FC149F43}" srcId="{790821CA-A5A1-41CD-B2BD-180B188BF10D}" destId="{24937942-5922-420D-BDCC-FD1AB8360BC7}" srcOrd="1" destOrd="0" parTransId="{6E6736CB-D015-4666-BEF0-2CEA574F227C}" sibTransId="{DDF59292-8A4B-4FB4-82E9-CBFC81980A3A}"/>
    <dgm:cxn modelId="{F89936A1-C0EA-4BA9-8B47-954F9368A56E}" type="presOf" srcId="{290E2CA7-C312-4350-8842-FB3C6E24A56A}" destId="{9AE4F43A-0D7E-49C2-AC02-C2C37F54C03C}" srcOrd="0" destOrd="0" presId="urn:microsoft.com/office/officeart/2005/8/layout/radial6"/>
    <dgm:cxn modelId="{B0C8BBAD-79A3-48A6-92DF-023BED1794C9}" type="presOf" srcId="{DDF59292-8A4B-4FB4-82E9-CBFC81980A3A}" destId="{D2D983C7-4B34-4034-BE91-B795E8C10D28}" srcOrd="0" destOrd="0" presId="urn:microsoft.com/office/officeart/2005/8/layout/radial6"/>
    <dgm:cxn modelId="{3F609EC1-A787-4704-9D77-0D6BC72FA55F}" type="presOf" srcId="{2A7B5076-D5F1-4B62-9586-870256EFDCF7}" destId="{50877A9B-CC22-4786-B71C-8A33FC715AED}" srcOrd="0" destOrd="0" presId="urn:microsoft.com/office/officeart/2005/8/layout/radial6"/>
    <dgm:cxn modelId="{50D368E6-6E14-4E8A-A217-1A2346AC8AE7}" srcId="{790821CA-A5A1-41CD-B2BD-180B188BF10D}" destId="{2A7B5076-D5F1-4B62-9586-870256EFDCF7}" srcOrd="0" destOrd="0" parTransId="{DB7305CB-7E4B-4EEA-8019-379A158C0BBE}" sibTransId="{5BF16856-1640-4D78-AE60-D17A39BB1F93}"/>
    <dgm:cxn modelId="{81CAB43F-A8B9-46C7-B2D3-B7DBB21125FD}" type="presParOf" srcId="{9AE4F43A-0D7E-49C2-AC02-C2C37F54C03C}" destId="{EB5D31E6-561A-4897-B9AB-B7FB39F1D31D}" srcOrd="0" destOrd="0" presId="urn:microsoft.com/office/officeart/2005/8/layout/radial6"/>
    <dgm:cxn modelId="{460DD1C1-EF5A-4546-9F74-4F2E4600CB9F}" type="presParOf" srcId="{9AE4F43A-0D7E-49C2-AC02-C2C37F54C03C}" destId="{50877A9B-CC22-4786-B71C-8A33FC715AED}" srcOrd="1" destOrd="0" presId="urn:microsoft.com/office/officeart/2005/8/layout/radial6"/>
    <dgm:cxn modelId="{A773B7FC-AB27-4224-95C0-E6A089E6F438}" type="presParOf" srcId="{9AE4F43A-0D7E-49C2-AC02-C2C37F54C03C}" destId="{ABFFA006-DB2F-406B-94A3-2533F16EAD95}" srcOrd="2" destOrd="0" presId="urn:microsoft.com/office/officeart/2005/8/layout/radial6"/>
    <dgm:cxn modelId="{46C43004-DD68-4EC3-BD4E-A4D2BE817904}" type="presParOf" srcId="{9AE4F43A-0D7E-49C2-AC02-C2C37F54C03C}" destId="{114ADBBF-2AF0-491D-8B20-BF7DC5E84A75}" srcOrd="3" destOrd="0" presId="urn:microsoft.com/office/officeart/2005/8/layout/radial6"/>
    <dgm:cxn modelId="{DB2399ED-FA48-4A01-B750-982942C5FC49}" type="presParOf" srcId="{9AE4F43A-0D7E-49C2-AC02-C2C37F54C03C}" destId="{789C339A-A23D-416E-A501-9F06BD728B0B}" srcOrd="4" destOrd="0" presId="urn:microsoft.com/office/officeart/2005/8/layout/radial6"/>
    <dgm:cxn modelId="{B3C88A95-7CDC-418C-ADF1-E8403E77CA29}" type="presParOf" srcId="{9AE4F43A-0D7E-49C2-AC02-C2C37F54C03C}" destId="{F7C533A6-FC4C-45FC-90D0-7C817CCF85B0}" srcOrd="5" destOrd="0" presId="urn:microsoft.com/office/officeart/2005/8/layout/radial6"/>
    <dgm:cxn modelId="{85831CE8-22F2-42E3-80E8-3843C50E2132}" type="presParOf" srcId="{9AE4F43A-0D7E-49C2-AC02-C2C37F54C03C}" destId="{D2D983C7-4B34-4034-BE91-B795E8C10D28}" srcOrd="6"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D983C7-4B34-4034-BE91-B795E8C10D28}">
      <dsp:nvSpPr>
        <dsp:cNvPr id="0" name=""/>
        <dsp:cNvSpPr/>
      </dsp:nvSpPr>
      <dsp:spPr>
        <a:xfrm>
          <a:off x="2036230" y="632074"/>
          <a:ext cx="4208458" cy="4208458"/>
        </a:xfrm>
        <a:prstGeom prst="blockArc">
          <a:avLst>
            <a:gd name="adj1" fmla="val 5400000"/>
            <a:gd name="adj2" fmla="val 16200000"/>
            <a:gd name="adj3" fmla="val 4644"/>
          </a:avLst>
        </a:prstGeom>
        <a:solidFill>
          <a:schemeClr val="accent4">
            <a:hueOff val="9800891"/>
            <a:satOff val="-40777"/>
            <a:lumOff val="960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14ADBBF-2AF0-491D-8B20-BF7DC5E84A75}">
      <dsp:nvSpPr>
        <dsp:cNvPr id="0" name=""/>
        <dsp:cNvSpPr/>
      </dsp:nvSpPr>
      <dsp:spPr>
        <a:xfrm>
          <a:off x="2036230" y="632074"/>
          <a:ext cx="4208458" cy="4208458"/>
        </a:xfrm>
        <a:prstGeom prst="blockArc">
          <a:avLst>
            <a:gd name="adj1" fmla="val 16200000"/>
            <a:gd name="adj2" fmla="val 5400000"/>
            <a:gd name="adj3" fmla="val 4644"/>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B5D31E6-561A-4897-B9AB-B7FB39F1D31D}">
      <dsp:nvSpPr>
        <dsp:cNvPr id="0" name=""/>
        <dsp:cNvSpPr/>
      </dsp:nvSpPr>
      <dsp:spPr>
        <a:xfrm>
          <a:off x="3171050" y="1766894"/>
          <a:ext cx="1938818" cy="1938818"/>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ar-EG" sz="3600" b="1" kern="1200" dirty="0">
              <a:solidFill>
                <a:schemeClr val="tx1"/>
              </a:solidFill>
            </a:rPr>
            <a:t>أنواع التنظيم</a:t>
          </a:r>
          <a:endParaRPr lang="en-US" sz="3600" b="1" kern="1200" dirty="0">
            <a:solidFill>
              <a:schemeClr val="tx1"/>
            </a:solidFill>
          </a:endParaRPr>
        </a:p>
      </dsp:txBody>
      <dsp:txXfrm>
        <a:off x="3454983" y="2050827"/>
        <a:ext cx="1370952" cy="1370952"/>
      </dsp:txXfrm>
    </dsp:sp>
    <dsp:sp modelId="{50877A9B-CC22-4786-B71C-8A33FC715AED}">
      <dsp:nvSpPr>
        <dsp:cNvPr id="0" name=""/>
        <dsp:cNvSpPr/>
      </dsp:nvSpPr>
      <dsp:spPr>
        <a:xfrm>
          <a:off x="3461873" y="2346"/>
          <a:ext cx="1357173" cy="1357173"/>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ar-EG" sz="2500" b="1" kern="1200" dirty="0">
              <a:solidFill>
                <a:schemeClr val="tx1"/>
              </a:solidFill>
            </a:rPr>
            <a:t>التنظيم الرأسي</a:t>
          </a:r>
          <a:endParaRPr lang="en-US" sz="2500" b="1" kern="1200" dirty="0">
            <a:solidFill>
              <a:schemeClr val="tx1"/>
            </a:solidFill>
          </a:endParaRPr>
        </a:p>
      </dsp:txBody>
      <dsp:txXfrm>
        <a:off x="3660626" y="201099"/>
        <a:ext cx="959667" cy="959667"/>
      </dsp:txXfrm>
    </dsp:sp>
    <dsp:sp modelId="{789C339A-A23D-416E-A501-9F06BD728B0B}">
      <dsp:nvSpPr>
        <dsp:cNvPr id="0" name=""/>
        <dsp:cNvSpPr/>
      </dsp:nvSpPr>
      <dsp:spPr>
        <a:xfrm>
          <a:off x="3461873" y="4113088"/>
          <a:ext cx="1357173" cy="1357173"/>
        </a:xfrm>
        <a:prstGeom prst="ellipse">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ar-EG" sz="2500" b="1" kern="1200" dirty="0">
              <a:solidFill>
                <a:schemeClr val="tx1"/>
              </a:solidFill>
            </a:rPr>
            <a:t>التنظيم الغير رأسي</a:t>
          </a:r>
          <a:endParaRPr lang="en-US" sz="2500" b="1" kern="1200" dirty="0">
            <a:solidFill>
              <a:schemeClr val="tx1"/>
            </a:solidFill>
          </a:endParaRPr>
        </a:p>
      </dsp:txBody>
      <dsp:txXfrm>
        <a:off x="3660626" y="4311841"/>
        <a:ext cx="959667" cy="959667"/>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143000" y="1122363"/>
            <a:ext cx="6858000" cy="2387600"/>
          </a:xfrm>
        </p:spPr>
        <p:txBody>
          <a:bodyPr anchor="b"/>
          <a:lstStyle>
            <a:lvl1pPr algn="ctr">
              <a:defRPr sz="6000"/>
            </a:lvl1pPr>
          </a:lstStyle>
          <a:p>
            <a:r>
              <a:rPr lang="ar-SA"/>
              <a:t>انقر لتحرير نمط عنوان الشكل الرئيسي</a:t>
            </a:r>
            <a:endParaRPr lang="ar-EG"/>
          </a:p>
        </p:txBody>
      </p:sp>
      <p:sp>
        <p:nvSpPr>
          <p:cNvPr id="3" name="عنوان فرعي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38ED7F1-75E5-4A4A-98C0-B8B4100CA35C}"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51C2E3C-E756-4C07-958B-67A27CC54E5D}" type="slidenum">
              <a:rPr lang="ar-EG"/>
              <a:pPr>
                <a:defRPr/>
              </a:pPr>
              <a:t>‹#›</a:t>
            </a:fld>
            <a:endParaRPr lang="ar-EG"/>
          </a:p>
        </p:txBody>
      </p:sp>
    </p:spTree>
    <p:extLst>
      <p:ext uri="{BB962C8B-B14F-4D97-AF65-F5344CB8AC3E}">
        <p14:creationId xmlns:p14="http://schemas.microsoft.com/office/powerpoint/2010/main" val="582492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CE54A87-CA5F-4072-B1A1-22A3E5CBBDB7}"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9F6DFFE8-6A84-4978-AECE-CC4CF96AF657}" type="slidenum">
              <a:rPr lang="ar-EG"/>
              <a:pPr>
                <a:defRPr/>
              </a:pPr>
              <a:t>‹#›</a:t>
            </a:fld>
            <a:endParaRPr lang="ar-EG"/>
          </a:p>
        </p:txBody>
      </p:sp>
    </p:spTree>
    <p:extLst>
      <p:ext uri="{BB962C8B-B14F-4D97-AF65-F5344CB8AC3E}">
        <p14:creationId xmlns:p14="http://schemas.microsoft.com/office/powerpoint/2010/main" val="1132018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623888" y="1709739"/>
            <a:ext cx="7886700" cy="2852737"/>
          </a:xfrm>
        </p:spPr>
        <p:txBody>
          <a:bodyPr anchor="b"/>
          <a:lstStyle>
            <a:lvl1pPr>
              <a:defRPr sz="6000"/>
            </a:lvl1p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6DDAB705-FC0B-47E2-A363-942E6F6C0283}"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DA981D07-7AD8-47AF-99C4-6AED93ABB300}" type="slidenum">
              <a:rPr lang="ar-EG"/>
              <a:pPr>
                <a:defRPr/>
              </a:pPr>
              <a:t>‹#›</a:t>
            </a:fld>
            <a:endParaRPr lang="ar-EG"/>
          </a:p>
        </p:txBody>
      </p:sp>
    </p:spTree>
    <p:extLst>
      <p:ext uri="{BB962C8B-B14F-4D97-AF65-F5344CB8AC3E}">
        <p14:creationId xmlns:p14="http://schemas.microsoft.com/office/powerpoint/2010/main" val="3877453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CE5DFB2-E129-4392-8661-3033D27F395A}"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B364AA2-35C0-4957-9761-442B08BE10EA}" type="slidenum">
              <a:rPr lang="ar-EG"/>
              <a:pPr>
                <a:defRPr/>
              </a:pPr>
              <a:t>‹#›</a:t>
            </a:fld>
            <a:endParaRPr lang="ar-EG"/>
          </a:p>
        </p:txBody>
      </p:sp>
    </p:spTree>
    <p:extLst>
      <p:ext uri="{BB962C8B-B14F-4D97-AF65-F5344CB8AC3E}">
        <p14:creationId xmlns:p14="http://schemas.microsoft.com/office/powerpoint/2010/main" val="124078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6AD57D8-111E-4603-BA61-8468BA82EEC4}" type="datetimeFigureOut">
              <a:rPr lang="ar-EG"/>
              <a:pPr>
                <a:defRPr/>
              </a:pPr>
              <a:t>23/05/1447</a:t>
            </a:fld>
            <a:endParaRPr lang="ar-EG"/>
          </a:p>
        </p:txBody>
      </p:sp>
      <p:sp>
        <p:nvSpPr>
          <p:cNvPr id="8" name="عنصر نائب للتذييل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9" name="عنصر نائب لرقم الشريحة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5BB7C4D1-47DD-4FD9-97B6-8C4DB9BAABAF}" type="slidenum">
              <a:rPr lang="ar-EG"/>
              <a:pPr>
                <a:defRPr/>
              </a:pPr>
              <a:t>‹#›</a:t>
            </a:fld>
            <a:endParaRPr lang="ar-EG"/>
          </a:p>
        </p:txBody>
      </p:sp>
    </p:spTree>
    <p:extLst>
      <p:ext uri="{BB962C8B-B14F-4D97-AF65-F5344CB8AC3E}">
        <p14:creationId xmlns:p14="http://schemas.microsoft.com/office/powerpoint/2010/main" val="3718048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495F4350-916E-4934-A375-6D4F5F2B8C85}" type="datetimeFigureOut">
              <a:rPr lang="ar-EG"/>
              <a:pPr>
                <a:defRPr/>
              </a:pPr>
              <a:t>23/05/1447</a:t>
            </a:fld>
            <a:endParaRPr lang="ar-EG"/>
          </a:p>
        </p:txBody>
      </p:sp>
      <p:sp>
        <p:nvSpPr>
          <p:cNvPr id="4" name="عنصر نائب للتذييل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5" name="عنصر نائب لرقم الشريحة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F049472-8948-42EF-870D-76B89564FD7F}" type="slidenum">
              <a:rPr lang="ar-EG"/>
              <a:pPr>
                <a:defRPr/>
              </a:pPr>
              <a:t>‹#›</a:t>
            </a:fld>
            <a:endParaRPr lang="ar-EG"/>
          </a:p>
        </p:txBody>
      </p:sp>
    </p:spTree>
    <p:extLst>
      <p:ext uri="{BB962C8B-B14F-4D97-AF65-F5344CB8AC3E}">
        <p14:creationId xmlns:p14="http://schemas.microsoft.com/office/powerpoint/2010/main" val="1797717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911EE53D-5F82-4099-92BA-698BA5FEF40A}" type="datetimeFigureOut">
              <a:rPr lang="ar-EG"/>
              <a:pPr>
                <a:defRPr/>
              </a:pPr>
              <a:t>23/05/1447</a:t>
            </a:fld>
            <a:endParaRPr lang="ar-EG"/>
          </a:p>
        </p:txBody>
      </p:sp>
      <p:sp>
        <p:nvSpPr>
          <p:cNvPr id="3" name="عنصر نائب للتذييل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4" name="عنصر نائب لرقم الشريحة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0C1FC0B-35F3-4339-A7AE-ECD0FCC24078}" type="slidenum">
              <a:rPr lang="ar-EG"/>
              <a:pPr>
                <a:defRPr/>
              </a:pPr>
              <a:t>‹#›</a:t>
            </a:fld>
            <a:endParaRPr lang="ar-EG"/>
          </a:p>
        </p:txBody>
      </p:sp>
    </p:spTree>
    <p:extLst>
      <p:ext uri="{BB962C8B-B14F-4D97-AF65-F5344CB8AC3E}">
        <p14:creationId xmlns:p14="http://schemas.microsoft.com/office/powerpoint/2010/main" val="1666313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محتوى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572D6AF0-7E26-4788-9FF8-E32A63FDDF60}"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A19A40E-1AFE-4989-8EE6-E3D9A1DED881}" type="slidenum">
              <a:rPr lang="ar-EG"/>
              <a:pPr>
                <a:defRPr/>
              </a:pPr>
              <a:t>‹#›</a:t>
            </a:fld>
            <a:endParaRPr lang="ar-EG"/>
          </a:p>
        </p:txBody>
      </p:sp>
    </p:spTree>
    <p:extLst>
      <p:ext uri="{BB962C8B-B14F-4D97-AF65-F5344CB8AC3E}">
        <p14:creationId xmlns:p14="http://schemas.microsoft.com/office/powerpoint/2010/main" val="576387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ar-EG"/>
          </a:p>
        </p:txBody>
      </p:sp>
      <p:sp>
        <p:nvSpPr>
          <p:cNvPr id="3" name="عنصر نائب للصورة 2"/>
          <p:cNvSpPr>
            <a:spLocks noGrp="1"/>
          </p:cNvSpPr>
          <p:nvPr>
            <p:ph type="pic" idx="1"/>
          </p:nvPr>
        </p:nvSpPr>
        <p:spPr>
          <a:xfrm>
            <a:off x="3887391" y="987426"/>
            <a:ext cx="4629150" cy="4873625"/>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CE967A6A-8370-4E04-BE19-60C8C7AD1007}" type="datetimeFigureOut">
              <a:rPr lang="ar-EG"/>
              <a:pPr>
                <a:defRPr/>
              </a:pPr>
              <a:t>23/05/1447</a:t>
            </a:fld>
            <a:endParaRPr lang="ar-EG"/>
          </a:p>
        </p:txBody>
      </p:sp>
      <p:sp>
        <p:nvSpPr>
          <p:cNvPr id="6" name="عنصر نائب للتذييل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7" name="عنصر نائب لرقم الشريحة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705854B-DB0F-419F-AD64-B5774221CAFB}" type="slidenum">
              <a:rPr lang="ar-EG"/>
              <a:pPr>
                <a:defRPr/>
              </a:pPr>
              <a:t>‹#›</a:t>
            </a:fld>
            <a:endParaRPr lang="ar-EG"/>
          </a:p>
        </p:txBody>
      </p:sp>
    </p:spTree>
    <p:extLst>
      <p:ext uri="{BB962C8B-B14F-4D97-AF65-F5344CB8AC3E}">
        <p14:creationId xmlns:p14="http://schemas.microsoft.com/office/powerpoint/2010/main" val="3319343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AEE4970-C696-495A-BAEB-169BF39A51A6}"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1F83BE92-5F78-45C1-AC85-699861564985}" type="slidenum">
              <a:rPr lang="ar-EG"/>
              <a:pPr>
                <a:defRPr/>
              </a:pPr>
              <a:t>‹#›</a:t>
            </a:fld>
            <a:endParaRPr lang="ar-EG"/>
          </a:p>
        </p:txBody>
      </p:sp>
    </p:spTree>
    <p:extLst>
      <p:ext uri="{BB962C8B-B14F-4D97-AF65-F5344CB8AC3E}">
        <p14:creationId xmlns:p14="http://schemas.microsoft.com/office/powerpoint/2010/main" val="1175115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9033E32-D831-4A0D-B36E-A9AF6D720EDB}" type="datetimeFigureOut">
              <a:rPr lang="ar-EG"/>
              <a:pPr>
                <a:defRPr/>
              </a:pPr>
              <a:t>23/05/1447</a:t>
            </a:fld>
            <a:endParaRPr lang="ar-EG"/>
          </a:p>
        </p:txBody>
      </p:sp>
      <p:sp>
        <p:nvSpPr>
          <p:cNvPr id="5" name="عنصر نائب للتذييل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ar-EG"/>
          </a:p>
        </p:txBody>
      </p:sp>
      <p:sp>
        <p:nvSpPr>
          <p:cNvPr id="6" name="عنصر نائب لرقم الشريحة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93A0480-76C8-495C-A69D-1F6CCAEBF35E}" type="slidenum">
              <a:rPr lang="ar-EG"/>
              <a:pPr>
                <a:defRPr/>
              </a:pPr>
              <a:t>‹#›</a:t>
            </a:fld>
            <a:endParaRPr lang="ar-EG"/>
          </a:p>
        </p:txBody>
      </p:sp>
    </p:spTree>
    <p:extLst>
      <p:ext uri="{BB962C8B-B14F-4D97-AF65-F5344CB8AC3E}">
        <p14:creationId xmlns:p14="http://schemas.microsoft.com/office/powerpoint/2010/main" val="1500360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145558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6378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212286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37812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7793433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9245355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36055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936534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790490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8242595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3779924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5661122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435172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8914774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6411235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0006729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0684651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7055317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7541090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42329727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7789683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5519502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674743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453607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58269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760987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289948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9827669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128802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2123849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540179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4499621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95615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050" name="عنصر نائب للعنوان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t>انقر لتحرير نمط عنوان الشكل الرئيسي</a:t>
            </a:r>
            <a:endParaRPr lang="ar-EG"/>
          </a:p>
        </p:txBody>
      </p:sp>
      <p:sp>
        <p:nvSpPr>
          <p:cNvPr id="2051" name="عنصر نائب للنص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2"/>
          </p:nvPr>
        </p:nvSpPr>
        <p:spPr>
          <a:xfrm>
            <a:off x="6457950" y="6356350"/>
            <a:ext cx="2057400" cy="365125"/>
          </a:xfrm>
          <a:prstGeom prst="rect">
            <a:avLst/>
          </a:prstGeom>
        </p:spPr>
        <p:txBody>
          <a:bodyPr vert="horz" lIns="91440" tIns="45720" rIns="91440" bIns="45720" rtlCol="1" anchor="ctr"/>
          <a:lstStyle>
            <a:lvl1pPr algn="r" fontAlgn="auto">
              <a:spcBef>
                <a:spcPts val="0"/>
              </a:spcBef>
              <a:spcAft>
                <a:spcPts val="0"/>
              </a:spcAft>
              <a:defRPr sz="1200" smtClean="0">
                <a:solidFill>
                  <a:prstClr val="black">
                    <a:tint val="75000"/>
                  </a:prstClr>
                </a:solidFill>
                <a:latin typeface="Calibri"/>
                <a:cs typeface="Arial"/>
              </a:defRPr>
            </a:lvl1pPr>
          </a:lstStyle>
          <a:p>
            <a:pPr>
              <a:defRPr/>
            </a:pPr>
            <a:fld id="{AD5733E5-D3BE-418C-80D1-13653A9A8E3B}" type="datetimeFigureOut">
              <a:rPr lang="ar-EG"/>
              <a:pPr>
                <a:defRPr/>
              </a:pPr>
              <a:t>23/05/1447</a:t>
            </a:fld>
            <a:endParaRPr lang="ar-EG"/>
          </a:p>
        </p:txBody>
      </p:sp>
      <p:sp>
        <p:nvSpPr>
          <p:cNvPr id="5" name="عنصر نائب للتذييل 4"/>
          <p:cNvSpPr>
            <a:spLocks noGrp="1"/>
          </p:cNvSpPr>
          <p:nvPr>
            <p:ph type="ftr" sz="quarter" idx="3"/>
          </p:nvPr>
        </p:nvSpPr>
        <p:spPr>
          <a:xfrm>
            <a:off x="3028950" y="6356350"/>
            <a:ext cx="3086100" cy="365125"/>
          </a:xfrm>
          <a:prstGeom prst="rect">
            <a:avLst/>
          </a:prstGeom>
        </p:spPr>
        <p:txBody>
          <a:bodyPr vert="horz" lIns="91440" tIns="45720" rIns="91440" bIns="45720" rtlCol="1" anchor="ctr"/>
          <a:lstStyle>
            <a:lvl1pPr algn="ctr" fontAlgn="auto">
              <a:spcBef>
                <a:spcPts val="0"/>
              </a:spcBef>
              <a:spcAft>
                <a:spcPts val="0"/>
              </a:spcAft>
              <a:defRPr sz="1200">
                <a:solidFill>
                  <a:prstClr val="black">
                    <a:tint val="75000"/>
                  </a:prstClr>
                </a:solidFill>
                <a:latin typeface="Calibri"/>
                <a:cs typeface="Arial"/>
              </a:defRPr>
            </a:lvl1pPr>
          </a:lstStyle>
          <a:p>
            <a:pPr>
              <a:defRPr/>
            </a:pPr>
            <a:endParaRPr lang="ar-EG"/>
          </a:p>
        </p:txBody>
      </p:sp>
      <p:sp>
        <p:nvSpPr>
          <p:cNvPr id="6" name="عنصر نائب لرقم الشريحة 5"/>
          <p:cNvSpPr>
            <a:spLocks noGrp="1"/>
          </p:cNvSpPr>
          <p:nvPr>
            <p:ph type="sldNum" sz="quarter" idx="4"/>
          </p:nvPr>
        </p:nvSpPr>
        <p:spPr>
          <a:xfrm>
            <a:off x="628650" y="6356350"/>
            <a:ext cx="2057400" cy="365125"/>
          </a:xfrm>
          <a:prstGeom prst="rect">
            <a:avLst/>
          </a:prstGeom>
        </p:spPr>
        <p:txBody>
          <a:bodyPr vert="horz" lIns="91440" tIns="45720" rIns="91440" bIns="45720" rtlCol="1" anchor="ctr"/>
          <a:lstStyle>
            <a:lvl1pPr algn="l" fontAlgn="auto">
              <a:spcBef>
                <a:spcPts val="0"/>
              </a:spcBef>
              <a:spcAft>
                <a:spcPts val="0"/>
              </a:spcAft>
              <a:defRPr sz="1200" smtClean="0">
                <a:solidFill>
                  <a:prstClr val="black">
                    <a:tint val="75000"/>
                  </a:prstClr>
                </a:solidFill>
                <a:latin typeface="Calibri"/>
                <a:cs typeface="Arial"/>
              </a:defRPr>
            </a:lvl1pPr>
          </a:lstStyle>
          <a:p>
            <a:pPr>
              <a:defRPr/>
            </a:pPr>
            <a:fld id="{DB654240-9D74-49E3-B77E-D852F070D76F}" type="slidenum">
              <a:rPr lang="ar-EG"/>
              <a:pPr>
                <a:defRPr/>
              </a:pPr>
              <a:t>‹#›</a:t>
            </a:fld>
            <a:endParaRPr lang="ar-EG"/>
          </a:p>
        </p:txBody>
      </p:sp>
    </p:spTree>
    <p:extLst>
      <p:ext uri="{BB962C8B-B14F-4D97-AF65-F5344CB8AC3E}">
        <p14:creationId xmlns:p14="http://schemas.microsoft.com/office/powerpoint/2010/main" val="27409806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1" fontAlgn="base">
        <a:lnSpc>
          <a:spcPct val="90000"/>
        </a:lnSpc>
        <a:spcBef>
          <a:spcPct val="0"/>
        </a:spcBef>
        <a:spcAft>
          <a:spcPct val="0"/>
        </a:spcAft>
        <a:defRPr sz="4400" kern="1200">
          <a:solidFill>
            <a:schemeClr val="tx1"/>
          </a:solidFill>
          <a:latin typeface="+mj-lt"/>
          <a:ea typeface="+mj-ea"/>
          <a:cs typeface="Arial" charset="0"/>
        </a:defRPr>
      </a:lvl1pPr>
      <a:lvl2pPr algn="r" rtl="1" fontAlgn="base">
        <a:lnSpc>
          <a:spcPct val="90000"/>
        </a:lnSpc>
        <a:spcBef>
          <a:spcPct val="0"/>
        </a:spcBef>
        <a:spcAft>
          <a:spcPct val="0"/>
        </a:spcAft>
        <a:defRPr sz="4400">
          <a:solidFill>
            <a:schemeClr val="tx1"/>
          </a:solidFill>
          <a:latin typeface="Calibri Light" pitchFamily="34" charset="0"/>
          <a:cs typeface="Arial" charset="0"/>
        </a:defRPr>
      </a:lvl2pPr>
      <a:lvl3pPr algn="r" rtl="1" fontAlgn="base">
        <a:lnSpc>
          <a:spcPct val="90000"/>
        </a:lnSpc>
        <a:spcBef>
          <a:spcPct val="0"/>
        </a:spcBef>
        <a:spcAft>
          <a:spcPct val="0"/>
        </a:spcAft>
        <a:defRPr sz="4400">
          <a:solidFill>
            <a:schemeClr val="tx1"/>
          </a:solidFill>
          <a:latin typeface="Calibri Light" pitchFamily="34" charset="0"/>
          <a:cs typeface="Arial" charset="0"/>
        </a:defRPr>
      </a:lvl3pPr>
      <a:lvl4pPr algn="r" rtl="1" fontAlgn="base">
        <a:lnSpc>
          <a:spcPct val="90000"/>
        </a:lnSpc>
        <a:spcBef>
          <a:spcPct val="0"/>
        </a:spcBef>
        <a:spcAft>
          <a:spcPct val="0"/>
        </a:spcAft>
        <a:defRPr sz="4400">
          <a:solidFill>
            <a:schemeClr val="tx1"/>
          </a:solidFill>
          <a:latin typeface="Calibri Light" pitchFamily="34" charset="0"/>
          <a:cs typeface="Arial" charset="0"/>
        </a:defRPr>
      </a:lvl4pPr>
      <a:lvl5pPr algn="r" rtl="1" fontAlgn="base">
        <a:lnSpc>
          <a:spcPct val="90000"/>
        </a:lnSpc>
        <a:spcBef>
          <a:spcPct val="0"/>
        </a:spcBef>
        <a:spcAft>
          <a:spcPct val="0"/>
        </a:spcAft>
        <a:defRPr sz="4400">
          <a:solidFill>
            <a:schemeClr val="tx1"/>
          </a:solidFill>
          <a:latin typeface="Calibri Light" pitchFamily="34" charset="0"/>
          <a:cs typeface="Arial" charset="0"/>
        </a:defRPr>
      </a:lvl5pPr>
      <a:lvl6pPr marL="457200" algn="r" rtl="1" fontAlgn="base">
        <a:lnSpc>
          <a:spcPct val="90000"/>
        </a:lnSpc>
        <a:spcBef>
          <a:spcPct val="0"/>
        </a:spcBef>
        <a:spcAft>
          <a:spcPct val="0"/>
        </a:spcAft>
        <a:defRPr sz="4400">
          <a:solidFill>
            <a:schemeClr val="tx1"/>
          </a:solidFill>
          <a:latin typeface="Calibri Light" pitchFamily="34" charset="0"/>
          <a:cs typeface="Arial" charset="0"/>
        </a:defRPr>
      </a:lvl6pPr>
      <a:lvl7pPr marL="914400" algn="r" rtl="1" fontAlgn="base">
        <a:lnSpc>
          <a:spcPct val="90000"/>
        </a:lnSpc>
        <a:spcBef>
          <a:spcPct val="0"/>
        </a:spcBef>
        <a:spcAft>
          <a:spcPct val="0"/>
        </a:spcAft>
        <a:defRPr sz="4400">
          <a:solidFill>
            <a:schemeClr val="tx1"/>
          </a:solidFill>
          <a:latin typeface="Calibri Light" pitchFamily="34" charset="0"/>
          <a:cs typeface="Arial" charset="0"/>
        </a:defRPr>
      </a:lvl7pPr>
      <a:lvl8pPr marL="1371600" algn="r" rtl="1" fontAlgn="base">
        <a:lnSpc>
          <a:spcPct val="90000"/>
        </a:lnSpc>
        <a:spcBef>
          <a:spcPct val="0"/>
        </a:spcBef>
        <a:spcAft>
          <a:spcPct val="0"/>
        </a:spcAft>
        <a:defRPr sz="4400">
          <a:solidFill>
            <a:schemeClr val="tx1"/>
          </a:solidFill>
          <a:latin typeface="Calibri Light" pitchFamily="34" charset="0"/>
          <a:cs typeface="Arial" charset="0"/>
        </a:defRPr>
      </a:lvl8pPr>
      <a:lvl9pPr marL="1828800" algn="r" rtl="1" fontAlgn="base">
        <a:lnSpc>
          <a:spcPct val="90000"/>
        </a:lnSpc>
        <a:spcBef>
          <a:spcPct val="0"/>
        </a:spcBef>
        <a:spcAft>
          <a:spcPct val="0"/>
        </a:spcAft>
        <a:defRPr sz="4400">
          <a:solidFill>
            <a:schemeClr val="tx1"/>
          </a:solidFill>
          <a:latin typeface="Calibri Light" pitchFamily="34" charset="0"/>
          <a:cs typeface="Arial" charset="0"/>
        </a:defRPr>
      </a:lvl9pPr>
    </p:titleStyle>
    <p:bodyStyle>
      <a:lvl1pPr marL="228600" indent="-228600" algn="r" rtl="1" fontAlgn="base">
        <a:lnSpc>
          <a:spcPct val="90000"/>
        </a:lnSpc>
        <a:spcBef>
          <a:spcPts val="1000"/>
        </a:spcBef>
        <a:spcAft>
          <a:spcPct val="0"/>
        </a:spcAft>
        <a:buFont typeface="Arial" charset="0"/>
        <a:buChar char="•"/>
        <a:defRPr sz="2800" kern="1200">
          <a:solidFill>
            <a:schemeClr val="tx1"/>
          </a:solidFill>
          <a:latin typeface="+mn-lt"/>
          <a:ea typeface="+mn-ea"/>
          <a:cs typeface="Arial" charset="0"/>
        </a:defRPr>
      </a:lvl1pPr>
      <a:lvl2pPr marL="685800" indent="-228600" algn="r" rtl="1"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r" rtl="1"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r" rtl="1"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9001702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23/05/1447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10100377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11/13/2025</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19462461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Layout" Target="../slideLayouts/slideLayout40.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s>
</file>

<file path=ppt/slides/_rels/slide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40.xml"/><Relationship Id="rId5" Type="http://schemas.openxmlformats.org/officeDocument/2006/relationships/image" Target="../media/image15.svg"/><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7.svg"/><Relationship Id="rId2" Type="http://schemas.openxmlformats.org/officeDocument/2006/relationships/image" Target="../media/image17.png"/><Relationship Id="rId1" Type="http://schemas.openxmlformats.org/officeDocument/2006/relationships/slideLayout" Target="../slideLayouts/slideLayout40.xml"/><Relationship Id="rId6" Type="http://schemas.openxmlformats.org/officeDocument/2006/relationships/image" Target="../media/image6.png"/><Relationship Id="rId5" Type="http://schemas.openxmlformats.org/officeDocument/2006/relationships/image" Target="../media/image20.sv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svg"/><Relationship Id="rId7" Type="http://schemas.openxmlformats.org/officeDocument/2006/relationships/image" Target="../media/image26.svg"/><Relationship Id="rId2" Type="http://schemas.openxmlformats.org/officeDocument/2006/relationships/image" Target="../media/image21.png"/><Relationship Id="rId1" Type="http://schemas.openxmlformats.org/officeDocument/2006/relationships/slideLayout" Target="../slideLayouts/slideLayout40.xml"/><Relationship Id="rId6" Type="http://schemas.openxmlformats.org/officeDocument/2006/relationships/image" Target="../media/image25.png"/><Relationship Id="rId5" Type="http://schemas.openxmlformats.org/officeDocument/2006/relationships/image" Target="../media/image24.svg"/><Relationship Id="rId4" Type="http://schemas.openxmlformats.org/officeDocument/2006/relationships/image" Target="../media/image23.png"/><Relationship Id="rId9" Type="http://schemas.openxmlformats.org/officeDocument/2006/relationships/image" Target="../media/image28.sv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svg"/><Relationship Id="rId7" Type="http://schemas.openxmlformats.org/officeDocument/2006/relationships/image" Target="../media/image26.svg"/><Relationship Id="rId2" Type="http://schemas.openxmlformats.org/officeDocument/2006/relationships/image" Target="../media/image21.png"/><Relationship Id="rId1" Type="http://schemas.openxmlformats.org/officeDocument/2006/relationships/slideLayout" Target="../slideLayouts/slideLayout40.xml"/><Relationship Id="rId6" Type="http://schemas.openxmlformats.org/officeDocument/2006/relationships/image" Target="../media/image25.png"/><Relationship Id="rId5" Type="http://schemas.openxmlformats.org/officeDocument/2006/relationships/image" Target="../media/image24.svg"/><Relationship Id="rId4" Type="http://schemas.openxmlformats.org/officeDocument/2006/relationships/image" Target="../media/image23.png"/><Relationship Id="rId9" Type="http://schemas.openxmlformats.org/officeDocument/2006/relationships/image" Target="../media/image28.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svg"/><Relationship Id="rId7" Type="http://schemas.openxmlformats.org/officeDocument/2006/relationships/image" Target="../media/image26.svg"/><Relationship Id="rId2" Type="http://schemas.openxmlformats.org/officeDocument/2006/relationships/image" Target="../media/image21.png"/><Relationship Id="rId1" Type="http://schemas.openxmlformats.org/officeDocument/2006/relationships/slideLayout" Target="../slideLayouts/slideLayout40.xml"/><Relationship Id="rId6" Type="http://schemas.openxmlformats.org/officeDocument/2006/relationships/image" Target="../media/image25.png"/><Relationship Id="rId5" Type="http://schemas.openxmlformats.org/officeDocument/2006/relationships/image" Target="../media/image24.svg"/><Relationship Id="rId4" Type="http://schemas.openxmlformats.org/officeDocument/2006/relationships/image" Target="../media/image23.png"/><Relationship Id="rId9" Type="http://schemas.openxmlformats.org/officeDocument/2006/relationships/image" Target="../media/image28.sv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30.svg"/><Relationship Id="rId7" Type="http://schemas.openxmlformats.org/officeDocument/2006/relationships/image" Target="../media/image26.svg"/><Relationship Id="rId2" Type="http://schemas.openxmlformats.org/officeDocument/2006/relationships/image" Target="../media/image29.png"/><Relationship Id="rId1" Type="http://schemas.openxmlformats.org/officeDocument/2006/relationships/slideLayout" Target="../slideLayouts/slideLayout40.xml"/><Relationship Id="rId6" Type="http://schemas.openxmlformats.org/officeDocument/2006/relationships/image" Target="../media/image25.png"/><Relationship Id="rId5" Type="http://schemas.openxmlformats.org/officeDocument/2006/relationships/image" Target="../media/image28.sv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7.svg"/><Relationship Id="rId2" Type="http://schemas.openxmlformats.org/officeDocument/2006/relationships/image" Target="../media/image17.png"/><Relationship Id="rId1" Type="http://schemas.openxmlformats.org/officeDocument/2006/relationships/slideLayout" Target="../slideLayouts/slideLayout40.xml"/><Relationship Id="rId6" Type="http://schemas.openxmlformats.org/officeDocument/2006/relationships/image" Target="../media/image6.png"/><Relationship Id="rId5" Type="http://schemas.openxmlformats.org/officeDocument/2006/relationships/image" Target="../media/image20.sv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30.svg"/><Relationship Id="rId7" Type="http://schemas.openxmlformats.org/officeDocument/2006/relationships/image" Target="../media/image26.svg"/><Relationship Id="rId2" Type="http://schemas.openxmlformats.org/officeDocument/2006/relationships/image" Target="../media/image29.png"/><Relationship Id="rId1" Type="http://schemas.openxmlformats.org/officeDocument/2006/relationships/slideLayout" Target="../slideLayouts/slideLayout40.xml"/><Relationship Id="rId6" Type="http://schemas.openxmlformats.org/officeDocument/2006/relationships/image" Target="../media/image25.png"/><Relationship Id="rId5" Type="http://schemas.openxmlformats.org/officeDocument/2006/relationships/image" Target="../media/image28.svg"/><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32.svg"/><Relationship Id="rId7" Type="http://schemas.openxmlformats.org/officeDocument/2006/relationships/image" Target="../media/image28.svg"/><Relationship Id="rId2" Type="http://schemas.openxmlformats.org/officeDocument/2006/relationships/image" Target="../media/image31.png"/><Relationship Id="rId1" Type="http://schemas.openxmlformats.org/officeDocument/2006/relationships/slideLayout" Target="../slideLayouts/slideLayout40.xml"/><Relationship Id="rId6" Type="http://schemas.openxmlformats.org/officeDocument/2006/relationships/image" Target="../media/image27.png"/><Relationship Id="rId5" Type="http://schemas.openxmlformats.org/officeDocument/2006/relationships/image" Target="../media/image34.svg"/><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8" Type="http://schemas.openxmlformats.org/officeDocument/2006/relationships/image" Target="../media/image39.gif"/><Relationship Id="rId3" Type="http://schemas.openxmlformats.org/officeDocument/2006/relationships/image" Target="../media/image36.svg"/><Relationship Id="rId7" Type="http://schemas.openxmlformats.org/officeDocument/2006/relationships/image" Target="../media/image28.svg"/><Relationship Id="rId2" Type="http://schemas.openxmlformats.org/officeDocument/2006/relationships/image" Target="../media/image35.png"/><Relationship Id="rId1" Type="http://schemas.openxmlformats.org/officeDocument/2006/relationships/slideLayout" Target="../slideLayouts/slideLayout40.xml"/><Relationship Id="rId6" Type="http://schemas.openxmlformats.org/officeDocument/2006/relationships/image" Target="../media/image27.png"/><Relationship Id="rId5" Type="http://schemas.openxmlformats.org/officeDocument/2006/relationships/image" Target="../media/image38.svg"/><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9.svg"/><Relationship Id="rId7" Type="http://schemas.openxmlformats.org/officeDocument/2006/relationships/image" Target="../media/image7.svg"/><Relationship Id="rId2" Type="http://schemas.openxmlformats.org/officeDocument/2006/relationships/image" Target="../media/image8.png"/><Relationship Id="rId1" Type="http://schemas.openxmlformats.org/officeDocument/2006/relationships/slideLayout" Target="../slideLayouts/slideLayout40.xml"/><Relationship Id="rId6" Type="http://schemas.openxmlformats.org/officeDocument/2006/relationships/image" Target="../media/image6.png"/><Relationship Id="rId11" Type="http://schemas.openxmlformats.org/officeDocument/2006/relationships/image" Target="../media/image43.svg"/><Relationship Id="rId5" Type="http://schemas.openxmlformats.org/officeDocument/2006/relationships/image" Target="../media/image11.svg"/><Relationship Id="rId10" Type="http://schemas.openxmlformats.org/officeDocument/2006/relationships/image" Target="../media/image42.png"/><Relationship Id="rId4" Type="http://schemas.openxmlformats.org/officeDocument/2006/relationships/image" Target="../media/image10.png"/><Relationship Id="rId9" Type="http://schemas.openxmlformats.org/officeDocument/2006/relationships/image" Target="../media/image41.svg"/></Relationships>
</file>

<file path=ppt/slides/_rels/slide37.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4.pn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4.pn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DDE3"/>
        </a:solidFill>
        <a:effectLst/>
      </p:bgPr>
    </p:bg>
    <p:spTree>
      <p:nvGrpSpPr>
        <p:cNvPr id="1" name=""/>
        <p:cNvGrpSpPr/>
        <p:nvPr/>
      </p:nvGrpSpPr>
      <p:grpSpPr>
        <a:xfrm>
          <a:off x="0" y="0"/>
          <a:ext cx="0" cy="0"/>
          <a:chOff x="0" y="0"/>
          <a:chExt cx="0" cy="0"/>
        </a:xfrm>
      </p:grpSpPr>
      <p:grpSp>
        <p:nvGrpSpPr>
          <p:cNvPr id="2" name="Group 2"/>
          <p:cNvGrpSpPr/>
          <p:nvPr/>
        </p:nvGrpSpPr>
        <p:grpSpPr>
          <a:xfrm>
            <a:off x="1501728" y="1371600"/>
            <a:ext cx="6140545" cy="3368473"/>
            <a:chOff x="0" y="0"/>
            <a:chExt cx="3234526" cy="1774339"/>
          </a:xfrm>
        </p:grpSpPr>
        <p:sp>
          <p:nvSpPr>
            <p:cNvPr id="3" name="Freeform 3"/>
            <p:cNvSpPr/>
            <p:nvPr/>
          </p:nvSpPr>
          <p:spPr>
            <a:xfrm>
              <a:off x="0" y="0"/>
              <a:ext cx="3234526" cy="1774339"/>
            </a:xfrm>
            <a:custGeom>
              <a:avLst/>
              <a:gdLst/>
              <a:ahLst/>
              <a:cxnLst/>
              <a:rect l="l" t="t" r="r" b="b"/>
              <a:pathLst>
                <a:path w="3234526" h="1774339">
                  <a:moveTo>
                    <a:pt x="50431" y="0"/>
                  </a:moveTo>
                  <a:lnTo>
                    <a:pt x="3184094" y="0"/>
                  </a:lnTo>
                  <a:cubicBezTo>
                    <a:pt x="3211947" y="0"/>
                    <a:pt x="3234526" y="22579"/>
                    <a:pt x="3234526" y="50431"/>
                  </a:cubicBezTo>
                  <a:lnTo>
                    <a:pt x="3234526" y="1723908"/>
                  </a:lnTo>
                  <a:cubicBezTo>
                    <a:pt x="3234526" y="1751761"/>
                    <a:pt x="3211947" y="1774339"/>
                    <a:pt x="3184094" y="1774339"/>
                  </a:cubicBezTo>
                  <a:lnTo>
                    <a:pt x="50431" y="1774339"/>
                  </a:lnTo>
                  <a:cubicBezTo>
                    <a:pt x="22579" y="1774339"/>
                    <a:pt x="0" y="1751761"/>
                    <a:pt x="0" y="1723908"/>
                  </a:cubicBezTo>
                  <a:lnTo>
                    <a:pt x="0" y="50431"/>
                  </a:lnTo>
                  <a:cubicBezTo>
                    <a:pt x="0" y="22579"/>
                    <a:pt x="22579" y="0"/>
                    <a:pt x="50431" y="0"/>
                  </a:cubicBezTo>
                  <a:close/>
                </a:path>
              </a:pathLst>
            </a:custGeom>
            <a:solidFill>
              <a:srgbClr val="FFFFFF"/>
            </a:solidFill>
          </p:spPr>
        </p:sp>
        <p:sp>
          <p:nvSpPr>
            <p:cNvPr id="4" name="TextBox 4"/>
            <p:cNvSpPr txBox="1"/>
            <p:nvPr/>
          </p:nvSpPr>
          <p:spPr>
            <a:xfrm>
              <a:off x="0" y="-38100"/>
              <a:ext cx="3234526" cy="1812439"/>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 name="Group 6"/>
          <p:cNvGrpSpPr/>
          <p:nvPr/>
        </p:nvGrpSpPr>
        <p:grpSpPr>
          <a:xfrm>
            <a:off x="0" y="5445322"/>
            <a:ext cx="9144000" cy="1404831"/>
            <a:chOff x="0" y="0"/>
            <a:chExt cx="4816593" cy="739993"/>
          </a:xfrm>
        </p:grpSpPr>
        <p:sp>
          <p:nvSpPr>
            <p:cNvPr id="7" name="Freeform 7"/>
            <p:cNvSpPr/>
            <p:nvPr/>
          </p:nvSpPr>
          <p:spPr>
            <a:xfrm>
              <a:off x="0" y="0"/>
              <a:ext cx="4816592" cy="739993"/>
            </a:xfrm>
            <a:custGeom>
              <a:avLst/>
              <a:gdLst/>
              <a:ahLst/>
              <a:cxnLst/>
              <a:rect l="l" t="t" r="r" b="b"/>
              <a:pathLst>
                <a:path w="4816592" h="739993">
                  <a:moveTo>
                    <a:pt x="33867" y="0"/>
                  </a:moveTo>
                  <a:lnTo>
                    <a:pt x="4782726" y="0"/>
                  </a:lnTo>
                  <a:cubicBezTo>
                    <a:pt x="4791708" y="0"/>
                    <a:pt x="4800322" y="3568"/>
                    <a:pt x="4806673" y="9919"/>
                  </a:cubicBezTo>
                  <a:cubicBezTo>
                    <a:pt x="4813024" y="16271"/>
                    <a:pt x="4816592" y="24885"/>
                    <a:pt x="4816592" y="33867"/>
                  </a:cubicBezTo>
                  <a:lnTo>
                    <a:pt x="4816592" y="706127"/>
                  </a:lnTo>
                  <a:cubicBezTo>
                    <a:pt x="4816592" y="724831"/>
                    <a:pt x="4801430" y="739993"/>
                    <a:pt x="4782726" y="739993"/>
                  </a:cubicBezTo>
                  <a:lnTo>
                    <a:pt x="33867" y="739993"/>
                  </a:lnTo>
                  <a:cubicBezTo>
                    <a:pt x="15163" y="739993"/>
                    <a:pt x="0" y="724831"/>
                    <a:pt x="0" y="706127"/>
                  </a:cubicBezTo>
                  <a:lnTo>
                    <a:pt x="0" y="33867"/>
                  </a:lnTo>
                  <a:cubicBezTo>
                    <a:pt x="0" y="15163"/>
                    <a:pt x="15163" y="0"/>
                    <a:pt x="33867" y="0"/>
                  </a:cubicBezTo>
                  <a:close/>
                </a:path>
              </a:pathLst>
            </a:custGeom>
            <a:solidFill>
              <a:srgbClr val="DC5C6A"/>
            </a:solidFill>
          </p:spPr>
        </p:sp>
        <p:sp>
          <p:nvSpPr>
            <p:cNvPr id="8" name="TextBox 8"/>
            <p:cNvSpPr txBox="1"/>
            <p:nvPr/>
          </p:nvSpPr>
          <p:spPr>
            <a:xfrm>
              <a:off x="0" y="-38100"/>
              <a:ext cx="4816593" cy="77809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Freeform 11"/>
          <p:cNvSpPr/>
          <p:nvPr/>
        </p:nvSpPr>
        <p:spPr>
          <a:xfrm>
            <a:off x="2758216" y="2035064"/>
            <a:ext cx="3626819" cy="838150"/>
          </a:xfrm>
          <a:custGeom>
            <a:avLst/>
            <a:gdLst/>
            <a:ahLst/>
            <a:cxnLst/>
            <a:rect l="l" t="t" r="r" b="b"/>
            <a:pathLst>
              <a:path w="1910423" h="313863">
                <a:moveTo>
                  <a:pt x="85385" y="0"/>
                </a:moveTo>
                <a:lnTo>
                  <a:pt x="1825037" y="0"/>
                </a:lnTo>
                <a:cubicBezTo>
                  <a:pt x="1872194" y="0"/>
                  <a:pt x="1910423" y="38228"/>
                  <a:pt x="1910423" y="85385"/>
                </a:cubicBezTo>
                <a:lnTo>
                  <a:pt x="1910423" y="228477"/>
                </a:lnTo>
                <a:cubicBezTo>
                  <a:pt x="1910423" y="251123"/>
                  <a:pt x="1901427" y="272841"/>
                  <a:pt x="1885414" y="288854"/>
                </a:cubicBezTo>
                <a:cubicBezTo>
                  <a:pt x="1869401" y="304867"/>
                  <a:pt x="1847683" y="313863"/>
                  <a:pt x="1825037" y="313863"/>
                </a:cubicBezTo>
                <a:lnTo>
                  <a:pt x="85385" y="313863"/>
                </a:lnTo>
                <a:cubicBezTo>
                  <a:pt x="62740" y="313863"/>
                  <a:pt x="41022" y="304867"/>
                  <a:pt x="25009" y="288854"/>
                </a:cubicBezTo>
                <a:cubicBezTo>
                  <a:pt x="8996" y="272841"/>
                  <a:pt x="0" y="251123"/>
                  <a:pt x="0" y="228477"/>
                </a:cubicBezTo>
                <a:lnTo>
                  <a:pt x="0" y="85385"/>
                </a:lnTo>
                <a:cubicBezTo>
                  <a:pt x="0" y="62740"/>
                  <a:pt x="8996" y="41022"/>
                  <a:pt x="25009" y="25009"/>
                </a:cubicBezTo>
                <a:cubicBezTo>
                  <a:pt x="41022" y="8996"/>
                  <a:pt x="62740" y="0"/>
                  <a:pt x="85385" y="0"/>
                </a:cubicBezTo>
                <a:close/>
              </a:path>
            </a:pathLst>
          </a:custGeom>
          <a:solidFill>
            <a:srgbClr val="F2AC34"/>
          </a:solidFill>
        </p:spPr>
      </p:sp>
      <p:sp>
        <p:nvSpPr>
          <p:cNvPr id="13" name="Freeform 13"/>
          <p:cNvSpPr/>
          <p:nvPr/>
        </p:nvSpPr>
        <p:spPr>
          <a:xfrm rot="-557310">
            <a:off x="7346553" y="1674709"/>
            <a:ext cx="747999" cy="892406"/>
          </a:xfrm>
          <a:custGeom>
            <a:avLst/>
            <a:gdLst/>
            <a:ahLst/>
            <a:cxnLst/>
            <a:rect l="l" t="t" r="r" b="b"/>
            <a:pathLst>
              <a:path w="1495997" h="1784812">
                <a:moveTo>
                  <a:pt x="0" y="0"/>
                </a:moveTo>
                <a:lnTo>
                  <a:pt x="1495997" y="0"/>
                </a:lnTo>
                <a:lnTo>
                  <a:pt x="1495997" y="1784812"/>
                </a:lnTo>
                <a:lnTo>
                  <a:pt x="0" y="178481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Freeform 15"/>
          <p:cNvSpPr/>
          <p:nvPr/>
        </p:nvSpPr>
        <p:spPr>
          <a:xfrm rot="435623">
            <a:off x="856862" y="1697229"/>
            <a:ext cx="964263" cy="748619"/>
          </a:xfrm>
          <a:custGeom>
            <a:avLst/>
            <a:gdLst/>
            <a:ahLst/>
            <a:cxnLst/>
            <a:rect l="l" t="t" r="r" b="b"/>
            <a:pathLst>
              <a:path w="1928525" h="1497237">
                <a:moveTo>
                  <a:pt x="0" y="0"/>
                </a:moveTo>
                <a:lnTo>
                  <a:pt x="1928525" y="0"/>
                </a:lnTo>
                <a:lnTo>
                  <a:pt x="1928525" y="1497236"/>
                </a:lnTo>
                <a:lnTo>
                  <a:pt x="0" y="14972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Freeform 16"/>
          <p:cNvSpPr/>
          <p:nvPr/>
        </p:nvSpPr>
        <p:spPr>
          <a:xfrm>
            <a:off x="8324491" y="291465"/>
            <a:ext cx="1426836" cy="1536593"/>
          </a:xfrm>
          <a:custGeom>
            <a:avLst/>
            <a:gdLst/>
            <a:ahLst/>
            <a:cxnLst/>
            <a:rect l="l" t="t" r="r" b="b"/>
            <a:pathLst>
              <a:path w="2853672" h="3073185">
                <a:moveTo>
                  <a:pt x="0" y="0"/>
                </a:moveTo>
                <a:lnTo>
                  <a:pt x="2853672" y="0"/>
                </a:lnTo>
                <a:lnTo>
                  <a:pt x="2853672" y="3073185"/>
                </a:lnTo>
                <a:lnTo>
                  <a:pt x="0" y="3073185"/>
                </a:lnTo>
                <a:lnTo>
                  <a:pt x="0" y="0"/>
                </a:lnTo>
                <a:close/>
              </a:path>
            </a:pathLst>
          </a:custGeom>
          <a:blipFill>
            <a:blip r:embed="rId6">
              <a:extLst>
                <a:ext uri="{96DAC541-7B7A-43D3-8B79-37D633B846F1}">
                  <asvg:svgBlip xmlns:asvg="http://schemas.microsoft.com/office/drawing/2016/SVG/main" r:embed="rId7"/>
                </a:ext>
              </a:extLst>
            </a:blip>
            <a:stretch>
              <a:fillRect l="-201884" t="-35465" r="-335790" b="-529166"/>
            </a:stretch>
          </a:blipFill>
        </p:spPr>
      </p:sp>
      <p:sp>
        <p:nvSpPr>
          <p:cNvPr id="17" name="Freeform 17"/>
          <p:cNvSpPr/>
          <p:nvPr/>
        </p:nvSpPr>
        <p:spPr>
          <a:xfrm>
            <a:off x="-607327" y="2450407"/>
            <a:ext cx="1214653" cy="1308088"/>
          </a:xfrm>
          <a:custGeom>
            <a:avLst/>
            <a:gdLst/>
            <a:ahLst/>
            <a:cxnLst/>
            <a:rect l="l" t="t" r="r" b="b"/>
            <a:pathLst>
              <a:path w="2429306" h="2616176">
                <a:moveTo>
                  <a:pt x="0" y="0"/>
                </a:moveTo>
                <a:lnTo>
                  <a:pt x="2429306" y="0"/>
                </a:lnTo>
                <a:lnTo>
                  <a:pt x="2429306" y="2616175"/>
                </a:lnTo>
                <a:lnTo>
                  <a:pt x="0" y="2616175"/>
                </a:lnTo>
                <a:lnTo>
                  <a:pt x="0" y="0"/>
                </a:lnTo>
                <a:close/>
              </a:path>
            </a:pathLst>
          </a:custGeom>
          <a:blipFill>
            <a:blip r:embed="rId6">
              <a:extLst>
                <a:ext uri="{96DAC541-7B7A-43D3-8B79-37D633B846F1}">
                  <asvg:svgBlip xmlns:asvg="http://schemas.microsoft.com/office/drawing/2016/SVG/main" r:embed="rId7"/>
                </a:ext>
              </a:extLst>
            </a:blip>
            <a:stretch>
              <a:fillRect l="-201884" t="-35465" r="-335790" b="-529166"/>
            </a:stretch>
          </a:blipFill>
        </p:spPr>
      </p:sp>
      <p:sp>
        <p:nvSpPr>
          <p:cNvPr id="19" name="مربع نص 18">
            <a:extLst>
              <a:ext uri="{FF2B5EF4-FFF2-40B4-BE49-F238E27FC236}">
                <a16:creationId xmlns:a16="http://schemas.microsoft.com/office/drawing/2014/main" id="{49CDF49A-8ABC-BC3B-2477-2A4B4708F2E6}"/>
              </a:ext>
            </a:extLst>
          </p:cNvPr>
          <p:cNvSpPr txBox="1"/>
          <p:nvPr/>
        </p:nvSpPr>
        <p:spPr>
          <a:xfrm>
            <a:off x="1699374" y="2081035"/>
            <a:ext cx="5842686" cy="160043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الفصل الثالث</a:t>
            </a:r>
            <a:endParaRPr kumimoji="0" lang="en-US" sz="5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0" normalizeH="0" baseline="0" noProof="0" dirty="0">
                <a:ln>
                  <a:noFill/>
                </a:ln>
                <a:solidFill>
                  <a:srgbClr val="FF0000"/>
                </a:solidFill>
                <a:effectLst/>
                <a:uLnTx/>
                <a:uFillTx/>
                <a:latin typeface="Traditional Arabic" panose="02020603050405020304" pitchFamily="18" charset="-78"/>
                <a:ea typeface="+mn-ea"/>
                <a:cs typeface="Traditional Arabic" panose="02020603050405020304" pitchFamily="18" charset="-78"/>
              </a:rPr>
              <a:t>مهارة التنظيم</a:t>
            </a:r>
            <a:endParaRPr kumimoji="0" lang="en-US" sz="4400" b="1" i="0" u="none" strike="noStrike" kern="1200" cap="none" spc="0" normalizeH="0" baseline="0" noProof="0" dirty="0">
              <a:ln>
                <a:noFill/>
              </a:ln>
              <a:solidFill>
                <a:srgbClr val="FF0000"/>
              </a:solidFill>
              <a:effectLst/>
              <a:uLnTx/>
              <a:uFillTx/>
              <a:latin typeface="Traditional Arabic" panose="02020603050405020304" pitchFamily="18" charset="-78"/>
              <a:ea typeface="+mn-ea"/>
              <a:cs typeface="Traditional Arabic" panose="02020603050405020304" pitchFamily="18" charset="-78"/>
            </a:endParaRPr>
          </a:p>
        </p:txBody>
      </p:sp>
      <p:sp>
        <p:nvSpPr>
          <p:cNvPr id="20" name="Freeform 14">
            <a:extLst>
              <a:ext uri="{FF2B5EF4-FFF2-40B4-BE49-F238E27FC236}">
                <a16:creationId xmlns:a16="http://schemas.microsoft.com/office/drawing/2014/main" id="{CB09F736-E801-3B84-E1C5-64B776BF376B}"/>
              </a:ext>
            </a:extLst>
          </p:cNvPr>
          <p:cNvSpPr/>
          <p:nvPr/>
        </p:nvSpPr>
        <p:spPr>
          <a:xfrm>
            <a:off x="233161" y="3278688"/>
            <a:ext cx="2678879" cy="2770024"/>
          </a:xfrm>
          <a:custGeom>
            <a:avLst/>
            <a:gdLst/>
            <a:ahLst/>
            <a:cxnLst/>
            <a:rect l="l" t="t" r="r" b="b"/>
            <a:pathLst>
              <a:path w="2678879" h="2770024">
                <a:moveTo>
                  <a:pt x="0" y="0"/>
                </a:moveTo>
                <a:lnTo>
                  <a:pt x="2678880" y="0"/>
                </a:lnTo>
                <a:lnTo>
                  <a:pt x="2678880" y="2770024"/>
                </a:lnTo>
                <a:lnTo>
                  <a:pt x="0" y="2770024"/>
                </a:lnTo>
                <a:lnTo>
                  <a:pt x="0" y="0"/>
                </a:lnTo>
                <a:close/>
              </a:path>
            </a:pathLst>
          </a:custGeom>
          <a:blipFill>
            <a:blip r:embed="rId8">
              <a:extLst>
                <a:ext uri="{96DAC541-7B7A-43D3-8B79-37D633B846F1}">
                  <asvg:svgBlip xmlns:asvg="http://schemas.microsoft.com/office/drawing/2016/SVG/main" r:embed="rId9"/>
                </a:ext>
              </a:extLst>
            </a:blip>
            <a:stretch>
              <a:fillRect l="-64087" r="-224693" b="-253429"/>
            </a:stretch>
          </a:blipFill>
        </p:spPr>
      </p:sp>
      <p:sp>
        <p:nvSpPr>
          <p:cNvPr id="21" name="Freeform 15">
            <a:extLst>
              <a:ext uri="{FF2B5EF4-FFF2-40B4-BE49-F238E27FC236}">
                <a16:creationId xmlns:a16="http://schemas.microsoft.com/office/drawing/2014/main" id="{91E9AA1D-925C-AE42-6841-3CD53E0014F6}"/>
              </a:ext>
            </a:extLst>
          </p:cNvPr>
          <p:cNvSpPr/>
          <p:nvPr/>
        </p:nvSpPr>
        <p:spPr>
          <a:xfrm rot="-304291">
            <a:off x="6792604" y="3700059"/>
            <a:ext cx="1599127" cy="1642015"/>
          </a:xfrm>
          <a:custGeom>
            <a:avLst/>
            <a:gdLst/>
            <a:ahLst/>
            <a:cxnLst/>
            <a:rect l="l" t="t" r="r" b="b"/>
            <a:pathLst>
              <a:path w="2733184" h="2386312">
                <a:moveTo>
                  <a:pt x="0" y="0"/>
                </a:moveTo>
                <a:lnTo>
                  <a:pt x="2733184" y="0"/>
                </a:lnTo>
                <a:lnTo>
                  <a:pt x="2733184" y="2386313"/>
                </a:lnTo>
                <a:lnTo>
                  <a:pt x="0" y="2386313"/>
                </a:lnTo>
                <a:lnTo>
                  <a:pt x="0" y="0"/>
                </a:lnTo>
                <a:close/>
              </a:path>
            </a:pathLst>
          </a:custGeom>
          <a:blipFill>
            <a:blip r:embed="rId10">
              <a:extLst>
                <a:ext uri="{96DAC541-7B7A-43D3-8B79-37D633B846F1}">
                  <asvg:svgBlip xmlns:asvg="http://schemas.microsoft.com/office/drawing/2016/SVG/main" r:embed="rId11"/>
                </a:ext>
              </a:extLst>
            </a:blip>
            <a:stretch>
              <a:fillRect l="-77892" t="-57856" r="-233142" b="-387259"/>
            </a:stretch>
          </a:blipFill>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fltVal val="0"/>
                                          </p:val>
                                        </p:tav>
                                        <p:tav tm="100000">
                                          <p:val>
                                            <p:strVal val="#ppt_w"/>
                                          </p:val>
                                        </p:tav>
                                      </p:tavLst>
                                    </p:anim>
                                    <p:anim calcmode="lin" valueType="num">
                                      <p:cBhvr>
                                        <p:cTn id="8" dur="1000" fill="hold"/>
                                        <p:tgtEl>
                                          <p:spTgt spid="19"/>
                                        </p:tgtEl>
                                        <p:attrNameLst>
                                          <p:attrName>ppt_h</p:attrName>
                                        </p:attrNameLst>
                                      </p:cBhvr>
                                      <p:tavLst>
                                        <p:tav tm="0">
                                          <p:val>
                                            <p:fltVal val="0"/>
                                          </p:val>
                                        </p:tav>
                                        <p:tav tm="100000">
                                          <p:val>
                                            <p:strVal val="#ppt_h"/>
                                          </p:val>
                                        </p:tav>
                                      </p:tavLst>
                                    </p:anim>
                                    <p:anim calcmode="lin" valueType="num">
                                      <p:cBhvr>
                                        <p:cTn id="9" dur="1000" fill="hold"/>
                                        <p:tgtEl>
                                          <p:spTgt spid="19"/>
                                        </p:tgtEl>
                                        <p:attrNameLst>
                                          <p:attrName>style.rotation</p:attrName>
                                        </p:attrNameLst>
                                      </p:cBhvr>
                                      <p:tavLst>
                                        <p:tav tm="0">
                                          <p:val>
                                            <p:fltVal val="90"/>
                                          </p:val>
                                        </p:tav>
                                        <p:tav tm="100000">
                                          <p:val>
                                            <p:fltVal val="0"/>
                                          </p:val>
                                        </p:tav>
                                      </p:tavLst>
                                    </p:anim>
                                    <p:animEffect transition="in" filter="fade">
                                      <p:cBhvr>
                                        <p:cTn id="10"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CDDE3"/>
        </a:solidFill>
        <a:effectLst/>
      </p:bgPr>
    </p:bg>
    <p:spTree>
      <p:nvGrpSpPr>
        <p:cNvPr id="1" name=""/>
        <p:cNvGrpSpPr/>
        <p:nvPr/>
      </p:nvGrpSpPr>
      <p:grpSpPr>
        <a:xfrm>
          <a:off x="0" y="0"/>
          <a:ext cx="0" cy="0"/>
          <a:chOff x="0" y="0"/>
          <a:chExt cx="0" cy="0"/>
        </a:xfrm>
      </p:grpSpPr>
      <p:grpSp>
        <p:nvGrpSpPr>
          <p:cNvPr id="2" name="Group 2"/>
          <p:cNvGrpSpPr/>
          <p:nvPr/>
        </p:nvGrpSpPr>
        <p:grpSpPr>
          <a:xfrm>
            <a:off x="1973599" y="2800812"/>
            <a:ext cx="7170402" cy="2685589"/>
            <a:chOff x="0" y="0"/>
            <a:chExt cx="4092756" cy="1414631"/>
          </a:xfrm>
        </p:grpSpPr>
        <p:sp>
          <p:nvSpPr>
            <p:cNvPr id="3" name="Freeform 3"/>
            <p:cNvSpPr/>
            <p:nvPr/>
          </p:nvSpPr>
          <p:spPr>
            <a:xfrm>
              <a:off x="0" y="0"/>
              <a:ext cx="4092756" cy="1414631"/>
            </a:xfrm>
            <a:custGeom>
              <a:avLst/>
              <a:gdLst/>
              <a:ahLst/>
              <a:cxnLst/>
              <a:rect l="l" t="t" r="r" b="b"/>
              <a:pathLst>
                <a:path w="4092756" h="1414631">
                  <a:moveTo>
                    <a:pt x="39856" y="0"/>
                  </a:moveTo>
                  <a:lnTo>
                    <a:pt x="4052900" y="0"/>
                  </a:lnTo>
                  <a:cubicBezTo>
                    <a:pt x="4074911" y="0"/>
                    <a:pt x="4092756" y="17844"/>
                    <a:pt x="4092756" y="39856"/>
                  </a:cubicBezTo>
                  <a:lnTo>
                    <a:pt x="4092756" y="1374775"/>
                  </a:lnTo>
                  <a:cubicBezTo>
                    <a:pt x="4092756" y="1385345"/>
                    <a:pt x="4088557" y="1395483"/>
                    <a:pt x="4081082" y="1402957"/>
                  </a:cubicBezTo>
                  <a:cubicBezTo>
                    <a:pt x="4073608" y="1410432"/>
                    <a:pt x="4063470" y="1414631"/>
                    <a:pt x="4052900" y="1414631"/>
                  </a:cubicBezTo>
                  <a:lnTo>
                    <a:pt x="39856" y="1414631"/>
                  </a:lnTo>
                  <a:cubicBezTo>
                    <a:pt x="17844" y="1414631"/>
                    <a:pt x="0" y="1396787"/>
                    <a:pt x="0" y="1374775"/>
                  </a:cubicBezTo>
                  <a:lnTo>
                    <a:pt x="0" y="39856"/>
                  </a:lnTo>
                  <a:cubicBezTo>
                    <a:pt x="0" y="17844"/>
                    <a:pt x="17844" y="0"/>
                    <a:pt x="39856" y="0"/>
                  </a:cubicBezTo>
                  <a:close/>
                </a:path>
              </a:pathLst>
            </a:custGeom>
            <a:solidFill>
              <a:srgbClr val="FFFFFF"/>
            </a:solidFill>
          </p:spPr>
        </p:sp>
        <p:sp>
          <p:nvSpPr>
            <p:cNvPr id="4" name="TextBox 4"/>
            <p:cNvSpPr txBox="1"/>
            <p:nvPr/>
          </p:nvSpPr>
          <p:spPr>
            <a:xfrm>
              <a:off x="0" y="-38100"/>
              <a:ext cx="4092756" cy="1452731"/>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Freeform 5"/>
          <p:cNvSpPr/>
          <p:nvPr/>
        </p:nvSpPr>
        <p:spPr>
          <a:xfrm>
            <a:off x="2548084" y="3255338"/>
            <a:ext cx="394079" cy="394079"/>
          </a:xfrm>
          <a:custGeom>
            <a:avLst/>
            <a:gdLst/>
            <a:ahLst/>
            <a:cxnLst/>
            <a:rect l="l" t="t" r="r" b="b"/>
            <a:pathLst>
              <a:path w="788158" h="788158">
                <a:moveTo>
                  <a:pt x="0" y="0"/>
                </a:moveTo>
                <a:lnTo>
                  <a:pt x="788158" y="0"/>
                </a:lnTo>
                <a:lnTo>
                  <a:pt x="788158" y="788158"/>
                </a:lnTo>
                <a:lnTo>
                  <a:pt x="0" y="7881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9" name="Group 9"/>
          <p:cNvGrpSpPr/>
          <p:nvPr/>
        </p:nvGrpSpPr>
        <p:grpSpPr>
          <a:xfrm>
            <a:off x="-270224" y="404664"/>
            <a:ext cx="2845151" cy="6512093"/>
            <a:chOff x="0" y="0"/>
            <a:chExt cx="7587070" cy="12699041"/>
          </a:xfrm>
        </p:grpSpPr>
        <p:sp>
          <p:nvSpPr>
            <p:cNvPr id="10" name="Freeform 10"/>
            <p:cNvSpPr/>
            <p:nvPr/>
          </p:nvSpPr>
          <p:spPr>
            <a:xfrm flipH="1">
              <a:off x="0" y="0"/>
              <a:ext cx="7334702" cy="12699041"/>
            </a:xfrm>
            <a:custGeom>
              <a:avLst/>
              <a:gdLst/>
              <a:ahLst/>
              <a:cxnLst/>
              <a:rect l="l" t="t" r="r" b="b"/>
              <a:pathLst>
                <a:path w="7334702" h="12699041">
                  <a:moveTo>
                    <a:pt x="7334702" y="0"/>
                  </a:moveTo>
                  <a:lnTo>
                    <a:pt x="0" y="0"/>
                  </a:lnTo>
                  <a:lnTo>
                    <a:pt x="0" y="12699041"/>
                  </a:lnTo>
                  <a:lnTo>
                    <a:pt x="7334702" y="12699041"/>
                  </a:lnTo>
                  <a:lnTo>
                    <a:pt x="7334702" y="0"/>
                  </a:lnTo>
                  <a:close/>
                </a:path>
              </a:pathLst>
            </a:custGeom>
            <a:blipFill>
              <a:blip r:embed="rId4">
                <a:extLst>
                  <a:ext uri="{96DAC541-7B7A-43D3-8B79-37D633B846F1}">
                    <asvg:svgBlip xmlns:asvg="http://schemas.microsoft.com/office/drawing/2016/SVG/main" r:embed="rId5"/>
                  </a:ext>
                </a:extLst>
              </a:blip>
              <a:stretch>
                <a:fillRect l="-23777" r="-30471"/>
              </a:stretch>
            </a:blipFill>
          </p:spPr>
        </p:sp>
        <p:grpSp>
          <p:nvGrpSpPr>
            <p:cNvPr id="11" name="Group 11"/>
            <p:cNvGrpSpPr/>
            <p:nvPr/>
          </p:nvGrpSpPr>
          <p:grpSpPr>
            <a:xfrm>
              <a:off x="5829069" y="842833"/>
              <a:ext cx="1758001" cy="2625846"/>
              <a:chOff x="0" y="0"/>
              <a:chExt cx="544168" cy="812800"/>
            </a:xfrm>
          </p:grpSpPr>
          <p:sp>
            <p:nvSpPr>
              <p:cNvPr id="12" name="Freeform 12"/>
              <p:cNvSpPr/>
              <p:nvPr/>
            </p:nvSpPr>
            <p:spPr>
              <a:xfrm>
                <a:off x="0" y="0"/>
                <a:ext cx="544168" cy="812800"/>
              </a:xfrm>
              <a:custGeom>
                <a:avLst/>
                <a:gdLst/>
                <a:ahLst/>
                <a:cxnLst/>
                <a:rect l="l" t="t" r="r" b="b"/>
                <a:pathLst>
                  <a:path w="544168" h="812800">
                    <a:moveTo>
                      <a:pt x="272084" y="0"/>
                    </a:moveTo>
                    <a:cubicBezTo>
                      <a:pt x="121816" y="0"/>
                      <a:pt x="0" y="181951"/>
                      <a:pt x="0" y="406400"/>
                    </a:cubicBezTo>
                    <a:cubicBezTo>
                      <a:pt x="0" y="630849"/>
                      <a:pt x="121816" y="812800"/>
                      <a:pt x="272084" y="812800"/>
                    </a:cubicBezTo>
                    <a:cubicBezTo>
                      <a:pt x="422352" y="812800"/>
                      <a:pt x="544168" y="630849"/>
                      <a:pt x="544168" y="406400"/>
                    </a:cubicBezTo>
                    <a:cubicBezTo>
                      <a:pt x="544168" y="181951"/>
                      <a:pt x="422352" y="0"/>
                      <a:pt x="272084" y="0"/>
                    </a:cubicBezTo>
                    <a:close/>
                  </a:path>
                </a:pathLst>
              </a:custGeom>
              <a:solidFill>
                <a:srgbClr val="FCDDE3"/>
              </a:solidFill>
            </p:spPr>
          </p:sp>
          <p:sp>
            <p:nvSpPr>
              <p:cNvPr id="13" name="TextBox 13"/>
              <p:cNvSpPr txBox="1"/>
              <p:nvPr/>
            </p:nvSpPr>
            <p:spPr>
              <a:xfrm>
                <a:off x="51016" y="38100"/>
                <a:ext cx="442137" cy="698500"/>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sp>
        <p:nvSpPr>
          <p:cNvPr id="19" name="مربع نص 18">
            <a:extLst>
              <a:ext uri="{FF2B5EF4-FFF2-40B4-BE49-F238E27FC236}">
                <a16:creationId xmlns:a16="http://schemas.microsoft.com/office/drawing/2014/main" id="{64BCA106-2B70-CBC2-247F-44433268F5CA}"/>
              </a:ext>
            </a:extLst>
          </p:cNvPr>
          <p:cNvSpPr txBox="1"/>
          <p:nvPr/>
        </p:nvSpPr>
        <p:spPr>
          <a:xfrm>
            <a:off x="1547664" y="3228042"/>
            <a:ext cx="8221207" cy="1446550"/>
          </a:xfrm>
          <a:prstGeom prst="rect">
            <a:avLst/>
          </a:prstGeom>
          <a:noFill/>
        </p:spPr>
        <p:txBody>
          <a:bodyPr wrap="square" rtlCol="0">
            <a:spAutoFit/>
          </a:bodyPr>
          <a:lstStyle/>
          <a:p>
            <a:pPr algn="ctr"/>
            <a:r>
              <a:rPr lang="ar-EG" sz="4400" b="1" dirty="0">
                <a:solidFill>
                  <a:srgbClr val="990000"/>
                </a:solidFill>
                <a:latin typeface="Traditional Arabic" panose="02020603050405020304" pitchFamily="18" charset="-78"/>
                <a:cs typeface="Traditional Arabic" panose="02020603050405020304" pitchFamily="18" charset="-78"/>
              </a:rPr>
              <a:t>2-3</a:t>
            </a:r>
          </a:p>
          <a:p>
            <a:pPr algn="ctr"/>
            <a:r>
              <a:rPr lang="ar-EG" sz="4400" b="1" dirty="0">
                <a:solidFill>
                  <a:srgbClr val="990000"/>
                </a:solidFill>
                <a:latin typeface="Traditional Arabic" panose="02020603050405020304" pitchFamily="18" charset="-78"/>
                <a:cs typeface="Traditional Arabic" panose="02020603050405020304" pitchFamily="18" charset="-78"/>
              </a:rPr>
              <a:t>التنظيم (الأنواع، المبادئ)</a:t>
            </a:r>
            <a:endParaRPr lang="en-US" sz="4400" b="1" dirty="0">
              <a:solidFill>
                <a:srgbClr val="990000"/>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wheel(1)">
                                      <p:cBhvr>
                                        <p:cTn id="7" dur="20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9">
                                            <p:txEl>
                                              <p:pRg st="1" end="1"/>
                                            </p:txEl>
                                          </p:spTgt>
                                        </p:tgtEl>
                                        <p:attrNameLst>
                                          <p:attrName>style.visibility</p:attrName>
                                        </p:attrNameLst>
                                      </p:cBhvr>
                                      <p:to>
                                        <p:strVal val="visible"/>
                                      </p:to>
                                    </p:set>
                                    <p:animEffect transition="in" filter="wheel(1)">
                                      <p:cBhvr>
                                        <p:cTn id="12" dur="2000"/>
                                        <p:tgtEl>
                                          <p:spTgt spid="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D2013B66-5093-CA9B-5879-8F312983C6CD}"/>
              </a:ext>
            </a:extLst>
          </p:cNvPr>
          <p:cNvSpPr/>
          <p:nvPr/>
        </p:nvSpPr>
        <p:spPr>
          <a:xfrm>
            <a:off x="5420130" y="1556792"/>
            <a:ext cx="2808312" cy="576064"/>
          </a:xfrm>
          <a:prstGeom prst="rect">
            <a:avLst/>
          </a:prstGeom>
          <a:solidFill>
            <a:schemeClr val="accent2">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srgbClr val="70AD47">
                    <a:lumMod val="50000"/>
                  </a:srgbClr>
                </a:solidFill>
                <a:effectLst/>
                <a:uLnTx/>
                <a:uFillTx/>
                <a:latin typeface="Traditional Arabic"/>
                <a:ea typeface="+mn-ea"/>
                <a:cs typeface="Traditional Arabic"/>
              </a:rPr>
              <a:t>الفكرة المحورية</a:t>
            </a:r>
            <a:endParaRPr kumimoji="0" lang="en-US" sz="3600" b="1" i="0" u="none" strike="noStrike" kern="1200" cap="none" spc="0" normalizeH="0" baseline="0" noProof="0" dirty="0">
              <a:ln>
                <a:noFill/>
              </a:ln>
              <a:solidFill>
                <a:srgbClr val="70AD47">
                  <a:lumMod val="50000"/>
                </a:srgbClr>
              </a:solidFill>
              <a:effectLst/>
              <a:uLnTx/>
              <a:uFillTx/>
              <a:latin typeface="Traditional Arabic"/>
              <a:ea typeface="+mn-ea"/>
              <a:cs typeface="Traditional Arabic"/>
            </a:endParaRPr>
          </a:p>
        </p:txBody>
      </p:sp>
      <p:sp>
        <p:nvSpPr>
          <p:cNvPr id="5" name="مستطيل 4">
            <a:extLst>
              <a:ext uri="{FF2B5EF4-FFF2-40B4-BE49-F238E27FC236}">
                <a16:creationId xmlns:a16="http://schemas.microsoft.com/office/drawing/2014/main" id="{10143274-188E-AC7E-8A9D-FA0E50EA59B8}"/>
              </a:ext>
            </a:extLst>
          </p:cNvPr>
          <p:cNvSpPr/>
          <p:nvPr/>
        </p:nvSpPr>
        <p:spPr>
          <a:xfrm>
            <a:off x="5402542" y="3140968"/>
            <a:ext cx="2808312" cy="576064"/>
          </a:xfrm>
          <a:prstGeom prst="rect">
            <a:avLst/>
          </a:prstGeom>
          <a:solidFill>
            <a:schemeClr val="accent2">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srgbClr val="70AD47">
                    <a:lumMod val="50000"/>
                  </a:srgbClr>
                </a:solidFill>
                <a:effectLst/>
                <a:uLnTx/>
                <a:uFillTx/>
                <a:latin typeface="Traditional Arabic"/>
                <a:ea typeface="+mn-ea"/>
                <a:cs typeface="Traditional Arabic"/>
              </a:rPr>
              <a:t>المفاهيم الرئيسية</a:t>
            </a:r>
            <a:endParaRPr kumimoji="0" lang="en-US" sz="3600" b="1" i="0" u="none" strike="noStrike" kern="1200" cap="none" spc="0" normalizeH="0" baseline="0" noProof="0" dirty="0">
              <a:ln>
                <a:noFill/>
              </a:ln>
              <a:solidFill>
                <a:srgbClr val="70AD47">
                  <a:lumMod val="50000"/>
                </a:srgbClr>
              </a:solidFill>
              <a:effectLst/>
              <a:uLnTx/>
              <a:uFillTx/>
              <a:latin typeface="Traditional Arabic"/>
              <a:ea typeface="+mn-ea"/>
              <a:cs typeface="Traditional Arabic"/>
            </a:endParaRPr>
          </a:p>
        </p:txBody>
      </p:sp>
      <p:sp>
        <p:nvSpPr>
          <p:cNvPr id="6" name="مستطيل 5">
            <a:extLst>
              <a:ext uri="{FF2B5EF4-FFF2-40B4-BE49-F238E27FC236}">
                <a16:creationId xmlns:a16="http://schemas.microsoft.com/office/drawing/2014/main" id="{63E307B8-68F9-3C26-7B06-2780901EB91C}"/>
              </a:ext>
            </a:extLst>
          </p:cNvPr>
          <p:cNvSpPr/>
          <p:nvPr/>
        </p:nvSpPr>
        <p:spPr>
          <a:xfrm>
            <a:off x="5420130" y="5157192"/>
            <a:ext cx="2808312" cy="576064"/>
          </a:xfrm>
          <a:prstGeom prst="rect">
            <a:avLst/>
          </a:prstGeom>
          <a:solidFill>
            <a:schemeClr val="accent2">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3600" b="1" i="0" u="none" strike="noStrike" kern="1200" cap="none" spc="0" normalizeH="0" baseline="0" noProof="0" dirty="0">
                <a:ln>
                  <a:noFill/>
                </a:ln>
                <a:solidFill>
                  <a:srgbClr val="70AD47">
                    <a:lumMod val="50000"/>
                  </a:srgbClr>
                </a:solidFill>
                <a:effectLst/>
                <a:uLnTx/>
                <a:uFillTx/>
                <a:latin typeface="Traditional Arabic"/>
                <a:ea typeface="+mn-ea"/>
                <a:cs typeface="Traditional Arabic"/>
              </a:rPr>
              <a:t>الأهداف</a:t>
            </a:r>
            <a:endParaRPr kumimoji="0" lang="en-US" sz="3600" b="1" i="0" u="none" strike="noStrike" kern="1200" cap="none" spc="0" normalizeH="0" baseline="0" noProof="0" dirty="0">
              <a:ln>
                <a:noFill/>
              </a:ln>
              <a:solidFill>
                <a:srgbClr val="70AD47">
                  <a:lumMod val="50000"/>
                </a:srgbClr>
              </a:solidFill>
              <a:effectLst/>
              <a:uLnTx/>
              <a:uFillTx/>
              <a:latin typeface="Traditional Arabic"/>
              <a:ea typeface="+mn-ea"/>
              <a:cs typeface="Traditional Arabic"/>
            </a:endParaRPr>
          </a:p>
        </p:txBody>
      </p:sp>
      <p:sp>
        <p:nvSpPr>
          <p:cNvPr id="8" name="مربع نص 7">
            <a:extLst>
              <a:ext uri="{FF2B5EF4-FFF2-40B4-BE49-F238E27FC236}">
                <a16:creationId xmlns:a16="http://schemas.microsoft.com/office/drawing/2014/main" id="{06D4F9C2-45BC-7DC6-D0A0-0603678A6CD8}"/>
              </a:ext>
            </a:extLst>
          </p:cNvPr>
          <p:cNvSpPr txBox="1"/>
          <p:nvPr/>
        </p:nvSpPr>
        <p:spPr>
          <a:xfrm>
            <a:off x="319470" y="1359932"/>
            <a:ext cx="4807737" cy="1094636"/>
          </a:xfrm>
          <a:prstGeom prst="rect">
            <a:avLst/>
          </a:prstGeom>
          <a:noFill/>
        </p:spPr>
        <p:txBody>
          <a:bodyPr wrap="square">
            <a:spAutoFit/>
          </a:bodyPr>
          <a:lstStyle/>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EG" sz="3200" b="1" i="0" u="none" strike="noStrike" kern="1200" cap="none" spc="0" normalizeH="0" baseline="0" noProof="0" dirty="0">
                <a:ln>
                  <a:noFill/>
                </a:ln>
                <a:solidFill>
                  <a:prstClr val="black"/>
                </a:solidFill>
                <a:effectLst/>
                <a:uLnTx/>
                <a:uFillTx/>
                <a:latin typeface="Traditional Arabic"/>
                <a:ea typeface="+mn-ea"/>
                <a:cs typeface="Traditional Arabic"/>
              </a:rPr>
              <a:t> التعرف على مفهوم التنظيم وأهميته</a:t>
            </a:r>
            <a:endParaRPr kumimoji="0" lang="ar-EG" sz="4400" b="1" i="0" u="none" strike="noStrike" kern="1200" cap="none" spc="0" normalizeH="0" baseline="0" noProof="0" dirty="0">
              <a:ln>
                <a:noFill/>
              </a:ln>
              <a:solidFill>
                <a:prstClr val="black"/>
              </a:solidFill>
              <a:effectLst/>
              <a:uLnTx/>
              <a:uFillTx/>
              <a:latin typeface="Traditional Arabic"/>
              <a:ea typeface="+mn-ea"/>
              <a:cs typeface="Traditional Arabic"/>
            </a:endParaRPr>
          </a:p>
        </p:txBody>
      </p:sp>
      <p:sp>
        <p:nvSpPr>
          <p:cNvPr id="9" name="مربع نص 8">
            <a:extLst>
              <a:ext uri="{FF2B5EF4-FFF2-40B4-BE49-F238E27FC236}">
                <a16:creationId xmlns:a16="http://schemas.microsoft.com/office/drawing/2014/main" id="{F4B417DB-3C1B-4202-DFB8-92185EBDF643}"/>
              </a:ext>
            </a:extLst>
          </p:cNvPr>
          <p:cNvSpPr txBox="1"/>
          <p:nvPr/>
        </p:nvSpPr>
        <p:spPr>
          <a:xfrm>
            <a:off x="27871" y="3064367"/>
            <a:ext cx="5043474" cy="584775"/>
          </a:xfrm>
          <a:prstGeom prst="rect">
            <a:avLst/>
          </a:prstGeom>
          <a:noFill/>
        </p:spPr>
        <p:txBody>
          <a:bodyPr wrap="square">
            <a:spAutoFit/>
          </a:bodyPr>
          <a:lstStyle/>
          <a:p>
            <a:pPr marL="457200" marR="0" lvl="0" indent="-4572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EG" sz="3200" b="1" i="0" u="none" strike="noStrike" kern="1200" cap="none" spc="0" normalizeH="0" baseline="0" noProof="0" dirty="0">
                <a:ln>
                  <a:noFill/>
                </a:ln>
                <a:solidFill>
                  <a:srgbClr val="C00000"/>
                </a:solidFill>
                <a:effectLst/>
                <a:uLnTx/>
                <a:uFillTx/>
                <a:latin typeface="Traditional Arabic"/>
                <a:ea typeface="+mn-ea"/>
                <a:cs typeface="Traditional Arabic"/>
              </a:rPr>
              <a:t>مفهوم التنظيم – أهمية التنظيم</a:t>
            </a:r>
            <a:endParaRPr kumimoji="0" lang="ar-EG" sz="4800" b="1" i="0" u="none" strike="noStrike" kern="1200" cap="none" spc="0" normalizeH="0" baseline="0" noProof="0" dirty="0">
              <a:ln>
                <a:noFill/>
              </a:ln>
              <a:solidFill>
                <a:srgbClr val="C00000"/>
              </a:solidFill>
              <a:effectLst/>
              <a:uLnTx/>
              <a:uFillTx/>
              <a:latin typeface="Traditional Arabic"/>
              <a:ea typeface="+mn-ea"/>
              <a:cs typeface="Traditional Arabic"/>
            </a:endParaRPr>
          </a:p>
        </p:txBody>
      </p:sp>
      <p:sp>
        <p:nvSpPr>
          <p:cNvPr id="11" name="مربع نص 10">
            <a:extLst>
              <a:ext uri="{FF2B5EF4-FFF2-40B4-BE49-F238E27FC236}">
                <a16:creationId xmlns:a16="http://schemas.microsoft.com/office/drawing/2014/main" id="{783E21D8-7738-FB79-7CCE-6308CCA275E0}"/>
              </a:ext>
            </a:extLst>
          </p:cNvPr>
          <p:cNvSpPr txBox="1"/>
          <p:nvPr/>
        </p:nvSpPr>
        <p:spPr>
          <a:xfrm>
            <a:off x="319470" y="4350588"/>
            <a:ext cx="4572000" cy="1815882"/>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EG" sz="2800" b="1" i="0" u="none" strike="noStrike" kern="1200" cap="none" spc="0" normalizeH="0" baseline="0" noProof="0" dirty="0">
                <a:ln>
                  <a:noFill/>
                </a:ln>
                <a:solidFill>
                  <a:srgbClr val="7030A0"/>
                </a:solidFill>
                <a:effectLst/>
                <a:uLnTx/>
                <a:uFillTx/>
                <a:latin typeface="Traditional Arabic"/>
                <a:ea typeface="+mn-ea"/>
                <a:cs typeface="Traditional Arabic"/>
              </a:rPr>
              <a:t>يتوقع بعد نهاية الموضوع أن يكون الطلبة قادرين على:</a:t>
            </a:r>
            <a:endParaRPr kumimoji="0" lang="ar-EG" sz="4400" b="1" i="0" u="none" strike="noStrike" kern="1200" cap="none" spc="0" normalizeH="0" baseline="0" noProof="0" dirty="0">
              <a:ln>
                <a:noFill/>
              </a:ln>
              <a:solidFill>
                <a:srgbClr val="7030A0"/>
              </a:solidFill>
              <a:effectLst/>
              <a:uLnTx/>
              <a:uFillTx/>
              <a:latin typeface="Traditional Arabic"/>
              <a:ea typeface="+mn-ea"/>
              <a:cs typeface="Traditional Arabic"/>
            </a:endParaRPr>
          </a:p>
          <a:p>
            <a:pPr marL="514350" marR="0" lvl="0" indent="-514350" algn="r" defTabSz="914400" rtl="1" eaLnBrk="1" fontAlgn="auto" latinLnBrk="0" hangingPunct="1">
              <a:lnSpc>
                <a:spcPct val="100000"/>
              </a:lnSpc>
              <a:spcBef>
                <a:spcPts val="0"/>
              </a:spcBef>
              <a:spcAft>
                <a:spcPts val="0"/>
              </a:spcAft>
              <a:buClrTx/>
              <a:buSzTx/>
              <a:buFontTx/>
              <a:buAutoNum type="arabicPeriod"/>
              <a:tabLst/>
              <a:defRPr/>
            </a:pPr>
            <a:r>
              <a:rPr kumimoji="0" lang="ar-EG" sz="2800" b="1" i="0" u="none" strike="noStrike" kern="1200" cap="none" spc="0" normalizeH="0" baseline="0" noProof="0" dirty="0">
                <a:ln>
                  <a:noFill/>
                </a:ln>
                <a:solidFill>
                  <a:srgbClr val="7030A0"/>
                </a:solidFill>
                <a:effectLst/>
                <a:uLnTx/>
                <a:uFillTx/>
                <a:latin typeface="Traditional Arabic"/>
                <a:ea typeface="+mn-ea"/>
                <a:cs typeface="Traditional Arabic"/>
              </a:rPr>
              <a:t>التعرف  على مفهوم التنظيم</a:t>
            </a:r>
          </a:p>
          <a:p>
            <a:pPr marL="514350" marR="0" lvl="0" indent="-514350" algn="r" defTabSz="914400" rtl="1" eaLnBrk="1" fontAlgn="auto" latinLnBrk="0" hangingPunct="1">
              <a:lnSpc>
                <a:spcPct val="100000"/>
              </a:lnSpc>
              <a:spcBef>
                <a:spcPts val="0"/>
              </a:spcBef>
              <a:spcAft>
                <a:spcPts val="0"/>
              </a:spcAft>
              <a:buClrTx/>
              <a:buSzTx/>
              <a:buFontTx/>
              <a:buAutoNum type="arabicPeriod"/>
              <a:tabLst/>
              <a:defRPr/>
            </a:pPr>
            <a:r>
              <a:rPr kumimoji="0" lang="ar-EG" sz="2800" b="1" i="0" u="none" strike="noStrike" kern="1200" cap="none" spc="0" normalizeH="0" baseline="0" noProof="0" dirty="0">
                <a:ln>
                  <a:noFill/>
                </a:ln>
                <a:solidFill>
                  <a:srgbClr val="7030A0"/>
                </a:solidFill>
                <a:effectLst/>
                <a:uLnTx/>
                <a:uFillTx/>
                <a:latin typeface="Traditional Arabic"/>
                <a:ea typeface="+mn-ea"/>
                <a:cs typeface="Traditional Arabic"/>
              </a:rPr>
              <a:t>توضيح أهمية التنظيم</a:t>
            </a:r>
            <a:endParaRPr kumimoji="0" lang="ar-EG" sz="4400" b="1" i="0" u="none" strike="noStrike" kern="1200" cap="none" spc="0" normalizeH="0" baseline="0" noProof="0" dirty="0">
              <a:ln>
                <a:noFill/>
              </a:ln>
              <a:solidFill>
                <a:srgbClr val="7030A0"/>
              </a:solidFill>
              <a:effectLst/>
              <a:uLnTx/>
              <a:uFillTx/>
              <a:latin typeface="Traditional Arabic"/>
              <a:ea typeface="+mn-ea"/>
              <a:cs typeface="Traditional Arabic"/>
            </a:endParaRPr>
          </a:p>
        </p:txBody>
      </p:sp>
    </p:spTree>
    <p:extLst>
      <p:ext uri="{BB962C8B-B14F-4D97-AF65-F5344CB8AC3E}">
        <p14:creationId xmlns:p14="http://schemas.microsoft.com/office/powerpoint/2010/main" val="3377055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 calcmode="lin" valueType="num">
                                      <p:cBhvr>
                                        <p:cTn id="37"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11">
                                            <p:txEl>
                                              <p:pRg st="0" end="0"/>
                                            </p:tx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1">
                                            <p:txEl>
                                              <p:pRg st="1" end="1"/>
                                            </p:txEl>
                                          </p:spTgt>
                                        </p:tgtEl>
                                        <p:attrNameLst>
                                          <p:attrName>style.visibility</p:attrName>
                                        </p:attrNameLst>
                                      </p:cBhvr>
                                      <p:to>
                                        <p:strVal val="visible"/>
                                      </p:to>
                                    </p:set>
                                    <p:anim calcmode="lin" valueType="num">
                                      <p:cBhvr>
                                        <p:cTn id="43"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45"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46" dur="1000"/>
                                        <p:tgtEl>
                                          <p:spTgt spid="11">
                                            <p:txEl>
                                              <p:pRg st="1" end="1"/>
                                            </p:txEl>
                                          </p:spTgt>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anim calcmode="lin" valueType="num">
                                      <p:cBhvr>
                                        <p:cTn id="49"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51"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52" dur="10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p:bldP spid="11"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D2013B66-5093-CA9B-5879-8F312983C6CD}"/>
              </a:ext>
            </a:extLst>
          </p:cNvPr>
          <p:cNvSpPr/>
          <p:nvPr/>
        </p:nvSpPr>
        <p:spPr>
          <a:xfrm>
            <a:off x="5843874" y="908720"/>
            <a:ext cx="2808312" cy="576064"/>
          </a:xfrm>
          <a:prstGeom prst="rect">
            <a:avLst/>
          </a:prstGeom>
          <a:solidFill>
            <a:schemeClr val="accent4">
              <a:lumMod val="20000"/>
              <a:lumOff val="80000"/>
            </a:schemeClr>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tx1"/>
                </a:solidFill>
                <a:latin typeface="Traditional Arabic" panose="02020603050405020304" pitchFamily="18" charset="-78"/>
                <a:cs typeface="Traditional Arabic" panose="02020603050405020304" pitchFamily="18" charset="-78"/>
              </a:rPr>
              <a:t>الفكرة المحورية</a:t>
            </a:r>
            <a:endParaRPr lang="en-US" sz="3600" b="1" dirty="0">
              <a:solidFill>
                <a:schemeClr val="tx1"/>
              </a:solidFill>
              <a:latin typeface="Traditional Arabic" panose="02020603050405020304" pitchFamily="18" charset="-78"/>
              <a:cs typeface="Traditional Arabic" panose="02020603050405020304" pitchFamily="18" charset="-78"/>
            </a:endParaRPr>
          </a:p>
        </p:txBody>
      </p:sp>
      <p:sp>
        <p:nvSpPr>
          <p:cNvPr id="5" name="مستطيل 4">
            <a:extLst>
              <a:ext uri="{FF2B5EF4-FFF2-40B4-BE49-F238E27FC236}">
                <a16:creationId xmlns:a16="http://schemas.microsoft.com/office/drawing/2014/main" id="{10143274-188E-AC7E-8A9D-FA0E50EA59B8}"/>
              </a:ext>
            </a:extLst>
          </p:cNvPr>
          <p:cNvSpPr/>
          <p:nvPr/>
        </p:nvSpPr>
        <p:spPr>
          <a:xfrm>
            <a:off x="5843874" y="2636912"/>
            <a:ext cx="2808312" cy="576064"/>
          </a:xfrm>
          <a:prstGeom prst="rect">
            <a:avLst/>
          </a:prstGeom>
          <a:solidFill>
            <a:schemeClr val="accent4">
              <a:lumMod val="20000"/>
              <a:lumOff val="80000"/>
            </a:schemeClr>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tx1"/>
                </a:solidFill>
                <a:latin typeface="Traditional Arabic" panose="02020603050405020304" pitchFamily="18" charset="-78"/>
                <a:cs typeface="Traditional Arabic" panose="02020603050405020304" pitchFamily="18" charset="-78"/>
              </a:rPr>
              <a:t>المفاهيم الرئيسية</a:t>
            </a:r>
            <a:endParaRPr lang="en-US" sz="3600" b="1" dirty="0">
              <a:solidFill>
                <a:schemeClr val="tx1"/>
              </a:solidFill>
              <a:latin typeface="Traditional Arabic" panose="02020603050405020304" pitchFamily="18" charset="-78"/>
              <a:cs typeface="Traditional Arabic" panose="02020603050405020304" pitchFamily="18" charset="-78"/>
            </a:endParaRPr>
          </a:p>
        </p:txBody>
      </p:sp>
      <p:sp>
        <p:nvSpPr>
          <p:cNvPr id="6" name="مستطيل 5">
            <a:extLst>
              <a:ext uri="{FF2B5EF4-FFF2-40B4-BE49-F238E27FC236}">
                <a16:creationId xmlns:a16="http://schemas.microsoft.com/office/drawing/2014/main" id="{63E307B8-68F9-3C26-7B06-2780901EB91C}"/>
              </a:ext>
            </a:extLst>
          </p:cNvPr>
          <p:cNvSpPr/>
          <p:nvPr/>
        </p:nvSpPr>
        <p:spPr>
          <a:xfrm>
            <a:off x="5861462" y="4653136"/>
            <a:ext cx="2808312" cy="576064"/>
          </a:xfrm>
          <a:prstGeom prst="rect">
            <a:avLst/>
          </a:prstGeom>
          <a:solidFill>
            <a:schemeClr val="accent4">
              <a:lumMod val="20000"/>
              <a:lumOff val="80000"/>
            </a:schemeClr>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chemeClr val="tx1"/>
                </a:solidFill>
                <a:latin typeface="Traditional Arabic" panose="02020603050405020304" pitchFamily="18" charset="-78"/>
                <a:cs typeface="Traditional Arabic" panose="02020603050405020304" pitchFamily="18" charset="-78"/>
              </a:rPr>
              <a:t>الأهداف</a:t>
            </a:r>
            <a:endParaRPr lang="en-US" sz="3600" b="1" dirty="0">
              <a:solidFill>
                <a:schemeClr val="tx1"/>
              </a:solidFill>
              <a:latin typeface="Traditional Arabic" panose="02020603050405020304" pitchFamily="18" charset="-78"/>
              <a:cs typeface="Traditional Arabic" panose="02020603050405020304" pitchFamily="18" charset="-78"/>
            </a:endParaRPr>
          </a:p>
        </p:txBody>
      </p:sp>
      <p:sp>
        <p:nvSpPr>
          <p:cNvPr id="8" name="مربع نص 7">
            <a:extLst>
              <a:ext uri="{FF2B5EF4-FFF2-40B4-BE49-F238E27FC236}">
                <a16:creationId xmlns:a16="http://schemas.microsoft.com/office/drawing/2014/main" id="{06D4F9C2-45BC-7DC6-D0A0-0603678A6CD8}"/>
              </a:ext>
            </a:extLst>
          </p:cNvPr>
          <p:cNvSpPr txBox="1"/>
          <p:nvPr/>
        </p:nvSpPr>
        <p:spPr>
          <a:xfrm>
            <a:off x="726577" y="980728"/>
            <a:ext cx="4807737" cy="584775"/>
          </a:xfrm>
          <a:prstGeom prst="rect">
            <a:avLst/>
          </a:prstGeom>
          <a:noFill/>
        </p:spPr>
        <p:txBody>
          <a:bodyPr wrap="square">
            <a:spAutoFit/>
          </a:bodyPr>
          <a:lstStyle/>
          <a:p>
            <a:pPr marL="285750" indent="-285750">
              <a:buFont typeface="Arial" panose="020B0604020202020204" pitchFamily="34" charset="0"/>
              <a:buChar char="•"/>
            </a:pPr>
            <a:r>
              <a:rPr lang="ar-EG" sz="3200" b="1" dirty="0">
                <a:solidFill>
                  <a:srgbClr val="C00000"/>
                </a:solidFill>
                <a:latin typeface="Traditional Arabic" panose="02020603050405020304" pitchFamily="18" charset="-78"/>
                <a:cs typeface="Traditional Arabic" panose="02020603050405020304" pitchFamily="18" charset="-78"/>
              </a:rPr>
              <a:t> التعرف على أنواع التنظيم ومبادئه</a:t>
            </a:r>
            <a:endParaRPr lang="ar-EG" sz="4400" b="1" dirty="0">
              <a:solidFill>
                <a:srgbClr val="C00000"/>
              </a:solidFill>
              <a:latin typeface="Traditional Arabic" panose="02020603050405020304" pitchFamily="18" charset="-78"/>
              <a:cs typeface="Traditional Arabic" panose="02020603050405020304" pitchFamily="18" charset="-78"/>
            </a:endParaRPr>
          </a:p>
        </p:txBody>
      </p:sp>
      <p:sp>
        <p:nvSpPr>
          <p:cNvPr id="9" name="مربع نص 8">
            <a:extLst>
              <a:ext uri="{FF2B5EF4-FFF2-40B4-BE49-F238E27FC236}">
                <a16:creationId xmlns:a16="http://schemas.microsoft.com/office/drawing/2014/main" id="{F4B417DB-3C1B-4202-DFB8-92185EBDF643}"/>
              </a:ext>
            </a:extLst>
          </p:cNvPr>
          <p:cNvSpPr txBox="1"/>
          <p:nvPr/>
        </p:nvSpPr>
        <p:spPr>
          <a:xfrm>
            <a:off x="491814" y="1844505"/>
            <a:ext cx="5043474" cy="2677656"/>
          </a:xfrm>
          <a:prstGeom prst="rect">
            <a:avLst/>
          </a:prstGeom>
          <a:noFill/>
        </p:spPr>
        <p:txBody>
          <a:bodyPr wrap="square">
            <a:spAutoFit/>
          </a:bodyPr>
          <a:lstStyle/>
          <a:p>
            <a:r>
              <a:rPr lang="ar-EG" sz="2800" b="1" dirty="0">
                <a:latin typeface="Traditional Arabic" panose="02020603050405020304" pitchFamily="18" charset="-78"/>
                <a:cs typeface="Traditional Arabic" panose="02020603050405020304" pitchFamily="18" charset="-78"/>
              </a:rPr>
              <a:t>التنظيم الرسمي ، التنظيم غير الرسمي - مبادئ التنظيم - مبدأ الهدف - مبدأ الوظيفة - مبدأ التخصص وتقسيم العمل - مبدأ وحدة القيادة - مبدأ نطاق الإشراف - مبدأ تكافؤ السلطة -والمسؤولية - مبدأ التفويض - مبدأ التنسيق - مبدأ المرونة.</a:t>
            </a:r>
          </a:p>
        </p:txBody>
      </p:sp>
      <p:sp>
        <p:nvSpPr>
          <p:cNvPr id="11" name="مربع نص 10">
            <a:extLst>
              <a:ext uri="{FF2B5EF4-FFF2-40B4-BE49-F238E27FC236}">
                <a16:creationId xmlns:a16="http://schemas.microsoft.com/office/drawing/2014/main" id="{783E21D8-7738-FB79-7CCE-6308CCA275E0}"/>
              </a:ext>
            </a:extLst>
          </p:cNvPr>
          <p:cNvSpPr txBox="1"/>
          <p:nvPr/>
        </p:nvSpPr>
        <p:spPr>
          <a:xfrm>
            <a:off x="491814" y="4481529"/>
            <a:ext cx="4572000" cy="2062103"/>
          </a:xfrm>
          <a:prstGeom prst="rect">
            <a:avLst/>
          </a:prstGeom>
          <a:noFill/>
        </p:spPr>
        <p:txBody>
          <a:bodyPr wrap="square">
            <a:spAutoFit/>
          </a:bodyPr>
          <a:lstStyle/>
          <a:p>
            <a:r>
              <a:rPr lang="ar-EG" sz="3200" b="1" dirty="0">
                <a:solidFill>
                  <a:srgbClr val="7030A0"/>
                </a:solidFill>
                <a:latin typeface="Traditional Arabic" panose="02020603050405020304" pitchFamily="18" charset="-78"/>
                <a:cs typeface="Traditional Arabic" panose="02020603050405020304" pitchFamily="18" charset="-78"/>
              </a:rPr>
              <a:t>يتوقع بعد نهاية الموضوع أن يكون الطلبة قادرين على:</a:t>
            </a:r>
          </a:p>
          <a:p>
            <a:r>
              <a:rPr lang="ar-EG" sz="3200" b="1" dirty="0">
                <a:solidFill>
                  <a:srgbClr val="7030A0"/>
                </a:solidFill>
                <a:latin typeface="Traditional Arabic" panose="02020603050405020304" pitchFamily="18" charset="-78"/>
                <a:cs typeface="Traditional Arabic" panose="02020603050405020304" pitchFamily="18" charset="-78"/>
              </a:rPr>
              <a:t> 1 التمييز بين أنواع التنظيم.</a:t>
            </a:r>
          </a:p>
          <a:p>
            <a:r>
              <a:rPr lang="ar-EG" sz="3200" b="1" dirty="0">
                <a:solidFill>
                  <a:srgbClr val="7030A0"/>
                </a:solidFill>
                <a:latin typeface="Traditional Arabic" panose="02020603050405020304" pitchFamily="18" charset="-78"/>
                <a:cs typeface="Traditional Arabic" panose="02020603050405020304" pitchFamily="18" charset="-78"/>
              </a:rPr>
              <a:t>2. توضيح مبادئ التنظيم.</a:t>
            </a:r>
          </a:p>
        </p:txBody>
      </p:sp>
    </p:spTree>
    <p:extLst>
      <p:ext uri="{BB962C8B-B14F-4D97-AF65-F5344CB8AC3E}">
        <p14:creationId xmlns:p14="http://schemas.microsoft.com/office/powerpoint/2010/main" val="423308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 calcmode="lin" valueType="num">
                                      <p:cBhvr>
                                        <p:cTn id="37"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11">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grpId="0" nodeType="clickEffect">
                                  <p:stCondLst>
                                    <p:cond delay="0"/>
                                  </p:stCondLst>
                                  <p:childTnLst>
                                    <p:set>
                                      <p:cBhvr>
                                        <p:cTn id="44" dur="1" fill="hold">
                                          <p:stCondLst>
                                            <p:cond delay="0"/>
                                          </p:stCondLst>
                                        </p:cTn>
                                        <p:tgtEl>
                                          <p:spTgt spid="11">
                                            <p:txEl>
                                              <p:pRg st="1" end="1"/>
                                            </p:txEl>
                                          </p:spTgt>
                                        </p:tgtEl>
                                        <p:attrNameLst>
                                          <p:attrName>style.visibility</p:attrName>
                                        </p:attrNameLst>
                                      </p:cBhvr>
                                      <p:to>
                                        <p:strVal val="visible"/>
                                      </p:to>
                                    </p:set>
                                    <p:anim calcmode="lin" valueType="num">
                                      <p:cBhvr>
                                        <p:cTn id="45"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46"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47"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48" dur="1000"/>
                                        <p:tgtEl>
                                          <p:spTgt spid="11">
                                            <p:txEl>
                                              <p:pRg st="1" end="1"/>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31" presetClass="entr" presetSubtype="0" fill="hold" grpId="0" nodeType="clickEffect">
                                  <p:stCondLst>
                                    <p:cond delay="0"/>
                                  </p:stCondLst>
                                  <p:childTnLst>
                                    <p:set>
                                      <p:cBhvr>
                                        <p:cTn id="52" dur="1" fill="hold">
                                          <p:stCondLst>
                                            <p:cond delay="0"/>
                                          </p:stCondLst>
                                        </p:cTn>
                                        <p:tgtEl>
                                          <p:spTgt spid="11">
                                            <p:txEl>
                                              <p:pRg st="2" end="2"/>
                                            </p:txEl>
                                          </p:spTgt>
                                        </p:tgtEl>
                                        <p:attrNameLst>
                                          <p:attrName>style.visibility</p:attrName>
                                        </p:attrNameLst>
                                      </p:cBhvr>
                                      <p:to>
                                        <p:strVal val="visible"/>
                                      </p:to>
                                    </p:set>
                                    <p:anim calcmode="lin" valueType="num">
                                      <p:cBhvr>
                                        <p:cTn id="53"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54"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55"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56" dur="10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p:bldP spid="11"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A6E78720-6826-96AE-466D-8738E6EA310E}"/>
              </a:ext>
            </a:extLst>
          </p:cNvPr>
          <p:cNvSpPr txBox="1"/>
          <p:nvPr/>
        </p:nvSpPr>
        <p:spPr>
          <a:xfrm>
            <a:off x="1331638" y="2654340"/>
            <a:ext cx="6480720" cy="4031873"/>
          </a:xfrm>
          <a:prstGeom prst="rect">
            <a:avLst/>
          </a:prstGeom>
          <a:noFill/>
          <a:ln>
            <a:noFill/>
          </a:ln>
        </p:spPr>
        <p:txBody>
          <a:bodyPr wrap="square">
            <a:spAutoFit/>
          </a:bodyPr>
          <a:lstStyle/>
          <a:p>
            <a:r>
              <a:rPr lang="ar-EG" sz="3200" b="1" dirty="0"/>
              <a:t>تنظيم الأمور وترتيبها من الأمور المهمة للنجاح في الأعمال: فالتنظيم يساعد على تحقيق الأهداف، وتوفير الوقت والجهد وتقليل الإجهاد والتوتر ولتحقيق هذا التنظيم يتوجب علينا فهم الأنواع والمبادئ التي تتضمن التنظيم الجيد، وهناك نوعان من أنواع التنظيم تنشأ عادة في المجتمع بين الأفراد والمنظمات وهما التنظيم الرسمي و التنظيم غير الرسمي، </a:t>
            </a:r>
            <a:endParaRPr lang="ar-EG" sz="6000" b="1" dirty="0">
              <a:solidFill>
                <a:srgbClr val="0070C0"/>
              </a:solidFill>
            </a:endParaRPr>
          </a:p>
        </p:txBody>
      </p:sp>
      <p:pic>
        <p:nvPicPr>
          <p:cNvPr id="6" name="صورة 5">
            <a:extLst>
              <a:ext uri="{FF2B5EF4-FFF2-40B4-BE49-F238E27FC236}">
                <a16:creationId xmlns:a16="http://schemas.microsoft.com/office/drawing/2014/main" id="{8467B678-F236-3E05-017E-A94046C69C47}"/>
              </a:ext>
            </a:extLst>
          </p:cNvPr>
          <p:cNvPicPr>
            <a:picLocks noChangeAspect="1"/>
          </p:cNvPicPr>
          <p:nvPr/>
        </p:nvPicPr>
        <p:blipFill>
          <a:blip r:embed="rId2"/>
          <a:stretch>
            <a:fillRect/>
          </a:stretch>
        </p:blipFill>
        <p:spPr>
          <a:xfrm>
            <a:off x="3544166" y="1159312"/>
            <a:ext cx="2055663" cy="1495028"/>
          </a:xfrm>
          <a:prstGeom prst="rect">
            <a:avLst/>
          </a:prstGeom>
        </p:spPr>
      </p:pic>
    </p:spTree>
    <p:extLst>
      <p:ext uri="{BB962C8B-B14F-4D97-AF65-F5344CB8AC3E}">
        <p14:creationId xmlns:p14="http://schemas.microsoft.com/office/powerpoint/2010/main" val="4061036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A6E78720-6826-96AE-466D-8738E6EA310E}"/>
              </a:ext>
            </a:extLst>
          </p:cNvPr>
          <p:cNvSpPr txBox="1"/>
          <p:nvPr/>
        </p:nvSpPr>
        <p:spPr>
          <a:xfrm>
            <a:off x="1331637" y="2708920"/>
            <a:ext cx="6480720" cy="3046988"/>
          </a:xfrm>
          <a:prstGeom prst="rect">
            <a:avLst/>
          </a:prstGeom>
          <a:noFill/>
          <a:ln>
            <a:noFill/>
          </a:ln>
        </p:spPr>
        <p:txBody>
          <a:bodyPr wrap="square">
            <a:spAutoFit/>
          </a:bodyPr>
          <a:lstStyle/>
          <a:p>
            <a:r>
              <a:rPr lang="ar-EG" sz="3200" b="1" dirty="0"/>
              <a:t>ولكل نوع من هذه الأنواع مزايا وعيوب، كما أن التنظيم يقوم على عدة مبادئ يسترشد بها عند تصميم الهيكل التنظيمي للمنشاة، وتوضح مهام كل وحدة إدارية في هذا الهيكل بفرض أداء العمل الإداري بكفاية عالية وبأقل تكاليف ممكنة، وفي هذا الموضوع سنتناول أنواع التنظيم والمبادئ التي تقوم عليها عملية التنظيم.</a:t>
            </a:r>
          </a:p>
        </p:txBody>
      </p:sp>
      <p:pic>
        <p:nvPicPr>
          <p:cNvPr id="6" name="صورة 5">
            <a:extLst>
              <a:ext uri="{FF2B5EF4-FFF2-40B4-BE49-F238E27FC236}">
                <a16:creationId xmlns:a16="http://schemas.microsoft.com/office/drawing/2014/main" id="{8467B678-F236-3E05-017E-A94046C69C47}"/>
              </a:ext>
            </a:extLst>
          </p:cNvPr>
          <p:cNvPicPr>
            <a:picLocks noChangeAspect="1"/>
          </p:cNvPicPr>
          <p:nvPr/>
        </p:nvPicPr>
        <p:blipFill>
          <a:blip r:embed="rId2"/>
          <a:stretch>
            <a:fillRect/>
          </a:stretch>
        </p:blipFill>
        <p:spPr>
          <a:xfrm>
            <a:off x="3544166" y="1213892"/>
            <a:ext cx="2055663" cy="1495028"/>
          </a:xfrm>
          <a:prstGeom prst="rect">
            <a:avLst/>
          </a:prstGeom>
        </p:spPr>
      </p:pic>
    </p:spTree>
    <p:extLst>
      <p:ext uri="{BB962C8B-B14F-4D97-AF65-F5344CB8AC3E}">
        <p14:creationId xmlns:p14="http://schemas.microsoft.com/office/powerpoint/2010/main" val="2321046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CDDE3"/>
        </a:solidFill>
        <a:effectLst/>
      </p:bgPr>
    </p:bg>
    <p:spTree>
      <p:nvGrpSpPr>
        <p:cNvPr id="1" name=""/>
        <p:cNvGrpSpPr/>
        <p:nvPr/>
      </p:nvGrpSpPr>
      <p:grpSpPr>
        <a:xfrm>
          <a:off x="0" y="0"/>
          <a:ext cx="0" cy="0"/>
          <a:chOff x="0" y="0"/>
          <a:chExt cx="0" cy="0"/>
        </a:xfrm>
      </p:grpSpPr>
      <p:grpSp>
        <p:nvGrpSpPr>
          <p:cNvPr id="9" name="Group 9"/>
          <p:cNvGrpSpPr/>
          <p:nvPr/>
        </p:nvGrpSpPr>
        <p:grpSpPr>
          <a:xfrm>
            <a:off x="514350" y="5486400"/>
            <a:ext cx="8985345" cy="1404831"/>
            <a:chOff x="0" y="0"/>
            <a:chExt cx="4733021" cy="739993"/>
          </a:xfrm>
        </p:grpSpPr>
        <p:sp>
          <p:nvSpPr>
            <p:cNvPr id="10" name="Freeform 10"/>
            <p:cNvSpPr/>
            <p:nvPr/>
          </p:nvSpPr>
          <p:spPr>
            <a:xfrm>
              <a:off x="0" y="0"/>
              <a:ext cx="4733021" cy="739993"/>
            </a:xfrm>
            <a:custGeom>
              <a:avLst/>
              <a:gdLst/>
              <a:ahLst/>
              <a:cxnLst/>
              <a:rect l="l" t="t" r="r" b="b"/>
              <a:pathLst>
                <a:path w="4733021" h="739993">
                  <a:moveTo>
                    <a:pt x="34465" y="0"/>
                  </a:moveTo>
                  <a:lnTo>
                    <a:pt x="4698557" y="0"/>
                  </a:lnTo>
                  <a:cubicBezTo>
                    <a:pt x="4707697" y="0"/>
                    <a:pt x="4716463" y="3631"/>
                    <a:pt x="4722927" y="10094"/>
                  </a:cubicBezTo>
                  <a:cubicBezTo>
                    <a:pt x="4729390" y="16558"/>
                    <a:pt x="4733021" y="25324"/>
                    <a:pt x="4733021" y="34465"/>
                  </a:cubicBezTo>
                  <a:lnTo>
                    <a:pt x="4733021" y="705529"/>
                  </a:lnTo>
                  <a:cubicBezTo>
                    <a:pt x="4733021" y="714669"/>
                    <a:pt x="4729390" y="723436"/>
                    <a:pt x="4722927" y="729899"/>
                  </a:cubicBezTo>
                  <a:cubicBezTo>
                    <a:pt x="4716463" y="736362"/>
                    <a:pt x="4707697" y="739993"/>
                    <a:pt x="4698557" y="739993"/>
                  </a:cubicBezTo>
                  <a:lnTo>
                    <a:pt x="34465" y="739993"/>
                  </a:lnTo>
                  <a:cubicBezTo>
                    <a:pt x="25324" y="739993"/>
                    <a:pt x="16558" y="736362"/>
                    <a:pt x="10094" y="729899"/>
                  </a:cubicBezTo>
                  <a:cubicBezTo>
                    <a:pt x="3631" y="723436"/>
                    <a:pt x="0" y="714669"/>
                    <a:pt x="0" y="705529"/>
                  </a:cubicBezTo>
                  <a:lnTo>
                    <a:pt x="0" y="34465"/>
                  </a:lnTo>
                  <a:cubicBezTo>
                    <a:pt x="0" y="25324"/>
                    <a:pt x="3631" y="16558"/>
                    <a:pt x="10094" y="10094"/>
                  </a:cubicBezTo>
                  <a:cubicBezTo>
                    <a:pt x="16558" y="3631"/>
                    <a:pt x="25324" y="0"/>
                    <a:pt x="34465" y="0"/>
                  </a:cubicBezTo>
                  <a:close/>
                </a:path>
              </a:pathLst>
            </a:custGeom>
            <a:solidFill>
              <a:srgbClr val="DC5C6A"/>
            </a:solidFill>
          </p:spPr>
        </p:sp>
        <p:sp>
          <p:nvSpPr>
            <p:cNvPr id="11" name="TextBox 11"/>
            <p:cNvSpPr txBox="1"/>
            <p:nvPr/>
          </p:nvSpPr>
          <p:spPr>
            <a:xfrm>
              <a:off x="0" y="-38100"/>
              <a:ext cx="4733021" cy="77809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Freeform 12"/>
          <p:cNvSpPr/>
          <p:nvPr/>
        </p:nvSpPr>
        <p:spPr>
          <a:xfrm>
            <a:off x="7535054" y="2264440"/>
            <a:ext cx="1608946" cy="1732711"/>
          </a:xfrm>
          <a:custGeom>
            <a:avLst/>
            <a:gdLst/>
            <a:ahLst/>
            <a:cxnLst/>
            <a:rect l="l" t="t" r="r" b="b"/>
            <a:pathLst>
              <a:path w="3217892" h="3465422">
                <a:moveTo>
                  <a:pt x="0" y="0"/>
                </a:moveTo>
                <a:lnTo>
                  <a:pt x="3217892" y="0"/>
                </a:lnTo>
                <a:lnTo>
                  <a:pt x="3217892" y="3465422"/>
                </a:lnTo>
                <a:lnTo>
                  <a:pt x="0" y="3465422"/>
                </a:lnTo>
                <a:lnTo>
                  <a:pt x="0" y="0"/>
                </a:lnTo>
                <a:close/>
              </a:path>
            </a:pathLst>
          </a:custGeom>
          <a:blipFill>
            <a:blip r:embed="rId2">
              <a:extLst>
                <a:ext uri="{96DAC541-7B7A-43D3-8B79-37D633B846F1}">
                  <asvg:svgBlip xmlns:asvg="http://schemas.microsoft.com/office/drawing/2016/SVG/main" r:embed="rId3"/>
                </a:ext>
              </a:extLst>
            </a:blip>
            <a:stretch>
              <a:fillRect l="-201884" t="-35465" r="-335790" b="-529166"/>
            </a:stretch>
          </a:blipFill>
        </p:spPr>
      </p:sp>
      <p:sp>
        <p:nvSpPr>
          <p:cNvPr id="13" name="Freeform 13"/>
          <p:cNvSpPr/>
          <p:nvPr/>
        </p:nvSpPr>
        <p:spPr>
          <a:xfrm>
            <a:off x="6215497" y="2313062"/>
            <a:ext cx="2414153" cy="3311183"/>
          </a:xfrm>
          <a:custGeom>
            <a:avLst/>
            <a:gdLst/>
            <a:ahLst/>
            <a:cxnLst/>
            <a:rect l="l" t="t" r="r" b="b"/>
            <a:pathLst>
              <a:path w="4828306" h="6622365">
                <a:moveTo>
                  <a:pt x="0" y="0"/>
                </a:moveTo>
                <a:lnTo>
                  <a:pt x="4828306" y="0"/>
                </a:lnTo>
                <a:lnTo>
                  <a:pt x="4828306" y="6622364"/>
                </a:lnTo>
                <a:lnTo>
                  <a:pt x="0" y="66223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p:cNvSpPr/>
          <p:nvPr/>
        </p:nvSpPr>
        <p:spPr>
          <a:xfrm>
            <a:off x="6304962" y="296246"/>
            <a:ext cx="1230092" cy="1324714"/>
          </a:xfrm>
          <a:custGeom>
            <a:avLst/>
            <a:gdLst/>
            <a:ahLst/>
            <a:cxnLst/>
            <a:rect l="l" t="t" r="r" b="b"/>
            <a:pathLst>
              <a:path w="2460184" h="2649428">
                <a:moveTo>
                  <a:pt x="0" y="0"/>
                </a:moveTo>
                <a:lnTo>
                  <a:pt x="2460184" y="0"/>
                </a:lnTo>
                <a:lnTo>
                  <a:pt x="2460184" y="2649428"/>
                </a:lnTo>
                <a:lnTo>
                  <a:pt x="0" y="2649428"/>
                </a:lnTo>
                <a:lnTo>
                  <a:pt x="0" y="0"/>
                </a:lnTo>
                <a:close/>
              </a:path>
            </a:pathLst>
          </a:custGeom>
          <a:blipFill>
            <a:blip r:embed="rId6">
              <a:extLst>
                <a:ext uri="{96DAC541-7B7A-43D3-8B79-37D633B846F1}">
                  <asvg:svgBlip xmlns:asvg="http://schemas.microsoft.com/office/drawing/2016/SVG/main" r:embed="rId7"/>
                </a:ext>
              </a:extLst>
            </a:blip>
            <a:stretch>
              <a:fillRect l="-201884" t="-35465" r="-335790" b="-529166"/>
            </a:stretch>
          </a:blipFill>
        </p:spPr>
      </p:sp>
      <p:sp>
        <p:nvSpPr>
          <p:cNvPr id="15" name="مربع نص 14">
            <a:extLst>
              <a:ext uri="{FF2B5EF4-FFF2-40B4-BE49-F238E27FC236}">
                <a16:creationId xmlns:a16="http://schemas.microsoft.com/office/drawing/2014/main" id="{039B22BB-A59F-B573-A5D3-2DA11E120AF7}"/>
              </a:ext>
            </a:extLst>
          </p:cNvPr>
          <p:cNvSpPr txBox="1"/>
          <p:nvPr/>
        </p:nvSpPr>
        <p:spPr>
          <a:xfrm>
            <a:off x="545669" y="2047684"/>
            <a:ext cx="4572000" cy="1815882"/>
          </a:xfrm>
          <a:prstGeom prst="rect">
            <a:avLst/>
          </a:prstGeom>
          <a:noFill/>
        </p:spPr>
        <p:txBody>
          <a:bodyPr wrap="square">
            <a:spAutoFit/>
          </a:bodyPr>
          <a:lstStyle/>
          <a:p>
            <a:r>
              <a:rPr lang="ar-EG" sz="3200" b="1" u="sng" dirty="0">
                <a:solidFill>
                  <a:srgbClr val="C00000"/>
                </a:solidFill>
                <a:latin typeface="Traditional Arabic" panose="02020603050405020304" pitchFamily="18" charset="-78"/>
                <a:cs typeface="Traditional Arabic" panose="02020603050405020304" pitchFamily="18" charset="-78"/>
              </a:rPr>
              <a:t>الهدف الأول </a:t>
            </a:r>
          </a:p>
          <a:p>
            <a:r>
              <a:rPr lang="ar-EG" sz="4000" b="1" dirty="0">
                <a:latin typeface="Traditional Arabic" panose="02020603050405020304" pitchFamily="18" charset="-78"/>
                <a:cs typeface="Traditional Arabic" panose="02020603050405020304" pitchFamily="18" charset="-78"/>
              </a:rPr>
              <a:t>أن يكون الطلبة قادرين على التمييز بين أنواع التنظيم</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circle(in)">
                                      <p:cBhvr>
                                        <p:cTn id="7" dur="20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circle(in)">
                                      <p:cBhvr>
                                        <p:cTn id="12" dur="20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5">
                                            <p:txEl>
                                              <p:pRg st="0" end="0"/>
                                            </p:txEl>
                                          </p:spTgt>
                                        </p:tgtEl>
                                        <p:attrNameLst>
                                          <p:attrName>style.visibility</p:attrName>
                                        </p:attrNameLst>
                                      </p:cBhvr>
                                      <p:to>
                                        <p:strVal val="visible"/>
                                      </p:to>
                                    </p:set>
                                    <p:anim calcmode="lin" valueType="num">
                                      <p:cBhvr additive="base">
                                        <p:cTn id="17"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5">
                                            <p:txEl>
                                              <p:pRg st="1" end="1"/>
                                            </p:txEl>
                                          </p:spTgt>
                                        </p:tgtEl>
                                        <p:attrNameLst>
                                          <p:attrName>style.visibility</p:attrName>
                                        </p:attrNameLst>
                                      </p:cBhvr>
                                      <p:to>
                                        <p:strVal val="visible"/>
                                      </p:to>
                                    </p:set>
                                    <p:anim calcmode="lin" valueType="num">
                                      <p:cBhvr additive="base">
                                        <p:cTn id="23" dur="500" fill="hold"/>
                                        <p:tgtEl>
                                          <p:spTgt spid="15">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CDDE3"/>
        </a:solidFill>
        <a:effectLst/>
      </p:bgPr>
    </p:bg>
    <p:spTree>
      <p:nvGrpSpPr>
        <p:cNvPr id="1" name=""/>
        <p:cNvGrpSpPr/>
        <p:nvPr/>
      </p:nvGrpSpPr>
      <p:grpSpPr>
        <a:xfrm>
          <a:off x="0" y="0"/>
          <a:ext cx="0" cy="0"/>
          <a:chOff x="0" y="0"/>
          <a:chExt cx="0" cy="0"/>
        </a:xfrm>
      </p:grpSpPr>
      <p:sp>
        <p:nvSpPr>
          <p:cNvPr id="2" name="Freeform 2"/>
          <p:cNvSpPr/>
          <p:nvPr/>
        </p:nvSpPr>
        <p:spPr>
          <a:xfrm>
            <a:off x="5742466" y="2708920"/>
            <a:ext cx="3401534" cy="3888432"/>
          </a:xfrm>
          <a:custGeom>
            <a:avLst/>
            <a:gdLst/>
            <a:ahLst/>
            <a:cxnLst/>
            <a:rect l="l" t="t" r="r" b="b"/>
            <a:pathLst>
              <a:path w="6556199" h="5149596">
                <a:moveTo>
                  <a:pt x="0" y="0"/>
                </a:moveTo>
                <a:lnTo>
                  <a:pt x="6556199" y="0"/>
                </a:lnTo>
                <a:lnTo>
                  <a:pt x="6556199" y="5149596"/>
                </a:lnTo>
                <a:lnTo>
                  <a:pt x="0" y="51495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5"/>
          <p:cNvSpPr/>
          <p:nvPr/>
        </p:nvSpPr>
        <p:spPr>
          <a:xfrm>
            <a:off x="6012160" y="532630"/>
            <a:ext cx="1084389" cy="1121284"/>
          </a:xfrm>
          <a:custGeom>
            <a:avLst/>
            <a:gdLst/>
            <a:ahLst/>
            <a:cxnLst/>
            <a:rect l="l" t="t" r="r" b="b"/>
            <a:pathLst>
              <a:path w="2168778" h="2242568">
                <a:moveTo>
                  <a:pt x="0" y="0"/>
                </a:moveTo>
                <a:lnTo>
                  <a:pt x="2168778" y="0"/>
                </a:lnTo>
                <a:lnTo>
                  <a:pt x="2168778" y="2242568"/>
                </a:lnTo>
                <a:lnTo>
                  <a:pt x="0" y="2242568"/>
                </a:lnTo>
                <a:lnTo>
                  <a:pt x="0" y="0"/>
                </a:lnTo>
                <a:close/>
              </a:path>
            </a:pathLst>
          </a:custGeom>
          <a:blipFill>
            <a:blip r:embed="rId4">
              <a:extLst>
                <a:ext uri="{96DAC541-7B7A-43D3-8B79-37D633B846F1}">
                  <asvg:svgBlip xmlns:asvg="http://schemas.microsoft.com/office/drawing/2016/SVG/main" r:embed="rId5"/>
                </a:ext>
              </a:extLst>
            </a:blip>
            <a:stretch>
              <a:fillRect l="-64087" r="-224693" b="-253429"/>
            </a:stretch>
          </a:blipFill>
        </p:spPr>
      </p:sp>
      <p:grpSp>
        <p:nvGrpSpPr>
          <p:cNvPr id="6" name="Group 6"/>
          <p:cNvGrpSpPr/>
          <p:nvPr/>
        </p:nvGrpSpPr>
        <p:grpSpPr>
          <a:xfrm>
            <a:off x="531843" y="6597352"/>
            <a:ext cx="8985345" cy="1404831"/>
            <a:chOff x="0" y="0"/>
            <a:chExt cx="4733021" cy="739993"/>
          </a:xfrm>
        </p:grpSpPr>
        <p:sp>
          <p:nvSpPr>
            <p:cNvPr id="7" name="Freeform 7"/>
            <p:cNvSpPr/>
            <p:nvPr/>
          </p:nvSpPr>
          <p:spPr>
            <a:xfrm>
              <a:off x="0" y="0"/>
              <a:ext cx="4733021" cy="739993"/>
            </a:xfrm>
            <a:custGeom>
              <a:avLst/>
              <a:gdLst/>
              <a:ahLst/>
              <a:cxnLst/>
              <a:rect l="l" t="t" r="r" b="b"/>
              <a:pathLst>
                <a:path w="4733021" h="739993">
                  <a:moveTo>
                    <a:pt x="34465" y="0"/>
                  </a:moveTo>
                  <a:lnTo>
                    <a:pt x="4698557" y="0"/>
                  </a:lnTo>
                  <a:cubicBezTo>
                    <a:pt x="4707697" y="0"/>
                    <a:pt x="4716463" y="3631"/>
                    <a:pt x="4722927" y="10094"/>
                  </a:cubicBezTo>
                  <a:cubicBezTo>
                    <a:pt x="4729390" y="16558"/>
                    <a:pt x="4733021" y="25324"/>
                    <a:pt x="4733021" y="34465"/>
                  </a:cubicBezTo>
                  <a:lnTo>
                    <a:pt x="4733021" y="705529"/>
                  </a:lnTo>
                  <a:cubicBezTo>
                    <a:pt x="4733021" y="714669"/>
                    <a:pt x="4729390" y="723436"/>
                    <a:pt x="4722927" y="729899"/>
                  </a:cubicBezTo>
                  <a:cubicBezTo>
                    <a:pt x="4716463" y="736362"/>
                    <a:pt x="4707697" y="739993"/>
                    <a:pt x="4698557" y="739993"/>
                  </a:cubicBezTo>
                  <a:lnTo>
                    <a:pt x="34465" y="739993"/>
                  </a:lnTo>
                  <a:cubicBezTo>
                    <a:pt x="25324" y="739993"/>
                    <a:pt x="16558" y="736362"/>
                    <a:pt x="10094" y="729899"/>
                  </a:cubicBezTo>
                  <a:cubicBezTo>
                    <a:pt x="3631" y="723436"/>
                    <a:pt x="0" y="714669"/>
                    <a:pt x="0" y="705529"/>
                  </a:cubicBezTo>
                  <a:lnTo>
                    <a:pt x="0" y="34465"/>
                  </a:lnTo>
                  <a:cubicBezTo>
                    <a:pt x="0" y="25324"/>
                    <a:pt x="3631" y="16558"/>
                    <a:pt x="10094" y="10094"/>
                  </a:cubicBezTo>
                  <a:cubicBezTo>
                    <a:pt x="16558" y="3631"/>
                    <a:pt x="25324" y="0"/>
                    <a:pt x="34465" y="0"/>
                  </a:cubicBezTo>
                  <a:close/>
                </a:path>
              </a:pathLst>
            </a:custGeom>
            <a:solidFill>
              <a:srgbClr val="FFFFFF"/>
            </a:solidFill>
          </p:spPr>
        </p:sp>
        <p:sp>
          <p:nvSpPr>
            <p:cNvPr id="8" name="TextBox 8"/>
            <p:cNvSpPr txBox="1"/>
            <p:nvPr/>
          </p:nvSpPr>
          <p:spPr>
            <a:xfrm>
              <a:off x="0" y="-38100"/>
              <a:ext cx="4733021" cy="77809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9" name="Freeform 9"/>
          <p:cNvSpPr/>
          <p:nvPr/>
        </p:nvSpPr>
        <p:spPr>
          <a:xfrm>
            <a:off x="7417982" y="1720191"/>
            <a:ext cx="1105146" cy="1190157"/>
          </a:xfrm>
          <a:custGeom>
            <a:avLst/>
            <a:gdLst/>
            <a:ahLst/>
            <a:cxnLst/>
            <a:rect l="l" t="t" r="r" b="b"/>
            <a:pathLst>
              <a:path w="2210292" h="2380314">
                <a:moveTo>
                  <a:pt x="0" y="0"/>
                </a:moveTo>
                <a:lnTo>
                  <a:pt x="2210291" y="0"/>
                </a:lnTo>
                <a:lnTo>
                  <a:pt x="2210291" y="2380314"/>
                </a:lnTo>
                <a:lnTo>
                  <a:pt x="0" y="2380314"/>
                </a:lnTo>
                <a:lnTo>
                  <a:pt x="0" y="0"/>
                </a:lnTo>
                <a:close/>
              </a:path>
            </a:pathLst>
          </a:custGeom>
          <a:blipFill>
            <a:blip r:embed="rId6">
              <a:extLst>
                <a:ext uri="{96DAC541-7B7A-43D3-8B79-37D633B846F1}">
                  <asvg:svgBlip xmlns:asvg="http://schemas.microsoft.com/office/drawing/2016/SVG/main" r:embed="rId7"/>
                </a:ext>
              </a:extLst>
            </a:blip>
            <a:stretch>
              <a:fillRect l="-201884" t="-35465" r="-335790" b="-529166"/>
            </a:stretch>
          </a:blipFill>
        </p:spPr>
      </p:sp>
      <p:sp>
        <p:nvSpPr>
          <p:cNvPr id="10" name="Freeform 10"/>
          <p:cNvSpPr/>
          <p:nvPr/>
        </p:nvSpPr>
        <p:spPr>
          <a:xfrm>
            <a:off x="-552573" y="3429000"/>
            <a:ext cx="1105146" cy="1190157"/>
          </a:xfrm>
          <a:custGeom>
            <a:avLst/>
            <a:gdLst/>
            <a:ahLst/>
            <a:cxnLst/>
            <a:rect l="l" t="t" r="r" b="b"/>
            <a:pathLst>
              <a:path w="2210292" h="2380314">
                <a:moveTo>
                  <a:pt x="0" y="0"/>
                </a:moveTo>
                <a:lnTo>
                  <a:pt x="2210292" y="0"/>
                </a:lnTo>
                <a:lnTo>
                  <a:pt x="2210292" y="2380314"/>
                </a:lnTo>
                <a:lnTo>
                  <a:pt x="0" y="2380314"/>
                </a:lnTo>
                <a:lnTo>
                  <a:pt x="0" y="0"/>
                </a:lnTo>
                <a:close/>
              </a:path>
            </a:pathLst>
          </a:custGeom>
          <a:blipFill>
            <a:blip r:embed="rId8">
              <a:extLst>
                <a:ext uri="{96DAC541-7B7A-43D3-8B79-37D633B846F1}">
                  <asvg:svgBlip xmlns:asvg="http://schemas.microsoft.com/office/drawing/2016/SVG/main" r:embed="rId9"/>
                </a:ext>
              </a:extLst>
            </a:blip>
            <a:stretch>
              <a:fillRect l="-201884" t="-35465" r="-335790" b="-529166"/>
            </a:stretch>
          </a:blipFill>
        </p:spPr>
      </p:sp>
      <p:sp>
        <p:nvSpPr>
          <p:cNvPr id="11" name="مربع نص 10">
            <a:extLst>
              <a:ext uri="{FF2B5EF4-FFF2-40B4-BE49-F238E27FC236}">
                <a16:creationId xmlns:a16="http://schemas.microsoft.com/office/drawing/2014/main" id="{20B735BC-69A7-6BEA-9188-6E1C30CE098E}"/>
              </a:ext>
            </a:extLst>
          </p:cNvPr>
          <p:cNvSpPr txBox="1"/>
          <p:nvPr/>
        </p:nvSpPr>
        <p:spPr>
          <a:xfrm>
            <a:off x="1115616" y="2344812"/>
            <a:ext cx="2968908" cy="2308324"/>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7200" b="1" i="0" u="none" strike="noStrike" kern="1200" cap="none" spc="0" normalizeH="0" baseline="0" noProof="0" dirty="0">
                <a:ln>
                  <a:noFill/>
                </a:ln>
                <a:solidFill>
                  <a:srgbClr val="A34F68"/>
                </a:solidFill>
                <a:effectLst/>
                <a:uLnTx/>
                <a:uFillTx/>
                <a:latin typeface="Traditional Arabic" panose="02020603050405020304" pitchFamily="18" charset="-78"/>
                <a:ea typeface="+mn-ea"/>
                <a:cs typeface="Traditional Arabic" panose="02020603050405020304" pitchFamily="18" charset="-78"/>
              </a:rPr>
              <a:t>أنواع التنظيم</a:t>
            </a:r>
            <a:endParaRPr kumimoji="0" lang="en-US" sz="7200" b="1" i="0" u="none" strike="noStrike" kern="1200" cap="none" spc="0" normalizeH="0" baseline="0" noProof="0" dirty="0">
              <a:ln>
                <a:noFill/>
              </a:ln>
              <a:solidFill>
                <a:srgbClr val="A34F68"/>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رسم تخطيطي 2">
            <a:extLst>
              <a:ext uri="{FF2B5EF4-FFF2-40B4-BE49-F238E27FC236}">
                <a16:creationId xmlns:a16="http://schemas.microsoft.com/office/drawing/2014/main" id="{F7CD41EA-E487-2284-5C38-3F91647DDF3D}"/>
              </a:ext>
            </a:extLst>
          </p:cNvPr>
          <p:cNvGraphicFramePr/>
          <p:nvPr>
            <p:extLst>
              <p:ext uri="{D42A27DB-BD31-4B8C-83A1-F6EECF244321}">
                <p14:modId xmlns:p14="http://schemas.microsoft.com/office/powerpoint/2010/main" val="1628182533"/>
              </p:ext>
            </p:extLst>
          </p:nvPr>
        </p:nvGraphicFramePr>
        <p:xfrm>
          <a:off x="539552" y="1124744"/>
          <a:ext cx="8280920"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25869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graphicEl>
                                              <a:dgm id="{EB5D31E6-561A-4897-B9AB-B7FB39F1D31D}"/>
                                            </p:graphicEl>
                                          </p:spTgt>
                                        </p:tgtEl>
                                        <p:attrNameLst>
                                          <p:attrName>style.visibility</p:attrName>
                                        </p:attrNameLst>
                                      </p:cBhvr>
                                      <p:to>
                                        <p:strVal val="visible"/>
                                      </p:to>
                                    </p:set>
                                    <p:animEffect transition="in" filter="randombar(horizontal)">
                                      <p:cBhvr>
                                        <p:cTn id="7" dur="500"/>
                                        <p:tgtEl>
                                          <p:spTgt spid="3">
                                            <p:graphicEl>
                                              <a:dgm id="{EB5D31E6-561A-4897-B9AB-B7FB39F1D31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graphicEl>
                                              <a:dgm id="{50877A9B-CC22-4786-B71C-8A33FC715AED}"/>
                                            </p:graphicEl>
                                          </p:spTgt>
                                        </p:tgtEl>
                                        <p:attrNameLst>
                                          <p:attrName>style.visibility</p:attrName>
                                        </p:attrNameLst>
                                      </p:cBhvr>
                                      <p:to>
                                        <p:strVal val="visible"/>
                                      </p:to>
                                    </p:set>
                                    <p:animEffect transition="in" filter="randombar(horizontal)">
                                      <p:cBhvr>
                                        <p:cTn id="12" dur="500"/>
                                        <p:tgtEl>
                                          <p:spTgt spid="3">
                                            <p:graphicEl>
                                              <a:dgm id="{50877A9B-CC22-4786-B71C-8A33FC715AED}"/>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graphicEl>
                                              <a:dgm id="{114ADBBF-2AF0-491D-8B20-BF7DC5E84A75}"/>
                                            </p:graphicEl>
                                          </p:spTgt>
                                        </p:tgtEl>
                                        <p:attrNameLst>
                                          <p:attrName>style.visibility</p:attrName>
                                        </p:attrNameLst>
                                      </p:cBhvr>
                                      <p:to>
                                        <p:strVal val="visible"/>
                                      </p:to>
                                    </p:set>
                                    <p:animEffect transition="in" filter="randombar(horizontal)">
                                      <p:cBhvr>
                                        <p:cTn id="17" dur="500"/>
                                        <p:tgtEl>
                                          <p:spTgt spid="3">
                                            <p:graphicEl>
                                              <a:dgm id="{114ADBBF-2AF0-491D-8B20-BF7DC5E84A75}"/>
                                            </p:graphicEl>
                                          </p:spTgt>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3">
                                            <p:graphicEl>
                                              <a:dgm id="{789C339A-A23D-416E-A501-9F06BD728B0B}"/>
                                            </p:graphicEl>
                                          </p:spTgt>
                                        </p:tgtEl>
                                        <p:attrNameLst>
                                          <p:attrName>style.visibility</p:attrName>
                                        </p:attrNameLst>
                                      </p:cBhvr>
                                      <p:to>
                                        <p:strVal val="visible"/>
                                      </p:to>
                                    </p:set>
                                    <p:animEffect transition="in" filter="randombar(horizontal)">
                                      <p:cBhvr>
                                        <p:cTn id="20" dur="500"/>
                                        <p:tgtEl>
                                          <p:spTgt spid="3">
                                            <p:graphicEl>
                                              <a:dgm id="{789C339A-A23D-416E-A501-9F06BD728B0B}"/>
                                            </p:graphicEl>
                                          </p:spTgt>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3">
                                            <p:graphicEl>
                                              <a:dgm id="{D2D983C7-4B34-4034-BE91-B795E8C10D28}"/>
                                            </p:graphicEl>
                                          </p:spTgt>
                                        </p:tgtEl>
                                        <p:attrNameLst>
                                          <p:attrName>style.visibility</p:attrName>
                                        </p:attrNameLst>
                                      </p:cBhvr>
                                      <p:to>
                                        <p:strVal val="visible"/>
                                      </p:to>
                                    </p:set>
                                    <p:animEffect transition="in" filter="randombar(horizontal)">
                                      <p:cBhvr>
                                        <p:cTn id="23" dur="500"/>
                                        <p:tgtEl>
                                          <p:spTgt spid="3">
                                            <p:graphicEl>
                                              <a:dgm id="{D2D983C7-4B34-4034-BE91-B795E8C10D2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lvl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CDDE3"/>
        </a:solidFill>
        <a:effectLst/>
      </p:bgPr>
    </p:bg>
    <p:spTree>
      <p:nvGrpSpPr>
        <p:cNvPr id="1" name="">
          <a:extLst>
            <a:ext uri="{FF2B5EF4-FFF2-40B4-BE49-F238E27FC236}">
              <a16:creationId xmlns:a16="http://schemas.microsoft.com/office/drawing/2014/main" id="{3F39C774-F3CE-86FC-5C52-784C5472EB9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471CAA3-7500-59CA-3D69-DE015151CFCE}"/>
              </a:ext>
            </a:extLst>
          </p:cNvPr>
          <p:cNvSpPr/>
          <p:nvPr/>
        </p:nvSpPr>
        <p:spPr>
          <a:xfrm>
            <a:off x="5742466" y="2708920"/>
            <a:ext cx="3401534" cy="3888432"/>
          </a:xfrm>
          <a:custGeom>
            <a:avLst/>
            <a:gdLst/>
            <a:ahLst/>
            <a:cxnLst/>
            <a:rect l="l" t="t" r="r" b="b"/>
            <a:pathLst>
              <a:path w="6556199" h="5149596">
                <a:moveTo>
                  <a:pt x="0" y="0"/>
                </a:moveTo>
                <a:lnTo>
                  <a:pt x="6556199" y="0"/>
                </a:lnTo>
                <a:lnTo>
                  <a:pt x="6556199" y="5149596"/>
                </a:lnTo>
                <a:lnTo>
                  <a:pt x="0" y="51495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5">
            <a:extLst>
              <a:ext uri="{FF2B5EF4-FFF2-40B4-BE49-F238E27FC236}">
                <a16:creationId xmlns:a16="http://schemas.microsoft.com/office/drawing/2014/main" id="{9FC8A703-CBC4-FD9B-AF7E-F28DA7D6B771}"/>
              </a:ext>
            </a:extLst>
          </p:cNvPr>
          <p:cNvSpPr/>
          <p:nvPr/>
        </p:nvSpPr>
        <p:spPr>
          <a:xfrm>
            <a:off x="6012160" y="532630"/>
            <a:ext cx="1084389" cy="1121284"/>
          </a:xfrm>
          <a:custGeom>
            <a:avLst/>
            <a:gdLst/>
            <a:ahLst/>
            <a:cxnLst/>
            <a:rect l="l" t="t" r="r" b="b"/>
            <a:pathLst>
              <a:path w="2168778" h="2242568">
                <a:moveTo>
                  <a:pt x="0" y="0"/>
                </a:moveTo>
                <a:lnTo>
                  <a:pt x="2168778" y="0"/>
                </a:lnTo>
                <a:lnTo>
                  <a:pt x="2168778" y="2242568"/>
                </a:lnTo>
                <a:lnTo>
                  <a:pt x="0" y="2242568"/>
                </a:lnTo>
                <a:lnTo>
                  <a:pt x="0" y="0"/>
                </a:lnTo>
                <a:close/>
              </a:path>
            </a:pathLst>
          </a:custGeom>
          <a:blipFill>
            <a:blip r:embed="rId4">
              <a:extLst>
                <a:ext uri="{96DAC541-7B7A-43D3-8B79-37D633B846F1}">
                  <asvg:svgBlip xmlns:asvg="http://schemas.microsoft.com/office/drawing/2016/SVG/main" r:embed="rId5"/>
                </a:ext>
              </a:extLst>
            </a:blip>
            <a:stretch>
              <a:fillRect l="-64087" r="-224693" b="-253429"/>
            </a:stretch>
          </a:blipFill>
        </p:spPr>
      </p:sp>
      <p:grpSp>
        <p:nvGrpSpPr>
          <p:cNvPr id="6" name="Group 6">
            <a:extLst>
              <a:ext uri="{FF2B5EF4-FFF2-40B4-BE49-F238E27FC236}">
                <a16:creationId xmlns:a16="http://schemas.microsoft.com/office/drawing/2014/main" id="{BDFCDCDB-2FDD-16E0-9D8D-262FF8751552}"/>
              </a:ext>
            </a:extLst>
          </p:cNvPr>
          <p:cNvGrpSpPr/>
          <p:nvPr/>
        </p:nvGrpSpPr>
        <p:grpSpPr>
          <a:xfrm>
            <a:off x="531843" y="6597352"/>
            <a:ext cx="8985345" cy="1404831"/>
            <a:chOff x="0" y="0"/>
            <a:chExt cx="4733021" cy="739993"/>
          </a:xfrm>
        </p:grpSpPr>
        <p:sp>
          <p:nvSpPr>
            <p:cNvPr id="7" name="Freeform 7">
              <a:extLst>
                <a:ext uri="{FF2B5EF4-FFF2-40B4-BE49-F238E27FC236}">
                  <a16:creationId xmlns:a16="http://schemas.microsoft.com/office/drawing/2014/main" id="{A7AB16E6-6B2A-0FC9-E47F-50108F9DCAF6}"/>
                </a:ext>
              </a:extLst>
            </p:cNvPr>
            <p:cNvSpPr/>
            <p:nvPr/>
          </p:nvSpPr>
          <p:spPr>
            <a:xfrm>
              <a:off x="0" y="0"/>
              <a:ext cx="4733021" cy="739993"/>
            </a:xfrm>
            <a:custGeom>
              <a:avLst/>
              <a:gdLst/>
              <a:ahLst/>
              <a:cxnLst/>
              <a:rect l="l" t="t" r="r" b="b"/>
              <a:pathLst>
                <a:path w="4733021" h="739993">
                  <a:moveTo>
                    <a:pt x="34465" y="0"/>
                  </a:moveTo>
                  <a:lnTo>
                    <a:pt x="4698557" y="0"/>
                  </a:lnTo>
                  <a:cubicBezTo>
                    <a:pt x="4707697" y="0"/>
                    <a:pt x="4716463" y="3631"/>
                    <a:pt x="4722927" y="10094"/>
                  </a:cubicBezTo>
                  <a:cubicBezTo>
                    <a:pt x="4729390" y="16558"/>
                    <a:pt x="4733021" y="25324"/>
                    <a:pt x="4733021" y="34465"/>
                  </a:cubicBezTo>
                  <a:lnTo>
                    <a:pt x="4733021" y="705529"/>
                  </a:lnTo>
                  <a:cubicBezTo>
                    <a:pt x="4733021" y="714669"/>
                    <a:pt x="4729390" y="723436"/>
                    <a:pt x="4722927" y="729899"/>
                  </a:cubicBezTo>
                  <a:cubicBezTo>
                    <a:pt x="4716463" y="736362"/>
                    <a:pt x="4707697" y="739993"/>
                    <a:pt x="4698557" y="739993"/>
                  </a:cubicBezTo>
                  <a:lnTo>
                    <a:pt x="34465" y="739993"/>
                  </a:lnTo>
                  <a:cubicBezTo>
                    <a:pt x="25324" y="739993"/>
                    <a:pt x="16558" y="736362"/>
                    <a:pt x="10094" y="729899"/>
                  </a:cubicBezTo>
                  <a:cubicBezTo>
                    <a:pt x="3631" y="723436"/>
                    <a:pt x="0" y="714669"/>
                    <a:pt x="0" y="705529"/>
                  </a:cubicBezTo>
                  <a:lnTo>
                    <a:pt x="0" y="34465"/>
                  </a:lnTo>
                  <a:cubicBezTo>
                    <a:pt x="0" y="25324"/>
                    <a:pt x="3631" y="16558"/>
                    <a:pt x="10094" y="10094"/>
                  </a:cubicBezTo>
                  <a:cubicBezTo>
                    <a:pt x="16558" y="3631"/>
                    <a:pt x="25324" y="0"/>
                    <a:pt x="34465" y="0"/>
                  </a:cubicBezTo>
                  <a:close/>
                </a:path>
              </a:pathLst>
            </a:custGeom>
            <a:solidFill>
              <a:srgbClr val="FFFFFF"/>
            </a:solidFill>
          </p:spPr>
        </p:sp>
        <p:sp>
          <p:nvSpPr>
            <p:cNvPr id="8" name="TextBox 8">
              <a:extLst>
                <a:ext uri="{FF2B5EF4-FFF2-40B4-BE49-F238E27FC236}">
                  <a16:creationId xmlns:a16="http://schemas.microsoft.com/office/drawing/2014/main" id="{D90A8396-0A56-99D1-433C-0D91CDE486A5}"/>
                </a:ext>
              </a:extLst>
            </p:cNvPr>
            <p:cNvSpPr txBox="1"/>
            <p:nvPr/>
          </p:nvSpPr>
          <p:spPr>
            <a:xfrm>
              <a:off x="0" y="-38100"/>
              <a:ext cx="4733021" cy="77809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9" name="Freeform 9">
            <a:extLst>
              <a:ext uri="{FF2B5EF4-FFF2-40B4-BE49-F238E27FC236}">
                <a16:creationId xmlns:a16="http://schemas.microsoft.com/office/drawing/2014/main" id="{B18EA324-0413-8003-1A1C-340D36B548F0}"/>
              </a:ext>
            </a:extLst>
          </p:cNvPr>
          <p:cNvSpPr/>
          <p:nvPr/>
        </p:nvSpPr>
        <p:spPr>
          <a:xfrm>
            <a:off x="7417982" y="1720191"/>
            <a:ext cx="1105146" cy="1190157"/>
          </a:xfrm>
          <a:custGeom>
            <a:avLst/>
            <a:gdLst/>
            <a:ahLst/>
            <a:cxnLst/>
            <a:rect l="l" t="t" r="r" b="b"/>
            <a:pathLst>
              <a:path w="2210292" h="2380314">
                <a:moveTo>
                  <a:pt x="0" y="0"/>
                </a:moveTo>
                <a:lnTo>
                  <a:pt x="2210291" y="0"/>
                </a:lnTo>
                <a:lnTo>
                  <a:pt x="2210291" y="2380314"/>
                </a:lnTo>
                <a:lnTo>
                  <a:pt x="0" y="2380314"/>
                </a:lnTo>
                <a:lnTo>
                  <a:pt x="0" y="0"/>
                </a:lnTo>
                <a:close/>
              </a:path>
            </a:pathLst>
          </a:custGeom>
          <a:blipFill>
            <a:blip r:embed="rId6">
              <a:extLst>
                <a:ext uri="{96DAC541-7B7A-43D3-8B79-37D633B846F1}">
                  <asvg:svgBlip xmlns:asvg="http://schemas.microsoft.com/office/drawing/2016/SVG/main" r:embed="rId7"/>
                </a:ext>
              </a:extLst>
            </a:blip>
            <a:stretch>
              <a:fillRect l="-201884" t="-35465" r="-335790" b="-529166"/>
            </a:stretch>
          </a:blipFill>
        </p:spPr>
      </p:sp>
      <p:sp>
        <p:nvSpPr>
          <p:cNvPr id="10" name="Freeform 10">
            <a:extLst>
              <a:ext uri="{FF2B5EF4-FFF2-40B4-BE49-F238E27FC236}">
                <a16:creationId xmlns:a16="http://schemas.microsoft.com/office/drawing/2014/main" id="{FF143D89-542F-049C-4D35-5FB696A04B86}"/>
              </a:ext>
            </a:extLst>
          </p:cNvPr>
          <p:cNvSpPr/>
          <p:nvPr/>
        </p:nvSpPr>
        <p:spPr>
          <a:xfrm>
            <a:off x="-552573" y="3429000"/>
            <a:ext cx="1105146" cy="1190157"/>
          </a:xfrm>
          <a:custGeom>
            <a:avLst/>
            <a:gdLst/>
            <a:ahLst/>
            <a:cxnLst/>
            <a:rect l="l" t="t" r="r" b="b"/>
            <a:pathLst>
              <a:path w="2210292" h="2380314">
                <a:moveTo>
                  <a:pt x="0" y="0"/>
                </a:moveTo>
                <a:lnTo>
                  <a:pt x="2210292" y="0"/>
                </a:lnTo>
                <a:lnTo>
                  <a:pt x="2210292" y="2380314"/>
                </a:lnTo>
                <a:lnTo>
                  <a:pt x="0" y="2380314"/>
                </a:lnTo>
                <a:lnTo>
                  <a:pt x="0" y="0"/>
                </a:lnTo>
                <a:close/>
              </a:path>
            </a:pathLst>
          </a:custGeom>
          <a:blipFill>
            <a:blip r:embed="rId8">
              <a:extLst>
                <a:ext uri="{96DAC541-7B7A-43D3-8B79-37D633B846F1}">
                  <asvg:svgBlip xmlns:asvg="http://schemas.microsoft.com/office/drawing/2016/SVG/main" r:embed="rId9"/>
                </a:ext>
              </a:extLst>
            </a:blip>
            <a:stretch>
              <a:fillRect l="-201884" t="-35465" r="-335790" b="-529166"/>
            </a:stretch>
          </a:blipFill>
        </p:spPr>
      </p:sp>
      <p:sp>
        <p:nvSpPr>
          <p:cNvPr id="11" name="مربع نص 10">
            <a:extLst>
              <a:ext uri="{FF2B5EF4-FFF2-40B4-BE49-F238E27FC236}">
                <a16:creationId xmlns:a16="http://schemas.microsoft.com/office/drawing/2014/main" id="{BFBFDED7-DF00-6BC7-75B2-287CC4743E47}"/>
              </a:ext>
            </a:extLst>
          </p:cNvPr>
          <p:cNvSpPr txBox="1"/>
          <p:nvPr/>
        </p:nvSpPr>
        <p:spPr>
          <a:xfrm>
            <a:off x="1115616" y="2344812"/>
            <a:ext cx="2968908" cy="2308324"/>
          </a:xfrm>
          <a:prstGeom prst="rect">
            <a:avLst/>
          </a:prstGeom>
          <a:noFill/>
        </p:spPr>
        <p:txBody>
          <a:bodyPr wrap="square" rtlCol="0">
            <a:spAutoFit/>
          </a:bodyPr>
          <a:lstStyle/>
          <a:p>
            <a:pPr lvl="0" algn="ctr">
              <a:defRPr/>
            </a:pPr>
            <a:r>
              <a:rPr lang="ar-EG" sz="7200" b="1" dirty="0">
                <a:solidFill>
                  <a:srgbClr val="E1615D"/>
                </a:solidFill>
                <a:latin typeface="Traditional Arabic" panose="02020603050405020304" pitchFamily="18" charset="-78"/>
                <a:cs typeface="Traditional Arabic" panose="02020603050405020304" pitchFamily="18" charset="-78"/>
              </a:rPr>
              <a:t>التنظيم الرسمي</a:t>
            </a:r>
            <a:endParaRPr lang="en-US" sz="7200" b="1" dirty="0">
              <a:solidFill>
                <a:srgbClr val="E1615D"/>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000466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ربع نص 6">
            <a:extLst>
              <a:ext uri="{FF2B5EF4-FFF2-40B4-BE49-F238E27FC236}">
                <a16:creationId xmlns:a16="http://schemas.microsoft.com/office/drawing/2014/main" id="{DBADCC23-BF6A-4B10-678D-C4164AC7A145}"/>
              </a:ext>
            </a:extLst>
          </p:cNvPr>
          <p:cNvSpPr txBox="1"/>
          <p:nvPr/>
        </p:nvSpPr>
        <p:spPr>
          <a:xfrm>
            <a:off x="1376772" y="1268760"/>
            <a:ext cx="6390456" cy="4524315"/>
          </a:xfrm>
          <a:prstGeom prst="rect">
            <a:avLst/>
          </a:prstGeom>
          <a:noFill/>
          <a:ln>
            <a:noFill/>
            <a:prstDash val="lgDash"/>
          </a:ln>
        </p:spPr>
        <p:txBody>
          <a:bodyPr wrap="square">
            <a:spAutoFit/>
          </a:bodyPr>
          <a:lstStyle/>
          <a:p>
            <a:pPr algn="r" rtl="1">
              <a:spcBef>
                <a:spcPts val="0"/>
              </a:spcBef>
              <a:spcAft>
                <a:spcPts val="500"/>
              </a:spcAft>
            </a:pPr>
            <a:r>
              <a:rPr lang="ar-EG" sz="3200" b="1" i="0" u="none" strike="noStrike" dirty="0">
                <a:solidFill>
                  <a:srgbClr val="7C6F00"/>
                </a:solidFill>
                <a:effectLst/>
                <a:latin typeface="Times New Roman" panose="02020603050405020304" pitchFamily="18" charset="0"/>
              </a:rPr>
              <a:t>هو الشكل الذي يحدد العلاقات والمستويات الإدارية للأعمال التي يقوم بها الأفراد، وتوزيع المسؤوليات والواجبات بطريقة تسمح بأداء المهام أو الوظائف لكل وحدة إدارية أو شخص في المنظمة، وهذا النوع من التنظيم يفصح عنه رسميا. مثل الهيكل التنظيمي، الذي يحدد العلاقات والمستويات، ويقسم الأعمال والتخصصات، ويتحقق بوجود هدف مشترك والترحيب بالأوامر، وإمكانية الاتصال.</a:t>
            </a:r>
            <a:endParaRPr lang="ar-EG" sz="3200" b="1" dirty="0">
              <a:effectLst/>
            </a:endParaRPr>
          </a:p>
        </p:txBody>
      </p:sp>
    </p:spTree>
    <p:extLst>
      <p:ext uri="{BB962C8B-B14F-4D97-AF65-F5344CB8AC3E}">
        <p14:creationId xmlns:p14="http://schemas.microsoft.com/office/powerpoint/2010/main" val="2222930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a:extLst>
              <a:ext uri="{FF2B5EF4-FFF2-40B4-BE49-F238E27FC236}">
                <a16:creationId xmlns:a16="http://schemas.microsoft.com/office/drawing/2014/main" id="{9FE91B4D-C1F8-2456-E32A-F59573477B51}"/>
              </a:ext>
            </a:extLst>
          </p:cNvPr>
          <p:cNvSpPr txBox="1"/>
          <p:nvPr/>
        </p:nvSpPr>
        <p:spPr>
          <a:xfrm>
            <a:off x="2915816" y="1412776"/>
            <a:ext cx="3744416" cy="646331"/>
          </a:xfrm>
          <a:prstGeom prst="rect">
            <a:avLst/>
          </a:prstGeom>
          <a:solidFill>
            <a:schemeClr val="accent3">
              <a:lumMod val="75000"/>
            </a:schemeClr>
          </a:solidFill>
        </p:spPr>
        <p:txBody>
          <a:bodyPr wrap="square" rtlCol="0">
            <a:spAutoFit/>
          </a:bodyPr>
          <a:lstStyle/>
          <a:p>
            <a:pPr algn="ctr"/>
            <a:r>
              <a:rPr lang="ar-EG" sz="3600" b="1" dirty="0">
                <a:solidFill>
                  <a:schemeClr val="bg1"/>
                </a:solidFill>
              </a:rPr>
              <a:t>مزايا التنظيم الرسمي:</a:t>
            </a:r>
            <a:endParaRPr lang="en-US" sz="3600" b="1" dirty="0">
              <a:solidFill>
                <a:schemeClr val="bg1"/>
              </a:solidFill>
            </a:endParaRPr>
          </a:p>
        </p:txBody>
      </p:sp>
      <p:sp>
        <p:nvSpPr>
          <p:cNvPr id="9" name="مربع نص 8">
            <a:extLst>
              <a:ext uri="{FF2B5EF4-FFF2-40B4-BE49-F238E27FC236}">
                <a16:creationId xmlns:a16="http://schemas.microsoft.com/office/drawing/2014/main" id="{9041E9D3-2AAC-510A-9C9C-53E9FF680244}"/>
              </a:ext>
            </a:extLst>
          </p:cNvPr>
          <p:cNvSpPr txBox="1"/>
          <p:nvPr/>
        </p:nvSpPr>
        <p:spPr>
          <a:xfrm>
            <a:off x="926163" y="2645812"/>
            <a:ext cx="7291674" cy="3303468"/>
          </a:xfrm>
          <a:prstGeom prst="rect">
            <a:avLst/>
          </a:prstGeom>
          <a:noFill/>
        </p:spPr>
        <p:txBody>
          <a:bodyPr wrap="square">
            <a:spAutoFit/>
          </a:bodyPr>
          <a:lstStyle/>
          <a:p>
            <a:pPr marL="285750" indent="-285750" algn="r" rtl="1">
              <a:spcBef>
                <a:spcPts val="0"/>
              </a:spcBef>
              <a:spcAft>
                <a:spcPts val="500"/>
              </a:spcAft>
              <a:buFont typeface="Wingdings" panose="05000000000000000000" pitchFamily="2" charset="2"/>
              <a:buChar char="§"/>
            </a:pPr>
            <a:r>
              <a:rPr lang="ar-EG" sz="3200" b="1" i="0" u="none" strike="noStrike" dirty="0">
                <a:solidFill>
                  <a:srgbClr val="C00000"/>
                </a:solidFill>
                <a:effectLst/>
                <a:latin typeface="Arial" panose="020B0604020202020204" pitchFamily="34" charset="0"/>
              </a:rPr>
              <a:t> إنشاء الهيكل التنظيمي الرسمي لتحقيق الهدف التنظيمي.</a:t>
            </a:r>
            <a:endParaRPr lang="ar-EG" sz="3200" b="1" dirty="0">
              <a:solidFill>
                <a:srgbClr val="C00000"/>
              </a:solidFill>
              <a:effectLst/>
            </a:endParaRPr>
          </a:p>
          <a:p>
            <a:pPr marL="285750" indent="-285750" algn="r" rtl="1">
              <a:spcBef>
                <a:spcPts val="0"/>
              </a:spcBef>
              <a:spcAft>
                <a:spcPts val="500"/>
              </a:spcAft>
              <a:buFont typeface="Wingdings" panose="05000000000000000000" pitchFamily="2" charset="2"/>
              <a:buChar char="§"/>
            </a:pPr>
            <a:r>
              <a:rPr lang="ar-EG" sz="3200" b="1" i="0" u="none" strike="noStrike" dirty="0">
                <a:solidFill>
                  <a:srgbClr val="C00000"/>
                </a:solidFill>
                <a:effectLst/>
                <a:latin typeface="Times New Roman" panose="02020603050405020304" pitchFamily="18" charset="0"/>
              </a:rPr>
              <a:t>يعين لكل فرد وظيفة محددة.</a:t>
            </a:r>
            <a:endParaRPr lang="ar-EG" sz="3200" b="1" dirty="0">
              <a:solidFill>
                <a:srgbClr val="C00000"/>
              </a:solidFill>
              <a:effectLst/>
            </a:endParaRPr>
          </a:p>
          <a:p>
            <a:pPr marL="285750" indent="-285750" algn="r" rtl="1">
              <a:spcBef>
                <a:spcPts val="0"/>
              </a:spcBef>
              <a:spcAft>
                <a:spcPts val="500"/>
              </a:spcAft>
              <a:buFont typeface="Wingdings" panose="05000000000000000000" pitchFamily="2" charset="2"/>
              <a:buChar char="§"/>
            </a:pPr>
            <a:r>
              <a:rPr lang="ar-EG" sz="3200" b="1" i="0" u="none" strike="noStrike" dirty="0">
                <a:solidFill>
                  <a:srgbClr val="C00000"/>
                </a:solidFill>
                <a:effectLst/>
                <a:latin typeface="Times New Roman" panose="02020603050405020304" pitchFamily="18" charset="0"/>
              </a:rPr>
              <a:t>سلطة صنع القرار ثابتة لكل فرد.</a:t>
            </a:r>
            <a:endParaRPr lang="ar-EG" sz="3200" b="1" dirty="0">
              <a:solidFill>
                <a:srgbClr val="C00000"/>
              </a:solidFill>
              <a:effectLst/>
            </a:endParaRPr>
          </a:p>
          <a:p>
            <a:pPr marL="285750" indent="-285750" algn="r" rtl="1">
              <a:spcBef>
                <a:spcPts val="0"/>
              </a:spcBef>
              <a:spcAft>
                <a:spcPts val="500"/>
              </a:spcAft>
              <a:buFont typeface="Wingdings" panose="05000000000000000000" pitchFamily="2" charset="2"/>
              <a:buChar char="§"/>
            </a:pPr>
            <a:r>
              <a:rPr lang="ar-EG" sz="3200" b="1" i="0" u="none" strike="noStrike" dirty="0">
                <a:solidFill>
                  <a:srgbClr val="C00000"/>
                </a:solidFill>
                <a:effectLst/>
                <a:latin typeface="Arial" panose="020B0604020202020204" pitchFamily="34" charset="0"/>
              </a:rPr>
              <a:t> يخلق سلسلة من الاتصالات في المنظمة.</a:t>
            </a:r>
            <a:endParaRPr lang="ar-EG" sz="3200" b="1" dirty="0">
              <a:solidFill>
                <a:srgbClr val="C00000"/>
              </a:solidFill>
              <a:effectLst/>
            </a:endParaRPr>
          </a:p>
          <a:p>
            <a:pPr marL="285750" indent="-285750" algn="r" rtl="1">
              <a:spcBef>
                <a:spcPts val="0"/>
              </a:spcBef>
              <a:spcAft>
                <a:spcPts val="500"/>
              </a:spcAft>
              <a:buFont typeface="Wingdings" panose="05000000000000000000" pitchFamily="2" charset="2"/>
              <a:buChar char="§"/>
            </a:pPr>
            <a:r>
              <a:rPr lang="ar-EG" sz="3200" b="1" i="0" u="none" strike="noStrike" dirty="0">
                <a:solidFill>
                  <a:srgbClr val="C00000"/>
                </a:solidFill>
                <a:effectLst/>
                <a:latin typeface="Times New Roman" panose="02020603050405020304" pitchFamily="18" charset="0"/>
              </a:rPr>
              <a:t>يؤدي إلى عمل المنظمة بطريقة منهجية وسلسة.</a:t>
            </a:r>
            <a:endParaRPr lang="ar-EG" sz="3200" b="1" dirty="0">
              <a:solidFill>
                <a:srgbClr val="C00000"/>
              </a:solidFill>
              <a:effectLst/>
            </a:endParaRPr>
          </a:p>
        </p:txBody>
      </p:sp>
    </p:spTree>
    <p:extLst>
      <p:ext uri="{BB962C8B-B14F-4D97-AF65-F5344CB8AC3E}">
        <p14:creationId xmlns:p14="http://schemas.microsoft.com/office/powerpoint/2010/main" val="3202701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p:cTn id="7"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 calcmode="lin" valueType="num">
                                      <p:cBhvr>
                                        <p:cTn id="14" dur="500" fill="hold"/>
                                        <p:tgtEl>
                                          <p:spTgt spid="9">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9">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 calcmode="lin" valueType="num">
                                      <p:cBhvr>
                                        <p:cTn id="21" dur="500" fill="hold"/>
                                        <p:tgtEl>
                                          <p:spTgt spid="9">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9">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9">
                                            <p:txEl>
                                              <p:pRg st="3" end="3"/>
                                            </p:txEl>
                                          </p:spTgt>
                                        </p:tgtEl>
                                        <p:attrNameLst>
                                          <p:attrName>style.visibility</p:attrName>
                                        </p:attrNameLst>
                                      </p:cBhvr>
                                      <p:to>
                                        <p:strVal val="visible"/>
                                      </p:to>
                                    </p:set>
                                    <p:anim calcmode="lin" valueType="num">
                                      <p:cBhvr>
                                        <p:cTn id="28" dur="500" fill="hold"/>
                                        <p:tgtEl>
                                          <p:spTgt spid="9">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9">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9">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9">
                                            <p:txEl>
                                              <p:pRg st="4" end="4"/>
                                            </p:txEl>
                                          </p:spTgt>
                                        </p:tgtEl>
                                        <p:attrNameLst>
                                          <p:attrName>style.visibility</p:attrName>
                                        </p:attrNameLst>
                                      </p:cBhvr>
                                      <p:to>
                                        <p:strVal val="visible"/>
                                      </p:to>
                                    </p:set>
                                    <p:anim calcmode="lin" valueType="num">
                                      <p:cBhvr>
                                        <p:cTn id="35" dur="500" fill="hold"/>
                                        <p:tgtEl>
                                          <p:spTgt spid="9">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9">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a:extLst>
              <a:ext uri="{FF2B5EF4-FFF2-40B4-BE49-F238E27FC236}">
                <a16:creationId xmlns:a16="http://schemas.microsoft.com/office/drawing/2014/main" id="{9FE91B4D-C1F8-2456-E32A-F59573477B51}"/>
              </a:ext>
            </a:extLst>
          </p:cNvPr>
          <p:cNvSpPr txBox="1"/>
          <p:nvPr/>
        </p:nvSpPr>
        <p:spPr>
          <a:xfrm>
            <a:off x="2843808" y="1334477"/>
            <a:ext cx="3744416" cy="646331"/>
          </a:xfrm>
          <a:prstGeom prst="rect">
            <a:avLst/>
          </a:prstGeom>
          <a:solidFill>
            <a:schemeClr val="accent3">
              <a:lumMod val="75000"/>
            </a:schemeClr>
          </a:solidFill>
        </p:spPr>
        <p:txBody>
          <a:bodyPr wrap="square" rtlCol="0">
            <a:spAutoFit/>
          </a:bodyPr>
          <a:lstStyle/>
          <a:p>
            <a:pPr algn="ctr"/>
            <a:r>
              <a:rPr lang="ar-EG" sz="3600" b="1" dirty="0">
                <a:solidFill>
                  <a:schemeClr val="bg1"/>
                </a:solidFill>
              </a:rPr>
              <a:t>عيوب التنظيم الرسمي:</a:t>
            </a:r>
            <a:endParaRPr lang="en-US" sz="3600" b="1" dirty="0">
              <a:solidFill>
                <a:schemeClr val="bg1"/>
              </a:solidFill>
            </a:endParaRPr>
          </a:p>
        </p:txBody>
      </p:sp>
      <p:sp>
        <p:nvSpPr>
          <p:cNvPr id="9" name="مربع نص 8">
            <a:extLst>
              <a:ext uri="{FF2B5EF4-FFF2-40B4-BE49-F238E27FC236}">
                <a16:creationId xmlns:a16="http://schemas.microsoft.com/office/drawing/2014/main" id="{9041E9D3-2AAC-510A-9C9C-53E9FF680244}"/>
              </a:ext>
            </a:extLst>
          </p:cNvPr>
          <p:cNvSpPr txBox="1"/>
          <p:nvPr/>
        </p:nvSpPr>
        <p:spPr>
          <a:xfrm>
            <a:off x="926163" y="2645812"/>
            <a:ext cx="7291674" cy="2554545"/>
          </a:xfrm>
          <a:prstGeom prst="rect">
            <a:avLst/>
          </a:prstGeom>
          <a:noFill/>
        </p:spPr>
        <p:txBody>
          <a:bodyPr wrap="square">
            <a:spAutoFit/>
          </a:bodyPr>
          <a:lstStyle/>
          <a:p>
            <a:pPr marL="285750" indent="-285750">
              <a:buFont typeface="Wingdings" panose="05000000000000000000" pitchFamily="2" charset="2"/>
              <a:buChar char="§"/>
            </a:pPr>
            <a:r>
              <a:rPr lang="ar-EG" sz="3200" b="1" dirty="0">
                <a:solidFill>
                  <a:srgbClr val="C00000"/>
                </a:solidFill>
              </a:rPr>
              <a:t>التأخير في العمل بسبب سلسلة القيادة في الهيكل الرسمي.</a:t>
            </a:r>
          </a:p>
          <a:p>
            <a:pPr marL="285750" indent="-285750">
              <a:buFont typeface="Wingdings" panose="05000000000000000000" pitchFamily="2" charset="2"/>
              <a:buChar char="§"/>
            </a:pPr>
            <a:r>
              <a:rPr lang="ar-EG" sz="3200" b="1" dirty="0">
                <a:solidFill>
                  <a:srgbClr val="C00000"/>
                </a:solidFill>
              </a:rPr>
              <a:t>يتجاهل الاحتياجات الاجتماعية للموظفين.</a:t>
            </a:r>
          </a:p>
          <a:p>
            <a:pPr marL="285750" indent="-285750">
              <a:buFont typeface="Wingdings" panose="05000000000000000000" pitchFamily="2" charset="2"/>
              <a:buChar char="§"/>
            </a:pPr>
            <a:r>
              <a:rPr lang="ar-EG" sz="3200" b="1" dirty="0">
                <a:solidFill>
                  <a:srgbClr val="C00000"/>
                </a:solidFill>
              </a:rPr>
              <a:t>التركيز على العمل فقط، ويتجاهل العلاقات الإنسانية، والإبداع، والمواهب.</a:t>
            </a:r>
          </a:p>
        </p:txBody>
      </p:sp>
    </p:spTree>
    <p:extLst>
      <p:ext uri="{BB962C8B-B14F-4D97-AF65-F5344CB8AC3E}">
        <p14:creationId xmlns:p14="http://schemas.microsoft.com/office/powerpoint/2010/main" val="334031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p:cTn id="7"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 calcmode="lin" valueType="num">
                                      <p:cBhvr>
                                        <p:cTn id="14" dur="500" fill="hold"/>
                                        <p:tgtEl>
                                          <p:spTgt spid="9">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9">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 calcmode="lin" valueType="num">
                                      <p:cBhvr>
                                        <p:cTn id="21" dur="500" fill="hold"/>
                                        <p:tgtEl>
                                          <p:spTgt spid="9">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9">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CDDE3"/>
        </a:solidFill>
        <a:effectLst/>
      </p:bgPr>
    </p:bg>
    <p:spTree>
      <p:nvGrpSpPr>
        <p:cNvPr id="1" name="">
          <a:extLst>
            <a:ext uri="{FF2B5EF4-FFF2-40B4-BE49-F238E27FC236}">
              <a16:creationId xmlns:a16="http://schemas.microsoft.com/office/drawing/2014/main" id="{79A7421F-BA74-AB61-E6D2-23579F4F66E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77A4ABF-6091-02A2-8E18-C4EEDC9D598A}"/>
              </a:ext>
            </a:extLst>
          </p:cNvPr>
          <p:cNvSpPr/>
          <p:nvPr/>
        </p:nvSpPr>
        <p:spPr>
          <a:xfrm>
            <a:off x="5742466" y="2708920"/>
            <a:ext cx="3401534" cy="3888432"/>
          </a:xfrm>
          <a:custGeom>
            <a:avLst/>
            <a:gdLst/>
            <a:ahLst/>
            <a:cxnLst/>
            <a:rect l="l" t="t" r="r" b="b"/>
            <a:pathLst>
              <a:path w="6556199" h="5149596">
                <a:moveTo>
                  <a:pt x="0" y="0"/>
                </a:moveTo>
                <a:lnTo>
                  <a:pt x="6556199" y="0"/>
                </a:lnTo>
                <a:lnTo>
                  <a:pt x="6556199" y="5149596"/>
                </a:lnTo>
                <a:lnTo>
                  <a:pt x="0" y="51495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5">
            <a:extLst>
              <a:ext uri="{FF2B5EF4-FFF2-40B4-BE49-F238E27FC236}">
                <a16:creationId xmlns:a16="http://schemas.microsoft.com/office/drawing/2014/main" id="{9D8C3862-4E33-6B8A-ED32-D8D455EE5F2D}"/>
              </a:ext>
            </a:extLst>
          </p:cNvPr>
          <p:cNvSpPr/>
          <p:nvPr/>
        </p:nvSpPr>
        <p:spPr>
          <a:xfrm>
            <a:off x="6012160" y="532630"/>
            <a:ext cx="1084389" cy="1121284"/>
          </a:xfrm>
          <a:custGeom>
            <a:avLst/>
            <a:gdLst/>
            <a:ahLst/>
            <a:cxnLst/>
            <a:rect l="l" t="t" r="r" b="b"/>
            <a:pathLst>
              <a:path w="2168778" h="2242568">
                <a:moveTo>
                  <a:pt x="0" y="0"/>
                </a:moveTo>
                <a:lnTo>
                  <a:pt x="2168778" y="0"/>
                </a:lnTo>
                <a:lnTo>
                  <a:pt x="2168778" y="2242568"/>
                </a:lnTo>
                <a:lnTo>
                  <a:pt x="0" y="2242568"/>
                </a:lnTo>
                <a:lnTo>
                  <a:pt x="0" y="0"/>
                </a:lnTo>
                <a:close/>
              </a:path>
            </a:pathLst>
          </a:custGeom>
          <a:blipFill>
            <a:blip r:embed="rId4">
              <a:extLst>
                <a:ext uri="{96DAC541-7B7A-43D3-8B79-37D633B846F1}">
                  <asvg:svgBlip xmlns:asvg="http://schemas.microsoft.com/office/drawing/2016/SVG/main" r:embed="rId5"/>
                </a:ext>
              </a:extLst>
            </a:blip>
            <a:stretch>
              <a:fillRect l="-64087" r="-224693" b="-253429"/>
            </a:stretch>
          </a:blipFill>
        </p:spPr>
      </p:sp>
      <p:grpSp>
        <p:nvGrpSpPr>
          <p:cNvPr id="6" name="Group 6">
            <a:extLst>
              <a:ext uri="{FF2B5EF4-FFF2-40B4-BE49-F238E27FC236}">
                <a16:creationId xmlns:a16="http://schemas.microsoft.com/office/drawing/2014/main" id="{B58CF5BF-A422-F420-1849-DC07CE2845F8}"/>
              </a:ext>
            </a:extLst>
          </p:cNvPr>
          <p:cNvGrpSpPr/>
          <p:nvPr/>
        </p:nvGrpSpPr>
        <p:grpSpPr>
          <a:xfrm>
            <a:off x="531843" y="6597352"/>
            <a:ext cx="8985345" cy="1404831"/>
            <a:chOff x="0" y="0"/>
            <a:chExt cx="4733021" cy="739993"/>
          </a:xfrm>
        </p:grpSpPr>
        <p:sp>
          <p:nvSpPr>
            <p:cNvPr id="7" name="Freeform 7">
              <a:extLst>
                <a:ext uri="{FF2B5EF4-FFF2-40B4-BE49-F238E27FC236}">
                  <a16:creationId xmlns:a16="http://schemas.microsoft.com/office/drawing/2014/main" id="{4116FFEE-1584-0A85-E2A9-6DEB1B76D0CA}"/>
                </a:ext>
              </a:extLst>
            </p:cNvPr>
            <p:cNvSpPr/>
            <p:nvPr/>
          </p:nvSpPr>
          <p:spPr>
            <a:xfrm>
              <a:off x="0" y="0"/>
              <a:ext cx="4733021" cy="739993"/>
            </a:xfrm>
            <a:custGeom>
              <a:avLst/>
              <a:gdLst/>
              <a:ahLst/>
              <a:cxnLst/>
              <a:rect l="l" t="t" r="r" b="b"/>
              <a:pathLst>
                <a:path w="4733021" h="739993">
                  <a:moveTo>
                    <a:pt x="34465" y="0"/>
                  </a:moveTo>
                  <a:lnTo>
                    <a:pt x="4698557" y="0"/>
                  </a:lnTo>
                  <a:cubicBezTo>
                    <a:pt x="4707697" y="0"/>
                    <a:pt x="4716463" y="3631"/>
                    <a:pt x="4722927" y="10094"/>
                  </a:cubicBezTo>
                  <a:cubicBezTo>
                    <a:pt x="4729390" y="16558"/>
                    <a:pt x="4733021" y="25324"/>
                    <a:pt x="4733021" y="34465"/>
                  </a:cubicBezTo>
                  <a:lnTo>
                    <a:pt x="4733021" y="705529"/>
                  </a:lnTo>
                  <a:cubicBezTo>
                    <a:pt x="4733021" y="714669"/>
                    <a:pt x="4729390" y="723436"/>
                    <a:pt x="4722927" y="729899"/>
                  </a:cubicBezTo>
                  <a:cubicBezTo>
                    <a:pt x="4716463" y="736362"/>
                    <a:pt x="4707697" y="739993"/>
                    <a:pt x="4698557" y="739993"/>
                  </a:cubicBezTo>
                  <a:lnTo>
                    <a:pt x="34465" y="739993"/>
                  </a:lnTo>
                  <a:cubicBezTo>
                    <a:pt x="25324" y="739993"/>
                    <a:pt x="16558" y="736362"/>
                    <a:pt x="10094" y="729899"/>
                  </a:cubicBezTo>
                  <a:cubicBezTo>
                    <a:pt x="3631" y="723436"/>
                    <a:pt x="0" y="714669"/>
                    <a:pt x="0" y="705529"/>
                  </a:cubicBezTo>
                  <a:lnTo>
                    <a:pt x="0" y="34465"/>
                  </a:lnTo>
                  <a:cubicBezTo>
                    <a:pt x="0" y="25324"/>
                    <a:pt x="3631" y="16558"/>
                    <a:pt x="10094" y="10094"/>
                  </a:cubicBezTo>
                  <a:cubicBezTo>
                    <a:pt x="16558" y="3631"/>
                    <a:pt x="25324" y="0"/>
                    <a:pt x="34465" y="0"/>
                  </a:cubicBezTo>
                  <a:close/>
                </a:path>
              </a:pathLst>
            </a:custGeom>
            <a:solidFill>
              <a:srgbClr val="FFFFFF"/>
            </a:solidFill>
          </p:spPr>
        </p:sp>
        <p:sp>
          <p:nvSpPr>
            <p:cNvPr id="8" name="TextBox 8">
              <a:extLst>
                <a:ext uri="{FF2B5EF4-FFF2-40B4-BE49-F238E27FC236}">
                  <a16:creationId xmlns:a16="http://schemas.microsoft.com/office/drawing/2014/main" id="{99DE94E9-A12F-A82B-182F-A17AAB978D17}"/>
                </a:ext>
              </a:extLst>
            </p:cNvPr>
            <p:cNvSpPr txBox="1"/>
            <p:nvPr/>
          </p:nvSpPr>
          <p:spPr>
            <a:xfrm>
              <a:off x="0" y="-38100"/>
              <a:ext cx="4733021" cy="77809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9" name="Freeform 9">
            <a:extLst>
              <a:ext uri="{FF2B5EF4-FFF2-40B4-BE49-F238E27FC236}">
                <a16:creationId xmlns:a16="http://schemas.microsoft.com/office/drawing/2014/main" id="{DC4C7CAF-F6D5-505B-27AA-5A3993382FE9}"/>
              </a:ext>
            </a:extLst>
          </p:cNvPr>
          <p:cNvSpPr/>
          <p:nvPr/>
        </p:nvSpPr>
        <p:spPr>
          <a:xfrm>
            <a:off x="7417982" y="1720191"/>
            <a:ext cx="1105146" cy="1190157"/>
          </a:xfrm>
          <a:custGeom>
            <a:avLst/>
            <a:gdLst/>
            <a:ahLst/>
            <a:cxnLst/>
            <a:rect l="l" t="t" r="r" b="b"/>
            <a:pathLst>
              <a:path w="2210292" h="2380314">
                <a:moveTo>
                  <a:pt x="0" y="0"/>
                </a:moveTo>
                <a:lnTo>
                  <a:pt x="2210291" y="0"/>
                </a:lnTo>
                <a:lnTo>
                  <a:pt x="2210291" y="2380314"/>
                </a:lnTo>
                <a:lnTo>
                  <a:pt x="0" y="2380314"/>
                </a:lnTo>
                <a:lnTo>
                  <a:pt x="0" y="0"/>
                </a:lnTo>
                <a:close/>
              </a:path>
            </a:pathLst>
          </a:custGeom>
          <a:blipFill>
            <a:blip r:embed="rId6">
              <a:extLst>
                <a:ext uri="{96DAC541-7B7A-43D3-8B79-37D633B846F1}">
                  <asvg:svgBlip xmlns:asvg="http://schemas.microsoft.com/office/drawing/2016/SVG/main" r:embed="rId7"/>
                </a:ext>
              </a:extLst>
            </a:blip>
            <a:stretch>
              <a:fillRect l="-201884" t="-35465" r="-335790" b="-529166"/>
            </a:stretch>
          </a:blipFill>
        </p:spPr>
      </p:sp>
      <p:sp>
        <p:nvSpPr>
          <p:cNvPr id="10" name="Freeform 10">
            <a:extLst>
              <a:ext uri="{FF2B5EF4-FFF2-40B4-BE49-F238E27FC236}">
                <a16:creationId xmlns:a16="http://schemas.microsoft.com/office/drawing/2014/main" id="{B3BEA999-41F5-2B13-FD64-8B18C931EAB8}"/>
              </a:ext>
            </a:extLst>
          </p:cNvPr>
          <p:cNvSpPr/>
          <p:nvPr/>
        </p:nvSpPr>
        <p:spPr>
          <a:xfrm>
            <a:off x="-552573" y="3429000"/>
            <a:ext cx="1105146" cy="1190157"/>
          </a:xfrm>
          <a:custGeom>
            <a:avLst/>
            <a:gdLst/>
            <a:ahLst/>
            <a:cxnLst/>
            <a:rect l="l" t="t" r="r" b="b"/>
            <a:pathLst>
              <a:path w="2210292" h="2380314">
                <a:moveTo>
                  <a:pt x="0" y="0"/>
                </a:moveTo>
                <a:lnTo>
                  <a:pt x="2210292" y="0"/>
                </a:lnTo>
                <a:lnTo>
                  <a:pt x="2210292" y="2380314"/>
                </a:lnTo>
                <a:lnTo>
                  <a:pt x="0" y="2380314"/>
                </a:lnTo>
                <a:lnTo>
                  <a:pt x="0" y="0"/>
                </a:lnTo>
                <a:close/>
              </a:path>
            </a:pathLst>
          </a:custGeom>
          <a:blipFill>
            <a:blip r:embed="rId8">
              <a:extLst>
                <a:ext uri="{96DAC541-7B7A-43D3-8B79-37D633B846F1}">
                  <asvg:svgBlip xmlns:asvg="http://schemas.microsoft.com/office/drawing/2016/SVG/main" r:embed="rId9"/>
                </a:ext>
              </a:extLst>
            </a:blip>
            <a:stretch>
              <a:fillRect l="-201884" t="-35465" r="-335790" b="-529166"/>
            </a:stretch>
          </a:blipFill>
        </p:spPr>
      </p:sp>
      <p:sp>
        <p:nvSpPr>
          <p:cNvPr id="11" name="مربع نص 10">
            <a:extLst>
              <a:ext uri="{FF2B5EF4-FFF2-40B4-BE49-F238E27FC236}">
                <a16:creationId xmlns:a16="http://schemas.microsoft.com/office/drawing/2014/main" id="{ED33A754-1EED-2164-793F-A1DFF085DA43}"/>
              </a:ext>
            </a:extLst>
          </p:cNvPr>
          <p:cNvSpPr txBox="1"/>
          <p:nvPr/>
        </p:nvSpPr>
        <p:spPr>
          <a:xfrm>
            <a:off x="1115616" y="2344812"/>
            <a:ext cx="2968908" cy="2308324"/>
          </a:xfrm>
          <a:prstGeom prst="rect">
            <a:avLst/>
          </a:prstGeom>
          <a:noFill/>
        </p:spPr>
        <p:txBody>
          <a:bodyPr wrap="square" rtlCol="0">
            <a:spAutoFit/>
          </a:bodyPr>
          <a:lstStyle/>
          <a:p>
            <a:pPr lvl="0" algn="ctr">
              <a:defRPr/>
            </a:pPr>
            <a:r>
              <a:rPr lang="ar-EG" sz="7200" b="1" dirty="0">
                <a:solidFill>
                  <a:srgbClr val="E1615D"/>
                </a:solidFill>
                <a:latin typeface="Traditional Arabic" panose="02020603050405020304" pitchFamily="18" charset="-78"/>
                <a:cs typeface="Traditional Arabic" panose="02020603050405020304" pitchFamily="18" charset="-78"/>
              </a:rPr>
              <a:t>التنظيم غير الرسمي</a:t>
            </a:r>
            <a:endParaRPr lang="en-US" sz="7200" b="1" dirty="0">
              <a:solidFill>
                <a:srgbClr val="E1615D"/>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094268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ربع نص 6">
            <a:extLst>
              <a:ext uri="{FF2B5EF4-FFF2-40B4-BE49-F238E27FC236}">
                <a16:creationId xmlns:a16="http://schemas.microsoft.com/office/drawing/2014/main" id="{DBADCC23-BF6A-4B10-678D-C4164AC7A145}"/>
              </a:ext>
            </a:extLst>
          </p:cNvPr>
          <p:cNvSpPr txBox="1"/>
          <p:nvPr/>
        </p:nvSpPr>
        <p:spPr>
          <a:xfrm>
            <a:off x="1376772" y="1700808"/>
            <a:ext cx="6390456" cy="4031873"/>
          </a:xfrm>
          <a:prstGeom prst="rect">
            <a:avLst/>
          </a:prstGeom>
          <a:noFill/>
          <a:ln>
            <a:noFill/>
            <a:prstDash val="lgDash"/>
          </a:ln>
        </p:spPr>
        <p:txBody>
          <a:bodyPr wrap="square">
            <a:spAutoFit/>
          </a:bodyPr>
          <a:lstStyle/>
          <a:p>
            <a:r>
              <a:rPr lang="ar-EG" sz="3200" b="1" dirty="0"/>
              <a:t>يُعرف التنظيم غير الرسمي بأنه مجموعة من العلاقات الشخصية التي تنشأ ، وتستمر بين العاملين بسبب وجودهم في مكان واحد للعمل، واشتراكهم في أهداف ومشكلات متشابهة. ويهتم التنظيم غير الرسمي بالدوافع والاحتياجات التي لا يمكن الإفصاح عنها رسميا، ومن ثم فإن التنظيم غير الرسمي قد لا يتفق مع الخريطة التنظيمية الرسمية.</a:t>
            </a:r>
            <a:endParaRPr lang="ar-EG" sz="4800" b="1" dirty="0"/>
          </a:p>
        </p:txBody>
      </p:sp>
    </p:spTree>
    <p:extLst>
      <p:ext uri="{BB962C8B-B14F-4D97-AF65-F5344CB8AC3E}">
        <p14:creationId xmlns:p14="http://schemas.microsoft.com/office/powerpoint/2010/main" val="3137246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a:extLst>
              <a:ext uri="{FF2B5EF4-FFF2-40B4-BE49-F238E27FC236}">
                <a16:creationId xmlns:a16="http://schemas.microsoft.com/office/drawing/2014/main" id="{9FE91B4D-C1F8-2456-E32A-F59573477B51}"/>
              </a:ext>
            </a:extLst>
          </p:cNvPr>
          <p:cNvSpPr txBox="1"/>
          <p:nvPr/>
        </p:nvSpPr>
        <p:spPr>
          <a:xfrm>
            <a:off x="2555776" y="1412776"/>
            <a:ext cx="4536504" cy="646331"/>
          </a:xfrm>
          <a:prstGeom prst="rect">
            <a:avLst/>
          </a:prstGeom>
          <a:solidFill>
            <a:schemeClr val="accent3">
              <a:lumMod val="75000"/>
            </a:schemeClr>
          </a:solidFill>
        </p:spPr>
        <p:txBody>
          <a:bodyPr wrap="square" rtlCol="0">
            <a:spAutoFit/>
          </a:bodyPr>
          <a:lstStyle/>
          <a:p>
            <a:pPr algn="ctr"/>
            <a:r>
              <a:rPr lang="ar-EG" sz="3600" b="1" dirty="0">
                <a:solidFill>
                  <a:schemeClr val="bg1"/>
                </a:solidFill>
              </a:rPr>
              <a:t>مزايا التنظيم غير  الرسمي:</a:t>
            </a:r>
            <a:endParaRPr lang="en-US" sz="3600" b="1" dirty="0">
              <a:solidFill>
                <a:schemeClr val="bg1"/>
              </a:solidFill>
            </a:endParaRPr>
          </a:p>
        </p:txBody>
      </p:sp>
      <p:sp>
        <p:nvSpPr>
          <p:cNvPr id="9" name="مربع نص 8">
            <a:extLst>
              <a:ext uri="{FF2B5EF4-FFF2-40B4-BE49-F238E27FC236}">
                <a16:creationId xmlns:a16="http://schemas.microsoft.com/office/drawing/2014/main" id="{9041E9D3-2AAC-510A-9C9C-53E9FF680244}"/>
              </a:ext>
            </a:extLst>
          </p:cNvPr>
          <p:cNvSpPr txBox="1"/>
          <p:nvPr/>
        </p:nvSpPr>
        <p:spPr>
          <a:xfrm>
            <a:off x="926163" y="2645812"/>
            <a:ext cx="7291674" cy="3539430"/>
          </a:xfrm>
          <a:prstGeom prst="rect">
            <a:avLst/>
          </a:prstGeom>
          <a:noFill/>
        </p:spPr>
        <p:txBody>
          <a:bodyPr wrap="square">
            <a:spAutoFit/>
          </a:bodyPr>
          <a:lstStyle/>
          <a:p>
            <a:pPr marL="285750" indent="-285750">
              <a:buFont typeface="Wingdings" panose="05000000000000000000" pitchFamily="2" charset="2"/>
              <a:buChar char="§"/>
            </a:pPr>
            <a:r>
              <a:rPr lang="ar-EG" sz="3200" b="1" dirty="0"/>
              <a:t>مكن تشكيل الهيكل التنظيمي غير الرسمي من قبل الموظفين.</a:t>
            </a:r>
          </a:p>
          <a:p>
            <a:pPr marL="285750" indent="-285750">
              <a:buFont typeface="Wingdings" panose="05000000000000000000" pitchFamily="2" charset="2"/>
              <a:buChar char="§"/>
            </a:pPr>
            <a:r>
              <a:rPr lang="ar-EG" sz="3200" b="1" dirty="0"/>
              <a:t> لا يتبع أي مسار ثابت لتدفق السلطة أو الاتصال.</a:t>
            </a:r>
          </a:p>
          <a:p>
            <a:pPr marL="285750" indent="-285750">
              <a:buFont typeface="Wingdings" panose="05000000000000000000" pitchFamily="2" charset="2"/>
              <a:buChar char="§"/>
            </a:pPr>
            <a:r>
              <a:rPr lang="ar-EG" sz="3200" b="1" dirty="0"/>
              <a:t>يمكن لأي فرد التواصل مع أي فرد في المنظمة.</a:t>
            </a:r>
          </a:p>
          <a:p>
            <a:pPr marL="285750" indent="-285750">
              <a:buFont typeface="Wingdings" panose="05000000000000000000" pitchFamily="2" charset="2"/>
              <a:buChar char="§"/>
            </a:pPr>
            <a:r>
              <a:rPr lang="ar-EG" sz="3200" b="1" dirty="0"/>
              <a:t>الاتصالات فيه سريعة؛ حيث إنه لا يتبع سلسلة القيادة العددية.</a:t>
            </a:r>
          </a:p>
          <a:p>
            <a:pPr marL="285750" indent="-285750">
              <a:buFont typeface="Wingdings" panose="05000000000000000000" pitchFamily="2" charset="2"/>
              <a:buChar char="§"/>
            </a:pPr>
            <a:r>
              <a:rPr lang="ar-EG" sz="3200" b="1" dirty="0"/>
              <a:t> يلبي الاحتياجات الاجتماعية والنفسية للموظفين.</a:t>
            </a:r>
          </a:p>
        </p:txBody>
      </p:sp>
    </p:spTree>
    <p:extLst>
      <p:ext uri="{BB962C8B-B14F-4D97-AF65-F5344CB8AC3E}">
        <p14:creationId xmlns:p14="http://schemas.microsoft.com/office/powerpoint/2010/main" val="3553068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p:cTn id="7"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 calcmode="lin" valueType="num">
                                      <p:cBhvr>
                                        <p:cTn id="14" dur="500" fill="hold"/>
                                        <p:tgtEl>
                                          <p:spTgt spid="9">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9">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 calcmode="lin" valueType="num">
                                      <p:cBhvr>
                                        <p:cTn id="21" dur="500" fill="hold"/>
                                        <p:tgtEl>
                                          <p:spTgt spid="9">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9">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9">
                                            <p:txEl>
                                              <p:pRg st="3" end="3"/>
                                            </p:txEl>
                                          </p:spTgt>
                                        </p:tgtEl>
                                        <p:attrNameLst>
                                          <p:attrName>style.visibility</p:attrName>
                                        </p:attrNameLst>
                                      </p:cBhvr>
                                      <p:to>
                                        <p:strVal val="visible"/>
                                      </p:to>
                                    </p:set>
                                    <p:anim calcmode="lin" valueType="num">
                                      <p:cBhvr>
                                        <p:cTn id="28" dur="500" fill="hold"/>
                                        <p:tgtEl>
                                          <p:spTgt spid="9">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9">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9">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9">
                                            <p:txEl>
                                              <p:pRg st="4" end="4"/>
                                            </p:txEl>
                                          </p:spTgt>
                                        </p:tgtEl>
                                        <p:attrNameLst>
                                          <p:attrName>style.visibility</p:attrName>
                                        </p:attrNameLst>
                                      </p:cBhvr>
                                      <p:to>
                                        <p:strVal val="visible"/>
                                      </p:to>
                                    </p:set>
                                    <p:anim calcmode="lin" valueType="num">
                                      <p:cBhvr>
                                        <p:cTn id="35" dur="500" fill="hold"/>
                                        <p:tgtEl>
                                          <p:spTgt spid="9">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9">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a:extLst>
              <a:ext uri="{FF2B5EF4-FFF2-40B4-BE49-F238E27FC236}">
                <a16:creationId xmlns:a16="http://schemas.microsoft.com/office/drawing/2014/main" id="{9FE91B4D-C1F8-2456-E32A-F59573477B51}"/>
              </a:ext>
            </a:extLst>
          </p:cNvPr>
          <p:cNvSpPr txBox="1"/>
          <p:nvPr/>
        </p:nvSpPr>
        <p:spPr>
          <a:xfrm>
            <a:off x="2303748" y="1340768"/>
            <a:ext cx="4536504" cy="646331"/>
          </a:xfrm>
          <a:prstGeom prst="rect">
            <a:avLst/>
          </a:prstGeom>
          <a:solidFill>
            <a:schemeClr val="accent3">
              <a:lumMod val="75000"/>
            </a:schemeClr>
          </a:solidFill>
        </p:spPr>
        <p:txBody>
          <a:bodyPr wrap="square" rtlCol="0">
            <a:spAutoFit/>
          </a:bodyPr>
          <a:lstStyle/>
          <a:p>
            <a:pPr algn="ctr"/>
            <a:r>
              <a:rPr lang="ar-EG" sz="3600" b="1" dirty="0">
                <a:solidFill>
                  <a:schemeClr val="bg1"/>
                </a:solidFill>
              </a:rPr>
              <a:t>عيوب التنظيم غير  الرسمي:</a:t>
            </a:r>
            <a:endParaRPr lang="en-US" sz="3600" b="1" dirty="0">
              <a:solidFill>
                <a:schemeClr val="bg1"/>
              </a:solidFill>
            </a:endParaRPr>
          </a:p>
        </p:txBody>
      </p:sp>
      <p:sp>
        <p:nvSpPr>
          <p:cNvPr id="9" name="مربع نص 8">
            <a:extLst>
              <a:ext uri="{FF2B5EF4-FFF2-40B4-BE49-F238E27FC236}">
                <a16:creationId xmlns:a16="http://schemas.microsoft.com/office/drawing/2014/main" id="{9041E9D3-2AAC-510A-9C9C-53E9FF680244}"/>
              </a:ext>
            </a:extLst>
          </p:cNvPr>
          <p:cNvSpPr txBox="1"/>
          <p:nvPr/>
        </p:nvSpPr>
        <p:spPr>
          <a:xfrm>
            <a:off x="926163" y="2645812"/>
            <a:ext cx="7291674" cy="2062103"/>
          </a:xfrm>
          <a:prstGeom prst="rect">
            <a:avLst/>
          </a:prstGeom>
          <a:noFill/>
        </p:spPr>
        <p:txBody>
          <a:bodyPr wrap="square">
            <a:spAutoFit/>
          </a:bodyPr>
          <a:lstStyle/>
          <a:p>
            <a:pPr marL="285750" indent="-285750">
              <a:buFont typeface="Wingdings" panose="05000000000000000000" pitchFamily="2" charset="2"/>
              <a:buChar char="§"/>
            </a:pPr>
            <a:r>
              <a:rPr lang="ar-EG" sz="3200" b="1" dirty="0"/>
              <a:t>انتشار الشائعات التي قد تضلل الموظفين في العمل.</a:t>
            </a:r>
          </a:p>
          <a:p>
            <a:pPr marL="285750" indent="-285750">
              <a:buFont typeface="Wingdings" panose="05000000000000000000" pitchFamily="2" charset="2"/>
              <a:buChar char="§"/>
            </a:pPr>
            <a:r>
              <a:rPr lang="ar-EG" sz="3200" b="1" dirty="0"/>
              <a:t>يركز على المصلحة الفردية، ورضا الأفراد مقارنة بالاهتمام التنظيمي.</a:t>
            </a:r>
          </a:p>
          <a:p>
            <a:pPr marL="285750" indent="-285750">
              <a:buFont typeface="Wingdings" panose="05000000000000000000" pitchFamily="2" charset="2"/>
              <a:buChar char="§"/>
            </a:pPr>
            <a:r>
              <a:rPr lang="ar-EG" sz="3200" b="1" dirty="0"/>
              <a:t>معارضة أي تغيير أو تطوير في المنظمة.</a:t>
            </a:r>
          </a:p>
        </p:txBody>
      </p:sp>
    </p:spTree>
    <p:extLst>
      <p:ext uri="{BB962C8B-B14F-4D97-AF65-F5344CB8AC3E}">
        <p14:creationId xmlns:p14="http://schemas.microsoft.com/office/powerpoint/2010/main" val="1948250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p:cTn id="7"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 calcmode="lin" valueType="num">
                                      <p:cBhvr>
                                        <p:cTn id="14" dur="500" fill="hold"/>
                                        <p:tgtEl>
                                          <p:spTgt spid="9">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9">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 calcmode="lin" valueType="num">
                                      <p:cBhvr>
                                        <p:cTn id="21" dur="500" fill="hold"/>
                                        <p:tgtEl>
                                          <p:spTgt spid="9">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9">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CDDE3"/>
        </a:solidFill>
        <a:effectLst/>
      </p:bgPr>
    </p:bg>
    <p:spTree>
      <p:nvGrpSpPr>
        <p:cNvPr id="1" name=""/>
        <p:cNvGrpSpPr/>
        <p:nvPr/>
      </p:nvGrpSpPr>
      <p:grpSpPr>
        <a:xfrm>
          <a:off x="0" y="0"/>
          <a:ext cx="0" cy="0"/>
          <a:chOff x="0" y="0"/>
          <a:chExt cx="0" cy="0"/>
        </a:xfrm>
      </p:grpSpPr>
      <p:sp>
        <p:nvSpPr>
          <p:cNvPr id="3" name="Freeform 3"/>
          <p:cNvSpPr/>
          <p:nvPr/>
        </p:nvSpPr>
        <p:spPr>
          <a:xfrm>
            <a:off x="-39189" y="1609738"/>
            <a:ext cx="3364722" cy="5248262"/>
          </a:xfrm>
          <a:custGeom>
            <a:avLst/>
            <a:gdLst/>
            <a:ahLst/>
            <a:cxnLst/>
            <a:rect l="l" t="t" r="r" b="b"/>
            <a:pathLst>
              <a:path w="5086556" h="7266508">
                <a:moveTo>
                  <a:pt x="0" y="0"/>
                </a:moveTo>
                <a:lnTo>
                  <a:pt x="5086556" y="0"/>
                </a:lnTo>
                <a:lnTo>
                  <a:pt x="5086556" y="7266508"/>
                </a:lnTo>
                <a:lnTo>
                  <a:pt x="0" y="726650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10"/>
          <p:cNvSpPr/>
          <p:nvPr/>
        </p:nvSpPr>
        <p:spPr>
          <a:xfrm>
            <a:off x="6947289" y="4130777"/>
            <a:ext cx="3364722" cy="3623547"/>
          </a:xfrm>
          <a:custGeom>
            <a:avLst/>
            <a:gdLst/>
            <a:ahLst/>
            <a:cxnLst/>
            <a:rect l="l" t="t" r="r" b="b"/>
            <a:pathLst>
              <a:path w="6729444" h="7247093">
                <a:moveTo>
                  <a:pt x="0" y="0"/>
                </a:moveTo>
                <a:lnTo>
                  <a:pt x="6729444" y="0"/>
                </a:lnTo>
                <a:lnTo>
                  <a:pt x="6729444" y="7247093"/>
                </a:lnTo>
                <a:lnTo>
                  <a:pt x="0" y="7247093"/>
                </a:lnTo>
                <a:lnTo>
                  <a:pt x="0" y="0"/>
                </a:lnTo>
                <a:close/>
              </a:path>
            </a:pathLst>
          </a:custGeom>
          <a:blipFill>
            <a:blip r:embed="rId4">
              <a:extLst>
                <a:ext uri="{96DAC541-7B7A-43D3-8B79-37D633B846F1}">
                  <asvg:svgBlip xmlns:asvg="http://schemas.microsoft.com/office/drawing/2016/SVG/main" r:embed="rId5"/>
                </a:ext>
              </a:extLst>
            </a:blip>
            <a:stretch>
              <a:fillRect l="-201884" t="-35465" r="-335790" b="-529166"/>
            </a:stretch>
          </a:blipFill>
        </p:spPr>
      </p:sp>
      <p:sp>
        <p:nvSpPr>
          <p:cNvPr id="11" name="Freeform 11"/>
          <p:cNvSpPr/>
          <p:nvPr/>
        </p:nvSpPr>
        <p:spPr>
          <a:xfrm>
            <a:off x="701690" y="1371600"/>
            <a:ext cx="1084300" cy="1167707"/>
          </a:xfrm>
          <a:custGeom>
            <a:avLst/>
            <a:gdLst/>
            <a:ahLst/>
            <a:cxnLst/>
            <a:rect l="l" t="t" r="r" b="b"/>
            <a:pathLst>
              <a:path w="2168599" h="2335414">
                <a:moveTo>
                  <a:pt x="0" y="0"/>
                </a:moveTo>
                <a:lnTo>
                  <a:pt x="2168599" y="0"/>
                </a:lnTo>
                <a:lnTo>
                  <a:pt x="2168599" y="2335414"/>
                </a:lnTo>
                <a:lnTo>
                  <a:pt x="0" y="2335414"/>
                </a:lnTo>
                <a:lnTo>
                  <a:pt x="0" y="0"/>
                </a:lnTo>
                <a:close/>
              </a:path>
            </a:pathLst>
          </a:custGeom>
          <a:blipFill>
            <a:blip r:embed="rId6">
              <a:extLst>
                <a:ext uri="{96DAC541-7B7A-43D3-8B79-37D633B846F1}">
                  <asvg:svgBlip xmlns:asvg="http://schemas.microsoft.com/office/drawing/2016/SVG/main" r:embed="rId7"/>
                </a:ext>
              </a:extLst>
            </a:blip>
            <a:stretch>
              <a:fillRect l="-201884" t="-35465" r="-335790" b="-529166"/>
            </a:stretch>
          </a:blipFill>
        </p:spPr>
      </p:sp>
      <p:sp>
        <p:nvSpPr>
          <p:cNvPr id="12" name="مربع نص 11">
            <a:extLst>
              <a:ext uri="{FF2B5EF4-FFF2-40B4-BE49-F238E27FC236}">
                <a16:creationId xmlns:a16="http://schemas.microsoft.com/office/drawing/2014/main" id="{B4207323-745C-624B-6CC5-F6D1F71AF89E}"/>
              </a:ext>
            </a:extLst>
          </p:cNvPr>
          <p:cNvSpPr txBox="1"/>
          <p:nvPr/>
        </p:nvSpPr>
        <p:spPr>
          <a:xfrm rot="21056103">
            <a:off x="2572618" y="2141044"/>
            <a:ext cx="6912768" cy="212365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600" b="1" i="0" u="none" strike="noStrike" kern="1200" cap="none" spc="0" normalizeH="0" baseline="0" noProof="0" dirty="0">
                <a:ln>
                  <a:noFill/>
                </a:ln>
                <a:solidFill>
                  <a:srgbClr val="990000"/>
                </a:solidFill>
                <a:effectLst/>
                <a:uLnTx/>
                <a:uFillTx/>
                <a:latin typeface="Traditional Arabic" panose="02020603050405020304" pitchFamily="18" charset="-78"/>
                <a:ea typeface="+mn-ea"/>
                <a:cs typeface="Traditional Arabic" panose="02020603050405020304" pitchFamily="18" charset="-78"/>
              </a:rPr>
              <a:t>النشاط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600" b="1" i="0" u="none" strike="noStrike" kern="1200" cap="none" spc="0" normalizeH="0" baseline="0" noProof="0" dirty="0">
                <a:ln>
                  <a:noFill/>
                </a:ln>
                <a:solidFill>
                  <a:srgbClr val="990000"/>
                </a:solidFill>
                <a:effectLst/>
                <a:uLnTx/>
                <a:uFillTx/>
                <a:latin typeface="Traditional Arabic" panose="02020603050405020304" pitchFamily="18" charset="-78"/>
                <a:ea typeface="+mn-ea"/>
                <a:cs typeface="Traditional Arabic" panose="02020603050405020304" pitchFamily="18" charset="-78"/>
              </a:rPr>
              <a:t>التطبيقي</a:t>
            </a:r>
            <a:endParaRPr kumimoji="0" lang="en-US" sz="6600" b="1" i="0" u="none" strike="noStrike" kern="1200" cap="none" spc="0" normalizeH="0" baseline="0" noProof="0" dirty="0">
              <a:ln>
                <a:noFill/>
              </a:ln>
              <a:solidFill>
                <a:srgbClr val="990000"/>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174C5951-9669-33F7-A3E2-07BBD7DF887D}"/>
              </a:ext>
            </a:extLst>
          </p:cNvPr>
          <p:cNvSpPr txBox="1"/>
          <p:nvPr/>
        </p:nvSpPr>
        <p:spPr>
          <a:xfrm>
            <a:off x="539552" y="2060848"/>
            <a:ext cx="7848872" cy="3636347"/>
          </a:xfrm>
          <a:prstGeom prst="snip2DiagRect">
            <a:avLst/>
          </a:prstGeom>
          <a:noFill/>
          <a:ln>
            <a:noFill/>
          </a:ln>
        </p:spPr>
        <p:txBody>
          <a:bodyPr wrap="square">
            <a:spAutoFit/>
          </a:bodyPr>
          <a:lstStyle/>
          <a:p>
            <a:r>
              <a:rPr lang="ar-EG" sz="3200" b="1" dirty="0"/>
              <a:t>أرصد الأنشطة والأعمال التي يقوم بها معلمو المدرسة في وقت العمل، وفي وقت الاستراحة. صنف هذه الأعمال إلى مجموعتين:</a:t>
            </a:r>
          </a:p>
          <a:p>
            <a:pPr marL="457200" indent="-457200">
              <a:buFont typeface="Arial" panose="020B0604020202020204" pitchFamily="34" charset="0"/>
              <a:buChar char="•"/>
            </a:pPr>
            <a:r>
              <a:rPr lang="ar-EG" sz="3200" b="1" dirty="0"/>
              <a:t> أعمال تندرج تحت مفهوم التنظيم الرسمي.</a:t>
            </a:r>
          </a:p>
          <a:p>
            <a:pPr marL="457200" indent="-457200">
              <a:buFont typeface="Arial" panose="020B0604020202020204" pitchFamily="34" charset="0"/>
              <a:buChar char="•"/>
            </a:pPr>
            <a:r>
              <a:rPr lang="ar-EG" sz="3200" b="1" dirty="0"/>
              <a:t> أعمال تحت مفهوم التنظيم غير الرسمي.</a:t>
            </a:r>
          </a:p>
          <a:p>
            <a:r>
              <a:rPr lang="ar-EG" sz="3200" b="1" dirty="0"/>
              <a:t>ثم ناقش زملاءك في مجموعة العمل ما توصلتم إليه.</a:t>
            </a:r>
          </a:p>
        </p:txBody>
      </p:sp>
    </p:spTree>
    <p:extLst>
      <p:ext uri="{BB962C8B-B14F-4D97-AF65-F5344CB8AC3E}">
        <p14:creationId xmlns:p14="http://schemas.microsoft.com/office/powerpoint/2010/main" val="2798299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CDDE3"/>
        </a:solidFill>
        <a:effectLst/>
      </p:bgPr>
    </p:bg>
    <p:spTree>
      <p:nvGrpSpPr>
        <p:cNvPr id="1" name="">
          <a:extLst>
            <a:ext uri="{FF2B5EF4-FFF2-40B4-BE49-F238E27FC236}">
              <a16:creationId xmlns:a16="http://schemas.microsoft.com/office/drawing/2014/main" id="{F46D756D-BCC5-23DD-3FCE-901E7AB9C991}"/>
            </a:ext>
          </a:extLst>
        </p:cNvPr>
        <p:cNvGrpSpPr/>
        <p:nvPr/>
      </p:nvGrpSpPr>
      <p:grpSpPr>
        <a:xfrm>
          <a:off x="0" y="0"/>
          <a:ext cx="0" cy="0"/>
          <a:chOff x="0" y="0"/>
          <a:chExt cx="0" cy="0"/>
        </a:xfrm>
      </p:grpSpPr>
      <p:grpSp>
        <p:nvGrpSpPr>
          <p:cNvPr id="9" name="Group 9">
            <a:extLst>
              <a:ext uri="{FF2B5EF4-FFF2-40B4-BE49-F238E27FC236}">
                <a16:creationId xmlns:a16="http://schemas.microsoft.com/office/drawing/2014/main" id="{4B8E8B22-3486-67AF-C01D-EEA59511B0AC}"/>
              </a:ext>
            </a:extLst>
          </p:cNvPr>
          <p:cNvGrpSpPr/>
          <p:nvPr/>
        </p:nvGrpSpPr>
        <p:grpSpPr>
          <a:xfrm>
            <a:off x="514350" y="5486400"/>
            <a:ext cx="8985345" cy="1404831"/>
            <a:chOff x="0" y="0"/>
            <a:chExt cx="4733021" cy="739993"/>
          </a:xfrm>
        </p:grpSpPr>
        <p:sp>
          <p:nvSpPr>
            <p:cNvPr id="10" name="Freeform 10">
              <a:extLst>
                <a:ext uri="{FF2B5EF4-FFF2-40B4-BE49-F238E27FC236}">
                  <a16:creationId xmlns:a16="http://schemas.microsoft.com/office/drawing/2014/main" id="{8FCDF9C2-2848-3DDC-14EB-50088DB5139F}"/>
                </a:ext>
              </a:extLst>
            </p:cNvPr>
            <p:cNvSpPr/>
            <p:nvPr/>
          </p:nvSpPr>
          <p:spPr>
            <a:xfrm>
              <a:off x="0" y="0"/>
              <a:ext cx="4733021" cy="739993"/>
            </a:xfrm>
            <a:custGeom>
              <a:avLst/>
              <a:gdLst/>
              <a:ahLst/>
              <a:cxnLst/>
              <a:rect l="l" t="t" r="r" b="b"/>
              <a:pathLst>
                <a:path w="4733021" h="739993">
                  <a:moveTo>
                    <a:pt x="34465" y="0"/>
                  </a:moveTo>
                  <a:lnTo>
                    <a:pt x="4698557" y="0"/>
                  </a:lnTo>
                  <a:cubicBezTo>
                    <a:pt x="4707697" y="0"/>
                    <a:pt x="4716463" y="3631"/>
                    <a:pt x="4722927" y="10094"/>
                  </a:cubicBezTo>
                  <a:cubicBezTo>
                    <a:pt x="4729390" y="16558"/>
                    <a:pt x="4733021" y="25324"/>
                    <a:pt x="4733021" y="34465"/>
                  </a:cubicBezTo>
                  <a:lnTo>
                    <a:pt x="4733021" y="705529"/>
                  </a:lnTo>
                  <a:cubicBezTo>
                    <a:pt x="4733021" y="714669"/>
                    <a:pt x="4729390" y="723436"/>
                    <a:pt x="4722927" y="729899"/>
                  </a:cubicBezTo>
                  <a:cubicBezTo>
                    <a:pt x="4716463" y="736362"/>
                    <a:pt x="4707697" y="739993"/>
                    <a:pt x="4698557" y="739993"/>
                  </a:cubicBezTo>
                  <a:lnTo>
                    <a:pt x="34465" y="739993"/>
                  </a:lnTo>
                  <a:cubicBezTo>
                    <a:pt x="25324" y="739993"/>
                    <a:pt x="16558" y="736362"/>
                    <a:pt x="10094" y="729899"/>
                  </a:cubicBezTo>
                  <a:cubicBezTo>
                    <a:pt x="3631" y="723436"/>
                    <a:pt x="0" y="714669"/>
                    <a:pt x="0" y="705529"/>
                  </a:cubicBezTo>
                  <a:lnTo>
                    <a:pt x="0" y="34465"/>
                  </a:lnTo>
                  <a:cubicBezTo>
                    <a:pt x="0" y="25324"/>
                    <a:pt x="3631" y="16558"/>
                    <a:pt x="10094" y="10094"/>
                  </a:cubicBezTo>
                  <a:cubicBezTo>
                    <a:pt x="16558" y="3631"/>
                    <a:pt x="25324" y="0"/>
                    <a:pt x="34465" y="0"/>
                  </a:cubicBezTo>
                  <a:close/>
                </a:path>
              </a:pathLst>
            </a:custGeom>
            <a:solidFill>
              <a:srgbClr val="DC5C6A"/>
            </a:solidFill>
          </p:spPr>
        </p:sp>
        <p:sp>
          <p:nvSpPr>
            <p:cNvPr id="11" name="TextBox 11">
              <a:extLst>
                <a:ext uri="{FF2B5EF4-FFF2-40B4-BE49-F238E27FC236}">
                  <a16:creationId xmlns:a16="http://schemas.microsoft.com/office/drawing/2014/main" id="{7F3757B0-C030-0557-0B1F-DA2AFFC1F723}"/>
                </a:ext>
              </a:extLst>
            </p:cNvPr>
            <p:cNvSpPr txBox="1"/>
            <p:nvPr/>
          </p:nvSpPr>
          <p:spPr>
            <a:xfrm>
              <a:off x="0" y="-38100"/>
              <a:ext cx="4733021" cy="77809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Freeform 12">
            <a:extLst>
              <a:ext uri="{FF2B5EF4-FFF2-40B4-BE49-F238E27FC236}">
                <a16:creationId xmlns:a16="http://schemas.microsoft.com/office/drawing/2014/main" id="{9EABCD30-CF83-BDD3-8D90-4F21F4C0EFB2}"/>
              </a:ext>
            </a:extLst>
          </p:cNvPr>
          <p:cNvSpPr/>
          <p:nvPr/>
        </p:nvSpPr>
        <p:spPr>
          <a:xfrm>
            <a:off x="7535054" y="2264440"/>
            <a:ext cx="1608946" cy="1732711"/>
          </a:xfrm>
          <a:custGeom>
            <a:avLst/>
            <a:gdLst/>
            <a:ahLst/>
            <a:cxnLst/>
            <a:rect l="l" t="t" r="r" b="b"/>
            <a:pathLst>
              <a:path w="3217892" h="3465422">
                <a:moveTo>
                  <a:pt x="0" y="0"/>
                </a:moveTo>
                <a:lnTo>
                  <a:pt x="3217892" y="0"/>
                </a:lnTo>
                <a:lnTo>
                  <a:pt x="3217892" y="3465422"/>
                </a:lnTo>
                <a:lnTo>
                  <a:pt x="0" y="3465422"/>
                </a:lnTo>
                <a:lnTo>
                  <a:pt x="0" y="0"/>
                </a:lnTo>
                <a:close/>
              </a:path>
            </a:pathLst>
          </a:custGeom>
          <a:blipFill>
            <a:blip r:embed="rId2">
              <a:extLst>
                <a:ext uri="{96DAC541-7B7A-43D3-8B79-37D633B846F1}">
                  <asvg:svgBlip xmlns:asvg="http://schemas.microsoft.com/office/drawing/2016/SVG/main" r:embed="rId3"/>
                </a:ext>
              </a:extLst>
            </a:blip>
            <a:stretch>
              <a:fillRect l="-201884" t="-35465" r="-335790" b="-529166"/>
            </a:stretch>
          </a:blipFill>
        </p:spPr>
      </p:sp>
      <p:sp>
        <p:nvSpPr>
          <p:cNvPr id="13" name="Freeform 13">
            <a:extLst>
              <a:ext uri="{FF2B5EF4-FFF2-40B4-BE49-F238E27FC236}">
                <a16:creationId xmlns:a16="http://schemas.microsoft.com/office/drawing/2014/main" id="{74FAF283-8C82-991D-B9E1-C0004973DD29}"/>
              </a:ext>
            </a:extLst>
          </p:cNvPr>
          <p:cNvSpPr/>
          <p:nvPr/>
        </p:nvSpPr>
        <p:spPr>
          <a:xfrm>
            <a:off x="6215497" y="2313062"/>
            <a:ext cx="2414153" cy="3311183"/>
          </a:xfrm>
          <a:custGeom>
            <a:avLst/>
            <a:gdLst/>
            <a:ahLst/>
            <a:cxnLst/>
            <a:rect l="l" t="t" r="r" b="b"/>
            <a:pathLst>
              <a:path w="4828306" h="6622365">
                <a:moveTo>
                  <a:pt x="0" y="0"/>
                </a:moveTo>
                <a:lnTo>
                  <a:pt x="4828306" y="0"/>
                </a:lnTo>
                <a:lnTo>
                  <a:pt x="4828306" y="6622364"/>
                </a:lnTo>
                <a:lnTo>
                  <a:pt x="0" y="66223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a:extLst>
              <a:ext uri="{FF2B5EF4-FFF2-40B4-BE49-F238E27FC236}">
                <a16:creationId xmlns:a16="http://schemas.microsoft.com/office/drawing/2014/main" id="{73B4C5FD-2C7A-F24A-309D-C774652404B9}"/>
              </a:ext>
            </a:extLst>
          </p:cNvPr>
          <p:cNvSpPr/>
          <p:nvPr/>
        </p:nvSpPr>
        <p:spPr>
          <a:xfrm>
            <a:off x="6304962" y="296246"/>
            <a:ext cx="1230092" cy="1324714"/>
          </a:xfrm>
          <a:custGeom>
            <a:avLst/>
            <a:gdLst/>
            <a:ahLst/>
            <a:cxnLst/>
            <a:rect l="l" t="t" r="r" b="b"/>
            <a:pathLst>
              <a:path w="2460184" h="2649428">
                <a:moveTo>
                  <a:pt x="0" y="0"/>
                </a:moveTo>
                <a:lnTo>
                  <a:pt x="2460184" y="0"/>
                </a:lnTo>
                <a:lnTo>
                  <a:pt x="2460184" y="2649428"/>
                </a:lnTo>
                <a:lnTo>
                  <a:pt x="0" y="2649428"/>
                </a:lnTo>
                <a:lnTo>
                  <a:pt x="0" y="0"/>
                </a:lnTo>
                <a:close/>
              </a:path>
            </a:pathLst>
          </a:custGeom>
          <a:blipFill>
            <a:blip r:embed="rId6">
              <a:extLst>
                <a:ext uri="{96DAC541-7B7A-43D3-8B79-37D633B846F1}">
                  <asvg:svgBlip xmlns:asvg="http://schemas.microsoft.com/office/drawing/2016/SVG/main" r:embed="rId7"/>
                </a:ext>
              </a:extLst>
            </a:blip>
            <a:stretch>
              <a:fillRect l="-201884" t="-35465" r="-335790" b="-529166"/>
            </a:stretch>
          </a:blipFill>
        </p:spPr>
      </p:sp>
      <p:sp>
        <p:nvSpPr>
          <p:cNvPr id="15" name="مربع نص 14">
            <a:extLst>
              <a:ext uri="{FF2B5EF4-FFF2-40B4-BE49-F238E27FC236}">
                <a16:creationId xmlns:a16="http://schemas.microsoft.com/office/drawing/2014/main" id="{527AE115-CFEC-610A-7CCD-67515A00013C}"/>
              </a:ext>
            </a:extLst>
          </p:cNvPr>
          <p:cNvSpPr txBox="1"/>
          <p:nvPr/>
        </p:nvSpPr>
        <p:spPr>
          <a:xfrm>
            <a:off x="545669" y="2047684"/>
            <a:ext cx="4572000" cy="1569660"/>
          </a:xfrm>
          <a:prstGeom prst="rect">
            <a:avLst/>
          </a:prstGeom>
          <a:noFill/>
        </p:spPr>
        <p:txBody>
          <a:bodyPr wrap="square">
            <a:spAutoFit/>
          </a:bodyPr>
          <a:lstStyle/>
          <a:p>
            <a:pPr lvl="0">
              <a:defRPr/>
            </a:pPr>
            <a:r>
              <a:rPr lang="ar-EG" sz="3200" b="1" u="sng" dirty="0">
                <a:solidFill>
                  <a:srgbClr val="C00000"/>
                </a:solidFill>
                <a:latin typeface="Traditional Arabic" panose="02020603050405020304" pitchFamily="18" charset="-78"/>
                <a:cs typeface="Traditional Arabic" panose="02020603050405020304" pitchFamily="18" charset="-78"/>
              </a:rPr>
              <a:t>الهدف الثاني</a:t>
            </a:r>
          </a:p>
          <a:p>
            <a:r>
              <a:rPr lang="ar-EG" sz="3200" b="1" dirty="0">
                <a:latin typeface="Traditional Arabic" panose="02020603050405020304" pitchFamily="18" charset="-78"/>
                <a:cs typeface="Traditional Arabic" panose="02020603050405020304" pitchFamily="18" charset="-78"/>
              </a:rPr>
              <a:t> أن يكون الطلبة قادرين على توضيح مبادئ التنظيم.</a:t>
            </a:r>
            <a:endParaRPr lang="ar-EG" sz="54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788118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circle(in)">
                                      <p:cBhvr>
                                        <p:cTn id="7" dur="20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circle(in)">
                                      <p:cBhvr>
                                        <p:cTn id="12" dur="20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5">
                                            <p:txEl>
                                              <p:pRg st="0" end="0"/>
                                            </p:txEl>
                                          </p:spTgt>
                                        </p:tgtEl>
                                        <p:attrNameLst>
                                          <p:attrName>style.visibility</p:attrName>
                                        </p:attrNameLst>
                                      </p:cBhvr>
                                      <p:to>
                                        <p:strVal val="visible"/>
                                      </p:to>
                                    </p:set>
                                    <p:anim calcmode="lin" valueType="num">
                                      <p:cBhvr additive="base">
                                        <p:cTn id="17"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5">
                                            <p:txEl>
                                              <p:pRg st="1" end="1"/>
                                            </p:txEl>
                                          </p:spTgt>
                                        </p:tgtEl>
                                        <p:attrNameLst>
                                          <p:attrName>style.visibility</p:attrName>
                                        </p:attrNameLst>
                                      </p:cBhvr>
                                      <p:to>
                                        <p:strVal val="visible"/>
                                      </p:to>
                                    </p:set>
                                    <p:anim calcmode="lin" valueType="num">
                                      <p:cBhvr additive="base">
                                        <p:cTn id="23" dur="500" fill="hold"/>
                                        <p:tgtEl>
                                          <p:spTgt spid="15">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allAtOnce"/>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A837C380-19CE-D19B-F3C8-8E16756B8B11}"/>
              </a:ext>
            </a:extLst>
          </p:cNvPr>
          <p:cNvSpPr txBox="1"/>
          <p:nvPr/>
        </p:nvSpPr>
        <p:spPr>
          <a:xfrm>
            <a:off x="791580" y="1471017"/>
            <a:ext cx="7560840" cy="3915966"/>
          </a:xfrm>
          <a:prstGeom prst="roundRect">
            <a:avLst/>
          </a:prstGeom>
          <a:noFill/>
          <a:ln>
            <a:noFill/>
          </a:ln>
        </p:spPr>
        <p:txBody>
          <a:bodyPr wrap="square">
            <a:spAutoFit/>
          </a:bodyPr>
          <a:lstStyle/>
          <a:p>
            <a:r>
              <a:rPr lang="ar-EG" sz="3200" b="1" dirty="0"/>
              <a:t>هناك مجموعة من المبادئ التي يقوم عليها التنظيم، ويمكن تعريف هذه المبادئ على أنها مجموعة التوجيهات التي يسترشد بها عند تصميم الهيكل التنظيمي للمنشاة، وتوضح مهام كل وحدة إدارية في هذا الهيكل بفرض أداء العمل الإداري بكفاية عالية وبأقل تكاليف ممكنة.</a:t>
            </a:r>
          </a:p>
          <a:p>
            <a:r>
              <a:rPr lang="ar-EG" sz="3200" b="1" dirty="0">
                <a:solidFill>
                  <a:srgbClr val="C00000"/>
                </a:solidFill>
              </a:rPr>
              <a:t>ومن أهم المبادئ ما يأتي:</a:t>
            </a:r>
          </a:p>
        </p:txBody>
      </p:sp>
    </p:spTree>
    <p:extLst>
      <p:ext uri="{BB962C8B-B14F-4D97-AF65-F5344CB8AC3E}">
        <p14:creationId xmlns:p14="http://schemas.microsoft.com/office/powerpoint/2010/main" val="33351423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
            <a:extLst>
              <a:ext uri="{FF2B5EF4-FFF2-40B4-BE49-F238E27FC236}">
                <a16:creationId xmlns:a16="http://schemas.microsoft.com/office/drawing/2014/main" id="{31EA4713-6376-7A22-0D81-86F2BEE73134}"/>
              </a:ext>
            </a:extLst>
          </p:cNvPr>
          <p:cNvGrpSpPr/>
          <p:nvPr/>
        </p:nvGrpSpPr>
        <p:grpSpPr>
          <a:xfrm>
            <a:off x="2474640" y="1335401"/>
            <a:ext cx="4536504" cy="1233127"/>
            <a:chOff x="0" y="0"/>
            <a:chExt cx="1732998" cy="622600"/>
          </a:xfrm>
        </p:grpSpPr>
        <p:sp>
          <p:nvSpPr>
            <p:cNvPr id="5" name="Freeform 12">
              <a:extLst>
                <a:ext uri="{FF2B5EF4-FFF2-40B4-BE49-F238E27FC236}">
                  <a16:creationId xmlns:a16="http://schemas.microsoft.com/office/drawing/2014/main" id="{D70218BB-CEE7-2866-EFC4-F5917821A672}"/>
                </a:ext>
              </a:extLst>
            </p:cNvPr>
            <p:cNvSpPr/>
            <p:nvPr/>
          </p:nvSpPr>
          <p:spPr>
            <a:xfrm>
              <a:off x="0" y="0"/>
              <a:ext cx="1732998" cy="622600"/>
            </a:xfrm>
            <a:custGeom>
              <a:avLst/>
              <a:gdLst/>
              <a:ahLst/>
              <a:cxnLst/>
              <a:rect l="l" t="t" r="r" b="b"/>
              <a:pathLst>
                <a:path w="1732998" h="622600">
                  <a:moveTo>
                    <a:pt x="52946" y="0"/>
                  </a:moveTo>
                  <a:lnTo>
                    <a:pt x="1680052" y="0"/>
                  </a:lnTo>
                  <a:cubicBezTo>
                    <a:pt x="1694094" y="0"/>
                    <a:pt x="1707561" y="5578"/>
                    <a:pt x="1717490" y="15508"/>
                  </a:cubicBezTo>
                  <a:cubicBezTo>
                    <a:pt x="1727420" y="25437"/>
                    <a:pt x="1732998" y="38904"/>
                    <a:pt x="1732998" y="52946"/>
                  </a:cubicBezTo>
                  <a:lnTo>
                    <a:pt x="1732998" y="569653"/>
                  </a:lnTo>
                  <a:cubicBezTo>
                    <a:pt x="1732998" y="583696"/>
                    <a:pt x="1727420" y="597163"/>
                    <a:pt x="1717490" y="607092"/>
                  </a:cubicBezTo>
                  <a:cubicBezTo>
                    <a:pt x="1707561" y="617021"/>
                    <a:pt x="1694094" y="622600"/>
                    <a:pt x="1680052" y="622600"/>
                  </a:cubicBezTo>
                  <a:lnTo>
                    <a:pt x="52946" y="622600"/>
                  </a:lnTo>
                  <a:cubicBezTo>
                    <a:pt x="38904" y="622600"/>
                    <a:pt x="25437" y="617021"/>
                    <a:pt x="15508" y="607092"/>
                  </a:cubicBezTo>
                  <a:cubicBezTo>
                    <a:pt x="5578" y="597163"/>
                    <a:pt x="0" y="583696"/>
                    <a:pt x="0" y="569653"/>
                  </a:cubicBezTo>
                  <a:lnTo>
                    <a:pt x="0" y="52946"/>
                  </a:lnTo>
                  <a:cubicBezTo>
                    <a:pt x="0" y="38904"/>
                    <a:pt x="5578" y="25437"/>
                    <a:pt x="15508" y="15508"/>
                  </a:cubicBezTo>
                  <a:cubicBezTo>
                    <a:pt x="25437" y="5578"/>
                    <a:pt x="38904" y="0"/>
                    <a:pt x="52946" y="0"/>
                  </a:cubicBezTo>
                  <a:close/>
                </a:path>
              </a:pathLst>
            </a:custGeom>
            <a:solidFill>
              <a:srgbClr val="FFFFFF"/>
            </a:solidFill>
          </p:spPr>
        </p:sp>
        <p:sp>
          <p:nvSpPr>
            <p:cNvPr id="7" name="TextBox 13">
              <a:extLst>
                <a:ext uri="{FF2B5EF4-FFF2-40B4-BE49-F238E27FC236}">
                  <a16:creationId xmlns:a16="http://schemas.microsoft.com/office/drawing/2014/main" id="{424050E1-42A6-1C3C-8726-E273B36EFE60}"/>
                </a:ext>
              </a:extLst>
            </p:cNvPr>
            <p:cNvSpPr txBox="1"/>
            <p:nvPr/>
          </p:nvSpPr>
          <p:spPr>
            <a:xfrm>
              <a:off x="0" y="-38100"/>
              <a:ext cx="1732998" cy="660700"/>
            </a:xfrm>
            <a:prstGeom prst="rect">
              <a:avLst/>
            </a:prstGeom>
          </p:spPr>
          <p:txBody>
            <a:bodyPr lIns="50800" tIns="50800" rIns="50800" bIns="50800" rtlCol="0" anchor="ctr"/>
            <a:lstStyle/>
            <a:p>
              <a:pPr algn="ctr">
                <a:lnSpc>
                  <a:spcPts val="2659"/>
                </a:lnSpc>
                <a:spcBef>
                  <a:spcPct val="0"/>
                </a:spcBef>
              </a:pPr>
              <a:endParaRPr/>
            </a:p>
          </p:txBody>
        </p:sp>
      </p:grpSp>
      <p:sp>
        <p:nvSpPr>
          <p:cNvPr id="4" name="مربع نص 3">
            <a:extLst>
              <a:ext uri="{FF2B5EF4-FFF2-40B4-BE49-F238E27FC236}">
                <a16:creationId xmlns:a16="http://schemas.microsoft.com/office/drawing/2014/main" id="{305FEF13-10BC-C1C4-C541-83A66E99456E}"/>
              </a:ext>
            </a:extLst>
          </p:cNvPr>
          <p:cNvSpPr txBox="1"/>
          <p:nvPr/>
        </p:nvSpPr>
        <p:spPr>
          <a:xfrm>
            <a:off x="3050704" y="1628800"/>
            <a:ext cx="3384376" cy="646331"/>
          </a:xfrm>
          <a:prstGeom prst="rect">
            <a:avLst/>
          </a:prstGeom>
          <a:noFill/>
        </p:spPr>
        <p:txBody>
          <a:bodyPr wrap="square" rtlCol="0">
            <a:spAutoFit/>
          </a:bodyPr>
          <a:lstStyle/>
          <a:p>
            <a:pPr algn="ctr"/>
            <a:r>
              <a:rPr lang="ar-EG" sz="3600" b="1" dirty="0"/>
              <a:t>1- مبدأ الهدف</a:t>
            </a:r>
            <a:endParaRPr lang="en-US" sz="3600" b="1" dirty="0"/>
          </a:p>
        </p:txBody>
      </p:sp>
      <p:sp>
        <p:nvSpPr>
          <p:cNvPr id="8" name="مربع نص 7">
            <a:extLst>
              <a:ext uri="{FF2B5EF4-FFF2-40B4-BE49-F238E27FC236}">
                <a16:creationId xmlns:a16="http://schemas.microsoft.com/office/drawing/2014/main" id="{6DEBFB7E-43D9-020B-E969-0807182B5D43}"/>
              </a:ext>
            </a:extLst>
          </p:cNvPr>
          <p:cNvSpPr txBox="1"/>
          <p:nvPr/>
        </p:nvSpPr>
        <p:spPr>
          <a:xfrm>
            <a:off x="1907704" y="2964425"/>
            <a:ext cx="5670376" cy="2554545"/>
          </a:xfrm>
          <a:prstGeom prst="rect">
            <a:avLst/>
          </a:prstGeom>
          <a:noFill/>
        </p:spPr>
        <p:txBody>
          <a:bodyPr wrap="square">
            <a:spAutoFit/>
          </a:bodyPr>
          <a:lstStyle/>
          <a:p>
            <a:pPr algn="r" rtl="1">
              <a:spcBef>
                <a:spcPts val="0"/>
              </a:spcBef>
              <a:spcAft>
                <a:spcPts val="500"/>
              </a:spcAft>
            </a:pPr>
            <a:r>
              <a:rPr lang="ar-EG" sz="3200" b="1" i="0" u="none" strike="noStrike" dirty="0">
                <a:solidFill>
                  <a:srgbClr val="825600"/>
                </a:solidFill>
                <a:effectLst/>
                <a:latin typeface="Arial" panose="020B0604020202020204" pitchFamily="34" charset="0"/>
              </a:rPr>
              <a:t>أهداف المنظمة تعد من الأسس الرئيسة للتنظيم؛ لأن المقصود بالتنظيم هو ترتيب الأنشطة الضرورية في المنظمة من أجل تحقيق أهدافها، لذلك لابد من وجود هدف واضح ومحدد في أي عملية تنظيم إداري.</a:t>
            </a:r>
            <a:endParaRPr lang="ar-EG" sz="3200" b="1" dirty="0">
              <a:effectLst/>
            </a:endParaRPr>
          </a:p>
        </p:txBody>
      </p:sp>
    </p:spTree>
    <p:extLst>
      <p:ext uri="{BB962C8B-B14F-4D97-AF65-F5344CB8AC3E}">
        <p14:creationId xmlns:p14="http://schemas.microsoft.com/office/powerpoint/2010/main" val="1823833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
            <a:extLst>
              <a:ext uri="{FF2B5EF4-FFF2-40B4-BE49-F238E27FC236}">
                <a16:creationId xmlns:a16="http://schemas.microsoft.com/office/drawing/2014/main" id="{3DE764A0-4116-F094-410E-364EF7644110}"/>
              </a:ext>
            </a:extLst>
          </p:cNvPr>
          <p:cNvGrpSpPr/>
          <p:nvPr/>
        </p:nvGrpSpPr>
        <p:grpSpPr>
          <a:xfrm>
            <a:off x="2474640" y="1335401"/>
            <a:ext cx="4536504" cy="1233127"/>
            <a:chOff x="0" y="0"/>
            <a:chExt cx="1732998" cy="622600"/>
          </a:xfrm>
        </p:grpSpPr>
        <p:sp>
          <p:nvSpPr>
            <p:cNvPr id="5" name="Freeform 12">
              <a:extLst>
                <a:ext uri="{FF2B5EF4-FFF2-40B4-BE49-F238E27FC236}">
                  <a16:creationId xmlns:a16="http://schemas.microsoft.com/office/drawing/2014/main" id="{97F3EA8F-D96F-C533-0692-FEB7E79661F7}"/>
                </a:ext>
              </a:extLst>
            </p:cNvPr>
            <p:cNvSpPr/>
            <p:nvPr/>
          </p:nvSpPr>
          <p:spPr>
            <a:xfrm>
              <a:off x="0" y="0"/>
              <a:ext cx="1732998" cy="622600"/>
            </a:xfrm>
            <a:custGeom>
              <a:avLst/>
              <a:gdLst/>
              <a:ahLst/>
              <a:cxnLst/>
              <a:rect l="l" t="t" r="r" b="b"/>
              <a:pathLst>
                <a:path w="1732998" h="622600">
                  <a:moveTo>
                    <a:pt x="52946" y="0"/>
                  </a:moveTo>
                  <a:lnTo>
                    <a:pt x="1680052" y="0"/>
                  </a:lnTo>
                  <a:cubicBezTo>
                    <a:pt x="1694094" y="0"/>
                    <a:pt x="1707561" y="5578"/>
                    <a:pt x="1717490" y="15508"/>
                  </a:cubicBezTo>
                  <a:cubicBezTo>
                    <a:pt x="1727420" y="25437"/>
                    <a:pt x="1732998" y="38904"/>
                    <a:pt x="1732998" y="52946"/>
                  </a:cubicBezTo>
                  <a:lnTo>
                    <a:pt x="1732998" y="569653"/>
                  </a:lnTo>
                  <a:cubicBezTo>
                    <a:pt x="1732998" y="583696"/>
                    <a:pt x="1727420" y="597163"/>
                    <a:pt x="1717490" y="607092"/>
                  </a:cubicBezTo>
                  <a:cubicBezTo>
                    <a:pt x="1707561" y="617021"/>
                    <a:pt x="1694094" y="622600"/>
                    <a:pt x="1680052" y="622600"/>
                  </a:cubicBezTo>
                  <a:lnTo>
                    <a:pt x="52946" y="622600"/>
                  </a:lnTo>
                  <a:cubicBezTo>
                    <a:pt x="38904" y="622600"/>
                    <a:pt x="25437" y="617021"/>
                    <a:pt x="15508" y="607092"/>
                  </a:cubicBezTo>
                  <a:cubicBezTo>
                    <a:pt x="5578" y="597163"/>
                    <a:pt x="0" y="583696"/>
                    <a:pt x="0" y="569653"/>
                  </a:cubicBezTo>
                  <a:lnTo>
                    <a:pt x="0" y="52946"/>
                  </a:lnTo>
                  <a:cubicBezTo>
                    <a:pt x="0" y="38904"/>
                    <a:pt x="5578" y="25437"/>
                    <a:pt x="15508" y="15508"/>
                  </a:cubicBezTo>
                  <a:cubicBezTo>
                    <a:pt x="25437" y="5578"/>
                    <a:pt x="38904" y="0"/>
                    <a:pt x="52946" y="0"/>
                  </a:cubicBezTo>
                  <a:close/>
                </a:path>
              </a:pathLst>
            </a:custGeom>
            <a:solidFill>
              <a:srgbClr val="FFFFFF"/>
            </a:solidFill>
          </p:spPr>
        </p:sp>
        <p:sp>
          <p:nvSpPr>
            <p:cNvPr id="7" name="TextBox 13">
              <a:extLst>
                <a:ext uri="{FF2B5EF4-FFF2-40B4-BE49-F238E27FC236}">
                  <a16:creationId xmlns:a16="http://schemas.microsoft.com/office/drawing/2014/main" id="{549C24F5-7239-9DF0-FD8C-C25FF9233E96}"/>
                </a:ext>
              </a:extLst>
            </p:cNvPr>
            <p:cNvSpPr txBox="1"/>
            <p:nvPr/>
          </p:nvSpPr>
          <p:spPr>
            <a:xfrm>
              <a:off x="0" y="-38100"/>
              <a:ext cx="1732998" cy="660700"/>
            </a:xfrm>
            <a:prstGeom prst="rect">
              <a:avLst/>
            </a:prstGeom>
          </p:spPr>
          <p:txBody>
            <a:bodyPr lIns="50800" tIns="50800" rIns="50800" bIns="50800" rtlCol="0" anchor="ctr"/>
            <a:lstStyle/>
            <a:p>
              <a:pPr algn="ctr">
                <a:lnSpc>
                  <a:spcPts val="2659"/>
                </a:lnSpc>
                <a:spcBef>
                  <a:spcPct val="0"/>
                </a:spcBef>
              </a:pPr>
              <a:endParaRPr/>
            </a:p>
          </p:txBody>
        </p:sp>
      </p:grpSp>
      <p:sp>
        <p:nvSpPr>
          <p:cNvPr id="4" name="مربع نص 3">
            <a:extLst>
              <a:ext uri="{FF2B5EF4-FFF2-40B4-BE49-F238E27FC236}">
                <a16:creationId xmlns:a16="http://schemas.microsoft.com/office/drawing/2014/main" id="{305FEF13-10BC-C1C4-C541-83A66E99456E}"/>
              </a:ext>
            </a:extLst>
          </p:cNvPr>
          <p:cNvSpPr txBox="1"/>
          <p:nvPr/>
        </p:nvSpPr>
        <p:spPr>
          <a:xfrm>
            <a:off x="3050704" y="1628798"/>
            <a:ext cx="3384376" cy="646331"/>
          </a:xfrm>
          <a:prstGeom prst="rect">
            <a:avLst/>
          </a:prstGeom>
          <a:noFill/>
        </p:spPr>
        <p:txBody>
          <a:bodyPr wrap="square" rtlCol="0">
            <a:spAutoFit/>
          </a:bodyPr>
          <a:lstStyle/>
          <a:p>
            <a:pPr algn="ctr"/>
            <a:r>
              <a:rPr lang="ar-EG" sz="3600" b="1" dirty="0"/>
              <a:t>2- مبدأ الوظيفة:</a:t>
            </a:r>
            <a:endParaRPr lang="en-US" sz="3600" b="1" dirty="0"/>
          </a:p>
        </p:txBody>
      </p:sp>
      <p:sp>
        <p:nvSpPr>
          <p:cNvPr id="8" name="مربع نص 7">
            <a:extLst>
              <a:ext uri="{FF2B5EF4-FFF2-40B4-BE49-F238E27FC236}">
                <a16:creationId xmlns:a16="http://schemas.microsoft.com/office/drawing/2014/main" id="{6DEBFB7E-43D9-020B-E969-0807182B5D43}"/>
              </a:ext>
            </a:extLst>
          </p:cNvPr>
          <p:cNvSpPr txBox="1"/>
          <p:nvPr/>
        </p:nvSpPr>
        <p:spPr>
          <a:xfrm>
            <a:off x="1736811" y="2636912"/>
            <a:ext cx="5670376" cy="3046988"/>
          </a:xfrm>
          <a:prstGeom prst="rect">
            <a:avLst/>
          </a:prstGeom>
          <a:noFill/>
        </p:spPr>
        <p:txBody>
          <a:bodyPr wrap="square">
            <a:spAutoFit/>
          </a:bodyPr>
          <a:lstStyle/>
          <a:p>
            <a:pPr>
              <a:tabLst>
                <a:tab pos="265113" algn="l"/>
              </a:tabLst>
            </a:pPr>
            <a:r>
              <a:rPr lang="ar-EG" sz="3200" b="1" dirty="0">
                <a:solidFill>
                  <a:schemeClr val="accent4">
                    <a:lumMod val="50000"/>
                  </a:schemeClr>
                </a:solidFill>
              </a:rPr>
              <a:t>تعد الوظيفة الوحدة الأساسية في أي تنظيم إداري، وهي منصب معين، يتضمن واجبات ومسؤوليات محددة، وتنص القواعد على أن الوظائف تنشأ أولًا، وبعد ذلك تحدد حقوق من يشغلها ومسؤولياته قبل أن عليها أحد</a:t>
            </a:r>
            <a:endParaRPr lang="ar-EG" sz="4800" b="1" dirty="0">
              <a:solidFill>
                <a:schemeClr val="accent4">
                  <a:lumMod val="50000"/>
                </a:schemeClr>
              </a:solidFill>
            </a:endParaRPr>
          </a:p>
        </p:txBody>
      </p:sp>
    </p:spTree>
    <p:extLst>
      <p:ext uri="{BB962C8B-B14F-4D97-AF65-F5344CB8AC3E}">
        <p14:creationId xmlns:p14="http://schemas.microsoft.com/office/powerpoint/2010/main" val="1811652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
            <a:extLst>
              <a:ext uri="{FF2B5EF4-FFF2-40B4-BE49-F238E27FC236}">
                <a16:creationId xmlns:a16="http://schemas.microsoft.com/office/drawing/2014/main" id="{A0C6337E-5A85-AF96-74CB-4D5C82E41D8F}"/>
              </a:ext>
            </a:extLst>
          </p:cNvPr>
          <p:cNvGrpSpPr/>
          <p:nvPr/>
        </p:nvGrpSpPr>
        <p:grpSpPr>
          <a:xfrm>
            <a:off x="2483768" y="1169572"/>
            <a:ext cx="4536504" cy="1233127"/>
            <a:chOff x="0" y="0"/>
            <a:chExt cx="1732998" cy="622600"/>
          </a:xfrm>
        </p:grpSpPr>
        <p:sp>
          <p:nvSpPr>
            <p:cNvPr id="5" name="Freeform 12">
              <a:extLst>
                <a:ext uri="{FF2B5EF4-FFF2-40B4-BE49-F238E27FC236}">
                  <a16:creationId xmlns:a16="http://schemas.microsoft.com/office/drawing/2014/main" id="{C1350952-7FB4-B5E9-0900-57FBFB5702CE}"/>
                </a:ext>
              </a:extLst>
            </p:cNvPr>
            <p:cNvSpPr/>
            <p:nvPr/>
          </p:nvSpPr>
          <p:spPr>
            <a:xfrm>
              <a:off x="0" y="0"/>
              <a:ext cx="1732998" cy="622600"/>
            </a:xfrm>
            <a:custGeom>
              <a:avLst/>
              <a:gdLst/>
              <a:ahLst/>
              <a:cxnLst/>
              <a:rect l="l" t="t" r="r" b="b"/>
              <a:pathLst>
                <a:path w="1732998" h="622600">
                  <a:moveTo>
                    <a:pt x="52946" y="0"/>
                  </a:moveTo>
                  <a:lnTo>
                    <a:pt x="1680052" y="0"/>
                  </a:lnTo>
                  <a:cubicBezTo>
                    <a:pt x="1694094" y="0"/>
                    <a:pt x="1707561" y="5578"/>
                    <a:pt x="1717490" y="15508"/>
                  </a:cubicBezTo>
                  <a:cubicBezTo>
                    <a:pt x="1727420" y="25437"/>
                    <a:pt x="1732998" y="38904"/>
                    <a:pt x="1732998" y="52946"/>
                  </a:cubicBezTo>
                  <a:lnTo>
                    <a:pt x="1732998" y="569653"/>
                  </a:lnTo>
                  <a:cubicBezTo>
                    <a:pt x="1732998" y="583696"/>
                    <a:pt x="1727420" y="597163"/>
                    <a:pt x="1717490" y="607092"/>
                  </a:cubicBezTo>
                  <a:cubicBezTo>
                    <a:pt x="1707561" y="617021"/>
                    <a:pt x="1694094" y="622600"/>
                    <a:pt x="1680052" y="622600"/>
                  </a:cubicBezTo>
                  <a:lnTo>
                    <a:pt x="52946" y="622600"/>
                  </a:lnTo>
                  <a:cubicBezTo>
                    <a:pt x="38904" y="622600"/>
                    <a:pt x="25437" y="617021"/>
                    <a:pt x="15508" y="607092"/>
                  </a:cubicBezTo>
                  <a:cubicBezTo>
                    <a:pt x="5578" y="597163"/>
                    <a:pt x="0" y="583696"/>
                    <a:pt x="0" y="569653"/>
                  </a:cubicBezTo>
                  <a:lnTo>
                    <a:pt x="0" y="52946"/>
                  </a:lnTo>
                  <a:cubicBezTo>
                    <a:pt x="0" y="38904"/>
                    <a:pt x="5578" y="25437"/>
                    <a:pt x="15508" y="15508"/>
                  </a:cubicBezTo>
                  <a:cubicBezTo>
                    <a:pt x="25437" y="5578"/>
                    <a:pt x="38904" y="0"/>
                    <a:pt x="52946" y="0"/>
                  </a:cubicBezTo>
                  <a:close/>
                </a:path>
              </a:pathLst>
            </a:custGeom>
            <a:solidFill>
              <a:srgbClr val="FFFFFF"/>
            </a:solidFill>
          </p:spPr>
        </p:sp>
        <p:sp>
          <p:nvSpPr>
            <p:cNvPr id="7" name="TextBox 13">
              <a:extLst>
                <a:ext uri="{FF2B5EF4-FFF2-40B4-BE49-F238E27FC236}">
                  <a16:creationId xmlns:a16="http://schemas.microsoft.com/office/drawing/2014/main" id="{F9D594AB-DC2C-BBA8-001F-908F53EBCF98}"/>
                </a:ext>
              </a:extLst>
            </p:cNvPr>
            <p:cNvSpPr txBox="1"/>
            <p:nvPr/>
          </p:nvSpPr>
          <p:spPr>
            <a:xfrm>
              <a:off x="0" y="-38100"/>
              <a:ext cx="1732998" cy="660700"/>
            </a:xfrm>
            <a:prstGeom prst="rect">
              <a:avLst/>
            </a:prstGeom>
          </p:spPr>
          <p:txBody>
            <a:bodyPr lIns="50800" tIns="50800" rIns="50800" bIns="50800" rtlCol="0" anchor="ctr"/>
            <a:lstStyle/>
            <a:p>
              <a:pPr algn="ctr">
                <a:lnSpc>
                  <a:spcPts val="2659"/>
                </a:lnSpc>
                <a:spcBef>
                  <a:spcPct val="0"/>
                </a:spcBef>
              </a:pPr>
              <a:endParaRPr/>
            </a:p>
          </p:txBody>
        </p:sp>
      </p:grpSp>
      <p:sp>
        <p:nvSpPr>
          <p:cNvPr id="4" name="مربع نص 3">
            <a:extLst>
              <a:ext uri="{FF2B5EF4-FFF2-40B4-BE49-F238E27FC236}">
                <a16:creationId xmlns:a16="http://schemas.microsoft.com/office/drawing/2014/main" id="{305FEF13-10BC-C1C4-C541-83A66E99456E}"/>
              </a:ext>
            </a:extLst>
          </p:cNvPr>
          <p:cNvSpPr txBox="1"/>
          <p:nvPr/>
        </p:nvSpPr>
        <p:spPr>
          <a:xfrm>
            <a:off x="2332291" y="1456017"/>
            <a:ext cx="4479414" cy="584775"/>
          </a:xfrm>
          <a:prstGeom prst="rect">
            <a:avLst/>
          </a:prstGeom>
          <a:noFill/>
        </p:spPr>
        <p:txBody>
          <a:bodyPr wrap="square" rtlCol="0">
            <a:spAutoFit/>
          </a:bodyPr>
          <a:lstStyle/>
          <a:p>
            <a:pPr algn="ctr"/>
            <a:r>
              <a:rPr lang="ar-EG" sz="3200" b="1" i="0" u="none" strike="noStrike" dirty="0">
                <a:solidFill>
                  <a:srgbClr val="3F3600"/>
                </a:solidFill>
                <a:effectLst/>
                <a:latin typeface="Times New Roman" panose="02020603050405020304" pitchFamily="18" charset="0"/>
              </a:rPr>
              <a:t>3 مبدأ التخصص وتقسيم العمل:</a:t>
            </a:r>
            <a:endParaRPr lang="en-US" sz="5400" b="1" dirty="0"/>
          </a:p>
        </p:txBody>
      </p:sp>
      <p:sp>
        <p:nvSpPr>
          <p:cNvPr id="8" name="مربع نص 7">
            <a:extLst>
              <a:ext uri="{FF2B5EF4-FFF2-40B4-BE49-F238E27FC236}">
                <a16:creationId xmlns:a16="http://schemas.microsoft.com/office/drawing/2014/main" id="{6DEBFB7E-43D9-020B-E969-0807182B5D43}"/>
              </a:ext>
            </a:extLst>
          </p:cNvPr>
          <p:cNvSpPr txBox="1"/>
          <p:nvPr/>
        </p:nvSpPr>
        <p:spPr>
          <a:xfrm>
            <a:off x="1354204" y="2465369"/>
            <a:ext cx="6435589" cy="3539430"/>
          </a:xfrm>
          <a:prstGeom prst="rect">
            <a:avLst/>
          </a:prstGeom>
          <a:noFill/>
        </p:spPr>
        <p:txBody>
          <a:bodyPr wrap="square">
            <a:spAutoFit/>
          </a:bodyPr>
          <a:lstStyle/>
          <a:p>
            <a:r>
              <a:rPr lang="ar-EG" sz="3200" b="1" dirty="0">
                <a:solidFill>
                  <a:schemeClr val="accent4">
                    <a:lumMod val="50000"/>
                  </a:schemeClr>
                </a:solidFill>
              </a:rPr>
              <a:t>يعتمد على تقسيم أنشطة المنظمة إلى أقسام وظيفية رئيسة، ومن ثم تقسيم هذه الأنشطة الرئيسة إلى أقسام فرعية، وهكذا نستمر إلى أدنى تقسيم بحيث تربط النشاطات المتجانسة مع بعضها بعلاقات وظيفية محددة. ويُوزع الأفراد على هذه الأقسام مع إعطائهم الصلاحيات الملائمة للقيام بما أسند إليهم من أعمال.</a:t>
            </a:r>
          </a:p>
        </p:txBody>
      </p:sp>
    </p:spTree>
    <p:extLst>
      <p:ext uri="{BB962C8B-B14F-4D97-AF65-F5344CB8AC3E}">
        <p14:creationId xmlns:p14="http://schemas.microsoft.com/office/powerpoint/2010/main" val="3024067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
            <a:extLst>
              <a:ext uri="{FF2B5EF4-FFF2-40B4-BE49-F238E27FC236}">
                <a16:creationId xmlns:a16="http://schemas.microsoft.com/office/drawing/2014/main" id="{9366468A-C123-EC50-7AD8-78899C88E7E3}"/>
              </a:ext>
            </a:extLst>
          </p:cNvPr>
          <p:cNvGrpSpPr/>
          <p:nvPr/>
        </p:nvGrpSpPr>
        <p:grpSpPr>
          <a:xfrm>
            <a:off x="2474640" y="1335401"/>
            <a:ext cx="4536504" cy="1233127"/>
            <a:chOff x="0" y="0"/>
            <a:chExt cx="1732998" cy="622600"/>
          </a:xfrm>
        </p:grpSpPr>
        <p:sp>
          <p:nvSpPr>
            <p:cNvPr id="5" name="Freeform 12">
              <a:extLst>
                <a:ext uri="{FF2B5EF4-FFF2-40B4-BE49-F238E27FC236}">
                  <a16:creationId xmlns:a16="http://schemas.microsoft.com/office/drawing/2014/main" id="{44B848CF-0410-F224-5BED-BE3B7C9BC82A}"/>
                </a:ext>
              </a:extLst>
            </p:cNvPr>
            <p:cNvSpPr/>
            <p:nvPr/>
          </p:nvSpPr>
          <p:spPr>
            <a:xfrm>
              <a:off x="0" y="0"/>
              <a:ext cx="1732998" cy="622600"/>
            </a:xfrm>
            <a:custGeom>
              <a:avLst/>
              <a:gdLst/>
              <a:ahLst/>
              <a:cxnLst/>
              <a:rect l="l" t="t" r="r" b="b"/>
              <a:pathLst>
                <a:path w="1732998" h="622600">
                  <a:moveTo>
                    <a:pt x="52946" y="0"/>
                  </a:moveTo>
                  <a:lnTo>
                    <a:pt x="1680052" y="0"/>
                  </a:lnTo>
                  <a:cubicBezTo>
                    <a:pt x="1694094" y="0"/>
                    <a:pt x="1707561" y="5578"/>
                    <a:pt x="1717490" y="15508"/>
                  </a:cubicBezTo>
                  <a:cubicBezTo>
                    <a:pt x="1727420" y="25437"/>
                    <a:pt x="1732998" y="38904"/>
                    <a:pt x="1732998" y="52946"/>
                  </a:cubicBezTo>
                  <a:lnTo>
                    <a:pt x="1732998" y="569653"/>
                  </a:lnTo>
                  <a:cubicBezTo>
                    <a:pt x="1732998" y="583696"/>
                    <a:pt x="1727420" y="597163"/>
                    <a:pt x="1717490" y="607092"/>
                  </a:cubicBezTo>
                  <a:cubicBezTo>
                    <a:pt x="1707561" y="617021"/>
                    <a:pt x="1694094" y="622600"/>
                    <a:pt x="1680052" y="622600"/>
                  </a:cubicBezTo>
                  <a:lnTo>
                    <a:pt x="52946" y="622600"/>
                  </a:lnTo>
                  <a:cubicBezTo>
                    <a:pt x="38904" y="622600"/>
                    <a:pt x="25437" y="617021"/>
                    <a:pt x="15508" y="607092"/>
                  </a:cubicBezTo>
                  <a:cubicBezTo>
                    <a:pt x="5578" y="597163"/>
                    <a:pt x="0" y="583696"/>
                    <a:pt x="0" y="569653"/>
                  </a:cubicBezTo>
                  <a:lnTo>
                    <a:pt x="0" y="52946"/>
                  </a:lnTo>
                  <a:cubicBezTo>
                    <a:pt x="0" y="38904"/>
                    <a:pt x="5578" y="25437"/>
                    <a:pt x="15508" y="15508"/>
                  </a:cubicBezTo>
                  <a:cubicBezTo>
                    <a:pt x="25437" y="5578"/>
                    <a:pt x="38904" y="0"/>
                    <a:pt x="52946" y="0"/>
                  </a:cubicBezTo>
                  <a:close/>
                </a:path>
              </a:pathLst>
            </a:custGeom>
            <a:solidFill>
              <a:srgbClr val="FFFFFF"/>
            </a:solidFill>
          </p:spPr>
        </p:sp>
        <p:sp>
          <p:nvSpPr>
            <p:cNvPr id="7" name="TextBox 13">
              <a:extLst>
                <a:ext uri="{FF2B5EF4-FFF2-40B4-BE49-F238E27FC236}">
                  <a16:creationId xmlns:a16="http://schemas.microsoft.com/office/drawing/2014/main" id="{9296623D-2B5E-1FD1-3505-D61FEFFF8521}"/>
                </a:ext>
              </a:extLst>
            </p:cNvPr>
            <p:cNvSpPr txBox="1"/>
            <p:nvPr/>
          </p:nvSpPr>
          <p:spPr>
            <a:xfrm>
              <a:off x="0" y="-38100"/>
              <a:ext cx="1732998" cy="660700"/>
            </a:xfrm>
            <a:prstGeom prst="rect">
              <a:avLst/>
            </a:prstGeom>
          </p:spPr>
          <p:txBody>
            <a:bodyPr lIns="50800" tIns="50800" rIns="50800" bIns="50800" rtlCol="0" anchor="ctr"/>
            <a:lstStyle/>
            <a:p>
              <a:pPr algn="ctr">
                <a:lnSpc>
                  <a:spcPts val="2659"/>
                </a:lnSpc>
                <a:spcBef>
                  <a:spcPct val="0"/>
                </a:spcBef>
              </a:pPr>
              <a:endParaRPr/>
            </a:p>
          </p:txBody>
        </p:sp>
      </p:grpSp>
      <p:sp>
        <p:nvSpPr>
          <p:cNvPr id="4" name="مربع نص 3">
            <a:extLst>
              <a:ext uri="{FF2B5EF4-FFF2-40B4-BE49-F238E27FC236}">
                <a16:creationId xmlns:a16="http://schemas.microsoft.com/office/drawing/2014/main" id="{305FEF13-10BC-C1C4-C541-83A66E99456E}"/>
              </a:ext>
            </a:extLst>
          </p:cNvPr>
          <p:cNvSpPr txBox="1"/>
          <p:nvPr/>
        </p:nvSpPr>
        <p:spPr>
          <a:xfrm>
            <a:off x="2457480" y="1659576"/>
            <a:ext cx="4479414" cy="584775"/>
          </a:xfrm>
          <a:prstGeom prst="rect">
            <a:avLst/>
          </a:prstGeom>
          <a:noFill/>
        </p:spPr>
        <p:txBody>
          <a:bodyPr wrap="square" rtlCol="0">
            <a:spAutoFit/>
          </a:bodyPr>
          <a:lstStyle/>
          <a:p>
            <a:pPr algn="ctr"/>
            <a:r>
              <a:rPr lang="ar-EG" sz="3200" b="1" i="0" u="none" strike="noStrike" dirty="0">
                <a:solidFill>
                  <a:srgbClr val="3F3600"/>
                </a:solidFill>
                <a:effectLst/>
                <a:latin typeface="Times New Roman" panose="02020603050405020304" pitchFamily="18" charset="0"/>
              </a:rPr>
              <a:t>4- مبدأ وحدة القيادة:</a:t>
            </a:r>
            <a:endParaRPr lang="en-US" sz="5400" b="1" dirty="0"/>
          </a:p>
        </p:txBody>
      </p:sp>
      <p:sp>
        <p:nvSpPr>
          <p:cNvPr id="8" name="مربع نص 7">
            <a:extLst>
              <a:ext uri="{FF2B5EF4-FFF2-40B4-BE49-F238E27FC236}">
                <a16:creationId xmlns:a16="http://schemas.microsoft.com/office/drawing/2014/main" id="{6DEBFB7E-43D9-020B-E969-0807182B5D43}"/>
              </a:ext>
            </a:extLst>
          </p:cNvPr>
          <p:cNvSpPr txBox="1"/>
          <p:nvPr/>
        </p:nvSpPr>
        <p:spPr>
          <a:xfrm>
            <a:off x="1354205" y="2843935"/>
            <a:ext cx="6435589" cy="3539430"/>
          </a:xfrm>
          <a:prstGeom prst="rect">
            <a:avLst/>
          </a:prstGeom>
          <a:noFill/>
        </p:spPr>
        <p:txBody>
          <a:bodyPr wrap="square">
            <a:spAutoFit/>
          </a:bodyPr>
          <a:lstStyle/>
          <a:p>
            <a:r>
              <a:rPr lang="ar-EG" sz="3200" b="1" dirty="0"/>
              <a:t>يطلق على هذا المبدأ عدة أسماء مثل وحدة الأمر، ووحدة الرئاسة، ووحدة إصدار الأوامر، ويُقصد به أن يكون للموظف قائد أو رئيس واحد يتلقى منه الأوامر والتعليمات والتوجيهات ويؤدي الموظف دوره في العمل وفقاً لهذه الأوامر، ويساعد هذا المبدأ على تحديد المسئولية، ويضمن التنسيق.</a:t>
            </a:r>
            <a:endParaRPr lang="ar-EG" sz="4800" dirty="0"/>
          </a:p>
        </p:txBody>
      </p:sp>
    </p:spTree>
    <p:extLst>
      <p:ext uri="{BB962C8B-B14F-4D97-AF65-F5344CB8AC3E}">
        <p14:creationId xmlns:p14="http://schemas.microsoft.com/office/powerpoint/2010/main" val="1611023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
            <a:extLst>
              <a:ext uri="{FF2B5EF4-FFF2-40B4-BE49-F238E27FC236}">
                <a16:creationId xmlns:a16="http://schemas.microsoft.com/office/drawing/2014/main" id="{8F757B5B-2D8E-14C8-4382-C03CEE5AD1C8}"/>
              </a:ext>
            </a:extLst>
          </p:cNvPr>
          <p:cNvGrpSpPr/>
          <p:nvPr/>
        </p:nvGrpSpPr>
        <p:grpSpPr>
          <a:xfrm>
            <a:off x="2474640" y="1335401"/>
            <a:ext cx="4536504" cy="1233127"/>
            <a:chOff x="0" y="0"/>
            <a:chExt cx="1732998" cy="622600"/>
          </a:xfrm>
        </p:grpSpPr>
        <p:sp>
          <p:nvSpPr>
            <p:cNvPr id="5" name="Freeform 12">
              <a:extLst>
                <a:ext uri="{FF2B5EF4-FFF2-40B4-BE49-F238E27FC236}">
                  <a16:creationId xmlns:a16="http://schemas.microsoft.com/office/drawing/2014/main" id="{5B2C300D-9D66-4704-8E66-E7A8561F47BB}"/>
                </a:ext>
              </a:extLst>
            </p:cNvPr>
            <p:cNvSpPr/>
            <p:nvPr/>
          </p:nvSpPr>
          <p:spPr>
            <a:xfrm>
              <a:off x="0" y="0"/>
              <a:ext cx="1732998" cy="622600"/>
            </a:xfrm>
            <a:custGeom>
              <a:avLst/>
              <a:gdLst/>
              <a:ahLst/>
              <a:cxnLst/>
              <a:rect l="l" t="t" r="r" b="b"/>
              <a:pathLst>
                <a:path w="1732998" h="622600">
                  <a:moveTo>
                    <a:pt x="52946" y="0"/>
                  </a:moveTo>
                  <a:lnTo>
                    <a:pt x="1680052" y="0"/>
                  </a:lnTo>
                  <a:cubicBezTo>
                    <a:pt x="1694094" y="0"/>
                    <a:pt x="1707561" y="5578"/>
                    <a:pt x="1717490" y="15508"/>
                  </a:cubicBezTo>
                  <a:cubicBezTo>
                    <a:pt x="1727420" y="25437"/>
                    <a:pt x="1732998" y="38904"/>
                    <a:pt x="1732998" y="52946"/>
                  </a:cubicBezTo>
                  <a:lnTo>
                    <a:pt x="1732998" y="569653"/>
                  </a:lnTo>
                  <a:cubicBezTo>
                    <a:pt x="1732998" y="583696"/>
                    <a:pt x="1727420" y="597163"/>
                    <a:pt x="1717490" y="607092"/>
                  </a:cubicBezTo>
                  <a:cubicBezTo>
                    <a:pt x="1707561" y="617021"/>
                    <a:pt x="1694094" y="622600"/>
                    <a:pt x="1680052" y="622600"/>
                  </a:cubicBezTo>
                  <a:lnTo>
                    <a:pt x="52946" y="622600"/>
                  </a:lnTo>
                  <a:cubicBezTo>
                    <a:pt x="38904" y="622600"/>
                    <a:pt x="25437" y="617021"/>
                    <a:pt x="15508" y="607092"/>
                  </a:cubicBezTo>
                  <a:cubicBezTo>
                    <a:pt x="5578" y="597163"/>
                    <a:pt x="0" y="583696"/>
                    <a:pt x="0" y="569653"/>
                  </a:cubicBezTo>
                  <a:lnTo>
                    <a:pt x="0" y="52946"/>
                  </a:lnTo>
                  <a:cubicBezTo>
                    <a:pt x="0" y="38904"/>
                    <a:pt x="5578" y="25437"/>
                    <a:pt x="15508" y="15508"/>
                  </a:cubicBezTo>
                  <a:cubicBezTo>
                    <a:pt x="25437" y="5578"/>
                    <a:pt x="38904" y="0"/>
                    <a:pt x="52946" y="0"/>
                  </a:cubicBezTo>
                  <a:close/>
                </a:path>
              </a:pathLst>
            </a:custGeom>
            <a:solidFill>
              <a:srgbClr val="FFFFFF"/>
            </a:solidFill>
          </p:spPr>
        </p:sp>
        <p:sp>
          <p:nvSpPr>
            <p:cNvPr id="7" name="TextBox 13">
              <a:extLst>
                <a:ext uri="{FF2B5EF4-FFF2-40B4-BE49-F238E27FC236}">
                  <a16:creationId xmlns:a16="http://schemas.microsoft.com/office/drawing/2014/main" id="{E4623911-92F1-1025-4568-11B5BD628997}"/>
                </a:ext>
              </a:extLst>
            </p:cNvPr>
            <p:cNvSpPr txBox="1"/>
            <p:nvPr/>
          </p:nvSpPr>
          <p:spPr>
            <a:xfrm>
              <a:off x="0" y="-38100"/>
              <a:ext cx="1732998" cy="660700"/>
            </a:xfrm>
            <a:prstGeom prst="rect">
              <a:avLst/>
            </a:prstGeom>
          </p:spPr>
          <p:txBody>
            <a:bodyPr lIns="50800" tIns="50800" rIns="50800" bIns="50800" rtlCol="0" anchor="ctr"/>
            <a:lstStyle/>
            <a:p>
              <a:pPr algn="ctr">
                <a:lnSpc>
                  <a:spcPts val="2659"/>
                </a:lnSpc>
                <a:spcBef>
                  <a:spcPct val="0"/>
                </a:spcBef>
              </a:pPr>
              <a:endParaRPr/>
            </a:p>
          </p:txBody>
        </p:sp>
      </p:grpSp>
      <p:sp>
        <p:nvSpPr>
          <p:cNvPr id="4" name="مربع نص 3">
            <a:extLst>
              <a:ext uri="{FF2B5EF4-FFF2-40B4-BE49-F238E27FC236}">
                <a16:creationId xmlns:a16="http://schemas.microsoft.com/office/drawing/2014/main" id="{305FEF13-10BC-C1C4-C541-83A66E99456E}"/>
              </a:ext>
            </a:extLst>
          </p:cNvPr>
          <p:cNvSpPr txBox="1"/>
          <p:nvPr/>
        </p:nvSpPr>
        <p:spPr>
          <a:xfrm>
            <a:off x="2474640" y="1621846"/>
            <a:ext cx="4479414" cy="584775"/>
          </a:xfrm>
          <a:prstGeom prst="rect">
            <a:avLst/>
          </a:prstGeom>
          <a:noFill/>
        </p:spPr>
        <p:txBody>
          <a:bodyPr wrap="square" rtlCol="0">
            <a:spAutoFit/>
          </a:bodyPr>
          <a:lstStyle/>
          <a:p>
            <a:pPr algn="ctr"/>
            <a:r>
              <a:rPr lang="ar-EG" sz="3200" b="1" i="0" u="none" strike="noStrike" dirty="0">
                <a:solidFill>
                  <a:srgbClr val="3F3600"/>
                </a:solidFill>
                <a:effectLst/>
                <a:latin typeface="Times New Roman" panose="02020603050405020304" pitchFamily="18" charset="0"/>
              </a:rPr>
              <a:t>5– مبدأ نطاق الإشراف</a:t>
            </a:r>
            <a:endParaRPr lang="en-US" sz="5400" b="1" dirty="0"/>
          </a:p>
        </p:txBody>
      </p:sp>
      <p:sp>
        <p:nvSpPr>
          <p:cNvPr id="8" name="مربع نص 7">
            <a:extLst>
              <a:ext uri="{FF2B5EF4-FFF2-40B4-BE49-F238E27FC236}">
                <a16:creationId xmlns:a16="http://schemas.microsoft.com/office/drawing/2014/main" id="{6DEBFB7E-43D9-020B-E969-0807182B5D43}"/>
              </a:ext>
            </a:extLst>
          </p:cNvPr>
          <p:cNvSpPr txBox="1"/>
          <p:nvPr/>
        </p:nvSpPr>
        <p:spPr>
          <a:xfrm>
            <a:off x="1354204" y="2940907"/>
            <a:ext cx="6435589" cy="1754326"/>
          </a:xfrm>
          <a:prstGeom prst="rect">
            <a:avLst/>
          </a:prstGeom>
          <a:noFill/>
        </p:spPr>
        <p:txBody>
          <a:bodyPr wrap="square">
            <a:spAutoFit/>
          </a:bodyPr>
          <a:lstStyle/>
          <a:p>
            <a:r>
              <a:rPr lang="ar-EG" sz="3600" b="1" dirty="0">
                <a:solidFill>
                  <a:srgbClr val="C00000"/>
                </a:solidFill>
              </a:rPr>
              <a:t>ويقصد به عدد المرؤوسين الذين يستطيع المشرف( المدير أو الرئيس) أن يشرف على عملهم إشرافًا مباشرا بكفاءة.</a:t>
            </a:r>
          </a:p>
        </p:txBody>
      </p:sp>
    </p:spTree>
    <p:extLst>
      <p:ext uri="{BB962C8B-B14F-4D97-AF65-F5344CB8AC3E}">
        <p14:creationId xmlns:p14="http://schemas.microsoft.com/office/powerpoint/2010/main" val="2012765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
            <a:extLst>
              <a:ext uri="{FF2B5EF4-FFF2-40B4-BE49-F238E27FC236}">
                <a16:creationId xmlns:a16="http://schemas.microsoft.com/office/drawing/2014/main" id="{72B5424C-81CA-F908-5092-E8972A547EA1}"/>
              </a:ext>
            </a:extLst>
          </p:cNvPr>
          <p:cNvGrpSpPr/>
          <p:nvPr/>
        </p:nvGrpSpPr>
        <p:grpSpPr>
          <a:xfrm>
            <a:off x="2474640" y="1335401"/>
            <a:ext cx="4536504" cy="1233127"/>
            <a:chOff x="0" y="0"/>
            <a:chExt cx="1732998" cy="622600"/>
          </a:xfrm>
        </p:grpSpPr>
        <p:sp>
          <p:nvSpPr>
            <p:cNvPr id="5" name="Freeform 12">
              <a:extLst>
                <a:ext uri="{FF2B5EF4-FFF2-40B4-BE49-F238E27FC236}">
                  <a16:creationId xmlns:a16="http://schemas.microsoft.com/office/drawing/2014/main" id="{0663CBFD-2240-2483-3BAD-C63C1E61952B}"/>
                </a:ext>
              </a:extLst>
            </p:cNvPr>
            <p:cNvSpPr/>
            <p:nvPr/>
          </p:nvSpPr>
          <p:spPr>
            <a:xfrm>
              <a:off x="0" y="0"/>
              <a:ext cx="1732998" cy="622600"/>
            </a:xfrm>
            <a:custGeom>
              <a:avLst/>
              <a:gdLst/>
              <a:ahLst/>
              <a:cxnLst/>
              <a:rect l="l" t="t" r="r" b="b"/>
              <a:pathLst>
                <a:path w="1732998" h="622600">
                  <a:moveTo>
                    <a:pt x="52946" y="0"/>
                  </a:moveTo>
                  <a:lnTo>
                    <a:pt x="1680052" y="0"/>
                  </a:lnTo>
                  <a:cubicBezTo>
                    <a:pt x="1694094" y="0"/>
                    <a:pt x="1707561" y="5578"/>
                    <a:pt x="1717490" y="15508"/>
                  </a:cubicBezTo>
                  <a:cubicBezTo>
                    <a:pt x="1727420" y="25437"/>
                    <a:pt x="1732998" y="38904"/>
                    <a:pt x="1732998" y="52946"/>
                  </a:cubicBezTo>
                  <a:lnTo>
                    <a:pt x="1732998" y="569653"/>
                  </a:lnTo>
                  <a:cubicBezTo>
                    <a:pt x="1732998" y="583696"/>
                    <a:pt x="1727420" y="597163"/>
                    <a:pt x="1717490" y="607092"/>
                  </a:cubicBezTo>
                  <a:cubicBezTo>
                    <a:pt x="1707561" y="617021"/>
                    <a:pt x="1694094" y="622600"/>
                    <a:pt x="1680052" y="622600"/>
                  </a:cubicBezTo>
                  <a:lnTo>
                    <a:pt x="52946" y="622600"/>
                  </a:lnTo>
                  <a:cubicBezTo>
                    <a:pt x="38904" y="622600"/>
                    <a:pt x="25437" y="617021"/>
                    <a:pt x="15508" y="607092"/>
                  </a:cubicBezTo>
                  <a:cubicBezTo>
                    <a:pt x="5578" y="597163"/>
                    <a:pt x="0" y="583696"/>
                    <a:pt x="0" y="569653"/>
                  </a:cubicBezTo>
                  <a:lnTo>
                    <a:pt x="0" y="52946"/>
                  </a:lnTo>
                  <a:cubicBezTo>
                    <a:pt x="0" y="38904"/>
                    <a:pt x="5578" y="25437"/>
                    <a:pt x="15508" y="15508"/>
                  </a:cubicBezTo>
                  <a:cubicBezTo>
                    <a:pt x="25437" y="5578"/>
                    <a:pt x="38904" y="0"/>
                    <a:pt x="52946" y="0"/>
                  </a:cubicBezTo>
                  <a:close/>
                </a:path>
              </a:pathLst>
            </a:custGeom>
            <a:solidFill>
              <a:srgbClr val="FFFFFF"/>
            </a:solidFill>
          </p:spPr>
        </p:sp>
        <p:sp>
          <p:nvSpPr>
            <p:cNvPr id="7" name="TextBox 13">
              <a:extLst>
                <a:ext uri="{FF2B5EF4-FFF2-40B4-BE49-F238E27FC236}">
                  <a16:creationId xmlns:a16="http://schemas.microsoft.com/office/drawing/2014/main" id="{A1096069-D5EA-5757-192C-75718F4B5A50}"/>
                </a:ext>
              </a:extLst>
            </p:cNvPr>
            <p:cNvSpPr txBox="1"/>
            <p:nvPr/>
          </p:nvSpPr>
          <p:spPr>
            <a:xfrm>
              <a:off x="0" y="-38100"/>
              <a:ext cx="1732998" cy="660700"/>
            </a:xfrm>
            <a:prstGeom prst="rect">
              <a:avLst/>
            </a:prstGeom>
          </p:spPr>
          <p:txBody>
            <a:bodyPr lIns="50800" tIns="50800" rIns="50800" bIns="50800" rtlCol="0" anchor="ctr"/>
            <a:lstStyle/>
            <a:p>
              <a:pPr algn="ctr">
                <a:lnSpc>
                  <a:spcPts val="2659"/>
                </a:lnSpc>
                <a:spcBef>
                  <a:spcPct val="0"/>
                </a:spcBef>
              </a:pPr>
              <a:endParaRPr/>
            </a:p>
          </p:txBody>
        </p:sp>
      </p:grpSp>
      <p:sp>
        <p:nvSpPr>
          <p:cNvPr id="4" name="مربع نص 3">
            <a:extLst>
              <a:ext uri="{FF2B5EF4-FFF2-40B4-BE49-F238E27FC236}">
                <a16:creationId xmlns:a16="http://schemas.microsoft.com/office/drawing/2014/main" id="{305FEF13-10BC-C1C4-C541-83A66E99456E}"/>
              </a:ext>
            </a:extLst>
          </p:cNvPr>
          <p:cNvSpPr txBox="1"/>
          <p:nvPr/>
        </p:nvSpPr>
        <p:spPr>
          <a:xfrm>
            <a:off x="2143772" y="1659576"/>
            <a:ext cx="5198239" cy="584775"/>
          </a:xfrm>
          <a:prstGeom prst="rect">
            <a:avLst/>
          </a:prstGeom>
          <a:noFill/>
        </p:spPr>
        <p:txBody>
          <a:bodyPr wrap="square" rtlCol="0">
            <a:spAutoFit/>
          </a:bodyPr>
          <a:lstStyle/>
          <a:p>
            <a:pPr algn="ctr"/>
            <a:r>
              <a:rPr lang="ar-EG" sz="3200" b="1" i="0" u="none" strike="noStrike" dirty="0">
                <a:solidFill>
                  <a:srgbClr val="3F3600"/>
                </a:solidFill>
                <a:effectLst/>
                <a:latin typeface="Times New Roman" panose="02020603050405020304" pitchFamily="18" charset="0"/>
              </a:rPr>
              <a:t>6- مبدأ تكافؤ السلطة والمسؤولية</a:t>
            </a:r>
            <a:endParaRPr lang="en-US" sz="5400" b="1" dirty="0"/>
          </a:p>
        </p:txBody>
      </p:sp>
      <p:sp>
        <p:nvSpPr>
          <p:cNvPr id="8" name="مربع نص 7">
            <a:extLst>
              <a:ext uri="{FF2B5EF4-FFF2-40B4-BE49-F238E27FC236}">
                <a16:creationId xmlns:a16="http://schemas.microsoft.com/office/drawing/2014/main" id="{6DEBFB7E-43D9-020B-E969-0807182B5D43}"/>
              </a:ext>
            </a:extLst>
          </p:cNvPr>
          <p:cNvSpPr txBox="1"/>
          <p:nvPr/>
        </p:nvSpPr>
        <p:spPr>
          <a:xfrm>
            <a:off x="1354202" y="3026085"/>
            <a:ext cx="6435589" cy="2246769"/>
          </a:xfrm>
          <a:prstGeom prst="rect">
            <a:avLst/>
          </a:prstGeom>
          <a:noFill/>
        </p:spPr>
        <p:txBody>
          <a:bodyPr wrap="square">
            <a:spAutoFit/>
          </a:bodyPr>
          <a:lstStyle/>
          <a:p>
            <a:r>
              <a:rPr lang="ar-EG" sz="2800" b="1" dirty="0">
                <a:solidFill>
                  <a:srgbClr val="C00000"/>
                </a:solidFill>
              </a:rPr>
              <a:t>السلطة والمسؤولية مرتبطتان بعمل معين فالسلطة تحدد طبقًا لاحتياجات أداء عمل معين، والمسؤولية هي الالتزام بأداء ذلك العمل، ويتسع نطاق السلطة والمسؤولية كلما تدرجنا إلى الأعلى في الهيكل التنظيمي</a:t>
            </a:r>
            <a:endParaRPr lang="ar-EG" sz="4800" b="1" dirty="0">
              <a:solidFill>
                <a:srgbClr val="C00000"/>
              </a:solidFill>
            </a:endParaRPr>
          </a:p>
        </p:txBody>
      </p:sp>
    </p:spTree>
    <p:extLst>
      <p:ext uri="{BB962C8B-B14F-4D97-AF65-F5344CB8AC3E}">
        <p14:creationId xmlns:p14="http://schemas.microsoft.com/office/powerpoint/2010/main" val="1428098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11">
            <a:extLst>
              <a:ext uri="{FF2B5EF4-FFF2-40B4-BE49-F238E27FC236}">
                <a16:creationId xmlns:a16="http://schemas.microsoft.com/office/drawing/2014/main" id="{21B8A799-44CF-791D-FC99-7B1DEA1168B3}"/>
              </a:ext>
            </a:extLst>
          </p:cNvPr>
          <p:cNvGrpSpPr/>
          <p:nvPr/>
        </p:nvGrpSpPr>
        <p:grpSpPr>
          <a:xfrm>
            <a:off x="2474640" y="1335401"/>
            <a:ext cx="4536504" cy="1233127"/>
            <a:chOff x="0" y="0"/>
            <a:chExt cx="1732998" cy="622600"/>
          </a:xfrm>
        </p:grpSpPr>
        <p:sp>
          <p:nvSpPr>
            <p:cNvPr id="10" name="Freeform 12">
              <a:extLst>
                <a:ext uri="{FF2B5EF4-FFF2-40B4-BE49-F238E27FC236}">
                  <a16:creationId xmlns:a16="http://schemas.microsoft.com/office/drawing/2014/main" id="{CEA94DB1-5EA1-88F4-324F-F0B14B731356}"/>
                </a:ext>
              </a:extLst>
            </p:cNvPr>
            <p:cNvSpPr/>
            <p:nvPr/>
          </p:nvSpPr>
          <p:spPr>
            <a:xfrm>
              <a:off x="0" y="0"/>
              <a:ext cx="1732998" cy="622600"/>
            </a:xfrm>
            <a:custGeom>
              <a:avLst/>
              <a:gdLst/>
              <a:ahLst/>
              <a:cxnLst/>
              <a:rect l="l" t="t" r="r" b="b"/>
              <a:pathLst>
                <a:path w="1732998" h="622600">
                  <a:moveTo>
                    <a:pt x="52946" y="0"/>
                  </a:moveTo>
                  <a:lnTo>
                    <a:pt x="1680052" y="0"/>
                  </a:lnTo>
                  <a:cubicBezTo>
                    <a:pt x="1694094" y="0"/>
                    <a:pt x="1707561" y="5578"/>
                    <a:pt x="1717490" y="15508"/>
                  </a:cubicBezTo>
                  <a:cubicBezTo>
                    <a:pt x="1727420" y="25437"/>
                    <a:pt x="1732998" y="38904"/>
                    <a:pt x="1732998" y="52946"/>
                  </a:cubicBezTo>
                  <a:lnTo>
                    <a:pt x="1732998" y="569653"/>
                  </a:lnTo>
                  <a:cubicBezTo>
                    <a:pt x="1732998" y="583696"/>
                    <a:pt x="1727420" y="597163"/>
                    <a:pt x="1717490" y="607092"/>
                  </a:cubicBezTo>
                  <a:cubicBezTo>
                    <a:pt x="1707561" y="617021"/>
                    <a:pt x="1694094" y="622600"/>
                    <a:pt x="1680052" y="622600"/>
                  </a:cubicBezTo>
                  <a:lnTo>
                    <a:pt x="52946" y="622600"/>
                  </a:lnTo>
                  <a:cubicBezTo>
                    <a:pt x="38904" y="622600"/>
                    <a:pt x="25437" y="617021"/>
                    <a:pt x="15508" y="607092"/>
                  </a:cubicBezTo>
                  <a:cubicBezTo>
                    <a:pt x="5578" y="597163"/>
                    <a:pt x="0" y="583696"/>
                    <a:pt x="0" y="569653"/>
                  </a:cubicBezTo>
                  <a:lnTo>
                    <a:pt x="0" y="52946"/>
                  </a:lnTo>
                  <a:cubicBezTo>
                    <a:pt x="0" y="38904"/>
                    <a:pt x="5578" y="25437"/>
                    <a:pt x="15508" y="15508"/>
                  </a:cubicBezTo>
                  <a:cubicBezTo>
                    <a:pt x="25437" y="5578"/>
                    <a:pt x="38904" y="0"/>
                    <a:pt x="52946" y="0"/>
                  </a:cubicBezTo>
                  <a:close/>
                </a:path>
              </a:pathLst>
            </a:custGeom>
            <a:solidFill>
              <a:srgbClr val="FFFFFF"/>
            </a:solidFill>
          </p:spPr>
        </p:sp>
        <p:sp>
          <p:nvSpPr>
            <p:cNvPr id="11" name="TextBox 13">
              <a:extLst>
                <a:ext uri="{FF2B5EF4-FFF2-40B4-BE49-F238E27FC236}">
                  <a16:creationId xmlns:a16="http://schemas.microsoft.com/office/drawing/2014/main" id="{2308095B-5AFB-42D3-E565-7707AD11A10E}"/>
                </a:ext>
              </a:extLst>
            </p:cNvPr>
            <p:cNvSpPr txBox="1"/>
            <p:nvPr/>
          </p:nvSpPr>
          <p:spPr>
            <a:xfrm>
              <a:off x="0" y="-38100"/>
              <a:ext cx="1732998" cy="660700"/>
            </a:xfrm>
            <a:prstGeom prst="rect">
              <a:avLst/>
            </a:prstGeom>
          </p:spPr>
          <p:txBody>
            <a:bodyPr lIns="50800" tIns="50800" rIns="50800" bIns="50800" rtlCol="0" anchor="ctr"/>
            <a:lstStyle/>
            <a:p>
              <a:pPr algn="ctr">
                <a:lnSpc>
                  <a:spcPts val="2659"/>
                </a:lnSpc>
                <a:spcBef>
                  <a:spcPct val="0"/>
                </a:spcBef>
              </a:pPr>
              <a:endParaRPr/>
            </a:p>
          </p:txBody>
        </p:sp>
      </p:grpSp>
      <p:sp>
        <p:nvSpPr>
          <p:cNvPr id="4" name="مربع نص 3">
            <a:extLst>
              <a:ext uri="{FF2B5EF4-FFF2-40B4-BE49-F238E27FC236}">
                <a16:creationId xmlns:a16="http://schemas.microsoft.com/office/drawing/2014/main" id="{305FEF13-10BC-C1C4-C541-83A66E99456E}"/>
              </a:ext>
            </a:extLst>
          </p:cNvPr>
          <p:cNvSpPr txBox="1"/>
          <p:nvPr/>
        </p:nvSpPr>
        <p:spPr>
          <a:xfrm>
            <a:off x="2143772" y="1621846"/>
            <a:ext cx="5198239" cy="646331"/>
          </a:xfrm>
          <a:prstGeom prst="rect">
            <a:avLst/>
          </a:prstGeom>
          <a:noFill/>
        </p:spPr>
        <p:txBody>
          <a:bodyPr wrap="square" rtlCol="0">
            <a:spAutoFit/>
          </a:bodyPr>
          <a:lstStyle/>
          <a:p>
            <a:pPr algn="ctr"/>
            <a:r>
              <a:rPr lang="ar-EG" sz="3600" b="1" i="0" u="none" strike="noStrike" dirty="0">
                <a:solidFill>
                  <a:srgbClr val="3F3600"/>
                </a:solidFill>
                <a:effectLst/>
                <a:latin typeface="Times New Roman" panose="02020603050405020304" pitchFamily="18" charset="0"/>
              </a:rPr>
              <a:t>7- مبدأ التفويض</a:t>
            </a:r>
            <a:endParaRPr lang="en-US" sz="6000" b="1" dirty="0"/>
          </a:p>
        </p:txBody>
      </p:sp>
      <p:sp>
        <p:nvSpPr>
          <p:cNvPr id="8" name="مربع نص 7">
            <a:extLst>
              <a:ext uri="{FF2B5EF4-FFF2-40B4-BE49-F238E27FC236}">
                <a16:creationId xmlns:a16="http://schemas.microsoft.com/office/drawing/2014/main" id="{6DEBFB7E-43D9-020B-E969-0807182B5D43}"/>
              </a:ext>
            </a:extLst>
          </p:cNvPr>
          <p:cNvSpPr txBox="1"/>
          <p:nvPr/>
        </p:nvSpPr>
        <p:spPr>
          <a:xfrm>
            <a:off x="1354202" y="3026085"/>
            <a:ext cx="6435589" cy="2246769"/>
          </a:xfrm>
          <a:prstGeom prst="rect">
            <a:avLst/>
          </a:prstGeom>
          <a:noFill/>
        </p:spPr>
        <p:txBody>
          <a:bodyPr wrap="square">
            <a:spAutoFit/>
          </a:bodyPr>
          <a:lstStyle/>
          <a:p>
            <a:r>
              <a:rPr lang="ar-EG" sz="2800" b="1" dirty="0">
                <a:solidFill>
                  <a:srgbClr val="C00000"/>
                </a:solidFill>
              </a:rPr>
              <a:t>التفويض هو منح الرئيس أو المدير السلطة لأحد مرؤوسيه أو مجموعة من مرؤوسيه؛ لأداء عمل معين، وتفويض المدير سلطته لأداء عمل معين لا يعني انتقال مسؤوليته عن هذا العمل إلى المرؤوس الذي فوض له جزءا من السلطة، بل يبقى مسؤولا عنه.</a:t>
            </a:r>
            <a:endParaRPr lang="ar-EG" sz="4000" b="1" dirty="0">
              <a:solidFill>
                <a:srgbClr val="C00000"/>
              </a:solidFill>
            </a:endParaRPr>
          </a:p>
        </p:txBody>
      </p:sp>
    </p:spTree>
    <p:extLst>
      <p:ext uri="{BB962C8B-B14F-4D97-AF65-F5344CB8AC3E}">
        <p14:creationId xmlns:p14="http://schemas.microsoft.com/office/powerpoint/2010/main" val="4267648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
            <a:extLst>
              <a:ext uri="{FF2B5EF4-FFF2-40B4-BE49-F238E27FC236}">
                <a16:creationId xmlns:a16="http://schemas.microsoft.com/office/drawing/2014/main" id="{E27EE464-C6E7-A0CA-4965-17CDBAB50155}"/>
              </a:ext>
            </a:extLst>
          </p:cNvPr>
          <p:cNvGrpSpPr/>
          <p:nvPr/>
        </p:nvGrpSpPr>
        <p:grpSpPr>
          <a:xfrm>
            <a:off x="2474640" y="1335401"/>
            <a:ext cx="4536504" cy="1233127"/>
            <a:chOff x="0" y="0"/>
            <a:chExt cx="1732998" cy="622600"/>
          </a:xfrm>
        </p:grpSpPr>
        <p:sp>
          <p:nvSpPr>
            <p:cNvPr id="5" name="Freeform 12">
              <a:extLst>
                <a:ext uri="{FF2B5EF4-FFF2-40B4-BE49-F238E27FC236}">
                  <a16:creationId xmlns:a16="http://schemas.microsoft.com/office/drawing/2014/main" id="{AAC26AED-8ECE-4813-FC35-B8BE74C606B4}"/>
                </a:ext>
              </a:extLst>
            </p:cNvPr>
            <p:cNvSpPr/>
            <p:nvPr/>
          </p:nvSpPr>
          <p:spPr>
            <a:xfrm>
              <a:off x="0" y="0"/>
              <a:ext cx="1732998" cy="622600"/>
            </a:xfrm>
            <a:custGeom>
              <a:avLst/>
              <a:gdLst/>
              <a:ahLst/>
              <a:cxnLst/>
              <a:rect l="l" t="t" r="r" b="b"/>
              <a:pathLst>
                <a:path w="1732998" h="622600">
                  <a:moveTo>
                    <a:pt x="52946" y="0"/>
                  </a:moveTo>
                  <a:lnTo>
                    <a:pt x="1680052" y="0"/>
                  </a:lnTo>
                  <a:cubicBezTo>
                    <a:pt x="1694094" y="0"/>
                    <a:pt x="1707561" y="5578"/>
                    <a:pt x="1717490" y="15508"/>
                  </a:cubicBezTo>
                  <a:cubicBezTo>
                    <a:pt x="1727420" y="25437"/>
                    <a:pt x="1732998" y="38904"/>
                    <a:pt x="1732998" y="52946"/>
                  </a:cubicBezTo>
                  <a:lnTo>
                    <a:pt x="1732998" y="569653"/>
                  </a:lnTo>
                  <a:cubicBezTo>
                    <a:pt x="1732998" y="583696"/>
                    <a:pt x="1727420" y="597163"/>
                    <a:pt x="1717490" y="607092"/>
                  </a:cubicBezTo>
                  <a:cubicBezTo>
                    <a:pt x="1707561" y="617021"/>
                    <a:pt x="1694094" y="622600"/>
                    <a:pt x="1680052" y="622600"/>
                  </a:cubicBezTo>
                  <a:lnTo>
                    <a:pt x="52946" y="622600"/>
                  </a:lnTo>
                  <a:cubicBezTo>
                    <a:pt x="38904" y="622600"/>
                    <a:pt x="25437" y="617021"/>
                    <a:pt x="15508" y="607092"/>
                  </a:cubicBezTo>
                  <a:cubicBezTo>
                    <a:pt x="5578" y="597163"/>
                    <a:pt x="0" y="583696"/>
                    <a:pt x="0" y="569653"/>
                  </a:cubicBezTo>
                  <a:lnTo>
                    <a:pt x="0" y="52946"/>
                  </a:lnTo>
                  <a:cubicBezTo>
                    <a:pt x="0" y="38904"/>
                    <a:pt x="5578" y="25437"/>
                    <a:pt x="15508" y="15508"/>
                  </a:cubicBezTo>
                  <a:cubicBezTo>
                    <a:pt x="25437" y="5578"/>
                    <a:pt x="38904" y="0"/>
                    <a:pt x="52946" y="0"/>
                  </a:cubicBezTo>
                  <a:close/>
                </a:path>
              </a:pathLst>
            </a:custGeom>
            <a:solidFill>
              <a:srgbClr val="FFFFFF"/>
            </a:solidFill>
          </p:spPr>
        </p:sp>
        <p:sp>
          <p:nvSpPr>
            <p:cNvPr id="7" name="TextBox 13">
              <a:extLst>
                <a:ext uri="{FF2B5EF4-FFF2-40B4-BE49-F238E27FC236}">
                  <a16:creationId xmlns:a16="http://schemas.microsoft.com/office/drawing/2014/main" id="{600EF9F2-FF3B-93B9-DB04-110E367B0660}"/>
                </a:ext>
              </a:extLst>
            </p:cNvPr>
            <p:cNvSpPr txBox="1"/>
            <p:nvPr/>
          </p:nvSpPr>
          <p:spPr>
            <a:xfrm>
              <a:off x="0" y="-38100"/>
              <a:ext cx="1732998" cy="660700"/>
            </a:xfrm>
            <a:prstGeom prst="rect">
              <a:avLst/>
            </a:prstGeom>
          </p:spPr>
          <p:txBody>
            <a:bodyPr lIns="50800" tIns="50800" rIns="50800" bIns="50800" rtlCol="0" anchor="ctr"/>
            <a:lstStyle/>
            <a:p>
              <a:pPr algn="ctr">
                <a:lnSpc>
                  <a:spcPts val="2659"/>
                </a:lnSpc>
                <a:spcBef>
                  <a:spcPct val="0"/>
                </a:spcBef>
              </a:pPr>
              <a:endParaRPr/>
            </a:p>
          </p:txBody>
        </p:sp>
      </p:grpSp>
      <p:sp>
        <p:nvSpPr>
          <p:cNvPr id="4" name="مربع نص 3">
            <a:extLst>
              <a:ext uri="{FF2B5EF4-FFF2-40B4-BE49-F238E27FC236}">
                <a16:creationId xmlns:a16="http://schemas.microsoft.com/office/drawing/2014/main" id="{305FEF13-10BC-C1C4-C541-83A66E99456E}"/>
              </a:ext>
            </a:extLst>
          </p:cNvPr>
          <p:cNvSpPr txBox="1"/>
          <p:nvPr/>
        </p:nvSpPr>
        <p:spPr>
          <a:xfrm>
            <a:off x="1972876" y="1567243"/>
            <a:ext cx="5198239" cy="769441"/>
          </a:xfrm>
          <a:prstGeom prst="rect">
            <a:avLst/>
          </a:prstGeom>
          <a:noFill/>
        </p:spPr>
        <p:txBody>
          <a:bodyPr wrap="square" rtlCol="0">
            <a:spAutoFit/>
          </a:bodyPr>
          <a:lstStyle/>
          <a:p>
            <a:pPr algn="ctr"/>
            <a:r>
              <a:rPr lang="ar-EG" sz="4400" b="1" i="0" u="none" strike="noStrike" dirty="0">
                <a:solidFill>
                  <a:srgbClr val="3F3600"/>
                </a:solidFill>
                <a:effectLst/>
                <a:latin typeface="Times New Roman" panose="02020603050405020304" pitchFamily="18" charset="0"/>
              </a:rPr>
              <a:t>8- مبدأ التنسيق:</a:t>
            </a:r>
            <a:endParaRPr lang="en-US" sz="7200" b="1" dirty="0"/>
          </a:p>
        </p:txBody>
      </p:sp>
      <p:sp>
        <p:nvSpPr>
          <p:cNvPr id="8" name="مربع نص 7">
            <a:extLst>
              <a:ext uri="{FF2B5EF4-FFF2-40B4-BE49-F238E27FC236}">
                <a16:creationId xmlns:a16="http://schemas.microsoft.com/office/drawing/2014/main" id="{6DEBFB7E-43D9-020B-E969-0807182B5D43}"/>
              </a:ext>
            </a:extLst>
          </p:cNvPr>
          <p:cNvSpPr txBox="1"/>
          <p:nvPr/>
        </p:nvSpPr>
        <p:spPr>
          <a:xfrm>
            <a:off x="1354202" y="3026085"/>
            <a:ext cx="6435589" cy="2062103"/>
          </a:xfrm>
          <a:prstGeom prst="rect">
            <a:avLst/>
          </a:prstGeom>
          <a:noFill/>
        </p:spPr>
        <p:txBody>
          <a:bodyPr wrap="square">
            <a:spAutoFit/>
          </a:bodyPr>
          <a:lstStyle/>
          <a:p>
            <a:r>
              <a:rPr lang="ar-EG" sz="3200" b="1" dirty="0">
                <a:solidFill>
                  <a:srgbClr val="C00000"/>
                </a:solidFill>
              </a:rPr>
              <a:t>إذا كان المقصود بتقسيم العمل هو تجزئته على العاملين: فالتنسيق هو الربط بين هذه الأجزاء: لكي تعود في صورتها الكلية بعد إتمام العمل أو الإنتاج.</a:t>
            </a:r>
            <a:endParaRPr lang="ar-EG" sz="4400" dirty="0">
              <a:solidFill>
                <a:srgbClr val="C00000"/>
              </a:solidFill>
            </a:endParaRPr>
          </a:p>
        </p:txBody>
      </p:sp>
    </p:spTree>
    <p:extLst>
      <p:ext uri="{BB962C8B-B14F-4D97-AF65-F5344CB8AC3E}">
        <p14:creationId xmlns:p14="http://schemas.microsoft.com/office/powerpoint/2010/main" val="466014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
            <a:extLst>
              <a:ext uri="{FF2B5EF4-FFF2-40B4-BE49-F238E27FC236}">
                <a16:creationId xmlns:a16="http://schemas.microsoft.com/office/drawing/2014/main" id="{414CBEE7-D0B7-770A-4AF3-7448794C9F5C}"/>
              </a:ext>
            </a:extLst>
          </p:cNvPr>
          <p:cNvGrpSpPr/>
          <p:nvPr/>
        </p:nvGrpSpPr>
        <p:grpSpPr>
          <a:xfrm>
            <a:off x="2474640" y="1335401"/>
            <a:ext cx="4536504" cy="1233127"/>
            <a:chOff x="0" y="0"/>
            <a:chExt cx="1732998" cy="622600"/>
          </a:xfrm>
        </p:grpSpPr>
        <p:sp>
          <p:nvSpPr>
            <p:cNvPr id="5" name="Freeform 12">
              <a:extLst>
                <a:ext uri="{FF2B5EF4-FFF2-40B4-BE49-F238E27FC236}">
                  <a16:creationId xmlns:a16="http://schemas.microsoft.com/office/drawing/2014/main" id="{0DCF3039-4313-6BC0-9FBB-85BC2E6E8908}"/>
                </a:ext>
              </a:extLst>
            </p:cNvPr>
            <p:cNvSpPr/>
            <p:nvPr/>
          </p:nvSpPr>
          <p:spPr>
            <a:xfrm>
              <a:off x="0" y="0"/>
              <a:ext cx="1732998" cy="622600"/>
            </a:xfrm>
            <a:custGeom>
              <a:avLst/>
              <a:gdLst/>
              <a:ahLst/>
              <a:cxnLst/>
              <a:rect l="l" t="t" r="r" b="b"/>
              <a:pathLst>
                <a:path w="1732998" h="622600">
                  <a:moveTo>
                    <a:pt x="52946" y="0"/>
                  </a:moveTo>
                  <a:lnTo>
                    <a:pt x="1680052" y="0"/>
                  </a:lnTo>
                  <a:cubicBezTo>
                    <a:pt x="1694094" y="0"/>
                    <a:pt x="1707561" y="5578"/>
                    <a:pt x="1717490" y="15508"/>
                  </a:cubicBezTo>
                  <a:cubicBezTo>
                    <a:pt x="1727420" y="25437"/>
                    <a:pt x="1732998" y="38904"/>
                    <a:pt x="1732998" y="52946"/>
                  </a:cubicBezTo>
                  <a:lnTo>
                    <a:pt x="1732998" y="569653"/>
                  </a:lnTo>
                  <a:cubicBezTo>
                    <a:pt x="1732998" y="583696"/>
                    <a:pt x="1727420" y="597163"/>
                    <a:pt x="1717490" y="607092"/>
                  </a:cubicBezTo>
                  <a:cubicBezTo>
                    <a:pt x="1707561" y="617021"/>
                    <a:pt x="1694094" y="622600"/>
                    <a:pt x="1680052" y="622600"/>
                  </a:cubicBezTo>
                  <a:lnTo>
                    <a:pt x="52946" y="622600"/>
                  </a:lnTo>
                  <a:cubicBezTo>
                    <a:pt x="38904" y="622600"/>
                    <a:pt x="25437" y="617021"/>
                    <a:pt x="15508" y="607092"/>
                  </a:cubicBezTo>
                  <a:cubicBezTo>
                    <a:pt x="5578" y="597163"/>
                    <a:pt x="0" y="583696"/>
                    <a:pt x="0" y="569653"/>
                  </a:cubicBezTo>
                  <a:lnTo>
                    <a:pt x="0" y="52946"/>
                  </a:lnTo>
                  <a:cubicBezTo>
                    <a:pt x="0" y="38904"/>
                    <a:pt x="5578" y="25437"/>
                    <a:pt x="15508" y="15508"/>
                  </a:cubicBezTo>
                  <a:cubicBezTo>
                    <a:pt x="25437" y="5578"/>
                    <a:pt x="38904" y="0"/>
                    <a:pt x="52946" y="0"/>
                  </a:cubicBezTo>
                  <a:close/>
                </a:path>
              </a:pathLst>
            </a:custGeom>
            <a:solidFill>
              <a:srgbClr val="FFFFFF"/>
            </a:solidFill>
          </p:spPr>
        </p:sp>
        <p:sp>
          <p:nvSpPr>
            <p:cNvPr id="7" name="TextBox 13">
              <a:extLst>
                <a:ext uri="{FF2B5EF4-FFF2-40B4-BE49-F238E27FC236}">
                  <a16:creationId xmlns:a16="http://schemas.microsoft.com/office/drawing/2014/main" id="{D1BF039C-E146-1D30-645B-E84623AC415D}"/>
                </a:ext>
              </a:extLst>
            </p:cNvPr>
            <p:cNvSpPr txBox="1"/>
            <p:nvPr/>
          </p:nvSpPr>
          <p:spPr>
            <a:xfrm>
              <a:off x="0" y="-38100"/>
              <a:ext cx="1732998" cy="660700"/>
            </a:xfrm>
            <a:prstGeom prst="rect">
              <a:avLst/>
            </a:prstGeom>
          </p:spPr>
          <p:txBody>
            <a:bodyPr lIns="50800" tIns="50800" rIns="50800" bIns="50800" rtlCol="0" anchor="ctr"/>
            <a:lstStyle/>
            <a:p>
              <a:pPr algn="ctr">
                <a:lnSpc>
                  <a:spcPts val="2659"/>
                </a:lnSpc>
                <a:spcBef>
                  <a:spcPct val="0"/>
                </a:spcBef>
              </a:pPr>
              <a:endParaRPr/>
            </a:p>
          </p:txBody>
        </p:sp>
      </p:grpSp>
      <p:sp>
        <p:nvSpPr>
          <p:cNvPr id="4" name="مربع نص 3">
            <a:extLst>
              <a:ext uri="{FF2B5EF4-FFF2-40B4-BE49-F238E27FC236}">
                <a16:creationId xmlns:a16="http://schemas.microsoft.com/office/drawing/2014/main" id="{305FEF13-10BC-C1C4-C541-83A66E99456E}"/>
              </a:ext>
            </a:extLst>
          </p:cNvPr>
          <p:cNvSpPr txBox="1"/>
          <p:nvPr/>
        </p:nvSpPr>
        <p:spPr>
          <a:xfrm>
            <a:off x="1972880" y="1659576"/>
            <a:ext cx="5198239" cy="707886"/>
          </a:xfrm>
          <a:prstGeom prst="rect">
            <a:avLst/>
          </a:prstGeom>
          <a:noFill/>
        </p:spPr>
        <p:txBody>
          <a:bodyPr wrap="square" rtlCol="0">
            <a:spAutoFit/>
          </a:bodyPr>
          <a:lstStyle/>
          <a:p>
            <a:pPr algn="ctr"/>
            <a:r>
              <a:rPr lang="ar-EG" sz="4000" b="1" i="0" u="none" strike="noStrike" dirty="0">
                <a:solidFill>
                  <a:srgbClr val="3F3600"/>
                </a:solidFill>
                <a:effectLst/>
                <a:latin typeface="Times New Roman" panose="02020603050405020304" pitchFamily="18" charset="0"/>
              </a:rPr>
              <a:t>9- مبدأ المرونة:</a:t>
            </a:r>
            <a:endParaRPr lang="en-US" sz="6600" b="1" dirty="0"/>
          </a:p>
        </p:txBody>
      </p:sp>
      <p:sp>
        <p:nvSpPr>
          <p:cNvPr id="8" name="مربع نص 7">
            <a:extLst>
              <a:ext uri="{FF2B5EF4-FFF2-40B4-BE49-F238E27FC236}">
                <a16:creationId xmlns:a16="http://schemas.microsoft.com/office/drawing/2014/main" id="{6DEBFB7E-43D9-020B-E969-0807182B5D43}"/>
              </a:ext>
            </a:extLst>
          </p:cNvPr>
          <p:cNvSpPr txBox="1"/>
          <p:nvPr/>
        </p:nvSpPr>
        <p:spPr>
          <a:xfrm>
            <a:off x="1547664" y="3118418"/>
            <a:ext cx="6435589" cy="1569660"/>
          </a:xfrm>
          <a:prstGeom prst="rect">
            <a:avLst/>
          </a:prstGeom>
          <a:noFill/>
        </p:spPr>
        <p:txBody>
          <a:bodyPr wrap="square">
            <a:spAutoFit/>
          </a:bodyPr>
          <a:lstStyle/>
          <a:p>
            <a:r>
              <a:rPr lang="ar-EG" sz="3200" b="1" dirty="0">
                <a:solidFill>
                  <a:srgbClr val="C00000"/>
                </a:solidFill>
              </a:rPr>
              <a:t> إن التنظيم الإداري الناجح يؤكد على مبدأ المرونة، ويقصد به سرعة المنظمة في التجاوب مع المتغيرات البيئية الداخلية والخارجية.</a:t>
            </a:r>
          </a:p>
        </p:txBody>
      </p:sp>
    </p:spTree>
    <p:extLst>
      <p:ext uri="{BB962C8B-B14F-4D97-AF65-F5344CB8AC3E}">
        <p14:creationId xmlns:p14="http://schemas.microsoft.com/office/powerpoint/2010/main" val="1636854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CDDE3"/>
        </a:solidFill>
        <a:effectLst/>
      </p:bgPr>
    </p:bg>
    <p:spTree>
      <p:nvGrpSpPr>
        <p:cNvPr id="1" name="">
          <a:extLst>
            <a:ext uri="{FF2B5EF4-FFF2-40B4-BE49-F238E27FC236}">
              <a16:creationId xmlns:a16="http://schemas.microsoft.com/office/drawing/2014/main" id="{CE237D5A-A5F9-BEE4-CEE2-750C491BC7BA}"/>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1F658678-0EEE-92BB-1B39-D26C8BECC23D}"/>
              </a:ext>
            </a:extLst>
          </p:cNvPr>
          <p:cNvSpPr/>
          <p:nvPr/>
        </p:nvSpPr>
        <p:spPr>
          <a:xfrm>
            <a:off x="-39189" y="1609738"/>
            <a:ext cx="3364722" cy="5248262"/>
          </a:xfrm>
          <a:custGeom>
            <a:avLst/>
            <a:gdLst/>
            <a:ahLst/>
            <a:cxnLst/>
            <a:rect l="l" t="t" r="r" b="b"/>
            <a:pathLst>
              <a:path w="5086556" h="7266508">
                <a:moveTo>
                  <a:pt x="0" y="0"/>
                </a:moveTo>
                <a:lnTo>
                  <a:pt x="5086556" y="0"/>
                </a:lnTo>
                <a:lnTo>
                  <a:pt x="5086556" y="7266508"/>
                </a:lnTo>
                <a:lnTo>
                  <a:pt x="0" y="726650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10">
            <a:extLst>
              <a:ext uri="{FF2B5EF4-FFF2-40B4-BE49-F238E27FC236}">
                <a16:creationId xmlns:a16="http://schemas.microsoft.com/office/drawing/2014/main" id="{F0FE7D4D-D5AE-4119-4572-91F0946EB70A}"/>
              </a:ext>
            </a:extLst>
          </p:cNvPr>
          <p:cNvSpPr/>
          <p:nvPr/>
        </p:nvSpPr>
        <p:spPr>
          <a:xfrm>
            <a:off x="6947289" y="4130777"/>
            <a:ext cx="3364722" cy="3623547"/>
          </a:xfrm>
          <a:custGeom>
            <a:avLst/>
            <a:gdLst/>
            <a:ahLst/>
            <a:cxnLst/>
            <a:rect l="l" t="t" r="r" b="b"/>
            <a:pathLst>
              <a:path w="6729444" h="7247093">
                <a:moveTo>
                  <a:pt x="0" y="0"/>
                </a:moveTo>
                <a:lnTo>
                  <a:pt x="6729444" y="0"/>
                </a:lnTo>
                <a:lnTo>
                  <a:pt x="6729444" y="7247093"/>
                </a:lnTo>
                <a:lnTo>
                  <a:pt x="0" y="7247093"/>
                </a:lnTo>
                <a:lnTo>
                  <a:pt x="0" y="0"/>
                </a:lnTo>
                <a:close/>
              </a:path>
            </a:pathLst>
          </a:custGeom>
          <a:blipFill>
            <a:blip r:embed="rId4">
              <a:extLst>
                <a:ext uri="{96DAC541-7B7A-43D3-8B79-37D633B846F1}">
                  <asvg:svgBlip xmlns:asvg="http://schemas.microsoft.com/office/drawing/2016/SVG/main" r:embed="rId5"/>
                </a:ext>
              </a:extLst>
            </a:blip>
            <a:stretch>
              <a:fillRect l="-201884" t="-35465" r="-335790" b="-529166"/>
            </a:stretch>
          </a:blipFill>
        </p:spPr>
      </p:sp>
      <p:sp>
        <p:nvSpPr>
          <p:cNvPr id="11" name="Freeform 11">
            <a:extLst>
              <a:ext uri="{FF2B5EF4-FFF2-40B4-BE49-F238E27FC236}">
                <a16:creationId xmlns:a16="http://schemas.microsoft.com/office/drawing/2014/main" id="{079B5A04-DA86-4529-E44B-BF373962530E}"/>
              </a:ext>
            </a:extLst>
          </p:cNvPr>
          <p:cNvSpPr/>
          <p:nvPr/>
        </p:nvSpPr>
        <p:spPr>
          <a:xfrm>
            <a:off x="701690" y="1371600"/>
            <a:ext cx="1084300" cy="1167707"/>
          </a:xfrm>
          <a:custGeom>
            <a:avLst/>
            <a:gdLst/>
            <a:ahLst/>
            <a:cxnLst/>
            <a:rect l="l" t="t" r="r" b="b"/>
            <a:pathLst>
              <a:path w="2168599" h="2335414">
                <a:moveTo>
                  <a:pt x="0" y="0"/>
                </a:moveTo>
                <a:lnTo>
                  <a:pt x="2168599" y="0"/>
                </a:lnTo>
                <a:lnTo>
                  <a:pt x="2168599" y="2335414"/>
                </a:lnTo>
                <a:lnTo>
                  <a:pt x="0" y="2335414"/>
                </a:lnTo>
                <a:lnTo>
                  <a:pt x="0" y="0"/>
                </a:lnTo>
                <a:close/>
              </a:path>
            </a:pathLst>
          </a:custGeom>
          <a:blipFill>
            <a:blip r:embed="rId6">
              <a:extLst>
                <a:ext uri="{96DAC541-7B7A-43D3-8B79-37D633B846F1}">
                  <asvg:svgBlip xmlns:asvg="http://schemas.microsoft.com/office/drawing/2016/SVG/main" r:embed="rId7"/>
                </a:ext>
              </a:extLst>
            </a:blip>
            <a:stretch>
              <a:fillRect l="-201884" t="-35465" r="-335790" b="-529166"/>
            </a:stretch>
          </a:blipFill>
        </p:spPr>
      </p:sp>
      <p:sp>
        <p:nvSpPr>
          <p:cNvPr id="12" name="مربع نص 11">
            <a:extLst>
              <a:ext uri="{FF2B5EF4-FFF2-40B4-BE49-F238E27FC236}">
                <a16:creationId xmlns:a16="http://schemas.microsoft.com/office/drawing/2014/main" id="{6AD7A4BD-A421-E116-84DD-D5819ECA399D}"/>
              </a:ext>
            </a:extLst>
          </p:cNvPr>
          <p:cNvSpPr txBox="1"/>
          <p:nvPr/>
        </p:nvSpPr>
        <p:spPr>
          <a:xfrm rot="21056103">
            <a:off x="2572618" y="2141044"/>
            <a:ext cx="6912768" cy="212365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600" b="1" i="0" u="none" strike="noStrike" kern="1200" cap="none" spc="0" normalizeH="0" baseline="0" noProof="0" dirty="0">
                <a:ln>
                  <a:noFill/>
                </a:ln>
                <a:solidFill>
                  <a:srgbClr val="990000"/>
                </a:solidFill>
                <a:effectLst/>
                <a:uLnTx/>
                <a:uFillTx/>
                <a:latin typeface="Traditional Arabic" panose="02020603050405020304" pitchFamily="18" charset="-78"/>
                <a:ea typeface="+mn-ea"/>
                <a:cs typeface="Traditional Arabic" panose="02020603050405020304" pitchFamily="18" charset="-78"/>
              </a:rPr>
              <a:t>النشاط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600" b="1" i="0" u="none" strike="noStrike" kern="1200" cap="none" spc="0" normalizeH="0" baseline="0" noProof="0" dirty="0">
                <a:ln>
                  <a:noFill/>
                </a:ln>
                <a:solidFill>
                  <a:srgbClr val="990000"/>
                </a:solidFill>
                <a:effectLst/>
                <a:uLnTx/>
                <a:uFillTx/>
                <a:latin typeface="Traditional Arabic" panose="02020603050405020304" pitchFamily="18" charset="-78"/>
                <a:ea typeface="+mn-ea"/>
                <a:cs typeface="Traditional Arabic" panose="02020603050405020304" pitchFamily="18" charset="-78"/>
              </a:rPr>
              <a:t>التطبيقي</a:t>
            </a:r>
            <a:endParaRPr kumimoji="0" lang="en-US" sz="6600" b="1" i="0" u="none" strike="noStrike" kern="1200" cap="none" spc="0" normalizeH="0" baseline="0" noProof="0" dirty="0">
              <a:ln>
                <a:noFill/>
              </a:ln>
              <a:solidFill>
                <a:srgbClr val="990000"/>
              </a:solidFill>
              <a:effectLst/>
              <a:uLnTx/>
              <a:uFillTx/>
              <a:latin typeface="Traditional Arabic" panose="02020603050405020304" pitchFamily="18" charset="-78"/>
              <a:ea typeface="+mn-ea"/>
              <a:cs typeface="Traditional Arabic" panose="02020603050405020304" pitchFamily="18" charset="-78"/>
            </a:endParaRPr>
          </a:p>
        </p:txBody>
      </p:sp>
    </p:spTree>
    <p:extLst>
      <p:ext uri="{BB962C8B-B14F-4D97-AF65-F5344CB8AC3E}">
        <p14:creationId xmlns:p14="http://schemas.microsoft.com/office/powerpoint/2010/main" val="3380009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174C5951-9669-33F7-A3E2-07BBD7DF887D}"/>
              </a:ext>
            </a:extLst>
          </p:cNvPr>
          <p:cNvSpPr txBox="1"/>
          <p:nvPr/>
        </p:nvSpPr>
        <p:spPr>
          <a:xfrm>
            <a:off x="1043608" y="1484784"/>
            <a:ext cx="6612904" cy="3636347"/>
          </a:xfrm>
          <a:prstGeom prst="snip2DiagRect">
            <a:avLst/>
          </a:prstGeom>
          <a:noFill/>
          <a:ln>
            <a:noFill/>
          </a:ln>
        </p:spPr>
        <p:txBody>
          <a:bodyPr wrap="square">
            <a:spAutoFit/>
          </a:bodyPr>
          <a:lstStyle/>
          <a:p>
            <a:r>
              <a:rPr lang="ar-EG" sz="3200" b="1" dirty="0"/>
              <a:t>طلب المدير العام في إحدى الشركات السياحية من موظف قسم التسويق أن يصنع إعلانا تجاريًا عن الشركة لينشر في الصحف الرسمية، وفي اليوم نفسه طلب مدير التسويق من الموظف نفسه أن يتوقف عن نشر الإعلانات في الوقت الحالي؛ وضح رأيك حول هذا الموقف، وهل يتعارض مع مبادئ التنظيم؟</a:t>
            </a:r>
            <a:endParaRPr lang="ar-EG" sz="4800" b="1" dirty="0"/>
          </a:p>
        </p:txBody>
      </p:sp>
    </p:spTree>
    <p:extLst>
      <p:ext uri="{BB962C8B-B14F-4D97-AF65-F5344CB8AC3E}">
        <p14:creationId xmlns:p14="http://schemas.microsoft.com/office/powerpoint/2010/main" val="2151041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CDDE3"/>
        </a:solidFill>
        <a:effectLst/>
      </p:bgPr>
    </p:bg>
    <p:spTree>
      <p:nvGrpSpPr>
        <p:cNvPr id="1" name=""/>
        <p:cNvGrpSpPr/>
        <p:nvPr/>
      </p:nvGrpSpPr>
      <p:grpSpPr>
        <a:xfrm>
          <a:off x="0" y="0"/>
          <a:ext cx="0" cy="0"/>
          <a:chOff x="0" y="0"/>
          <a:chExt cx="0" cy="0"/>
        </a:xfrm>
      </p:grpSpPr>
      <p:grpSp>
        <p:nvGrpSpPr>
          <p:cNvPr id="14" name="Group 14"/>
          <p:cNvGrpSpPr/>
          <p:nvPr/>
        </p:nvGrpSpPr>
        <p:grpSpPr>
          <a:xfrm>
            <a:off x="1018276" y="2750194"/>
            <a:ext cx="7082115" cy="1823570"/>
            <a:chOff x="0" y="0"/>
            <a:chExt cx="2020741" cy="568543"/>
          </a:xfrm>
        </p:grpSpPr>
        <p:sp>
          <p:nvSpPr>
            <p:cNvPr id="15" name="Freeform 15"/>
            <p:cNvSpPr/>
            <p:nvPr/>
          </p:nvSpPr>
          <p:spPr>
            <a:xfrm>
              <a:off x="0" y="0"/>
              <a:ext cx="2020741" cy="568543"/>
            </a:xfrm>
            <a:custGeom>
              <a:avLst/>
              <a:gdLst/>
              <a:ahLst/>
              <a:cxnLst/>
              <a:rect l="l" t="t" r="r" b="b"/>
              <a:pathLst>
                <a:path w="2020741" h="568543">
                  <a:moveTo>
                    <a:pt x="100971" y="0"/>
                  </a:moveTo>
                  <a:lnTo>
                    <a:pt x="1919770" y="0"/>
                  </a:lnTo>
                  <a:cubicBezTo>
                    <a:pt x="1946549" y="0"/>
                    <a:pt x="1972231" y="10638"/>
                    <a:pt x="1991167" y="29574"/>
                  </a:cubicBezTo>
                  <a:cubicBezTo>
                    <a:pt x="2010103" y="48510"/>
                    <a:pt x="2020741" y="74192"/>
                    <a:pt x="2020741" y="100971"/>
                  </a:cubicBezTo>
                  <a:lnTo>
                    <a:pt x="2020741" y="467572"/>
                  </a:lnTo>
                  <a:cubicBezTo>
                    <a:pt x="2020741" y="523336"/>
                    <a:pt x="1975535" y="568543"/>
                    <a:pt x="1919770" y="568543"/>
                  </a:cubicBezTo>
                  <a:lnTo>
                    <a:pt x="100971" y="568543"/>
                  </a:lnTo>
                  <a:cubicBezTo>
                    <a:pt x="45206" y="568543"/>
                    <a:pt x="0" y="523336"/>
                    <a:pt x="0" y="467572"/>
                  </a:cubicBezTo>
                  <a:lnTo>
                    <a:pt x="0" y="100971"/>
                  </a:lnTo>
                  <a:cubicBezTo>
                    <a:pt x="0" y="45206"/>
                    <a:pt x="45206" y="0"/>
                    <a:pt x="100971" y="0"/>
                  </a:cubicBezTo>
                  <a:close/>
                </a:path>
              </a:pathLst>
            </a:custGeom>
            <a:solidFill>
              <a:srgbClr val="FFFFFF"/>
            </a:solidFill>
          </p:spPr>
        </p:sp>
        <p:sp>
          <p:nvSpPr>
            <p:cNvPr id="16" name="TextBox 16"/>
            <p:cNvSpPr txBox="1"/>
            <p:nvPr/>
          </p:nvSpPr>
          <p:spPr>
            <a:xfrm>
              <a:off x="0" y="-38100"/>
              <a:ext cx="2020741" cy="606643"/>
            </a:xfrm>
            <a:prstGeom prst="rect">
              <a:avLst/>
            </a:prstGeom>
          </p:spPr>
          <p:txBody>
            <a:bodyPr lIns="25400" tIns="25400" rIns="25400" bIns="25400" rtlCol="0" anchor="ctr"/>
            <a:lstStyle/>
            <a:p>
              <a:pPr marL="0" marR="0" lvl="0" indent="0" algn="ctr" defTabSz="457200" rtl="0" eaLnBrk="1" fontAlgn="auto" latinLnBrk="0" hangingPunct="1">
                <a:lnSpc>
                  <a:spcPts val="1330"/>
                </a:lnSpc>
                <a:spcBef>
                  <a:spcPct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Freeform 17"/>
          <p:cNvSpPr/>
          <p:nvPr/>
        </p:nvSpPr>
        <p:spPr>
          <a:xfrm rot="627676">
            <a:off x="7633056" y="450845"/>
            <a:ext cx="1136265" cy="1644594"/>
          </a:xfrm>
          <a:custGeom>
            <a:avLst/>
            <a:gdLst/>
            <a:ahLst/>
            <a:cxnLst/>
            <a:rect l="l" t="t" r="r" b="b"/>
            <a:pathLst>
              <a:path w="2272529" h="3289187">
                <a:moveTo>
                  <a:pt x="0" y="0"/>
                </a:moveTo>
                <a:lnTo>
                  <a:pt x="2272529" y="0"/>
                </a:lnTo>
                <a:lnTo>
                  <a:pt x="2272529" y="3289187"/>
                </a:lnTo>
                <a:lnTo>
                  <a:pt x="0" y="328918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8" name="Freeform 18"/>
          <p:cNvSpPr/>
          <p:nvPr/>
        </p:nvSpPr>
        <p:spPr>
          <a:xfrm rot="-664360">
            <a:off x="200753" y="2804034"/>
            <a:ext cx="2028064" cy="2009615"/>
          </a:xfrm>
          <a:custGeom>
            <a:avLst/>
            <a:gdLst/>
            <a:ahLst/>
            <a:cxnLst/>
            <a:rect l="l" t="t" r="r" b="b"/>
            <a:pathLst>
              <a:path w="1935309" h="2031335">
                <a:moveTo>
                  <a:pt x="0" y="0"/>
                </a:moveTo>
                <a:lnTo>
                  <a:pt x="1935309" y="0"/>
                </a:lnTo>
                <a:lnTo>
                  <a:pt x="1935309" y="2031336"/>
                </a:lnTo>
                <a:lnTo>
                  <a:pt x="0" y="20313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Freeform 24"/>
          <p:cNvSpPr/>
          <p:nvPr/>
        </p:nvSpPr>
        <p:spPr>
          <a:xfrm>
            <a:off x="514350" y="1371600"/>
            <a:ext cx="1105146" cy="1190157"/>
          </a:xfrm>
          <a:custGeom>
            <a:avLst/>
            <a:gdLst/>
            <a:ahLst/>
            <a:cxnLst/>
            <a:rect l="l" t="t" r="r" b="b"/>
            <a:pathLst>
              <a:path w="2210292" h="2380314">
                <a:moveTo>
                  <a:pt x="0" y="0"/>
                </a:moveTo>
                <a:lnTo>
                  <a:pt x="2210292" y="0"/>
                </a:lnTo>
                <a:lnTo>
                  <a:pt x="2210292" y="2380314"/>
                </a:lnTo>
                <a:lnTo>
                  <a:pt x="0" y="2380314"/>
                </a:lnTo>
                <a:lnTo>
                  <a:pt x="0" y="0"/>
                </a:lnTo>
                <a:close/>
              </a:path>
            </a:pathLst>
          </a:custGeom>
          <a:blipFill>
            <a:blip r:embed="rId6">
              <a:extLst>
                <a:ext uri="{96DAC541-7B7A-43D3-8B79-37D633B846F1}">
                  <asvg:svgBlip xmlns:asvg="http://schemas.microsoft.com/office/drawing/2016/SVG/main" r:embed="rId7"/>
                </a:ext>
              </a:extLst>
            </a:blip>
            <a:stretch>
              <a:fillRect l="-201884" t="-35465" r="-335790" b="-529166"/>
            </a:stretch>
          </a:blipFill>
        </p:spPr>
      </p:sp>
      <p:sp>
        <p:nvSpPr>
          <p:cNvPr id="25" name="Freeform 25"/>
          <p:cNvSpPr/>
          <p:nvPr/>
        </p:nvSpPr>
        <p:spPr>
          <a:xfrm>
            <a:off x="6716758" y="5383425"/>
            <a:ext cx="1105146" cy="1190157"/>
          </a:xfrm>
          <a:custGeom>
            <a:avLst/>
            <a:gdLst/>
            <a:ahLst/>
            <a:cxnLst/>
            <a:rect l="l" t="t" r="r" b="b"/>
            <a:pathLst>
              <a:path w="2210292" h="2380314">
                <a:moveTo>
                  <a:pt x="0" y="0"/>
                </a:moveTo>
                <a:lnTo>
                  <a:pt x="2210292" y="0"/>
                </a:lnTo>
                <a:lnTo>
                  <a:pt x="2210292" y="2380314"/>
                </a:lnTo>
                <a:lnTo>
                  <a:pt x="0" y="2380314"/>
                </a:lnTo>
                <a:lnTo>
                  <a:pt x="0" y="0"/>
                </a:lnTo>
                <a:close/>
              </a:path>
            </a:pathLst>
          </a:custGeom>
          <a:blipFill>
            <a:blip r:embed="rId6">
              <a:extLst>
                <a:ext uri="{96DAC541-7B7A-43D3-8B79-37D633B846F1}">
                  <asvg:svgBlip xmlns:asvg="http://schemas.microsoft.com/office/drawing/2016/SVG/main" r:embed="rId7"/>
                </a:ext>
              </a:extLst>
            </a:blip>
            <a:stretch>
              <a:fillRect l="-201884" t="-35465" r="-335790" b="-529166"/>
            </a:stretch>
          </a:blipFill>
        </p:spPr>
      </p:sp>
      <p:sp>
        <p:nvSpPr>
          <p:cNvPr id="26" name="مربع نص 25">
            <a:extLst>
              <a:ext uri="{FF2B5EF4-FFF2-40B4-BE49-F238E27FC236}">
                <a16:creationId xmlns:a16="http://schemas.microsoft.com/office/drawing/2014/main" id="{8DFCBD06-8C98-A094-A61B-FF9932A16906}"/>
              </a:ext>
            </a:extLst>
          </p:cNvPr>
          <p:cNvSpPr txBox="1"/>
          <p:nvPr/>
        </p:nvSpPr>
        <p:spPr>
          <a:xfrm>
            <a:off x="2507019" y="3254843"/>
            <a:ext cx="5489270" cy="110799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600" b="1" i="0" u="none" strike="noStrike" kern="1200" cap="none" spc="0" normalizeH="0" baseline="0" noProof="0" dirty="0">
                <a:ln>
                  <a:noFill/>
                </a:ln>
                <a:solidFill>
                  <a:prstClr val="black"/>
                </a:solidFill>
                <a:effectLst/>
                <a:uLnTx/>
                <a:uFillTx/>
                <a:latin typeface="Traditional Arabic" panose="02020603050405020304" pitchFamily="18" charset="-78"/>
                <a:ea typeface="+mn-ea"/>
                <a:cs typeface="Traditional Arabic" panose="02020603050405020304" pitchFamily="18" charset="-78"/>
              </a:rPr>
              <a:t>نشاطات مقترحة</a:t>
            </a:r>
            <a:endParaRPr kumimoji="0" lang="en-US" sz="6600" b="1" i="0" u="none" strike="noStrike" kern="1200" cap="none" spc="0" normalizeH="0" baseline="0" noProof="0" dirty="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fltVal val="0"/>
                                          </p:val>
                                        </p:tav>
                                        <p:tav tm="100000">
                                          <p:val>
                                            <p:strVal val="#ppt_w"/>
                                          </p:val>
                                        </p:tav>
                                      </p:tavLst>
                                    </p:anim>
                                    <p:anim calcmode="lin" valueType="num">
                                      <p:cBhvr>
                                        <p:cTn id="8" dur="1000" fill="hold"/>
                                        <p:tgtEl>
                                          <p:spTgt spid="26"/>
                                        </p:tgtEl>
                                        <p:attrNameLst>
                                          <p:attrName>ppt_h</p:attrName>
                                        </p:attrNameLst>
                                      </p:cBhvr>
                                      <p:tavLst>
                                        <p:tav tm="0">
                                          <p:val>
                                            <p:fltVal val="0"/>
                                          </p:val>
                                        </p:tav>
                                        <p:tav tm="100000">
                                          <p:val>
                                            <p:strVal val="#ppt_h"/>
                                          </p:val>
                                        </p:tav>
                                      </p:tavLst>
                                    </p:anim>
                                    <p:anim calcmode="lin" valueType="num">
                                      <p:cBhvr>
                                        <p:cTn id="9" dur="1000" fill="hold"/>
                                        <p:tgtEl>
                                          <p:spTgt spid="26"/>
                                        </p:tgtEl>
                                        <p:attrNameLst>
                                          <p:attrName>style.rotation</p:attrName>
                                        </p:attrNameLst>
                                      </p:cBhvr>
                                      <p:tavLst>
                                        <p:tav tm="0">
                                          <p:val>
                                            <p:fltVal val="90"/>
                                          </p:val>
                                        </p:tav>
                                        <p:tav tm="100000">
                                          <p:val>
                                            <p:fltVal val="0"/>
                                          </p:val>
                                        </p:tav>
                                      </p:tavLst>
                                    </p:anim>
                                    <p:animEffect transition="in" filter="fade">
                                      <p:cBhvr>
                                        <p:cTn id="10"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174C5951-9669-33F7-A3E2-07BBD7DF887D}"/>
              </a:ext>
            </a:extLst>
          </p:cNvPr>
          <p:cNvSpPr txBox="1"/>
          <p:nvPr/>
        </p:nvSpPr>
        <p:spPr>
          <a:xfrm>
            <a:off x="1697596" y="2420888"/>
            <a:ext cx="5748808" cy="2534424"/>
          </a:xfrm>
          <a:prstGeom prst="snip2DiagRect">
            <a:avLst/>
          </a:prstGeom>
          <a:noFill/>
          <a:ln>
            <a:noFill/>
          </a:ln>
        </p:spPr>
        <p:txBody>
          <a:bodyPr wrap="square">
            <a:spAutoFit/>
          </a:bodyPr>
          <a:lstStyle/>
          <a:p>
            <a:r>
              <a:rPr lang="ar-EG" sz="4400" b="1" dirty="0"/>
              <a:t>طبق مبادئ التنظيم على فريقك التطوعي في المدرسة، ثم قدم عرضا تقديمياً لزملائك.</a:t>
            </a:r>
            <a:endParaRPr lang="ar-EG" sz="6600" b="1" dirty="0"/>
          </a:p>
        </p:txBody>
      </p:sp>
    </p:spTree>
    <p:extLst>
      <p:ext uri="{BB962C8B-B14F-4D97-AF65-F5344CB8AC3E}">
        <p14:creationId xmlns:p14="http://schemas.microsoft.com/office/powerpoint/2010/main" val="265732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CDDE3"/>
        </a:solidFill>
        <a:effectLst/>
      </p:bgPr>
    </p:bg>
    <p:spTree>
      <p:nvGrpSpPr>
        <p:cNvPr id="1" name=""/>
        <p:cNvGrpSpPr/>
        <p:nvPr/>
      </p:nvGrpSpPr>
      <p:grpSpPr>
        <a:xfrm>
          <a:off x="0" y="0"/>
          <a:ext cx="0" cy="0"/>
          <a:chOff x="0" y="0"/>
          <a:chExt cx="0" cy="0"/>
        </a:xfrm>
      </p:grpSpPr>
      <p:sp>
        <p:nvSpPr>
          <p:cNvPr id="29" name="Freeform 29"/>
          <p:cNvSpPr/>
          <p:nvPr/>
        </p:nvSpPr>
        <p:spPr>
          <a:xfrm rot="463585">
            <a:off x="8046866" y="4765664"/>
            <a:ext cx="1447662" cy="2057400"/>
          </a:xfrm>
          <a:custGeom>
            <a:avLst/>
            <a:gdLst/>
            <a:ahLst/>
            <a:cxnLst/>
            <a:rect l="l" t="t" r="r" b="b"/>
            <a:pathLst>
              <a:path w="2895323" h="4114800">
                <a:moveTo>
                  <a:pt x="0" y="0"/>
                </a:moveTo>
                <a:lnTo>
                  <a:pt x="2895323" y="0"/>
                </a:lnTo>
                <a:lnTo>
                  <a:pt x="2895323"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0" name="Freeform 30"/>
          <p:cNvSpPr/>
          <p:nvPr/>
        </p:nvSpPr>
        <p:spPr>
          <a:xfrm rot="-637220">
            <a:off x="535084" y="1131891"/>
            <a:ext cx="1160269" cy="1384269"/>
          </a:xfrm>
          <a:custGeom>
            <a:avLst/>
            <a:gdLst/>
            <a:ahLst/>
            <a:cxnLst/>
            <a:rect l="l" t="t" r="r" b="b"/>
            <a:pathLst>
              <a:path w="2320537" h="2768537">
                <a:moveTo>
                  <a:pt x="0" y="0"/>
                </a:moveTo>
                <a:lnTo>
                  <a:pt x="2320537" y="0"/>
                </a:lnTo>
                <a:lnTo>
                  <a:pt x="2320537" y="2768537"/>
                </a:lnTo>
                <a:lnTo>
                  <a:pt x="0" y="27685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6" name="Freeform 36"/>
          <p:cNvSpPr/>
          <p:nvPr/>
        </p:nvSpPr>
        <p:spPr>
          <a:xfrm>
            <a:off x="7524504" y="1371511"/>
            <a:ext cx="1105146" cy="1190157"/>
          </a:xfrm>
          <a:custGeom>
            <a:avLst/>
            <a:gdLst/>
            <a:ahLst/>
            <a:cxnLst/>
            <a:rect l="l" t="t" r="r" b="b"/>
            <a:pathLst>
              <a:path w="2210292" h="2380314">
                <a:moveTo>
                  <a:pt x="0" y="0"/>
                </a:moveTo>
                <a:lnTo>
                  <a:pt x="2210292" y="0"/>
                </a:lnTo>
                <a:lnTo>
                  <a:pt x="2210292" y="2380315"/>
                </a:lnTo>
                <a:lnTo>
                  <a:pt x="0" y="2380315"/>
                </a:lnTo>
                <a:lnTo>
                  <a:pt x="0" y="0"/>
                </a:lnTo>
                <a:close/>
              </a:path>
            </a:pathLst>
          </a:custGeom>
          <a:blipFill>
            <a:blip r:embed="rId6">
              <a:extLst>
                <a:ext uri="{96DAC541-7B7A-43D3-8B79-37D633B846F1}">
                  <asvg:svgBlip xmlns:asvg="http://schemas.microsoft.com/office/drawing/2016/SVG/main" r:embed="rId7"/>
                </a:ext>
              </a:extLst>
            </a:blip>
            <a:stretch>
              <a:fillRect l="-201884" t="-35465" r="-335790" b="-529166"/>
            </a:stretch>
          </a:blipFill>
        </p:spPr>
      </p:sp>
      <p:sp>
        <p:nvSpPr>
          <p:cNvPr id="37" name="Freeform 37"/>
          <p:cNvSpPr/>
          <p:nvPr/>
        </p:nvSpPr>
        <p:spPr>
          <a:xfrm>
            <a:off x="2718498" y="5405672"/>
            <a:ext cx="1105146" cy="1190157"/>
          </a:xfrm>
          <a:custGeom>
            <a:avLst/>
            <a:gdLst/>
            <a:ahLst/>
            <a:cxnLst/>
            <a:rect l="l" t="t" r="r" b="b"/>
            <a:pathLst>
              <a:path w="2210292" h="2380314">
                <a:moveTo>
                  <a:pt x="0" y="0"/>
                </a:moveTo>
                <a:lnTo>
                  <a:pt x="2210292" y="0"/>
                </a:lnTo>
                <a:lnTo>
                  <a:pt x="2210292" y="2380314"/>
                </a:lnTo>
                <a:lnTo>
                  <a:pt x="0" y="2380314"/>
                </a:lnTo>
                <a:lnTo>
                  <a:pt x="0" y="0"/>
                </a:lnTo>
                <a:close/>
              </a:path>
            </a:pathLst>
          </a:custGeom>
          <a:blipFill>
            <a:blip r:embed="rId6">
              <a:extLst>
                <a:ext uri="{96DAC541-7B7A-43D3-8B79-37D633B846F1}">
                  <asvg:svgBlip xmlns:asvg="http://schemas.microsoft.com/office/drawing/2016/SVG/main" r:embed="rId7"/>
                </a:ext>
              </a:extLst>
            </a:blip>
            <a:stretch>
              <a:fillRect l="-201884" t="-35465" r="-335790" b="-529166"/>
            </a:stretch>
          </a:blipFill>
        </p:spPr>
      </p:sp>
      <p:sp>
        <p:nvSpPr>
          <p:cNvPr id="39" name="Freeform 18">
            <a:extLst>
              <a:ext uri="{FF2B5EF4-FFF2-40B4-BE49-F238E27FC236}">
                <a16:creationId xmlns:a16="http://schemas.microsoft.com/office/drawing/2014/main" id="{DBD1B676-D084-3A7B-EA5A-87EAD23C54E0}"/>
              </a:ext>
            </a:extLst>
          </p:cNvPr>
          <p:cNvSpPr/>
          <p:nvPr/>
        </p:nvSpPr>
        <p:spPr>
          <a:xfrm>
            <a:off x="2012957" y="1824025"/>
            <a:ext cx="5118085" cy="3523057"/>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D3163"/>
          </a:solidFill>
        </p:spPr>
      </p:sp>
      <p:sp>
        <p:nvSpPr>
          <p:cNvPr id="41" name="مربع نص 40">
            <a:extLst>
              <a:ext uri="{FF2B5EF4-FFF2-40B4-BE49-F238E27FC236}">
                <a16:creationId xmlns:a16="http://schemas.microsoft.com/office/drawing/2014/main" id="{152F5C35-F9DF-DC93-45B1-D826CD8C44FD}"/>
              </a:ext>
            </a:extLst>
          </p:cNvPr>
          <p:cNvSpPr txBox="1"/>
          <p:nvPr/>
        </p:nvSpPr>
        <p:spPr>
          <a:xfrm>
            <a:off x="3023827" y="2767280"/>
            <a:ext cx="3096344" cy="132343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0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rPr>
              <a:t>التقويم</a:t>
            </a:r>
            <a:endParaRPr kumimoji="0" lang="en-US" sz="80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endParaRPr>
          </a:p>
        </p:txBody>
      </p:sp>
      <p:pic>
        <p:nvPicPr>
          <p:cNvPr id="42" name="Picture 6">
            <a:extLst>
              <a:ext uri="{FF2B5EF4-FFF2-40B4-BE49-F238E27FC236}">
                <a16:creationId xmlns:a16="http://schemas.microsoft.com/office/drawing/2014/main" id="{2923D2B6-5F84-2EB8-7523-4AC4ED0BA147}"/>
              </a:ext>
            </a:extLst>
          </p:cNvPr>
          <p:cNvPicPr>
            <a:picLocks noChangeAspect="1"/>
          </p:cNvPicPr>
          <p:nvPr/>
        </p:nvPicPr>
        <p:blipFill>
          <a:blip r:embed="rId8"/>
          <a:srcRect/>
          <a:stretch>
            <a:fillRect/>
          </a:stretch>
        </p:blipFill>
        <p:spPr>
          <a:xfrm>
            <a:off x="5616649" y="435421"/>
            <a:ext cx="1711124" cy="175499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heel(1)">
                                      <p:cBhvr>
                                        <p:cTn id="7" dur="2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CDDE3"/>
        </a:solidFill>
        <a:effectLst/>
      </p:bgPr>
    </p:bg>
    <p:spTree>
      <p:nvGrpSpPr>
        <p:cNvPr id="1" name=""/>
        <p:cNvGrpSpPr/>
        <p:nvPr/>
      </p:nvGrpSpPr>
      <p:grpSpPr>
        <a:xfrm>
          <a:off x="0" y="0"/>
          <a:ext cx="0" cy="0"/>
          <a:chOff x="0" y="0"/>
          <a:chExt cx="0" cy="0"/>
        </a:xfrm>
      </p:grpSpPr>
      <p:sp>
        <p:nvSpPr>
          <p:cNvPr id="14" name="Freeform 14"/>
          <p:cNvSpPr/>
          <p:nvPr/>
        </p:nvSpPr>
        <p:spPr>
          <a:xfrm>
            <a:off x="8222776" y="1249444"/>
            <a:ext cx="1339440" cy="1385012"/>
          </a:xfrm>
          <a:custGeom>
            <a:avLst/>
            <a:gdLst/>
            <a:ahLst/>
            <a:cxnLst/>
            <a:rect l="l" t="t" r="r" b="b"/>
            <a:pathLst>
              <a:path w="2678879" h="2770024">
                <a:moveTo>
                  <a:pt x="0" y="0"/>
                </a:moveTo>
                <a:lnTo>
                  <a:pt x="2678880" y="0"/>
                </a:lnTo>
                <a:lnTo>
                  <a:pt x="2678880" y="2770024"/>
                </a:lnTo>
                <a:lnTo>
                  <a:pt x="0" y="2770024"/>
                </a:lnTo>
                <a:lnTo>
                  <a:pt x="0" y="0"/>
                </a:lnTo>
                <a:close/>
              </a:path>
            </a:pathLst>
          </a:custGeom>
          <a:blipFill>
            <a:blip r:embed="rId2">
              <a:extLst>
                <a:ext uri="{96DAC541-7B7A-43D3-8B79-37D633B846F1}">
                  <asvg:svgBlip xmlns:asvg="http://schemas.microsoft.com/office/drawing/2016/SVG/main" r:embed="rId3"/>
                </a:ext>
              </a:extLst>
            </a:blip>
            <a:stretch>
              <a:fillRect l="-64087" r="-224693" b="-253429"/>
            </a:stretch>
          </a:blipFill>
        </p:spPr>
      </p:sp>
      <p:sp>
        <p:nvSpPr>
          <p:cNvPr id="15" name="Freeform 15"/>
          <p:cNvSpPr/>
          <p:nvPr/>
        </p:nvSpPr>
        <p:spPr>
          <a:xfrm rot="-304291">
            <a:off x="5892041" y="5260242"/>
            <a:ext cx="1366592" cy="1193156"/>
          </a:xfrm>
          <a:custGeom>
            <a:avLst/>
            <a:gdLst/>
            <a:ahLst/>
            <a:cxnLst/>
            <a:rect l="l" t="t" r="r" b="b"/>
            <a:pathLst>
              <a:path w="2733184" h="2386312">
                <a:moveTo>
                  <a:pt x="0" y="0"/>
                </a:moveTo>
                <a:lnTo>
                  <a:pt x="2733184" y="0"/>
                </a:lnTo>
                <a:lnTo>
                  <a:pt x="2733184" y="2386313"/>
                </a:lnTo>
                <a:lnTo>
                  <a:pt x="0" y="2386313"/>
                </a:lnTo>
                <a:lnTo>
                  <a:pt x="0" y="0"/>
                </a:lnTo>
                <a:close/>
              </a:path>
            </a:pathLst>
          </a:custGeom>
          <a:blipFill>
            <a:blip r:embed="rId4">
              <a:extLst>
                <a:ext uri="{96DAC541-7B7A-43D3-8B79-37D633B846F1}">
                  <asvg:svgBlip xmlns:asvg="http://schemas.microsoft.com/office/drawing/2016/SVG/main" r:embed="rId5"/>
                </a:ext>
              </a:extLst>
            </a:blip>
            <a:stretch>
              <a:fillRect l="-77892" t="-57856" r="-233142" b="-387259"/>
            </a:stretch>
          </a:blipFill>
        </p:spPr>
      </p:sp>
      <p:sp>
        <p:nvSpPr>
          <p:cNvPr id="16" name="Freeform 16"/>
          <p:cNvSpPr/>
          <p:nvPr/>
        </p:nvSpPr>
        <p:spPr>
          <a:xfrm>
            <a:off x="514350" y="1358068"/>
            <a:ext cx="949134" cy="1022145"/>
          </a:xfrm>
          <a:custGeom>
            <a:avLst/>
            <a:gdLst/>
            <a:ahLst/>
            <a:cxnLst/>
            <a:rect l="l" t="t" r="r" b="b"/>
            <a:pathLst>
              <a:path w="1898268" h="2044289">
                <a:moveTo>
                  <a:pt x="0" y="0"/>
                </a:moveTo>
                <a:lnTo>
                  <a:pt x="1898268" y="0"/>
                </a:lnTo>
                <a:lnTo>
                  <a:pt x="1898268" y="2044289"/>
                </a:lnTo>
                <a:lnTo>
                  <a:pt x="0" y="2044289"/>
                </a:lnTo>
                <a:lnTo>
                  <a:pt x="0" y="0"/>
                </a:lnTo>
                <a:close/>
              </a:path>
            </a:pathLst>
          </a:custGeom>
          <a:blipFill>
            <a:blip r:embed="rId6">
              <a:extLst>
                <a:ext uri="{96DAC541-7B7A-43D3-8B79-37D633B846F1}">
                  <asvg:svgBlip xmlns:asvg="http://schemas.microsoft.com/office/drawing/2016/SVG/main" r:embed="rId7"/>
                </a:ext>
              </a:extLst>
            </a:blip>
            <a:stretch>
              <a:fillRect l="-201884" t="-35465" r="-335790" b="-529166"/>
            </a:stretch>
          </a:blipFill>
        </p:spPr>
      </p:sp>
      <p:sp>
        <p:nvSpPr>
          <p:cNvPr id="17" name="Freeform 17"/>
          <p:cNvSpPr/>
          <p:nvPr/>
        </p:nvSpPr>
        <p:spPr>
          <a:xfrm rot="-346610">
            <a:off x="-1715695" y="3174355"/>
            <a:ext cx="2644511" cy="1375146"/>
          </a:xfrm>
          <a:custGeom>
            <a:avLst/>
            <a:gdLst/>
            <a:ahLst/>
            <a:cxnLst/>
            <a:rect l="l" t="t" r="r" b="b"/>
            <a:pathLst>
              <a:path w="5289022" h="2750291">
                <a:moveTo>
                  <a:pt x="0" y="0"/>
                </a:moveTo>
                <a:lnTo>
                  <a:pt x="5289022" y="0"/>
                </a:lnTo>
                <a:lnTo>
                  <a:pt x="5289022" y="2750292"/>
                </a:lnTo>
                <a:lnTo>
                  <a:pt x="0" y="275029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3" name="Freeform 23"/>
          <p:cNvSpPr/>
          <p:nvPr/>
        </p:nvSpPr>
        <p:spPr>
          <a:xfrm>
            <a:off x="3445644" y="5489879"/>
            <a:ext cx="949134" cy="1022145"/>
          </a:xfrm>
          <a:custGeom>
            <a:avLst/>
            <a:gdLst/>
            <a:ahLst/>
            <a:cxnLst/>
            <a:rect l="l" t="t" r="r" b="b"/>
            <a:pathLst>
              <a:path w="1898268" h="2044289">
                <a:moveTo>
                  <a:pt x="0" y="0"/>
                </a:moveTo>
                <a:lnTo>
                  <a:pt x="1898269" y="0"/>
                </a:lnTo>
                <a:lnTo>
                  <a:pt x="1898269" y="2044289"/>
                </a:lnTo>
                <a:lnTo>
                  <a:pt x="0" y="2044289"/>
                </a:lnTo>
                <a:lnTo>
                  <a:pt x="0" y="0"/>
                </a:lnTo>
                <a:close/>
              </a:path>
            </a:pathLst>
          </a:custGeom>
          <a:blipFill>
            <a:blip r:embed="rId6">
              <a:extLst>
                <a:ext uri="{96DAC541-7B7A-43D3-8B79-37D633B846F1}">
                  <asvg:svgBlip xmlns:asvg="http://schemas.microsoft.com/office/drawing/2016/SVG/main" r:embed="rId7"/>
                </a:ext>
              </a:extLst>
            </a:blip>
            <a:stretch>
              <a:fillRect l="-201884" t="-35465" r="-335790" b="-529166"/>
            </a:stretch>
          </a:blipFill>
        </p:spPr>
      </p:sp>
      <p:sp>
        <p:nvSpPr>
          <p:cNvPr id="24" name="Freeform 9">
            <a:extLst>
              <a:ext uri="{FF2B5EF4-FFF2-40B4-BE49-F238E27FC236}">
                <a16:creationId xmlns:a16="http://schemas.microsoft.com/office/drawing/2014/main" id="{FF783E8B-B462-DDFB-1303-836635E74A61}"/>
              </a:ext>
            </a:extLst>
          </p:cNvPr>
          <p:cNvSpPr/>
          <p:nvPr/>
        </p:nvSpPr>
        <p:spPr>
          <a:xfrm rot="21139106">
            <a:off x="2879812" y="1142738"/>
            <a:ext cx="3384376" cy="3860547"/>
          </a:xfrm>
          <a:custGeom>
            <a:avLst/>
            <a:gdLst/>
            <a:ahLst/>
            <a:cxnLst/>
            <a:rect l="l" t="t" r="r" b="b"/>
            <a:pathLst>
              <a:path w="3034665" h="4114800">
                <a:moveTo>
                  <a:pt x="0" y="0"/>
                </a:moveTo>
                <a:lnTo>
                  <a:pt x="3034665" y="0"/>
                </a:lnTo>
                <a:lnTo>
                  <a:pt x="3034665"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6" name="نجمة: 10 نقاط 25">
            <a:extLst>
              <a:ext uri="{FF2B5EF4-FFF2-40B4-BE49-F238E27FC236}">
                <a16:creationId xmlns:a16="http://schemas.microsoft.com/office/drawing/2014/main" id="{6278F60C-B74A-D14A-8BCB-50C274D82790}"/>
              </a:ext>
            </a:extLst>
          </p:cNvPr>
          <p:cNvSpPr/>
          <p:nvPr/>
        </p:nvSpPr>
        <p:spPr>
          <a:xfrm rot="21171747">
            <a:off x="2915069" y="732750"/>
            <a:ext cx="3276364" cy="4680520"/>
          </a:xfrm>
          <a:prstGeom prst="star10">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000" b="1" i="0" u="none" strike="noStrike" kern="1200" cap="none" spc="0" normalizeH="0" baseline="0" noProof="0" dirty="0">
                <a:ln>
                  <a:noFill/>
                </a:ln>
                <a:solidFill>
                  <a:prstClr val="black"/>
                </a:solidFill>
                <a:effectLst/>
                <a:uLnTx/>
                <a:uFillTx/>
                <a:latin typeface="Traditional Arabic" panose="02020603050405020304" pitchFamily="18" charset="-78"/>
                <a:ea typeface="+mn-ea"/>
                <a:cs typeface="Traditional Arabic" panose="02020603050405020304" pitchFamily="18" charset="-78"/>
              </a:rPr>
              <a:t>أجب عن الأسئلة الآتية:</a:t>
            </a:r>
            <a:endParaRPr kumimoji="0" lang="en-US" sz="4000" b="1" i="0" u="none" strike="noStrike" kern="1200" cap="none" spc="0" normalizeH="0" baseline="0" noProof="0" dirty="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strVal val="#ppt_w+.3"/>
                                          </p:val>
                                        </p:tav>
                                        <p:tav tm="100000">
                                          <p:val>
                                            <p:strVal val="#ppt_w"/>
                                          </p:val>
                                        </p:tav>
                                      </p:tavLst>
                                    </p:anim>
                                    <p:anim calcmode="lin" valueType="num">
                                      <p:cBhvr>
                                        <p:cTn id="8" dur="1000" fill="hold"/>
                                        <p:tgtEl>
                                          <p:spTgt spid="26"/>
                                        </p:tgtEl>
                                        <p:attrNameLst>
                                          <p:attrName>ppt_h</p:attrName>
                                        </p:attrNameLst>
                                      </p:cBhvr>
                                      <p:tavLst>
                                        <p:tav tm="0">
                                          <p:val>
                                            <p:strVal val="#ppt_h"/>
                                          </p:val>
                                        </p:tav>
                                        <p:tav tm="100000">
                                          <p:val>
                                            <p:strVal val="#ppt_h"/>
                                          </p:val>
                                        </p:tav>
                                      </p:tavLst>
                                    </p:anim>
                                    <p:animEffect transition="in" filter="fade">
                                      <p:cBhvr>
                                        <p:cTn id="9"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7">
            <a:extLst>
              <a:ext uri="{FF2B5EF4-FFF2-40B4-BE49-F238E27FC236}">
                <a16:creationId xmlns:a16="http://schemas.microsoft.com/office/drawing/2014/main" id="{F8741875-481A-3AE8-1D9C-E64CC0119FDF}"/>
              </a:ext>
            </a:extLst>
          </p:cNvPr>
          <p:cNvSpPr/>
          <p:nvPr/>
        </p:nvSpPr>
        <p:spPr>
          <a:xfrm>
            <a:off x="2411760" y="1478413"/>
            <a:ext cx="4876800" cy="1249680"/>
          </a:xfrm>
          <a:custGeom>
            <a:avLst/>
            <a:gdLst/>
            <a:ahLst/>
            <a:cxnLst/>
            <a:rect l="l" t="t" r="r" b="b"/>
            <a:pathLst>
              <a:path w="7315200" h="1874520">
                <a:moveTo>
                  <a:pt x="0" y="0"/>
                </a:moveTo>
                <a:lnTo>
                  <a:pt x="7315200" y="0"/>
                </a:lnTo>
                <a:lnTo>
                  <a:pt x="7315200" y="1874520"/>
                </a:lnTo>
                <a:lnTo>
                  <a:pt x="0" y="187452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01233054-B2B6-7808-FB3A-E1DD52B84498}"/>
              </a:ext>
            </a:extLst>
          </p:cNvPr>
          <p:cNvSpPr txBox="1"/>
          <p:nvPr/>
        </p:nvSpPr>
        <p:spPr>
          <a:xfrm>
            <a:off x="-248522" y="1745179"/>
            <a:ext cx="7099951" cy="646331"/>
          </a:xfrm>
          <a:prstGeom prst="rect">
            <a:avLst/>
          </a:prstGeom>
          <a:noFill/>
        </p:spPr>
        <p:txBody>
          <a:bodyPr wrap="square">
            <a:spAutoFit/>
          </a:bodyPr>
          <a:lstStyle/>
          <a:p>
            <a:r>
              <a:rPr lang="ar-EG" sz="3600" b="1" dirty="0"/>
              <a:t>اذكر بعض مزايا التنظيم الرسمي.</a:t>
            </a:r>
            <a:endParaRPr lang="ar-EG" sz="6600" b="1" dirty="0"/>
          </a:p>
        </p:txBody>
      </p:sp>
      <p:sp>
        <p:nvSpPr>
          <p:cNvPr id="3" name="مربع نص 2">
            <a:extLst>
              <a:ext uri="{FF2B5EF4-FFF2-40B4-BE49-F238E27FC236}">
                <a16:creationId xmlns:a16="http://schemas.microsoft.com/office/drawing/2014/main" id="{CAC1E7B4-CE30-C9FA-2C24-59D307C8D143}"/>
              </a:ext>
            </a:extLst>
          </p:cNvPr>
          <p:cNvSpPr txBox="1"/>
          <p:nvPr/>
        </p:nvSpPr>
        <p:spPr>
          <a:xfrm>
            <a:off x="1259632" y="3068960"/>
            <a:ext cx="5814392" cy="1697901"/>
          </a:xfrm>
          <a:prstGeom prst="rect">
            <a:avLst/>
          </a:prstGeom>
          <a:noFill/>
        </p:spPr>
        <p:txBody>
          <a:bodyPr wrap="square">
            <a:spAutoFit/>
          </a:bodyPr>
          <a:lstStyle/>
          <a:p>
            <a:pPr algn="r" rtl="1">
              <a:spcBef>
                <a:spcPts val="0"/>
              </a:spcBef>
              <a:spcAft>
                <a:spcPts val="500"/>
              </a:spcAft>
            </a:pPr>
            <a:r>
              <a:rPr lang="ar-EG" sz="3200" b="1" i="0" u="none" strike="noStrike" dirty="0">
                <a:solidFill>
                  <a:schemeClr val="accent2">
                    <a:lumMod val="50000"/>
                  </a:schemeClr>
                </a:solidFill>
                <a:effectLst/>
                <a:latin typeface="Times New Roman" panose="02020603050405020304" pitchFamily="18" charset="0"/>
              </a:rPr>
              <a:t>1- تحديد وظيفة معينة لكل فرد.</a:t>
            </a:r>
          </a:p>
          <a:p>
            <a:pPr algn="r" rtl="1">
              <a:spcBef>
                <a:spcPts val="0"/>
              </a:spcBef>
              <a:spcAft>
                <a:spcPts val="500"/>
              </a:spcAft>
            </a:pPr>
            <a:r>
              <a:rPr lang="ar-EG" sz="3200" b="1" i="0" u="none" strike="noStrike" dirty="0">
                <a:solidFill>
                  <a:schemeClr val="accent2">
                    <a:lumMod val="50000"/>
                  </a:schemeClr>
                </a:solidFill>
                <a:effectLst/>
                <a:latin typeface="Times New Roman" panose="02020603050405020304" pitchFamily="18" charset="0"/>
              </a:rPr>
              <a:t> ٢- خلق سلسلة من الاتصالات في المنظمة .</a:t>
            </a:r>
          </a:p>
          <a:p>
            <a:pPr algn="r" rtl="1">
              <a:spcBef>
                <a:spcPts val="0"/>
              </a:spcBef>
              <a:spcAft>
                <a:spcPts val="500"/>
              </a:spcAft>
            </a:pPr>
            <a:r>
              <a:rPr lang="ar-EG" sz="3200" b="1" dirty="0">
                <a:solidFill>
                  <a:schemeClr val="accent2">
                    <a:lumMod val="50000"/>
                  </a:schemeClr>
                </a:solidFill>
                <a:latin typeface="Times New Roman" panose="02020603050405020304" pitchFamily="18" charset="0"/>
              </a:rPr>
              <a:t>3-</a:t>
            </a:r>
            <a:r>
              <a:rPr lang="ar-EG" sz="3200" b="1" i="0" u="none" strike="noStrike" dirty="0">
                <a:solidFill>
                  <a:schemeClr val="accent2">
                    <a:lumMod val="50000"/>
                  </a:schemeClr>
                </a:solidFill>
                <a:effectLst/>
                <a:latin typeface="Times New Roman" panose="02020603050405020304" pitchFamily="18" charset="0"/>
              </a:rPr>
              <a:t> عمل المنظمة بطريقة سلسلة ومنهجية .</a:t>
            </a:r>
            <a:endParaRPr lang="ar-EG" sz="3200" b="0" dirty="0">
              <a:solidFill>
                <a:schemeClr val="accent2">
                  <a:lumMod val="50000"/>
                </a:schemeClr>
              </a:solidFill>
              <a:effectLst/>
            </a:endParaRPr>
          </a:p>
        </p:txBody>
      </p:sp>
    </p:spTree>
    <p:extLst>
      <p:ext uri="{BB962C8B-B14F-4D97-AF65-F5344CB8AC3E}">
        <p14:creationId xmlns:p14="http://schemas.microsoft.com/office/powerpoint/2010/main" val="1580942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par>
                                <p:cTn id="13" presetID="14" presetClass="entr" presetSubtype="1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5" dur="500"/>
                                        <p:tgtEl>
                                          <p:spTgt spid="3">
                                            <p:txEl>
                                              <p:pRg st="1" end="1"/>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7">
            <a:extLst>
              <a:ext uri="{FF2B5EF4-FFF2-40B4-BE49-F238E27FC236}">
                <a16:creationId xmlns:a16="http://schemas.microsoft.com/office/drawing/2014/main" id="{DDF11E95-6896-EA1E-DF82-EB78C45B6477}"/>
              </a:ext>
            </a:extLst>
          </p:cNvPr>
          <p:cNvSpPr/>
          <p:nvPr/>
        </p:nvSpPr>
        <p:spPr>
          <a:xfrm>
            <a:off x="2411760" y="1478412"/>
            <a:ext cx="4876800" cy="1734563"/>
          </a:xfrm>
          <a:custGeom>
            <a:avLst/>
            <a:gdLst/>
            <a:ahLst/>
            <a:cxnLst/>
            <a:rect l="l" t="t" r="r" b="b"/>
            <a:pathLst>
              <a:path w="7315200" h="1874520">
                <a:moveTo>
                  <a:pt x="0" y="0"/>
                </a:moveTo>
                <a:lnTo>
                  <a:pt x="7315200" y="0"/>
                </a:lnTo>
                <a:lnTo>
                  <a:pt x="7315200" y="1874520"/>
                </a:lnTo>
                <a:lnTo>
                  <a:pt x="0" y="187452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مربع نص 3">
            <a:extLst>
              <a:ext uri="{FF2B5EF4-FFF2-40B4-BE49-F238E27FC236}">
                <a16:creationId xmlns:a16="http://schemas.microsoft.com/office/drawing/2014/main" id="{01233054-B2B6-7808-FB3A-E1DD52B84498}"/>
              </a:ext>
            </a:extLst>
          </p:cNvPr>
          <p:cNvSpPr txBox="1"/>
          <p:nvPr/>
        </p:nvSpPr>
        <p:spPr>
          <a:xfrm>
            <a:off x="2608784" y="1772816"/>
            <a:ext cx="4464496" cy="1200329"/>
          </a:xfrm>
          <a:prstGeom prst="rect">
            <a:avLst/>
          </a:prstGeom>
          <a:noFill/>
          <a:ln>
            <a:noFill/>
          </a:ln>
        </p:spPr>
        <p:txBody>
          <a:bodyPr wrap="square">
            <a:spAutoFit/>
          </a:bodyPr>
          <a:lstStyle/>
          <a:p>
            <a:pPr algn="ctr"/>
            <a:r>
              <a:rPr lang="ar-EG" sz="3600" b="1" dirty="0"/>
              <a:t>لماذا تعد وحدة القيادة أحد مبادئ التنظيم؟</a:t>
            </a:r>
            <a:endParaRPr lang="ar-EG" sz="5400" b="1" dirty="0"/>
          </a:p>
        </p:txBody>
      </p:sp>
      <p:sp>
        <p:nvSpPr>
          <p:cNvPr id="2" name="مربع نص 1">
            <a:extLst>
              <a:ext uri="{FF2B5EF4-FFF2-40B4-BE49-F238E27FC236}">
                <a16:creationId xmlns:a16="http://schemas.microsoft.com/office/drawing/2014/main" id="{BF3F9188-8953-3B6F-0359-2D4254C61430}"/>
              </a:ext>
            </a:extLst>
          </p:cNvPr>
          <p:cNvSpPr txBox="1"/>
          <p:nvPr/>
        </p:nvSpPr>
        <p:spPr>
          <a:xfrm>
            <a:off x="2051720" y="3645026"/>
            <a:ext cx="4572000" cy="1077218"/>
          </a:xfrm>
          <a:prstGeom prst="rect">
            <a:avLst/>
          </a:prstGeom>
          <a:noFill/>
          <a:ln>
            <a:noFill/>
          </a:ln>
        </p:spPr>
        <p:txBody>
          <a:bodyPr wrap="square">
            <a:spAutoFit/>
          </a:bodyPr>
          <a:lstStyle/>
          <a:p>
            <a:r>
              <a:rPr lang="ar-EG" sz="3200" b="1" dirty="0">
                <a:solidFill>
                  <a:srgbClr val="FF0000"/>
                </a:solidFill>
              </a:rPr>
              <a:t>لأنه يساعد على تحديد المسؤولية ويضمن تنسيق .</a:t>
            </a:r>
            <a:endParaRPr lang="ar-EG" sz="4800" dirty="0">
              <a:solidFill>
                <a:srgbClr val="FF0000"/>
              </a:solidFill>
            </a:endParaRPr>
          </a:p>
        </p:txBody>
      </p:sp>
    </p:spTree>
    <p:extLst>
      <p:ext uri="{BB962C8B-B14F-4D97-AF65-F5344CB8AC3E}">
        <p14:creationId xmlns:p14="http://schemas.microsoft.com/office/powerpoint/2010/main" val="3228171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randombar(horizontal)">
                                      <p:cBhvr>
                                        <p:cTn id="12"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01233054-B2B6-7808-FB3A-E1DD52B84498}"/>
              </a:ext>
            </a:extLst>
          </p:cNvPr>
          <p:cNvSpPr txBox="1"/>
          <p:nvPr/>
        </p:nvSpPr>
        <p:spPr>
          <a:xfrm>
            <a:off x="-324544" y="1249288"/>
            <a:ext cx="8108063" cy="646331"/>
          </a:xfrm>
          <a:prstGeom prst="rect">
            <a:avLst/>
          </a:prstGeom>
          <a:noFill/>
          <a:ln>
            <a:noFill/>
          </a:ln>
        </p:spPr>
        <p:txBody>
          <a:bodyPr wrap="square">
            <a:spAutoFit/>
          </a:bodyPr>
          <a:lstStyle/>
          <a:p>
            <a:r>
              <a:rPr lang="ar-EG" sz="3600" b="1" dirty="0"/>
              <a:t>اربط ما في القائمة (أ) بما يناسبه من القائمة (ب):</a:t>
            </a:r>
            <a:endParaRPr lang="ar-EG" sz="6000" dirty="0"/>
          </a:p>
        </p:txBody>
      </p:sp>
      <p:graphicFrame>
        <p:nvGraphicFramePr>
          <p:cNvPr id="2" name="جدول 2">
            <a:extLst>
              <a:ext uri="{FF2B5EF4-FFF2-40B4-BE49-F238E27FC236}">
                <a16:creationId xmlns:a16="http://schemas.microsoft.com/office/drawing/2014/main" id="{CA8A88E5-64DE-A631-C46F-35193DF9A2B9}"/>
              </a:ext>
            </a:extLst>
          </p:cNvPr>
          <p:cNvGraphicFramePr>
            <a:graphicFrameLocks noGrp="1"/>
          </p:cNvGraphicFramePr>
          <p:nvPr>
            <p:extLst>
              <p:ext uri="{D42A27DB-BD31-4B8C-83A1-F6EECF244321}">
                <p14:modId xmlns:p14="http://schemas.microsoft.com/office/powerpoint/2010/main" val="4257601752"/>
              </p:ext>
            </p:extLst>
          </p:nvPr>
        </p:nvGraphicFramePr>
        <p:xfrm>
          <a:off x="517968" y="1988840"/>
          <a:ext cx="8108064" cy="3798422"/>
        </p:xfrm>
        <a:graphic>
          <a:graphicData uri="http://schemas.openxmlformats.org/drawingml/2006/table">
            <a:tbl>
              <a:tblPr firstRow="1" bandRow="1">
                <a:tableStyleId>{00A15C55-8517-42AA-B614-E9B94910E393}</a:tableStyleId>
              </a:tblPr>
              <a:tblGrid>
                <a:gridCol w="2109816">
                  <a:extLst>
                    <a:ext uri="{9D8B030D-6E8A-4147-A177-3AD203B41FA5}">
                      <a16:colId xmlns:a16="http://schemas.microsoft.com/office/drawing/2014/main" val="348606363"/>
                    </a:ext>
                  </a:extLst>
                </a:gridCol>
                <a:gridCol w="1224136">
                  <a:extLst>
                    <a:ext uri="{9D8B030D-6E8A-4147-A177-3AD203B41FA5}">
                      <a16:colId xmlns:a16="http://schemas.microsoft.com/office/drawing/2014/main" val="3875387211"/>
                    </a:ext>
                  </a:extLst>
                </a:gridCol>
                <a:gridCol w="4248472">
                  <a:extLst>
                    <a:ext uri="{9D8B030D-6E8A-4147-A177-3AD203B41FA5}">
                      <a16:colId xmlns:a16="http://schemas.microsoft.com/office/drawing/2014/main" val="787288692"/>
                    </a:ext>
                  </a:extLst>
                </a:gridCol>
                <a:gridCol w="525640">
                  <a:extLst>
                    <a:ext uri="{9D8B030D-6E8A-4147-A177-3AD203B41FA5}">
                      <a16:colId xmlns:a16="http://schemas.microsoft.com/office/drawing/2014/main" val="2261960268"/>
                    </a:ext>
                  </a:extLst>
                </a:gridCol>
              </a:tblGrid>
              <a:tr h="720080">
                <a:tc>
                  <a:txBody>
                    <a:bodyPr/>
                    <a:lstStyle/>
                    <a:p>
                      <a:pPr algn="ctr"/>
                      <a:r>
                        <a:rPr lang="ar-EG" sz="3200" b="1" dirty="0"/>
                        <a:t>ب</a:t>
                      </a:r>
                      <a:endParaRPr lang="en-US" sz="3200" b="1" dirty="0"/>
                    </a:p>
                  </a:txBody>
                  <a:tcPr/>
                </a:tc>
                <a:tc>
                  <a:txBody>
                    <a:bodyPr/>
                    <a:lstStyle/>
                    <a:p>
                      <a:pPr algn="ctr"/>
                      <a:r>
                        <a:rPr lang="ar-EG" sz="3200" b="1" dirty="0"/>
                        <a:t>الإجابة</a:t>
                      </a:r>
                      <a:endParaRPr lang="en-US" sz="3200" b="1" dirty="0"/>
                    </a:p>
                  </a:txBody>
                  <a:tcPr/>
                </a:tc>
                <a:tc>
                  <a:txBody>
                    <a:bodyPr/>
                    <a:lstStyle/>
                    <a:p>
                      <a:pPr algn="ctr"/>
                      <a:r>
                        <a:rPr lang="ar-EG" sz="3200" b="1" dirty="0"/>
                        <a:t>أ</a:t>
                      </a:r>
                      <a:endParaRPr lang="en-US" sz="3200" b="1" dirty="0"/>
                    </a:p>
                  </a:txBody>
                  <a:tcPr/>
                </a:tc>
                <a:tc>
                  <a:txBody>
                    <a:bodyPr/>
                    <a:lstStyle/>
                    <a:p>
                      <a:pPr algn="ctr"/>
                      <a:r>
                        <a:rPr lang="ar-EG" sz="3200" b="1" dirty="0"/>
                        <a:t>م</a:t>
                      </a:r>
                      <a:endParaRPr lang="en-US" sz="3200" b="1" dirty="0"/>
                    </a:p>
                  </a:txBody>
                  <a:tcPr/>
                </a:tc>
                <a:extLst>
                  <a:ext uri="{0D108BD9-81ED-4DB2-BD59-A6C34878D82A}">
                    <a16:rowId xmlns:a16="http://schemas.microsoft.com/office/drawing/2014/main" val="709903050"/>
                  </a:ext>
                </a:extLst>
              </a:tr>
              <a:tr h="1026114">
                <a:tc>
                  <a:txBody>
                    <a:bodyPr/>
                    <a:lstStyle/>
                    <a:p>
                      <a:pPr algn="ctr"/>
                      <a:r>
                        <a:rPr lang="ar-EG" sz="3200" b="1" dirty="0"/>
                        <a:t>مبدأ التفويض</a:t>
                      </a:r>
                      <a:endParaRPr lang="en-US" sz="3200" b="1" dirty="0"/>
                    </a:p>
                  </a:txBody>
                  <a:tcPr/>
                </a:tc>
                <a:tc>
                  <a:txBody>
                    <a:bodyPr/>
                    <a:lstStyle/>
                    <a:p>
                      <a:pPr algn="ctr"/>
                      <a:endParaRPr lang="en-US" sz="3200" b="1"/>
                    </a:p>
                  </a:txBody>
                  <a:tcPr/>
                </a:tc>
                <a:tc>
                  <a:txBody>
                    <a:bodyPr/>
                    <a:lstStyle/>
                    <a:p>
                      <a:pPr algn="ctr"/>
                      <a:r>
                        <a:rPr lang="ar-EG" sz="3200" b="1" dirty="0"/>
                        <a:t>التنظيم غير الرسمي</a:t>
                      </a:r>
                      <a:endParaRPr lang="en-US" sz="3200" b="1" dirty="0"/>
                    </a:p>
                  </a:txBody>
                  <a:tcPr/>
                </a:tc>
                <a:tc>
                  <a:txBody>
                    <a:bodyPr/>
                    <a:lstStyle/>
                    <a:p>
                      <a:pPr algn="ctr"/>
                      <a:r>
                        <a:rPr lang="ar-EG" sz="3200" b="1" dirty="0"/>
                        <a:t>1</a:t>
                      </a:r>
                      <a:endParaRPr lang="en-US" sz="3200" b="1" dirty="0"/>
                    </a:p>
                  </a:txBody>
                  <a:tcPr/>
                </a:tc>
                <a:extLst>
                  <a:ext uri="{0D108BD9-81ED-4DB2-BD59-A6C34878D82A}">
                    <a16:rowId xmlns:a16="http://schemas.microsoft.com/office/drawing/2014/main" val="1315015969"/>
                  </a:ext>
                </a:extLst>
              </a:tr>
              <a:tr h="1026114">
                <a:tc>
                  <a:txBody>
                    <a:bodyPr/>
                    <a:lstStyle/>
                    <a:p>
                      <a:pPr algn="ctr"/>
                      <a:r>
                        <a:rPr lang="ar-EG" sz="3200" b="1" dirty="0"/>
                        <a:t>من أنواع التنظيم</a:t>
                      </a:r>
                      <a:endParaRPr lang="en-US" sz="3200" b="1" dirty="0"/>
                    </a:p>
                  </a:txBody>
                  <a:tcPr/>
                </a:tc>
                <a:tc>
                  <a:txBody>
                    <a:bodyPr/>
                    <a:lstStyle/>
                    <a:p>
                      <a:pPr algn="ctr"/>
                      <a:endParaRPr lang="en-US" sz="3200" b="1"/>
                    </a:p>
                  </a:txBody>
                  <a:tcPr/>
                </a:tc>
                <a:tc>
                  <a:txBody>
                    <a:bodyPr/>
                    <a:lstStyle/>
                    <a:p>
                      <a:pPr algn="ctr"/>
                      <a:r>
                        <a:rPr lang="ar-EG" sz="3200" b="1" dirty="0"/>
                        <a:t>وحدة القيادة</a:t>
                      </a:r>
                      <a:endParaRPr lang="en-US" sz="3200" b="1" dirty="0"/>
                    </a:p>
                  </a:txBody>
                  <a:tcPr/>
                </a:tc>
                <a:tc>
                  <a:txBody>
                    <a:bodyPr/>
                    <a:lstStyle/>
                    <a:p>
                      <a:pPr algn="ctr"/>
                      <a:r>
                        <a:rPr lang="ar-EG" sz="3200" b="1" dirty="0"/>
                        <a:t>2</a:t>
                      </a:r>
                      <a:endParaRPr lang="en-US" sz="3200" b="1" dirty="0"/>
                    </a:p>
                  </a:txBody>
                  <a:tcPr/>
                </a:tc>
                <a:extLst>
                  <a:ext uri="{0D108BD9-81ED-4DB2-BD59-A6C34878D82A}">
                    <a16:rowId xmlns:a16="http://schemas.microsoft.com/office/drawing/2014/main" val="718820673"/>
                  </a:ext>
                </a:extLst>
              </a:tr>
              <a:tr h="1026114">
                <a:tc>
                  <a:txBody>
                    <a:bodyPr/>
                    <a:lstStyle/>
                    <a:p>
                      <a:pPr algn="ctr"/>
                      <a:r>
                        <a:rPr lang="ar-EG" sz="3200" b="1" dirty="0"/>
                        <a:t>من مبادئ التنظيم</a:t>
                      </a:r>
                      <a:endParaRPr lang="en-US" sz="3200" b="1" dirty="0"/>
                    </a:p>
                  </a:txBody>
                  <a:tcPr/>
                </a:tc>
                <a:tc>
                  <a:txBody>
                    <a:bodyPr/>
                    <a:lstStyle/>
                    <a:p>
                      <a:pPr algn="ctr"/>
                      <a:endParaRPr lang="en-US" sz="3200" b="1"/>
                    </a:p>
                  </a:txBody>
                  <a:tcPr/>
                </a:tc>
                <a:tc>
                  <a:txBody>
                    <a:bodyPr/>
                    <a:lstStyle/>
                    <a:p>
                      <a:pPr algn="ctr"/>
                      <a:r>
                        <a:rPr lang="ar-EG" sz="3200" b="1" dirty="0"/>
                        <a:t>منح المدير السلطة للمرؤوسين</a:t>
                      </a:r>
                      <a:endParaRPr lang="en-US" sz="3200" b="1" dirty="0"/>
                    </a:p>
                  </a:txBody>
                  <a:tcPr/>
                </a:tc>
                <a:tc>
                  <a:txBody>
                    <a:bodyPr/>
                    <a:lstStyle/>
                    <a:p>
                      <a:pPr algn="ctr"/>
                      <a:r>
                        <a:rPr lang="ar-EG" sz="3200" b="1" dirty="0"/>
                        <a:t>3</a:t>
                      </a:r>
                      <a:endParaRPr lang="en-US" sz="3200" b="1" dirty="0"/>
                    </a:p>
                  </a:txBody>
                  <a:tcPr/>
                </a:tc>
                <a:extLst>
                  <a:ext uri="{0D108BD9-81ED-4DB2-BD59-A6C34878D82A}">
                    <a16:rowId xmlns:a16="http://schemas.microsoft.com/office/drawing/2014/main" val="3241741915"/>
                  </a:ext>
                </a:extLst>
              </a:tr>
            </a:tbl>
          </a:graphicData>
        </a:graphic>
      </p:graphicFrame>
      <p:sp>
        <p:nvSpPr>
          <p:cNvPr id="3" name="مربع نص 2">
            <a:extLst>
              <a:ext uri="{FF2B5EF4-FFF2-40B4-BE49-F238E27FC236}">
                <a16:creationId xmlns:a16="http://schemas.microsoft.com/office/drawing/2014/main" id="{FA16A3BE-5579-8063-6084-CB8A63D21C56}"/>
              </a:ext>
            </a:extLst>
          </p:cNvPr>
          <p:cNvSpPr txBox="1"/>
          <p:nvPr/>
        </p:nvSpPr>
        <p:spPr>
          <a:xfrm>
            <a:off x="2915816" y="2874752"/>
            <a:ext cx="629816" cy="584775"/>
          </a:xfrm>
          <a:prstGeom prst="rect">
            <a:avLst/>
          </a:prstGeom>
          <a:noFill/>
        </p:spPr>
        <p:txBody>
          <a:bodyPr wrap="square">
            <a:spAutoFit/>
          </a:bodyPr>
          <a:lstStyle/>
          <a:p>
            <a:r>
              <a:rPr lang="ar-EG" sz="3200" b="1" dirty="0">
                <a:solidFill>
                  <a:srgbClr val="FF0000"/>
                </a:solidFill>
              </a:rPr>
              <a:t>3</a:t>
            </a:r>
            <a:endParaRPr lang="ar-EG" sz="4800" dirty="0">
              <a:solidFill>
                <a:srgbClr val="FF0000"/>
              </a:solidFill>
            </a:endParaRPr>
          </a:p>
        </p:txBody>
      </p:sp>
      <p:sp>
        <p:nvSpPr>
          <p:cNvPr id="5" name="مربع نص 4">
            <a:extLst>
              <a:ext uri="{FF2B5EF4-FFF2-40B4-BE49-F238E27FC236}">
                <a16:creationId xmlns:a16="http://schemas.microsoft.com/office/drawing/2014/main" id="{928AEBA9-92E6-857E-37E6-D97995E4DEDA}"/>
              </a:ext>
            </a:extLst>
          </p:cNvPr>
          <p:cNvSpPr txBox="1"/>
          <p:nvPr/>
        </p:nvSpPr>
        <p:spPr>
          <a:xfrm>
            <a:off x="2899994" y="3947105"/>
            <a:ext cx="629816" cy="584775"/>
          </a:xfrm>
          <a:prstGeom prst="rect">
            <a:avLst/>
          </a:prstGeom>
          <a:noFill/>
        </p:spPr>
        <p:txBody>
          <a:bodyPr wrap="square">
            <a:spAutoFit/>
          </a:bodyPr>
          <a:lstStyle/>
          <a:p>
            <a:r>
              <a:rPr lang="ar-EG" sz="3200" b="1" dirty="0">
                <a:solidFill>
                  <a:srgbClr val="FF0000"/>
                </a:solidFill>
              </a:rPr>
              <a:t>1</a:t>
            </a:r>
            <a:endParaRPr lang="ar-EG" sz="4800" dirty="0">
              <a:solidFill>
                <a:srgbClr val="FF0000"/>
              </a:solidFill>
            </a:endParaRPr>
          </a:p>
        </p:txBody>
      </p:sp>
      <p:sp>
        <p:nvSpPr>
          <p:cNvPr id="6" name="مربع نص 5">
            <a:extLst>
              <a:ext uri="{FF2B5EF4-FFF2-40B4-BE49-F238E27FC236}">
                <a16:creationId xmlns:a16="http://schemas.microsoft.com/office/drawing/2014/main" id="{F5C2E55F-DB4E-E14D-F87C-9B5CA3D6FC28}"/>
              </a:ext>
            </a:extLst>
          </p:cNvPr>
          <p:cNvSpPr txBox="1"/>
          <p:nvPr/>
        </p:nvSpPr>
        <p:spPr>
          <a:xfrm>
            <a:off x="2848169" y="5114136"/>
            <a:ext cx="629816" cy="584775"/>
          </a:xfrm>
          <a:prstGeom prst="rect">
            <a:avLst/>
          </a:prstGeom>
          <a:noFill/>
        </p:spPr>
        <p:txBody>
          <a:bodyPr wrap="square">
            <a:spAutoFit/>
          </a:bodyPr>
          <a:lstStyle/>
          <a:p>
            <a:r>
              <a:rPr lang="ar-EG" sz="3200" b="1">
                <a:solidFill>
                  <a:srgbClr val="FF0000"/>
                </a:solidFill>
              </a:rPr>
              <a:t>2</a:t>
            </a:r>
            <a:endParaRPr lang="ar-EG" sz="4800" dirty="0">
              <a:solidFill>
                <a:srgbClr val="FF0000"/>
              </a:solidFill>
            </a:endParaRPr>
          </a:p>
        </p:txBody>
      </p:sp>
    </p:spTree>
    <p:extLst>
      <p:ext uri="{BB962C8B-B14F-4D97-AF65-F5344CB8AC3E}">
        <p14:creationId xmlns:p14="http://schemas.microsoft.com/office/powerpoint/2010/main" val="806512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randombar(horizontal)">
                                      <p:cBhvr>
                                        <p:cTn id="2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2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5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5026</TotalTime>
  <Words>1167</Words>
  <Application>Microsoft Office PowerPoint</Application>
  <PresentationFormat>On-screen Show (4:3)</PresentationFormat>
  <Paragraphs>110</Paragraphs>
  <Slides>39</Slides>
  <Notes>0</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39</vt:i4>
      </vt:variant>
    </vt:vector>
  </HeadingPairs>
  <TitlesOfParts>
    <vt:vector size="49" baseType="lpstr">
      <vt:lpstr>Arial</vt:lpstr>
      <vt:lpstr>Calibri</vt:lpstr>
      <vt:lpstr>Calibri Light</vt:lpstr>
      <vt:lpstr>Times New Roman</vt:lpstr>
      <vt:lpstr>Traditional Arabic</vt:lpstr>
      <vt:lpstr>Wingdings</vt:lpstr>
      <vt:lpstr>2_نسق Office</vt:lpstr>
      <vt:lpstr>3_نسق Office</vt:lpstr>
      <vt:lpstr>5_نسق Office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Adel</dc:creator>
  <cp:lastModifiedBy>محمد يوسف</cp:lastModifiedBy>
  <cp:revision>257</cp:revision>
  <dcterms:created xsi:type="dcterms:W3CDTF">2020-12-01T14:21:27Z</dcterms:created>
  <dcterms:modified xsi:type="dcterms:W3CDTF">2025-11-13T07:12:35Z</dcterms:modified>
</cp:coreProperties>
</file>