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 id="2147483708" r:id="rId2"/>
  </p:sldMasterIdLst>
  <p:sldIdLst>
    <p:sldId id="256" r:id="rId3"/>
    <p:sldId id="509" r:id="rId4"/>
    <p:sldId id="423" r:id="rId5"/>
    <p:sldId id="476" r:id="rId6"/>
    <p:sldId id="258" r:id="rId7"/>
    <p:sldId id="259" r:id="rId8"/>
    <p:sldId id="479" r:id="rId9"/>
    <p:sldId id="498" r:id="rId10"/>
    <p:sldId id="480" r:id="rId11"/>
    <p:sldId id="499" r:id="rId12"/>
    <p:sldId id="510" r:id="rId13"/>
    <p:sldId id="483" r:id="rId14"/>
    <p:sldId id="511" r:id="rId15"/>
    <p:sldId id="512" r:id="rId16"/>
    <p:sldId id="488" r:id="rId17"/>
    <p:sldId id="500" r:id="rId18"/>
    <p:sldId id="501" r:id="rId19"/>
    <p:sldId id="502" r:id="rId20"/>
    <p:sldId id="503" r:id="rId21"/>
    <p:sldId id="504" r:id="rId22"/>
    <p:sldId id="513" r:id="rId23"/>
    <p:sldId id="490" r:id="rId24"/>
    <p:sldId id="263" r:id="rId25"/>
    <p:sldId id="492" r:id="rId26"/>
    <p:sldId id="264" r:id="rId27"/>
    <p:sldId id="514" r:id="rId28"/>
    <p:sldId id="494" r:id="rId29"/>
    <p:sldId id="505" r:id="rId30"/>
    <p:sldId id="506" r:id="rId31"/>
    <p:sldId id="507" r:id="rId32"/>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2B3481"/>
    <a:srgbClr val="77FFDA"/>
    <a:srgbClr val="087E85"/>
    <a:srgbClr val="E4D6E6"/>
    <a:srgbClr val="AF9C4B"/>
    <a:srgbClr val="A674AB"/>
    <a:srgbClr val="481918"/>
    <a:srgbClr val="003E6B"/>
    <a:srgbClr val="0576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800842-0B80-48BF-9C0B-D224BE76B7ED}" type="doc">
      <dgm:prSet loTypeId="urn:microsoft.com/office/officeart/2005/8/layout/cycle5" loCatId="cycle" qsTypeId="urn:microsoft.com/office/officeart/2005/8/quickstyle/3d3" qsCatId="3D" csTypeId="urn:microsoft.com/office/officeart/2005/8/colors/colorful4" csCatId="colorful" phldr="1"/>
      <dgm:spPr/>
      <dgm:t>
        <a:bodyPr/>
        <a:lstStyle/>
        <a:p>
          <a:endParaRPr lang="en-US"/>
        </a:p>
      </dgm:t>
    </dgm:pt>
    <dgm:pt modelId="{AAE1DFA0-87B7-4E67-9007-955673B3F037}">
      <dgm:prSet phldrT="[نص]" custT="1"/>
      <dgm:spPr/>
      <dgm:t>
        <a:bodyPr/>
        <a:lstStyle/>
        <a:p>
          <a:r>
            <a:rPr lang="ar-EG" sz="3600" b="1" dirty="0"/>
            <a:t>الرسالة</a:t>
          </a:r>
          <a:endParaRPr lang="en-US" sz="3600" b="1" dirty="0"/>
        </a:p>
      </dgm:t>
    </dgm:pt>
    <dgm:pt modelId="{0F0803BF-1BB5-4C0E-AEA6-CC2943530B02}" type="parTrans" cxnId="{34874D37-FB77-46DE-8356-8A70D6593103}">
      <dgm:prSet/>
      <dgm:spPr/>
      <dgm:t>
        <a:bodyPr/>
        <a:lstStyle/>
        <a:p>
          <a:endParaRPr lang="en-US" sz="2400" b="1"/>
        </a:p>
      </dgm:t>
    </dgm:pt>
    <dgm:pt modelId="{8F3C2BC6-5CE5-4206-8298-ACFDA5985D50}" type="sibTrans" cxnId="{34874D37-FB77-46DE-8356-8A70D6593103}">
      <dgm:prSet/>
      <dgm:spPr/>
      <dgm:t>
        <a:bodyPr/>
        <a:lstStyle/>
        <a:p>
          <a:endParaRPr lang="en-US" sz="2400" b="1"/>
        </a:p>
      </dgm:t>
    </dgm:pt>
    <dgm:pt modelId="{BE35FF11-E385-49EB-B1EE-15886120DB35}">
      <dgm:prSet phldrT="[نص]" custT="1"/>
      <dgm:spPr/>
      <dgm:t>
        <a:bodyPr/>
        <a:lstStyle/>
        <a:p>
          <a:r>
            <a:rPr lang="ar-EG" sz="3600" b="1" dirty="0"/>
            <a:t>الوسيلة</a:t>
          </a:r>
          <a:endParaRPr lang="en-US" sz="3600" b="1" dirty="0"/>
        </a:p>
      </dgm:t>
    </dgm:pt>
    <dgm:pt modelId="{48B87F02-FD0D-4354-9766-2BCB13B2A451}" type="parTrans" cxnId="{53DCD9CF-9514-4807-B646-676125644FDE}">
      <dgm:prSet/>
      <dgm:spPr/>
      <dgm:t>
        <a:bodyPr/>
        <a:lstStyle/>
        <a:p>
          <a:endParaRPr lang="en-US" sz="2400" b="1"/>
        </a:p>
      </dgm:t>
    </dgm:pt>
    <dgm:pt modelId="{6FD109D3-2836-44EF-AF86-40AD82DB2331}" type="sibTrans" cxnId="{53DCD9CF-9514-4807-B646-676125644FDE}">
      <dgm:prSet/>
      <dgm:spPr/>
      <dgm:t>
        <a:bodyPr/>
        <a:lstStyle/>
        <a:p>
          <a:endParaRPr lang="en-US" sz="2400" b="1"/>
        </a:p>
      </dgm:t>
    </dgm:pt>
    <dgm:pt modelId="{5D52CBAC-56EA-4A96-9F6A-ED631F748778}">
      <dgm:prSet phldrT="[نص]" custT="1"/>
      <dgm:spPr/>
      <dgm:t>
        <a:bodyPr/>
        <a:lstStyle/>
        <a:p>
          <a:r>
            <a:rPr lang="ar-EG" sz="3600" b="1" dirty="0"/>
            <a:t>المستقبل</a:t>
          </a:r>
          <a:endParaRPr lang="en-US" sz="3600" b="1" dirty="0"/>
        </a:p>
      </dgm:t>
    </dgm:pt>
    <dgm:pt modelId="{FD64B6D7-0E1E-429C-9BAD-BA2A9D98D0C7}" type="parTrans" cxnId="{15888AB3-403F-4628-AC57-4FD89ACCF9EB}">
      <dgm:prSet/>
      <dgm:spPr/>
      <dgm:t>
        <a:bodyPr/>
        <a:lstStyle/>
        <a:p>
          <a:endParaRPr lang="en-US" sz="2400" b="1"/>
        </a:p>
      </dgm:t>
    </dgm:pt>
    <dgm:pt modelId="{98FA985A-34D6-40C4-BF8F-8503F07587C1}" type="sibTrans" cxnId="{15888AB3-403F-4628-AC57-4FD89ACCF9EB}">
      <dgm:prSet/>
      <dgm:spPr/>
      <dgm:t>
        <a:bodyPr/>
        <a:lstStyle/>
        <a:p>
          <a:endParaRPr lang="en-US" sz="2400" b="1"/>
        </a:p>
      </dgm:t>
    </dgm:pt>
    <dgm:pt modelId="{18CBBDE5-772F-4EFC-9541-28CA5448C773}">
      <dgm:prSet phldrT="[نص]" custT="1"/>
      <dgm:spPr/>
      <dgm:t>
        <a:bodyPr/>
        <a:lstStyle/>
        <a:p>
          <a:r>
            <a:rPr lang="ar-EG" sz="3600" b="1" dirty="0"/>
            <a:t>التغذية الراجعة</a:t>
          </a:r>
          <a:endParaRPr lang="en-US" sz="3600" b="1" dirty="0"/>
        </a:p>
      </dgm:t>
    </dgm:pt>
    <dgm:pt modelId="{502C8BAC-4917-488A-823E-BE2FA5B1049C}" type="parTrans" cxnId="{27986659-2AEA-4767-831E-278A3739A002}">
      <dgm:prSet/>
      <dgm:spPr/>
      <dgm:t>
        <a:bodyPr/>
        <a:lstStyle/>
        <a:p>
          <a:endParaRPr lang="en-US" sz="2400" b="1"/>
        </a:p>
      </dgm:t>
    </dgm:pt>
    <dgm:pt modelId="{B9B8E7ED-2686-4C78-ABF8-64185426C3B8}" type="sibTrans" cxnId="{27986659-2AEA-4767-831E-278A3739A002}">
      <dgm:prSet/>
      <dgm:spPr/>
      <dgm:t>
        <a:bodyPr/>
        <a:lstStyle/>
        <a:p>
          <a:endParaRPr lang="en-US" sz="2400" b="1"/>
        </a:p>
      </dgm:t>
    </dgm:pt>
    <dgm:pt modelId="{F6B0CADB-7399-4754-BD08-0ADF87282471}">
      <dgm:prSet phldrT="[نص]" custT="1"/>
      <dgm:spPr/>
      <dgm:t>
        <a:bodyPr/>
        <a:lstStyle/>
        <a:p>
          <a:r>
            <a:rPr lang="ar-EG" sz="3600" b="1" dirty="0"/>
            <a:t>المرسل</a:t>
          </a:r>
          <a:endParaRPr lang="en-US" sz="3600" b="1" dirty="0"/>
        </a:p>
      </dgm:t>
    </dgm:pt>
    <dgm:pt modelId="{EFEA8AAA-562D-46C5-A283-C5EF689F08E1}" type="parTrans" cxnId="{A2F5CEA3-43B3-454E-AC20-5A29D23CF39B}">
      <dgm:prSet/>
      <dgm:spPr/>
      <dgm:t>
        <a:bodyPr/>
        <a:lstStyle/>
        <a:p>
          <a:endParaRPr lang="en-US" sz="2400" b="1"/>
        </a:p>
      </dgm:t>
    </dgm:pt>
    <dgm:pt modelId="{5B77857E-53ED-4365-9AE9-4D19B944081D}" type="sibTrans" cxnId="{A2F5CEA3-43B3-454E-AC20-5A29D23CF39B}">
      <dgm:prSet/>
      <dgm:spPr/>
      <dgm:t>
        <a:bodyPr/>
        <a:lstStyle/>
        <a:p>
          <a:endParaRPr lang="en-US" sz="2400" b="1"/>
        </a:p>
      </dgm:t>
    </dgm:pt>
    <dgm:pt modelId="{911D19D8-72CD-43E9-8DCC-6C7BF5E69BA7}" type="pres">
      <dgm:prSet presAssocID="{CF800842-0B80-48BF-9C0B-D224BE76B7ED}" presName="cycle" presStyleCnt="0">
        <dgm:presLayoutVars>
          <dgm:dir/>
          <dgm:resizeHandles val="exact"/>
        </dgm:presLayoutVars>
      </dgm:prSet>
      <dgm:spPr/>
    </dgm:pt>
    <dgm:pt modelId="{5C5A2F89-6E08-4F07-88B1-2551BE3B3802}" type="pres">
      <dgm:prSet presAssocID="{AAE1DFA0-87B7-4E67-9007-955673B3F037}" presName="node" presStyleLbl="node1" presStyleIdx="0" presStyleCnt="5">
        <dgm:presLayoutVars>
          <dgm:bulletEnabled val="1"/>
        </dgm:presLayoutVars>
      </dgm:prSet>
      <dgm:spPr/>
    </dgm:pt>
    <dgm:pt modelId="{3FC6FD68-C22C-406E-B74F-7250753E6F81}" type="pres">
      <dgm:prSet presAssocID="{AAE1DFA0-87B7-4E67-9007-955673B3F037}" presName="spNode" presStyleCnt="0"/>
      <dgm:spPr/>
    </dgm:pt>
    <dgm:pt modelId="{F54240E2-3389-42E0-935E-8464D2929089}" type="pres">
      <dgm:prSet presAssocID="{8F3C2BC6-5CE5-4206-8298-ACFDA5985D50}" presName="sibTrans" presStyleLbl="sibTrans1D1" presStyleIdx="0" presStyleCnt="5"/>
      <dgm:spPr/>
    </dgm:pt>
    <dgm:pt modelId="{2CA927F5-ACBB-4BCC-878A-8CAFBFFEB171}" type="pres">
      <dgm:prSet presAssocID="{BE35FF11-E385-49EB-B1EE-15886120DB35}" presName="node" presStyleLbl="node1" presStyleIdx="1" presStyleCnt="5">
        <dgm:presLayoutVars>
          <dgm:bulletEnabled val="1"/>
        </dgm:presLayoutVars>
      </dgm:prSet>
      <dgm:spPr/>
    </dgm:pt>
    <dgm:pt modelId="{78D72C47-E0E1-4974-8428-DE87BDADCC7F}" type="pres">
      <dgm:prSet presAssocID="{BE35FF11-E385-49EB-B1EE-15886120DB35}" presName="spNode" presStyleCnt="0"/>
      <dgm:spPr/>
    </dgm:pt>
    <dgm:pt modelId="{08D93FE1-262F-45E7-A413-89663D230F26}" type="pres">
      <dgm:prSet presAssocID="{6FD109D3-2836-44EF-AF86-40AD82DB2331}" presName="sibTrans" presStyleLbl="sibTrans1D1" presStyleIdx="1" presStyleCnt="5"/>
      <dgm:spPr/>
    </dgm:pt>
    <dgm:pt modelId="{A1C8C3D4-2485-4083-BAA0-BC0A72BF4FCB}" type="pres">
      <dgm:prSet presAssocID="{5D52CBAC-56EA-4A96-9F6A-ED631F748778}" presName="node" presStyleLbl="node1" presStyleIdx="2" presStyleCnt="5">
        <dgm:presLayoutVars>
          <dgm:bulletEnabled val="1"/>
        </dgm:presLayoutVars>
      </dgm:prSet>
      <dgm:spPr/>
    </dgm:pt>
    <dgm:pt modelId="{4D47BBF1-9C5D-4D75-AD83-07988A307CC7}" type="pres">
      <dgm:prSet presAssocID="{5D52CBAC-56EA-4A96-9F6A-ED631F748778}" presName="spNode" presStyleCnt="0"/>
      <dgm:spPr/>
    </dgm:pt>
    <dgm:pt modelId="{A3F1100F-A07C-41C8-86FF-1CCC300BB52A}" type="pres">
      <dgm:prSet presAssocID="{98FA985A-34D6-40C4-BF8F-8503F07587C1}" presName="sibTrans" presStyleLbl="sibTrans1D1" presStyleIdx="2" presStyleCnt="5"/>
      <dgm:spPr/>
    </dgm:pt>
    <dgm:pt modelId="{D70D22CC-BCF2-4955-8000-A218D26DB28E}" type="pres">
      <dgm:prSet presAssocID="{18CBBDE5-772F-4EFC-9541-28CA5448C773}" presName="node" presStyleLbl="node1" presStyleIdx="3" presStyleCnt="5">
        <dgm:presLayoutVars>
          <dgm:bulletEnabled val="1"/>
        </dgm:presLayoutVars>
      </dgm:prSet>
      <dgm:spPr/>
    </dgm:pt>
    <dgm:pt modelId="{86DF43DB-8CEE-4369-A869-62EEC081958B}" type="pres">
      <dgm:prSet presAssocID="{18CBBDE5-772F-4EFC-9541-28CA5448C773}" presName="spNode" presStyleCnt="0"/>
      <dgm:spPr/>
    </dgm:pt>
    <dgm:pt modelId="{661A6044-0249-46CC-A4BB-24CB3A51FF15}" type="pres">
      <dgm:prSet presAssocID="{B9B8E7ED-2686-4C78-ABF8-64185426C3B8}" presName="sibTrans" presStyleLbl="sibTrans1D1" presStyleIdx="3" presStyleCnt="5"/>
      <dgm:spPr/>
    </dgm:pt>
    <dgm:pt modelId="{B0CCF706-7ED6-4CC2-9E8B-033FF6162BE3}" type="pres">
      <dgm:prSet presAssocID="{F6B0CADB-7399-4754-BD08-0ADF87282471}" presName="node" presStyleLbl="node1" presStyleIdx="4" presStyleCnt="5">
        <dgm:presLayoutVars>
          <dgm:bulletEnabled val="1"/>
        </dgm:presLayoutVars>
      </dgm:prSet>
      <dgm:spPr/>
    </dgm:pt>
    <dgm:pt modelId="{31B6B3AD-28C8-41E0-8775-D92C24046DB5}" type="pres">
      <dgm:prSet presAssocID="{F6B0CADB-7399-4754-BD08-0ADF87282471}" presName="spNode" presStyleCnt="0"/>
      <dgm:spPr/>
    </dgm:pt>
    <dgm:pt modelId="{6A560EF1-DE58-4173-8843-C16BB3113EBD}" type="pres">
      <dgm:prSet presAssocID="{5B77857E-53ED-4365-9AE9-4D19B944081D}" presName="sibTrans" presStyleLbl="sibTrans1D1" presStyleIdx="4" presStyleCnt="5"/>
      <dgm:spPr/>
    </dgm:pt>
  </dgm:ptLst>
  <dgm:cxnLst>
    <dgm:cxn modelId="{B9EAF025-0164-40D6-AC4A-40B84D42313F}" type="presOf" srcId="{5B77857E-53ED-4365-9AE9-4D19B944081D}" destId="{6A560EF1-DE58-4173-8843-C16BB3113EBD}" srcOrd="0" destOrd="0" presId="urn:microsoft.com/office/officeart/2005/8/layout/cycle5"/>
    <dgm:cxn modelId="{68B76934-BE1A-4836-9AC8-92B47C5A8CF8}" type="presOf" srcId="{5D52CBAC-56EA-4A96-9F6A-ED631F748778}" destId="{A1C8C3D4-2485-4083-BAA0-BC0A72BF4FCB}" srcOrd="0" destOrd="0" presId="urn:microsoft.com/office/officeart/2005/8/layout/cycle5"/>
    <dgm:cxn modelId="{97AEE736-812E-4EF9-9EF7-BBEFC5F31016}" type="presOf" srcId="{8F3C2BC6-5CE5-4206-8298-ACFDA5985D50}" destId="{F54240E2-3389-42E0-935E-8464D2929089}" srcOrd="0" destOrd="0" presId="urn:microsoft.com/office/officeart/2005/8/layout/cycle5"/>
    <dgm:cxn modelId="{34874D37-FB77-46DE-8356-8A70D6593103}" srcId="{CF800842-0B80-48BF-9C0B-D224BE76B7ED}" destId="{AAE1DFA0-87B7-4E67-9007-955673B3F037}" srcOrd="0" destOrd="0" parTransId="{0F0803BF-1BB5-4C0E-AEA6-CC2943530B02}" sibTransId="{8F3C2BC6-5CE5-4206-8298-ACFDA5985D50}"/>
    <dgm:cxn modelId="{64914960-C24E-4FD1-B845-89ED62BF26FA}" type="presOf" srcId="{98FA985A-34D6-40C4-BF8F-8503F07587C1}" destId="{A3F1100F-A07C-41C8-86FF-1CCC300BB52A}" srcOrd="0" destOrd="0" presId="urn:microsoft.com/office/officeart/2005/8/layout/cycle5"/>
    <dgm:cxn modelId="{EDF1B74C-10E2-4FB4-A16F-B8683DEF730E}" type="presOf" srcId="{CF800842-0B80-48BF-9C0B-D224BE76B7ED}" destId="{911D19D8-72CD-43E9-8DCC-6C7BF5E69BA7}" srcOrd="0" destOrd="0" presId="urn:microsoft.com/office/officeart/2005/8/layout/cycle5"/>
    <dgm:cxn modelId="{EA63C36F-925F-4241-A45A-67A35D8D3253}" type="presOf" srcId="{F6B0CADB-7399-4754-BD08-0ADF87282471}" destId="{B0CCF706-7ED6-4CC2-9E8B-033FF6162BE3}" srcOrd="0" destOrd="0" presId="urn:microsoft.com/office/officeart/2005/8/layout/cycle5"/>
    <dgm:cxn modelId="{27986659-2AEA-4767-831E-278A3739A002}" srcId="{CF800842-0B80-48BF-9C0B-D224BE76B7ED}" destId="{18CBBDE5-772F-4EFC-9541-28CA5448C773}" srcOrd="3" destOrd="0" parTransId="{502C8BAC-4917-488A-823E-BE2FA5B1049C}" sibTransId="{B9B8E7ED-2686-4C78-ABF8-64185426C3B8}"/>
    <dgm:cxn modelId="{738A1283-02AC-4DE8-A1A3-318942331489}" type="presOf" srcId="{18CBBDE5-772F-4EFC-9541-28CA5448C773}" destId="{D70D22CC-BCF2-4955-8000-A218D26DB28E}" srcOrd="0" destOrd="0" presId="urn:microsoft.com/office/officeart/2005/8/layout/cycle5"/>
    <dgm:cxn modelId="{A2F5CEA3-43B3-454E-AC20-5A29D23CF39B}" srcId="{CF800842-0B80-48BF-9C0B-D224BE76B7ED}" destId="{F6B0CADB-7399-4754-BD08-0ADF87282471}" srcOrd="4" destOrd="0" parTransId="{EFEA8AAA-562D-46C5-A283-C5EF689F08E1}" sibTransId="{5B77857E-53ED-4365-9AE9-4D19B944081D}"/>
    <dgm:cxn modelId="{15888AB3-403F-4628-AC57-4FD89ACCF9EB}" srcId="{CF800842-0B80-48BF-9C0B-D224BE76B7ED}" destId="{5D52CBAC-56EA-4A96-9F6A-ED631F748778}" srcOrd="2" destOrd="0" parTransId="{FD64B6D7-0E1E-429C-9BAD-BA2A9D98D0C7}" sibTransId="{98FA985A-34D6-40C4-BF8F-8503F07587C1}"/>
    <dgm:cxn modelId="{EB24ECB5-81BC-4759-8452-3A0AD0B34C18}" type="presOf" srcId="{B9B8E7ED-2686-4C78-ABF8-64185426C3B8}" destId="{661A6044-0249-46CC-A4BB-24CB3A51FF15}" srcOrd="0" destOrd="0" presId="urn:microsoft.com/office/officeart/2005/8/layout/cycle5"/>
    <dgm:cxn modelId="{AC6E67CD-F50D-42E1-A9CF-3C463F6BBFC5}" type="presOf" srcId="{AAE1DFA0-87B7-4E67-9007-955673B3F037}" destId="{5C5A2F89-6E08-4F07-88B1-2551BE3B3802}" srcOrd="0" destOrd="0" presId="urn:microsoft.com/office/officeart/2005/8/layout/cycle5"/>
    <dgm:cxn modelId="{53DCD9CF-9514-4807-B646-676125644FDE}" srcId="{CF800842-0B80-48BF-9C0B-D224BE76B7ED}" destId="{BE35FF11-E385-49EB-B1EE-15886120DB35}" srcOrd="1" destOrd="0" parTransId="{48B87F02-FD0D-4354-9766-2BCB13B2A451}" sibTransId="{6FD109D3-2836-44EF-AF86-40AD82DB2331}"/>
    <dgm:cxn modelId="{3A8A79E1-F69F-45E8-BB6D-96C6DA9EDF12}" type="presOf" srcId="{BE35FF11-E385-49EB-B1EE-15886120DB35}" destId="{2CA927F5-ACBB-4BCC-878A-8CAFBFFEB171}" srcOrd="0" destOrd="0" presId="urn:microsoft.com/office/officeart/2005/8/layout/cycle5"/>
    <dgm:cxn modelId="{E1278BE9-9E3F-4B69-817D-F52CDDC0459E}" type="presOf" srcId="{6FD109D3-2836-44EF-AF86-40AD82DB2331}" destId="{08D93FE1-262F-45E7-A413-89663D230F26}" srcOrd="0" destOrd="0" presId="urn:microsoft.com/office/officeart/2005/8/layout/cycle5"/>
    <dgm:cxn modelId="{63EC8E76-50F5-414E-B8F8-EF00F8D61488}" type="presParOf" srcId="{911D19D8-72CD-43E9-8DCC-6C7BF5E69BA7}" destId="{5C5A2F89-6E08-4F07-88B1-2551BE3B3802}" srcOrd="0" destOrd="0" presId="urn:microsoft.com/office/officeart/2005/8/layout/cycle5"/>
    <dgm:cxn modelId="{CC9A1A52-F2EF-43DD-B053-E31039ADCB77}" type="presParOf" srcId="{911D19D8-72CD-43E9-8DCC-6C7BF5E69BA7}" destId="{3FC6FD68-C22C-406E-B74F-7250753E6F81}" srcOrd="1" destOrd="0" presId="urn:microsoft.com/office/officeart/2005/8/layout/cycle5"/>
    <dgm:cxn modelId="{19C60A14-E3F5-4D91-9D1E-FE4B46A0EB38}" type="presParOf" srcId="{911D19D8-72CD-43E9-8DCC-6C7BF5E69BA7}" destId="{F54240E2-3389-42E0-935E-8464D2929089}" srcOrd="2" destOrd="0" presId="urn:microsoft.com/office/officeart/2005/8/layout/cycle5"/>
    <dgm:cxn modelId="{CEB2BE20-A0C1-4412-8FA7-5FC7B1E63714}" type="presParOf" srcId="{911D19D8-72CD-43E9-8DCC-6C7BF5E69BA7}" destId="{2CA927F5-ACBB-4BCC-878A-8CAFBFFEB171}" srcOrd="3" destOrd="0" presId="urn:microsoft.com/office/officeart/2005/8/layout/cycle5"/>
    <dgm:cxn modelId="{592C919B-2827-4B04-9E23-6FCA663F886C}" type="presParOf" srcId="{911D19D8-72CD-43E9-8DCC-6C7BF5E69BA7}" destId="{78D72C47-E0E1-4974-8428-DE87BDADCC7F}" srcOrd="4" destOrd="0" presId="urn:microsoft.com/office/officeart/2005/8/layout/cycle5"/>
    <dgm:cxn modelId="{D0DD47FD-FBE4-4BB6-8075-40AC58CF8298}" type="presParOf" srcId="{911D19D8-72CD-43E9-8DCC-6C7BF5E69BA7}" destId="{08D93FE1-262F-45E7-A413-89663D230F26}" srcOrd="5" destOrd="0" presId="urn:microsoft.com/office/officeart/2005/8/layout/cycle5"/>
    <dgm:cxn modelId="{FA1FB3DC-D2BD-41F0-AD4D-F74EC09D5535}" type="presParOf" srcId="{911D19D8-72CD-43E9-8DCC-6C7BF5E69BA7}" destId="{A1C8C3D4-2485-4083-BAA0-BC0A72BF4FCB}" srcOrd="6" destOrd="0" presId="urn:microsoft.com/office/officeart/2005/8/layout/cycle5"/>
    <dgm:cxn modelId="{524D6D3F-6088-4A88-AA5C-969CFD9565A7}" type="presParOf" srcId="{911D19D8-72CD-43E9-8DCC-6C7BF5E69BA7}" destId="{4D47BBF1-9C5D-4D75-AD83-07988A307CC7}" srcOrd="7" destOrd="0" presId="urn:microsoft.com/office/officeart/2005/8/layout/cycle5"/>
    <dgm:cxn modelId="{FDBACCAE-590F-49D1-A21B-C560DEEBD41C}" type="presParOf" srcId="{911D19D8-72CD-43E9-8DCC-6C7BF5E69BA7}" destId="{A3F1100F-A07C-41C8-86FF-1CCC300BB52A}" srcOrd="8" destOrd="0" presId="urn:microsoft.com/office/officeart/2005/8/layout/cycle5"/>
    <dgm:cxn modelId="{7AF8B4BA-DDEE-4340-A7A4-C69B7D882E68}" type="presParOf" srcId="{911D19D8-72CD-43E9-8DCC-6C7BF5E69BA7}" destId="{D70D22CC-BCF2-4955-8000-A218D26DB28E}" srcOrd="9" destOrd="0" presId="urn:microsoft.com/office/officeart/2005/8/layout/cycle5"/>
    <dgm:cxn modelId="{1A20C756-8198-4172-8DE9-E3EF583BF80F}" type="presParOf" srcId="{911D19D8-72CD-43E9-8DCC-6C7BF5E69BA7}" destId="{86DF43DB-8CEE-4369-A869-62EEC081958B}" srcOrd="10" destOrd="0" presId="urn:microsoft.com/office/officeart/2005/8/layout/cycle5"/>
    <dgm:cxn modelId="{9A72EC24-55A0-4E7D-85C5-AC0D395280F7}" type="presParOf" srcId="{911D19D8-72CD-43E9-8DCC-6C7BF5E69BA7}" destId="{661A6044-0249-46CC-A4BB-24CB3A51FF15}" srcOrd="11" destOrd="0" presId="urn:microsoft.com/office/officeart/2005/8/layout/cycle5"/>
    <dgm:cxn modelId="{832EADD0-E4A9-4844-9799-598D8A4171D0}" type="presParOf" srcId="{911D19D8-72CD-43E9-8DCC-6C7BF5E69BA7}" destId="{B0CCF706-7ED6-4CC2-9E8B-033FF6162BE3}" srcOrd="12" destOrd="0" presId="urn:microsoft.com/office/officeart/2005/8/layout/cycle5"/>
    <dgm:cxn modelId="{499BC2BE-C28E-46BA-92D0-B1A1FA64C95F}" type="presParOf" srcId="{911D19D8-72CD-43E9-8DCC-6C7BF5E69BA7}" destId="{31B6B3AD-28C8-41E0-8775-D92C24046DB5}" srcOrd="13" destOrd="0" presId="urn:microsoft.com/office/officeart/2005/8/layout/cycle5"/>
    <dgm:cxn modelId="{CFEFFF1C-6555-4934-8093-D5AF48A8C8EE}" type="presParOf" srcId="{911D19D8-72CD-43E9-8DCC-6C7BF5E69BA7}" destId="{6A560EF1-DE58-4173-8843-C16BB3113EBD}"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0E5AC4E-8207-459B-8225-16675B2BBEC5}" type="doc">
      <dgm:prSet loTypeId="urn:microsoft.com/office/officeart/2005/8/layout/cycle7" loCatId="cycle" qsTypeId="urn:microsoft.com/office/officeart/2005/8/quickstyle/3d2" qsCatId="3D" csTypeId="urn:microsoft.com/office/officeart/2005/8/colors/colorful4" csCatId="colorful" phldr="1"/>
      <dgm:spPr/>
      <dgm:t>
        <a:bodyPr/>
        <a:lstStyle/>
        <a:p>
          <a:endParaRPr lang="en-US"/>
        </a:p>
      </dgm:t>
    </dgm:pt>
    <dgm:pt modelId="{BDDD633B-622C-4DA9-A94D-D3673D783A7E}">
      <dgm:prSet phldrT="[نص]"/>
      <dgm:spPr/>
      <dgm:t>
        <a:bodyPr/>
        <a:lstStyle/>
        <a:p>
          <a:r>
            <a:rPr lang="ar-EG" b="1" dirty="0">
              <a:solidFill>
                <a:schemeClr val="tx1"/>
              </a:solidFill>
            </a:rPr>
            <a:t>الرسالة</a:t>
          </a:r>
          <a:endParaRPr lang="en-US" b="1" dirty="0">
            <a:solidFill>
              <a:schemeClr val="tx1"/>
            </a:solidFill>
          </a:endParaRPr>
        </a:p>
      </dgm:t>
    </dgm:pt>
    <dgm:pt modelId="{C3FC61EB-1E30-409A-AA36-66A4BB008BF8}" type="parTrans" cxnId="{FD4C947A-9E93-4372-9441-A9EAB599519B}">
      <dgm:prSet/>
      <dgm:spPr/>
      <dgm:t>
        <a:bodyPr/>
        <a:lstStyle/>
        <a:p>
          <a:endParaRPr lang="en-US" b="1">
            <a:solidFill>
              <a:schemeClr val="tx1"/>
            </a:solidFill>
          </a:endParaRPr>
        </a:p>
      </dgm:t>
    </dgm:pt>
    <dgm:pt modelId="{7B8C20A0-D5C0-4A8A-8E3E-1928EC45C0F4}" type="sibTrans" cxnId="{FD4C947A-9E93-4372-9441-A9EAB599519B}">
      <dgm:prSet/>
      <dgm:spPr/>
      <dgm:t>
        <a:bodyPr/>
        <a:lstStyle/>
        <a:p>
          <a:endParaRPr lang="en-US" b="1">
            <a:solidFill>
              <a:schemeClr val="tx1"/>
            </a:solidFill>
          </a:endParaRPr>
        </a:p>
      </dgm:t>
    </dgm:pt>
    <dgm:pt modelId="{8193B6A7-B4D2-4083-984E-5EB037DA095F}">
      <dgm:prSet phldrT="[نص]"/>
      <dgm:spPr/>
      <dgm:t>
        <a:bodyPr/>
        <a:lstStyle/>
        <a:p>
          <a:r>
            <a:rPr lang="ar-EG" b="1" dirty="0">
              <a:solidFill>
                <a:schemeClr val="tx1"/>
              </a:solidFill>
            </a:rPr>
            <a:t>المرسل</a:t>
          </a:r>
          <a:endParaRPr lang="en-US" b="1" dirty="0">
            <a:solidFill>
              <a:schemeClr val="tx1"/>
            </a:solidFill>
          </a:endParaRPr>
        </a:p>
      </dgm:t>
    </dgm:pt>
    <dgm:pt modelId="{37D13CA0-6D22-4FA2-80E6-0997D22ADD1E}" type="parTrans" cxnId="{D4939C5E-41A1-4416-B519-161FE2DB7ACE}">
      <dgm:prSet/>
      <dgm:spPr/>
      <dgm:t>
        <a:bodyPr/>
        <a:lstStyle/>
        <a:p>
          <a:endParaRPr lang="en-US" b="1">
            <a:solidFill>
              <a:schemeClr val="tx1"/>
            </a:solidFill>
          </a:endParaRPr>
        </a:p>
      </dgm:t>
    </dgm:pt>
    <dgm:pt modelId="{A41BE185-FBC4-4CF0-B521-993739CB02C3}" type="sibTrans" cxnId="{D4939C5E-41A1-4416-B519-161FE2DB7ACE}">
      <dgm:prSet/>
      <dgm:spPr/>
      <dgm:t>
        <a:bodyPr/>
        <a:lstStyle/>
        <a:p>
          <a:endParaRPr lang="en-US" b="1">
            <a:solidFill>
              <a:schemeClr val="tx1"/>
            </a:solidFill>
          </a:endParaRPr>
        </a:p>
      </dgm:t>
    </dgm:pt>
    <dgm:pt modelId="{23861F0E-EB7D-4581-9FA5-8BC3E8DDE9B0}">
      <dgm:prSet phldrT="[نص]"/>
      <dgm:spPr/>
      <dgm:t>
        <a:bodyPr/>
        <a:lstStyle/>
        <a:p>
          <a:r>
            <a:rPr lang="ar-EG" b="1" dirty="0">
              <a:solidFill>
                <a:schemeClr val="tx1"/>
              </a:solidFill>
            </a:rPr>
            <a:t>التغذية الراجعة</a:t>
          </a:r>
          <a:endParaRPr lang="en-US" b="1" dirty="0">
            <a:solidFill>
              <a:schemeClr val="tx1"/>
            </a:solidFill>
          </a:endParaRPr>
        </a:p>
      </dgm:t>
    </dgm:pt>
    <dgm:pt modelId="{8D8D4696-CE43-44FF-8D18-F2AB28F81441}" type="parTrans" cxnId="{A7E6E4B2-9D21-4E33-85AD-2E4A5BB290A7}">
      <dgm:prSet/>
      <dgm:spPr/>
      <dgm:t>
        <a:bodyPr/>
        <a:lstStyle/>
        <a:p>
          <a:endParaRPr lang="en-US" b="1">
            <a:solidFill>
              <a:schemeClr val="tx1"/>
            </a:solidFill>
          </a:endParaRPr>
        </a:p>
      </dgm:t>
    </dgm:pt>
    <dgm:pt modelId="{259D6701-7E69-4A10-BA72-80191B84E752}" type="sibTrans" cxnId="{A7E6E4B2-9D21-4E33-85AD-2E4A5BB290A7}">
      <dgm:prSet/>
      <dgm:spPr/>
      <dgm:t>
        <a:bodyPr/>
        <a:lstStyle/>
        <a:p>
          <a:endParaRPr lang="en-US" b="1">
            <a:solidFill>
              <a:schemeClr val="tx1"/>
            </a:solidFill>
          </a:endParaRPr>
        </a:p>
      </dgm:t>
    </dgm:pt>
    <dgm:pt modelId="{F6BD6CAF-7027-41DF-9ACE-444839F6EB5E}">
      <dgm:prSet phldrT="[نص]"/>
      <dgm:spPr/>
      <dgm:t>
        <a:bodyPr/>
        <a:lstStyle/>
        <a:p>
          <a:r>
            <a:rPr lang="ar-EG" b="1" dirty="0">
              <a:solidFill>
                <a:schemeClr val="tx1"/>
              </a:solidFill>
            </a:rPr>
            <a:t>المستقبل</a:t>
          </a:r>
          <a:endParaRPr lang="en-US" b="1" dirty="0">
            <a:solidFill>
              <a:schemeClr val="tx1"/>
            </a:solidFill>
          </a:endParaRPr>
        </a:p>
      </dgm:t>
    </dgm:pt>
    <dgm:pt modelId="{3D8B8556-143F-42E4-B2F3-46C2D12F1804}" type="parTrans" cxnId="{2C596F35-EE70-442A-9489-86FB3AF3C246}">
      <dgm:prSet/>
      <dgm:spPr/>
      <dgm:t>
        <a:bodyPr/>
        <a:lstStyle/>
        <a:p>
          <a:endParaRPr lang="en-US" b="1">
            <a:solidFill>
              <a:schemeClr val="tx1"/>
            </a:solidFill>
          </a:endParaRPr>
        </a:p>
      </dgm:t>
    </dgm:pt>
    <dgm:pt modelId="{8086304D-898A-45EB-9228-9D08B3AB067E}" type="sibTrans" cxnId="{2C596F35-EE70-442A-9489-86FB3AF3C246}">
      <dgm:prSet/>
      <dgm:spPr/>
      <dgm:t>
        <a:bodyPr/>
        <a:lstStyle/>
        <a:p>
          <a:endParaRPr lang="en-US" b="1">
            <a:solidFill>
              <a:schemeClr val="tx1"/>
            </a:solidFill>
          </a:endParaRPr>
        </a:p>
      </dgm:t>
    </dgm:pt>
    <dgm:pt modelId="{DDB7BEEA-7375-41F4-98D4-34DA23DF5EFC}">
      <dgm:prSet phldrT="[نص]"/>
      <dgm:spPr/>
      <dgm:t>
        <a:bodyPr/>
        <a:lstStyle/>
        <a:p>
          <a:r>
            <a:rPr lang="ar-EG" b="1" dirty="0">
              <a:solidFill>
                <a:schemeClr val="tx1"/>
              </a:solidFill>
            </a:rPr>
            <a:t>الوسيلة</a:t>
          </a:r>
          <a:endParaRPr lang="en-US" b="1" dirty="0">
            <a:solidFill>
              <a:schemeClr val="tx1"/>
            </a:solidFill>
          </a:endParaRPr>
        </a:p>
      </dgm:t>
    </dgm:pt>
    <dgm:pt modelId="{9ADE30EE-D0B4-4CDD-9C9F-456C5507E2A0}" type="parTrans" cxnId="{053BADA5-FB97-43FD-8009-B498DBB417C6}">
      <dgm:prSet/>
      <dgm:spPr/>
      <dgm:t>
        <a:bodyPr/>
        <a:lstStyle/>
        <a:p>
          <a:endParaRPr lang="en-US" b="1">
            <a:solidFill>
              <a:schemeClr val="tx1"/>
            </a:solidFill>
          </a:endParaRPr>
        </a:p>
      </dgm:t>
    </dgm:pt>
    <dgm:pt modelId="{155BE5EC-1DB9-4DFB-97BE-14928BA229C8}" type="sibTrans" cxnId="{053BADA5-FB97-43FD-8009-B498DBB417C6}">
      <dgm:prSet/>
      <dgm:spPr/>
      <dgm:t>
        <a:bodyPr/>
        <a:lstStyle/>
        <a:p>
          <a:endParaRPr lang="en-US" b="1">
            <a:solidFill>
              <a:schemeClr val="tx1"/>
            </a:solidFill>
          </a:endParaRPr>
        </a:p>
      </dgm:t>
    </dgm:pt>
    <dgm:pt modelId="{4A47779D-4762-4DC9-8770-6149F4C6A128}" type="pres">
      <dgm:prSet presAssocID="{20E5AC4E-8207-459B-8225-16675B2BBEC5}" presName="Name0" presStyleCnt="0">
        <dgm:presLayoutVars>
          <dgm:dir/>
          <dgm:resizeHandles val="exact"/>
        </dgm:presLayoutVars>
      </dgm:prSet>
      <dgm:spPr/>
    </dgm:pt>
    <dgm:pt modelId="{411660FA-8CD5-4D9A-A1B3-D866F36644B9}" type="pres">
      <dgm:prSet presAssocID="{BDDD633B-622C-4DA9-A94D-D3673D783A7E}" presName="node" presStyleLbl="node1" presStyleIdx="0" presStyleCnt="5">
        <dgm:presLayoutVars>
          <dgm:bulletEnabled val="1"/>
        </dgm:presLayoutVars>
      </dgm:prSet>
      <dgm:spPr/>
    </dgm:pt>
    <dgm:pt modelId="{77B93D3D-46F4-475C-AC58-D2D6B5AF64DB}" type="pres">
      <dgm:prSet presAssocID="{7B8C20A0-D5C0-4A8A-8E3E-1928EC45C0F4}" presName="sibTrans" presStyleLbl="sibTrans2D1" presStyleIdx="0" presStyleCnt="5"/>
      <dgm:spPr/>
    </dgm:pt>
    <dgm:pt modelId="{27952A64-4192-4381-AC53-51A6C534B663}" type="pres">
      <dgm:prSet presAssocID="{7B8C20A0-D5C0-4A8A-8E3E-1928EC45C0F4}" presName="connectorText" presStyleLbl="sibTrans2D1" presStyleIdx="0" presStyleCnt="5"/>
      <dgm:spPr/>
    </dgm:pt>
    <dgm:pt modelId="{1ACAF3AA-325C-4827-8358-E10F520F7BB7}" type="pres">
      <dgm:prSet presAssocID="{8193B6A7-B4D2-4083-984E-5EB037DA095F}" presName="node" presStyleLbl="node1" presStyleIdx="1" presStyleCnt="5">
        <dgm:presLayoutVars>
          <dgm:bulletEnabled val="1"/>
        </dgm:presLayoutVars>
      </dgm:prSet>
      <dgm:spPr/>
    </dgm:pt>
    <dgm:pt modelId="{CA67E3C5-CC19-4037-A904-081E2A60FFB1}" type="pres">
      <dgm:prSet presAssocID="{A41BE185-FBC4-4CF0-B521-993739CB02C3}" presName="sibTrans" presStyleLbl="sibTrans2D1" presStyleIdx="1" presStyleCnt="5"/>
      <dgm:spPr/>
    </dgm:pt>
    <dgm:pt modelId="{8C96EB01-DA7B-46F7-A35A-A063CCE4EB13}" type="pres">
      <dgm:prSet presAssocID="{A41BE185-FBC4-4CF0-B521-993739CB02C3}" presName="connectorText" presStyleLbl="sibTrans2D1" presStyleIdx="1" presStyleCnt="5"/>
      <dgm:spPr/>
    </dgm:pt>
    <dgm:pt modelId="{16C3A264-7353-4CB3-AA46-3D8DD798E85C}" type="pres">
      <dgm:prSet presAssocID="{23861F0E-EB7D-4581-9FA5-8BC3E8DDE9B0}" presName="node" presStyleLbl="node1" presStyleIdx="2" presStyleCnt="5">
        <dgm:presLayoutVars>
          <dgm:bulletEnabled val="1"/>
        </dgm:presLayoutVars>
      </dgm:prSet>
      <dgm:spPr/>
    </dgm:pt>
    <dgm:pt modelId="{872ACA05-BAA3-4D4A-8EAB-5663443A3ADE}" type="pres">
      <dgm:prSet presAssocID="{259D6701-7E69-4A10-BA72-80191B84E752}" presName="sibTrans" presStyleLbl="sibTrans2D1" presStyleIdx="2" presStyleCnt="5"/>
      <dgm:spPr/>
    </dgm:pt>
    <dgm:pt modelId="{2977E483-B5CB-42EA-8C3B-F479494C74D2}" type="pres">
      <dgm:prSet presAssocID="{259D6701-7E69-4A10-BA72-80191B84E752}" presName="connectorText" presStyleLbl="sibTrans2D1" presStyleIdx="2" presStyleCnt="5"/>
      <dgm:spPr/>
    </dgm:pt>
    <dgm:pt modelId="{E0A5E9A8-BDC7-424E-A6F8-3473FC7347E5}" type="pres">
      <dgm:prSet presAssocID="{F6BD6CAF-7027-41DF-9ACE-444839F6EB5E}" presName="node" presStyleLbl="node1" presStyleIdx="3" presStyleCnt="5">
        <dgm:presLayoutVars>
          <dgm:bulletEnabled val="1"/>
        </dgm:presLayoutVars>
      </dgm:prSet>
      <dgm:spPr/>
    </dgm:pt>
    <dgm:pt modelId="{789776BE-4E74-455E-A7A1-8A6E0DE62BBF}" type="pres">
      <dgm:prSet presAssocID="{8086304D-898A-45EB-9228-9D08B3AB067E}" presName="sibTrans" presStyleLbl="sibTrans2D1" presStyleIdx="3" presStyleCnt="5"/>
      <dgm:spPr/>
    </dgm:pt>
    <dgm:pt modelId="{B9BF8F5B-530E-463E-A005-D32B5913D5B6}" type="pres">
      <dgm:prSet presAssocID="{8086304D-898A-45EB-9228-9D08B3AB067E}" presName="connectorText" presStyleLbl="sibTrans2D1" presStyleIdx="3" presStyleCnt="5"/>
      <dgm:spPr/>
    </dgm:pt>
    <dgm:pt modelId="{8392AA36-F7DA-407D-B30D-AEAEEEC4D371}" type="pres">
      <dgm:prSet presAssocID="{DDB7BEEA-7375-41F4-98D4-34DA23DF5EFC}" presName="node" presStyleLbl="node1" presStyleIdx="4" presStyleCnt="5">
        <dgm:presLayoutVars>
          <dgm:bulletEnabled val="1"/>
        </dgm:presLayoutVars>
      </dgm:prSet>
      <dgm:spPr/>
    </dgm:pt>
    <dgm:pt modelId="{6BE39DFD-F417-4C07-BCA9-148689677305}" type="pres">
      <dgm:prSet presAssocID="{155BE5EC-1DB9-4DFB-97BE-14928BA229C8}" presName="sibTrans" presStyleLbl="sibTrans2D1" presStyleIdx="4" presStyleCnt="5"/>
      <dgm:spPr/>
    </dgm:pt>
    <dgm:pt modelId="{D12BDF82-C7AE-4D15-9100-4ADBD4E57792}" type="pres">
      <dgm:prSet presAssocID="{155BE5EC-1DB9-4DFB-97BE-14928BA229C8}" presName="connectorText" presStyleLbl="sibTrans2D1" presStyleIdx="4" presStyleCnt="5"/>
      <dgm:spPr/>
    </dgm:pt>
  </dgm:ptLst>
  <dgm:cxnLst>
    <dgm:cxn modelId="{14A94F02-6C06-4F91-97FA-8E360B26A416}" type="presOf" srcId="{23861F0E-EB7D-4581-9FA5-8BC3E8DDE9B0}" destId="{16C3A264-7353-4CB3-AA46-3D8DD798E85C}" srcOrd="0" destOrd="0" presId="urn:microsoft.com/office/officeart/2005/8/layout/cycle7"/>
    <dgm:cxn modelId="{E6E97E10-7923-4C0D-B389-87F526968B4A}" type="presOf" srcId="{DDB7BEEA-7375-41F4-98D4-34DA23DF5EFC}" destId="{8392AA36-F7DA-407D-B30D-AEAEEEC4D371}" srcOrd="0" destOrd="0" presId="urn:microsoft.com/office/officeart/2005/8/layout/cycle7"/>
    <dgm:cxn modelId="{8261BE16-4C57-4E83-9066-561BF038BFB5}" type="presOf" srcId="{A41BE185-FBC4-4CF0-B521-993739CB02C3}" destId="{8C96EB01-DA7B-46F7-A35A-A063CCE4EB13}" srcOrd="1" destOrd="0" presId="urn:microsoft.com/office/officeart/2005/8/layout/cycle7"/>
    <dgm:cxn modelId="{2C596F35-EE70-442A-9489-86FB3AF3C246}" srcId="{20E5AC4E-8207-459B-8225-16675B2BBEC5}" destId="{F6BD6CAF-7027-41DF-9ACE-444839F6EB5E}" srcOrd="3" destOrd="0" parTransId="{3D8B8556-143F-42E4-B2F3-46C2D12F1804}" sibTransId="{8086304D-898A-45EB-9228-9D08B3AB067E}"/>
    <dgm:cxn modelId="{D4939C5E-41A1-4416-B519-161FE2DB7ACE}" srcId="{20E5AC4E-8207-459B-8225-16675B2BBEC5}" destId="{8193B6A7-B4D2-4083-984E-5EB037DA095F}" srcOrd="1" destOrd="0" parTransId="{37D13CA0-6D22-4FA2-80E6-0997D22ADD1E}" sibTransId="{A41BE185-FBC4-4CF0-B521-993739CB02C3}"/>
    <dgm:cxn modelId="{AC697A60-CDD2-426D-B4FB-311D74CE3B6E}" type="presOf" srcId="{20E5AC4E-8207-459B-8225-16675B2BBEC5}" destId="{4A47779D-4762-4DC9-8770-6149F4C6A128}" srcOrd="0" destOrd="0" presId="urn:microsoft.com/office/officeart/2005/8/layout/cycle7"/>
    <dgm:cxn modelId="{7FB5DF45-E4BD-455A-97C8-7B757788AF55}" type="presOf" srcId="{A41BE185-FBC4-4CF0-B521-993739CB02C3}" destId="{CA67E3C5-CC19-4037-A904-081E2A60FFB1}" srcOrd="0" destOrd="0" presId="urn:microsoft.com/office/officeart/2005/8/layout/cycle7"/>
    <dgm:cxn modelId="{B6648355-F1E5-41D7-AF78-7054F4122B16}" type="presOf" srcId="{F6BD6CAF-7027-41DF-9ACE-444839F6EB5E}" destId="{E0A5E9A8-BDC7-424E-A6F8-3473FC7347E5}" srcOrd="0" destOrd="0" presId="urn:microsoft.com/office/officeart/2005/8/layout/cycle7"/>
    <dgm:cxn modelId="{FD4C947A-9E93-4372-9441-A9EAB599519B}" srcId="{20E5AC4E-8207-459B-8225-16675B2BBEC5}" destId="{BDDD633B-622C-4DA9-A94D-D3673D783A7E}" srcOrd="0" destOrd="0" parTransId="{C3FC61EB-1E30-409A-AA36-66A4BB008BF8}" sibTransId="{7B8C20A0-D5C0-4A8A-8E3E-1928EC45C0F4}"/>
    <dgm:cxn modelId="{8A288A7D-EA1A-4E14-A081-5D9BAC84276B}" type="presOf" srcId="{8193B6A7-B4D2-4083-984E-5EB037DA095F}" destId="{1ACAF3AA-325C-4827-8358-E10F520F7BB7}" srcOrd="0" destOrd="0" presId="urn:microsoft.com/office/officeart/2005/8/layout/cycle7"/>
    <dgm:cxn modelId="{CEF3F683-70B7-4ACB-9817-704A3EF1BFE2}" type="presOf" srcId="{7B8C20A0-D5C0-4A8A-8E3E-1928EC45C0F4}" destId="{77B93D3D-46F4-475C-AC58-D2D6B5AF64DB}" srcOrd="0" destOrd="0" presId="urn:microsoft.com/office/officeart/2005/8/layout/cycle7"/>
    <dgm:cxn modelId="{E8DFE58B-2F11-478A-A6E5-39E70295C20F}" type="presOf" srcId="{BDDD633B-622C-4DA9-A94D-D3673D783A7E}" destId="{411660FA-8CD5-4D9A-A1B3-D866F36644B9}" srcOrd="0" destOrd="0" presId="urn:microsoft.com/office/officeart/2005/8/layout/cycle7"/>
    <dgm:cxn modelId="{09ED859D-2308-4D1C-A884-8BEB65E1511D}" type="presOf" srcId="{259D6701-7E69-4A10-BA72-80191B84E752}" destId="{872ACA05-BAA3-4D4A-8EAB-5663443A3ADE}" srcOrd="0" destOrd="0" presId="urn:microsoft.com/office/officeart/2005/8/layout/cycle7"/>
    <dgm:cxn modelId="{A98ABEA0-DC61-478B-A792-E8AC760A7E93}" type="presOf" srcId="{259D6701-7E69-4A10-BA72-80191B84E752}" destId="{2977E483-B5CB-42EA-8C3B-F479494C74D2}" srcOrd="1" destOrd="0" presId="urn:microsoft.com/office/officeart/2005/8/layout/cycle7"/>
    <dgm:cxn modelId="{053BADA5-FB97-43FD-8009-B498DBB417C6}" srcId="{20E5AC4E-8207-459B-8225-16675B2BBEC5}" destId="{DDB7BEEA-7375-41F4-98D4-34DA23DF5EFC}" srcOrd="4" destOrd="0" parTransId="{9ADE30EE-D0B4-4CDD-9C9F-456C5507E2A0}" sibTransId="{155BE5EC-1DB9-4DFB-97BE-14928BA229C8}"/>
    <dgm:cxn modelId="{A7E6E4B2-9D21-4E33-85AD-2E4A5BB290A7}" srcId="{20E5AC4E-8207-459B-8225-16675B2BBEC5}" destId="{23861F0E-EB7D-4581-9FA5-8BC3E8DDE9B0}" srcOrd="2" destOrd="0" parTransId="{8D8D4696-CE43-44FF-8D18-F2AB28F81441}" sibTransId="{259D6701-7E69-4A10-BA72-80191B84E752}"/>
    <dgm:cxn modelId="{3AEBCFD5-50D9-4CFA-954C-4A09A7B5019E}" type="presOf" srcId="{155BE5EC-1DB9-4DFB-97BE-14928BA229C8}" destId="{6BE39DFD-F417-4C07-BCA9-148689677305}" srcOrd="0" destOrd="0" presId="urn:microsoft.com/office/officeart/2005/8/layout/cycle7"/>
    <dgm:cxn modelId="{6B4826D7-783D-49A5-AE6F-1EB56AB90DC6}" type="presOf" srcId="{155BE5EC-1DB9-4DFB-97BE-14928BA229C8}" destId="{D12BDF82-C7AE-4D15-9100-4ADBD4E57792}" srcOrd="1" destOrd="0" presId="urn:microsoft.com/office/officeart/2005/8/layout/cycle7"/>
    <dgm:cxn modelId="{918D08DB-281E-4ADE-9F57-4BE1638093CB}" type="presOf" srcId="{7B8C20A0-D5C0-4A8A-8E3E-1928EC45C0F4}" destId="{27952A64-4192-4381-AC53-51A6C534B663}" srcOrd="1" destOrd="0" presId="urn:microsoft.com/office/officeart/2005/8/layout/cycle7"/>
    <dgm:cxn modelId="{19D11EED-646B-4C44-BFA3-752FD600CCEF}" type="presOf" srcId="{8086304D-898A-45EB-9228-9D08B3AB067E}" destId="{B9BF8F5B-530E-463E-A005-D32B5913D5B6}" srcOrd="1" destOrd="0" presId="urn:microsoft.com/office/officeart/2005/8/layout/cycle7"/>
    <dgm:cxn modelId="{90FA89F3-9DA1-4B7A-92DA-85CD9577790C}" type="presOf" srcId="{8086304D-898A-45EB-9228-9D08B3AB067E}" destId="{789776BE-4E74-455E-A7A1-8A6E0DE62BBF}" srcOrd="0" destOrd="0" presId="urn:microsoft.com/office/officeart/2005/8/layout/cycle7"/>
    <dgm:cxn modelId="{AAC86DB7-0A83-4B6C-BCB2-5CB7AC4EFA64}" type="presParOf" srcId="{4A47779D-4762-4DC9-8770-6149F4C6A128}" destId="{411660FA-8CD5-4D9A-A1B3-D866F36644B9}" srcOrd="0" destOrd="0" presId="urn:microsoft.com/office/officeart/2005/8/layout/cycle7"/>
    <dgm:cxn modelId="{7B0DC24C-4226-4FE1-BF83-F2CA9EDE56C6}" type="presParOf" srcId="{4A47779D-4762-4DC9-8770-6149F4C6A128}" destId="{77B93D3D-46F4-475C-AC58-D2D6B5AF64DB}" srcOrd="1" destOrd="0" presId="urn:microsoft.com/office/officeart/2005/8/layout/cycle7"/>
    <dgm:cxn modelId="{B8EAAEBE-1F54-4DD7-B8A2-2A34BFDDEA60}" type="presParOf" srcId="{77B93D3D-46F4-475C-AC58-D2D6B5AF64DB}" destId="{27952A64-4192-4381-AC53-51A6C534B663}" srcOrd="0" destOrd="0" presId="urn:microsoft.com/office/officeart/2005/8/layout/cycle7"/>
    <dgm:cxn modelId="{DAF30137-0642-4BE5-9444-E3C35491CCBB}" type="presParOf" srcId="{4A47779D-4762-4DC9-8770-6149F4C6A128}" destId="{1ACAF3AA-325C-4827-8358-E10F520F7BB7}" srcOrd="2" destOrd="0" presId="urn:microsoft.com/office/officeart/2005/8/layout/cycle7"/>
    <dgm:cxn modelId="{2A09C9D7-479A-4641-AF06-2F1335A04EED}" type="presParOf" srcId="{4A47779D-4762-4DC9-8770-6149F4C6A128}" destId="{CA67E3C5-CC19-4037-A904-081E2A60FFB1}" srcOrd="3" destOrd="0" presId="urn:microsoft.com/office/officeart/2005/8/layout/cycle7"/>
    <dgm:cxn modelId="{507D9074-5950-42DF-95F7-ECB096872697}" type="presParOf" srcId="{CA67E3C5-CC19-4037-A904-081E2A60FFB1}" destId="{8C96EB01-DA7B-46F7-A35A-A063CCE4EB13}" srcOrd="0" destOrd="0" presId="urn:microsoft.com/office/officeart/2005/8/layout/cycle7"/>
    <dgm:cxn modelId="{EAFBF472-9C55-4E6C-9685-9F80BAE975B9}" type="presParOf" srcId="{4A47779D-4762-4DC9-8770-6149F4C6A128}" destId="{16C3A264-7353-4CB3-AA46-3D8DD798E85C}" srcOrd="4" destOrd="0" presId="urn:microsoft.com/office/officeart/2005/8/layout/cycle7"/>
    <dgm:cxn modelId="{7A01336F-0387-4E81-BCAF-BAA0F4452A2C}" type="presParOf" srcId="{4A47779D-4762-4DC9-8770-6149F4C6A128}" destId="{872ACA05-BAA3-4D4A-8EAB-5663443A3ADE}" srcOrd="5" destOrd="0" presId="urn:microsoft.com/office/officeart/2005/8/layout/cycle7"/>
    <dgm:cxn modelId="{7BADECF7-0F74-45F2-BC7C-AC64C5F2C091}" type="presParOf" srcId="{872ACA05-BAA3-4D4A-8EAB-5663443A3ADE}" destId="{2977E483-B5CB-42EA-8C3B-F479494C74D2}" srcOrd="0" destOrd="0" presId="urn:microsoft.com/office/officeart/2005/8/layout/cycle7"/>
    <dgm:cxn modelId="{533DF497-B5B8-42A3-BC8B-EAA31403A16B}" type="presParOf" srcId="{4A47779D-4762-4DC9-8770-6149F4C6A128}" destId="{E0A5E9A8-BDC7-424E-A6F8-3473FC7347E5}" srcOrd="6" destOrd="0" presId="urn:microsoft.com/office/officeart/2005/8/layout/cycle7"/>
    <dgm:cxn modelId="{6D9E05AE-28B6-4880-8F62-7C245859A37A}" type="presParOf" srcId="{4A47779D-4762-4DC9-8770-6149F4C6A128}" destId="{789776BE-4E74-455E-A7A1-8A6E0DE62BBF}" srcOrd="7" destOrd="0" presId="urn:microsoft.com/office/officeart/2005/8/layout/cycle7"/>
    <dgm:cxn modelId="{07068F81-5392-4B2B-8D46-93E156DDAC8B}" type="presParOf" srcId="{789776BE-4E74-455E-A7A1-8A6E0DE62BBF}" destId="{B9BF8F5B-530E-463E-A005-D32B5913D5B6}" srcOrd="0" destOrd="0" presId="urn:microsoft.com/office/officeart/2005/8/layout/cycle7"/>
    <dgm:cxn modelId="{A6BE4D06-344C-49A6-A5AC-B7083AAAE9F7}" type="presParOf" srcId="{4A47779D-4762-4DC9-8770-6149F4C6A128}" destId="{8392AA36-F7DA-407D-B30D-AEAEEEC4D371}" srcOrd="8" destOrd="0" presId="urn:microsoft.com/office/officeart/2005/8/layout/cycle7"/>
    <dgm:cxn modelId="{2927DCC3-3318-4A1F-B45A-962F80CAAEFA}" type="presParOf" srcId="{4A47779D-4762-4DC9-8770-6149F4C6A128}" destId="{6BE39DFD-F417-4C07-BCA9-148689677305}" srcOrd="9" destOrd="0" presId="urn:microsoft.com/office/officeart/2005/8/layout/cycle7"/>
    <dgm:cxn modelId="{898004B4-FCCE-4272-9F6D-58E988D457D2}" type="presParOf" srcId="{6BE39DFD-F417-4C07-BCA9-148689677305}" destId="{D12BDF82-C7AE-4D15-9100-4ADBD4E57792}"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5A2F89-6E08-4F07-88B1-2551BE3B3802}">
      <dsp:nvSpPr>
        <dsp:cNvPr id="0" name=""/>
        <dsp:cNvSpPr/>
      </dsp:nvSpPr>
      <dsp:spPr>
        <a:xfrm>
          <a:off x="2674363" y="1625"/>
          <a:ext cx="1659713" cy="1078813"/>
        </a:xfrm>
        <a:prstGeom prst="round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EG" sz="3600" b="1" kern="1200" dirty="0"/>
            <a:t>الرسالة</a:t>
          </a:r>
          <a:endParaRPr lang="en-US" sz="3600" b="1" kern="1200" dirty="0"/>
        </a:p>
      </dsp:txBody>
      <dsp:txXfrm>
        <a:off x="2727026" y="54288"/>
        <a:ext cx="1554387" cy="973487"/>
      </dsp:txXfrm>
    </dsp:sp>
    <dsp:sp modelId="{F54240E2-3389-42E0-935E-8464D2929089}">
      <dsp:nvSpPr>
        <dsp:cNvPr id="0" name=""/>
        <dsp:cNvSpPr/>
      </dsp:nvSpPr>
      <dsp:spPr>
        <a:xfrm>
          <a:off x="1346963" y="541032"/>
          <a:ext cx="4314513" cy="4314513"/>
        </a:xfrm>
        <a:custGeom>
          <a:avLst/>
          <a:gdLst/>
          <a:ahLst/>
          <a:cxnLst/>
          <a:rect l="0" t="0" r="0" b="0"/>
          <a:pathLst>
            <a:path>
              <a:moveTo>
                <a:pt x="3209923" y="274267"/>
              </a:moveTo>
              <a:arcTo wR="2157256" hR="2157256" stAng="17952417" swAng="1213155"/>
            </a:path>
          </a:pathLst>
        </a:custGeom>
        <a:noFill/>
        <a:ln w="6350" cap="flat" cmpd="sng" algn="ctr">
          <a:solidFill>
            <a:schemeClr val="accent4">
              <a:hueOff val="0"/>
              <a:satOff val="0"/>
              <a:lumOff val="0"/>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2CA927F5-ACBB-4BCC-878A-8CAFBFFEB171}">
      <dsp:nvSpPr>
        <dsp:cNvPr id="0" name=""/>
        <dsp:cNvSpPr/>
      </dsp:nvSpPr>
      <dsp:spPr>
        <a:xfrm>
          <a:off x="4726036" y="1492252"/>
          <a:ext cx="1659713" cy="1078813"/>
        </a:xfrm>
        <a:prstGeom prst="roundRect">
          <a:avLst/>
        </a:prstGeom>
        <a:solidFill>
          <a:schemeClr val="accent4">
            <a:hueOff val="2450223"/>
            <a:satOff val="-10194"/>
            <a:lumOff val="240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EG" sz="3600" b="1" kern="1200" dirty="0"/>
            <a:t>الوسيلة</a:t>
          </a:r>
          <a:endParaRPr lang="en-US" sz="3600" b="1" kern="1200" dirty="0"/>
        </a:p>
      </dsp:txBody>
      <dsp:txXfrm>
        <a:off x="4778699" y="1544915"/>
        <a:ext cx="1554387" cy="973487"/>
      </dsp:txXfrm>
    </dsp:sp>
    <dsp:sp modelId="{08D93FE1-262F-45E7-A413-89663D230F26}">
      <dsp:nvSpPr>
        <dsp:cNvPr id="0" name=""/>
        <dsp:cNvSpPr/>
      </dsp:nvSpPr>
      <dsp:spPr>
        <a:xfrm>
          <a:off x="1346963" y="541032"/>
          <a:ext cx="4314513" cy="4314513"/>
        </a:xfrm>
        <a:custGeom>
          <a:avLst/>
          <a:gdLst/>
          <a:ahLst/>
          <a:cxnLst/>
          <a:rect l="0" t="0" r="0" b="0"/>
          <a:pathLst>
            <a:path>
              <a:moveTo>
                <a:pt x="4309361" y="2306255"/>
              </a:moveTo>
              <a:arcTo wR="2157256" hR="2157256" stAng="21837630" swAng="1360976"/>
            </a:path>
          </a:pathLst>
        </a:custGeom>
        <a:noFill/>
        <a:ln w="6350" cap="flat" cmpd="sng" algn="ctr">
          <a:solidFill>
            <a:schemeClr val="accent4">
              <a:hueOff val="2450223"/>
              <a:satOff val="-10194"/>
              <a:lumOff val="2402"/>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A1C8C3D4-2485-4083-BAA0-BC0A72BF4FCB}">
      <dsp:nvSpPr>
        <dsp:cNvPr id="0" name=""/>
        <dsp:cNvSpPr/>
      </dsp:nvSpPr>
      <dsp:spPr>
        <a:xfrm>
          <a:off x="3942366" y="3904138"/>
          <a:ext cx="1659713" cy="1078813"/>
        </a:xfrm>
        <a:prstGeom prst="roundRect">
          <a:avLst/>
        </a:prstGeom>
        <a:solidFill>
          <a:schemeClr val="accent4">
            <a:hueOff val="4900445"/>
            <a:satOff val="-20388"/>
            <a:lumOff val="480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EG" sz="3600" b="1" kern="1200" dirty="0"/>
            <a:t>المستقبل</a:t>
          </a:r>
          <a:endParaRPr lang="en-US" sz="3600" b="1" kern="1200" dirty="0"/>
        </a:p>
      </dsp:txBody>
      <dsp:txXfrm>
        <a:off x="3995029" y="3956801"/>
        <a:ext cx="1554387" cy="973487"/>
      </dsp:txXfrm>
    </dsp:sp>
    <dsp:sp modelId="{A3F1100F-A07C-41C8-86FF-1CCC300BB52A}">
      <dsp:nvSpPr>
        <dsp:cNvPr id="0" name=""/>
        <dsp:cNvSpPr/>
      </dsp:nvSpPr>
      <dsp:spPr>
        <a:xfrm>
          <a:off x="1346963" y="541032"/>
          <a:ext cx="4314513" cy="4314513"/>
        </a:xfrm>
        <a:custGeom>
          <a:avLst/>
          <a:gdLst/>
          <a:ahLst/>
          <a:cxnLst/>
          <a:rect l="0" t="0" r="0" b="0"/>
          <a:pathLst>
            <a:path>
              <a:moveTo>
                <a:pt x="2422541" y="4298139"/>
              </a:moveTo>
              <a:arcTo wR="2157256" hR="2157256" stAng="4976177" swAng="847646"/>
            </a:path>
          </a:pathLst>
        </a:custGeom>
        <a:noFill/>
        <a:ln w="6350" cap="flat" cmpd="sng" algn="ctr">
          <a:solidFill>
            <a:schemeClr val="accent4">
              <a:hueOff val="4900445"/>
              <a:satOff val="-20388"/>
              <a:lumOff val="4804"/>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D70D22CC-BCF2-4955-8000-A218D26DB28E}">
      <dsp:nvSpPr>
        <dsp:cNvPr id="0" name=""/>
        <dsp:cNvSpPr/>
      </dsp:nvSpPr>
      <dsp:spPr>
        <a:xfrm>
          <a:off x="1406359" y="3904138"/>
          <a:ext cx="1659713" cy="1078813"/>
        </a:xfrm>
        <a:prstGeom prst="roundRect">
          <a:avLst/>
        </a:prstGeom>
        <a:solidFill>
          <a:schemeClr val="accent4">
            <a:hueOff val="7350668"/>
            <a:satOff val="-30583"/>
            <a:lumOff val="720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EG" sz="3600" b="1" kern="1200" dirty="0"/>
            <a:t>التغذية الراجعة</a:t>
          </a:r>
          <a:endParaRPr lang="en-US" sz="3600" b="1" kern="1200" dirty="0"/>
        </a:p>
      </dsp:txBody>
      <dsp:txXfrm>
        <a:off x="1459022" y="3956801"/>
        <a:ext cx="1554387" cy="973487"/>
      </dsp:txXfrm>
    </dsp:sp>
    <dsp:sp modelId="{661A6044-0249-46CC-A4BB-24CB3A51FF15}">
      <dsp:nvSpPr>
        <dsp:cNvPr id="0" name=""/>
        <dsp:cNvSpPr/>
      </dsp:nvSpPr>
      <dsp:spPr>
        <a:xfrm>
          <a:off x="1346963" y="541032"/>
          <a:ext cx="4314513" cy="4314513"/>
        </a:xfrm>
        <a:custGeom>
          <a:avLst/>
          <a:gdLst/>
          <a:ahLst/>
          <a:cxnLst/>
          <a:rect l="0" t="0" r="0" b="0"/>
          <a:pathLst>
            <a:path>
              <a:moveTo>
                <a:pt x="229069" y="3124650"/>
              </a:moveTo>
              <a:arcTo wR="2157256" hR="2157256" stAng="9201393" swAng="1360976"/>
            </a:path>
          </a:pathLst>
        </a:custGeom>
        <a:noFill/>
        <a:ln w="6350" cap="flat" cmpd="sng" algn="ctr">
          <a:solidFill>
            <a:schemeClr val="accent4">
              <a:hueOff val="7350668"/>
              <a:satOff val="-30583"/>
              <a:lumOff val="7206"/>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B0CCF706-7ED6-4CC2-9E8B-033FF6162BE3}">
      <dsp:nvSpPr>
        <dsp:cNvPr id="0" name=""/>
        <dsp:cNvSpPr/>
      </dsp:nvSpPr>
      <dsp:spPr>
        <a:xfrm>
          <a:off x="622690" y="1492252"/>
          <a:ext cx="1659713" cy="1078813"/>
        </a:xfrm>
        <a:prstGeom prst="roundRect">
          <a:avLst/>
        </a:prstGeom>
        <a:solidFill>
          <a:schemeClr val="accent4">
            <a:hueOff val="9800891"/>
            <a:satOff val="-40777"/>
            <a:lumOff val="960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ar-EG" sz="3600" b="1" kern="1200" dirty="0"/>
            <a:t>المرسل</a:t>
          </a:r>
          <a:endParaRPr lang="en-US" sz="3600" b="1" kern="1200" dirty="0"/>
        </a:p>
      </dsp:txBody>
      <dsp:txXfrm>
        <a:off x="675353" y="1544915"/>
        <a:ext cx="1554387" cy="973487"/>
      </dsp:txXfrm>
    </dsp:sp>
    <dsp:sp modelId="{6A560EF1-DE58-4173-8843-C16BB3113EBD}">
      <dsp:nvSpPr>
        <dsp:cNvPr id="0" name=""/>
        <dsp:cNvSpPr/>
      </dsp:nvSpPr>
      <dsp:spPr>
        <a:xfrm>
          <a:off x="1346963" y="541032"/>
          <a:ext cx="4314513" cy="4314513"/>
        </a:xfrm>
        <a:custGeom>
          <a:avLst/>
          <a:gdLst/>
          <a:ahLst/>
          <a:cxnLst/>
          <a:rect l="0" t="0" r="0" b="0"/>
          <a:pathLst>
            <a:path>
              <a:moveTo>
                <a:pt x="518671" y="754118"/>
              </a:moveTo>
              <a:arcTo wR="2157256" hR="2157256" stAng="13234428" swAng="1213155"/>
            </a:path>
          </a:pathLst>
        </a:custGeom>
        <a:noFill/>
        <a:ln w="6350" cap="flat" cmpd="sng" algn="ctr">
          <a:solidFill>
            <a:schemeClr val="accent4">
              <a:hueOff val="9800891"/>
              <a:satOff val="-40777"/>
              <a:lumOff val="9608"/>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1660FA-8CD5-4D9A-A1B3-D866F36644B9}">
      <dsp:nvSpPr>
        <dsp:cNvPr id="0" name=""/>
        <dsp:cNvSpPr/>
      </dsp:nvSpPr>
      <dsp:spPr>
        <a:xfrm>
          <a:off x="2480453" y="2589"/>
          <a:ext cx="1471468" cy="735734"/>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EG" sz="2500" b="1" kern="1200" dirty="0">
              <a:solidFill>
                <a:schemeClr val="tx1"/>
              </a:solidFill>
            </a:rPr>
            <a:t>الرسالة</a:t>
          </a:r>
          <a:endParaRPr lang="en-US" sz="2500" b="1" kern="1200" dirty="0">
            <a:solidFill>
              <a:schemeClr val="tx1"/>
            </a:solidFill>
          </a:endParaRPr>
        </a:p>
      </dsp:txBody>
      <dsp:txXfrm>
        <a:off x="2502002" y="24138"/>
        <a:ext cx="1428370" cy="692636"/>
      </dsp:txXfrm>
    </dsp:sp>
    <dsp:sp modelId="{77B93D3D-46F4-475C-AC58-D2D6B5AF64DB}">
      <dsp:nvSpPr>
        <dsp:cNvPr id="0" name=""/>
        <dsp:cNvSpPr/>
      </dsp:nvSpPr>
      <dsp:spPr>
        <a:xfrm rot="2160000">
          <a:off x="3815731" y="955857"/>
          <a:ext cx="766810" cy="257507"/>
        </a:xfrm>
        <a:prstGeom prst="leftRightArrow">
          <a:avLst>
            <a:gd name="adj1" fmla="val 60000"/>
            <a:gd name="adj2" fmla="val 50000"/>
          </a:avLst>
        </a:prstGeom>
        <a:solidFill>
          <a:schemeClr val="accent4">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b="1" kern="1200">
            <a:solidFill>
              <a:schemeClr val="tx1"/>
            </a:solidFill>
          </a:endParaRPr>
        </a:p>
      </dsp:txBody>
      <dsp:txXfrm>
        <a:off x="3892983" y="1007358"/>
        <a:ext cx="612306" cy="154505"/>
      </dsp:txXfrm>
    </dsp:sp>
    <dsp:sp modelId="{1ACAF3AA-325C-4827-8358-E10F520F7BB7}">
      <dsp:nvSpPr>
        <dsp:cNvPr id="0" name=""/>
        <dsp:cNvSpPr/>
      </dsp:nvSpPr>
      <dsp:spPr>
        <a:xfrm>
          <a:off x="4446350" y="1430897"/>
          <a:ext cx="1471468" cy="735734"/>
        </a:xfrm>
        <a:prstGeom prst="roundRect">
          <a:avLst>
            <a:gd name="adj" fmla="val 10000"/>
          </a:avLst>
        </a:prstGeom>
        <a:gradFill rotWithShape="0">
          <a:gsLst>
            <a:gs pos="0">
              <a:schemeClr val="accent4">
                <a:hueOff val="2450223"/>
                <a:satOff val="-10194"/>
                <a:lumOff val="2402"/>
                <a:alphaOff val="0"/>
                <a:satMod val="103000"/>
                <a:lumMod val="102000"/>
                <a:tint val="94000"/>
              </a:schemeClr>
            </a:gs>
            <a:gs pos="50000">
              <a:schemeClr val="accent4">
                <a:hueOff val="2450223"/>
                <a:satOff val="-10194"/>
                <a:lumOff val="2402"/>
                <a:alphaOff val="0"/>
                <a:satMod val="110000"/>
                <a:lumMod val="100000"/>
                <a:shade val="100000"/>
              </a:schemeClr>
            </a:gs>
            <a:gs pos="100000">
              <a:schemeClr val="accent4">
                <a:hueOff val="2450223"/>
                <a:satOff val="-10194"/>
                <a:lumOff val="240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EG" sz="2500" b="1" kern="1200" dirty="0">
              <a:solidFill>
                <a:schemeClr val="tx1"/>
              </a:solidFill>
            </a:rPr>
            <a:t>المرسل</a:t>
          </a:r>
          <a:endParaRPr lang="en-US" sz="2500" b="1" kern="1200" dirty="0">
            <a:solidFill>
              <a:schemeClr val="tx1"/>
            </a:solidFill>
          </a:endParaRPr>
        </a:p>
      </dsp:txBody>
      <dsp:txXfrm>
        <a:off x="4467899" y="1452446"/>
        <a:ext cx="1428370" cy="692636"/>
      </dsp:txXfrm>
    </dsp:sp>
    <dsp:sp modelId="{CA67E3C5-CC19-4037-A904-081E2A60FFB1}">
      <dsp:nvSpPr>
        <dsp:cNvPr id="0" name=""/>
        <dsp:cNvSpPr/>
      </dsp:nvSpPr>
      <dsp:spPr>
        <a:xfrm rot="6480000">
          <a:off x="4423226" y="2825536"/>
          <a:ext cx="766810" cy="257507"/>
        </a:xfrm>
        <a:prstGeom prst="leftRightArrow">
          <a:avLst>
            <a:gd name="adj1" fmla="val 60000"/>
            <a:gd name="adj2" fmla="val 50000"/>
          </a:avLst>
        </a:prstGeom>
        <a:solidFill>
          <a:schemeClr val="accent4">
            <a:hueOff val="2450223"/>
            <a:satOff val="-10194"/>
            <a:lumOff val="2402"/>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b="1" kern="1200">
            <a:solidFill>
              <a:schemeClr val="tx1"/>
            </a:solidFill>
          </a:endParaRPr>
        </a:p>
      </dsp:txBody>
      <dsp:txXfrm rot="10800000">
        <a:off x="4500478" y="2877037"/>
        <a:ext cx="612306" cy="154505"/>
      </dsp:txXfrm>
    </dsp:sp>
    <dsp:sp modelId="{16C3A264-7353-4CB3-AA46-3D8DD798E85C}">
      <dsp:nvSpPr>
        <dsp:cNvPr id="0" name=""/>
        <dsp:cNvSpPr/>
      </dsp:nvSpPr>
      <dsp:spPr>
        <a:xfrm>
          <a:off x="3695444" y="3741947"/>
          <a:ext cx="1471468" cy="735734"/>
        </a:xfrm>
        <a:prstGeom prst="roundRect">
          <a:avLst>
            <a:gd name="adj" fmla="val 10000"/>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EG" sz="2500" b="1" kern="1200" dirty="0">
              <a:solidFill>
                <a:schemeClr val="tx1"/>
              </a:solidFill>
            </a:rPr>
            <a:t>التغذية الراجعة</a:t>
          </a:r>
          <a:endParaRPr lang="en-US" sz="2500" b="1" kern="1200" dirty="0">
            <a:solidFill>
              <a:schemeClr val="tx1"/>
            </a:solidFill>
          </a:endParaRPr>
        </a:p>
      </dsp:txBody>
      <dsp:txXfrm>
        <a:off x="3716993" y="3763496"/>
        <a:ext cx="1428370" cy="692636"/>
      </dsp:txXfrm>
    </dsp:sp>
    <dsp:sp modelId="{872ACA05-BAA3-4D4A-8EAB-5663443A3ADE}">
      <dsp:nvSpPr>
        <dsp:cNvPr id="0" name=""/>
        <dsp:cNvSpPr/>
      </dsp:nvSpPr>
      <dsp:spPr>
        <a:xfrm rot="10800000">
          <a:off x="2832782" y="3981061"/>
          <a:ext cx="766810" cy="257507"/>
        </a:xfrm>
        <a:prstGeom prst="leftRightArrow">
          <a:avLst>
            <a:gd name="adj1" fmla="val 60000"/>
            <a:gd name="adj2" fmla="val 50000"/>
          </a:avLst>
        </a:prstGeom>
        <a:solidFill>
          <a:schemeClr val="accent4">
            <a:hueOff val="4900445"/>
            <a:satOff val="-20388"/>
            <a:lumOff val="4804"/>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b="1" kern="1200">
            <a:solidFill>
              <a:schemeClr val="tx1"/>
            </a:solidFill>
          </a:endParaRPr>
        </a:p>
      </dsp:txBody>
      <dsp:txXfrm rot="10800000">
        <a:off x="2910034" y="4032562"/>
        <a:ext cx="612306" cy="154505"/>
      </dsp:txXfrm>
    </dsp:sp>
    <dsp:sp modelId="{E0A5E9A8-BDC7-424E-A6F8-3473FC7347E5}">
      <dsp:nvSpPr>
        <dsp:cNvPr id="0" name=""/>
        <dsp:cNvSpPr/>
      </dsp:nvSpPr>
      <dsp:spPr>
        <a:xfrm>
          <a:off x="1265462" y="3741947"/>
          <a:ext cx="1471468" cy="735734"/>
        </a:xfrm>
        <a:prstGeom prst="roundRect">
          <a:avLst>
            <a:gd name="adj" fmla="val 10000"/>
          </a:avLst>
        </a:prstGeom>
        <a:gradFill rotWithShape="0">
          <a:gsLst>
            <a:gs pos="0">
              <a:schemeClr val="accent4">
                <a:hueOff val="7350668"/>
                <a:satOff val="-30583"/>
                <a:lumOff val="7206"/>
                <a:alphaOff val="0"/>
                <a:satMod val="103000"/>
                <a:lumMod val="102000"/>
                <a:tint val="94000"/>
              </a:schemeClr>
            </a:gs>
            <a:gs pos="50000">
              <a:schemeClr val="accent4">
                <a:hueOff val="7350668"/>
                <a:satOff val="-30583"/>
                <a:lumOff val="7206"/>
                <a:alphaOff val="0"/>
                <a:satMod val="110000"/>
                <a:lumMod val="100000"/>
                <a:shade val="100000"/>
              </a:schemeClr>
            </a:gs>
            <a:gs pos="100000">
              <a:schemeClr val="accent4">
                <a:hueOff val="7350668"/>
                <a:satOff val="-30583"/>
                <a:lumOff val="720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EG" sz="2500" b="1" kern="1200" dirty="0">
              <a:solidFill>
                <a:schemeClr val="tx1"/>
              </a:solidFill>
            </a:rPr>
            <a:t>المستقبل</a:t>
          </a:r>
          <a:endParaRPr lang="en-US" sz="2500" b="1" kern="1200" dirty="0">
            <a:solidFill>
              <a:schemeClr val="tx1"/>
            </a:solidFill>
          </a:endParaRPr>
        </a:p>
      </dsp:txBody>
      <dsp:txXfrm>
        <a:off x="1287011" y="3763496"/>
        <a:ext cx="1428370" cy="692636"/>
      </dsp:txXfrm>
    </dsp:sp>
    <dsp:sp modelId="{789776BE-4E74-455E-A7A1-8A6E0DE62BBF}">
      <dsp:nvSpPr>
        <dsp:cNvPr id="0" name=""/>
        <dsp:cNvSpPr/>
      </dsp:nvSpPr>
      <dsp:spPr>
        <a:xfrm rot="15120000">
          <a:off x="1242338" y="2825536"/>
          <a:ext cx="766810" cy="257507"/>
        </a:xfrm>
        <a:prstGeom prst="leftRightArrow">
          <a:avLst>
            <a:gd name="adj1" fmla="val 60000"/>
            <a:gd name="adj2" fmla="val 50000"/>
          </a:avLst>
        </a:prstGeom>
        <a:solidFill>
          <a:schemeClr val="accent4">
            <a:hueOff val="7350668"/>
            <a:satOff val="-30583"/>
            <a:lumOff val="7206"/>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b="1" kern="1200">
            <a:solidFill>
              <a:schemeClr val="tx1"/>
            </a:solidFill>
          </a:endParaRPr>
        </a:p>
      </dsp:txBody>
      <dsp:txXfrm rot="10800000">
        <a:off x="1319590" y="2877037"/>
        <a:ext cx="612306" cy="154505"/>
      </dsp:txXfrm>
    </dsp:sp>
    <dsp:sp modelId="{8392AA36-F7DA-407D-B30D-AEAEEEC4D371}">
      <dsp:nvSpPr>
        <dsp:cNvPr id="0" name=""/>
        <dsp:cNvSpPr/>
      </dsp:nvSpPr>
      <dsp:spPr>
        <a:xfrm>
          <a:off x="514556" y="1430897"/>
          <a:ext cx="1471468" cy="735734"/>
        </a:xfrm>
        <a:prstGeom prst="roundRect">
          <a:avLst>
            <a:gd name="adj" fmla="val 10000"/>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ar-EG" sz="2500" b="1" kern="1200" dirty="0">
              <a:solidFill>
                <a:schemeClr val="tx1"/>
              </a:solidFill>
            </a:rPr>
            <a:t>الوسيلة</a:t>
          </a:r>
          <a:endParaRPr lang="en-US" sz="2500" b="1" kern="1200" dirty="0">
            <a:solidFill>
              <a:schemeClr val="tx1"/>
            </a:solidFill>
          </a:endParaRPr>
        </a:p>
      </dsp:txBody>
      <dsp:txXfrm>
        <a:off x="536105" y="1452446"/>
        <a:ext cx="1428370" cy="692636"/>
      </dsp:txXfrm>
    </dsp:sp>
    <dsp:sp modelId="{6BE39DFD-F417-4C07-BCA9-148689677305}">
      <dsp:nvSpPr>
        <dsp:cNvPr id="0" name=""/>
        <dsp:cNvSpPr/>
      </dsp:nvSpPr>
      <dsp:spPr>
        <a:xfrm rot="19440000">
          <a:off x="1849834" y="955857"/>
          <a:ext cx="766810" cy="257507"/>
        </a:xfrm>
        <a:prstGeom prst="leftRightArrow">
          <a:avLst>
            <a:gd name="adj1" fmla="val 60000"/>
            <a:gd name="adj2" fmla="val 50000"/>
          </a:avLst>
        </a:prstGeom>
        <a:solidFill>
          <a:schemeClr val="accent4">
            <a:hueOff val="9800891"/>
            <a:satOff val="-40777"/>
            <a:lumOff val="9608"/>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b="1" kern="1200">
            <a:solidFill>
              <a:schemeClr val="tx1"/>
            </a:solidFill>
          </a:endParaRPr>
        </a:p>
      </dsp:txBody>
      <dsp:txXfrm>
        <a:off x="1927086" y="1007358"/>
        <a:ext cx="612306" cy="154505"/>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684028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98977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799172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35931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506843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785780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715311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97009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42067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810200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72001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26/05/1447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11/16/2025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88669537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38377" y="953536"/>
            <a:ext cx="8536129" cy="5027646"/>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p:cNvSpPr/>
          <p:nvPr/>
        </p:nvSpPr>
        <p:spPr>
          <a:xfrm>
            <a:off x="1876795" y="2312969"/>
            <a:ext cx="5459292" cy="2777415"/>
          </a:xfrm>
          <a:custGeom>
            <a:avLst/>
            <a:gdLst/>
            <a:ahLst/>
            <a:cxnLst/>
            <a:rect l="l" t="t" r="r" b="b"/>
            <a:pathLst>
              <a:path w="10918584" h="5554830">
                <a:moveTo>
                  <a:pt x="0" y="0"/>
                </a:moveTo>
                <a:lnTo>
                  <a:pt x="10918584" y="0"/>
                </a:lnTo>
                <a:lnTo>
                  <a:pt x="10918584" y="5554830"/>
                </a:lnTo>
                <a:lnTo>
                  <a:pt x="0" y="5554830"/>
                </a:lnTo>
                <a:lnTo>
                  <a:pt x="0" y="0"/>
                </a:lnTo>
                <a:close/>
              </a:path>
            </a:pathLst>
          </a:custGeom>
          <a:blipFill>
            <a:blip r:embed="rId2"/>
            <a:stretch>
              <a:fillRect/>
            </a:stretch>
          </a:blipFill>
        </p:spPr>
      </p:sp>
      <p:grpSp>
        <p:nvGrpSpPr>
          <p:cNvPr id="17" name="Group 17"/>
          <p:cNvGrpSpPr/>
          <p:nvPr/>
        </p:nvGrpSpPr>
        <p:grpSpPr>
          <a:xfrm>
            <a:off x="337433" y="953535"/>
            <a:ext cx="8536129" cy="310516"/>
            <a:chOff x="0" y="0"/>
            <a:chExt cx="4496397" cy="163564"/>
          </a:xfrm>
        </p:grpSpPr>
        <p:sp>
          <p:nvSpPr>
            <p:cNvPr id="18" name="Freeform 18"/>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9" name="TextBox 19"/>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p:cNvGrpSpPr/>
          <p:nvPr/>
        </p:nvGrpSpPr>
        <p:grpSpPr>
          <a:xfrm>
            <a:off x="338377" y="5671169"/>
            <a:ext cx="8536129" cy="310516"/>
            <a:chOff x="0" y="0"/>
            <a:chExt cx="4496397" cy="163564"/>
          </a:xfrm>
        </p:grpSpPr>
        <p:sp>
          <p:nvSpPr>
            <p:cNvPr id="21" name="Freeform 21"/>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22" name="TextBox 22"/>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Freeform 23"/>
          <p:cNvSpPr/>
          <p:nvPr/>
        </p:nvSpPr>
        <p:spPr>
          <a:xfrm>
            <a:off x="-870092" y="975584"/>
            <a:ext cx="2628767" cy="1337385"/>
          </a:xfrm>
          <a:custGeom>
            <a:avLst/>
            <a:gdLst/>
            <a:ahLst/>
            <a:cxnLst/>
            <a:rect l="l" t="t" r="r" b="b"/>
            <a:pathLst>
              <a:path w="5257534" h="2674770">
                <a:moveTo>
                  <a:pt x="0" y="0"/>
                </a:moveTo>
                <a:lnTo>
                  <a:pt x="5257534" y="0"/>
                </a:lnTo>
                <a:lnTo>
                  <a:pt x="5257534" y="2674770"/>
                </a:lnTo>
                <a:lnTo>
                  <a:pt x="0" y="2674770"/>
                </a:lnTo>
                <a:lnTo>
                  <a:pt x="0" y="0"/>
                </a:lnTo>
                <a:close/>
              </a:path>
            </a:pathLst>
          </a:custGeom>
          <a:blipFill>
            <a:blip r:embed="rId2"/>
            <a:stretch>
              <a:fillRect/>
            </a:stretch>
          </a:blipFill>
        </p:spPr>
      </p:sp>
      <p:sp>
        <p:nvSpPr>
          <p:cNvPr id="24" name="Freeform 24"/>
          <p:cNvSpPr/>
          <p:nvPr/>
        </p:nvSpPr>
        <p:spPr>
          <a:xfrm>
            <a:off x="7093416" y="5090384"/>
            <a:ext cx="2628767" cy="1337385"/>
          </a:xfrm>
          <a:custGeom>
            <a:avLst/>
            <a:gdLst/>
            <a:ahLst/>
            <a:cxnLst/>
            <a:rect l="l" t="t" r="r" b="b"/>
            <a:pathLst>
              <a:path w="5257534" h="2674770">
                <a:moveTo>
                  <a:pt x="0" y="0"/>
                </a:moveTo>
                <a:lnTo>
                  <a:pt x="5257534" y="0"/>
                </a:lnTo>
                <a:lnTo>
                  <a:pt x="5257534" y="2674770"/>
                </a:lnTo>
                <a:lnTo>
                  <a:pt x="0" y="2674770"/>
                </a:lnTo>
                <a:lnTo>
                  <a:pt x="0" y="0"/>
                </a:lnTo>
                <a:close/>
              </a:path>
            </a:pathLst>
          </a:custGeom>
          <a:blipFill>
            <a:blip r:embed="rId2"/>
            <a:stretch>
              <a:fillRect/>
            </a:stretch>
          </a:blipFill>
        </p:spPr>
      </p:sp>
      <p:sp>
        <p:nvSpPr>
          <p:cNvPr id="25" name="Freeform 25"/>
          <p:cNvSpPr/>
          <p:nvPr/>
        </p:nvSpPr>
        <p:spPr>
          <a:xfrm>
            <a:off x="7452320" y="1340768"/>
            <a:ext cx="1910960" cy="972201"/>
          </a:xfrm>
          <a:custGeom>
            <a:avLst/>
            <a:gdLst/>
            <a:ahLst/>
            <a:cxnLst/>
            <a:rect l="l" t="t" r="r" b="b"/>
            <a:pathLst>
              <a:path w="3821920" h="1944402">
                <a:moveTo>
                  <a:pt x="0" y="0"/>
                </a:moveTo>
                <a:lnTo>
                  <a:pt x="3821920" y="0"/>
                </a:lnTo>
                <a:lnTo>
                  <a:pt x="3821920" y="1944402"/>
                </a:lnTo>
                <a:lnTo>
                  <a:pt x="0" y="1944402"/>
                </a:lnTo>
                <a:lnTo>
                  <a:pt x="0" y="0"/>
                </a:lnTo>
                <a:close/>
              </a:path>
            </a:pathLst>
          </a:custGeom>
          <a:blipFill>
            <a:blip r:embed="rId2"/>
            <a:stretch>
              <a:fillRect/>
            </a:stretch>
          </a:blipFill>
        </p:spPr>
      </p:sp>
      <p:sp>
        <p:nvSpPr>
          <p:cNvPr id="26" name="Freeform 26"/>
          <p:cNvSpPr/>
          <p:nvPr/>
        </p:nvSpPr>
        <p:spPr>
          <a:xfrm>
            <a:off x="-406689" y="5104230"/>
            <a:ext cx="1910960" cy="972201"/>
          </a:xfrm>
          <a:custGeom>
            <a:avLst/>
            <a:gdLst/>
            <a:ahLst/>
            <a:cxnLst/>
            <a:rect l="l" t="t" r="r" b="b"/>
            <a:pathLst>
              <a:path w="3821920" h="1944402">
                <a:moveTo>
                  <a:pt x="0" y="0"/>
                </a:moveTo>
                <a:lnTo>
                  <a:pt x="3821920" y="0"/>
                </a:lnTo>
                <a:lnTo>
                  <a:pt x="3821920" y="1944402"/>
                </a:lnTo>
                <a:lnTo>
                  <a:pt x="0" y="1944402"/>
                </a:lnTo>
                <a:lnTo>
                  <a:pt x="0" y="0"/>
                </a:lnTo>
                <a:close/>
              </a:path>
            </a:pathLst>
          </a:custGeom>
          <a:blipFill>
            <a:blip r:embed="rId2"/>
            <a:stretch>
              <a:fillRect/>
            </a:stretch>
          </a:blipFill>
        </p:spPr>
      </p:sp>
      <p:sp>
        <p:nvSpPr>
          <p:cNvPr id="37" name="Freeform 37"/>
          <p:cNvSpPr/>
          <p:nvPr/>
        </p:nvSpPr>
        <p:spPr>
          <a:xfrm>
            <a:off x="-234340" y="2833146"/>
            <a:ext cx="2425543" cy="1885859"/>
          </a:xfrm>
          <a:custGeom>
            <a:avLst/>
            <a:gdLst/>
            <a:ahLst/>
            <a:cxnLst/>
            <a:rect l="l" t="t" r="r" b="b"/>
            <a:pathLst>
              <a:path w="4851085" h="3771718">
                <a:moveTo>
                  <a:pt x="0" y="0"/>
                </a:moveTo>
                <a:lnTo>
                  <a:pt x="4851085" y="0"/>
                </a:lnTo>
                <a:lnTo>
                  <a:pt x="4851085" y="3771718"/>
                </a:lnTo>
                <a:lnTo>
                  <a:pt x="0" y="3771718"/>
                </a:lnTo>
                <a:lnTo>
                  <a:pt x="0" y="0"/>
                </a:lnTo>
                <a:close/>
              </a:path>
            </a:pathLst>
          </a:custGeom>
          <a:blipFill>
            <a:blip r:embed="rId3"/>
            <a:stretch>
              <a:fillRect/>
            </a:stretch>
          </a:blipFill>
        </p:spPr>
      </p:sp>
      <p:sp>
        <p:nvSpPr>
          <p:cNvPr id="38" name="Freeform 38"/>
          <p:cNvSpPr/>
          <p:nvPr/>
        </p:nvSpPr>
        <p:spPr>
          <a:xfrm flipH="1">
            <a:off x="7605999" y="2984142"/>
            <a:ext cx="2116184" cy="2013020"/>
          </a:xfrm>
          <a:custGeom>
            <a:avLst/>
            <a:gdLst/>
            <a:ahLst/>
            <a:cxnLst/>
            <a:rect l="l" t="t" r="r" b="b"/>
            <a:pathLst>
              <a:path w="4232368" h="4026040">
                <a:moveTo>
                  <a:pt x="4232368" y="0"/>
                </a:moveTo>
                <a:lnTo>
                  <a:pt x="0" y="0"/>
                </a:lnTo>
                <a:lnTo>
                  <a:pt x="0" y="4026041"/>
                </a:lnTo>
                <a:lnTo>
                  <a:pt x="4232368" y="4026041"/>
                </a:lnTo>
                <a:lnTo>
                  <a:pt x="4232368" y="0"/>
                </a:lnTo>
                <a:close/>
              </a:path>
            </a:pathLst>
          </a:custGeom>
          <a:blipFill>
            <a:blip r:embed="rId4"/>
            <a:stretch>
              <a:fillRect/>
            </a:stretch>
          </a:blipFill>
        </p:spPr>
      </p:sp>
      <p:grpSp>
        <p:nvGrpSpPr>
          <p:cNvPr id="39" name="Group 39"/>
          <p:cNvGrpSpPr/>
          <p:nvPr/>
        </p:nvGrpSpPr>
        <p:grpSpPr>
          <a:xfrm>
            <a:off x="3275856" y="1255407"/>
            <a:ext cx="2890207" cy="972200"/>
            <a:chOff x="0" y="0"/>
            <a:chExt cx="1276267" cy="163564"/>
          </a:xfrm>
        </p:grpSpPr>
        <p:sp>
          <p:nvSpPr>
            <p:cNvPr id="40" name="Freeform 40"/>
            <p:cNvSpPr/>
            <p:nvPr/>
          </p:nvSpPr>
          <p:spPr>
            <a:xfrm>
              <a:off x="0" y="0"/>
              <a:ext cx="1276267" cy="163564"/>
            </a:xfrm>
            <a:custGeom>
              <a:avLst/>
              <a:gdLst/>
              <a:ahLst/>
              <a:cxnLst/>
              <a:rect l="l" t="t" r="r" b="b"/>
              <a:pathLst>
                <a:path w="1276267" h="163564">
                  <a:moveTo>
                    <a:pt x="81480" y="0"/>
                  </a:moveTo>
                  <a:lnTo>
                    <a:pt x="1194787" y="0"/>
                  </a:lnTo>
                  <a:cubicBezTo>
                    <a:pt x="1216397" y="0"/>
                    <a:pt x="1237122" y="8584"/>
                    <a:pt x="1252402" y="23865"/>
                  </a:cubicBezTo>
                  <a:cubicBezTo>
                    <a:pt x="1267683" y="39145"/>
                    <a:pt x="1276267" y="59870"/>
                    <a:pt x="1276267" y="81480"/>
                  </a:cubicBezTo>
                  <a:lnTo>
                    <a:pt x="1276267" y="82084"/>
                  </a:lnTo>
                  <a:cubicBezTo>
                    <a:pt x="1276267" y="103694"/>
                    <a:pt x="1267683" y="124419"/>
                    <a:pt x="1252402" y="139699"/>
                  </a:cubicBezTo>
                  <a:cubicBezTo>
                    <a:pt x="1237122" y="154980"/>
                    <a:pt x="1216397" y="163564"/>
                    <a:pt x="1194787" y="163564"/>
                  </a:cubicBezTo>
                  <a:lnTo>
                    <a:pt x="81480" y="163564"/>
                  </a:lnTo>
                  <a:cubicBezTo>
                    <a:pt x="59870" y="163564"/>
                    <a:pt x="39145" y="154980"/>
                    <a:pt x="23865" y="139699"/>
                  </a:cubicBezTo>
                  <a:cubicBezTo>
                    <a:pt x="8584" y="124419"/>
                    <a:pt x="0" y="103694"/>
                    <a:pt x="0" y="82084"/>
                  </a:cubicBezTo>
                  <a:lnTo>
                    <a:pt x="0" y="81480"/>
                  </a:lnTo>
                  <a:cubicBezTo>
                    <a:pt x="0" y="59870"/>
                    <a:pt x="8584" y="39145"/>
                    <a:pt x="23865" y="23865"/>
                  </a:cubicBezTo>
                  <a:cubicBezTo>
                    <a:pt x="39145" y="8584"/>
                    <a:pt x="59870" y="0"/>
                    <a:pt x="81480" y="0"/>
                  </a:cubicBezTo>
                  <a:close/>
                </a:path>
              </a:pathLst>
            </a:custGeom>
            <a:solidFill>
              <a:srgbClr val="000000">
                <a:alpha val="0"/>
              </a:srgbClr>
            </a:solidFill>
            <a:ln w="28575" cap="rnd">
              <a:solidFill>
                <a:srgbClr val="FFFFFF"/>
              </a:solidFill>
              <a:prstDash val="solid"/>
              <a:round/>
            </a:ln>
          </p:spPr>
        </p:sp>
        <p:sp>
          <p:nvSpPr>
            <p:cNvPr id="41" name="TextBox 41"/>
            <p:cNvSpPr txBox="1"/>
            <p:nvPr/>
          </p:nvSpPr>
          <p:spPr>
            <a:xfrm>
              <a:off x="0" y="-38100"/>
              <a:ext cx="127626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43" name="مربع نص 42">
            <a:extLst>
              <a:ext uri="{FF2B5EF4-FFF2-40B4-BE49-F238E27FC236}">
                <a16:creationId xmlns:a16="http://schemas.microsoft.com/office/drawing/2014/main" id="{739AF69E-877D-4E09-FDCC-24D2548D241B}"/>
              </a:ext>
            </a:extLst>
          </p:cNvPr>
          <p:cNvSpPr txBox="1"/>
          <p:nvPr/>
        </p:nvSpPr>
        <p:spPr>
          <a:xfrm>
            <a:off x="2353745" y="1304529"/>
            <a:ext cx="4565850"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الفصل </a:t>
            </a:r>
            <a:r>
              <a:rPr kumimoji="0" lang="ar-EG" sz="4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السادس</a:t>
            </a:r>
            <a:endParaRPr kumimoji="0" lang="en-US" sz="44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
        <p:nvSpPr>
          <p:cNvPr id="44" name="مربع نص 43">
            <a:extLst>
              <a:ext uri="{FF2B5EF4-FFF2-40B4-BE49-F238E27FC236}">
                <a16:creationId xmlns:a16="http://schemas.microsoft.com/office/drawing/2014/main" id="{CB8A712A-D1CA-3D7F-7348-8D49A8EDC37F}"/>
              </a:ext>
            </a:extLst>
          </p:cNvPr>
          <p:cNvSpPr txBox="1"/>
          <p:nvPr/>
        </p:nvSpPr>
        <p:spPr>
          <a:xfrm>
            <a:off x="2004204" y="3255562"/>
            <a:ext cx="5105489"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4BACC6">
                    <a:lumMod val="50000"/>
                  </a:srgbClr>
                </a:solidFill>
                <a:effectLst/>
                <a:uLnTx/>
                <a:uFillTx/>
                <a:latin typeface="Traditional Arabic" panose="02020603050405020304" pitchFamily="18" charset="-78"/>
                <a:ea typeface="+mn-ea"/>
                <a:cs typeface="Traditional Arabic" panose="02020603050405020304" pitchFamily="18" charset="-78"/>
              </a:rPr>
              <a:t>مهارة التواصل</a:t>
            </a:r>
            <a:endParaRPr kumimoji="0" lang="en-US" sz="4400" b="1" i="0" u="none" strike="noStrike" kern="1200" cap="none" spc="0" normalizeH="0" baseline="0" noProof="0" dirty="0">
              <a:ln>
                <a:noFill/>
              </a:ln>
              <a:solidFill>
                <a:srgbClr val="4BACC6">
                  <a:lumMod val="50000"/>
                </a:srgbClr>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fltVal val="0"/>
                                          </p:val>
                                        </p:tav>
                                        <p:tav tm="100000">
                                          <p:val>
                                            <p:strVal val="#ppt_w"/>
                                          </p:val>
                                        </p:tav>
                                      </p:tavLst>
                                    </p:anim>
                                    <p:anim calcmode="lin" valueType="num">
                                      <p:cBhvr>
                                        <p:cTn id="8" dur="1000" fill="hold"/>
                                        <p:tgtEl>
                                          <p:spTgt spid="43"/>
                                        </p:tgtEl>
                                        <p:attrNameLst>
                                          <p:attrName>ppt_h</p:attrName>
                                        </p:attrNameLst>
                                      </p:cBhvr>
                                      <p:tavLst>
                                        <p:tav tm="0">
                                          <p:val>
                                            <p:fltVal val="0"/>
                                          </p:val>
                                        </p:tav>
                                        <p:tav tm="100000">
                                          <p:val>
                                            <p:strVal val="#ppt_h"/>
                                          </p:val>
                                        </p:tav>
                                      </p:tavLst>
                                    </p:anim>
                                    <p:anim calcmode="lin" valueType="num">
                                      <p:cBhvr>
                                        <p:cTn id="9" dur="1000" fill="hold"/>
                                        <p:tgtEl>
                                          <p:spTgt spid="43"/>
                                        </p:tgtEl>
                                        <p:attrNameLst>
                                          <p:attrName>style.rotation</p:attrName>
                                        </p:attrNameLst>
                                      </p:cBhvr>
                                      <p:tavLst>
                                        <p:tav tm="0">
                                          <p:val>
                                            <p:fltVal val="90"/>
                                          </p:val>
                                        </p:tav>
                                        <p:tav tm="100000">
                                          <p:val>
                                            <p:fltVal val="0"/>
                                          </p:val>
                                        </p:tav>
                                      </p:tavLst>
                                    </p:anim>
                                    <p:animEffect transition="in" filter="fade">
                                      <p:cBhvr>
                                        <p:cTn id="10" dur="10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p:cTn id="15" dur="1000" fill="hold"/>
                                        <p:tgtEl>
                                          <p:spTgt spid="44"/>
                                        </p:tgtEl>
                                        <p:attrNameLst>
                                          <p:attrName>ppt_w</p:attrName>
                                        </p:attrNameLst>
                                      </p:cBhvr>
                                      <p:tavLst>
                                        <p:tav tm="0">
                                          <p:val>
                                            <p:fltVal val="0"/>
                                          </p:val>
                                        </p:tav>
                                        <p:tav tm="100000">
                                          <p:val>
                                            <p:strVal val="#ppt_w"/>
                                          </p:val>
                                        </p:tav>
                                      </p:tavLst>
                                    </p:anim>
                                    <p:anim calcmode="lin" valueType="num">
                                      <p:cBhvr>
                                        <p:cTn id="16" dur="1000" fill="hold"/>
                                        <p:tgtEl>
                                          <p:spTgt spid="44"/>
                                        </p:tgtEl>
                                        <p:attrNameLst>
                                          <p:attrName>ppt_h</p:attrName>
                                        </p:attrNameLst>
                                      </p:cBhvr>
                                      <p:tavLst>
                                        <p:tav tm="0">
                                          <p:val>
                                            <p:fltVal val="0"/>
                                          </p:val>
                                        </p:tav>
                                        <p:tav tm="100000">
                                          <p:val>
                                            <p:strVal val="#ppt_h"/>
                                          </p:val>
                                        </p:tav>
                                      </p:tavLst>
                                    </p:anim>
                                    <p:anim calcmode="lin" valueType="num">
                                      <p:cBhvr>
                                        <p:cTn id="17" dur="1000" fill="hold"/>
                                        <p:tgtEl>
                                          <p:spTgt spid="44"/>
                                        </p:tgtEl>
                                        <p:attrNameLst>
                                          <p:attrName>style.rotation</p:attrName>
                                        </p:attrNameLst>
                                      </p:cBhvr>
                                      <p:tavLst>
                                        <p:tav tm="0">
                                          <p:val>
                                            <p:fltVal val="90"/>
                                          </p:val>
                                        </p:tav>
                                        <p:tav tm="100000">
                                          <p:val>
                                            <p:fltVal val="0"/>
                                          </p:val>
                                        </p:tav>
                                      </p:tavLst>
                                    </p:anim>
                                    <p:animEffect transition="in" filter="fade">
                                      <p:cBhvr>
                                        <p:cTn id="18"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303936" y="1149496"/>
            <a:ext cx="1685892" cy="310516"/>
            <a:chOff x="0" y="0"/>
            <a:chExt cx="888042" cy="163564"/>
          </a:xfrm>
        </p:grpSpPr>
        <p:sp>
          <p:nvSpPr>
            <p:cNvPr id="12" name="Freeform 12"/>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p:cNvSpPr txBox="1"/>
            <p:nvPr/>
          </p:nvSpPr>
          <p:spPr>
            <a:xfrm>
              <a:off x="0" y="-38100"/>
              <a:ext cx="888042"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p:cNvSpPr/>
          <p:nvPr/>
        </p:nvSpPr>
        <p:spPr>
          <a:xfrm>
            <a:off x="911345" y="2118757"/>
            <a:ext cx="867688" cy="688728"/>
          </a:xfrm>
          <a:custGeom>
            <a:avLst/>
            <a:gdLst/>
            <a:ahLst/>
            <a:cxnLst/>
            <a:rect l="l" t="t" r="r" b="b"/>
            <a:pathLst>
              <a:path w="1735376" h="1377455">
                <a:moveTo>
                  <a:pt x="0" y="0"/>
                </a:moveTo>
                <a:lnTo>
                  <a:pt x="1735376" y="0"/>
                </a:lnTo>
                <a:lnTo>
                  <a:pt x="1735376" y="1377455"/>
                </a:lnTo>
                <a:lnTo>
                  <a:pt x="0" y="1377455"/>
                </a:lnTo>
                <a:lnTo>
                  <a:pt x="0" y="0"/>
                </a:lnTo>
                <a:close/>
              </a:path>
            </a:pathLst>
          </a:custGeom>
          <a:blipFill>
            <a:blip r:embed="rId2"/>
            <a:stretch>
              <a:fillRect/>
            </a:stretch>
          </a:blipFill>
        </p:spPr>
      </p:sp>
      <p:sp>
        <p:nvSpPr>
          <p:cNvPr id="21" name="Freeform 21"/>
          <p:cNvSpPr/>
          <p:nvPr/>
        </p:nvSpPr>
        <p:spPr>
          <a:xfrm flipH="1">
            <a:off x="7365327" y="2118757"/>
            <a:ext cx="867688" cy="688728"/>
          </a:xfrm>
          <a:custGeom>
            <a:avLst/>
            <a:gdLst/>
            <a:ahLst/>
            <a:cxnLst/>
            <a:rect l="l" t="t" r="r" b="b"/>
            <a:pathLst>
              <a:path w="1735376" h="1377455">
                <a:moveTo>
                  <a:pt x="1735376" y="0"/>
                </a:moveTo>
                <a:lnTo>
                  <a:pt x="0" y="0"/>
                </a:lnTo>
                <a:lnTo>
                  <a:pt x="0" y="1377455"/>
                </a:lnTo>
                <a:lnTo>
                  <a:pt x="1735376" y="1377455"/>
                </a:lnTo>
                <a:lnTo>
                  <a:pt x="1735376" y="0"/>
                </a:lnTo>
                <a:close/>
              </a:path>
            </a:pathLst>
          </a:custGeom>
          <a:blipFill>
            <a:blip r:embed="rId2"/>
            <a:stretch>
              <a:fillRect/>
            </a:stretch>
          </a:blipFill>
        </p:spPr>
      </p:sp>
      <p:sp>
        <p:nvSpPr>
          <p:cNvPr id="30" name="Freeform 30"/>
          <p:cNvSpPr/>
          <p:nvPr/>
        </p:nvSpPr>
        <p:spPr>
          <a:xfrm>
            <a:off x="2267744" y="2316595"/>
            <a:ext cx="4935096" cy="1132648"/>
          </a:xfrm>
          <a:custGeom>
            <a:avLst/>
            <a:gdLst/>
            <a:ahLst/>
            <a:cxnLst/>
            <a:rect l="l" t="t" r="r" b="b"/>
            <a:pathLst>
              <a:path w="5093320" h="1341241">
                <a:moveTo>
                  <a:pt x="0" y="0"/>
                </a:moveTo>
                <a:lnTo>
                  <a:pt x="5093320" y="0"/>
                </a:lnTo>
                <a:lnTo>
                  <a:pt x="5093320" y="1341241"/>
                </a:lnTo>
                <a:lnTo>
                  <a:pt x="0" y="1341241"/>
                </a:lnTo>
                <a:lnTo>
                  <a:pt x="0" y="0"/>
                </a:lnTo>
                <a:close/>
              </a:path>
            </a:pathLst>
          </a:custGeom>
          <a:blipFill>
            <a:blip r:embed="rId3"/>
            <a:stretch>
              <a:fillRect/>
            </a:stretch>
          </a:blipFill>
        </p:spPr>
      </p:sp>
      <p:sp>
        <p:nvSpPr>
          <p:cNvPr id="44" name="مربع نص 43">
            <a:extLst>
              <a:ext uri="{FF2B5EF4-FFF2-40B4-BE49-F238E27FC236}">
                <a16:creationId xmlns:a16="http://schemas.microsoft.com/office/drawing/2014/main" id="{97797464-AD39-FABF-C504-09BADB3D764E}"/>
              </a:ext>
            </a:extLst>
          </p:cNvPr>
          <p:cNvSpPr txBox="1"/>
          <p:nvPr/>
        </p:nvSpPr>
        <p:spPr>
          <a:xfrm>
            <a:off x="1317155" y="2463121"/>
            <a:ext cx="6918915" cy="2585323"/>
          </a:xfrm>
          <a:prstGeom prst="rect">
            <a:avLst/>
          </a:prstGeom>
          <a:noFill/>
        </p:spPr>
        <p:txBody>
          <a:bodyPr wrap="square" rtlCol="0">
            <a:spAutoFit/>
          </a:bodyPr>
          <a:lstStyle/>
          <a:p>
            <a:pPr algn="ctr"/>
            <a:r>
              <a:rPr lang="ar-EG" sz="5400" b="1" dirty="0">
                <a:solidFill>
                  <a:schemeClr val="bg1"/>
                </a:solidFill>
                <a:latin typeface="Traditional Arabic" panose="02020603050405020304" pitchFamily="18" charset="-78"/>
                <a:cs typeface="Traditional Arabic" panose="02020603050405020304" pitchFamily="18" charset="-78"/>
              </a:rPr>
              <a:t>2-6</a:t>
            </a:r>
          </a:p>
          <a:p>
            <a:pPr algn="ctr"/>
            <a:endParaRPr lang="ar-EG" sz="5400" b="1" dirty="0">
              <a:solidFill>
                <a:schemeClr val="bg1"/>
              </a:solidFill>
              <a:latin typeface="Traditional Arabic" panose="02020603050405020304" pitchFamily="18" charset="-78"/>
              <a:cs typeface="Traditional Arabic" panose="02020603050405020304" pitchFamily="18" charset="-78"/>
            </a:endParaRPr>
          </a:p>
          <a:p>
            <a:pPr algn="ctr"/>
            <a:r>
              <a:rPr lang="ar-EG" sz="5400" b="1" dirty="0">
                <a:solidFill>
                  <a:schemeClr val="bg1"/>
                </a:solidFill>
                <a:latin typeface="Traditional Arabic" panose="02020603050405020304" pitchFamily="18" charset="-78"/>
                <a:cs typeface="Traditional Arabic" panose="02020603050405020304" pitchFamily="18" charset="-78"/>
              </a:rPr>
              <a:t>عناصر الاتصال</a:t>
            </a:r>
            <a:endParaRPr lang="en-US" sz="5400" b="1" dirty="0">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Effect transition="in" filter="wheel(1)">
                                      <p:cBhvr>
                                        <p:cTn id="7" dur="2000"/>
                                        <p:tgtEl>
                                          <p:spTgt spid="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4">
                                            <p:txEl>
                                              <p:pRg st="2" end="2"/>
                                            </p:txEl>
                                          </p:spTgt>
                                        </p:tgtEl>
                                        <p:attrNameLst>
                                          <p:attrName>style.visibility</p:attrName>
                                        </p:attrNameLst>
                                      </p:cBhvr>
                                      <p:to>
                                        <p:strVal val="visible"/>
                                      </p:to>
                                    </p:set>
                                    <p:animEffect transition="in" filter="wheel(1)">
                                      <p:cBhvr>
                                        <p:cTn id="12" dur="2000"/>
                                        <p:tgtEl>
                                          <p:spTgt spid="4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43874" y="855876"/>
            <a:ext cx="2808312" cy="576064"/>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2B3481"/>
                </a:solidFill>
                <a:latin typeface="Traditional Arabic" panose="02020603050405020304" pitchFamily="18" charset="-78"/>
                <a:cs typeface="Traditional Arabic" panose="02020603050405020304" pitchFamily="18" charset="-78"/>
              </a:rPr>
              <a:t>الفكرة المحورية</a:t>
            </a:r>
            <a:endParaRPr lang="en-US" sz="3600" b="1" dirty="0">
              <a:solidFill>
                <a:srgbClr val="2B3481"/>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43874" y="2636912"/>
            <a:ext cx="2808312" cy="576064"/>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2B3481"/>
                </a:solidFill>
                <a:latin typeface="Traditional Arabic" panose="02020603050405020304" pitchFamily="18" charset="-78"/>
                <a:cs typeface="Traditional Arabic" panose="02020603050405020304" pitchFamily="18" charset="-78"/>
              </a:rPr>
              <a:t>المفاهيم الرئيسية</a:t>
            </a:r>
            <a:endParaRPr lang="en-US" sz="3600" b="1" dirty="0">
              <a:solidFill>
                <a:srgbClr val="2B3481"/>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61462" y="4653136"/>
            <a:ext cx="2808312" cy="576064"/>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2B3481"/>
                </a:solidFill>
                <a:latin typeface="Traditional Arabic" panose="02020603050405020304" pitchFamily="18" charset="-78"/>
                <a:cs typeface="Traditional Arabic" panose="02020603050405020304" pitchFamily="18" charset="-78"/>
              </a:rPr>
              <a:t>الأهداف</a:t>
            </a:r>
            <a:endParaRPr lang="en-US" sz="3600" b="1" dirty="0">
              <a:solidFill>
                <a:srgbClr val="2B3481"/>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709963" y="833464"/>
            <a:ext cx="4807737" cy="584775"/>
          </a:xfrm>
          <a:prstGeom prst="rect">
            <a:avLst/>
          </a:prstGeom>
          <a:noFill/>
        </p:spPr>
        <p:txBody>
          <a:bodyPr wrap="square">
            <a:spAutoFit/>
          </a:bodyPr>
          <a:lstStyle/>
          <a:p>
            <a:r>
              <a:rPr lang="ar-EG" sz="3200" b="1" dirty="0">
                <a:latin typeface="Traditional Arabic" panose="02020603050405020304" pitchFamily="18" charset="-78"/>
                <a:cs typeface="Traditional Arabic" panose="02020603050405020304" pitchFamily="18" charset="-78"/>
              </a:rPr>
              <a:t> التعرف على عناصر الاتصال .</a:t>
            </a:r>
            <a:endParaRPr lang="ar-EG" sz="48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251520" y="2278613"/>
            <a:ext cx="5043474" cy="954107"/>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عناصر الاتصال - المرسل - الرسالة - الوسيلة - المستقبل - التغذية الراجعة</a:t>
            </a:r>
            <a:endParaRPr lang="ar-EG" sz="4800" b="1"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592094" y="4198148"/>
            <a:ext cx="5043473" cy="2062103"/>
          </a:xfrm>
          <a:prstGeom prst="rect">
            <a:avLst/>
          </a:prstGeom>
          <a:noFill/>
        </p:spPr>
        <p:txBody>
          <a:bodyPr wrap="square">
            <a:spAutoFit/>
          </a:bodyPr>
          <a:lstStyle/>
          <a:p>
            <a:r>
              <a:rPr lang="ar-EG" sz="32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p>
          <a:p>
            <a:r>
              <a:rPr lang="ar-EG" sz="3200" b="1" dirty="0">
                <a:latin typeface="Traditional Arabic" panose="02020603050405020304" pitchFamily="18" charset="-78"/>
                <a:cs typeface="Traditional Arabic" panose="02020603050405020304" pitchFamily="18" charset="-78"/>
              </a:rPr>
              <a:t>1 استنتاج عناصر الاتصال</a:t>
            </a:r>
          </a:p>
          <a:p>
            <a:r>
              <a:rPr lang="ar-EG" sz="3200" b="1" dirty="0">
                <a:latin typeface="Traditional Arabic" panose="02020603050405020304" pitchFamily="18" charset="-78"/>
                <a:cs typeface="Traditional Arabic" panose="02020603050405020304" pitchFamily="18" charset="-78"/>
              </a:rPr>
              <a:t>.2 توضيح عناصر الاتصال.</a:t>
            </a: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3C10C38-93E4-ED8E-1B06-0E4FF455D33D}"/>
              </a:ext>
            </a:extLst>
          </p:cNvPr>
          <p:cNvSpPr txBox="1"/>
          <p:nvPr/>
        </p:nvSpPr>
        <p:spPr>
          <a:xfrm>
            <a:off x="899592" y="1916832"/>
            <a:ext cx="7200800" cy="3603551"/>
          </a:xfrm>
          <a:prstGeom prst="rect">
            <a:avLst/>
          </a:prstGeom>
          <a:noFill/>
          <a:ln>
            <a:noFill/>
          </a:ln>
          <a:scene3d>
            <a:camera prst="orthographicFront"/>
            <a:lightRig rig="threePt" dir="t"/>
          </a:scene3d>
          <a:sp3d>
            <a:bevelT w="139700" prst="cross"/>
          </a:sp3d>
        </p:spPr>
        <p:style>
          <a:lnRef idx="2">
            <a:schemeClr val="accent2"/>
          </a:lnRef>
          <a:fillRef idx="1">
            <a:schemeClr val="lt1"/>
          </a:fillRef>
          <a:effectRef idx="0">
            <a:schemeClr val="accent2"/>
          </a:effectRef>
          <a:fontRef idx="minor">
            <a:schemeClr val="dk1"/>
          </a:fontRef>
        </p:style>
        <p:txBody>
          <a:bodyPr wrap="square">
            <a:spAutoFit/>
          </a:bodyPr>
          <a:lstStyle/>
          <a:p>
            <a:pPr algn="ctr" rtl="1">
              <a:spcBef>
                <a:spcPts val="0"/>
              </a:spcBef>
              <a:spcAft>
                <a:spcPts val="500"/>
              </a:spcAft>
            </a:pPr>
            <a:r>
              <a:rPr lang="ar-EG" sz="3200" b="1" i="0" u="none" strike="noStrike" dirty="0">
                <a:solidFill>
                  <a:schemeClr val="tx1"/>
                </a:solidFill>
                <a:effectLst/>
                <a:latin typeface="Traditional Arabic" panose="02020603050405020304" pitchFamily="18" charset="-78"/>
                <a:cs typeface="Traditional Arabic" panose="02020603050405020304" pitchFamily="18" charset="-78"/>
              </a:rPr>
              <a:t>الاتصال في المنشآت الإدارية كالشرابين في جسم الإنسان، فكما أن الإنسان لا يستطيع العيش بلا شرايين تحمل له الدم إلى سائر جسده، فإن المنشآت لا تستطيع الاستمرار دون اتصالات تحمل الأوامر والتعليمات والتوجيهات؛ فالوظائف الإدارية من تخطيط وتنظيم، وتوجيه، ورقابة، وغيرها تأخذ شكل القرارات الإدارية، وهذه القرارات ليس لها قيمة ما لم تصل إلى المنفذين. </a:t>
            </a:r>
          </a:p>
          <a:p>
            <a:pPr algn="ctr" rtl="1">
              <a:spcBef>
                <a:spcPts val="0"/>
              </a:spcBef>
              <a:spcAft>
                <a:spcPts val="500"/>
              </a:spcAft>
            </a:pPr>
            <a:r>
              <a:rPr lang="ar-EG" sz="3200" b="1" i="0" u="none" strike="noStrike" dirty="0">
                <a:solidFill>
                  <a:schemeClr val="tx1"/>
                </a:solidFill>
                <a:effectLst/>
                <a:latin typeface="Traditional Arabic" panose="02020603050405020304" pitchFamily="18" charset="-78"/>
                <a:cs typeface="Traditional Arabic" panose="02020603050405020304" pitchFamily="18" charset="-78"/>
              </a:rPr>
              <a:t>وفي هذا الموضوع سنتعرف على عناصر الاتصال.</a:t>
            </a:r>
            <a:endParaRPr lang="ar-EG" sz="4400" b="1" dirty="0">
              <a:solidFill>
                <a:schemeClr val="tx1"/>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017204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303936" y="5398493"/>
            <a:ext cx="8536129" cy="310516"/>
            <a:chOff x="0" y="0"/>
            <a:chExt cx="4496397" cy="163564"/>
          </a:xfrm>
        </p:grpSpPr>
        <p:sp>
          <p:nvSpPr>
            <p:cNvPr id="9" name="Freeform 9"/>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303936" y="1149496"/>
            <a:ext cx="1685892" cy="310516"/>
            <a:chOff x="0" y="0"/>
            <a:chExt cx="888042" cy="163564"/>
          </a:xfrm>
        </p:grpSpPr>
        <p:sp>
          <p:nvSpPr>
            <p:cNvPr id="12" name="Freeform 12"/>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p:cNvSpPr txBox="1"/>
            <p:nvPr/>
          </p:nvSpPr>
          <p:spPr>
            <a:xfrm>
              <a:off x="0" y="-38100"/>
              <a:ext cx="888042"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p:cNvGrpSpPr/>
          <p:nvPr/>
        </p:nvGrpSpPr>
        <p:grpSpPr>
          <a:xfrm>
            <a:off x="514350" y="2868144"/>
            <a:ext cx="3111528" cy="2272254"/>
            <a:chOff x="0" y="0"/>
            <a:chExt cx="1638994" cy="1196908"/>
          </a:xfrm>
        </p:grpSpPr>
        <p:sp>
          <p:nvSpPr>
            <p:cNvPr id="15" name="Freeform 15"/>
            <p:cNvSpPr/>
            <p:nvPr/>
          </p:nvSpPr>
          <p:spPr>
            <a:xfrm>
              <a:off x="0" y="0"/>
              <a:ext cx="1638994" cy="1196908"/>
            </a:xfrm>
            <a:custGeom>
              <a:avLst/>
              <a:gdLst/>
              <a:ahLst/>
              <a:cxnLst/>
              <a:rect l="l" t="t" r="r" b="b"/>
              <a:pathLst>
                <a:path w="1638994" h="1196908">
                  <a:moveTo>
                    <a:pt x="63448" y="0"/>
                  </a:moveTo>
                  <a:lnTo>
                    <a:pt x="1575547" y="0"/>
                  </a:lnTo>
                  <a:cubicBezTo>
                    <a:pt x="1610588" y="0"/>
                    <a:pt x="1638994" y="28406"/>
                    <a:pt x="1638994" y="63448"/>
                  </a:cubicBezTo>
                  <a:lnTo>
                    <a:pt x="1638994" y="1133460"/>
                  </a:lnTo>
                  <a:cubicBezTo>
                    <a:pt x="1638994" y="1150287"/>
                    <a:pt x="1632309" y="1166426"/>
                    <a:pt x="1620411" y="1178324"/>
                  </a:cubicBezTo>
                  <a:cubicBezTo>
                    <a:pt x="1608512" y="1190223"/>
                    <a:pt x="1592374" y="1196908"/>
                    <a:pt x="1575547" y="1196908"/>
                  </a:cubicBezTo>
                  <a:lnTo>
                    <a:pt x="63448" y="1196908"/>
                  </a:lnTo>
                  <a:cubicBezTo>
                    <a:pt x="46620" y="1196908"/>
                    <a:pt x="30482" y="1190223"/>
                    <a:pt x="18583" y="1178324"/>
                  </a:cubicBezTo>
                  <a:cubicBezTo>
                    <a:pt x="6685" y="1166426"/>
                    <a:pt x="0" y="1150287"/>
                    <a:pt x="0" y="1133460"/>
                  </a:cubicBezTo>
                  <a:lnTo>
                    <a:pt x="0" y="63448"/>
                  </a:lnTo>
                  <a:cubicBezTo>
                    <a:pt x="0" y="46620"/>
                    <a:pt x="6685" y="30482"/>
                    <a:pt x="18583" y="18583"/>
                  </a:cubicBezTo>
                  <a:cubicBezTo>
                    <a:pt x="30482" y="6685"/>
                    <a:pt x="46620" y="0"/>
                    <a:pt x="63448" y="0"/>
                  </a:cubicBezTo>
                  <a:close/>
                </a:path>
              </a:pathLst>
            </a:custGeom>
            <a:solidFill>
              <a:srgbClr val="FFFFFF"/>
            </a:solidFill>
            <a:ln w="28575" cap="rnd">
              <a:solidFill>
                <a:srgbClr val="FFFFFF"/>
              </a:solidFill>
              <a:prstDash val="solid"/>
              <a:round/>
            </a:ln>
          </p:spPr>
        </p:sp>
        <p:sp>
          <p:nvSpPr>
            <p:cNvPr id="16" name="TextBox 16"/>
            <p:cNvSpPr txBox="1"/>
            <p:nvPr/>
          </p:nvSpPr>
          <p:spPr>
            <a:xfrm>
              <a:off x="0" y="-38100"/>
              <a:ext cx="1638994"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Freeform 23"/>
          <p:cNvSpPr/>
          <p:nvPr/>
        </p:nvSpPr>
        <p:spPr>
          <a:xfrm>
            <a:off x="4497667" y="1810485"/>
            <a:ext cx="4318986" cy="3422796"/>
          </a:xfrm>
          <a:custGeom>
            <a:avLst/>
            <a:gdLst/>
            <a:ahLst/>
            <a:cxnLst/>
            <a:rect l="l" t="t" r="r" b="b"/>
            <a:pathLst>
              <a:path w="8637971" h="6845592">
                <a:moveTo>
                  <a:pt x="0" y="0"/>
                </a:moveTo>
                <a:lnTo>
                  <a:pt x="8637971" y="0"/>
                </a:lnTo>
                <a:lnTo>
                  <a:pt x="8637971" y="6845592"/>
                </a:lnTo>
                <a:lnTo>
                  <a:pt x="0" y="6845592"/>
                </a:lnTo>
                <a:lnTo>
                  <a:pt x="0" y="0"/>
                </a:lnTo>
                <a:close/>
              </a:path>
            </a:pathLst>
          </a:custGeom>
          <a:blipFill>
            <a:blip r:embed="rId2"/>
            <a:stretch>
              <a:fillRect/>
            </a:stretch>
          </a:blipFill>
        </p:spPr>
      </p:sp>
      <p:grpSp>
        <p:nvGrpSpPr>
          <p:cNvPr id="29" name="Group 29"/>
          <p:cNvGrpSpPr/>
          <p:nvPr/>
        </p:nvGrpSpPr>
        <p:grpSpPr>
          <a:xfrm>
            <a:off x="634236" y="2441855"/>
            <a:ext cx="2711183" cy="456189"/>
            <a:chOff x="0" y="0"/>
            <a:chExt cx="1428113" cy="240297"/>
          </a:xfrm>
        </p:grpSpPr>
        <p:sp>
          <p:nvSpPr>
            <p:cNvPr id="30" name="Freeform 30"/>
            <p:cNvSpPr/>
            <p:nvPr/>
          </p:nvSpPr>
          <p:spPr>
            <a:xfrm>
              <a:off x="0" y="0"/>
              <a:ext cx="1428113" cy="240297"/>
            </a:xfrm>
            <a:custGeom>
              <a:avLst/>
              <a:gdLst/>
              <a:ahLst/>
              <a:cxnLst/>
              <a:rect l="l" t="t" r="r" b="b"/>
              <a:pathLst>
                <a:path w="1428113" h="240297">
                  <a:moveTo>
                    <a:pt x="35694" y="0"/>
                  </a:moveTo>
                  <a:lnTo>
                    <a:pt x="1392418" y="0"/>
                  </a:lnTo>
                  <a:cubicBezTo>
                    <a:pt x="1412132" y="0"/>
                    <a:pt x="1428113" y="15981"/>
                    <a:pt x="1428113" y="35694"/>
                  </a:cubicBezTo>
                  <a:lnTo>
                    <a:pt x="1428113" y="204602"/>
                  </a:lnTo>
                  <a:cubicBezTo>
                    <a:pt x="1428113" y="224316"/>
                    <a:pt x="1412132" y="240297"/>
                    <a:pt x="1392418" y="240297"/>
                  </a:cubicBezTo>
                  <a:lnTo>
                    <a:pt x="35694" y="240297"/>
                  </a:lnTo>
                  <a:cubicBezTo>
                    <a:pt x="15981" y="240297"/>
                    <a:pt x="0" y="224316"/>
                    <a:pt x="0" y="204602"/>
                  </a:cubicBezTo>
                  <a:lnTo>
                    <a:pt x="0" y="35694"/>
                  </a:lnTo>
                  <a:cubicBezTo>
                    <a:pt x="0" y="15981"/>
                    <a:pt x="15981" y="0"/>
                    <a:pt x="35694" y="0"/>
                  </a:cubicBezTo>
                  <a:close/>
                </a:path>
              </a:pathLst>
            </a:custGeom>
            <a:solidFill>
              <a:srgbClr val="FFFFFF"/>
            </a:solidFill>
            <a:ln w="28575" cap="rnd">
              <a:solidFill>
                <a:srgbClr val="E75675"/>
              </a:solidFill>
              <a:prstDash val="solid"/>
              <a:round/>
            </a:ln>
          </p:spPr>
        </p:sp>
        <p:sp>
          <p:nvSpPr>
            <p:cNvPr id="31" name="TextBox 31"/>
            <p:cNvSpPr txBox="1"/>
            <p:nvPr/>
          </p:nvSpPr>
          <p:spPr>
            <a:xfrm>
              <a:off x="0" y="-38100"/>
              <a:ext cx="1428113" cy="278397"/>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مربع نص 32">
            <a:extLst>
              <a:ext uri="{FF2B5EF4-FFF2-40B4-BE49-F238E27FC236}">
                <a16:creationId xmlns:a16="http://schemas.microsoft.com/office/drawing/2014/main" id="{4B390725-FFE1-B1AD-4E9A-3C4699EF536D}"/>
              </a:ext>
            </a:extLst>
          </p:cNvPr>
          <p:cNvSpPr txBox="1"/>
          <p:nvPr/>
        </p:nvSpPr>
        <p:spPr>
          <a:xfrm>
            <a:off x="627335" y="2414741"/>
            <a:ext cx="2825922" cy="2126223"/>
          </a:xfrm>
          <a:prstGeom prst="rect">
            <a:avLst/>
          </a:prstGeom>
          <a:noFill/>
        </p:spPr>
        <p:txBody>
          <a:bodyPr wrap="square">
            <a:spAutoFit/>
          </a:bodyPr>
          <a:lstStyle/>
          <a:p>
            <a:pPr algn="ctr">
              <a:spcAft>
                <a:spcPts val="500"/>
              </a:spcAft>
            </a:pPr>
            <a:r>
              <a:rPr lang="ar-EG" sz="3200" b="1" dirty="0">
                <a:solidFill>
                  <a:srgbClr val="00B050"/>
                </a:solidFill>
                <a:latin typeface="Traditional Arabic" panose="02020603050405020304" pitchFamily="18" charset="-78"/>
                <a:cs typeface="Traditional Arabic" panose="02020603050405020304" pitchFamily="18" charset="-78"/>
              </a:rPr>
              <a:t>الهدف الأول </a:t>
            </a:r>
          </a:p>
          <a:p>
            <a:pPr algn="ctr"/>
            <a:r>
              <a:rPr lang="ar-EG" sz="3200" b="1" dirty="0">
                <a:latin typeface="Traditional Arabic" panose="02020603050405020304" pitchFamily="18" charset="-78"/>
                <a:cs typeface="Traditional Arabic" panose="02020603050405020304" pitchFamily="18" charset="-78"/>
              </a:rPr>
              <a:t> أن يكون الطلبة قادرين على استنتاج عناصر الاتصال.</a:t>
            </a:r>
            <a:endParaRPr lang="ar-EG" sz="3200"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303936" y="1149496"/>
            <a:ext cx="1685892" cy="310516"/>
            <a:chOff x="0" y="0"/>
            <a:chExt cx="888042" cy="163564"/>
          </a:xfrm>
        </p:grpSpPr>
        <p:sp>
          <p:nvSpPr>
            <p:cNvPr id="12" name="Freeform 12"/>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p:cNvSpPr txBox="1"/>
            <p:nvPr/>
          </p:nvSpPr>
          <p:spPr>
            <a:xfrm>
              <a:off x="0" y="-38100"/>
              <a:ext cx="888042"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p:cNvGrpSpPr/>
          <p:nvPr/>
        </p:nvGrpSpPr>
        <p:grpSpPr>
          <a:xfrm>
            <a:off x="487048" y="2898710"/>
            <a:ext cx="8115300" cy="2272254"/>
            <a:chOff x="0" y="0"/>
            <a:chExt cx="4274726" cy="1196908"/>
          </a:xfrm>
        </p:grpSpPr>
        <p:sp>
          <p:nvSpPr>
            <p:cNvPr id="25" name="Freeform 25"/>
            <p:cNvSpPr/>
            <p:nvPr/>
          </p:nvSpPr>
          <p:spPr>
            <a:xfrm>
              <a:off x="0" y="0"/>
              <a:ext cx="4274726" cy="1196908"/>
            </a:xfrm>
            <a:custGeom>
              <a:avLst/>
              <a:gdLst/>
              <a:ahLst/>
              <a:cxnLst/>
              <a:rect l="l" t="t" r="r" b="b"/>
              <a:pathLst>
                <a:path w="4274726" h="1196908">
                  <a:moveTo>
                    <a:pt x="24327" y="0"/>
                  </a:moveTo>
                  <a:lnTo>
                    <a:pt x="4250399" y="0"/>
                  </a:lnTo>
                  <a:cubicBezTo>
                    <a:pt x="4263834" y="0"/>
                    <a:pt x="4274726" y="10891"/>
                    <a:pt x="4274726" y="24327"/>
                  </a:cubicBezTo>
                  <a:lnTo>
                    <a:pt x="4274726" y="1172581"/>
                  </a:lnTo>
                  <a:cubicBezTo>
                    <a:pt x="4274726" y="1186016"/>
                    <a:pt x="4263834" y="1196908"/>
                    <a:pt x="4250399" y="1196908"/>
                  </a:cubicBezTo>
                  <a:lnTo>
                    <a:pt x="24327" y="1196908"/>
                  </a:lnTo>
                  <a:cubicBezTo>
                    <a:pt x="10891" y="1196908"/>
                    <a:pt x="0" y="1186016"/>
                    <a:pt x="0" y="1172581"/>
                  </a:cubicBezTo>
                  <a:lnTo>
                    <a:pt x="0" y="24327"/>
                  </a:lnTo>
                  <a:cubicBezTo>
                    <a:pt x="0" y="10891"/>
                    <a:pt x="10891" y="0"/>
                    <a:pt x="24327" y="0"/>
                  </a:cubicBezTo>
                  <a:close/>
                </a:path>
              </a:pathLst>
            </a:custGeom>
            <a:solidFill>
              <a:srgbClr val="FFFFFF"/>
            </a:solidFill>
            <a:ln w="28575" cap="rnd">
              <a:solidFill>
                <a:srgbClr val="FFFFFF"/>
              </a:solidFill>
              <a:prstDash val="solid"/>
              <a:round/>
            </a:ln>
          </p:spPr>
        </p:sp>
        <p:sp>
          <p:nvSpPr>
            <p:cNvPr id="26" name="TextBox 26"/>
            <p:cNvSpPr txBox="1"/>
            <p:nvPr/>
          </p:nvSpPr>
          <p:spPr>
            <a:xfrm>
              <a:off x="0" y="-38100"/>
              <a:ext cx="4274726"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p:cNvGrpSpPr/>
          <p:nvPr/>
        </p:nvGrpSpPr>
        <p:grpSpPr>
          <a:xfrm>
            <a:off x="514350" y="2868144"/>
            <a:ext cx="3538355" cy="2272254"/>
            <a:chOff x="0" y="0"/>
            <a:chExt cx="1863825" cy="1196908"/>
          </a:xfrm>
        </p:grpSpPr>
        <p:sp>
          <p:nvSpPr>
            <p:cNvPr id="28" name="Freeform 28"/>
            <p:cNvSpPr/>
            <p:nvPr/>
          </p:nvSpPr>
          <p:spPr>
            <a:xfrm>
              <a:off x="0" y="0"/>
              <a:ext cx="1863825" cy="1196908"/>
            </a:xfrm>
            <a:custGeom>
              <a:avLst/>
              <a:gdLst/>
              <a:ahLst/>
              <a:cxnLst/>
              <a:rect l="l" t="t" r="r" b="b"/>
              <a:pathLst>
                <a:path w="1863825" h="1196908">
                  <a:moveTo>
                    <a:pt x="55794" y="0"/>
                  </a:moveTo>
                  <a:lnTo>
                    <a:pt x="1808031" y="0"/>
                  </a:lnTo>
                  <a:cubicBezTo>
                    <a:pt x="1822828" y="0"/>
                    <a:pt x="1837020" y="5878"/>
                    <a:pt x="1847483" y="16342"/>
                  </a:cubicBezTo>
                  <a:cubicBezTo>
                    <a:pt x="1857946" y="26805"/>
                    <a:pt x="1863825" y="40997"/>
                    <a:pt x="1863825" y="55794"/>
                  </a:cubicBezTo>
                  <a:lnTo>
                    <a:pt x="1863825" y="1141114"/>
                  </a:lnTo>
                  <a:cubicBezTo>
                    <a:pt x="1863825" y="1171928"/>
                    <a:pt x="1838845" y="1196908"/>
                    <a:pt x="1808031" y="1196908"/>
                  </a:cubicBezTo>
                  <a:lnTo>
                    <a:pt x="55794" y="1196908"/>
                  </a:lnTo>
                  <a:cubicBezTo>
                    <a:pt x="24980" y="1196908"/>
                    <a:pt x="0" y="1171928"/>
                    <a:pt x="0" y="1141114"/>
                  </a:cubicBezTo>
                  <a:lnTo>
                    <a:pt x="0" y="55794"/>
                  </a:lnTo>
                  <a:cubicBezTo>
                    <a:pt x="0" y="24980"/>
                    <a:pt x="24980" y="0"/>
                    <a:pt x="55794" y="0"/>
                  </a:cubicBezTo>
                  <a:close/>
                </a:path>
              </a:pathLst>
            </a:custGeom>
            <a:solidFill>
              <a:srgbClr val="4AB9EE"/>
            </a:solidFill>
            <a:ln cap="rnd">
              <a:noFill/>
              <a:prstDash val="solid"/>
              <a:round/>
            </a:ln>
          </p:spPr>
        </p:sp>
        <p:sp>
          <p:nvSpPr>
            <p:cNvPr id="29" name="TextBox 29"/>
            <p:cNvSpPr txBox="1"/>
            <p:nvPr/>
          </p:nvSpPr>
          <p:spPr>
            <a:xfrm>
              <a:off x="0" y="-38100"/>
              <a:ext cx="1863825"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p:cNvGrpSpPr/>
          <p:nvPr/>
        </p:nvGrpSpPr>
        <p:grpSpPr>
          <a:xfrm>
            <a:off x="1146882" y="2868144"/>
            <a:ext cx="2906203" cy="2272254"/>
            <a:chOff x="0" y="0"/>
            <a:chExt cx="1530840" cy="1196908"/>
          </a:xfrm>
        </p:grpSpPr>
        <p:sp>
          <p:nvSpPr>
            <p:cNvPr id="31" name="Freeform 31"/>
            <p:cNvSpPr/>
            <p:nvPr/>
          </p:nvSpPr>
          <p:spPr>
            <a:xfrm>
              <a:off x="0" y="0"/>
              <a:ext cx="1530840" cy="1196908"/>
            </a:xfrm>
            <a:custGeom>
              <a:avLst/>
              <a:gdLst/>
              <a:ahLst/>
              <a:cxnLst/>
              <a:rect l="l" t="t" r="r" b="b"/>
              <a:pathLst>
                <a:path w="1530840" h="1196908">
                  <a:moveTo>
                    <a:pt x="0" y="0"/>
                  </a:moveTo>
                  <a:lnTo>
                    <a:pt x="1530840" y="0"/>
                  </a:lnTo>
                  <a:lnTo>
                    <a:pt x="1530840" y="1196908"/>
                  </a:lnTo>
                  <a:lnTo>
                    <a:pt x="0" y="1196908"/>
                  </a:lnTo>
                  <a:close/>
                </a:path>
              </a:pathLst>
            </a:custGeom>
            <a:solidFill>
              <a:srgbClr val="4AB9EE"/>
            </a:solidFill>
            <a:ln cap="sq">
              <a:noFill/>
              <a:prstDash val="solid"/>
              <a:miter/>
            </a:ln>
          </p:spPr>
        </p:sp>
        <p:sp>
          <p:nvSpPr>
            <p:cNvPr id="32" name="TextBox 32"/>
            <p:cNvSpPr txBox="1"/>
            <p:nvPr/>
          </p:nvSpPr>
          <p:spPr>
            <a:xfrm>
              <a:off x="0" y="-38100"/>
              <a:ext cx="1530840"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Freeform 33"/>
          <p:cNvSpPr/>
          <p:nvPr/>
        </p:nvSpPr>
        <p:spPr>
          <a:xfrm flipH="1">
            <a:off x="676015" y="1723330"/>
            <a:ext cx="3376690" cy="3182531"/>
          </a:xfrm>
          <a:custGeom>
            <a:avLst/>
            <a:gdLst/>
            <a:ahLst/>
            <a:cxnLst/>
            <a:rect l="l" t="t" r="r" b="b"/>
            <a:pathLst>
              <a:path w="6753380" h="6365061">
                <a:moveTo>
                  <a:pt x="6753380" y="0"/>
                </a:moveTo>
                <a:lnTo>
                  <a:pt x="0" y="0"/>
                </a:lnTo>
                <a:lnTo>
                  <a:pt x="0" y="6365060"/>
                </a:lnTo>
                <a:lnTo>
                  <a:pt x="6753380" y="6365060"/>
                </a:lnTo>
                <a:lnTo>
                  <a:pt x="6753380" y="0"/>
                </a:lnTo>
                <a:close/>
              </a:path>
            </a:pathLst>
          </a:custGeom>
          <a:blipFill>
            <a:blip r:embed="rId2"/>
            <a:stretch>
              <a:fillRect/>
            </a:stretch>
          </a:blipFill>
        </p:spPr>
      </p:sp>
      <p:grpSp>
        <p:nvGrpSpPr>
          <p:cNvPr id="37" name="Group 37"/>
          <p:cNvGrpSpPr/>
          <p:nvPr/>
        </p:nvGrpSpPr>
        <p:grpSpPr>
          <a:xfrm>
            <a:off x="5537291" y="4293096"/>
            <a:ext cx="2438570" cy="72008"/>
            <a:chOff x="0" y="0"/>
            <a:chExt cx="735332" cy="155003"/>
          </a:xfrm>
        </p:grpSpPr>
        <p:sp>
          <p:nvSpPr>
            <p:cNvPr id="38" name="Freeform 38"/>
            <p:cNvSpPr/>
            <p:nvPr/>
          </p:nvSpPr>
          <p:spPr>
            <a:xfrm>
              <a:off x="0" y="0"/>
              <a:ext cx="735332" cy="155003"/>
            </a:xfrm>
            <a:custGeom>
              <a:avLst/>
              <a:gdLst/>
              <a:ahLst/>
              <a:cxnLst/>
              <a:rect l="l" t="t" r="r" b="b"/>
              <a:pathLst>
                <a:path w="735332" h="155003">
                  <a:moveTo>
                    <a:pt x="55459" y="0"/>
                  </a:moveTo>
                  <a:lnTo>
                    <a:pt x="679874" y="0"/>
                  </a:lnTo>
                  <a:cubicBezTo>
                    <a:pt x="710503" y="0"/>
                    <a:pt x="735332" y="24830"/>
                    <a:pt x="735332" y="55459"/>
                  </a:cubicBezTo>
                  <a:lnTo>
                    <a:pt x="735332" y="99544"/>
                  </a:lnTo>
                  <a:cubicBezTo>
                    <a:pt x="735332" y="130173"/>
                    <a:pt x="710503" y="155003"/>
                    <a:pt x="679874" y="155003"/>
                  </a:cubicBezTo>
                  <a:lnTo>
                    <a:pt x="55459" y="155003"/>
                  </a:lnTo>
                  <a:cubicBezTo>
                    <a:pt x="24830" y="155003"/>
                    <a:pt x="0" y="130173"/>
                    <a:pt x="0" y="99544"/>
                  </a:cubicBezTo>
                  <a:lnTo>
                    <a:pt x="0" y="55459"/>
                  </a:lnTo>
                  <a:cubicBezTo>
                    <a:pt x="0" y="24830"/>
                    <a:pt x="24830" y="0"/>
                    <a:pt x="55459" y="0"/>
                  </a:cubicBezTo>
                  <a:close/>
                </a:path>
              </a:pathLst>
            </a:custGeom>
            <a:solidFill>
              <a:srgbClr val="5129DB"/>
            </a:solidFill>
            <a:ln cap="sq">
              <a:noFill/>
              <a:prstDash val="solid"/>
              <a:miter/>
            </a:ln>
          </p:spPr>
        </p:sp>
        <p:sp>
          <p:nvSpPr>
            <p:cNvPr id="39" name="TextBox 39"/>
            <p:cNvSpPr txBox="1"/>
            <p:nvPr/>
          </p:nvSpPr>
          <p:spPr>
            <a:xfrm>
              <a:off x="0" y="-38100"/>
              <a:ext cx="735332" cy="19310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51" name="مربع نص 50">
            <a:extLst>
              <a:ext uri="{FF2B5EF4-FFF2-40B4-BE49-F238E27FC236}">
                <a16:creationId xmlns:a16="http://schemas.microsoft.com/office/drawing/2014/main" id="{69E8316D-843C-F0DD-0FF9-3017E87092ED}"/>
              </a:ext>
            </a:extLst>
          </p:cNvPr>
          <p:cNvSpPr txBox="1"/>
          <p:nvPr/>
        </p:nvSpPr>
        <p:spPr>
          <a:xfrm>
            <a:off x="3508445" y="3143486"/>
            <a:ext cx="5875500" cy="923330"/>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002060"/>
                </a:solidFill>
                <a:effectLst/>
                <a:uLnTx/>
                <a:uFillTx/>
                <a:latin typeface="Traditional Arabic" panose="02020603050405020304" pitchFamily="18" charset="-78"/>
                <a:ea typeface="Harmattan" panose="01000503000000020003" pitchFamily="2" charset="-78"/>
                <a:cs typeface="Traditional Arabic" panose="02020603050405020304" pitchFamily="18" charset="-78"/>
              </a:rPr>
              <a:t>عناصر الاتصال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CB869118-E36C-7F09-E2C6-B9CEA6ECF1B0}"/>
              </a:ext>
            </a:extLst>
          </p:cNvPr>
          <p:cNvSpPr txBox="1"/>
          <p:nvPr/>
        </p:nvSpPr>
        <p:spPr>
          <a:xfrm>
            <a:off x="611560" y="1340768"/>
            <a:ext cx="6408712" cy="4401205"/>
          </a:xfrm>
          <a:prstGeom prst="rect">
            <a:avLst/>
          </a:prstGeom>
          <a:noFill/>
        </p:spPr>
        <p:txBody>
          <a:bodyPr wrap="square">
            <a:spAutoFit/>
          </a:bodyPr>
          <a:lstStyle/>
          <a:p>
            <a:pPr algn="ctr"/>
            <a:r>
              <a:rPr lang="ar-EG" sz="4000" b="1" dirty="0">
                <a:latin typeface="Traditional Arabic" panose="02020603050405020304" pitchFamily="18" charset="-78"/>
                <a:cs typeface="Traditional Arabic" panose="02020603050405020304" pitchFamily="18" charset="-78"/>
              </a:rPr>
              <a:t>إن الاتصال عملية تبادل الأفكار والمعلومات بين الأفراد والمجموعات من أجل التوصل إلى أهداف معينة، وحتى تتضح عملية الاتصال في أذهاننا؛ فإنه يمكن أن نتصور الحصة الدراسية كنوع من عملية الاتصال، إذ أن المعلم والطلاب في الفصل يمثلون مجموعة واحدة تلتقي لأداء عملية اتصالية</a:t>
            </a:r>
            <a:endParaRPr lang="ar-EG" sz="60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94057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CB869118-E36C-7F09-E2C6-B9CEA6ECF1B0}"/>
              </a:ext>
            </a:extLst>
          </p:cNvPr>
          <p:cNvSpPr txBox="1"/>
          <p:nvPr/>
        </p:nvSpPr>
        <p:spPr>
          <a:xfrm>
            <a:off x="1367644" y="1484784"/>
            <a:ext cx="6408712" cy="3785652"/>
          </a:xfrm>
          <a:prstGeom prst="rect">
            <a:avLst/>
          </a:prstGeom>
          <a:noFill/>
        </p:spPr>
        <p:txBody>
          <a:bodyPr wrap="square">
            <a:spAutoFit/>
          </a:bodyPr>
          <a:lstStyle/>
          <a:p>
            <a:pPr algn="ctr"/>
            <a:r>
              <a:rPr lang="ar-EG" sz="4000" b="1" dirty="0">
                <a:latin typeface="Traditional Arabic" panose="02020603050405020304" pitchFamily="18" charset="-78"/>
                <a:cs typeface="Traditional Arabic" panose="02020603050405020304" pitchFamily="18" charset="-78"/>
              </a:rPr>
              <a:t>يحدث التواصل فيها من خلال الحديث والحوار، فالمعلم يشرح الموضوع المتضمن للمعارف والمعلومات المفيدة، والطلاب يتلقون هذه المعلومات من خلال عدة ،وسائل ثم يتأكد المعلم من وصول المعلومة المستهدفة من خلال الأسئلة والنقاش.</a:t>
            </a:r>
            <a:endParaRPr lang="ar-EG" sz="60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829010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7774F43D-6FBC-54C3-D316-8C2727CB4B6F}"/>
              </a:ext>
            </a:extLst>
          </p:cNvPr>
          <p:cNvSpPr/>
          <p:nvPr/>
        </p:nvSpPr>
        <p:spPr>
          <a:xfrm>
            <a:off x="878396" y="715918"/>
            <a:ext cx="7473516" cy="2102623"/>
          </a:xfrm>
          <a:custGeom>
            <a:avLst/>
            <a:gdLst/>
            <a:ahLst/>
            <a:cxnLst/>
            <a:rect l="l" t="t" r="r" b="b"/>
            <a:pathLst>
              <a:path w="5708480" h="3153935">
                <a:moveTo>
                  <a:pt x="0" y="0"/>
                </a:moveTo>
                <a:lnTo>
                  <a:pt x="5708480" y="0"/>
                </a:lnTo>
                <a:lnTo>
                  <a:pt x="5708480" y="3153935"/>
                </a:lnTo>
                <a:lnTo>
                  <a:pt x="0" y="3153935"/>
                </a:lnTo>
                <a:lnTo>
                  <a:pt x="0" y="0"/>
                </a:lnTo>
                <a:close/>
              </a:path>
            </a:pathLst>
          </a:custGeom>
          <a:blipFill>
            <a:blip r:embed="rId2"/>
            <a:stretch>
              <a:fillRect/>
            </a:stretch>
          </a:blipFill>
        </p:spPr>
      </p:sp>
      <p:sp>
        <p:nvSpPr>
          <p:cNvPr id="3" name="مربع نص 2">
            <a:extLst>
              <a:ext uri="{FF2B5EF4-FFF2-40B4-BE49-F238E27FC236}">
                <a16:creationId xmlns:a16="http://schemas.microsoft.com/office/drawing/2014/main" id="{1902E4A4-06FC-7164-CB56-83B47654838F}"/>
              </a:ext>
            </a:extLst>
          </p:cNvPr>
          <p:cNvSpPr txBox="1"/>
          <p:nvPr/>
        </p:nvSpPr>
        <p:spPr>
          <a:xfrm>
            <a:off x="1277380" y="1053789"/>
            <a:ext cx="6336704" cy="1754326"/>
          </a:xfrm>
          <a:prstGeom prst="rect">
            <a:avLst/>
          </a:prstGeom>
          <a:noFill/>
          <a:ln>
            <a:noFill/>
          </a:ln>
        </p:spPr>
        <p:txBody>
          <a:bodyPr wrap="square">
            <a:spAutoFit/>
          </a:bodyPr>
          <a:lstStyle/>
          <a:p>
            <a:r>
              <a:rPr lang="ar-EG" sz="3600" b="1" dirty="0"/>
              <a:t>ومن ثم فإن عملية الاتصال تتضمن أطرافًا عدة تؤثر في العملية الاتصالية، وتتمثل عملية الاتصال بالعناصر الآتية:</a:t>
            </a:r>
            <a:endParaRPr lang="ar-EG" sz="5400" b="1" dirty="0"/>
          </a:p>
        </p:txBody>
      </p:sp>
      <p:sp>
        <p:nvSpPr>
          <p:cNvPr id="7" name="مربع نص 6">
            <a:extLst>
              <a:ext uri="{FF2B5EF4-FFF2-40B4-BE49-F238E27FC236}">
                <a16:creationId xmlns:a16="http://schemas.microsoft.com/office/drawing/2014/main" id="{2025315D-6DBB-C66E-DA97-95DC58CECB8F}"/>
              </a:ext>
            </a:extLst>
          </p:cNvPr>
          <p:cNvSpPr txBox="1"/>
          <p:nvPr/>
        </p:nvSpPr>
        <p:spPr>
          <a:xfrm>
            <a:off x="2159732" y="3279760"/>
            <a:ext cx="4572000" cy="2862322"/>
          </a:xfrm>
          <a:prstGeom prst="rect">
            <a:avLst/>
          </a:prstGeom>
          <a:noFill/>
        </p:spPr>
        <p:txBody>
          <a:bodyPr wrap="square">
            <a:spAutoFit/>
          </a:bodyPr>
          <a:lstStyle/>
          <a:p>
            <a:r>
              <a:rPr lang="ar-EG" sz="3600" b="1" dirty="0">
                <a:solidFill>
                  <a:srgbClr val="990000"/>
                </a:solidFill>
              </a:rPr>
              <a:t>1- المرسل</a:t>
            </a:r>
          </a:p>
          <a:p>
            <a:r>
              <a:rPr lang="ar-EG" sz="3600" b="1" dirty="0">
                <a:solidFill>
                  <a:srgbClr val="990000"/>
                </a:solidFill>
              </a:rPr>
              <a:t>2- الرسالة</a:t>
            </a:r>
          </a:p>
          <a:p>
            <a:r>
              <a:rPr lang="ar-EG" sz="3600" b="1" dirty="0">
                <a:solidFill>
                  <a:srgbClr val="990000"/>
                </a:solidFill>
              </a:rPr>
              <a:t>3- الوسيلة</a:t>
            </a:r>
          </a:p>
          <a:p>
            <a:r>
              <a:rPr lang="ar-EG" sz="3600" b="1" dirty="0">
                <a:solidFill>
                  <a:srgbClr val="990000"/>
                </a:solidFill>
              </a:rPr>
              <a:t>4- المستقبل</a:t>
            </a:r>
          </a:p>
          <a:p>
            <a:r>
              <a:rPr lang="ar-EG" sz="3600" b="1" dirty="0">
                <a:solidFill>
                  <a:srgbClr val="990000"/>
                </a:solidFill>
              </a:rPr>
              <a:t>5- التغذية الراجعة</a:t>
            </a:r>
            <a:endParaRPr lang="en-US" sz="3600" b="1" dirty="0">
              <a:solidFill>
                <a:srgbClr val="990000"/>
              </a:solidFill>
            </a:endParaRPr>
          </a:p>
        </p:txBody>
      </p:sp>
    </p:spTree>
    <p:extLst>
      <p:ext uri="{BB962C8B-B14F-4D97-AF65-F5344CB8AC3E}">
        <p14:creationId xmlns:p14="http://schemas.microsoft.com/office/powerpoint/2010/main" val="3172783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fade">
                                      <p:cBhvr>
                                        <p:cTn id="19" dur="1000"/>
                                        <p:tgtEl>
                                          <p:spTgt spid="7">
                                            <p:txEl>
                                              <p:pRg st="1" end="1"/>
                                            </p:txEl>
                                          </p:spTgt>
                                        </p:tgtEl>
                                      </p:cBhvr>
                                    </p:animEffect>
                                    <p:anim calcmode="lin" valueType="num">
                                      <p:cBhvr>
                                        <p:cTn id="20"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Effect transition="in" filter="fade">
                                      <p:cBhvr>
                                        <p:cTn id="26" dur="1000"/>
                                        <p:tgtEl>
                                          <p:spTgt spid="7">
                                            <p:txEl>
                                              <p:pRg st="2" end="2"/>
                                            </p:txEl>
                                          </p:spTgt>
                                        </p:tgtEl>
                                      </p:cBhvr>
                                    </p:animEffect>
                                    <p:anim calcmode="lin" valueType="num">
                                      <p:cBhvr>
                                        <p:cTn id="27"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animEffect transition="in" filter="fade">
                                      <p:cBhvr>
                                        <p:cTn id="33" dur="1000"/>
                                        <p:tgtEl>
                                          <p:spTgt spid="7">
                                            <p:txEl>
                                              <p:pRg st="3" end="3"/>
                                            </p:txEl>
                                          </p:spTgt>
                                        </p:tgtEl>
                                      </p:cBhvr>
                                    </p:animEffect>
                                    <p:anim calcmode="lin" valueType="num">
                                      <p:cBhvr>
                                        <p:cTn id="34"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
                                            <p:txEl>
                                              <p:pRg st="4" end="4"/>
                                            </p:txEl>
                                          </p:spTgt>
                                        </p:tgtEl>
                                        <p:attrNameLst>
                                          <p:attrName>style.visibility</p:attrName>
                                        </p:attrNameLst>
                                      </p:cBhvr>
                                      <p:to>
                                        <p:strVal val="visible"/>
                                      </p:to>
                                    </p:set>
                                    <p:animEffect transition="in" filter="fade">
                                      <p:cBhvr>
                                        <p:cTn id="40" dur="1000"/>
                                        <p:tgtEl>
                                          <p:spTgt spid="7">
                                            <p:txEl>
                                              <p:pRg st="4" end="4"/>
                                            </p:txEl>
                                          </p:spTgt>
                                        </p:tgtEl>
                                      </p:cBhvr>
                                    </p:animEffect>
                                    <p:anim calcmode="lin" valueType="num">
                                      <p:cBhvr>
                                        <p:cTn id="41"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a:extLst>
              <a:ext uri="{FF2B5EF4-FFF2-40B4-BE49-F238E27FC236}">
                <a16:creationId xmlns:a16="http://schemas.microsoft.com/office/drawing/2014/main" id="{3B31E41A-D04F-9E11-C826-08A5B8ED9094}"/>
              </a:ext>
            </a:extLst>
          </p:cNvPr>
          <p:cNvGraphicFramePr/>
          <p:nvPr>
            <p:extLst>
              <p:ext uri="{D42A27DB-BD31-4B8C-83A1-F6EECF244321}">
                <p14:modId xmlns:p14="http://schemas.microsoft.com/office/powerpoint/2010/main" val="2801507263"/>
              </p:ext>
            </p:extLst>
          </p:nvPr>
        </p:nvGraphicFramePr>
        <p:xfrm>
          <a:off x="323528" y="1094703"/>
          <a:ext cx="7008440" cy="5056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مربع نص 3">
            <a:extLst>
              <a:ext uri="{FF2B5EF4-FFF2-40B4-BE49-F238E27FC236}">
                <a16:creationId xmlns:a16="http://schemas.microsoft.com/office/drawing/2014/main" id="{A46C93A6-8D35-1F63-3776-691AA3968598}"/>
              </a:ext>
            </a:extLst>
          </p:cNvPr>
          <p:cNvSpPr txBox="1"/>
          <p:nvPr/>
        </p:nvSpPr>
        <p:spPr>
          <a:xfrm>
            <a:off x="1043608" y="688218"/>
            <a:ext cx="6478906" cy="1449115"/>
          </a:xfrm>
          <a:prstGeom prst="rect">
            <a:avLst/>
          </a:prstGeom>
          <a:noFill/>
        </p:spPr>
        <p:txBody>
          <a:bodyPr wrap="square">
            <a:spAutoFit/>
          </a:bodyPr>
          <a:lstStyle/>
          <a:p>
            <a:pPr algn="r" rtl="1">
              <a:spcBef>
                <a:spcPts val="0"/>
              </a:spcBef>
              <a:spcAft>
                <a:spcPts val="500"/>
              </a:spcAft>
            </a:pPr>
            <a:r>
              <a:rPr lang="ar-EG" sz="2800" b="1" i="0" u="none" strike="noStrike" dirty="0">
                <a:effectLst/>
                <a:latin typeface="Arial" panose="020B0604020202020204" pitchFamily="34" charset="0"/>
              </a:rPr>
              <a:t>ويمكن التعبير عن هذه العناصر بالشكل الآتي:</a:t>
            </a:r>
            <a:endParaRPr lang="ar-EG" sz="2800" b="1" dirty="0">
              <a:effectLst/>
            </a:endParaRPr>
          </a:p>
          <a:p>
            <a:br>
              <a:rPr lang="ar-EG" sz="2800" b="1" dirty="0"/>
            </a:br>
            <a:endParaRPr lang="en-US" sz="2800" b="1" dirty="0"/>
          </a:p>
        </p:txBody>
      </p:sp>
    </p:spTree>
    <p:extLst>
      <p:ext uri="{BB962C8B-B14F-4D97-AF65-F5344CB8AC3E}">
        <p14:creationId xmlns:p14="http://schemas.microsoft.com/office/powerpoint/2010/main" val="11475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a:extLst>
            <a:ext uri="{FF2B5EF4-FFF2-40B4-BE49-F238E27FC236}">
              <a16:creationId xmlns:a16="http://schemas.microsoft.com/office/drawing/2014/main" id="{B7723824-D408-F32E-4689-6C3DDA3A2B3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F7EA89F-9098-6297-DCF0-9ECBB4D25624}"/>
              </a:ext>
            </a:extLst>
          </p:cNvPr>
          <p:cNvGrpSpPr/>
          <p:nvPr/>
        </p:nvGrpSpPr>
        <p:grpSpPr>
          <a:xfrm>
            <a:off x="303936" y="1149496"/>
            <a:ext cx="8536129" cy="4559009"/>
            <a:chOff x="0" y="0"/>
            <a:chExt cx="4496397" cy="2401453"/>
          </a:xfrm>
        </p:grpSpPr>
        <p:sp>
          <p:nvSpPr>
            <p:cNvPr id="3" name="Freeform 3">
              <a:extLst>
                <a:ext uri="{FF2B5EF4-FFF2-40B4-BE49-F238E27FC236}">
                  <a16:creationId xmlns:a16="http://schemas.microsoft.com/office/drawing/2014/main" id="{8877EF28-52EA-B869-CDB1-543AC45B2AFD}"/>
                </a:ext>
              </a:extLst>
            </p:cNvPr>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a:extLst>
                <a:ext uri="{FF2B5EF4-FFF2-40B4-BE49-F238E27FC236}">
                  <a16:creationId xmlns:a16="http://schemas.microsoft.com/office/drawing/2014/main" id="{216B55B4-7DF0-9ED2-F3AA-A20CDAC42F19}"/>
                </a:ext>
              </a:extLst>
            </p:cNvPr>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A6AA677C-31CD-314A-960E-33FB1BDF9926}"/>
              </a:ext>
            </a:extLst>
          </p:cNvPr>
          <p:cNvGrpSpPr/>
          <p:nvPr/>
        </p:nvGrpSpPr>
        <p:grpSpPr>
          <a:xfrm>
            <a:off x="303936" y="1149496"/>
            <a:ext cx="8536129" cy="310516"/>
            <a:chOff x="0" y="0"/>
            <a:chExt cx="4496397" cy="163564"/>
          </a:xfrm>
        </p:grpSpPr>
        <p:sp>
          <p:nvSpPr>
            <p:cNvPr id="6" name="Freeform 6">
              <a:extLst>
                <a:ext uri="{FF2B5EF4-FFF2-40B4-BE49-F238E27FC236}">
                  <a16:creationId xmlns:a16="http://schemas.microsoft.com/office/drawing/2014/main" id="{6FA942F8-40E9-8479-522C-5F6FC06BB5FE}"/>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a:extLst>
                <a:ext uri="{FF2B5EF4-FFF2-40B4-BE49-F238E27FC236}">
                  <a16:creationId xmlns:a16="http://schemas.microsoft.com/office/drawing/2014/main" id="{E3CF97B7-A28E-8EA4-C91D-68A3BEB39077}"/>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607B48C0-A4BB-6371-0567-D7F08EBB8C9A}"/>
              </a:ext>
            </a:extLst>
          </p:cNvPr>
          <p:cNvGrpSpPr/>
          <p:nvPr/>
        </p:nvGrpSpPr>
        <p:grpSpPr>
          <a:xfrm>
            <a:off x="303936" y="5398493"/>
            <a:ext cx="8536129" cy="310516"/>
            <a:chOff x="0" y="0"/>
            <a:chExt cx="4496397" cy="163564"/>
          </a:xfrm>
        </p:grpSpPr>
        <p:sp>
          <p:nvSpPr>
            <p:cNvPr id="9" name="Freeform 9">
              <a:extLst>
                <a:ext uri="{FF2B5EF4-FFF2-40B4-BE49-F238E27FC236}">
                  <a16:creationId xmlns:a16="http://schemas.microsoft.com/office/drawing/2014/main" id="{1E5BA0BE-B3BD-4656-E788-10382D4F0FC7}"/>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a:extLst>
                <a:ext uri="{FF2B5EF4-FFF2-40B4-BE49-F238E27FC236}">
                  <a16:creationId xmlns:a16="http://schemas.microsoft.com/office/drawing/2014/main" id="{3751443B-D744-7FF3-2C8F-7C8365F6E515}"/>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a:extLst>
              <a:ext uri="{FF2B5EF4-FFF2-40B4-BE49-F238E27FC236}">
                <a16:creationId xmlns:a16="http://schemas.microsoft.com/office/drawing/2014/main" id="{8FD93730-F938-8FEE-3FF4-5865F3B446B3}"/>
              </a:ext>
            </a:extLst>
          </p:cNvPr>
          <p:cNvSpPr/>
          <p:nvPr/>
        </p:nvSpPr>
        <p:spPr>
          <a:xfrm>
            <a:off x="514730" y="1670819"/>
            <a:ext cx="3151541" cy="3516364"/>
          </a:xfrm>
          <a:custGeom>
            <a:avLst/>
            <a:gdLst/>
            <a:ahLst/>
            <a:cxnLst/>
            <a:rect l="l" t="t" r="r" b="b"/>
            <a:pathLst>
              <a:path w="6303081" h="7032727">
                <a:moveTo>
                  <a:pt x="0" y="0"/>
                </a:moveTo>
                <a:lnTo>
                  <a:pt x="6303082" y="0"/>
                </a:lnTo>
                <a:lnTo>
                  <a:pt x="6303082" y="7032726"/>
                </a:lnTo>
                <a:lnTo>
                  <a:pt x="0" y="7032726"/>
                </a:lnTo>
                <a:lnTo>
                  <a:pt x="0" y="0"/>
                </a:lnTo>
                <a:close/>
              </a:path>
            </a:pathLst>
          </a:custGeom>
          <a:blipFill>
            <a:blip r:embed="rId2"/>
            <a:stretch>
              <a:fillRect/>
            </a:stretch>
          </a:blipFill>
        </p:spPr>
      </p:sp>
      <p:grpSp>
        <p:nvGrpSpPr>
          <p:cNvPr id="25" name="Group 25">
            <a:extLst>
              <a:ext uri="{FF2B5EF4-FFF2-40B4-BE49-F238E27FC236}">
                <a16:creationId xmlns:a16="http://schemas.microsoft.com/office/drawing/2014/main" id="{A58107AA-DEAD-BF00-F674-086B82273F95}"/>
              </a:ext>
            </a:extLst>
          </p:cNvPr>
          <p:cNvGrpSpPr/>
          <p:nvPr/>
        </p:nvGrpSpPr>
        <p:grpSpPr>
          <a:xfrm>
            <a:off x="3938919" y="2068452"/>
            <a:ext cx="4590528" cy="2721096"/>
            <a:chOff x="0" y="0"/>
            <a:chExt cx="743881" cy="606907"/>
          </a:xfrm>
          <a:solidFill>
            <a:srgbClr val="40BEF8"/>
          </a:solidFill>
        </p:grpSpPr>
        <p:sp>
          <p:nvSpPr>
            <p:cNvPr id="26" name="Freeform 26">
              <a:extLst>
                <a:ext uri="{FF2B5EF4-FFF2-40B4-BE49-F238E27FC236}">
                  <a16:creationId xmlns:a16="http://schemas.microsoft.com/office/drawing/2014/main" id="{12B2DC44-B7B3-5F2E-C866-DBD99ACDE2B1}"/>
                </a:ext>
              </a:extLst>
            </p:cNvPr>
            <p:cNvSpPr/>
            <p:nvPr/>
          </p:nvSpPr>
          <p:spPr>
            <a:xfrm>
              <a:off x="0" y="0"/>
              <a:ext cx="743881" cy="606907"/>
            </a:xfrm>
            <a:custGeom>
              <a:avLst/>
              <a:gdLst/>
              <a:ahLst/>
              <a:cxnLst/>
              <a:rect l="l" t="t" r="r" b="b"/>
              <a:pathLst>
                <a:path w="743881" h="606907">
                  <a:moveTo>
                    <a:pt x="109642" y="0"/>
                  </a:moveTo>
                  <a:lnTo>
                    <a:pt x="634239" y="0"/>
                  </a:lnTo>
                  <a:cubicBezTo>
                    <a:pt x="694793" y="0"/>
                    <a:pt x="743881" y="49089"/>
                    <a:pt x="743881" y="109642"/>
                  </a:cubicBezTo>
                  <a:lnTo>
                    <a:pt x="743881" y="497264"/>
                  </a:lnTo>
                  <a:cubicBezTo>
                    <a:pt x="743881" y="557818"/>
                    <a:pt x="694793" y="606907"/>
                    <a:pt x="634239" y="606907"/>
                  </a:cubicBezTo>
                  <a:lnTo>
                    <a:pt x="109642" y="606907"/>
                  </a:lnTo>
                  <a:cubicBezTo>
                    <a:pt x="49089" y="606907"/>
                    <a:pt x="0" y="557818"/>
                    <a:pt x="0" y="497264"/>
                  </a:cubicBezTo>
                  <a:lnTo>
                    <a:pt x="0" y="109642"/>
                  </a:lnTo>
                  <a:cubicBezTo>
                    <a:pt x="0" y="49089"/>
                    <a:pt x="49089" y="0"/>
                    <a:pt x="109642" y="0"/>
                  </a:cubicBezTo>
                  <a:close/>
                </a:path>
              </a:pathLst>
            </a:custGeom>
            <a:grpFill/>
            <a:ln cap="rnd">
              <a:noFill/>
              <a:prstDash val="solid"/>
              <a:round/>
            </a:ln>
          </p:spPr>
        </p:sp>
        <p:sp>
          <p:nvSpPr>
            <p:cNvPr id="27" name="TextBox 27">
              <a:extLst>
                <a:ext uri="{FF2B5EF4-FFF2-40B4-BE49-F238E27FC236}">
                  <a16:creationId xmlns:a16="http://schemas.microsoft.com/office/drawing/2014/main" id="{E54FE7BD-2AC8-0A37-3E61-D2D4AA760646}"/>
                </a:ext>
              </a:extLst>
            </p:cNvPr>
            <p:cNvSpPr txBox="1"/>
            <p:nvPr/>
          </p:nvSpPr>
          <p:spPr>
            <a:xfrm>
              <a:off x="0" y="-38100"/>
              <a:ext cx="743881" cy="645007"/>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47" name="مربع نص 46">
            <a:extLst>
              <a:ext uri="{FF2B5EF4-FFF2-40B4-BE49-F238E27FC236}">
                <a16:creationId xmlns:a16="http://schemas.microsoft.com/office/drawing/2014/main" id="{CA9AEEEA-26E9-72CA-D254-BC3EBFF829B9}"/>
              </a:ext>
            </a:extLst>
          </p:cNvPr>
          <p:cNvSpPr txBox="1"/>
          <p:nvPr/>
        </p:nvSpPr>
        <p:spPr>
          <a:xfrm>
            <a:off x="3938919" y="2852936"/>
            <a:ext cx="4464496" cy="76944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1942297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randombar(horizontal)">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030F49E-E009-3049-DC7A-9581E5EE838B}"/>
              </a:ext>
            </a:extLst>
          </p:cNvPr>
          <p:cNvSpPr txBox="1"/>
          <p:nvPr/>
        </p:nvSpPr>
        <p:spPr>
          <a:xfrm>
            <a:off x="1376772" y="2408961"/>
            <a:ext cx="6390456" cy="584775"/>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ar-EG" sz="3200" b="1" dirty="0"/>
              <a:t>تأمل الصورة أعلاه وحدد عناصر الاتصال.</a:t>
            </a:r>
            <a:endParaRPr lang="ar-EG" sz="4800" b="1" dirty="0"/>
          </a:p>
        </p:txBody>
      </p:sp>
      <p:graphicFrame>
        <p:nvGraphicFramePr>
          <p:cNvPr id="4" name="جدول 4">
            <a:extLst>
              <a:ext uri="{FF2B5EF4-FFF2-40B4-BE49-F238E27FC236}">
                <a16:creationId xmlns:a16="http://schemas.microsoft.com/office/drawing/2014/main" id="{01FF194B-E1E0-EFA4-79F7-5EB785E87107}"/>
              </a:ext>
            </a:extLst>
          </p:cNvPr>
          <p:cNvGraphicFramePr>
            <a:graphicFrameLocks noGrp="1"/>
          </p:cNvGraphicFramePr>
          <p:nvPr>
            <p:extLst>
              <p:ext uri="{D42A27DB-BD31-4B8C-83A1-F6EECF244321}">
                <p14:modId xmlns:p14="http://schemas.microsoft.com/office/powerpoint/2010/main" val="3318692643"/>
              </p:ext>
            </p:extLst>
          </p:nvPr>
        </p:nvGraphicFramePr>
        <p:xfrm>
          <a:off x="731912" y="2993736"/>
          <a:ext cx="7680176" cy="3184130"/>
        </p:xfrm>
        <a:graphic>
          <a:graphicData uri="http://schemas.openxmlformats.org/drawingml/2006/table">
            <a:tbl>
              <a:tblPr firstRow="1" bandRow="1">
                <a:tableStyleId>{5C22544A-7EE6-4342-B048-85BDC9FD1C3A}</a:tableStyleId>
              </a:tblPr>
              <a:tblGrid>
                <a:gridCol w="3840088">
                  <a:extLst>
                    <a:ext uri="{9D8B030D-6E8A-4147-A177-3AD203B41FA5}">
                      <a16:colId xmlns:a16="http://schemas.microsoft.com/office/drawing/2014/main" val="1019787608"/>
                    </a:ext>
                  </a:extLst>
                </a:gridCol>
                <a:gridCol w="3840088">
                  <a:extLst>
                    <a:ext uri="{9D8B030D-6E8A-4147-A177-3AD203B41FA5}">
                      <a16:colId xmlns:a16="http://schemas.microsoft.com/office/drawing/2014/main" val="972025673"/>
                    </a:ext>
                  </a:extLst>
                </a:gridCol>
              </a:tblGrid>
              <a:tr h="636826">
                <a:tc>
                  <a:txBody>
                    <a:bodyPr/>
                    <a:lstStyle/>
                    <a:p>
                      <a:pPr algn="ctr"/>
                      <a:r>
                        <a:rPr lang="ar-EG" sz="2400" b="1" dirty="0"/>
                        <a:t>الإجابة</a:t>
                      </a:r>
                      <a:endParaRPr lang="en-US" sz="2400" b="1" dirty="0"/>
                    </a:p>
                  </a:txBody>
                  <a:tcPr/>
                </a:tc>
                <a:tc>
                  <a:txBody>
                    <a:bodyPr/>
                    <a:lstStyle/>
                    <a:p>
                      <a:pPr algn="ctr"/>
                      <a:r>
                        <a:rPr lang="ar-EG" sz="2400" b="1" dirty="0"/>
                        <a:t>العنصر</a:t>
                      </a:r>
                      <a:endParaRPr lang="en-US" sz="2400" b="1" dirty="0"/>
                    </a:p>
                  </a:txBody>
                  <a:tcPr/>
                </a:tc>
                <a:extLst>
                  <a:ext uri="{0D108BD9-81ED-4DB2-BD59-A6C34878D82A}">
                    <a16:rowId xmlns:a16="http://schemas.microsoft.com/office/drawing/2014/main" val="1808082288"/>
                  </a:ext>
                </a:extLst>
              </a:tr>
              <a:tr h="636826">
                <a:tc>
                  <a:txBody>
                    <a:bodyPr/>
                    <a:lstStyle/>
                    <a:p>
                      <a:pPr algn="ctr"/>
                      <a:endParaRPr lang="en-US" sz="2400" b="1"/>
                    </a:p>
                  </a:txBody>
                  <a:tcPr/>
                </a:tc>
                <a:tc>
                  <a:txBody>
                    <a:bodyPr/>
                    <a:lstStyle/>
                    <a:p>
                      <a:pPr algn="ctr"/>
                      <a:endParaRPr lang="en-US" sz="2400" b="1" dirty="0"/>
                    </a:p>
                  </a:txBody>
                  <a:tcPr/>
                </a:tc>
                <a:extLst>
                  <a:ext uri="{0D108BD9-81ED-4DB2-BD59-A6C34878D82A}">
                    <a16:rowId xmlns:a16="http://schemas.microsoft.com/office/drawing/2014/main" val="2622512588"/>
                  </a:ext>
                </a:extLst>
              </a:tr>
              <a:tr h="636826">
                <a:tc>
                  <a:txBody>
                    <a:bodyPr/>
                    <a:lstStyle/>
                    <a:p>
                      <a:pPr algn="ctr"/>
                      <a:endParaRPr lang="en-US" sz="2400" b="1"/>
                    </a:p>
                  </a:txBody>
                  <a:tcPr/>
                </a:tc>
                <a:tc>
                  <a:txBody>
                    <a:bodyPr/>
                    <a:lstStyle/>
                    <a:p>
                      <a:pPr algn="ctr"/>
                      <a:endParaRPr lang="en-US" sz="2400" b="1" dirty="0"/>
                    </a:p>
                  </a:txBody>
                  <a:tcPr/>
                </a:tc>
                <a:extLst>
                  <a:ext uri="{0D108BD9-81ED-4DB2-BD59-A6C34878D82A}">
                    <a16:rowId xmlns:a16="http://schemas.microsoft.com/office/drawing/2014/main" val="2514973793"/>
                  </a:ext>
                </a:extLst>
              </a:tr>
              <a:tr h="636826">
                <a:tc>
                  <a:txBody>
                    <a:bodyPr/>
                    <a:lstStyle/>
                    <a:p>
                      <a:pPr algn="ctr"/>
                      <a:endParaRPr lang="en-US" sz="2400" b="1"/>
                    </a:p>
                  </a:txBody>
                  <a:tcPr/>
                </a:tc>
                <a:tc>
                  <a:txBody>
                    <a:bodyPr/>
                    <a:lstStyle/>
                    <a:p>
                      <a:pPr marL="0" marR="0" lvl="0" indent="0" algn="ctr" defTabSz="685800" rtl="1" eaLnBrk="1" fontAlgn="auto" latinLnBrk="0" hangingPunct="1">
                        <a:lnSpc>
                          <a:spcPct val="100000"/>
                        </a:lnSpc>
                        <a:spcBef>
                          <a:spcPts val="0"/>
                        </a:spcBef>
                        <a:spcAft>
                          <a:spcPts val="0"/>
                        </a:spcAft>
                        <a:buClrTx/>
                        <a:buSzTx/>
                        <a:buFontTx/>
                        <a:buNone/>
                        <a:tabLst/>
                        <a:defRPr/>
                      </a:pPr>
                      <a:endParaRPr lang="en-US" sz="2400" b="1" dirty="0"/>
                    </a:p>
                  </a:txBody>
                  <a:tcPr/>
                </a:tc>
                <a:extLst>
                  <a:ext uri="{0D108BD9-81ED-4DB2-BD59-A6C34878D82A}">
                    <a16:rowId xmlns:a16="http://schemas.microsoft.com/office/drawing/2014/main" val="2990666566"/>
                  </a:ext>
                </a:extLst>
              </a:tr>
              <a:tr h="636826">
                <a:tc>
                  <a:txBody>
                    <a:bodyPr/>
                    <a:lstStyle/>
                    <a:p>
                      <a:pPr algn="ctr"/>
                      <a:endParaRPr lang="en-US" sz="2400" b="1"/>
                    </a:p>
                  </a:txBody>
                  <a:tcPr/>
                </a:tc>
                <a:tc>
                  <a:txBody>
                    <a:bodyPr/>
                    <a:lstStyle/>
                    <a:p>
                      <a:pPr marL="0" marR="0" lvl="0" indent="0" algn="ctr" defTabSz="685800" rtl="1" eaLnBrk="1" fontAlgn="auto" latinLnBrk="0" hangingPunct="1">
                        <a:lnSpc>
                          <a:spcPct val="100000"/>
                        </a:lnSpc>
                        <a:spcBef>
                          <a:spcPts val="0"/>
                        </a:spcBef>
                        <a:spcAft>
                          <a:spcPts val="0"/>
                        </a:spcAft>
                        <a:buClrTx/>
                        <a:buSzTx/>
                        <a:buFontTx/>
                        <a:buNone/>
                        <a:tabLst/>
                        <a:defRPr/>
                      </a:pPr>
                      <a:endParaRPr lang="en-US" sz="2400" b="1" dirty="0"/>
                    </a:p>
                  </a:txBody>
                  <a:tcPr/>
                </a:tc>
                <a:extLst>
                  <a:ext uri="{0D108BD9-81ED-4DB2-BD59-A6C34878D82A}">
                    <a16:rowId xmlns:a16="http://schemas.microsoft.com/office/drawing/2014/main" val="3617011397"/>
                  </a:ext>
                </a:extLst>
              </a:tr>
            </a:tbl>
          </a:graphicData>
        </a:graphic>
      </p:graphicFrame>
      <p:pic>
        <p:nvPicPr>
          <p:cNvPr id="6" name="صورة 5">
            <a:extLst>
              <a:ext uri="{FF2B5EF4-FFF2-40B4-BE49-F238E27FC236}">
                <a16:creationId xmlns:a16="http://schemas.microsoft.com/office/drawing/2014/main" id="{D985EBCD-E573-A4C2-CAF2-36A6D8971739}"/>
              </a:ext>
            </a:extLst>
          </p:cNvPr>
          <p:cNvPicPr>
            <a:picLocks noChangeAspect="1"/>
          </p:cNvPicPr>
          <p:nvPr/>
        </p:nvPicPr>
        <p:blipFill>
          <a:blip r:embed="rId2"/>
          <a:stretch>
            <a:fillRect/>
          </a:stretch>
        </p:blipFill>
        <p:spPr>
          <a:xfrm>
            <a:off x="2388704" y="752984"/>
            <a:ext cx="4366592" cy="1363589"/>
          </a:xfrm>
          <a:prstGeom prst="rect">
            <a:avLst/>
          </a:prstGeom>
          <a:ln w="228600" cap="sq" cmpd="thickThin">
            <a:solidFill>
              <a:srgbClr val="000000"/>
            </a:solidFill>
            <a:prstDash val="solid"/>
            <a:miter lim="800000"/>
          </a:ln>
          <a:effectLst>
            <a:innerShdw blurRad="76200">
              <a:srgbClr val="000000"/>
            </a:innerShdw>
          </a:effectLst>
        </p:spPr>
      </p:pic>
      <p:sp>
        <p:nvSpPr>
          <p:cNvPr id="2" name="مربع نص 1">
            <a:extLst>
              <a:ext uri="{FF2B5EF4-FFF2-40B4-BE49-F238E27FC236}">
                <a16:creationId xmlns:a16="http://schemas.microsoft.com/office/drawing/2014/main" id="{4A10A634-2735-0464-08CA-0EFC27FD7AAE}"/>
              </a:ext>
            </a:extLst>
          </p:cNvPr>
          <p:cNvSpPr txBox="1"/>
          <p:nvPr/>
        </p:nvSpPr>
        <p:spPr>
          <a:xfrm>
            <a:off x="5364088" y="3783649"/>
            <a:ext cx="2165430" cy="523220"/>
          </a:xfrm>
          <a:prstGeom prst="rect">
            <a:avLst/>
          </a:prstGeom>
          <a:noFill/>
        </p:spPr>
        <p:txBody>
          <a:bodyPr wrap="square">
            <a:spAutoFit/>
          </a:bodyPr>
          <a:lstStyle/>
          <a:p>
            <a:pPr algn="r" rtl="1">
              <a:spcBef>
                <a:spcPts val="0"/>
              </a:spcBef>
              <a:spcAft>
                <a:spcPts val="500"/>
              </a:spcAft>
            </a:pPr>
            <a:r>
              <a:rPr lang="ar-EG" sz="2800" b="1" i="0" u="none" strike="noStrike" dirty="0">
                <a:solidFill>
                  <a:srgbClr val="FF0000"/>
                </a:solidFill>
                <a:effectLst/>
                <a:latin typeface="Times New Roman" panose="02020603050405020304" pitchFamily="18" charset="0"/>
              </a:rPr>
              <a:t>المرسل</a:t>
            </a:r>
            <a:endParaRPr lang="ar-EG" sz="2800" b="1" dirty="0">
              <a:solidFill>
                <a:srgbClr val="FF0000"/>
              </a:solidFill>
              <a:effectLst/>
            </a:endParaRPr>
          </a:p>
        </p:txBody>
      </p:sp>
      <p:sp>
        <p:nvSpPr>
          <p:cNvPr id="5" name="مربع نص 4">
            <a:extLst>
              <a:ext uri="{FF2B5EF4-FFF2-40B4-BE49-F238E27FC236}">
                <a16:creationId xmlns:a16="http://schemas.microsoft.com/office/drawing/2014/main" id="{88D701D4-AA0D-E0F2-8508-FB1A8EBB0320}"/>
              </a:ext>
            </a:extLst>
          </p:cNvPr>
          <p:cNvSpPr txBox="1"/>
          <p:nvPr/>
        </p:nvSpPr>
        <p:spPr>
          <a:xfrm>
            <a:off x="1376772" y="3731361"/>
            <a:ext cx="2165430" cy="523220"/>
          </a:xfrm>
          <a:prstGeom prst="rect">
            <a:avLst/>
          </a:prstGeom>
          <a:noFill/>
        </p:spPr>
        <p:txBody>
          <a:bodyPr wrap="square">
            <a:spAutoFit/>
          </a:bodyPr>
          <a:lstStyle/>
          <a:p>
            <a:pPr algn="r" rtl="1">
              <a:spcBef>
                <a:spcPts val="0"/>
              </a:spcBef>
              <a:spcAft>
                <a:spcPts val="500"/>
              </a:spcAft>
            </a:pPr>
            <a:r>
              <a:rPr lang="ar-EG" sz="2800" b="1" i="0" u="none" strike="noStrike" dirty="0">
                <a:solidFill>
                  <a:srgbClr val="FF0000"/>
                </a:solidFill>
                <a:effectLst/>
                <a:latin typeface="Times New Roman" panose="02020603050405020304" pitchFamily="18" charset="0"/>
              </a:rPr>
              <a:t>المعلم</a:t>
            </a:r>
            <a:endParaRPr lang="ar-EG" sz="2800" b="1" dirty="0">
              <a:solidFill>
                <a:srgbClr val="FF0000"/>
              </a:solidFill>
              <a:effectLst/>
            </a:endParaRPr>
          </a:p>
        </p:txBody>
      </p:sp>
      <p:sp>
        <p:nvSpPr>
          <p:cNvPr id="7" name="مربع نص 6">
            <a:extLst>
              <a:ext uri="{FF2B5EF4-FFF2-40B4-BE49-F238E27FC236}">
                <a16:creationId xmlns:a16="http://schemas.microsoft.com/office/drawing/2014/main" id="{885409A7-65B8-C005-532B-F155809A6422}"/>
              </a:ext>
            </a:extLst>
          </p:cNvPr>
          <p:cNvSpPr txBox="1"/>
          <p:nvPr/>
        </p:nvSpPr>
        <p:spPr>
          <a:xfrm>
            <a:off x="5364088" y="4368424"/>
            <a:ext cx="2165430" cy="523220"/>
          </a:xfrm>
          <a:prstGeom prst="rect">
            <a:avLst/>
          </a:prstGeom>
          <a:noFill/>
        </p:spPr>
        <p:txBody>
          <a:bodyPr wrap="square">
            <a:spAutoFit/>
          </a:bodyPr>
          <a:lstStyle/>
          <a:p>
            <a:pPr algn="r" rtl="1">
              <a:spcBef>
                <a:spcPts val="0"/>
              </a:spcBef>
              <a:spcAft>
                <a:spcPts val="500"/>
              </a:spcAft>
            </a:pPr>
            <a:r>
              <a:rPr lang="ar-EG" sz="2800" b="1" i="0" u="none" strike="noStrike" dirty="0">
                <a:solidFill>
                  <a:srgbClr val="FF0000"/>
                </a:solidFill>
                <a:effectLst/>
                <a:latin typeface="Times New Roman" panose="02020603050405020304" pitchFamily="18" charset="0"/>
              </a:rPr>
              <a:t>الرسالة</a:t>
            </a:r>
            <a:endParaRPr lang="ar-EG" sz="2800" b="1" dirty="0">
              <a:solidFill>
                <a:srgbClr val="FF0000"/>
              </a:solidFill>
              <a:effectLst/>
            </a:endParaRPr>
          </a:p>
        </p:txBody>
      </p:sp>
      <p:sp>
        <p:nvSpPr>
          <p:cNvPr id="8" name="مربع نص 7">
            <a:extLst>
              <a:ext uri="{FF2B5EF4-FFF2-40B4-BE49-F238E27FC236}">
                <a16:creationId xmlns:a16="http://schemas.microsoft.com/office/drawing/2014/main" id="{DD8252DF-3363-069C-2412-FCD3B3F32653}"/>
              </a:ext>
            </a:extLst>
          </p:cNvPr>
          <p:cNvSpPr txBox="1"/>
          <p:nvPr/>
        </p:nvSpPr>
        <p:spPr>
          <a:xfrm>
            <a:off x="1614482" y="4324191"/>
            <a:ext cx="2165430" cy="523220"/>
          </a:xfrm>
          <a:prstGeom prst="rect">
            <a:avLst/>
          </a:prstGeom>
          <a:noFill/>
        </p:spPr>
        <p:txBody>
          <a:bodyPr wrap="square">
            <a:spAutoFit/>
          </a:bodyPr>
          <a:lstStyle/>
          <a:p>
            <a:pPr algn="r" rtl="1">
              <a:spcBef>
                <a:spcPts val="0"/>
              </a:spcBef>
              <a:spcAft>
                <a:spcPts val="500"/>
              </a:spcAft>
            </a:pPr>
            <a:r>
              <a:rPr lang="ar-EG" sz="2800" b="1" i="0" u="none" strike="noStrike" dirty="0">
                <a:solidFill>
                  <a:srgbClr val="FF0000"/>
                </a:solidFill>
                <a:effectLst/>
                <a:latin typeface="Times New Roman" panose="02020603050405020304" pitchFamily="18" charset="0"/>
              </a:rPr>
              <a:t>الدرس</a:t>
            </a:r>
            <a:endParaRPr lang="ar-EG" sz="2800" b="1" dirty="0">
              <a:solidFill>
                <a:srgbClr val="FF0000"/>
              </a:solidFill>
              <a:effectLst/>
            </a:endParaRPr>
          </a:p>
        </p:txBody>
      </p:sp>
      <p:sp>
        <p:nvSpPr>
          <p:cNvPr id="9" name="مربع نص 8">
            <a:extLst>
              <a:ext uri="{FF2B5EF4-FFF2-40B4-BE49-F238E27FC236}">
                <a16:creationId xmlns:a16="http://schemas.microsoft.com/office/drawing/2014/main" id="{F4A3E3FF-7485-1A83-1DC2-D1B42D1095EF}"/>
              </a:ext>
            </a:extLst>
          </p:cNvPr>
          <p:cNvSpPr txBox="1"/>
          <p:nvPr/>
        </p:nvSpPr>
        <p:spPr>
          <a:xfrm>
            <a:off x="5148064" y="4953199"/>
            <a:ext cx="2165430" cy="523220"/>
          </a:xfrm>
          <a:prstGeom prst="rect">
            <a:avLst/>
          </a:prstGeom>
          <a:noFill/>
        </p:spPr>
        <p:txBody>
          <a:bodyPr wrap="square">
            <a:spAutoFit/>
          </a:bodyPr>
          <a:lstStyle/>
          <a:p>
            <a:pPr algn="r" rtl="1">
              <a:spcBef>
                <a:spcPts val="0"/>
              </a:spcBef>
              <a:spcAft>
                <a:spcPts val="500"/>
              </a:spcAft>
            </a:pPr>
            <a:r>
              <a:rPr lang="ar-EG" sz="2800" b="1" i="0" u="none" strike="noStrike" dirty="0">
                <a:solidFill>
                  <a:srgbClr val="FF0000"/>
                </a:solidFill>
                <a:effectLst/>
                <a:latin typeface="Times New Roman" panose="02020603050405020304" pitchFamily="18" charset="0"/>
              </a:rPr>
              <a:t>الوسيلة</a:t>
            </a:r>
            <a:endParaRPr lang="ar-EG" sz="2800" b="1" dirty="0">
              <a:solidFill>
                <a:srgbClr val="FF0000"/>
              </a:solidFill>
              <a:effectLst/>
            </a:endParaRPr>
          </a:p>
        </p:txBody>
      </p:sp>
      <p:sp>
        <p:nvSpPr>
          <p:cNvPr id="10" name="مربع نص 9">
            <a:extLst>
              <a:ext uri="{FF2B5EF4-FFF2-40B4-BE49-F238E27FC236}">
                <a16:creationId xmlns:a16="http://schemas.microsoft.com/office/drawing/2014/main" id="{6FBC418B-C0AA-0476-F080-EC00747D467B}"/>
              </a:ext>
            </a:extLst>
          </p:cNvPr>
          <p:cNvSpPr txBox="1"/>
          <p:nvPr/>
        </p:nvSpPr>
        <p:spPr>
          <a:xfrm>
            <a:off x="1614482" y="4953199"/>
            <a:ext cx="2165430" cy="523220"/>
          </a:xfrm>
          <a:prstGeom prst="rect">
            <a:avLst/>
          </a:prstGeom>
          <a:noFill/>
        </p:spPr>
        <p:txBody>
          <a:bodyPr wrap="square">
            <a:spAutoFit/>
          </a:bodyPr>
          <a:lstStyle/>
          <a:p>
            <a:pPr algn="r" rtl="1">
              <a:spcBef>
                <a:spcPts val="0"/>
              </a:spcBef>
              <a:spcAft>
                <a:spcPts val="500"/>
              </a:spcAft>
            </a:pPr>
            <a:r>
              <a:rPr lang="ar-EG" sz="2800" b="1" i="0" u="none" strike="noStrike" dirty="0">
                <a:solidFill>
                  <a:srgbClr val="FF0000"/>
                </a:solidFill>
                <a:effectLst/>
                <a:latin typeface="Times New Roman" panose="02020603050405020304" pitchFamily="18" charset="0"/>
              </a:rPr>
              <a:t>السبورة</a:t>
            </a:r>
            <a:endParaRPr lang="ar-EG" sz="2800" b="1" dirty="0">
              <a:solidFill>
                <a:srgbClr val="FF0000"/>
              </a:solidFill>
              <a:effectLst/>
            </a:endParaRPr>
          </a:p>
        </p:txBody>
      </p:sp>
      <p:sp>
        <p:nvSpPr>
          <p:cNvPr id="11" name="مربع نص 10">
            <a:extLst>
              <a:ext uri="{FF2B5EF4-FFF2-40B4-BE49-F238E27FC236}">
                <a16:creationId xmlns:a16="http://schemas.microsoft.com/office/drawing/2014/main" id="{C53171D0-3C94-EF35-1704-DBE6A7C80D1E}"/>
              </a:ext>
            </a:extLst>
          </p:cNvPr>
          <p:cNvSpPr txBox="1"/>
          <p:nvPr/>
        </p:nvSpPr>
        <p:spPr>
          <a:xfrm>
            <a:off x="5298570" y="5654646"/>
            <a:ext cx="2165430" cy="523220"/>
          </a:xfrm>
          <a:prstGeom prst="rect">
            <a:avLst/>
          </a:prstGeom>
          <a:noFill/>
        </p:spPr>
        <p:txBody>
          <a:bodyPr wrap="square">
            <a:spAutoFit/>
          </a:bodyPr>
          <a:lstStyle/>
          <a:p>
            <a:pPr algn="r" rtl="1">
              <a:spcBef>
                <a:spcPts val="0"/>
              </a:spcBef>
              <a:spcAft>
                <a:spcPts val="500"/>
              </a:spcAft>
            </a:pPr>
            <a:r>
              <a:rPr lang="ar-EG" sz="2800" b="1" i="0" u="none" strike="noStrike" dirty="0">
                <a:solidFill>
                  <a:srgbClr val="FF0000"/>
                </a:solidFill>
                <a:effectLst/>
                <a:latin typeface="Times New Roman" panose="02020603050405020304" pitchFamily="18" charset="0"/>
              </a:rPr>
              <a:t>المستقبل</a:t>
            </a:r>
            <a:endParaRPr lang="ar-EG" sz="2800" b="1" dirty="0">
              <a:solidFill>
                <a:srgbClr val="FF0000"/>
              </a:solidFill>
              <a:effectLst/>
            </a:endParaRPr>
          </a:p>
        </p:txBody>
      </p:sp>
      <p:sp>
        <p:nvSpPr>
          <p:cNvPr id="12" name="مربع نص 11">
            <a:extLst>
              <a:ext uri="{FF2B5EF4-FFF2-40B4-BE49-F238E27FC236}">
                <a16:creationId xmlns:a16="http://schemas.microsoft.com/office/drawing/2014/main" id="{65C75A06-1FB6-DE74-1ADB-BDBC2390F6FF}"/>
              </a:ext>
            </a:extLst>
          </p:cNvPr>
          <p:cNvSpPr txBox="1"/>
          <p:nvPr/>
        </p:nvSpPr>
        <p:spPr>
          <a:xfrm>
            <a:off x="1614482" y="5581795"/>
            <a:ext cx="2165430" cy="523220"/>
          </a:xfrm>
          <a:prstGeom prst="rect">
            <a:avLst/>
          </a:prstGeom>
          <a:noFill/>
        </p:spPr>
        <p:txBody>
          <a:bodyPr wrap="square">
            <a:spAutoFit/>
          </a:bodyPr>
          <a:lstStyle/>
          <a:p>
            <a:pPr algn="r" rtl="1">
              <a:spcBef>
                <a:spcPts val="0"/>
              </a:spcBef>
              <a:spcAft>
                <a:spcPts val="500"/>
              </a:spcAft>
            </a:pPr>
            <a:r>
              <a:rPr lang="ar-EG" sz="2800" b="1" i="0" u="none" strike="noStrike" dirty="0">
                <a:solidFill>
                  <a:srgbClr val="FF0000"/>
                </a:solidFill>
                <a:effectLst/>
                <a:latin typeface="Times New Roman" panose="02020603050405020304" pitchFamily="18" charset="0"/>
              </a:rPr>
              <a:t>الطلاب</a:t>
            </a:r>
            <a:endParaRPr lang="ar-EG" sz="2800" b="1" dirty="0">
              <a:solidFill>
                <a:srgbClr val="FF0000"/>
              </a:solidFill>
              <a:effectLst/>
            </a:endParaRPr>
          </a:p>
        </p:txBody>
      </p:sp>
    </p:spTree>
    <p:extLst>
      <p:ext uri="{BB962C8B-B14F-4D97-AF65-F5344CB8AC3E}">
        <p14:creationId xmlns:p14="http://schemas.microsoft.com/office/powerpoint/2010/main" val="178027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in)">
                                      <p:cBhvr>
                                        <p:cTn id="19" dur="2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1000"/>
                                        <p:tgtEl>
                                          <p:spTgt spid="8"/>
                                        </p:tgtEl>
                                      </p:cBhvr>
                                    </p:animEffect>
                                    <p:anim calcmode="lin" valueType="num">
                                      <p:cBhvr>
                                        <p:cTn id="46" dur="1000" fill="hold"/>
                                        <p:tgtEl>
                                          <p:spTgt spid="8"/>
                                        </p:tgtEl>
                                        <p:attrNameLst>
                                          <p:attrName>ppt_x</p:attrName>
                                        </p:attrNameLst>
                                      </p:cBhvr>
                                      <p:tavLst>
                                        <p:tav tm="0">
                                          <p:val>
                                            <p:strVal val="#ppt_x"/>
                                          </p:val>
                                        </p:tav>
                                        <p:tav tm="100000">
                                          <p:val>
                                            <p:strVal val="#ppt_x"/>
                                          </p:val>
                                        </p:tav>
                                      </p:tavLst>
                                    </p:anim>
                                    <p:anim calcmode="lin" valueType="num">
                                      <p:cBhvr>
                                        <p:cTn id="4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1000"/>
                                        <p:tgtEl>
                                          <p:spTgt spid="9"/>
                                        </p:tgtEl>
                                      </p:cBhvr>
                                    </p:animEffect>
                                    <p:anim calcmode="lin" valueType="num">
                                      <p:cBhvr>
                                        <p:cTn id="53" dur="1000" fill="hold"/>
                                        <p:tgtEl>
                                          <p:spTgt spid="9"/>
                                        </p:tgtEl>
                                        <p:attrNameLst>
                                          <p:attrName>ppt_x</p:attrName>
                                        </p:attrNameLst>
                                      </p:cBhvr>
                                      <p:tavLst>
                                        <p:tav tm="0">
                                          <p:val>
                                            <p:strVal val="#ppt_x"/>
                                          </p:val>
                                        </p:tav>
                                        <p:tav tm="100000">
                                          <p:val>
                                            <p:strVal val="#ppt_x"/>
                                          </p:val>
                                        </p:tav>
                                      </p:tavLst>
                                    </p:anim>
                                    <p:anim calcmode="lin" valueType="num">
                                      <p:cBhvr>
                                        <p:cTn id="5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1000"/>
                                        <p:tgtEl>
                                          <p:spTgt spid="10"/>
                                        </p:tgtEl>
                                      </p:cBhvr>
                                    </p:animEffect>
                                    <p:anim calcmode="lin" valueType="num">
                                      <p:cBhvr>
                                        <p:cTn id="60" dur="1000" fill="hold"/>
                                        <p:tgtEl>
                                          <p:spTgt spid="10"/>
                                        </p:tgtEl>
                                        <p:attrNameLst>
                                          <p:attrName>ppt_x</p:attrName>
                                        </p:attrNameLst>
                                      </p:cBhvr>
                                      <p:tavLst>
                                        <p:tav tm="0">
                                          <p:val>
                                            <p:strVal val="#ppt_x"/>
                                          </p:val>
                                        </p:tav>
                                        <p:tav tm="100000">
                                          <p:val>
                                            <p:strVal val="#ppt_x"/>
                                          </p:val>
                                        </p:tav>
                                      </p:tavLst>
                                    </p:anim>
                                    <p:anim calcmode="lin" valueType="num">
                                      <p:cBhvr>
                                        <p:cTn id="6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1000"/>
                                        <p:tgtEl>
                                          <p:spTgt spid="11"/>
                                        </p:tgtEl>
                                      </p:cBhvr>
                                    </p:animEffect>
                                    <p:anim calcmode="lin" valueType="num">
                                      <p:cBhvr>
                                        <p:cTn id="67" dur="1000" fill="hold"/>
                                        <p:tgtEl>
                                          <p:spTgt spid="11"/>
                                        </p:tgtEl>
                                        <p:attrNameLst>
                                          <p:attrName>ppt_x</p:attrName>
                                        </p:attrNameLst>
                                      </p:cBhvr>
                                      <p:tavLst>
                                        <p:tav tm="0">
                                          <p:val>
                                            <p:strVal val="#ppt_x"/>
                                          </p:val>
                                        </p:tav>
                                        <p:tav tm="100000">
                                          <p:val>
                                            <p:strVal val="#ppt_x"/>
                                          </p:val>
                                        </p:tav>
                                      </p:tavLst>
                                    </p:anim>
                                    <p:anim calcmode="lin" valueType="num">
                                      <p:cBhvr>
                                        <p:cTn id="6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1000"/>
                                        <p:tgtEl>
                                          <p:spTgt spid="12"/>
                                        </p:tgtEl>
                                      </p:cBhvr>
                                    </p:animEffect>
                                    <p:anim calcmode="lin" valueType="num">
                                      <p:cBhvr>
                                        <p:cTn id="74" dur="1000" fill="hold"/>
                                        <p:tgtEl>
                                          <p:spTgt spid="12"/>
                                        </p:tgtEl>
                                        <p:attrNameLst>
                                          <p:attrName>ppt_x</p:attrName>
                                        </p:attrNameLst>
                                      </p:cBhvr>
                                      <p:tavLst>
                                        <p:tav tm="0">
                                          <p:val>
                                            <p:strVal val="#ppt_x"/>
                                          </p:val>
                                        </p:tav>
                                        <p:tav tm="100000">
                                          <p:val>
                                            <p:strVal val="#ppt_x"/>
                                          </p:val>
                                        </p:tav>
                                      </p:tavLst>
                                    </p:anim>
                                    <p:anim calcmode="lin" valueType="num">
                                      <p:cBhvr>
                                        <p:cTn id="7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P spid="5" grpId="0"/>
      <p:bldP spid="7" grpId="0"/>
      <p:bldP spid="8" grpId="0"/>
      <p:bldP spid="9" grpId="0"/>
      <p:bldP spid="10"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a:extLst>
            <a:ext uri="{FF2B5EF4-FFF2-40B4-BE49-F238E27FC236}">
              <a16:creationId xmlns:a16="http://schemas.microsoft.com/office/drawing/2014/main" id="{1F18FF6C-072E-6890-750F-8ED2833BD03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68D782B-18EC-A202-FAA8-DEAB469D1163}"/>
              </a:ext>
            </a:extLst>
          </p:cNvPr>
          <p:cNvGrpSpPr/>
          <p:nvPr/>
        </p:nvGrpSpPr>
        <p:grpSpPr>
          <a:xfrm>
            <a:off x="303936" y="1149496"/>
            <a:ext cx="8536129" cy="4559009"/>
            <a:chOff x="0" y="0"/>
            <a:chExt cx="4496397" cy="2401453"/>
          </a:xfrm>
        </p:grpSpPr>
        <p:sp>
          <p:nvSpPr>
            <p:cNvPr id="3" name="Freeform 3">
              <a:extLst>
                <a:ext uri="{FF2B5EF4-FFF2-40B4-BE49-F238E27FC236}">
                  <a16:creationId xmlns:a16="http://schemas.microsoft.com/office/drawing/2014/main" id="{300AE802-B1C9-86E0-3669-0F276A2393AB}"/>
                </a:ext>
              </a:extLst>
            </p:cNvPr>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a:extLst>
                <a:ext uri="{FF2B5EF4-FFF2-40B4-BE49-F238E27FC236}">
                  <a16:creationId xmlns:a16="http://schemas.microsoft.com/office/drawing/2014/main" id="{C20DE092-1010-1752-4697-9F90D2DE6003}"/>
                </a:ext>
              </a:extLst>
            </p:cNvPr>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A537878B-DAA1-6EAB-BF95-B3C3F05C0D33}"/>
              </a:ext>
            </a:extLst>
          </p:cNvPr>
          <p:cNvGrpSpPr/>
          <p:nvPr/>
        </p:nvGrpSpPr>
        <p:grpSpPr>
          <a:xfrm>
            <a:off x="303936" y="1149496"/>
            <a:ext cx="8536129" cy="310516"/>
            <a:chOff x="0" y="0"/>
            <a:chExt cx="4496397" cy="163564"/>
          </a:xfrm>
        </p:grpSpPr>
        <p:sp>
          <p:nvSpPr>
            <p:cNvPr id="6" name="Freeform 6">
              <a:extLst>
                <a:ext uri="{FF2B5EF4-FFF2-40B4-BE49-F238E27FC236}">
                  <a16:creationId xmlns:a16="http://schemas.microsoft.com/office/drawing/2014/main" id="{8D97A324-1580-9239-8ACD-CE4CE5F12943}"/>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a:extLst>
                <a:ext uri="{FF2B5EF4-FFF2-40B4-BE49-F238E27FC236}">
                  <a16:creationId xmlns:a16="http://schemas.microsoft.com/office/drawing/2014/main" id="{87E1B07E-D393-5696-0BE0-C91C280F04F5}"/>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C48CA442-7375-A53A-3AFB-BD496E288EAB}"/>
              </a:ext>
            </a:extLst>
          </p:cNvPr>
          <p:cNvGrpSpPr/>
          <p:nvPr/>
        </p:nvGrpSpPr>
        <p:grpSpPr>
          <a:xfrm>
            <a:off x="303936" y="5398493"/>
            <a:ext cx="8536129" cy="310516"/>
            <a:chOff x="0" y="0"/>
            <a:chExt cx="4496397" cy="163564"/>
          </a:xfrm>
        </p:grpSpPr>
        <p:sp>
          <p:nvSpPr>
            <p:cNvPr id="9" name="Freeform 9">
              <a:extLst>
                <a:ext uri="{FF2B5EF4-FFF2-40B4-BE49-F238E27FC236}">
                  <a16:creationId xmlns:a16="http://schemas.microsoft.com/office/drawing/2014/main" id="{8152294A-4D89-9546-DE64-570400D0CD94}"/>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a:extLst>
                <a:ext uri="{FF2B5EF4-FFF2-40B4-BE49-F238E27FC236}">
                  <a16:creationId xmlns:a16="http://schemas.microsoft.com/office/drawing/2014/main" id="{D1078E58-FB2B-8CFC-C820-FB006E8B862A}"/>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2E486CB0-2805-4ED4-F4FF-083BF8EFA9D1}"/>
              </a:ext>
            </a:extLst>
          </p:cNvPr>
          <p:cNvGrpSpPr/>
          <p:nvPr/>
        </p:nvGrpSpPr>
        <p:grpSpPr>
          <a:xfrm>
            <a:off x="303936" y="1149496"/>
            <a:ext cx="1685892" cy="310516"/>
            <a:chOff x="0" y="0"/>
            <a:chExt cx="888042" cy="163564"/>
          </a:xfrm>
        </p:grpSpPr>
        <p:sp>
          <p:nvSpPr>
            <p:cNvPr id="12" name="Freeform 12">
              <a:extLst>
                <a:ext uri="{FF2B5EF4-FFF2-40B4-BE49-F238E27FC236}">
                  <a16:creationId xmlns:a16="http://schemas.microsoft.com/office/drawing/2014/main" id="{C5FCDF9B-672A-4D16-AB38-EB4B683B3C9C}"/>
                </a:ext>
              </a:extLst>
            </p:cNvPr>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a:extLst>
                <a:ext uri="{FF2B5EF4-FFF2-40B4-BE49-F238E27FC236}">
                  <a16:creationId xmlns:a16="http://schemas.microsoft.com/office/drawing/2014/main" id="{CA831F1C-8B29-4699-80BB-18AB80017029}"/>
                </a:ext>
              </a:extLst>
            </p:cNvPr>
            <p:cNvSpPr txBox="1"/>
            <p:nvPr/>
          </p:nvSpPr>
          <p:spPr>
            <a:xfrm>
              <a:off x="0" y="-38100"/>
              <a:ext cx="888042"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a:extLst>
              <a:ext uri="{FF2B5EF4-FFF2-40B4-BE49-F238E27FC236}">
                <a16:creationId xmlns:a16="http://schemas.microsoft.com/office/drawing/2014/main" id="{2E5BBE87-FEE5-A040-CB9B-225486EB6984}"/>
              </a:ext>
            </a:extLst>
          </p:cNvPr>
          <p:cNvGrpSpPr/>
          <p:nvPr/>
        </p:nvGrpSpPr>
        <p:grpSpPr>
          <a:xfrm>
            <a:off x="514350" y="2868144"/>
            <a:ext cx="3111528" cy="2272254"/>
            <a:chOff x="0" y="0"/>
            <a:chExt cx="1638994" cy="1196908"/>
          </a:xfrm>
        </p:grpSpPr>
        <p:sp>
          <p:nvSpPr>
            <p:cNvPr id="15" name="Freeform 15">
              <a:extLst>
                <a:ext uri="{FF2B5EF4-FFF2-40B4-BE49-F238E27FC236}">
                  <a16:creationId xmlns:a16="http://schemas.microsoft.com/office/drawing/2014/main" id="{FF3CE379-B34D-F695-6A15-576F7BCD77D8}"/>
                </a:ext>
              </a:extLst>
            </p:cNvPr>
            <p:cNvSpPr/>
            <p:nvPr/>
          </p:nvSpPr>
          <p:spPr>
            <a:xfrm>
              <a:off x="0" y="0"/>
              <a:ext cx="1638994" cy="1196908"/>
            </a:xfrm>
            <a:custGeom>
              <a:avLst/>
              <a:gdLst/>
              <a:ahLst/>
              <a:cxnLst/>
              <a:rect l="l" t="t" r="r" b="b"/>
              <a:pathLst>
                <a:path w="1638994" h="1196908">
                  <a:moveTo>
                    <a:pt x="63448" y="0"/>
                  </a:moveTo>
                  <a:lnTo>
                    <a:pt x="1575547" y="0"/>
                  </a:lnTo>
                  <a:cubicBezTo>
                    <a:pt x="1610588" y="0"/>
                    <a:pt x="1638994" y="28406"/>
                    <a:pt x="1638994" y="63448"/>
                  </a:cubicBezTo>
                  <a:lnTo>
                    <a:pt x="1638994" y="1133460"/>
                  </a:lnTo>
                  <a:cubicBezTo>
                    <a:pt x="1638994" y="1150287"/>
                    <a:pt x="1632309" y="1166426"/>
                    <a:pt x="1620411" y="1178324"/>
                  </a:cubicBezTo>
                  <a:cubicBezTo>
                    <a:pt x="1608512" y="1190223"/>
                    <a:pt x="1592374" y="1196908"/>
                    <a:pt x="1575547" y="1196908"/>
                  </a:cubicBezTo>
                  <a:lnTo>
                    <a:pt x="63448" y="1196908"/>
                  </a:lnTo>
                  <a:cubicBezTo>
                    <a:pt x="46620" y="1196908"/>
                    <a:pt x="30482" y="1190223"/>
                    <a:pt x="18583" y="1178324"/>
                  </a:cubicBezTo>
                  <a:cubicBezTo>
                    <a:pt x="6685" y="1166426"/>
                    <a:pt x="0" y="1150287"/>
                    <a:pt x="0" y="1133460"/>
                  </a:cubicBezTo>
                  <a:lnTo>
                    <a:pt x="0" y="63448"/>
                  </a:lnTo>
                  <a:cubicBezTo>
                    <a:pt x="0" y="46620"/>
                    <a:pt x="6685" y="30482"/>
                    <a:pt x="18583" y="18583"/>
                  </a:cubicBezTo>
                  <a:cubicBezTo>
                    <a:pt x="30482" y="6685"/>
                    <a:pt x="46620" y="0"/>
                    <a:pt x="63448" y="0"/>
                  </a:cubicBezTo>
                  <a:close/>
                </a:path>
              </a:pathLst>
            </a:custGeom>
            <a:solidFill>
              <a:srgbClr val="FFFFFF"/>
            </a:solidFill>
            <a:ln w="28575" cap="rnd">
              <a:solidFill>
                <a:srgbClr val="FFFFFF"/>
              </a:solidFill>
              <a:prstDash val="solid"/>
              <a:round/>
            </a:ln>
          </p:spPr>
        </p:sp>
        <p:sp>
          <p:nvSpPr>
            <p:cNvPr id="16" name="TextBox 16">
              <a:extLst>
                <a:ext uri="{FF2B5EF4-FFF2-40B4-BE49-F238E27FC236}">
                  <a16:creationId xmlns:a16="http://schemas.microsoft.com/office/drawing/2014/main" id="{0D22A3CD-1CF7-9753-A294-3315189FB63C}"/>
                </a:ext>
              </a:extLst>
            </p:cNvPr>
            <p:cNvSpPr txBox="1"/>
            <p:nvPr/>
          </p:nvSpPr>
          <p:spPr>
            <a:xfrm>
              <a:off x="0" y="-38100"/>
              <a:ext cx="1638994"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Freeform 23">
            <a:extLst>
              <a:ext uri="{FF2B5EF4-FFF2-40B4-BE49-F238E27FC236}">
                <a16:creationId xmlns:a16="http://schemas.microsoft.com/office/drawing/2014/main" id="{D48377E1-6672-CF8E-6F54-E611E115F5CD}"/>
              </a:ext>
            </a:extLst>
          </p:cNvPr>
          <p:cNvSpPr/>
          <p:nvPr/>
        </p:nvSpPr>
        <p:spPr>
          <a:xfrm>
            <a:off x="4497667" y="1810485"/>
            <a:ext cx="4318986" cy="3422796"/>
          </a:xfrm>
          <a:custGeom>
            <a:avLst/>
            <a:gdLst/>
            <a:ahLst/>
            <a:cxnLst/>
            <a:rect l="l" t="t" r="r" b="b"/>
            <a:pathLst>
              <a:path w="8637971" h="6845592">
                <a:moveTo>
                  <a:pt x="0" y="0"/>
                </a:moveTo>
                <a:lnTo>
                  <a:pt x="8637971" y="0"/>
                </a:lnTo>
                <a:lnTo>
                  <a:pt x="8637971" y="6845592"/>
                </a:lnTo>
                <a:lnTo>
                  <a:pt x="0" y="6845592"/>
                </a:lnTo>
                <a:lnTo>
                  <a:pt x="0" y="0"/>
                </a:lnTo>
                <a:close/>
              </a:path>
            </a:pathLst>
          </a:custGeom>
          <a:blipFill>
            <a:blip r:embed="rId2"/>
            <a:stretch>
              <a:fillRect/>
            </a:stretch>
          </a:blipFill>
        </p:spPr>
      </p:sp>
      <p:grpSp>
        <p:nvGrpSpPr>
          <p:cNvPr id="29" name="Group 29">
            <a:extLst>
              <a:ext uri="{FF2B5EF4-FFF2-40B4-BE49-F238E27FC236}">
                <a16:creationId xmlns:a16="http://schemas.microsoft.com/office/drawing/2014/main" id="{4B715059-3E36-943E-9E45-F9B16D1715FC}"/>
              </a:ext>
            </a:extLst>
          </p:cNvPr>
          <p:cNvGrpSpPr/>
          <p:nvPr/>
        </p:nvGrpSpPr>
        <p:grpSpPr>
          <a:xfrm>
            <a:off x="634236" y="2441855"/>
            <a:ext cx="2711183" cy="456189"/>
            <a:chOff x="0" y="0"/>
            <a:chExt cx="1428113" cy="240297"/>
          </a:xfrm>
        </p:grpSpPr>
        <p:sp>
          <p:nvSpPr>
            <p:cNvPr id="30" name="Freeform 30">
              <a:extLst>
                <a:ext uri="{FF2B5EF4-FFF2-40B4-BE49-F238E27FC236}">
                  <a16:creationId xmlns:a16="http://schemas.microsoft.com/office/drawing/2014/main" id="{EC1182D9-C03F-C271-6E50-7325B0B6FEE5}"/>
                </a:ext>
              </a:extLst>
            </p:cNvPr>
            <p:cNvSpPr/>
            <p:nvPr/>
          </p:nvSpPr>
          <p:spPr>
            <a:xfrm>
              <a:off x="0" y="0"/>
              <a:ext cx="1428113" cy="240297"/>
            </a:xfrm>
            <a:custGeom>
              <a:avLst/>
              <a:gdLst/>
              <a:ahLst/>
              <a:cxnLst/>
              <a:rect l="l" t="t" r="r" b="b"/>
              <a:pathLst>
                <a:path w="1428113" h="240297">
                  <a:moveTo>
                    <a:pt x="35694" y="0"/>
                  </a:moveTo>
                  <a:lnTo>
                    <a:pt x="1392418" y="0"/>
                  </a:lnTo>
                  <a:cubicBezTo>
                    <a:pt x="1412132" y="0"/>
                    <a:pt x="1428113" y="15981"/>
                    <a:pt x="1428113" y="35694"/>
                  </a:cubicBezTo>
                  <a:lnTo>
                    <a:pt x="1428113" y="204602"/>
                  </a:lnTo>
                  <a:cubicBezTo>
                    <a:pt x="1428113" y="224316"/>
                    <a:pt x="1412132" y="240297"/>
                    <a:pt x="1392418" y="240297"/>
                  </a:cubicBezTo>
                  <a:lnTo>
                    <a:pt x="35694" y="240297"/>
                  </a:lnTo>
                  <a:cubicBezTo>
                    <a:pt x="15981" y="240297"/>
                    <a:pt x="0" y="224316"/>
                    <a:pt x="0" y="204602"/>
                  </a:cubicBezTo>
                  <a:lnTo>
                    <a:pt x="0" y="35694"/>
                  </a:lnTo>
                  <a:cubicBezTo>
                    <a:pt x="0" y="15981"/>
                    <a:pt x="15981" y="0"/>
                    <a:pt x="35694" y="0"/>
                  </a:cubicBezTo>
                  <a:close/>
                </a:path>
              </a:pathLst>
            </a:custGeom>
            <a:solidFill>
              <a:srgbClr val="FFFFFF"/>
            </a:solidFill>
            <a:ln w="28575" cap="rnd">
              <a:solidFill>
                <a:srgbClr val="E75675"/>
              </a:solidFill>
              <a:prstDash val="solid"/>
              <a:round/>
            </a:ln>
          </p:spPr>
        </p:sp>
        <p:sp>
          <p:nvSpPr>
            <p:cNvPr id="31" name="TextBox 31">
              <a:extLst>
                <a:ext uri="{FF2B5EF4-FFF2-40B4-BE49-F238E27FC236}">
                  <a16:creationId xmlns:a16="http://schemas.microsoft.com/office/drawing/2014/main" id="{84A941EB-6618-DEDC-19A3-20710F49E63B}"/>
                </a:ext>
              </a:extLst>
            </p:cNvPr>
            <p:cNvSpPr txBox="1"/>
            <p:nvPr/>
          </p:nvSpPr>
          <p:spPr>
            <a:xfrm>
              <a:off x="0" y="-38100"/>
              <a:ext cx="1428113" cy="278397"/>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مربع نص 32">
            <a:extLst>
              <a:ext uri="{FF2B5EF4-FFF2-40B4-BE49-F238E27FC236}">
                <a16:creationId xmlns:a16="http://schemas.microsoft.com/office/drawing/2014/main" id="{E117A964-603E-E5DF-9A93-4E238E8FA644}"/>
              </a:ext>
            </a:extLst>
          </p:cNvPr>
          <p:cNvSpPr txBox="1"/>
          <p:nvPr/>
        </p:nvSpPr>
        <p:spPr>
          <a:xfrm>
            <a:off x="627335" y="2414741"/>
            <a:ext cx="2825922" cy="2126223"/>
          </a:xfrm>
          <a:prstGeom prst="rect">
            <a:avLst/>
          </a:prstGeom>
          <a:noFill/>
        </p:spPr>
        <p:txBody>
          <a:bodyPr wrap="square">
            <a:spAutoFit/>
          </a:bodyPr>
          <a:lstStyle/>
          <a:p>
            <a:pPr lvl="0" algn="ctr">
              <a:spcAft>
                <a:spcPts val="500"/>
              </a:spcAft>
              <a:defRPr/>
            </a:pPr>
            <a:r>
              <a:rPr lang="ar-EG" sz="3200" b="1" dirty="0">
                <a:solidFill>
                  <a:srgbClr val="00B050"/>
                </a:solidFill>
                <a:latin typeface="Traditional Arabic" panose="02020603050405020304" pitchFamily="18" charset="-78"/>
                <a:cs typeface="Traditional Arabic" panose="02020603050405020304" pitchFamily="18" charset="-78"/>
              </a:rPr>
              <a:t>الهدف الثاني</a:t>
            </a:r>
          </a:p>
          <a:p>
            <a:pPr algn="ctr"/>
            <a:r>
              <a:rPr lang="ar-EG" sz="3200" b="1" dirty="0">
                <a:latin typeface="Traditional Arabic" panose="02020603050405020304" pitchFamily="18" charset="-78"/>
                <a:cs typeface="Traditional Arabic" panose="02020603050405020304" pitchFamily="18" charset="-78"/>
              </a:rPr>
              <a:t> أن يكون الطلبة قادرين على توضيح عناصر الاتصال.</a:t>
            </a:r>
            <a:endParaRPr lang="ar-EG" sz="32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333342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a:extLst>
            <a:ext uri="{FF2B5EF4-FFF2-40B4-BE49-F238E27FC236}">
              <a16:creationId xmlns:a16="http://schemas.microsoft.com/office/drawing/2014/main" id="{028D612E-AD7B-D27D-4EF4-32668D48FA7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7AAD9C2-096D-E303-D679-CE283585FECE}"/>
              </a:ext>
            </a:extLst>
          </p:cNvPr>
          <p:cNvGrpSpPr/>
          <p:nvPr/>
        </p:nvGrpSpPr>
        <p:grpSpPr>
          <a:xfrm>
            <a:off x="303936" y="1149496"/>
            <a:ext cx="8536129" cy="4559009"/>
            <a:chOff x="0" y="0"/>
            <a:chExt cx="4496397" cy="2401453"/>
          </a:xfrm>
        </p:grpSpPr>
        <p:sp>
          <p:nvSpPr>
            <p:cNvPr id="3" name="Freeform 3">
              <a:extLst>
                <a:ext uri="{FF2B5EF4-FFF2-40B4-BE49-F238E27FC236}">
                  <a16:creationId xmlns:a16="http://schemas.microsoft.com/office/drawing/2014/main" id="{1C19902E-9479-4990-B280-D06A8576BE26}"/>
                </a:ext>
              </a:extLst>
            </p:cNvPr>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a:extLst>
                <a:ext uri="{FF2B5EF4-FFF2-40B4-BE49-F238E27FC236}">
                  <a16:creationId xmlns:a16="http://schemas.microsoft.com/office/drawing/2014/main" id="{511A89F9-60C8-2162-ED2E-2057040F97AE}"/>
                </a:ext>
              </a:extLst>
            </p:cNvPr>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5B6E7451-8B58-4945-4A0D-E0F5D6888730}"/>
              </a:ext>
            </a:extLst>
          </p:cNvPr>
          <p:cNvGrpSpPr/>
          <p:nvPr/>
        </p:nvGrpSpPr>
        <p:grpSpPr>
          <a:xfrm>
            <a:off x="303936" y="1149496"/>
            <a:ext cx="8536129" cy="310516"/>
            <a:chOff x="0" y="0"/>
            <a:chExt cx="4496397" cy="163564"/>
          </a:xfrm>
        </p:grpSpPr>
        <p:sp>
          <p:nvSpPr>
            <p:cNvPr id="6" name="Freeform 6">
              <a:extLst>
                <a:ext uri="{FF2B5EF4-FFF2-40B4-BE49-F238E27FC236}">
                  <a16:creationId xmlns:a16="http://schemas.microsoft.com/office/drawing/2014/main" id="{96498F96-FFA5-1CA9-FD6A-270F0FCAA24F}"/>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a:extLst>
                <a:ext uri="{FF2B5EF4-FFF2-40B4-BE49-F238E27FC236}">
                  <a16:creationId xmlns:a16="http://schemas.microsoft.com/office/drawing/2014/main" id="{8770647C-D2C9-D60D-DF16-C2C50E32BD64}"/>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D33EC41A-76E8-505D-F8A3-FB399D902F3E}"/>
              </a:ext>
            </a:extLst>
          </p:cNvPr>
          <p:cNvGrpSpPr/>
          <p:nvPr/>
        </p:nvGrpSpPr>
        <p:grpSpPr>
          <a:xfrm>
            <a:off x="303936" y="1149496"/>
            <a:ext cx="1685892" cy="310516"/>
            <a:chOff x="0" y="0"/>
            <a:chExt cx="888042" cy="163564"/>
          </a:xfrm>
        </p:grpSpPr>
        <p:sp>
          <p:nvSpPr>
            <p:cNvPr id="12" name="Freeform 12">
              <a:extLst>
                <a:ext uri="{FF2B5EF4-FFF2-40B4-BE49-F238E27FC236}">
                  <a16:creationId xmlns:a16="http://schemas.microsoft.com/office/drawing/2014/main" id="{2DBFA348-C7F7-2FAC-3457-256B9C57D160}"/>
                </a:ext>
              </a:extLst>
            </p:cNvPr>
            <p:cNvSpPr/>
            <p:nvPr/>
          </p:nvSpPr>
          <p:spPr>
            <a:xfrm>
              <a:off x="0" y="0"/>
              <a:ext cx="888042" cy="163564"/>
            </a:xfrm>
            <a:custGeom>
              <a:avLst/>
              <a:gdLst/>
              <a:ahLst/>
              <a:cxnLst/>
              <a:rect l="l" t="t" r="r" b="b"/>
              <a:pathLst>
                <a:path w="888042" h="163564">
                  <a:moveTo>
                    <a:pt x="81782" y="0"/>
                  </a:moveTo>
                  <a:lnTo>
                    <a:pt x="806260" y="0"/>
                  </a:lnTo>
                  <a:cubicBezTo>
                    <a:pt x="851427" y="0"/>
                    <a:pt x="888042" y="36615"/>
                    <a:pt x="888042" y="81782"/>
                  </a:cubicBezTo>
                  <a:lnTo>
                    <a:pt x="888042" y="81782"/>
                  </a:lnTo>
                  <a:cubicBezTo>
                    <a:pt x="888042" y="126949"/>
                    <a:pt x="851427" y="163564"/>
                    <a:pt x="806260"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3" name="TextBox 13">
              <a:extLst>
                <a:ext uri="{FF2B5EF4-FFF2-40B4-BE49-F238E27FC236}">
                  <a16:creationId xmlns:a16="http://schemas.microsoft.com/office/drawing/2014/main" id="{A41F00B7-D5F1-3956-B004-8B5E73A23649}"/>
                </a:ext>
              </a:extLst>
            </p:cNvPr>
            <p:cNvSpPr txBox="1"/>
            <p:nvPr/>
          </p:nvSpPr>
          <p:spPr>
            <a:xfrm>
              <a:off x="0" y="-38100"/>
              <a:ext cx="888042"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a:extLst>
              <a:ext uri="{FF2B5EF4-FFF2-40B4-BE49-F238E27FC236}">
                <a16:creationId xmlns:a16="http://schemas.microsoft.com/office/drawing/2014/main" id="{2877B408-F40A-A1D6-E1CB-341A4113159E}"/>
              </a:ext>
            </a:extLst>
          </p:cNvPr>
          <p:cNvGrpSpPr/>
          <p:nvPr/>
        </p:nvGrpSpPr>
        <p:grpSpPr>
          <a:xfrm>
            <a:off x="487048" y="2898710"/>
            <a:ext cx="8115300" cy="2272254"/>
            <a:chOff x="0" y="0"/>
            <a:chExt cx="4274726" cy="1196908"/>
          </a:xfrm>
        </p:grpSpPr>
        <p:sp>
          <p:nvSpPr>
            <p:cNvPr id="25" name="Freeform 25">
              <a:extLst>
                <a:ext uri="{FF2B5EF4-FFF2-40B4-BE49-F238E27FC236}">
                  <a16:creationId xmlns:a16="http://schemas.microsoft.com/office/drawing/2014/main" id="{6E562557-F538-8A82-DC3D-D4D734809BB6}"/>
                </a:ext>
              </a:extLst>
            </p:cNvPr>
            <p:cNvSpPr/>
            <p:nvPr/>
          </p:nvSpPr>
          <p:spPr>
            <a:xfrm>
              <a:off x="0" y="0"/>
              <a:ext cx="4274726" cy="1196908"/>
            </a:xfrm>
            <a:custGeom>
              <a:avLst/>
              <a:gdLst/>
              <a:ahLst/>
              <a:cxnLst/>
              <a:rect l="l" t="t" r="r" b="b"/>
              <a:pathLst>
                <a:path w="4274726" h="1196908">
                  <a:moveTo>
                    <a:pt x="24327" y="0"/>
                  </a:moveTo>
                  <a:lnTo>
                    <a:pt x="4250399" y="0"/>
                  </a:lnTo>
                  <a:cubicBezTo>
                    <a:pt x="4263834" y="0"/>
                    <a:pt x="4274726" y="10891"/>
                    <a:pt x="4274726" y="24327"/>
                  </a:cubicBezTo>
                  <a:lnTo>
                    <a:pt x="4274726" y="1172581"/>
                  </a:lnTo>
                  <a:cubicBezTo>
                    <a:pt x="4274726" y="1186016"/>
                    <a:pt x="4263834" y="1196908"/>
                    <a:pt x="4250399" y="1196908"/>
                  </a:cubicBezTo>
                  <a:lnTo>
                    <a:pt x="24327" y="1196908"/>
                  </a:lnTo>
                  <a:cubicBezTo>
                    <a:pt x="10891" y="1196908"/>
                    <a:pt x="0" y="1186016"/>
                    <a:pt x="0" y="1172581"/>
                  </a:cubicBezTo>
                  <a:lnTo>
                    <a:pt x="0" y="24327"/>
                  </a:lnTo>
                  <a:cubicBezTo>
                    <a:pt x="0" y="10891"/>
                    <a:pt x="10891" y="0"/>
                    <a:pt x="24327" y="0"/>
                  </a:cubicBezTo>
                  <a:close/>
                </a:path>
              </a:pathLst>
            </a:custGeom>
            <a:solidFill>
              <a:srgbClr val="FFFFFF"/>
            </a:solidFill>
            <a:ln w="28575" cap="rnd">
              <a:solidFill>
                <a:srgbClr val="FFFFFF"/>
              </a:solidFill>
              <a:prstDash val="solid"/>
              <a:round/>
            </a:ln>
          </p:spPr>
        </p:sp>
        <p:sp>
          <p:nvSpPr>
            <p:cNvPr id="26" name="TextBox 26">
              <a:extLst>
                <a:ext uri="{FF2B5EF4-FFF2-40B4-BE49-F238E27FC236}">
                  <a16:creationId xmlns:a16="http://schemas.microsoft.com/office/drawing/2014/main" id="{8A42EBE1-65E7-2394-E875-4F9B1D2506A4}"/>
                </a:ext>
              </a:extLst>
            </p:cNvPr>
            <p:cNvSpPr txBox="1"/>
            <p:nvPr/>
          </p:nvSpPr>
          <p:spPr>
            <a:xfrm>
              <a:off x="0" y="-38100"/>
              <a:ext cx="4274726"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a:extLst>
              <a:ext uri="{FF2B5EF4-FFF2-40B4-BE49-F238E27FC236}">
                <a16:creationId xmlns:a16="http://schemas.microsoft.com/office/drawing/2014/main" id="{E1E79703-E60C-24E3-FB6B-253711D41DF9}"/>
              </a:ext>
            </a:extLst>
          </p:cNvPr>
          <p:cNvGrpSpPr/>
          <p:nvPr/>
        </p:nvGrpSpPr>
        <p:grpSpPr>
          <a:xfrm>
            <a:off x="514350" y="2868144"/>
            <a:ext cx="3538355" cy="2272254"/>
            <a:chOff x="0" y="0"/>
            <a:chExt cx="1863825" cy="1196908"/>
          </a:xfrm>
        </p:grpSpPr>
        <p:sp>
          <p:nvSpPr>
            <p:cNvPr id="28" name="Freeform 28">
              <a:extLst>
                <a:ext uri="{FF2B5EF4-FFF2-40B4-BE49-F238E27FC236}">
                  <a16:creationId xmlns:a16="http://schemas.microsoft.com/office/drawing/2014/main" id="{1341E0E8-6975-9B55-067F-6162F75AD8A4}"/>
                </a:ext>
              </a:extLst>
            </p:cNvPr>
            <p:cNvSpPr/>
            <p:nvPr/>
          </p:nvSpPr>
          <p:spPr>
            <a:xfrm>
              <a:off x="0" y="0"/>
              <a:ext cx="1863825" cy="1196908"/>
            </a:xfrm>
            <a:custGeom>
              <a:avLst/>
              <a:gdLst/>
              <a:ahLst/>
              <a:cxnLst/>
              <a:rect l="l" t="t" r="r" b="b"/>
              <a:pathLst>
                <a:path w="1863825" h="1196908">
                  <a:moveTo>
                    <a:pt x="55794" y="0"/>
                  </a:moveTo>
                  <a:lnTo>
                    <a:pt x="1808031" y="0"/>
                  </a:lnTo>
                  <a:cubicBezTo>
                    <a:pt x="1822828" y="0"/>
                    <a:pt x="1837020" y="5878"/>
                    <a:pt x="1847483" y="16342"/>
                  </a:cubicBezTo>
                  <a:cubicBezTo>
                    <a:pt x="1857946" y="26805"/>
                    <a:pt x="1863825" y="40997"/>
                    <a:pt x="1863825" y="55794"/>
                  </a:cubicBezTo>
                  <a:lnTo>
                    <a:pt x="1863825" y="1141114"/>
                  </a:lnTo>
                  <a:cubicBezTo>
                    <a:pt x="1863825" y="1171928"/>
                    <a:pt x="1838845" y="1196908"/>
                    <a:pt x="1808031" y="1196908"/>
                  </a:cubicBezTo>
                  <a:lnTo>
                    <a:pt x="55794" y="1196908"/>
                  </a:lnTo>
                  <a:cubicBezTo>
                    <a:pt x="24980" y="1196908"/>
                    <a:pt x="0" y="1171928"/>
                    <a:pt x="0" y="1141114"/>
                  </a:cubicBezTo>
                  <a:lnTo>
                    <a:pt x="0" y="55794"/>
                  </a:lnTo>
                  <a:cubicBezTo>
                    <a:pt x="0" y="24980"/>
                    <a:pt x="24980" y="0"/>
                    <a:pt x="55794" y="0"/>
                  </a:cubicBezTo>
                  <a:close/>
                </a:path>
              </a:pathLst>
            </a:custGeom>
            <a:solidFill>
              <a:srgbClr val="4AB9EE"/>
            </a:solidFill>
            <a:ln cap="rnd">
              <a:noFill/>
              <a:prstDash val="solid"/>
              <a:round/>
            </a:ln>
          </p:spPr>
        </p:sp>
        <p:sp>
          <p:nvSpPr>
            <p:cNvPr id="29" name="TextBox 29">
              <a:extLst>
                <a:ext uri="{FF2B5EF4-FFF2-40B4-BE49-F238E27FC236}">
                  <a16:creationId xmlns:a16="http://schemas.microsoft.com/office/drawing/2014/main" id="{55F3C11F-B240-BE5B-7A7D-B35D7C5E055E}"/>
                </a:ext>
              </a:extLst>
            </p:cNvPr>
            <p:cNvSpPr txBox="1"/>
            <p:nvPr/>
          </p:nvSpPr>
          <p:spPr>
            <a:xfrm>
              <a:off x="0" y="-38100"/>
              <a:ext cx="1863825"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a:extLst>
              <a:ext uri="{FF2B5EF4-FFF2-40B4-BE49-F238E27FC236}">
                <a16:creationId xmlns:a16="http://schemas.microsoft.com/office/drawing/2014/main" id="{CAE19BCA-58E6-400E-E9F0-2D8F05B0D2FF}"/>
              </a:ext>
            </a:extLst>
          </p:cNvPr>
          <p:cNvGrpSpPr/>
          <p:nvPr/>
        </p:nvGrpSpPr>
        <p:grpSpPr>
          <a:xfrm>
            <a:off x="1146882" y="2868144"/>
            <a:ext cx="2906203" cy="2272254"/>
            <a:chOff x="0" y="0"/>
            <a:chExt cx="1530840" cy="1196908"/>
          </a:xfrm>
        </p:grpSpPr>
        <p:sp>
          <p:nvSpPr>
            <p:cNvPr id="31" name="Freeform 31">
              <a:extLst>
                <a:ext uri="{FF2B5EF4-FFF2-40B4-BE49-F238E27FC236}">
                  <a16:creationId xmlns:a16="http://schemas.microsoft.com/office/drawing/2014/main" id="{C6DC455B-C7A5-376A-4421-AD980FA49C5C}"/>
                </a:ext>
              </a:extLst>
            </p:cNvPr>
            <p:cNvSpPr/>
            <p:nvPr/>
          </p:nvSpPr>
          <p:spPr>
            <a:xfrm>
              <a:off x="0" y="0"/>
              <a:ext cx="1530840" cy="1196908"/>
            </a:xfrm>
            <a:custGeom>
              <a:avLst/>
              <a:gdLst/>
              <a:ahLst/>
              <a:cxnLst/>
              <a:rect l="l" t="t" r="r" b="b"/>
              <a:pathLst>
                <a:path w="1530840" h="1196908">
                  <a:moveTo>
                    <a:pt x="0" y="0"/>
                  </a:moveTo>
                  <a:lnTo>
                    <a:pt x="1530840" y="0"/>
                  </a:lnTo>
                  <a:lnTo>
                    <a:pt x="1530840" y="1196908"/>
                  </a:lnTo>
                  <a:lnTo>
                    <a:pt x="0" y="1196908"/>
                  </a:lnTo>
                  <a:close/>
                </a:path>
              </a:pathLst>
            </a:custGeom>
            <a:solidFill>
              <a:srgbClr val="4AB9EE"/>
            </a:solidFill>
            <a:ln cap="sq">
              <a:noFill/>
              <a:prstDash val="solid"/>
              <a:miter/>
            </a:ln>
          </p:spPr>
        </p:sp>
        <p:sp>
          <p:nvSpPr>
            <p:cNvPr id="32" name="TextBox 32">
              <a:extLst>
                <a:ext uri="{FF2B5EF4-FFF2-40B4-BE49-F238E27FC236}">
                  <a16:creationId xmlns:a16="http://schemas.microsoft.com/office/drawing/2014/main" id="{D220D8EA-A6E7-916D-8A4A-000CAEEB2B28}"/>
                </a:ext>
              </a:extLst>
            </p:cNvPr>
            <p:cNvSpPr txBox="1"/>
            <p:nvPr/>
          </p:nvSpPr>
          <p:spPr>
            <a:xfrm>
              <a:off x="0" y="-38100"/>
              <a:ext cx="1530840" cy="123500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Freeform 33">
            <a:extLst>
              <a:ext uri="{FF2B5EF4-FFF2-40B4-BE49-F238E27FC236}">
                <a16:creationId xmlns:a16="http://schemas.microsoft.com/office/drawing/2014/main" id="{AEBEC584-B2AE-77B8-2582-EF3C37CA41F8}"/>
              </a:ext>
            </a:extLst>
          </p:cNvPr>
          <p:cNvSpPr/>
          <p:nvPr/>
        </p:nvSpPr>
        <p:spPr>
          <a:xfrm flipH="1">
            <a:off x="676015" y="1723330"/>
            <a:ext cx="3376690" cy="3182531"/>
          </a:xfrm>
          <a:custGeom>
            <a:avLst/>
            <a:gdLst/>
            <a:ahLst/>
            <a:cxnLst/>
            <a:rect l="l" t="t" r="r" b="b"/>
            <a:pathLst>
              <a:path w="6753380" h="6365061">
                <a:moveTo>
                  <a:pt x="6753380" y="0"/>
                </a:moveTo>
                <a:lnTo>
                  <a:pt x="0" y="0"/>
                </a:lnTo>
                <a:lnTo>
                  <a:pt x="0" y="6365060"/>
                </a:lnTo>
                <a:lnTo>
                  <a:pt x="6753380" y="6365060"/>
                </a:lnTo>
                <a:lnTo>
                  <a:pt x="6753380" y="0"/>
                </a:lnTo>
                <a:close/>
              </a:path>
            </a:pathLst>
          </a:custGeom>
          <a:blipFill>
            <a:blip r:embed="rId2"/>
            <a:stretch>
              <a:fillRect/>
            </a:stretch>
          </a:blipFill>
        </p:spPr>
      </p:sp>
      <p:grpSp>
        <p:nvGrpSpPr>
          <p:cNvPr id="37" name="Group 37">
            <a:extLst>
              <a:ext uri="{FF2B5EF4-FFF2-40B4-BE49-F238E27FC236}">
                <a16:creationId xmlns:a16="http://schemas.microsoft.com/office/drawing/2014/main" id="{2413088B-4A4B-3B32-C618-475F1A91B7D3}"/>
              </a:ext>
            </a:extLst>
          </p:cNvPr>
          <p:cNvGrpSpPr/>
          <p:nvPr/>
        </p:nvGrpSpPr>
        <p:grpSpPr>
          <a:xfrm>
            <a:off x="5537291" y="4293096"/>
            <a:ext cx="2438570" cy="72008"/>
            <a:chOff x="0" y="0"/>
            <a:chExt cx="735332" cy="155003"/>
          </a:xfrm>
        </p:grpSpPr>
        <p:sp>
          <p:nvSpPr>
            <p:cNvPr id="38" name="Freeform 38">
              <a:extLst>
                <a:ext uri="{FF2B5EF4-FFF2-40B4-BE49-F238E27FC236}">
                  <a16:creationId xmlns:a16="http://schemas.microsoft.com/office/drawing/2014/main" id="{204EA316-43B6-0D3B-1EC2-ABAE845FAAB6}"/>
                </a:ext>
              </a:extLst>
            </p:cNvPr>
            <p:cNvSpPr/>
            <p:nvPr/>
          </p:nvSpPr>
          <p:spPr>
            <a:xfrm>
              <a:off x="0" y="0"/>
              <a:ext cx="735332" cy="155003"/>
            </a:xfrm>
            <a:custGeom>
              <a:avLst/>
              <a:gdLst/>
              <a:ahLst/>
              <a:cxnLst/>
              <a:rect l="l" t="t" r="r" b="b"/>
              <a:pathLst>
                <a:path w="735332" h="155003">
                  <a:moveTo>
                    <a:pt x="55459" y="0"/>
                  </a:moveTo>
                  <a:lnTo>
                    <a:pt x="679874" y="0"/>
                  </a:lnTo>
                  <a:cubicBezTo>
                    <a:pt x="710503" y="0"/>
                    <a:pt x="735332" y="24830"/>
                    <a:pt x="735332" y="55459"/>
                  </a:cubicBezTo>
                  <a:lnTo>
                    <a:pt x="735332" y="99544"/>
                  </a:lnTo>
                  <a:cubicBezTo>
                    <a:pt x="735332" y="130173"/>
                    <a:pt x="710503" y="155003"/>
                    <a:pt x="679874" y="155003"/>
                  </a:cubicBezTo>
                  <a:lnTo>
                    <a:pt x="55459" y="155003"/>
                  </a:lnTo>
                  <a:cubicBezTo>
                    <a:pt x="24830" y="155003"/>
                    <a:pt x="0" y="130173"/>
                    <a:pt x="0" y="99544"/>
                  </a:cubicBezTo>
                  <a:lnTo>
                    <a:pt x="0" y="55459"/>
                  </a:lnTo>
                  <a:cubicBezTo>
                    <a:pt x="0" y="24830"/>
                    <a:pt x="24830" y="0"/>
                    <a:pt x="55459" y="0"/>
                  </a:cubicBezTo>
                  <a:close/>
                </a:path>
              </a:pathLst>
            </a:custGeom>
            <a:solidFill>
              <a:srgbClr val="5129DB"/>
            </a:solidFill>
            <a:ln cap="sq">
              <a:noFill/>
              <a:prstDash val="solid"/>
              <a:miter/>
            </a:ln>
          </p:spPr>
        </p:sp>
        <p:sp>
          <p:nvSpPr>
            <p:cNvPr id="39" name="TextBox 39">
              <a:extLst>
                <a:ext uri="{FF2B5EF4-FFF2-40B4-BE49-F238E27FC236}">
                  <a16:creationId xmlns:a16="http://schemas.microsoft.com/office/drawing/2014/main" id="{398FFF44-63CD-77AC-DCFA-5569E5D9C2FA}"/>
                </a:ext>
              </a:extLst>
            </p:cNvPr>
            <p:cNvSpPr txBox="1"/>
            <p:nvPr/>
          </p:nvSpPr>
          <p:spPr>
            <a:xfrm>
              <a:off x="0" y="-38100"/>
              <a:ext cx="735332" cy="19310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51" name="مربع نص 50">
            <a:extLst>
              <a:ext uri="{FF2B5EF4-FFF2-40B4-BE49-F238E27FC236}">
                <a16:creationId xmlns:a16="http://schemas.microsoft.com/office/drawing/2014/main" id="{2EB3B7B9-F4CE-9E29-127F-CFFFC77E718D}"/>
              </a:ext>
            </a:extLst>
          </p:cNvPr>
          <p:cNvSpPr txBox="1"/>
          <p:nvPr/>
        </p:nvSpPr>
        <p:spPr>
          <a:xfrm>
            <a:off x="3508445" y="3143486"/>
            <a:ext cx="5875500" cy="923330"/>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002060"/>
                </a:solidFill>
                <a:effectLst/>
                <a:uLnTx/>
                <a:uFillTx/>
                <a:latin typeface="Traditional Arabic" panose="02020603050405020304" pitchFamily="18" charset="-78"/>
                <a:ea typeface="Harmattan" panose="01000503000000020003" pitchFamily="2" charset="-78"/>
                <a:cs typeface="Traditional Arabic" panose="02020603050405020304" pitchFamily="18" charset="-78"/>
              </a:rPr>
              <a:t>عناصر الاتصال</a:t>
            </a:r>
          </a:p>
        </p:txBody>
      </p:sp>
    </p:spTree>
    <p:extLst>
      <p:ext uri="{BB962C8B-B14F-4D97-AF65-F5344CB8AC3E}">
        <p14:creationId xmlns:p14="http://schemas.microsoft.com/office/powerpoint/2010/main" val="2788202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06C213B1-F70B-D02A-EFEE-9A7234984EC6}"/>
              </a:ext>
            </a:extLst>
          </p:cNvPr>
          <p:cNvSpPr/>
          <p:nvPr/>
        </p:nvSpPr>
        <p:spPr>
          <a:xfrm>
            <a:off x="2513065" y="1122143"/>
            <a:ext cx="4639165" cy="1298967"/>
          </a:xfrm>
          <a:custGeom>
            <a:avLst/>
            <a:gdLst/>
            <a:ahLst/>
            <a:cxnLst/>
            <a:rect l="l" t="t" r="r" b="b"/>
            <a:pathLst>
              <a:path w="6958748" h="1948450">
                <a:moveTo>
                  <a:pt x="0" y="0"/>
                </a:moveTo>
                <a:lnTo>
                  <a:pt x="6958749" y="0"/>
                </a:lnTo>
                <a:lnTo>
                  <a:pt x="6958749" y="1948450"/>
                </a:lnTo>
                <a:lnTo>
                  <a:pt x="0" y="1948450"/>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AFEE90C1-0EBC-8583-121D-BCD7E1321E1C}"/>
              </a:ext>
            </a:extLst>
          </p:cNvPr>
          <p:cNvSpPr txBox="1"/>
          <p:nvPr/>
        </p:nvSpPr>
        <p:spPr>
          <a:xfrm>
            <a:off x="2744416" y="1324875"/>
            <a:ext cx="4176464" cy="769441"/>
          </a:xfrm>
          <a:prstGeom prst="rect">
            <a:avLst/>
          </a:prstGeom>
          <a:noFill/>
        </p:spPr>
        <p:txBody>
          <a:bodyPr wrap="square" rtlCol="0">
            <a:spAutoFit/>
          </a:bodyPr>
          <a:lstStyle/>
          <a:p>
            <a:pPr algn="ctr"/>
            <a:r>
              <a:rPr lang="ar-EG" sz="4400" b="1" dirty="0"/>
              <a:t>1- المرسل</a:t>
            </a:r>
            <a:endParaRPr lang="en-US" sz="4400" b="1" dirty="0"/>
          </a:p>
        </p:txBody>
      </p:sp>
      <p:sp>
        <p:nvSpPr>
          <p:cNvPr id="7" name="مربع نص 6">
            <a:extLst>
              <a:ext uri="{FF2B5EF4-FFF2-40B4-BE49-F238E27FC236}">
                <a16:creationId xmlns:a16="http://schemas.microsoft.com/office/drawing/2014/main" id="{E11C2F04-1909-7693-D8B3-8073A8A63257}"/>
              </a:ext>
            </a:extLst>
          </p:cNvPr>
          <p:cNvSpPr txBox="1"/>
          <p:nvPr/>
        </p:nvSpPr>
        <p:spPr>
          <a:xfrm>
            <a:off x="1043608" y="2852936"/>
            <a:ext cx="6858000" cy="2862322"/>
          </a:xfrm>
          <a:prstGeom prst="rect">
            <a:avLst/>
          </a:prstGeom>
          <a:noFill/>
        </p:spPr>
        <p:txBody>
          <a:bodyPr wrap="square">
            <a:spAutoFit/>
          </a:bodyPr>
          <a:lstStyle/>
          <a:p>
            <a:pPr algn="r" rtl="1">
              <a:spcBef>
                <a:spcPts val="0"/>
              </a:spcBef>
              <a:spcAft>
                <a:spcPts val="500"/>
              </a:spcAft>
            </a:pPr>
            <a:r>
              <a:rPr lang="ar-EG" sz="3600" b="1" i="0" u="none" strike="noStrike" dirty="0">
                <a:effectLst/>
                <a:latin typeface="Times New Roman" panose="02020603050405020304" pitchFamily="18" charset="0"/>
              </a:rPr>
              <a:t>هو المصدر أو القائم بالاتصال، ويعد الطرف الأول في العملية الاتصالية، وهو الذي يأخذ زمام المبادرة في عملية الاتصال، وذلك عندما يحتاج إلى نقل فكرة أو رسالة أو معلومة إلى غيره من الأطراف، وقد يكون المدير أو الإدارة أو المنشأة نفسها.</a:t>
            </a:r>
            <a:endParaRPr lang="ar-EG" sz="3600" b="1" dirty="0">
              <a:effectLst/>
            </a:endParaRPr>
          </a:p>
        </p:txBody>
      </p:sp>
    </p:spTree>
    <p:extLst>
      <p:ext uri="{BB962C8B-B14F-4D97-AF65-F5344CB8AC3E}">
        <p14:creationId xmlns:p14="http://schemas.microsoft.com/office/powerpoint/2010/main" val="159747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38D6E6A6-FD45-99D7-82DC-AB0F380D7649}"/>
              </a:ext>
            </a:extLst>
          </p:cNvPr>
          <p:cNvSpPr/>
          <p:nvPr/>
        </p:nvSpPr>
        <p:spPr>
          <a:xfrm>
            <a:off x="2513065" y="1122143"/>
            <a:ext cx="4639165" cy="1298967"/>
          </a:xfrm>
          <a:custGeom>
            <a:avLst/>
            <a:gdLst/>
            <a:ahLst/>
            <a:cxnLst/>
            <a:rect l="l" t="t" r="r" b="b"/>
            <a:pathLst>
              <a:path w="6958748" h="1948450">
                <a:moveTo>
                  <a:pt x="0" y="0"/>
                </a:moveTo>
                <a:lnTo>
                  <a:pt x="6958749" y="0"/>
                </a:lnTo>
                <a:lnTo>
                  <a:pt x="6958749" y="1948450"/>
                </a:lnTo>
                <a:lnTo>
                  <a:pt x="0" y="1948450"/>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AFEE90C1-0EBC-8583-121D-BCD7E1321E1C}"/>
              </a:ext>
            </a:extLst>
          </p:cNvPr>
          <p:cNvSpPr txBox="1"/>
          <p:nvPr/>
        </p:nvSpPr>
        <p:spPr>
          <a:xfrm>
            <a:off x="2744416" y="1324875"/>
            <a:ext cx="4176464" cy="769441"/>
          </a:xfrm>
          <a:prstGeom prst="rect">
            <a:avLst/>
          </a:prstGeom>
          <a:noFill/>
        </p:spPr>
        <p:txBody>
          <a:bodyPr wrap="square" rtlCol="0">
            <a:spAutoFit/>
          </a:bodyPr>
          <a:lstStyle/>
          <a:p>
            <a:pPr algn="ctr"/>
            <a:r>
              <a:rPr lang="ar-EG" sz="4400" b="1" dirty="0"/>
              <a:t>2- الرسالة</a:t>
            </a:r>
            <a:endParaRPr lang="en-US" sz="4400" b="1" dirty="0"/>
          </a:p>
        </p:txBody>
      </p:sp>
      <p:sp>
        <p:nvSpPr>
          <p:cNvPr id="7" name="مربع نص 6">
            <a:extLst>
              <a:ext uri="{FF2B5EF4-FFF2-40B4-BE49-F238E27FC236}">
                <a16:creationId xmlns:a16="http://schemas.microsoft.com/office/drawing/2014/main" id="{E11C2F04-1909-7693-D8B3-8073A8A63257}"/>
              </a:ext>
            </a:extLst>
          </p:cNvPr>
          <p:cNvSpPr txBox="1"/>
          <p:nvPr/>
        </p:nvSpPr>
        <p:spPr>
          <a:xfrm>
            <a:off x="1143000" y="3314819"/>
            <a:ext cx="6858000" cy="2554545"/>
          </a:xfrm>
          <a:prstGeom prst="rect">
            <a:avLst/>
          </a:prstGeom>
          <a:noFill/>
        </p:spPr>
        <p:txBody>
          <a:bodyPr wrap="square">
            <a:spAutoFit/>
          </a:bodyPr>
          <a:lstStyle/>
          <a:p>
            <a:r>
              <a:rPr lang="ar-EG" sz="3200" b="1" dirty="0"/>
              <a:t>هي الفكرة أو المعلومة بعد صياغتها في لغة مفهومة للمرسل إليه (المستقبل)، وتتضمن ما يرغب المرسل في إيصاله، ويُعبر عن الرسالة بمجموعة من الكلمات أو الجمل والعبارات، أو الرسوم والنقوش أو الحركات غير اللفظية عندما يكون الاتصال شفهيا.</a:t>
            </a:r>
            <a:endParaRPr lang="ar-EG" sz="4800" b="1" dirty="0"/>
          </a:p>
        </p:txBody>
      </p:sp>
    </p:spTree>
    <p:extLst>
      <p:ext uri="{BB962C8B-B14F-4D97-AF65-F5344CB8AC3E}">
        <p14:creationId xmlns:p14="http://schemas.microsoft.com/office/powerpoint/2010/main" val="4299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D49D41D7-2D8E-F512-3628-8C0C5C840555}"/>
              </a:ext>
            </a:extLst>
          </p:cNvPr>
          <p:cNvSpPr/>
          <p:nvPr/>
        </p:nvSpPr>
        <p:spPr>
          <a:xfrm>
            <a:off x="2513065" y="1122143"/>
            <a:ext cx="4639165" cy="1298967"/>
          </a:xfrm>
          <a:custGeom>
            <a:avLst/>
            <a:gdLst/>
            <a:ahLst/>
            <a:cxnLst/>
            <a:rect l="l" t="t" r="r" b="b"/>
            <a:pathLst>
              <a:path w="6958748" h="1948450">
                <a:moveTo>
                  <a:pt x="0" y="0"/>
                </a:moveTo>
                <a:lnTo>
                  <a:pt x="6958749" y="0"/>
                </a:lnTo>
                <a:lnTo>
                  <a:pt x="6958749" y="1948450"/>
                </a:lnTo>
                <a:lnTo>
                  <a:pt x="0" y="1948450"/>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AFEE90C1-0EBC-8583-121D-BCD7E1321E1C}"/>
              </a:ext>
            </a:extLst>
          </p:cNvPr>
          <p:cNvSpPr txBox="1"/>
          <p:nvPr/>
        </p:nvSpPr>
        <p:spPr>
          <a:xfrm>
            <a:off x="2744416" y="1324875"/>
            <a:ext cx="4176464" cy="769441"/>
          </a:xfrm>
          <a:prstGeom prst="rect">
            <a:avLst/>
          </a:prstGeom>
          <a:noFill/>
        </p:spPr>
        <p:txBody>
          <a:bodyPr wrap="square" rtlCol="0">
            <a:spAutoFit/>
          </a:bodyPr>
          <a:lstStyle/>
          <a:p>
            <a:pPr algn="ctr"/>
            <a:r>
              <a:rPr lang="ar-EG" sz="4400" b="1" dirty="0"/>
              <a:t>3- الوسيلة</a:t>
            </a:r>
            <a:endParaRPr lang="en-US" sz="4400" b="1" dirty="0"/>
          </a:p>
        </p:txBody>
      </p:sp>
      <p:sp>
        <p:nvSpPr>
          <p:cNvPr id="7" name="مربع نص 6">
            <a:extLst>
              <a:ext uri="{FF2B5EF4-FFF2-40B4-BE49-F238E27FC236}">
                <a16:creationId xmlns:a16="http://schemas.microsoft.com/office/drawing/2014/main" id="{E11C2F04-1909-7693-D8B3-8073A8A63257}"/>
              </a:ext>
            </a:extLst>
          </p:cNvPr>
          <p:cNvSpPr txBox="1"/>
          <p:nvPr/>
        </p:nvSpPr>
        <p:spPr>
          <a:xfrm>
            <a:off x="1143000" y="3314819"/>
            <a:ext cx="6858000" cy="3046988"/>
          </a:xfrm>
          <a:prstGeom prst="rect">
            <a:avLst/>
          </a:prstGeom>
          <a:noFill/>
        </p:spPr>
        <p:txBody>
          <a:bodyPr wrap="square">
            <a:spAutoFit/>
          </a:bodyPr>
          <a:lstStyle/>
          <a:p>
            <a:r>
              <a:rPr lang="ar-EG" sz="3200" b="1" dirty="0">
                <a:solidFill>
                  <a:schemeClr val="accent6">
                    <a:lumMod val="50000"/>
                  </a:schemeClr>
                </a:solidFill>
              </a:rPr>
              <a:t>هي الأداة التي تستخدم لنقل الرسالة من المرسل إلى المستقبل، وقد تكون الوسيلة مرئية أو مسموعة، أو غير ذلك، وهي ما يطلق عليها قناة الاتصال؛ لأنها حلقة الوصل بين المرسل والمستقبل، ومن الأمثلة على الوسائل الهاتف والبريد، والإنترنت، والخطابات، وغيرها</a:t>
            </a:r>
            <a:endParaRPr lang="ar-EG" sz="7200" b="1" dirty="0">
              <a:solidFill>
                <a:schemeClr val="accent6">
                  <a:lumMod val="50000"/>
                </a:schemeClr>
              </a:solidFill>
            </a:endParaRPr>
          </a:p>
        </p:txBody>
      </p:sp>
    </p:spTree>
    <p:extLst>
      <p:ext uri="{BB962C8B-B14F-4D97-AF65-F5344CB8AC3E}">
        <p14:creationId xmlns:p14="http://schemas.microsoft.com/office/powerpoint/2010/main" val="152828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83CC95AC-16C2-AB71-86DE-F4D2407D32F9}"/>
              </a:ext>
            </a:extLst>
          </p:cNvPr>
          <p:cNvSpPr/>
          <p:nvPr/>
        </p:nvSpPr>
        <p:spPr>
          <a:xfrm>
            <a:off x="2513065" y="1122143"/>
            <a:ext cx="4639165" cy="1298967"/>
          </a:xfrm>
          <a:custGeom>
            <a:avLst/>
            <a:gdLst/>
            <a:ahLst/>
            <a:cxnLst/>
            <a:rect l="l" t="t" r="r" b="b"/>
            <a:pathLst>
              <a:path w="6958748" h="1948450">
                <a:moveTo>
                  <a:pt x="0" y="0"/>
                </a:moveTo>
                <a:lnTo>
                  <a:pt x="6958749" y="0"/>
                </a:lnTo>
                <a:lnTo>
                  <a:pt x="6958749" y="1948450"/>
                </a:lnTo>
                <a:lnTo>
                  <a:pt x="0" y="1948450"/>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AFEE90C1-0EBC-8583-121D-BCD7E1321E1C}"/>
              </a:ext>
            </a:extLst>
          </p:cNvPr>
          <p:cNvSpPr txBox="1"/>
          <p:nvPr/>
        </p:nvSpPr>
        <p:spPr>
          <a:xfrm>
            <a:off x="2744416" y="1324875"/>
            <a:ext cx="4176464" cy="769441"/>
          </a:xfrm>
          <a:prstGeom prst="rect">
            <a:avLst/>
          </a:prstGeom>
          <a:noFill/>
        </p:spPr>
        <p:txBody>
          <a:bodyPr wrap="square" rtlCol="0">
            <a:spAutoFit/>
          </a:bodyPr>
          <a:lstStyle/>
          <a:p>
            <a:pPr algn="ctr"/>
            <a:r>
              <a:rPr lang="ar-EG" sz="4400" b="1" dirty="0"/>
              <a:t>4- المستقبل</a:t>
            </a:r>
            <a:endParaRPr lang="en-US" sz="4400" b="1" dirty="0"/>
          </a:p>
        </p:txBody>
      </p:sp>
      <p:sp>
        <p:nvSpPr>
          <p:cNvPr id="7" name="مربع نص 6">
            <a:extLst>
              <a:ext uri="{FF2B5EF4-FFF2-40B4-BE49-F238E27FC236}">
                <a16:creationId xmlns:a16="http://schemas.microsoft.com/office/drawing/2014/main" id="{E11C2F04-1909-7693-D8B3-8073A8A63257}"/>
              </a:ext>
            </a:extLst>
          </p:cNvPr>
          <p:cNvSpPr txBox="1"/>
          <p:nvPr/>
        </p:nvSpPr>
        <p:spPr>
          <a:xfrm>
            <a:off x="1143000" y="3314819"/>
            <a:ext cx="6858000" cy="2554545"/>
          </a:xfrm>
          <a:prstGeom prst="rect">
            <a:avLst/>
          </a:prstGeom>
          <a:noFill/>
        </p:spPr>
        <p:txBody>
          <a:bodyPr wrap="square">
            <a:spAutoFit/>
          </a:bodyPr>
          <a:lstStyle/>
          <a:p>
            <a:r>
              <a:rPr lang="ar-EG" sz="3200" b="1" dirty="0"/>
              <a:t>وهو من يستقبل الرسالة ويفك رموزها، ثم يدرك محتواها ويحيط بمعناها وينفذها، ويكون هذا الإدراك والفهم وفق تجاربه الماضية، وتوقعاته، وقدرته على الإدراك والاستيعاب، ولكي يتحقق هدف الاتصال بفاعلية؛ لا بد أن يتطابق ما يقصده مرسل الرسالة مع فهم المستقبل لها.</a:t>
            </a:r>
            <a:endParaRPr lang="ar-EG" sz="4800" b="1" dirty="0"/>
          </a:p>
        </p:txBody>
      </p:sp>
    </p:spTree>
    <p:extLst>
      <p:ext uri="{BB962C8B-B14F-4D97-AF65-F5344CB8AC3E}">
        <p14:creationId xmlns:p14="http://schemas.microsoft.com/office/powerpoint/2010/main" val="1732331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4B5AE6F1-E36D-F955-96C2-80EB65E3A783}"/>
              </a:ext>
            </a:extLst>
          </p:cNvPr>
          <p:cNvSpPr/>
          <p:nvPr/>
        </p:nvSpPr>
        <p:spPr>
          <a:xfrm>
            <a:off x="2513065" y="1122143"/>
            <a:ext cx="4639165" cy="1298967"/>
          </a:xfrm>
          <a:custGeom>
            <a:avLst/>
            <a:gdLst/>
            <a:ahLst/>
            <a:cxnLst/>
            <a:rect l="l" t="t" r="r" b="b"/>
            <a:pathLst>
              <a:path w="6958748" h="1948450">
                <a:moveTo>
                  <a:pt x="0" y="0"/>
                </a:moveTo>
                <a:lnTo>
                  <a:pt x="6958749" y="0"/>
                </a:lnTo>
                <a:lnTo>
                  <a:pt x="6958749" y="1948450"/>
                </a:lnTo>
                <a:lnTo>
                  <a:pt x="0" y="1948450"/>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AFEE90C1-0EBC-8583-121D-BCD7E1321E1C}"/>
              </a:ext>
            </a:extLst>
          </p:cNvPr>
          <p:cNvSpPr txBox="1"/>
          <p:nvPr/>
        </p:nvSpPr>
        <p:spPr>
          <a:xfrm>
            <a:off x="2744416" y="1324875"/>
            <a:ext cx="4176464" cy="769441"/>
          </a:xfrm>
          <a:prstGeom prst="rect">
            <a:avLst/>
          </a:prstGeom>
          <a:noFill/>
        </p:spPr>
        <p:txBody>
          <a:bodyPr wrap="square" rtlCol="0">
            <a:spAutoFit/>
          </a:bodyPr>
          <a:lstStyle/>
          <a:p>
            <a:pPr algn="ctr"/>
            <a:r>
              <a:rPr lang="ar-EG" sz="4400" b="1" dirty="0"/>
              <a:t>5- التغذية الراجعة</a:t>
            </a:r>
            <a:endParaRPr lang="en-US" sz="4400" b="1" dirty="0"/>
          </a:p>
        </p:txBody>
      </p:sp>
      <p:sp>
        <p:nvSpPr>
          <p:cNvPr id="7" name="مربع نص 6">
            <a:extLst>
              <a:ext uri="{FF2B5EF4-FFF2-40B4-BE49-F238E27FC236}">
                <a16:creationId xmlns:a16="http://schemas.microsoft.com/office/drawing/2014/main" id="{E11C2F04-1909-7693-D8B3-8073A8A63257}"/>
              </a:ext>
            </a:extLst>
          </p:cNvPr>
          <p:cNvSpPr txBox="1"/>
          <p:nvPr/>
        </p:nvSpPr>
        <p:spPr>
          <a:xfrm>
            <a:off x="560090" y="2702496"/>
            <a:ext cx="8023820" cy="2677656"/>
          </a:xfrm>
          <a:prstGeom prst="rect">
            <a:avLst/>
          </a:prstGeom>
          <a:noFill/>
        </p:spPr>
        <p:txBody>
          <a:bodyPr wrap="square">
            <a:spAutoFit/>
          </a:bodyPr>
          <a:lstStyle/>
          <a:p>
            <a:r>
              <a:rPr lang="ar-EG" sz="2800" b="1" dirty="0"/>
              <a:t>يطلق عليها التغذية المرتدة، أو التغذية العكسية، وهي الاستجابة المتبادلة بين المرسل والمستقبل للرسالة، وهي تعبير عن رد فعل المستقبل للرسالة الاتصالية.</a:t>
            </a:r>
          </a:p>
          <a:p>
            <a:r>
              <a:rPr lang="ar-EG" sz="2800" b="1" dirty="0"/>
              <a:t>وتعد التغذية الراجعة من الأمور المهمة في عملية الاتصال؛ لكونها المقياس الحقيقي للحكم على مدى فاعلية عملية الاتصال برمتها، ومدى قدرتها على ترك الأثر المطلوب منها، كما أنه من خلال التغذية يمكن إجراء التعديلات في قناة الاتصال أو الرسالة إما بالحذف أو الإضافة أو التبسيط، أو بإعطاء مزيد من الشرح والإيضاح.</a:t>
            </a:r>
          </a:p>
        </p:txBody>
      </p:sp>
    </p:spTree>
    <p:extLst>
      <p:ext uri="{BB962C8B-B14F-4D97-AF65-F5344CB8AC3E}">
        <p14:creationId xmlns:p14="http://schemas.microsoft.com/office/powerpoint/2010/main" val="182848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FF6BA2AE-7FCA-60A8-26EE-B378E571C137}"/>
              </a:ext>
            </a:extLst>
          </p:cNvPr>
          <p:cNvSpPr/>
          <p:nvPr/>
        </p:nvSpPr>
        <p:spPr>
          <a:xfrm>
            <a:off x="2513065" y="1122143"/>
            <a:ext cx="4639165" cy="1298967"/>
          </a:xfrm>
          <a:custGeom>
            <a:avLst/>
            <a:gdLst/>
            <a:ahLst/>
            <a:cxnLst/>
            <a:rect l="l" t="t" r="r" b="b"/>
            <a:pathLst>
              <a:path w="6958748" h="1948450">
                <a:moveTo>
                  <a:pt x="0" y="0"/>
                </a:moveTo>
                <a:lnTo>
                  <a:pt x="6958749" y="0"/>
                </a:lnTo>
                <a:lnTo>
                  <a:pt x="6958749" y="1948450"/>
                </a:lnTo>
                <a:lnTo>
                  <a:pt x="0" y="1948450"/>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AFEE90C1-0EBC-8583-121D-BCD7E1321E1C}"/>
              </a:ext>
            </a:extLst>
          </p:cNvPr>
          <p:cNvSpPr txBox="1"/>
          <p:nvPr/>
        </p:nvSpPr>
        <p:spPr>
          <a:xfrm>
            <a:off x="2744416" y="1324875"/>
            <a:ext cx="4176464" cy="769441"/>
          </a:xfrm>
          <a:prstGeom prst="rect">
            <a:avLst/>
          </a:prstGeom>
          <a:noFill/>
        </p:spPr>
        <p:txBody>
          <a:bodyPr wrap="square" rtlCol="0">
            <a:spAutoFit/>
          </a:bodyPr>
          <a:lstStyle/>
          <a:p>
            <a:pPr algn="ctr"/>
            <a:r>
              <a:rPr lang="ar-EG" sz="4400" b="1" dirty="0"/>
              <a:t>5- التغذية الراجعة</a:t>
            </a:r>
            <a:endParaRPr lang="en-US" sz="4400" b="1" dirty="0"/>
          </a:p>
        </p:txBody>
      </p:sp>
      <p:sp>
        <p:nvSpPr>
          <p:cNvPr id="7" name="مربع نص 6">
            <a:extLst>
              <a:ext uri="{FF2B5EF4-FFF2-40B4-BE49-F238E27FC236}">
                <a16:creationId xmlns:a16="http://schemas.microsoft.com/office/drawing/2014/main" id="{E11C2F04-1909-7693-D8B3-8073A8A63257}"/>
              </a:ext>
            </a:extLst>
          </p:cNvPr>
          <p:cNvSpPr txBox="1"/>
          <p:nvPr/>
        </p:nvSpPr>
        <p:spPr>
          <a:xfrm>
            <a:off x="560090" y="2740151"/>
            <a:ext cx="8023820" cy="3046988"/>
          </a:xfrm>
          <a:prstGeom prst="rect">
            <a:avLst/>
          </a:prstGeom>
          <a:noFill/>
        </p:spPr>
        <p:txBody>
          <a:bodyPr wrap="square">
            <a:spAutoFit/>
          </a:bodyPr>
          <a:lstStyle/>
          <a:p>
            <a:r>
              <a:rPr lang="ar-EG" sz="3200" b="1" dirty="0"/>
              <a:t>فعلى سبيل المثال إذا كان الاتصال يهدف إلى زيادة مهارات العاملين في إنجاز الأعمال؛ فإنه يجب أن يرتد إلى المرسل (المدير) ما يفيد تحقيق هذا الهدف أو عدم تحقيقه، وذلك من خلال مقاييس لزيادة الإنتاج، أو الانتظام في العمل، وهذا ما الممكن عده تغذية راجعة يمكن من خلالها تقويم نجاح عملية الاتصال الإداري.</a:t>
            </a:r>
            <a:endParaRPr lang="ar-EG" sz="4400" b="1" dirty="0"/>
          </a:p>
        </p:txBody>
      </p:sp>
    </p:spTree>
    <p:extLst>
      <p:ext uri="{BB962C8B-B14F-4D97-AF65-F5344CB8AC3E}">
        <p14:creationId xmlns:p14="http://schemas.microsoft.com/office/powerpoint/2010/main" val="3418762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a:extLst>
            <a:ext uri="{FF2B5EF4-FFF2-40B4-BE49-F238E27FC236}">
              <a16:creationId xmlns:a16="http://schemas.microsoft.com/office/drawing/2014/main" id="{B7723824-D408-F32E-4689-6C3DDA3A2B3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F7EA89F-9098-6297-DCF0-9ECBB4D25624}"/>
              </a:ext>
            </a:extLst>
          </p:cNvPr>
          <p:cNvGrpSpPr/>
          <p:nvPr/>
        </p:nvGrpSpPr>
        <p:grpSpPr>
          <a:xfrm>
            <a:off x="303936" y="1149496"/>
            <a:ext cx="8536129" cy="4559009"/>
            <a:chOff x="0" y="0"/>
            <a:chExt cx="4496397" cy="2401453"/>
          </a:xfrm>
        </p:grpSpPr>
        <p:sp>
          <p:nvSpPr>
            <p:cNvPr id="3" name="Freeform 3">
              <a:extLst>
                <a:ext uri="{FF2B5EF4-FFF2-40B4-BE49-F238E27FC236}">
                  <a16:creationId xmlns:a16="http://schemas.microsoft.com/office/drawing/2014/main" id="{8877EF28-52EA-B869-CDB1-543AC45B2AFD}"/>
                </a:ext>
              </a:extLst>
            </p:cNvPr>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a:extLst>
                <a:ext uri="{FF2B5EF4-FFF2-40B4-BE49-F238E27FC236}">
                  <a16:creationId xmlns:a16="http://schemas.microsoft.com/office/drawing/2014/main" id="{216B55B4-7DF0-9ED2-F3AA-A20CDAC42F19}"/>
                </a:ext>
              </a:extLst>
            </p:cNvPr>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A6AA677C-31CD-314A-960E-33FB1BDF9926}"/>
              </a:ext>
            </a:extLst>
          </p:cNvPr>
          <p:cNvGrpSpPr/>
          <p:nvPr/>
        </p:nvGrpSpPr>
        <p:grpSpPr>
          <a:xfrm>
            <a:off x="303936" y="1149496"/>
            <a:ext cx="8536129" cy="310516"/>
            <a:chOff x="0" y="0"/>
            <a:chExt cx="4496397" cy="163564"/>
          </a:xfrm>
        </p:grpSpPr>
        <p:sp>
          <p:nvSpPr>
            <p:cNvPr id="6" name="Freeform 6">
              <a:extLst>
                <a:ext uri="{FF2B5EF4-FFF2-40B4-BE49-F238E27FC236}">
                  <a16:creationId xmlns:a16="http://schemas.microsoft.com/office/drawing/2014/main" id="{6FA942F8-40E9-8479-522C-5F6FC06BB5FE}"/>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a:extLst>
                <a:ext uri="{FF2B5EF4-FFF2-40B4-BE49-F238E27FC236}">
                  <a16:creationId xmlns:a16="http://schemas.microsoft.com/office/drawing/2014/main" id="{E3CF97B7-A28E-8EA4-C91D-68A3BEB39077}"/>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607B48C0-A4BB-6371-0567-D7F08EBB8C9A}"/>
              </a:ext>
            </a:extLst>
          </p:cNvPr>
          <p:cNvGrpSpPr/>
          <p:nvPr/>
        </p:nvGrpSpPr>
        <p:grpSpPr>
          <a:xfrm>
            <a:off x="303936" y="5398493"/>
            <a:ext cx="8536129" cy="310516"/>
            <a:chOff x="0" y="0"/>
            <a:chExt cx="4496397" cy="163564"/>
          </a:xfrm>
        </p:grpSpPr>
        <p:sp>
          <p:nvSpPr>
            <p:cNvPr id="9" name="Freeform 9">
              <a:extLst>
                <a:ext uri="{FF2B5EF4-FFF2-40B4-BE49-F238E27FC236}">
                  <a16:creationId xmlns:a16="http://schemas.microsoft.com/office/drawing/2014/main" id="{1E5BA0BE-B3BD-4656-E788-10382D4F0FC7}"/>
                </a:ext>
              </a:extLst>
            </p:cNvPr>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a:extLst>
                <a:ext uri="{FF2B5EF4-FFF2-40B4-BE49-F238E27FC236}">
                  <a16:creationId xmlns:a16="http://schemas.microsoft.com/office/drawing/2014/main" id="{3751443B-D744-7FF3-2C8F-7C8365F6E515}"/>
                </a:ext>
              </a:extLst>
            </p:cNvPr>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a:extLst>
              <a:ext uri="{FF2B5EF4-FFF2-40B4-BE49-F238E27FC236}">
                <a16:creationId xmlns:a16="http://schemas.microsoft.com/office/drawing/2014/main" id="{8FD93730-F938-8FEE-3FF4-5865F3B446B3}"/>
              </a:ext>
            </a:extLst>
          </p:cNvPr>
          <p:cNvSpPr/>
          <p:nvPr/>
        </p:nvSpPr>
        <p:spPr>
          <a:xfrm>
            <a:off x="514730" y="1670819"/>
            <a:ext cx="3151541" cy="3516364"/>
          </a:xfrm>
          <a:custGeom>
            <a:avLst/>
            <a:gdLst/>
            <a:ahLst/>
            <a:cxnLst/>
            <a:rect l="l" t="t" r="r" b="b"/>
            <a:pathLst>
              <a:path w="6303081" h="7032727">
                <a:moveTo>
                  <a:pt x="0" y="0"/>
                </a:moveTo>
                <a:lnTo>
                  <a:pt x="6303082" y="0"/>
                </a:lnTo>
                <a:lnTo>
                  <a:pt x="6303082" y="7032726"/>
                </a:lnTo>
                <a:lnTo>
                  <a:pt x="0" y="7032726"/>
                </a:lnTo>
                <a:lnTo>
                  <a:pt x="0" y="0"/>
                </a:lnTo>
                <a:close/>
              </a:path>
            </a:pathLst>
          </a:custGeom>
          <a:blipFill>
            <a:blip r:embed="rId2"/>
            <a:stretch>
              <a:fillRect/>
            </a:stretch>
          </a:blipFill>
        </p:spPr>
      </p:sp>
      <p:grpSp>
        <p:nvGrpSpPr>
          <p:cNvPr id="25" name="Group 25">
            <a:extLst>
              <a:ext uri="{FF2B5EF4-FFF2-40B4-BE49-F238E27FC236}">
                <a16:creationId xmlns:a16="http://schemas.microsoft.com/office/drawing/2014/main" id="{A58107AA-DEAD-BF00-F674-086B82273F95}"/>
              </a:ext>
            </a:extLst>
          </p:cNvPr>
          <p:cNvGrpSpPr/>
          <p:nvPr/>
        </p:nvGrpSpPr>
        <p:grpSpPr>
          <a:xfrm>
            <a:off x="3938919" y="2068452"/>
            <a:ext cx="4590528" cy="2721096"/>
            <a:chOff x="0" y="0"/>
            <a:chExt cx="743881" cy="606907"/>
          </a:xfrm>
          <a:solidFill>
            <a:srgbClr val="40BEF8"/>
          </a:solidFill>
        </p:grpSpPr>
        <p:sp>
          <p:nvSpPr>
            <p:cNvPr id="26" name="Freeform 26">
              <a:extLst>
                <a:ext uri="{FF2B5EF4-FFF2-40B4-BE49-F238E27FC236}">
                  <a16:creationId xmlns:a16="http://schemas.microsoft.com/office/drawing/2014/main" id="{12B2DC44-B7B3-5F2E-C866-DBD99ACDE2B1}"/>
                </a:ext>
              </a:extLst>
            </p:cNvPr>
            <p:cNvSpPr/>
            <p:nvPr/>
          </p:nvSpPr>
          <p:spPr>
            <a:xfrm>
              <a:off x="0" y="0"/>
              <a:ext cx="743881" cy="606907"/>
            </a:xfrm>
            <a:custGeom>
              <a:avLst/>
              <a:gdLst/>
              <a:ahLst/>
              <a:cxnLst/>
              <a:rect l="l" t="t" r="r" b="b"/>
              <a:pathLst>
                <a:path w="743881" h="606907">
                  <a:moveTo>
                    <a:pt x="109642" y="0"/>
                  </a:moveTo>
                  <a:lnTo>
                    <a:pt x="634239" y="0"/>
                  </a:lnTo>
                  <a:cubicBezTo>
                    <a:pt x="694793" y="0"/>
                    <a:pt x="743881" y="49089"/>
                    <a:pt x="743881" y="109642"/>
                  </a:cubicBezTo>
                  <a:lnTo>
                    <a:pt x="743881" y="497264"/>
                  </a:lnTo>
                  <a:cubicBezTo>
                    <a:pt x="743881" y="557818"/>
                    <a:pt x="694793" y="606907"/>
                    <a:pt x="634239" y="606907"/>
                  </a:cubicBezTo>
                  <a:lnTo>
                    <a:pt x="109642" y="606907"/>
                  </a:lnTo>
                  <a:cubicBezTo>
                    <a:pt x="49089" y="606907"/>
                    <a:pt x="0" y="557818"/>
                    <a:pt x="0" y="497264"/>
                  </a:cubicBezTo>
                  <a:lnTo>
                    <a:pt x="0" y="109642"/>
                  </a:lnTo>
                  <a:cubicBezTo>
                    <a:pt x="0" y="49089"/>
                    <a:pt x="49089" y="0"/>
                    <a:pt x="109642" y="0"/>
                  </a:cubicBezTo>
                  <a:close/>
                </a:path>
              </a:pathLst>
            </a:custGeom>
            <a:grpFill/>
            <a:ln cap="rnd">
              <a:noFill/>
              <a:prstDash val="solid"/>
              <a:round/>
            </a:ln>
          </p:spPr>
        </p:sp>
        <p:sp>
          <p:nvSpPr>
            <p:cNvPr id="27" name="TextBox 27">
              <a:extLst>
                <a:ext uri="{FF2B5EF4-FFF2-40B4-BE49-F238E27FC236}">
                  <a16:creationId xmlns:a16="http://schemas.microsoft.com/office/drawing/2014/main" id="{E54FE7BD-2AC8-0A37-3E61-D2D4AA760646}"/>
                </a:ext>
              </a:extLst>
            </p:cNvPr>
            <p:cNvSpPr txBox="1"/>
            <p:nvPr/>
          </p:nvSpPr>
          <p:spPr>
            <a:xfrm>
              <a:off x="0" y="-38100"/>
              <a:ext cx="743881" cy="645007"/>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47" name="مربع نص 46">
            <a:extLst>
              <a:ext uri="{FF2B5EF4-FFF2-40B4-BE49-F238E27FC236}">
                <a16:creationId xmlns:a16="http://schemas.microsoft.com/office/drawing/2014/main" id="{CA9AEEEA-26E9-72CA-D254-BC3EBFF829B9}"/>
              </a:ext>
            </a:extLst>
          </p:cNvPr>
          <p:cNvSpPr txBox="1"/>
          <p:nvPr/>
        </p:nvSpPr>
        <p:spPr>
          <a:xfrm>
            <a:off x="3938919" y="2852936"/>
            <a:ext cx="4464496" cy="76944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4400" b="1" i="0" u="none" strike="noStrike" kern="1200" cap="none" spc="0" normalizeH="0" baseline="0" noProof="0" dirty="0">
              <a:ln>
                <a:noFill/>
              </a:ln>
              <a:solidFill>
                <a:srgbClr val="002060"/>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990359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randombar(horizontal)">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030F49E-E009-3049-DC7A-9581E5EE838B}"/>
              </a:ext>
            </a:extLst>
          </p:cNvPr>
          <p:cNvSpPr txBox="1"/>
          <p:nvPr/>
        </p:nvSpPr>
        <p:spPr>
          <a:xfrm>
            <a:off x="1376772" y="2367171"/>
            <a:ext cx="6390456" cy="2123658"/>
          </a:xfrm>
          <a:prstGeom prst="rect">
            <a:avLst/>
          </a:prstGeom>
          <a:noFill/>
          <a:ln>
            <a:noFill/>
          </a:ln>
          <a:effectLst>
            <a:outerShdw blurRad="50800" dist="38100" dir="2700000" algn="tl" rotWithShape="0">
              <a:prstClr val="black">
                <a:alpha val="40000"/>
              </a:prstClr>
            </a:outerShdw>
          </a:effectLst>
        </p:spPr>
        <p:txBody>
          <a:bodyPr wrap="square">
            <a:spAutoFit/>
          </a:bodyPr>
          <a:lstStyle/>
          <a:p>
            <a:pPr algn="ctr"/>
            <a:r>
              <a:rPr lang="ar-EG" sz="4400" b="1" dirty="0"/>
              <a:t>بالتعاون مع زملائك في المجموعة أعد موقفًا يتضمن كافة عناصر عملية الاتصال، ومثل الموقف أمام زملائك.</a:t>
            </a:r>
          </a:p>
        </p:txBody>
      </p:sp>
    </p:spTree>
    <p:extLst>
      <p:ext uri="{BB962C8B-B14F-4D97-AF65-F5344CB8AC3E}">
        <p14:creationId xmlns:p14="http://schemas.microsoft.com/office/powerpoint/2010/main" val="357532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8" name="Group 8"/>
          <p:cNvGrpSpPr/>
          <p:nvPr/>
        </p:nvGrpSpPr>
        <p:grpSpPr>
          <a:xfrm>
            <a:off x="303936" y="5398493"/>
            <a:ext cx="8536129" cy="310516"/>
            <a:chOff x="0" y="0"/>
            <a:chExt cx="4496397" cy="163564"/>
          </a:xfrm>
        </p:grpSpPr>
        <p:sp>
          <p:nvSpPr>
            <p:cNvPr id="9" name="Freeform 9"/>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p:cNvSpPr txBox="1"/>
            <p:nvPr/>
          </p:nvSpPr>
          <p:spPr>
            <a:xfrm>
              <a:off x="0" y="-38100"/>
              <a:ext cx="4496397" cy="201664"/>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20" name="Freeform 20"/>
          <p:cNvSpPr/>
          <p:nvPr/>
        </p:nvSpPr>
        <p:spPr>
          <a:xfrm>
            <a:off x="566886" y="1799920"/>
            <a:ext cx="3660854" cy="3258160"/>
          </a:xfrm>
          <a:custGeom>
            <a:avLst/>
            <a:gdLst/>
            <a:ahLst/>
            <a:cxnLst/>
            <a:rect l="l" t="t" r="r" b="b"/>
            <a:pathLst>
              <a:path w="7321708" h="6516320">
                <a:moveTo>
                  <a:pt x="0" y="0"/>
                </a:moveTo>
                <a:lnTo>
                  <a:pt x="7321708" y="0"/>
                </a:lnTo>
                <a:lnTo>
                  <a:pt x="7321708" y="6516320"/>
                </a:lnTo>
                <a:lnTo>
                  <a:pt x="0" y="6516320"/>
                </a:lnTo>
                <a:lnTo>
                  <a:pt x="0" y="0"/>
                </a:lnTo>
                <a:close/>
              </a:path>
            </a:pathLst>
          </a:custGeom>
          <a:blipFill>
            <a:blip r:embed="rId2"/>
            <a:stretch>
              <a:fillRect/>
            </a:stretch>
          </a:blipFill>
        </p:spPr>
      </p:sp>
      <p:grpSp>
        <p:nvGrpSpPr>
          <p:cNvPr id="25" name="Group 25"/>
          <p:cNvGrpSpPr/>
          <p:nvPr/>
        </p:nvGrpSpPr>
        <p:grpSpPr>
          <a:xfrm>
            <a:off x="4736417" y="2081619"/>
            <a:ext cx="3660854" cy="2694761"/>
            <a:chOff x="0" y="0"/>
            <a:chExt cx="1022610" cy="1419463"/>
          </a:xfrm>
        </p:grpSpPr>
        <p:sp>
          <p:nvSpPr>
            <p:cNvPr id="26" name="Freeform 26"/>
            <p:cNvSpPr/>
            <p:nvPr/>
          </p:nvSpPr>
          <p:spPr>
            <a:xfrm>
              <a:off x="0" y="0"/>
              <a:ext cx="1022610" cy="1419463"/>
            </a:xfrm>
            <a:custGeom>
              <a:avLst/>
              <a:gdLst/>
              <a:ahLst/>
              <a:cxnLst/>
              <a:rect l="l" t="t" r="r" b="b"/>
              <a:pathLst>
                <a:path w="1022610" h="1419463">
                  <a:moveTo>
                    <a:pt x="79758" y="0"/>
                  </a:moveTo>
                  <a:lnTo>
                    <a:pt x="942852" y="0"/>
                  </a:lnTo>
                  <a:cubicBezTo>
                    <a:pt x="964005" y="0"/>
                    <a:pt x="984292" y="8403"/>
                    <a:pt x="999249" y="23360"/>
                  </a:cubicBezTo>
                  <a:cubicBezTo>
                    <a:pt x="1014207" y="38318"/>
                    <a:pt x="1022610" y="58605"/>
                    <a:pt x="1022610" y="79758"/>
                  </a:cubicBezTo>
                  <a:lnTo>
                    <a:pt x="1022610" y="1339705"/>
                  </a:lnTo>
                  <a:cubicBezTo>
                    <a:pt x="1022610" y="1360858"/>
                    <a:pt x="1014207" y="1381145"/>
                    <a:pt x="999249" y="1396102"/>
                  </a:cubicBezTo>
                  <a:cubicBezTo>
                    <a:pt x="984292" y="1411060"/>
                    <a:pt x="964005" y="1419463"/>
                    <a:pt x="942852" y="1419463"/>
                  </a:cubicBezTo>
                  <a:lnTo>
                    <a:pt x="79758" y="1419463"/>
                  </a:lnTo>
                  <a:cubicBezTo>
                    <a:pt x="58605" y="1419463"/>
                    <a:pt x="38318" y="1411060"/>
                    <a:pt x="23360" y="1396102"/>
                  </a:cubicBezTo>
                  <a:cubicBezTo>
                    <a:pt x="8403" y="1381145"/>
                    <a:pt x="0" y="1360858"/>
                    <a:pt x="0" y="1339705"/>
                  </a:cubicBezTo>
                  <a:lnTo>
                    <a:pt x="0" y="79758"/>
                  </a:lnTo>
                  <a:cubicBezTo>
                    <a:pt x="0" y="58605"/>
                    <a:pt x="8403" y="38318"/>
                    <a:pt x="23360" y="23360"/>
                  </a:cubicBezTo>
                  <a:cubicBezTo>
                    <a:pt x="38318" y="8403"/>
                    <a:pt x="58605" y="0"/>
                    <a:pt x="79758" y="0"/>
                  </a:cubicBezTo>
                  <a:close/>
                </a:path>
              </a:pathLst>
            </a:custGeom>
            <a:solidFill>
              <a:srgbClr val="FFFFFF"/>
            </a:solidFill>
            <a:ln w="28575" cap="rnd">
              <a:solidFill>
                <a:srgbClr val="FFFFFF"/>
              </a:solidFill>
              <a:prstDash val="solid"/>
              <a:round/>
            </a:ln>
          </p:spPr>
        </p:sp>
        <p:sp>
          <p:nvSpPr>
            <p:cNvPr id="27" name="TextBox 27"/>
            <p:cNvSpPr txBox="1"/>
            <p:nvPr/>
          </p:nvSpPr>
          <p:spPr>
            <a:xfrm>
              <a:off x="0" y="-38100"/>
              <a:ext cx="1022610" cy="1457563"/>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41" name="مربع نص 40">
            <a:extLst>
              <a:ext uri="{FF2B5EF4-FFF2-40B4-BE49-F238E27FC236}">
                <a16:creationId xmlns:a16="http://schemas.microsoft.com/office/drawing/2014/main" id="{F65B2D32-BD2E-691A-EAF5-F01F0CF7F5B3}"/>
              </a:ext>
            </a:extLst>
          </p:cNvPr>
          <p:cNvSpPr txBox="1"/>
          <p:nvPr/>
        </p:nvSpPr>
        <p:spPr>
          <a:xfrm>
            <a:off x="4227740" y="3008367"/>
            <a:ext cx="4464496" cy="76944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70AD47">
                    <a:lumMod val="50000"/>
                  </a:srgbClr>
                </a:solidFill>
                <a:effectLst/>
                <a:uLnTx/>
                <a:uFillTx/>
                <a:latin typeface="Traditional Arabic" panose="02020603050405020304" pitchFamily="18" charset="-78"/>
                <a:cs typeface="Traditional Arabic" panose="02020603050405020304" pitchFamily="18" charset="-78"/>
              </a:rPr>
              <a:t>نشاطات مقترحة</a:t>
            </a:r>
            <a:endParaRPr kumimoji="0" lang="en-US" sz="4400" b="1" i="0" u="none" strike="noStrike" kern="1200" cap="none" spc="0" normalizeH="0" baseline="0" noProof="0" dirty="0">
              <a:ln>
                <a:noFill/>
              </a:ln>
              <a:solidFill>
                <a:srgbClr val="70AD47">
                  <a:lumMod val="50000"/>
                </a:srgbClr>
              </a:solidFill>
              <a:effectLst/>
              <a:uLnTx/>
              <a:uFillTx/>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030F49E-E009-3049-DC7A-9581E5EE838B}"/>
              </a:ext>
            </a:extLst>
          </p:cNvPr>
          <p:cNvSpPr txBox="1"/>
          <p:nvPr/>
        </p:nvSpPr>
        <p:spPr>
          <a:xfrm>
            <a:off x="251520" y="1196752"/>
            <a:ext cx="7371692" cy="5016758"/>
          </a:xfrm>
          <a:prstGeom prst="rect">
            <a:avLst/>
          </a:prstGeom>
          <a:noFill/>
          <a:ln>
            <a:noFill/>
          </a:ln>
          <a:effectLst/>
        </p:spPr>
        <p:txBody>
          <a:bodyPr wrap="square">
            <a:spAutoFit/>
          </a:bodyPr>
          <a:lstStyle/>
          <a:p>
            <a:r>
              <a:rPr lang="ar-EG" sz="3200" b="1" dirty="0">
                <a:solidFill>
                  <a:srgbClr val="C00000"/>
                </a:solidFill>
              </a:rPr>
              <a:t>من خلال معرفتك بمنصات التواصل الاجتماعي اكتب مقالا يتضمن ما يأتي:</a:t>
            </a:r>
          </a:p>
          <a:p>
            <a:pPr marL="457200" indent="-457200">
              <a:buFont typeface="Wingdings" panose="05000000000000000000" pitchFamily="2" charset="2"/>
              <a:buChar char="§"/>
            </a:pPr>
            <a:r>
              <a:rPr lang="ar-EG" sz="3200" b="1" dirty="0"/>
              <a:t>أبرز الممارسات الخاطئة في مواقع التواصل الاجتماعي.</a:t>
            </a:r>
          </a:p>
          <a:p>
            <a:pPr marL="457200" indent="-457200">
              <a:buFont typeface="Wingdings" panose="05000000000000000000" pitchFamily="2" charset="2"/>
              <a:buChar char="§"/>
            </a:pPr>
            <a:r>
              <a:rPr lang="ar-EG" sz="3200" b="1" dirty="0"/>
              <a:t>أبرز الممارسات الإيجابية في مواقع التواصل الاجتماعي.</a:t>
            </a:r>
          </a:p>
          <a:p>
            <a:pPr marL="457200" indent="-457200">
              <a:buFont typeface="Wingdings" panose="05000000000000000000" pitchFamily="2" charset="2"/>
              <a:buChar char="§"/>
            </a:pPr>
            <a:r>
              <a:rPr lang="ar-EG" sz="3200" b="1" dirty="0"/>
              <a:t>قدم توصيات لاستثمار هذه المواقع لخدمة الدين والوطن والمجتمع.</a:t>
            </a:r>
          </a:p>
          <a:p>
            <a:r>
              <a:rPr lang="ar-EG" sz="3200" b="1" dirty="0">
                <a:solidFill>
                  <a:srgbClr val="C00000"/>
                </a:solidFill>
              </a:rPr>
              <a:t>ثم ناقش مع معلمك وزملائك أبرز ما توصلتم إليه، ثم انشر هذا المقال في مواقع التواصل الخاص</a:t>
            </a:r>
          </a:p>
        </p:txBody>
      </p:sp>
    </p:spTree>
    <p:extLst>
      <p:ext uri="{BB962C8B-B14F-4D97-AF65-F5344CB8AC3E}">
        <p14:creationId xmlns:p14="http://schemas.microsoft.com/office/powerpoint/2010/main" val="253414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rgbClr val="5DA4E6">
                <a:alpha val="100000"/>
              </a:srgbClr>
            </a:gs>
            <a:gs pos="100000">
              <a:srgbClr val="0B60D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03936" y="1149496"/>
            <a:ext cx="8536129" cy="4559009"/>
            <a:chOff x="0" y="0"/>
            <a:chExt cx="4496397" cy="2401453"/>
          </a:xfrm>
        </p:grpSpPr>
        <p:sp>
          <p:nvSpPr>
            <p:cNvPr id="3" name="Freeform 3"/>
            <p:cNvSpPr/>
            <p:nvPr/>
          </p:nvSpPr>
          <p:spPr>
            <a:xfrm>
              <a:off x="0" y="0"/>
              <a:ext cx="4496397" cy="2401453"/>
            </a:xfrm>
            <a:custGeom>
              <a:avLst/>
              <a:gdLst/>
              <a:ahLst/>
              <a:cxnLst/>
              <a:rect l="l" t="t" r="r" b="b"/>
              <a:pathLst>
                <a:path w="4496397" h="2401453">
                  <a:moveTo>
                    <a:pt x="14511" y="0"/>
                  </a:moveTo>
                  <a:lnTo>
                    <a:pt x="4481886" y="0"/>
                  </a:lnTo>
                  <a:cubicBezTo>
                    <a:pt x="4485735" y="0"/>
                    <a:pt x="4489426" y="1529"/>
                    <a:pt x="4492147" y="4250"/>
                  </a:cubicBezTo>
                  <a:cubicBezTo>
                    <a:pt x="4494868" y="6972"/>
                    <a:pt x="4496397" y="10663"/>
                    <a:pt x="4496397" y="14511"/>
                  </a:cubicBezTo>
                  <a:lnTo>
                    <a:pt x="4496397" y="2386942"/>
                  </a:lnTo>
                  <a:cubicBezTo>
                    <a:pt x="4496397" y="2394956"/>
                    <a:pt x="4489900" y="2401453"/>
                    <a:pt x="4481886" y="2401453"/>
                  </a:cubicBezTo>
                  <a:lnTo>
                    <a:pt x="14511" y="2401453"/>
                  </a:lnTo>
                  <a:cubicBezTo>
                    <a:pt x="10663" y="2401453"/>
                    <a:pt x="6972" y="2399924"/>
                    <a:pt x="4250" y="2397203"/>
                  </a:cubicBezTo>
                  <a:cubicBezTo>
                    <a:pt x="1529" y="2394482"/>
                    <a:pt x="0" y="2390791"/>
                    <a:pt x="0" y="2386942"/>
                  </a:cubicBezTo>
                  <a:lnTo>
                    <a:pt x="0" y="14511"/>
                  </a:lnTo>
                  <a:cubicBezTo>
                    <a:pt x="0" y="10663"/>
                    <a:pt x="1529" y="6972"/>
                    <a:pt x="4250" y="4250"/>
                  </a:cubicBezTo>
                  <a:cubicBezTo>
                    <a:pt x="6972" y="1529"/>
                    <a:pt x="10663" y="0"/>
                    <a:pt x="14511" y="0"/>
                  </a:cubicBezTo>
                  <a:close/>
                </a:path>
              </a:pathLst>
            </a:custGeom>
            <a:solidFill>
              <a:srgbClr val="000000">
                <a:alpha val="0"/>
              </a:srgbClr>
            </a:solidFill>
            <a:ln w="28575" cap="rnd">
              <a:solidFill>
                <a:srgbClr val="FFFFFF"/>
              </a:solidFill>
              <a:prstDash val="solid"/>
              <a:round/>
            </a:ln>
          </p:spPr>
        </p:sp>
        <p:sp>
          <p:nvSpPr>
            <p:cNvPr id="4" name="TextBox 4"/>
            <p:cNvSpPr txBox="1"/>
            <p:nvPr/>
          </p:nvSpPr>
          <p:spPr>
            <a:xfrm>
              <a:off x="0" y="-38100"/>
              <a:ext cx="4496397" cy="243955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303936" y="1149496"/>
            <a:ext cx="8536129" cy="310516"/>
            <a:chOff x="0" y="0"/>
            <a:chExt cx="4496397" cy="163564"/>
          </a:xfrm>
        </p:grpSpPr>
        <p:sp>
          <p:nvSpPr>
            <p:cNvPr id="6" name="Freeform 6"/>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7" name="TextBox 7"/>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303936" y="5398493"/>
            <a:ext cx="8536129" cy="310516"/>
            <a:chOff x="0" y="0"/>
            <a:chExt cx="4496397" cy="163564"/>
          </a:xfrm>
        </p:grpSpPr>
        <p:sp>
          <p:nvSpPr>
            <p:cNvPr id="9" name="Freeform 9"/>
            <p:cNvSpPr/>
            <p:nvPr/>
          </p:nvSpPr>
          <p:spPr>
            <a:xfrm>
              <a:off x="0" y="0"/>
              <a:ext cx="4496397" cy="163564"/>
            </a:xfrm>
            <a:custGeom>
              <a:avLst/>
              <a:gdLst/>
              <a:ahLst/>
              <a:cxnLst/>
              <a:rect l="l" t="t" r="r" b="b"/>
              <a:pathLst>
                <a:path w="4496397" h="163564">
                  <a:moveTo>
                    <a:pt x="23127" y="0"/>
                  </a:moveTo>
                  <a:lnTo>
                    <a:pt x="4473270" y="0"/>
                  </a:lnTo>
                  <a:cubicBezTo>
                    <a:pt x="4479404" y="0"/>
                    <a:pt x="4485286" y="2437"/>
                    <a:pt x="4489623" y="6774"/>
                  </a:cubicBezTo>
                  <a:cubicBezTo>
                    <a:pt x="4493961" y="11111"/>
                    <a:pt x="4496397" y="16994"/>
                    <a:pt x="4496397" y="23127"/>
                  </a:cubicBezTo>
                  <a:lnTo>
                    <a:pt x="4496397" y="140437"/>
                  </a:lnTo>
                  <a:cubicBezTo>
                    <a:pt x="4496397" y="146570"/>
                    <a:pt x="4493961" y="152453"/>
                    <a:pt x="4489623" y="156790"/>
                  </a:cubicBezTo>
                  <a:cubicBezTo>
                    <a:pt x="4485286" y="161127"/>
                    <a:pt x="4479404" y="163564"/>
                    <a:pt x="4473270" y="163564"/>
                  </a:cubicBezTo>
                  <a:lnTo>
                    <a:pt x="23127" y="163564"/>
                  </a:lnTo>
                  <a:cubicBezTo>
                    <a:pt x="16994" y="163564"/>
                    <a:pt x="11111" y="161127"/>
                    <a:pt x="6774" y="156790"/>
                  </a:cubicBezTo>
                  <a:cubicBezTo>
                    <a:pt x="2437" y="152453"/>
                    <a:pt x="0" y="146570"/>
                    <a:pt x="0" y="140437"/>
                  </a:cubicBezTo>
                  <a:lnTo>
                    <a:pt x="0" y="23127"/>
                  </a:lnTo>
                  <a:cubicBezTo>
                    <a:pt x="0" y="16994"/>
                    <a:pt x="2437" y="11111"/>
                    <a:pt x="6774" y="6774"/>
                  </a:cubicBezTo>
                  <a:cubicBezTo>
                    <a:pt x="11111" y="2437"/>
                    <a:pt x="16994" y="0"/>
                    <a:pt x="23127" y="0"/>
                  </a:cubicBezTo>
                  <a:close/>
                </a:path>
              </a:pathLst>
            </a:custGeom>
            <a:solidFill>
              <a:srgbClr val="000000">
                <a:alpha val="0"/>
              </a:srgbClr>
            </a:solidFill>
            <a:ln w="28575" cap="rnd">
              <a:solidFill>
                <a:srgbClr val="FFFFFF"/>
              </a:solidFill>
              <a:prstDash val="solid"/>
              <a:round/>
            </a:ln>
          </p:spPr>
        </p:sp>
        <p:sp>
          <p:nvSpPr>
            <p:cNvPr id="10" name="TextBox 10"/>
            <p:cNvSpPr txBox="1"/>
            <p:nvPr/>
          </p:nvSpPr>
          <p:spPr>
            <a:xfrm>
              <a:off x="0" y="-38100"/>
              <a:ext cx="4496397"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p:cNvGrpSpPr/>
          <p:nvPr/>
        </p:nvGrpSpPr>
        <p:grpSpPr>
          <a:xfrm>
            <a:off x="303936" y="5397988"/>
            <a:ext cx="525902" cy="310516"/>
            <a:chOff x="0" y="0"/>
            <a:chExt cx="277018" cy="163564"/>
          </a:xfrm>
        </p:grpSpPr>
        <p:sp>
          <p:nvSpPr>
            <p:cNvPr id="18" name="Freeform 18"/>
            <p:cNvSpPr/>
            <p:nvPr/>
          </p:nvSpPr>
          <p:spPr>
            <a:xfrm>
              <a:off x="0" y="0"/>
              <a:ext cx="277018" cy="163564"/>
            </a:xfrm>
            <a:custGeom>
              <a:avLst/>
              <a:gdLst/>
              <a:ahLst/>
              <a:cxnLst/>
              <a:rect l="l" t="t" r="r" b="b"/>
              <a:pathLst>
                <a:path w="277018" h="163564">
                  <a:moveTo>
                    <a:pt x="81782" y="0"/>
                  </a:moveTo>
                  <a:lnTo>
                    <a:pt x="195236" y="0"/>
                  </a:lnTo>
                  <a:cubicBezTo>
                    <a:pt x="240403" y="0"/>
                    <a:pt x="277018" y="36615"/>
                    <a:pt x="277018" y="81782"/>
                  </a:cubicBezTo>
                  <a:lnTo>
                    <a:pt x="277018" y="81782"/>
                  </a:lnTo>
                  <a:cubicBezTo>
                    <a:pt x="277018" y="126949"/>
                    <a:pt x="240403" y="163564"/>
                    <a:pt x="195236" y="163564"/>
                  </a:cubicBezTo>
                  <a:lnTo>
                    <a:pt x="81782" y="163564"/>
                  </a:lnTo>
                  <a:cubicBezTo>
                    <a:pt x="36615" y="163564"/>
                    <a:pt x="0" y="126949"/>
                    <a:pt x="0" y="81782"/>
                  </a:cubicBezTo>
                  <a:lnTo>
                    <a:pt x="0" y="81782"/>
                  </a:lnTo>
                  <a:cubicBezTo>
                    <a:pt x="0" y="36615"/>
                    <a:pt x="36615" y="0"/>
                    <a:pt x="81782" y="0"/>
                  </a:cubicBezTo>
                  <a:close/>
                </a:path>
              </a:pathLst>
            </a:custGeom>
            <a:solidFill>
              <a:srgbClr val="000000">
                <a:alpha val="0"/>
              </a:srgbClr>
            </a:solidFill>
            <a:ln w="28575" cap="rnd">
              <a:solidFill>
                <a:srgbClr val="FFFFFF"/>
              </a:solidFill>
              <a:prstDash val="solid"/>
              <a:round/>
            </a:ln>
          </p:spPr>
        </p:sp>
        <p:sp>
          <p:nvSpPr>
            <p:cNvPr id="19" name="TextBox 19"/>
            <p:cNvSpPr txBox="1"/>
            <p:nvPr/>
          </p:nvSpPr>
          <p:spPr>
            <a:xfrm>
              <a:off x="0" y="-38100"/>
              <a:ext cx="277018" cy="201664"/>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p:cNvSpPr/>
          <p:nvPr/>
        </p:nvSpPr>
        <p:spPr>
          <a:xfrm>
            <a:off x="5187519" y="1722994"/>
            <a:ext cx="3442131" cy="3412013"/>
          </a:xfrm>
          <a:custGeom>
            <a:avLst/>
            <a:gdLst/>
            <a:ahLst/>
            <a:cxnLst/>
            <a:rect l="l" t="t" r="r" b="b"/>
            <a:pathLst>
              <a:path w="6884262" h="6824025">
                <a:moveTo>
                  <a:pt x="0" y="0"/>
                </a:moveTo>
                <a:lnTo>
                  <a:pt x="6884262" y="0"/>
                </a:lnTo>
                <a:lnTo>
                  <a:pt x="6884262" y="6824024"/>
                </a:lnTo>
                <a:lnTo>
                  <a:pt x="0" y="6824024"/>
                </a:lnTo>
                <a:lnTo>
                  <a:pt x="0" y="0"/>
                </a:lnTo>
                <a:close/>
              </a:path>
            </a:pathLst>
          </a:custGeom>
          <a:blipFill>
            <a:blip r:embed="rId2"/>
            <a:stretch>
              <a:fillRect/>
            </a:stretch>
          </a:blipFill>
        </p:spPr>
      </p:sp>
      <p:sp>
        <p:nvSpPr>
          <p:cNvPr id="23" name="TextBox 23"/>
          <p:cNvSpPr txBox="1"/>
          <p:nvPr/>
        </p:nvSpPr>
        <p:spPr>
          <a:xfrm>
            <a:off x="435411" y="5449770"/>
            <a:ext cx="262951" cy="163891"/>
          </a:xfrm>
          <a:prstGeom prst="rect">
            <a:avLst/>
          </a:prstGeom>
        </p:spPr>
        <p:txBody>
          <a:bodyPr lIns="0" tIns="0" rIns="0" bIns="0" rtlCol="0" anchor="t">
            <a:spAutoFit/>
          </a:bodyPr>
          <a:lstStyle/>
          <a:p>
            <a:pPr marL="0" marR="0" lvl="0" indent="0" algn="ctr" defTabSz="457200" rtl="0" eaLnBrk="1" fontAlgn="auto" latinLnBrk="0" hangingPunct="1">
              <a:lnSpc>
                <a:spcPts val="1400"/>
              </a:lnSpc>
              <a:spcBef>
                <a:spcPct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Cy Grotesk Key"/>
                <a:ea typeface="Cy Grotesk Key"/>
                <a:cs typeface="Cy Grotesk Key"/>
                <a:sym typeface="Cy Grotesk Key"/>
              </a:rPr>
              <a:t>08</a:t>
            </a:r>
          </a:p>
        </p:txBody>
      </p:sp>
      <p:grpSp>
        <p:nvGrpSpPr>
          <p:cNvPr id="30" name="Group 30"/>
          <p:cNvGrpSpPr/>
          <p:nvPr/>
        </p:nvGrpSpPr>
        <p:grpSpPr>
          <a:xfrm>
            <a:off x="383877" y="2487540"/>
            <a:ext cx="4737734" cy="2178924"/>
            <a:chOff x="0" y="0"/>
            <a:chExt cx="1616683" cy="240297"/>
          </a:xfrm>
        </p:grpSpPr>
        <p:sp>
          <p:nvSpPr>
            <p:cNvPr id="31" name="Freeform 31"/>
            <p:cNvSpPr/>
            <p:nvPr/>
          </p:nvSpPr>
          <p:spPr>
            <a:xfrm>
              <a:off x="0" y="0"/>
              <a:ext cx="1616683" cy="240297"/>
            </a:xfrm>
            <a:custGeom>
              <a:avLst/>
              <a:gdLst/>
              <a:ahLst/>
              <a:cxnLst/>
              <a:rect l="l" t="t" r="r" b="b"/>
              <a:pathLst>
                <a:path w="1616683" h="240297">
                  <a:moveTo>
                    <a:pt x="31531" y="0"/>
                  </a:moveTo>
                  <a:lnTo>
                    <a:pt x="1585153" y="0"/>
                  </a:lnTo>
                  <a:cubicBezTo>
                    <a:pt x="1593515" y="0"/>
                    <a:pt x="1601535" y="3322"/>
                    <a:pt x="1607448" y="9235"/>
                  </a:cubicBezTo>
                  <a:cubicBezTo>
                    <a:pt x="1613362" y="15148"/>
                    <a:pt x="1616683" y="23168"/>
                    <a:pt x="1616683" y="31531"/>
                  </a:cubicBezTo>
                  <a:lnTo>
                    <a:pt x="1616683" y="208766"/>
                  </a:lnTo>
                  <a:cubicBezTo>
                    <a:pt x="1616683" y="226180"/>
                    <a:pt x="1602567" y="240297"/>
                    <a:pt x="1585153" y="240297"/>
                  </a:cubicBezTo>
                  <a:lnTo>
                    <a:pt x="31531" y="240297"/>
                  </a:lnTo>
                  <a:cubicBezTo>
                    <a:pt x="14117" y="240297"/>
                    <a:pt x="0" y="226180"/>
                    <a:pt x="0" y="208766"/>
                  </a:cubicBezTo>
                  <a:lnTo>
                    <a:pt x="0" y="31531"/>
                  </a:lnTo>
                  <a:cubicBezTo>
                    <a:pt x="0" y="14117"/>
                    <a:pt x="14117" y="0"/>
                    <a:pt x="31531" y="0"/>
                  </a:cubicBezTo>
                  <a:close/>
                </a:path>
              </a:pathLst>
            </a:custGeom>
            <a:solidFill>
              <a:srgbClr val="FFFFFF"/>
            </a:solidFill>
            <a:ln w="28575" cap="rnd">
              <a:solidFill>
                <a:srgbClr val="E75675"/>
              </a:solidFill>
              <a:prstDash val="solid"/>
              <a:round/>
            </a:ln>
          </p:spPr>
        </p:sp>
        <p:sp>
          <p:nvSpPr>
            <p:cNvPr id="32" name="TextBox 32"/>
            <p:cNvSpPr txBox="1"/>
            <p:nvPr/>
          </p:nvSpPr>
          <p:spPr>
            <a:xfrm>
              <a:off x="0" y="-38100"/>
              <a:ext cx="1616683" cy="278397"/>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34" name="مربع نص 33">
            <a:extLst>
              <a:ext uri="{FF2B5EF4-FFF2-40B4-BE49-F238E27FC236}">
                <a16:creationId xmlns:a16="http://schemas.microsoft.com/office/drawing/2014/main" id="{7F38295F-20C3-5B83-712F-F853182D74EA}"/>
              </a:ext>
            </a:extLst>
          </p:cNvPr>
          <p:cNvSpPr txBox="1"/>
          <p:nvPr/>
        </p:nvSpPr>
        <p:spPr>
          <a:xfrm>
            <a:off x="109952" y="2527389"/>
            <a:ext cx="5328592" cy="221599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13800" b="1" i="0" u="none" strike="noStrike" kern="1200" cap="none" spc="0" normalizeH="0" baseline="0" noProof="0" dirty="0">
                <a:ln>
                  <a:noFill/>
                </a:ln>
                <a:solidFill>
                  <a:srgbClr val="8064A2">
                    <a:lumMod val="50000"/>
                  </a:srgbClr>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13800" b="1" i="0" u="none" strike="noStrike" kern="1200" cap="none" spc="0" normalizeH="0" baseline="0" noProof="0" dirty="0">
              <a:ln>
                <a:noFill/>
              </a:ln>
              <a:solidFill>
                <a:srgbClr val="8064A2">
                  <a:lumMod val="50000"/>
                </a:srgbClr>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5">
            <a:extLst>
              <a:ext uri="{FF2B5EF4-FFF2-40B4-BE49-F238E27FC236}">
                <a16:creationId xmlns:a16="http://schemas.microsoft.com/office/drawing/2014/main" id="{DEF3502E-6371-39D4-02F1-D15A0447923E}"/>
              </a:ext>
            </a:extLst>
          </p:cNvPr>
          <p:cNvSpPr/>
          <p:nvPr/>
        </p:nvSpPr>
        <p:spPr>
          <a:xfrm>
            <a:off x="1943233" y="1891842"/>
            <a:ext cx="5257534" cy="2674770"/>
          </a:xfrm>
          <a:custGeom>
            <a:avLst/>
            <a:gdLst/>
            <a:ahLst/>
            <a:cxnLst/>
            <a:rect l="l" t="t" r="r" b="b"/>
            <a:pathLst>
              <a:path w="5257534" h="2674770">
                <a:moveTo>
                  <a:pt x="0" y="0"/>
                </a:moveTo>
                <a:lnTo>
                  <a:pt x="5257534" y="0"/>
                </a:lnTo>
                <a:lnTo>
                  <a:pt x="5257534" y="2674770"/>
                </a:lnTo>
                <a:lnTo>
                  <a:pt x="0" y="2674770"/>
                </a:lnTo>
                <a:lnTo>
                  <a:pt x="0" y="0"/>
                </a:lnTo>
                <a:close/>
              </a:path>
            </a:pathLst>
          </a:custGeom>
          <a:blipFill>
            <a:blip r:embed="rId2"/>
            <a:stretch>
              <a:fillRect/>
            </a:stretch>
          </a:blipFill>
        </p:spPr>
      </p:sp>
      <p:sp>
        <p:nvSpPr>
          <p:cNvPr id="3" name="مربع نص 2">
            <a:extLst>
              <a:ext uri="{FF2B5EF4-FFF2-40B4-BE49-F238E27FC236}">
                <a16:creationId xmlns:a16="http://schemas.microsoft.com/office/drawing/2014/main" id="{B87045D3-6750-1A5F-AA57-248258638485}"/>
              </a:ext>
            </a:extLst>
          </p:cNvPr>
          <p:cNvSpPr txBox="1"/>
          <p:nvPr/>
        </p:nvSpPr>
        <p:spPr>
          <a:xfrm>
            <a:off x="2447764" y="2996952"/>
            <a:ext cx="4248472"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prstClr val="black"/>
                </a:solidFill>
                <a:effectLst/>
                <a:uLnTx/>
                <a:uFillTx/>
                <a:latin typeface="Traditional Arabic"/>
                <a:ea typeface="+mn-ea"/>
                <a:cs typeface="Traditional Arabic"/>
              </a:rPr>
              <a:t>أجب عن الأسئلة الآتية:</a:t>
            </a:r>
            <a:endParaRPr kumimoji="0" lang="en-US" sz="48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1221202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1619672" y="764704"/>
            <a:ext cx="6048672" cy="646331"/>
          </a:xfrm>
          <a:prstGeom prst="rect">
            <a:avLst/>
          </a:prstGeom>
          <a:solidFill>
            <a:srgbClr val="77FFDA"/>
          </a:solidFill>
        </p:spPr>
        <p:txBody>
          <a:bodyPr wrap="square">
            <a:spAutoFit/>
          </a:bodyPr>
          <a:lstStyle/>
          <a:p>
            <a:r>
              <a:rPr lang="ar-EG" sz="3600" b="1" dirty="0"/>
              <a:t>عرف كلا مما يأتي:</a:t>
            </a:r>
            <a:endParaRPr lang="ar-EG" sz="4800" b="1" dirty="0"/>
          </a:p>
        </p:txBody>
      </p:sp>
      <p:sp>
        <p:nvSpPr>
          <p:cNvPr id="4" name="إطار 3">
            <a:extLst>
              <a:ext uri="{FF2B5EF4-FFF2-40B4-BE49-F238E27FC236}">
                <a16:creationId xmlns:a16="http://schemas.microsoft.com/office/drawing/2014/main" id="{F5933A00-C17D-C714-72B4-41CE0303155E}"/>
              </a:ext>
            </a:extLst>
          </p:cNvPr>
          <p:cNvSpPr/>
          <p:nvPr/>
        </p:nvSpPr>
        <p:spPr>
          <a:xfrm>
            <a:off x="4572000" y="1700808"/>
            <a:ext cx="2952328" cy="1296144"/>
          </a:xfrm>
          <a:prstGeom prst="fram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ar-EG" sz="4400" b="1" dirty="0">
                <a:solidFill>
                  <a:schemeClr val="tx1"/>
                </a:solidFill>
              </a:rPr>
              <a:t>المرسل</a:t>
            </a:r>
            <a:endParaRPr lang="en-US" sz="4400" b="1" dirty="0">
              <a:solidFill>
                <a:schemeClr val="tx1"/>
              </a:solidFill>
            </a:endParaRPr>
          </a:p>
        </p:txBody>
      </p:sp>
      <p:sp>
        <p:nvSpPr>
          <p:cNvPr id="6" name="مربع نص 5">
            <a:extLst>
              <a:ext uri="{FF2B5EF4-FFF2-40B4-BE49-F238E27FC236}">
                <a16:creationId xmlns:a16="http://schemas.microsoft.com/office/drawing/2014/main" id="{8C1DE5FC-4CB3-A2F7-64D2-A211010456ED}"/>
              </a:ext>
            </a:extLst>
          </p:cNvPr>
          <p:cNvSpPr txBox="1"/>
          <p:nvPr/>
        </p:nvSpPr>
        <p:spPr>
          <a:xfrm>
            <a:off x="827584" y="3645024"/>
            <a:ext cx="6048672" cy="2246769"/>
          </a:xfrm>
          <a:prstGeom prst="rect">
            <a:avLst/>
          </a:prstGeom>
          <a:noFill/>
        </p:spPr>
        <p:txBody>
          <a:bodyPr wrap="square">
            <a:spAutoFit/>
          </a:bodyPr>
          <a:lstStyle/>
          <a:p>
            <a:pPr>
              <a:spcAft>
                <a:spcPts val="500"/>
              </a:spcAft>
            </a:pPr>
            <a:r>
              <a:rPr lang="ar-EG" sz="2800" b="1" dirty="0">
                <a:solidFill>
                  <a:srgbClr val="FF0000"/>
                </a:solidFill>
                <a:latin typeface="Times New Roman" panose="02020603050405020304" pitchFamily="18" charset="0"/>
              </a:rPr>
              <a:t>هو المصدر أو القائم بالاتصال، وبعد الطرف الأول في العملية الاتصالية، وهو الذي يأخذ زمام المبادرة في عملية الاتصال وذلك عندما يحتاج إلى تقل فكرة أو رسالة أو معلومة إلى غيره من الأطراف، وقد يكون المدير أو الإدارة أو المنشأة نفسها.</a:t>
            </a: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80">
                                          <p:stCondLst>
                                            <p:cond delay="0"/>
                                          </p:stCondLst>
                                        </p:cTn>
                                        <p:tgtEl>
                                          <p:spTgt spid="4"/>
                                        </p:tgtEl>
                                      </p:cBhvr>
                                    </p:animEffect>
                                    <p:anim calcmode="lin" valueType="num">
                                      <p:cBhvr>
                                        <p:cTn id="1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gtEl>
                                      </p:cBhvr>
                                      <p:to x="100000" y="60000"/>
                                    </p:animScale>
                                    <p:animScale>
                                      <p:cBhvr>
                                        <p:cTn id="21" dur="166" decel="50000">
                                          <p:stCondLst>
                                            <p:cond delay="676"/>
                                          </p:stCondLst>
                                        </p:cTn>
                                        <p:tgtEl>
                                          <p:spTgt spid="4"/>
                                        </p:tgtEl>
                                      </p:cBhvr>
                                      <p:to x="100000" y="100000"/>
                                    </p:animScale>
                                    <p:animScale>
                                      <p:cBhvr>
                                        <p:cTn id="22" dur="26">
                                          <p:stCondLst>
                                            <p:cond delay="1312"/>
                                          </p:stCondLst>
                                        </p:cTn>
                                        <p:tgtEl>
                                          <p:spTgt spid="4"/>
                                        </p:tgtEl>
                                      </p:cBhvr>
                                      <p:to x="100000" y="80000"/>
                                    </p:animScale>
                                    <p:animScale>
                                      <p:cBhvr>
                                        <p:cTn id="23" dur="166" decel="50000">
                                          <p:stCondLst>
                                            <p:cond delay="1338"/>
                                          </p:stCondLst>
                                        </p:cTn>
                                        <p:tgtEl>
                                          <p:spTgt spid="4"/>
                                        </p:tgtEl>
                                      </p:cBhvr>
                                      <p:to x="100000" y="100000"/>
                                    </p:animScale>
                                    <p:animScale>
                                      <p:cBhvr>
                                        <p:cTn id="24" dur="26">
                                          <p:stCondLst>
                                            <p:cond delay="1642"/>
                                          </p:stCondLst>
                                        </p:cTn>
                                        <p:tgtEl>
                                          <p:spTgt spid="4"/>
                                        </p:tgtEl>
                                      </p:cBhvr>
                                      <p:to x="100000" y="90000"/>
                                    </p:animScale>
                                    <p:animScale>
                                      <p:cBhvr>
                                        <p:cTn id="25" dur="166" decel="50000">
                                          <p:stCondLst>
                                            <p:cond delay="1668"/>
                                          </p:stCondLst>
                                        </p:cTn>
                                        <p:tgtEl>
                                          <p:spTgt spid="4"/>
                                        </p:tgtEl>
                                      </p:cBhvr>
                                      <p:to x="100000" y="100000"/>
                                    </p:animScale>
                                    <p:animScale>
                                      <p:cBhvr>
                                        <p:cTn id="26" dur="26">
                                          <p:stCondLst>
                                            <p:cond delay="1808"/>
                                          </p:stCondLst>
                                        </p:cTn>
                                        <p:tgtEl>
                                          <p:spTgt spid="4"/>
                                        </p:tgtEl>
                                      </p:cBhvr>
                                      <p:to x="100000" y="95000"/>
                                    </p:animScale>
                                    <p:animScale>
                                      <p:cBhvr>
                                        <p:cTn id="27" dur="166" decel="50000">
                                          <p:stCondLst>
                                            <p:cond delay="1834"/>
                                          </p:stCondLst>
                                        </p:cTn>
                                        <p:tgtEl>
                                          <p:spTgt spid="4"/>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1331640" y="980728"/>
            <a:ext cx="6048672" cy="646331"/>
          </a:xfrm>
          <a:prstGeom prst="rect">
            <a:avLst/>
          </a:prstGeom>
          <a:solidFill>
            <a:srgbClr val="77FFDA"/>
          </a:solidFill>
        </p:spPr>
        <p:txBody>
          <a:bodyPr wrap="square">
            <a:spAutoFit/>
          </a:bodyPr>
          <a:lstStyle/>
          <a:p>
            <a:r>
              <a:rPr lang="ar-EG" sz="3600" b="1" dirty="0"/>
              <a:t>عرف كلا مما يأتي:</a:t>
            </a:r>
            <a:endParaRPr lang="ar-EG" sz="4800" b="1" dirty="0"/>
          </a:p>
        </p:txBody>
      </p:sp>
      <p:sp>
        <p:nvSpPr>
          <p:cNvPr id="4" name="إطار 3">
            <a:extLst>
              <a:ext uri="{FF2B5EF4-FFF2-40B4-BE49-F238E27FC236}">
                <a16:creationId xmlns:a16="http://schemas.microsoft.com/office/drawing/2014/main" id="{F5933A00-C17D-C714-72B4-41CE0303155E}"/>
              </a:ext>
            </a:extLst>
          </p:cNvPr>
          <p:cNvSpPr/>
          <p:nvPr/>
        </p:nvSpPr>
        <p:spPr>
          <a:xfrm>
            <a:off x="3275856" y="1916832"/>
            <a:ext cx="3960440" cy="1296144"/>
          </a:xfrm>
          <a:prstGeom prst="fram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ar-EG" sz="4400" b="1" dirty="0">
                <a:solidFill>
                  <a:schemeClr val="tx1"/>
                </a:solidFill>
              </a:rPr>
              <a:t>وسيلة الاتصال</a:t>
            </a:r>
            <a:endParaRPr lang="en-US" sz="4400" b="1" dirty="0">
              <a:solidFill>
                <a:schemeClr val="tx1"/>
              </a:solidFill>
            </a:endParaRPr>
          </a:p>
        </p:txBody>
      </p:sp>
      <p:sp>
        <p:nvSpPr>
          <p:cNvPr id="2" name="مربع نص 1">
            <a:extLst>
              <a:ext uri="{FF2B5EF4-FFF2-40B4-BE49-F238E27FC236}">
                <a16:creationId xmlns:a16="http://schemas.microsoft.com/office/drawing/2014/main" id="{3937ED3F-1060-25CC-5BF5-3028DBB42E49}"/>
              </a:ext>
            </a:extLst>
          </p:cNvPr>
          <p:cNvSpPr txBox="1"/>
          <p:nvPr/>
        </p:nvSpPr>
        <p:spPr>
          <a:xfrm>
            <a:off x="395536" y="3861048"/>
            <a:ext cx="6048672" cy="1815882"/>
          </a:xfrm>
          <a:prstGeom prst="rect">
            <a:avLst/>
          </a:prstGeom>
          <a:noFill/>
        </p:spPr>
        <p:txBody>
          <a:bodyPr wrap="square">
            <a:spAutoFit/>
          </a:bodyPr>
          <a:lstStyle/>
          <a:p>
            <a:r>
              <a:rPr lang="ar-EG" sz="2800" b="1" dirty="0">
                <a:solidFill>
                  <a:srgbClr val="FF0000"/>
                </a:solidFill>
              </a:rPr>
              <a:t>هي الأداة التي تستخدم لنقل الرسالة من المرسل إلى المستقبل، وقد تكون الوسيلة مرئية أو مسموعة، </a:t>
            </a:r>
            <a:r>
              <a:rPr lang="ar-EG" sz="2800" b="1">
                <a:solidFill>
                  <a:srgbClr val="FF0000"/>
                </a:solidFill>
              </a:rPr>
              <a:t>أو غير ذلك، و هي </a:t>
            </a:r>
            <a:r>
              <a:rPr lang="ar-EG" sz="2800" b="1" dirty="0">
                <a:solidFill>
                  <a:srgbClr val="FF0000"/>
                </a:solidFill>
              </a:rPr>
              <a:t>ما يطلق عليها قناة الاتصال لأنها حلقة الوصل بين المرسل والمستقبل</a:t>
            </a:r>
            <a:endParaRPr lang="ar-EG" sz="6600" b="1" dirty="0">
              <a:solidFill>
                <a:srgbClr val="FF0000"/>
              </a:solidFill>
            </a:endParaRPr>
          </a:p>
        </p:txBody>
      </p:sp>
    </p:spTree>
    <p:extLst>
      <p:ext uri="{BB962C8B-B14F-4D97-AF65-F5344CB8AC3E}">
        <p14:creationId xmlns:p14="http://schemas.microsoft.com/office/powerpoint/2010/main" val="3524726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1403648" y="1196752"/>
            <a:ext cx="6048672" cy="646331"/>
          </a:xfrm>
          <a:prstGeom prst="rect">
            <a:avLst/>
          </a:prstGeom>
          <a:solidFill>
            <a:srgbClr val="77FFDA"/>
          </a:solidFill>
        </p:spPr>
        <p:txBody>
          <a:bodyPr wrap="square">
            <a:spAutoFit/>
          </a:bodyPr>
          <a:lstStyle/>
          <a:p>
            <a:r>
              <a:rPr lang="ar-EG" sz="3600" b="1" dirty="0"/>
              <a:t>عرف كلا مما يأتي:</a:t>
            </a:r>
            <a:endParaRPr lang="ar-EG" sz="4800" b="1" dirty="0"/>
          </a:p>
        </p:txBody>
      </p:sp>
      <p:sp>
        <p:nvSpPr>
          <p:cNvPr id="4" name="إطار 3">
            <a:extLst>
              <a:ext uri="{FF2B5EF4-FFF2-40B4-BE49-F238E27FC236}">
                <a16:creationId xmlns:a16="http://schemas.microsoft.com/office/drawing/2014/main" id="{F5933A00-C17D-C714-72B4-41CE0303155E}"/>
              </a:ext>
            </a:extLst>
          </p:cNvPr>
          <p:cNvSpPr/>
          <p:nvPr/>
        </p:nvSpPr>
        <p:spPr>
          <a:xfrm>
            <a:off x="3347864" y="2132856"/>
            <a:ext cx="3960440" cy="1296144"/>
          </a:xfrm>
          <a:prstGeom prst="fram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ar-EG" sz="4400" b="1" dirty="0">
                <a:solidFill>
                  <a:schemeClr val="tx1"/>
                </a:solidFill>
              </a:rPr>
              <a:t>التغذية الراجعة</a:t>
            </a:r>
            <a:endParaRPr lang="en-US" sz="4400" b="1" dirty="0">
              <a:solidFill>
                <a:schemeClr val="tx1"/>
              </a:solidFill>
            </a:endParaRPr>
          </a:p>
        </p:txBody>
      </p:sp>
      <p:sp>
        <p:nvSpPr>
          <p:cNvPr id="5" name="مربع نص 4">
            <a:extLst>
              <a:ext uri="{FF2B5EF4-FFF2-40B4-BE49-F238E27FC236}">
                <a16:creationId xmlns:a16="http://schemas.microsoft.com/office/drawing/2014/main" id="{3D0405CE-6F73-74C6-CFE2-FA9743278351}"/>
              </a:ext>
            </a:extLst>
          </p:cNvPr>
          <p:cNvSpPr txBox="1"/>
          <p:nvPr/>
        </p:nvSpPr>
        <p:spPr>
          <a:xfrm>
            <a:off x="1205880" y="3621268"/>
            <a:ext cx="4572000" cy="2246769"/>
          </a:xfrm>
          <a:prstGeom prst="rect">
            <a:avLst/>
          </a:prstGeom>
          <a:noFill/>
        </p:spPr>
        <p:txBody>
          <a:bodyPr wrap="square">
            <a:spAutoFit/>
          </a:bodyPr>
          <a:lstStyle/>
          <a:p>
            <a:r>
              <a:rPr lang="ar-EG" sz="2800" b="1" dirty="0">
                <a:solidFill>
                  <a:srgbClr val="FF0000"/>
                </a:solidFill>
              </a:rPr>
              <a:t>بطلق عليها التغذية المرتدة، أو التغذية العكسية، وهي الاستجابة المتبادلة بين المرسل والمستقبل للرسالة، وهي تعبير عن رد فعل المستقبل للرسالة الاتصالية</a:t>
            </a:r>
          </a:p>
        </p:txBody>
      </p:sp>
    </p:spTree>
    <p:extLst>
      <p:ext uri="{BB962C8B-B14F-4D97-AF65-F5344CB8AC3E}">
        <p14:creationId xmlns:p14="http://schemas.microsoft.com/office/powerpoint/2010/main" val="60933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251520" y="548680"/>
            <a:ext cx="8280920" cy="584775"/>
          </a:xfrm>
          <a:prstGeom prst="rect">
            <a:avLst/>
          </a:prstGeom>
          <a:solidFill>
            <a:srgbClr val="77FFDA"/>
          </a:solidFill>
        </p:spPr>
        <p:txBody>
          <a:bodyPr wrap="square">
            <a:spAutoFit/>
          </a:bodyPr>
          <a:lstStyle/>
          <a:p>
            <a:pPr algn="r" rtl="1">
              <a:spcBef>
                <a:spcPts val="0"/>
              </a:spcBef>
              <a:spcAft>
                <a:spcPts val="500"/>
              </a:spcAft>
            </a:pPr>
            <a:r>
              <a:rPr lang="ar-EG" sz="3200" b="1" i="0" u="none" strike="noStrike" dirty="0">
                <a:solidFill>
                  <a:srgbClr val="7030A0"/>
                </a:solidFill>
                <a:effectLst/>
                <a:latin typeface="Arial" panose="020B0604020202020204" pitchFamily="34" charset="0"/>
              </a:rPr>
              <a:t>أكمل الرسم البياني الآتي الذي يمثل عناصر عملية الاتصال:</a:t>
            </a:r>
            <a:endParaRPr lang="ar-EG" sz="5400" b="1" dirty="0">
              <a:solidFill>
                <a:srgbClr val="7030A0"/>
              </a:solidFill>
              <a:effectLst/>
            </a:endParaRPr>
          </a:p>
        </p:txBody>
      </p:sp>
      <p:graphicFrame>
        <p:nvGraphicFramePr>
          <p:cNvPr id="2" name="رسم تخطيطي 1">
            <a:extLst>
              <a:ext uri="{FF2B5EF4-FFF2-40B4-BE49-F238E27FC236}">
                <a16:creationId xmlns:a16="http://schemas.microsoft.com/office/drawing/2014/main" id="{F512F89A-4073-64F5-6E34-F259165C4304}"/>
              </a:ext>
            </a:extLst>
          </p:cNvPr>
          <p:cNvGraphicFramePr/>
          <p:nvPr>
            <p:extLst>
              <p:ext uri="{D42A27DB-BD31-4B8C-83A1-F6EECF244321}">
                <p14:modId xmlns:p14="http://schemas.microsoft.com/office/powerpoint/2010/main" val="3471336846"/>
              </p:ext>
            </p:extLst>
          </p:nvPr>
        </p:nvGraphicFramePr>
        <p:xfrm>
          <a:off x="1187624" y="1397000"/>
          <a:ext cx="6432376" cy="4480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4570112"/>
      </p:ext>
    </p:extLst>
  </p:cSld>
  <p:clrMapOvr>
    <a:masterClrMapping/>
  </p:clrMapOvr>
</p:sld>
</file>

<file path=ppt/theme/theme1.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5928</TotalTime>
  <Words>865</Words>
  <Application>Microsoft Office PowerPoint</Application>
  <PresentationFormat>On-screen Show (4:3)</PresentationFormat>
  <Paragraphs>87</Paragraphs>
  <Slides>30</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30</vt:i4>
      </vt:variant>
    </vt:vector>
  </HeadingPairs>
  <TitlesOfParts>
    <vt:vector size="38" baseType="lpstr">
      <vt:lpstr>Arial</vt:lpstr>
      <vt:lpstr>Calibri</vt:lpstr>
      <vt:lpstr>Cy Grotesk Key</vt:lpstr>
      <vt:lpstr>Times New Roman</vt:lpstr>
      <vt:lpstr>Traditional Arabic</vt:lpstr>
      <vt:lpstr>Wingdings</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275</cp:revision>
  <dcterms:created xsi:type="dcterms:W3CDTF">2020-12-01T14:21:27Z</dcterms:created>
  <dcterms:modified xsi:type="dcterms:W3CDTF">2025-11-16T05:05:16Z</dcterms:modified>
</cp:coreProperties>
</file>