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 id="2147483708" r:id="rId2"/>
    <p:sldMasterId id="2147483720" r:id="rId3"/>
  </p:sldMasterIdLst>
  <p:sldIdLst>
    <p:sldId id="256" r:id="rId4"/>
    <p:sldId id="257" r:id="rId5"/>
    <p:sldId id="423" r:id="rId6"/>
    <p:sldId id="636" r:id="rId7"/>
    <p:sldId id="758" r:id="rId8"/>
    <p:sldId id="671" r:id="rId9"/>
    <p:sldId id="759" r:id="rId10"/>
    <p:sldId id="668" r:id="rId11"/>
    <p:sldId id="723" r:id="rId12"/>
    <p:sldId id="724" r:id="rId13"/>
    <p:sldId id="725" r:id="rId14"/>
    <p:sldId id="726" r:id="rId15"/>
    <p:sldId id="727" r:id="rId16"/>
    <p:sldId id="728" r:id="rId17"/>
    <p:sldId id="729" r:id="rId18"/>
    <p:sldId id="730" r:id="rId19"/>
    <p:sldId id="731" r:id="rId20"/>
    <p:sldId id="732" r:id="rId21"/>
    <p:sldId id="733" r:id="rId22"/>
    <p:sldId id="734" r:id="rId23"/>
    <p:sldId id="735" r:id="rId24"/>
    <p:sldId id="736" r:id="rId25"/>
    <p:sldId id="665" r:id="rId26"/>
    <p:sldId id="641" r:id="rId27"/>
    <p:sldId id="663" r:id="rId28"/>
    <p:sldId id="715" r:id="rId29"/>
    <p:sldId id="664" r:id="rId30"/>
    <p:sldId id="717" r:id="rId31"/>
    <p:sldId id="737" r:id="rId32"/>
    <p:sldId id="738" r:id="rId33"/>
    <p:sldId id="760" r:id="rId34"/>
    <p:sldId id="740" r:id="rId35"/>
    <p:sldId id="741" r:id="rId36"/>
    <p:sldId id="742" r:id="rId37"/>
    <p:sldId id="743" r:id="rId38"/>
    <p:sldId id="744" r:id="rId39"/>
    <p:sldId id="761" r:id="rId40"/>
    <p:sldId id="648" r:id="rId41"/>
    <p:sldId id="762" r:id="rId42"/>
    <p:sldId id="746" r:id="rId43"/>
    <p:sldId id="747" r:id="rId44"/>
    <p:sldId id="748" r:id="rId45"/>
    <p:sldId id="749" r:id="rId46"/>
    <p:sldId id="750" r:id="rId47"/>
    <p:sldId id="751" r:id="rId48"/>
    <p:sldId id="752" r:id="rId49"/>
    <p:sldId id="753" r:id="rId50"/>
    <p:sldId id="754" r:id="rId51"/>
    <p:sldId id="763" r:id="rId52"/>
    <p:sldId id="709" r:id="rId53"/>
    <p:sldId id="264" r:id="rId54"/>
    <p:sldId id="756" r:id="rId55"/>
    <p:sldId id="267" r:id="rId56"/>
    <p:sldId id="764" r:id="rId57"/>
    <p:sldId id="494" r:id="rId58"/>
    <p:sldId id="555" r:id="rId59"/>
    <p:sldId id="765" r:id="rId60"/>
    <p:sldId id="710" r:id="rId61"/>
    <p:sldId id="711" r:id="rId62"/>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ss.ayaah93@outlook.com" initials="" lastIdx="1" clrIdx="0">
    <p:extLst>
      <p:ext uri="{19B8F6BF-5375-455C-9EA6-DF929625EA0E}">
        <p15:presenceInfo xmlns:p15="http://schemas.microsoft.com/office/powerpoint/2012/main" userId="89f13bb439cdaf9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A788"/>
    <a:srgbClr val="E57A58"/>
    <a:srgbClr val="FFFFFF"/>
    <a:srgbClr val="6A7355"/>
    <a:srgbClr val="990000"/>
    <a:srgbClr val="F6E9B4"/>
    <a:srgbClr val="481918"/>
    <a:srgbClr val="2B3481"/>
    <a:srgbClr val="C921A5"/>
    <a:srgbClr val="A8FA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974" autoAdjust="0"/>
    <p:restoredTop sz="94660"/>
  </p:normalViewPr>
  <p:slideViewPr>
    <p:cSldViewPr>
      <p:cViewPr varScale="1">
        <p:scale>
          <a:sx n="63" d="100"/>
          <a:sy n="63" d="100"/>
        </p:scale>
        <p:origin x="1212"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commentAuthors" Target="commentAuthor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295106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722951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039488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375331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509537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645835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55006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227040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757480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97729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05148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601186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989081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314877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149451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21777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168712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920213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407619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430223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337733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97984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11/30/2025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85119499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11/30/2025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84513818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18.xml"/><Relationship Id="rId5" Type="http://schemas.openxmlformats.org/officeDocument/2006/relationships/image" Target="../media/image7.sv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9.svg"/><Relationship Id="rId3" Type="http://schemas.openxmlformats.org/officeDocument/2006/relationships/image" Target="../media/image13.jpeg"/><Relationship Id="rId7" Type="http://schemas.openxmlformats.org/officeDocument/2006/relationships/image" Target="../media/image5.svg"/><Relationship Id="rId12"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4.png"/><Relationship Id="rId11" Type="http://schemas.openxmlformats.org/officeDocument/2006/relationships/image" Target="../media/image17.svg"/><Relationship Id="rId5" Type="http://schemas.openxmlformats.org/officeDocument/2006/relationships/image" Target="../media/image15.svg"/><Relationship Id="rId15" Type="http://schemas.openxmlformats.org/officeDocument/2006/relationships/image" Target="../media/image21.svg"/><Relationship Id="rId10" Type="http://schemas.openxmlformats.org/officeDocument/2006/relationships/image" Target="../media/image16.png"/><Relationship Id="rId4" Type="http://schemas.openxmlformats.org/officeDocument/2006/relationships/image" Target="../media/image14.png"/><Relationship Id="rId9" Type="http://schemas.openxmlformats.org/officeDocument/2006/relationships/image" Target="../media/image7.svg"/><Relationship Id="rId14"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5.png"/><Relationship Id="rId7" Type="http://schemas.openxmlformats.org/officeDocument/2006/relationships/image" Target="../media/image27.png"/><Relationship Id="rId2" Type="http://schemas.openxmlformats.org/officeDocument/2006/relationships/image" Target="../media/image24.jpeg"/><Relationship Id="rId1" Type="http://schemas.openxmlformats.org/officeDocument/2006/relationships/slideLayout" Target="../slideLayouts/slideLayout29.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26.svg"/><Relationship Id="rId9" Type="http://schemas.openxmlformats.org/officeDocument/2006/relationships/image" Target="../media/image2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9.svg"/><Relationship Id="rId3" Type="http://schemas.openxmlformats.org/officeDocument/2006/relationships/image" Target="../media/image13.jpeg"/><Relationship Id="rId7" Type="http://schemas.openxmlformats.org/officeDocument/2006/relationships/image" Target="../media/image5.svg"/><Relationship Id="rId12"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4.png"/><Relationship Id="rId11" Type="http://schemas.openxmlformats.org/officeDocument/2006/relationships/image" Target="../media/image17.svg"/><Relationship Id="rId5" Type="http://schemas.openxmlformats.org/officeDocument/2006/relationships/image" Target="../media/image15.svg"/><Relationship Id="rId15" Type="http://schemas.openxmlformats.org/officeDocument/2006/relationships/image" Target="../media/image21.svg"/><Relationship Id="rId10" Type="http://schemas.openxmlformats.org/officeDocument/2006/relationships/image" Target="../media/image16.png"/><Relationship Id="rId4" Type="http://schemas.openxmlformats.org/officeDocument/2006/relationships/image" Target="../media/image14.png"/><Relationship Id="rId9" Type="http://schemas.openxmlformats.org/officeDocument/2006/relationships/image" Target="../media/image7.svg"/><Relationship Id="rId14" Type="http://schemas.openxmlformats.org/officeDocument/2006/relationships/image" Target="../media/image2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9.svg"/><Relationship Id="rId3" Type="http://schemas.openxmlformats.org/officeDocument/2006/relationships/image" Target="../media/image13.jpeg"/><Relationship Id="rId7" Type="http://schemas.openxmlformats.org/officeDocument/2006/relationships/image" Target="../media/image5.svg"/><Relationship Id="rId12"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4.png"/><Relationship Id="rId11" Type="http://schemas.openxmlformats.org/officeDocument/2006/relationships/image" Target="../media/image17.svg"/><Relationship Id="rId5" Type="http://schemas.openxmlformats.org/officeDocument/2006/relationships/image" Target="../media/image15.svg"/><Relationship Id="rId15" Type="http://schemas.openxmlformats.org/officeDocument/2006/relationships/image" Target="../media/image21.svg"/><Relationship Id="rId10" Type="http://schemas.openxmlformats.org/officeDocument/2006/relationships/image" Target="../media/image16.png"/><Relationship Id="rId4" Type="http://schemas.openxmlformats.org/officeDocument/2006/relationships/image" Target="../media/image14.png"/><Relationship Id="rId9" Type="http://schemas.openxmlformats.org/officeDocument/2006/relationships/image" Target="../media/image7.svg"/><Relationship Id="rId14" Type="http://schemas.openxmlformats.org/officeDocument/2006/relationships/image" Target="../media/image2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5.png"/><Relationship Id="rId7" Type="http://schemas.openxmlformats.org/officeDocument/2006/relationships/image" Target="../media/image27.png"/><Relationship Id="rId2" Type="http://schemas.openxmlformats.org/officeDocument/2006/relationships/image" Target="../media/image24.jpeg"/><Relationship Id="rId1" Type="http://schemas.openxmlformats.org/officeDocument/2006/relationships/slideLayout" Target="../slideLayouts/slideLayout29.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26.svg"/><Relationship Id="rId9" Type="http://schemas.openxmlformats.org/officeDocument/2006/relationships/image" Target="../media/image2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5.png"/><Relationship Id="rId7" Type="http://schemas.openxmlformats.org/officeDocument/2006/relationships/image" Target="../media/image27.png"/><Relationship Id="rId2" Type="http://schemas.openxmlformats.org/officeDocument/2006/relationships/image" Target="../media/image24.jpeg"/><Relationship Id="rId1" Type="http://schemas.openxmlformats.org/officeDocument/2006/relationships/slideLayout" Target="../slideLayouts/slideLayout29.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26.svg"/><Relationship Id="rId9" Type="http://schemas.openxmlformats.org/officeDocument/2006/relationships/image" Target="../media/image2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7.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16.png"/><Relationship Id="rId11" Type="http://schemas.openxmlformats.org/officeDocument/2006/relationships/image" Target="../media/image28.svg"/><Relationship Id="rId5" Type="http://schemas.openxmlformats.org/officeDocument/2006/relationships/image" Target="../media/image33.jpeg"/><Relationship Id="rId10" Type="http://schemas.openxmlformats.org/officeDocument/2006/relationships/image" Target="../media/image27.png"/><Relationship Id="rId4" Type="http://schemas.openxmlformats.org/officeDocument/2006/relationships/image" Target="../media/image7.svg"/><Relationship Id="rId9" Type="http://schemas.openxmlformats.org/officeDocument/2006/relationships/image" Target="../media/image12.sv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4.png"/><Relationship Id="rId7" Type="http://schemas.openxmlformats.org/officeDocument/2006/relationships/image" Target="../media/image16.png"/><Relationship Id="rId2" Type="http://schemas.openxmlformats.org/officeDocument/2006/relationships/image" Target="../media/image34.jpeg"/><Relationship Id="rId1" Type="http://schemas.openxmlformats.org/officeDocument/2006/relationships/slideLayout" Target="../slideLayouts/slideLayout29.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020860" y="-1020860"/>
            <a:ext cx="7102280"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grpSp>
        <p:nvGrpSpPr>
          <p:cNvPr id="3" name="Group 3"/>
          <p:cNvGrpSpPr>
            <a:grpSpLocks noChangeAspect="1"/>
          </p:cNvGrpSpPr>
          <p:nvPr/>
        </p:nvGrpSpPr>
        <p:grpSpPr>
          <a:xfrm rot="-1083260">
            <a:off x="5144003" y="233679"/>
            <a:ext cx="4888222" cy="5048556"/>
            <a:chOff x="0" y="0"/>
            <a:chExt cx="6350000" cy="6558280"/>
          </a:xfrm>
        </p:grpSpPr>
        <p:sp>
          <p:nvSpPr>
            <p:cNvPr id="4" name="Freeform 4"/>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3"/>
              <a:stretch>
                <a:fillRect l="-27567" r="-27567"/>
              </a:stretch>
            </a:blipFill>
          </p:spPr>
        </p:sp>
        <p:sp>
          <p:nvSpPr>
            <p:cNvPr id="5" name="Freeform 5"/>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9EA788"/>
            </a:solidFill>
          </p:spPr>
        </p:sp>
      </p:grpSp>
      <p:sp>
        <p:nvSpPr>
          <p:cNvPr id="6" name="Freeform 6"/>
          <p:cNvSpPr/>
          <p:nvPr/>
        </p:nvSpPr>
        <p:spPr>
          <a:xfrm rot="-1059828">
            <a:off x="-612437" y="1773009"/>
            <a:ext cx="5639927" cy="5090523"/>
          </a:xfrm>
          <a:custGeom>
            <a:avLst/>
            <a:gdLst/>
            <a:ahLst/>
            <a:cxnLst/>
            <a:rect l="l" t="t" r="r" b="b"/>
            <a:pathLst>
              <a:path w="11279853" h="10181045">
                <a:moveTo>
                  <a:pt x="0" y="0"/>
                </a:moveTo>
                <a:lnTo>
                  <a:pt x="11279852" y="0"/>
                </a:lnTo>
                <a:lnTo>
                  <a:pt x="11279852" y="10181045"/>
                </a:lnTo>
                <a:lnTo>
                  <a:pt x="0" y="10181045"/>
                </a:lnTo>
                <a:lnTo>
                  <a:pt x="0" y="0"/>
                </a:lnTo>
                <a:close/>
              </a:path>
            </a:pathLst>
          </a:custGeom>
          <a:blipFill>
            <a:blip r:embed="rId4">
              <a:extLst>
                <a:ext uri="{96DAC541-7B7A-43D3-8B79-37D633B846F1}">
                  <asvg:svgBlip xmlns:asvg="http://schemas.microsoft.com/office/drawing/2016/SVG/main" r:embed="rId5"/>
                </a:ext>
              </a:extLst>
            </a:blip>
            <a:stretch>
              <a:fillRect l="-118688"/>
            </a:stretch>
          </a:blipFill>
        </p:spPr>
      </p:sp>
      <p:grpSp>
        <p:nvGrpSpPr>
          <p:cNvPr id="7" name="Group 7"/>
          <p:cNvGrpSpPr/>
          <p:nvPr/>
        </p:nvGrpSpPr>
        <p:grpSpPr>
          <a:xfrm>
            <a:off x="3830723" y="5426550"/>
            <a:ext cx="1441217" cy="1441217"/>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9" name="TextBox 9"/>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p:cNvGrpSpPr/>
          <p:nvPr/>
        </p:nvGrpSpPr>
        <p:grpSpPr>
          <a:xfrm>
            <a:off x="-720609" y="136642"/>
            <a:ext cx="1441217" cy="1441217"/>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2" name="TextBox 12"/>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5" name="Freeform 15"/>
          <p:cNvSpPr/>
          <p:nvPr/>
        </p:nvSpPr>
        <p:spPr>
          <a:xfrm rot="-1059828">
            <a:off x="-1108794" y="253034"/>
            <a:ext cx="3246287" cy="1568621"/>
          </a:xfrm>
          <a:custGeom>
            <a:avLst/>
            <a:gdLst/>
            <a:ahLst/>
            <a:cxnLst/>
            <a:rect l="l" t="t" r="r" b="b"/>
            <a:pathLst>
              <a:path w="6492574" h="3137242">
                <a:moveTo>
                  <a:pt x="0" y="0"/>
                </a:moveTo>
                <a:lnTo>
                  <a:pt x="6492574" y="0"/>
                </a:lnTo>
                <a:lnTo>
                  <a:pt x="6492574" y="3137242"/>
                </a:lnTo>
                <a:lnTo>
                  <a:pt x="0" y="3137242"/>
                </a:lnTo>
                <a:lnTo>
                  <a:pt x="0" y="0"/>
                </a:lnTo>
                <a:close/>
              </a:path>
            </a:pathLst>
          </a:custGeom>
          <a:blipFill>
            <a:blip r:embed="rId6">
              <a:extLst>
                <a:ext uri="{96DAC541-7B7A-43D3-8B79-37D633B846F1}">
                  <asvg:svgBlip xmlns:asvg="http://schemas.microsoft.com/office/drawing/2016/SVG/main" r:embed="rId7"/>
                </a:ext>
              </a:extLst>
            </a:blip>
            <a:stretch>
              <a:fillRect l="-17076"/>
            </a:stretch>
          </a:blipFill>
        </p:spPr>
      </p:sp>
      <p:sp>
        <p:nvSpPr>
          <p:cNvPr id="16" name="Freeform 16"/>
          <p:cNvSpPr/>
          <p:nvPr/>
        </p:nvSpPr>
        <p:spPr>
          <a:xfrm rot="9551778">
            <a:off x="7885198" y="5008306"/>
            <a:ext cx="3246287" cy="1568621"/>
          </a:xfrm>
          <a:custGeom>
            <a:avLst/>
            <a:gdLst/>
            <a:ahLst/>
            <a:cxnLst/>
            <a:rect l="l" t="t" r="r" b="b"/>
            <a:pathLst>
              <a:path w="6492574" h="3137242">
                <a:moveTo>
                  <a:pt x="0" y="0"/>
                </a:moveTo>
                <a:lnTo>
                  <a:pt x="6492573" y="0"/>
                </a:lnTo>
                <a:lnTo>
                  <a:pt x="6492573" y="3137242"/>
                </a:lnTo>
                <a:lnTo>
                  <a:pt x="0" y="3137242"/>
                </a:lnTo>
                <a:lnTo>
                  <a:pt x="0" y="0"/>
                </a:lnTo>
                <a:close/>
              </a:path>
            </a:pathLst>
          </a:custGeom>
          <a:blipFill>
            <a:blip r:embed="rId4">
              <a:extLst>
                <a:ext uri="{96DAC541-7B7A-43D3-8B79-37D633B846F1}">
                  <asvg:svgBlip xmlns:asvg="http://schemas.microsoft.com/office/drawing/2016/SVG/main" r:embed="rId5"/>
                </a:ext>
              </a:extLst>
            </a:blip>
            <a:stretch>
              <a:fillRect l="-17076"/>
            </a:stretch>
          </a:blipFill>
        </p:spPr>
      </p:sp>
      <p:sp>
        <p:nvSpPr>
          <p:cNvPr id="17" name="مربع نص 16">
            <a:extLst>
              <a:ext uri="{FF2B5EF4-FFF2-40B4-BE49-F238E27FC236}">
                <a16:creationId xmlns:a16="http://schemas.microsoft.com/office/drawing/2014/main" id="{2A2E17D1-CBBA-13EF-3D86-D8A1C6C55858}"/>
              </a:ext>
            </a:extLst>
          </p:cNvPr>
          <p:cNvSpPr txBox="1"/>
          <p:nvPr/>
        </p:nvSpPr>
        <p:spPr>
          <a:xfrm>
            <a:off x="933341" y="2666952"/>
            <a:ext cx="3672408" cy="110799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600" b="1" i="0" u="none" strike="noStrike" kern="1200" cap="none" spc="0" normalizeH="0" baseline="0" noProof="0" dirty="0">
                <a:ln>
                  <a:noFill/>
                </a:ln>
                <a:solidFill>
                  <a:srgbClr val="8064A2">
                    <a:lumMod val="50000"/>
                  </a:srgbClr>
                </a:solidFill>
                <a:effectLst/>
                <a:uLnTx/>
                <a:uFillTx/>
                <a:latin typeface="Traditional Arabic" panose="02020603050405020304" pitchFamily="18" charset="-78"/>
                <a:ea typeface="+mn-ea"/>
                <a:cs typeface="Traditional Arabic" panose="02020603050405020304" pitchFamily="18" charset="-78"/>
              </a:rPr>
              <a:t>الفصل الثامن</a:t>
            </a:r>
            <a:endParaRPr kumimoji="0" lang="en-US" sz="6600" b="1" i="0" u="none" strike="noStrike" kern="1200" cap="none" spc="0" normalizeH="0" baseline="0" noProof="0" dirty="0">
              <a:ln>
                <a:noFill/>
              </a:ln>
              <a:solidFill>
                <a:srgbClr val="8064A2">
                  <a:lumMod val="50000"/>
                </a:srgbClr>
              </a:solidFill>
              <a:effectLst/>
              <a:uLnTx/>
              <a:uFillTx/>
              <a:latin typeface="Traditional Arabic" panose="02020603050405020304" pitchFamily="18" charset="-78"/>
              <a:ea typeface="+mn-ea"/>
              <a:cs typeface="Traditional Arabic" panose="02020603050405020304" pitchFamily="18" charset="-78"/>
            </a:endParaRPr>
          </a:p>
        </p:txBody>
      </p:sp>
      <p:sp>
        <p:nvSpPr>
          <p:cNvPr id="18" name="مربع نص 17">
            <a:extLst>
              <a:ext uri="{FF2B5EF4-FFF2-40B4-BE49-F238E27FC236}">
                <a16:creationId xmlns:a16="http://schemas.microsoft.com/office/drawing/2014/main" id="{ACE09E78-99BF-6880-BB8A-8DA40C34537E}"/>
              </a:ext>
            </a:extLst>
          </p:cNvPr>
          <p:cNvSpPr txBox="1"/>
          <p:nvPr/>
        </p:nvSpPr>
        <p:spPr>
          <a:xfrm>
            <a:off x="-1335334" y="4269814"/>
            <a:ext cx="7956260" cy="144655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C00000"/>
                </a:solidFill>
                <a:effectLst/>
                <a:uLnTx/>
                <a:uFillTx/>
                <a:latin typeface="Traditional Arabic" panose="02020603050405020304" pitchFamily="18" charset="-78"/>
                <a:ea typeface="+mn-ea"/>
                <a:cs typeface="Traditional Arabic" panose="02020603050405020304" pitchFamily="18" charset="-78"/>
              </a:rPr>
              <a:t>مهارة</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C00000"/>
                </a:solidFill>
                <a:effectLst/>
                <a:uLnTx/>
                <a:uFillTx/>
                <a:latin typeface="Traditional Arabic" panose="02020603050405020304" pitchFamily="18" charset="-78"/>
                <a:ea typeface="+mn-ea"/>
                <a:cs typeface="Traditional Arabic" panose="02020603050405020304" pitchFamily="18" charset="-78"/>
              </a:rPr>
              <a:t> السكرتارية</a:t>
            </a:r>
            <a:endParaRPr kumimoji="0" lang="en-US" sz="3600" b="1" i="0" u="none" strike="noStrike" kern="1200" cap="none" spc="0" normalizeH="0" baseline="0" noProof="0" dirty="0">
              <a:ln>
                <a:noFill/>
              </a:ln>
              <a:solidFill>
                <a:srgbClr val="C00000"/>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1000" fill="hold"/>
                                        <p:tgtEl>
                                          <p:spTgt spid="18"/>
                                        </p:tgtEl>
                                        <p:attrNameLst>
                                          <p:attrName>ppt_w</p:attrName>
                                        </p:attrNameLst>
                                      </p:cBhvr>
                                      <p:tavLst>
                                        <p:tav tm="0">
                                          <p:val>
                                            <p:fltVal val="0"/>
                                          </p:val>
                                        </p:tav>
                                        <p:tav tm="100000">
                                          <p:val>
                                            <p:strVal val="#ppt_w"/>
                                          </p:val>
                                        </p:tav>
                                      </p:tavLst>
                                    </p:anim>
                                    <p:anim calcmode="lin" valueType="num">
                                      <p:cBhvr>
                                        <p:cTn id="16" dur="1000" fill="hold"/>
                                        <p:tgtEl>
                                          <p:spTgt spid="18"/>
                                        </p:tgtEl>
                                        <p:attrNameLst>
                                          <p:attrName>ppt_h</p:attrName>
                                        </p:attrNameLst>
                                      </p:cBhvr>
                                      <p:tavLst>
                                        <p:tav tm="0">
                                          <p:val>
                                            <p:fltVal val="0"/>
                                          </p:val>
                                        </p:tav>
                                        <p:tav tm="100000">
                                          <p:val>
                                            <p:strVal val="#ppt_h"/>
                                          </p:val>
                                        </p:tav>
                                      </p:tavLst>
                                    </p:anim>
                                    <p:anim calcmode="lin" valueType="num">
                                      <p:cBhvr>
                                        <p:cTn id="17" dur="1000" fill="hold"/>
                                        <p:tgtEl>
                                          <p:spTgt spid="18"/>
                                        </p:tgtEl>
                                        <p:attrNameLst>
                                          <p:attrName>style.rotation</p:attrName>
                                        </p:attrNameLst>
                                      </p:cBhvr>
                                      <p:tavLst>
                                        <p:tav tm="0">
                                          <p:val>
                                            <p:fltVal val="90"/>
                                          </p:val>
                                        </p:tav>
                                        <p:tav tm="100000">
                                          <p:val>
                                            <p:fltVal val="0"/>
                                          </p:val>
                                        </p:tav>
                                      </p:tavLst>
                                    </p:anim>
                                    <p:animEffect transition="in" filter="fade">
                                      <p:cBhvr>
                                        <p:cTn id="18"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028619" y="-1028619"/>
            <a:ext cx="7086762"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grpSp>
        <p:nvGrpSpPr>
          <p:cNvPr id="3" name="Group 3"/>
          <p:cNvGrpSpPr>
            <a:grpSpLocks noChangeAspect="1"/>
          </p:cNvGrpSpPr>
          <p:nvPr/>
        </p:nvGrpSpPr>
        <p:grpSpPr>
          <a:xfrm rot="-1083260">
            <a:off x="5208717" y="853960"/>
            <a:ext cx="5498400" cy="5678747"/>
            <a:chOff x="0" y="0"/>
            <a:chExt cx="6350000" cy="6558280"/>
          </a:xfrm>
        </p:grpSpPr>
        <p:sp>
          <p:nvSpPr>
            <p:cNvPr id="4" name="Freeform 4"/>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3"/>
              <a:stretch>
                <a:fillRect l="-27567" r="-27567"/>
              </a:stretch>
            </a:blipFill>
          </p:spPr>
        </p:sp>
        <p:sp>
          <p:nvSpPr>
            <p:cNvPr id="5" name="Freeform 5"/>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CDBE8C"/>
            </a:solidFill>
          </p:spPr>
        </p:sp>
      </p:grpSp>
      <p:grpSp>
        <p:nvGrpSpPr>
          <p:cNvPr id="6" name="Group 6"/>
          <p:cNvGrpSpPr/>
          <p:nvPr/>
        </p:nvGrpSpPr>
        <p:grpSpPr>
          <a:xfrm>
            <a:off x="-720609" y="990399"/>
            <a:ext cx="1441217" cy="1441217"/>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8" name="TextBox 8"/>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Freeform 11"/>
          <p:cNvSpPr/>
          <p:nvPr/>
        </p:nvSpPr>
        <p:spPr>
          <a:xfrm rot="-1059828">
            <a:off x="-668072" y="460433"/>
            <a:ext cx="1965581" cy="1568621"/>
          </a:xfrm>
          <a:custGeom>
            <a:avLst/>
            <a:gdLst/>
            <a:ahLst/>
            <a:cxnLst/>
            <a:rect l="l" t="t" r="r" b="b"/>
            <a:pathLst>
              <a:path w="3931162" h="3137242">
                <a:moveTo>
                  <a:pt x="0" y="0"/>
                </a:moveTo>
                <a:lnTo>
                  <a:pt x="3931162" y="0"/>
                </a:lnTo>
                <a:lnTo>
                  <a:pt x="3931162" y="3137242"/>
                </a:lnTo>
                <a:lnTo>
                  <a:pt x="0" y="3137242"/>
                </a:lnTo>
                <a:lnTo>
                  <a:pt x="0" y="0"/>
                </a:lnTo>
                <a:close/>
              </a:path>
            </a:pathLst>
          </a:custGeom>
          <a:blipFill>
            <a:blip r:embed="rId4">
              <a:extLst>
                <a:ext uri="{96DAC541-7B7A-43D3-8B79-37D633B846F1}">
                  <asvg:svgBlip xmlns:asvg="http://schemas.microsoft.com/office/drawing/2016/SVG/main" r:embed="rId5"/>
                </a:ext>
              </a:extLst>
            </a:blip>
            <a:stretch>
              <a:fillRect l="-93358"/>
            </a:stretch>
          </a:blipFill>
        </p:spPr>
      </p:sp>
      <p:sp>
        <p:nvSpPr>
          <p:cNvPr id="12" name="Freeform 12"/>
          <p:cNvSpPr/>
          <p:nvPr/>
        </p:nvSpPr>
        <p:spPr>
          <a:xfrm rot="9531374">
            <a:off x="7866441" y="5216440"/>
            <a:ext cx="1965581" cy="1568621"/>
          </a:xfrm>
          <a:custGeom>
            <a:avLst/>
            <a:gdLst/>
            <a:ahLst/>
            <a:cxnLst/>
            <a:rect l="l" t="t" r="r" b="b"/>
            <a:pathLst>
              <a:path w="3931162" h="3137242">
                <a:moveTo>
                  <a:pt x="0" y="0"/>
                </a:moveTo>
                <a:lnTo>
                  <a:pt x="3931162" y="0"/>
                </a:lnTo>
                <a:lnTo>
                  <a:pt x="3931162" y="3137242"/>
                </a:lnTo>
                <a:lnTo>
                  <a:pt x="0" y="3137242"/>
                </a:lnTo>
                <a:lnTo>
                  <a:pt x="0" y="0"/>
                </a:lnTo>
                <a:close/>
              </a:path>
            </a:pathLst>
          </a:custGeom>
          <a:blipFill>
            <a:blip r:embed="rId4">
              <a:extLst>
                <a:ext uri="{96DAC541-7B7A-43D3-8B79-37D633B846F1}">
                  <asvg:svgBlip xmlns:asvg="http://schemas.microsoft.com/office/drawing/2016/SVG/main" r:embed="rId5"/>
                </a:ext>
              </a:extLst>
            </a:blip>
            <a:stretch>
              <a:fillRect l="-93358"/>
            </a:stretch>
          </a:blipFill>
        </p:spPr>
      </p:sp>
      <p:sp>
        <p:nvSpPr>
          <p:cNvPr id="13" name="مربع نص 12">
            <a:extLst>
              <a:ext uri="{FF2B5EF4-FFF2-40B4-BE49-F238E27FC236}">
                <a16:creationId xmlns:a16="http://schemas.microsoft.com/office/drawing/2014/main" id="{4EE35C93-AE08-E8AE-957E-26C85AF77D6C}"/>
              </a:ext>
            </a:extLst>
          </p:cNvPr>
          <p:cNvSpPr txBox="1"/>
          <p:nvPr/>
        </p:nvSpPr>
        <p:spPr>
          <a:xfrm rot="21037216">
            <a:off x="727479" y="2474987"/>
            <a:ext cx="3456384" cy="2585323"/>
          </a:xfrm>
          <a:prstGeom prst="rect">
            <a:avLst/>
          </a:prstGeom>
          <a:noFill/>
        </p:spPr>
        <p:txBody>
          <a:bodyPr wrap="square" rtlCol="0">
            <a:spAutoFit/>
          </a:bodyPr>
          <a:lstStyle/>
          <a:p>
            <a:pPr algn="ctr"/>
            <a:r>
              <a:rPr lang="ar-EG" sz="5400" b="1" dirty="0">
                <a:solidFill>
                  <a:srgbClr val="6A7355"/>
                </a:solidFill>
                <a:latin typeface="Traditional Arabic" panose="02020603050405020304" pitchFamily="18" charset="-78"/>
                <a:cs typeface="Traditional Arabic" panose="02020603050405020304" pitchFamily="18" charset="-78"/>
              </a:rPr>
              <a:t>5-8</a:t>
            </a:r>
          </a:p>
          <a:p>
            <a:pPr algn="ctr"/>
            <a:r>
              <a:rPr lang="ar-EG" sz="5400" b="1" dirty="0">
                <a:solidFill>
                  <a:srgbClr val="6A7355"/>
                </a:solidFill>
                <a:latin typeface="Traditional Arabic" panose="02020603050405020304" pitchFamily="18" charset="-78"/>
                <a:cs typeface="Traditional Arabic" panose="02020603050405020304" pitchFamily="18" charset="-78"/>
              </a:rPr>
              <a:t>إعداد المكاتبات الإدارية</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6393543" y="643100"/>
            <a:ext cx="2808312" cy="576064"/>
          </a:xfrm>
          <a:prstGeom prst="rect">
            <a:avLst/>
          </a:prstGeom>
          <a:solidFill>
            <a:srgbClr val="9EA78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FFFFFF"/>
                </a:solidFill>
                <a:latin typeface="Traditional Arabic" panose="02020603050405020304" pitchFamily="18" charset="-78"/>
                <a:cs typeface="Traditional Arabic" panose="02020603050405020304" pitchFamily="18" charset="-78"/>
              </a:rPr>
              <a:t>الفكرة المحورية</a:t>
            </a:r>
            <a:endParaRPr lang="en-US" sz="3600" b="1" dirty="0">
              <a:solidFill>
                <a:srgbClr val="FFFFFF"/>
              </a:solidFill>
              <a:latin typeface="Traditional Arabic" panose="02020603050405020304" pitchFamily="18" charset="-78"/>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6393543" y="2424136"/>
            <a:ext cx="2808312" cy="576064"/>
          </a:xfrm>
          <a:prstGeom prst="rect">
            <a:avLst/>
          </a:prstGeom>
          <a:solidFill>
            <a:srgbClr val="9EA78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FFFFFF"/>
                </a:solidFill>
                <a:latin typeface="Traditional Arabic" panose="02020603050405020304" pitchFamily="18" charset="-78"/>
                <a:cs typeface="Traditional Arabic" panose="02020603050405020304" pitchFamily="18" charset="-78"/>
              </a:rPr>
              <a:t>المفاهيم الرئيسية</a:t>
            </a:r>
            <a:endParaRPr lang="en-US" sz="3600" b="1" dirty="0">
              <a:solidFill>
                <a:srgbClr val="FFFFFF"/>
              </a:solidFill>
              <a:latin typeface="Traditional Arabic" panose="02020603050405020304" pitchFamily="18" charset="-78"/>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6411131" y="4440360"/>
            <a:ext cx="2808312" cy="576064"/>
          </a:xfrm>
          <a:prstGeom prst="rect">
            <a:avLst/>
          </a:prstGeom>
          <a:solidFill>
            <a:srgbClr val="9EA78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FFFFFF"/>
                </a:solidFill>
                <a:latin typeface="Traditional Arabic" panose="02020603050405020304" pitchFamily="18" charset="-78"/>
                <a:cs typeface="Traditional Arabic" panose="02020603050405020304" pitchFamily="18" charset="-78"/>
              </a:rPr>
              <a:t>الأهداف</a:t>
            </a:r>
            <a:endParaRPr lang="en-US" sz="3600" b="1" dirty="0">
              <a:solidFill>
                <a:srgbClr val="FFFFFF"/>
              </a:solidFill>
              <a:latin typeface="Traditional Arabic" panose="02020603050405020304" pitchFamily="18" charset="-78"/>
              <a:cs typeface="Traditional Arabic" panose="02020603050405020304" pitchFamily="18" charset="-78"/>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1259632" y="620688"/>
            <a:ext cx="4807737" cy="523220"/>
          </a:xfrm>
          <a:prstGeom prst="rect">
            <a:avLst/>
          </a:prstGeom>
          <a:noFill/>
        </p:spPr>
        <p:txBody>
          <a:bodyPr wrap="square">
            <a:spAutoFit/>
          </a:bodyPr>
          <a:lstStyle/>
          <a:p>
            <a:r>
              <a:rPr lang="ar-EG" sz="2800" b="1" dirty="0">
                <a:latin typeface="Traditional Arabic" panose="02020603050405020304" pitchFamily="18" charset="-78"/>
                <a:cs typeface="Traditional Arabic" panose="02020603050405020304" pitchFamily="18" charset="-78"/>
              </a:rPr>
              <a:t> التعرف على خطوات إعداد الخطابات والتقارير.</a:t>
            </a:r>
            <a:endParaRPr lang="ar-EG" sz="4800" b="1" dirty="0">
              <a:latin typeface="Traditional Arabic" panose="02020603050405020304" pitchFamily="18" charset="-78"/>
              <a:cs typeface="Traditional Arabic" panose="02020603050405020304" pitchFamily="18" charset="-78"/>
            </a:endParaRPr>
          </a:p>
        </p:txBody>
      </p:sp>
      <p:sp>
        <p:nvSpPr>
          <p:cNvPr id="9" name="مربع نص 8">
            <a:extLst>
              <a:ext uri="{FF2B5EF4-FFF2-40B4-BE49-F238E27FC236}">
                <a16:creationId xmlns:a16="http://schemas.microsoft.com/office/drawing/2014/main" id="{F4B417DB-3C1B-4202-DFB8-92185EBDF643}"/>
              </a:ext>
            </a:extLst>
          </p:cNvPr>
          <p:cNvSpPr txBox="1"/>
          <p:nvPr/>
        </p:nvSpPr>
        <p:spPr>
          <a:xfrm>
            <a:off x="1010041" y="2424136"/>
            <a:ext cx="5040560" cy="584775"/>
          </a:xfrm>
          <a:prstGeom prst="rect">
            <a:avLst/>
          </a:prstGeom>
          <a:noFill/>
        </p:spPr>
        <p:txBody>
          <a:bodyPr wrap="square">
            <a:spAutoFit/>
          </a:bodyPr>
          <a:lstStyle/>
          <a:p>
            <a:r>
              <a:rPr lang="ar-EG" sz="3200" b="1" dirty="0">
                <a:latin typeface="Traditional Arabic" panose="02020603050405020304" pitchFamily="18" charset="-78"/>
                <a:cs typeface="Traditional Arabic" panose="02020603050405020304" pitchFamily="18" charset="-78"/>
              </a:rPr>
              <a:t>الخطابات - التقارير.</a:t>
            </a:r>
            <a:endParaRPr lang="ar-EG" sz="4800" b="1" dirty="0">
              <a:latin typeface="Traditional Arabic" panose="02020603050405020304" pitchFamily="18" charset="-78"/>
              <a:cs typeface="Traditional Arabic" panose="02020603050405020304" pitchFamily="18" charset="-78"/>
            </a:endParaRP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1007128" y="3677596"/>
            <a:ext cx="5043473" cy="2677656"/>
          </a:xfrm>
          <a:prstGeom prst="rect">
            <a:avLst/>
          </a:prstGeom>
          <a:noFill/>
        </p:spPr>
        <p:txBody>
          <a:bodyPr wrap="square">
            <a:spAutoFit/>
          </a:bodyPr>
          <a:lstStyle/>
          <a:p>
            <a:r>
              <a:rPr lang="ar-EG" sz="2800" b="1" dirty="0">
                <a:latin typeface="Traditional Arabic" panose="02020603050405020304" pitchFamily="18" charset="-78"/>
                <a:cs typeface="Traditional Arabic" panose="02020603050405020304" pitchFamily="18" charset="-78"/>
              </a:rPr>
              <a:t>يتوقع بعد نهاية الموضوع أن يكون الطلبة قادرين على:</a:t>
            </a:r>
            <a:endParaRPr lang="ar-EG" sz="4000" b="1" dirty="0">
              <a:latin typeface="Traditional Arabic" panose="02020603050405020304" pitchFamily="18" charset="-78"/>
              <a:cs typeface="Traditional Arabic" panose="02020603050405020304" pitchFamily="18" charset="-78"/>
            </a:endParaRPr>
          </a:p>
          <a:p>
            <a:r>
              <a:rPr lang="ar-EG" sz="2800" b="1" dirty="0">
                <a:latin typeface="Traditional Arabic" panose="02020603050405020304" pitchFamily="18" charset="-78"/>
                <a:cs typeface="Traditional Arabic" panose="02020603050405020304" pitchFamily="18" charset="-78"/>
              </a:rPr>
              <a:t>1-تطبيق خطوات إعداد الخطابات.</a:t>
            </a:r>
            <a:endParaRPr lang="ar-EG" sz="4000" b="1" dirty="0">
              <a:latin typeface="Traditional Arabic" panose="02020603050405020304" pitchFamily="18" charset="-78"/>
              <a:cs typeface="Traditional Arabic" panose="02020603050405020304" pitchFamily="18" charset="-78"/>
            </a:endParaRPr>
          </a:p>
          <a:p>
            <a:r>
              <a:rPr lang="ar-EG" sz="2800" b="1" dirty="0">
                <a:latin typeface="Traditional Arabic" panose="02020603050405020304" pitchFamily="18" charset="-78"/>
                <a:cs typeface="Traditional Arabic" panose="02020603050405020304" pitchFamily="18" charset="-78"/>
              </a:rPr>
              <a:t>2- تطبيق خطوات إعداد التقارير.</a:t>
            </a:r>
            <a:endParaRPr lang="ar-EG" sz="4000" b="1" dirty="0">
              <a:latin typeface="Traditional Arabic" panose="02020603050405020304" pitchFamily="18" charset="-78"/>
              <a:cs typeface="Traditional Arabic" panose="02020603050405020304" pitchFamily="18" charset="-78"/>
            </a:endParaRPr>
          </a:p>
          <a:p>
            <a:r>
              <a:rPr lang="ar-EG" sz="2800" b="1" dirty="0">
                <a:latin typeface="Traditional Arabic" panose="02020603050405020304" pitchFamily="18" charset="-78"/>
                <a:cs typeface="Traditional Arabic" panose="02020603050405020304" pitchFamily="18" charset="-78"/>
              </a:rPr>
              <a:t>3. التعرف على المهارات الحديثة في إعداد المكاتبات.</a:t>
            </a:r>
            <a:endParaRPr lang="ar-EG" sz="40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2330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p:cTn id="49"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1">
                                            <p:txEl>
                                              <p:pRg st="2" end="2"/>
                                            </p:txEl>
                                          </p:spTgt>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1">
                                            <p:txEl>
                                              <p:pRg st="3" end="3"/>
                                            </p:txEl>
                                          </p:spTgt>
                                        </p:tgtEl>
                                        <p:attrNameLst>
                                          <p:attrName>style.visibility</p:attrName>
                                        </p:attrNameLst>
                                      </p:cBhvr>
                                      <p:to>
                                        <p:strVal val="visible"/>
                                      </p:to>
                                    </p:set>
                                    <p:anim calcmode="lin" valueType="num">
                                      <p:cBhvr>
                                        <p:cTn id="55" dur="1000" fill="hold"/>
                                        <p:tgtEl>
                                          <p:spTgt spid="11">
                                            <p:txEl>
                                              <p:pRg st="3" end="3"/>
                                            </p:txEl>
                                          </p:spTgt>
                                        </p:tgtEl>
                                        <p:attrNameLst>
                                          <p:attrName>ppt_w</p:attrName>
                                        </p:attrNameLst>
                                      </p:cBhvr>
                                      <p:tavLst>
                                        <p:tav tm="0">
                                          <p:val>
                                            <p:fltVal val="0"/>
                                          </p:val>
                                        </p:tav>
                                        <p:tav tm="100000">
                                          <p:val>
                                            <p:strVal val="#ppt_w"/>
                                          </p:val>
                                        </p:tav>
                                      </p:tavLst>
                                    </p:anim>
                                    <p:anim calcmode="lin" valueType="num">
                                      <p:cBhvr>
                                        <p:cTn id="56" dur="1000" fill="hold"/>
                                        <p:tgtEl>
                                          <p:spTgt spid="11">
                                            <p:txEl>
                                              <p:pRg st="3" end="3"/>
                                            </p:txEl>
                                          </p:spTgt>
                                        </p:tgtEl>
                                        <p:attrNameLst>
                                          <p:attrName>ppt_h</p:attrName>
                                        </p:attrNameLst>
                                      </p:cBhvr>
                                      <p:tavLst>
                                        <p:tav tm="0">
                                          <p:val>
                                            <p:fltVal val="0"/>
                                          </p:val>
                                        </p:tav>
                                        <p:tav tm="100000">
                                          <p:val>
                                            <p:strVal val="#ppt_h"/>
                                          </p:val>
                                        </p:tav>
                                      </p:tavLst>
                                    </p:anim>
                                    <p:anim calcmode="lin" valueType="num">
                                      <p:cBhvr>
                                        <p:cTn id="57" dur="1000" fill="hold"/>
                                        <p:tgtEl>
                                          <p:spTgt spid="11">
                                            <p:txEl>
                                              <p:pRg st="3" end="3"/>
                                            </p:txEl>
                                          </p:spTgt>
                                        </p:tgtEl>
                                        <p:attrNameLst>
                                          <p:attrName>style.rotation</p:attrName>
                                        </p:attrNameLst>
                                      </p:cBhvr>
                                      <p:tavLst>
                                        <p:tav tm="0">
                                          <p:val>
                                            <p:fltVal val="90"/>
                                          </p:val>
                                        </p:tav>
                                        <p:tav tm="100000">
                                          <p:val>
                                            <p:fltVal val="0"/>
                                          </p:val>
                                        </p:tav>
                                      </p:tavLst>
                                    </p:anim>
                                    <p:animEffect transition="in" filter="fade">
                                      <p:cBhvr>
                                        <p:cTn id="58" dur="10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F41B885C-21AD-A1AC-0596-25535312828C}"/>
              </a:ext>
            </a:extLst>
          </p:cNvPr>
          <p:cNvSpPr txBox="1"/>
          <p:nvPr/>
        </p:nvSpPr>
        <p:spPr>
          <a:xfrm>
            <a:off x="1907704" y="1124744"/>
            <a:ext cx="6246440" cy="4401205"/>
          </a:xfrm>
          <a:prstGeom prst="rect">
            <a:avLst/>
          </a:prstGeom>
          <a:noFill/>
        </p:spPr>
        <p:txBody>
          <a:bodyPr wrap="square">
            <a:spAutoFit/>
          </a:bodyPr>
          <a:lstStyle/>
          <a:p>
            <a:r>
              <a:rPr lang="ar-EG" sz="4000" b="1" dirty="0">
                <a:latin typeface="Traditional Arabic" panose="02020603050405020304" pitchFamily="18" charset="-78"/>
                <a:cs typeface="Traditional Arabic" panose="02020603050405020304" pitchFamily="18" charset="-78"/>
              </a:rPr>
              <a:t>تعد الخطابات والتقارير من أنواع المكاتبات الإدارية التي لها أهمية خاصة للمنظمة، ولها مهارات خاصة تتطلب جمع المعلومات وتلخيصها، وعرضها عرضا مناسبًا.</a:t>
            </a:r>
          </a:p>
          <a:p>
            <a:r>
              <a:rPr lang="ar-EG" sz="4000" b="1" dirty="0">
                <a:latin typeface="Traditional Arabic" panose="02020603050405020304" pitchFamily="18" charset="-78"/>
                <a:cs typeface="Traditional Arabic" panose="02020603050405020304" pitchFamily="18" charset="-78"/>
              </a:rPr>
              <a:t>لذا أفرد هذا الموضوع للتعرف على مهارات إعداد الخطابات والتقارير وأهم الموضوعات المتعلقة بها.</a:t>
            </a:r>
          </a:p>
        </p:txBody>
      </p:sp>
    </p:spTree>
    <p:extLst>
      <p:ext uri="{BB962C8B-B14F-4D97-AF65-F5344CB8AC3E}">
        <p14:creationId xmlns:p14="http://schemas.microsoft.com/office/powerpoint/2010/main" val="1382030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6426D-30F0-E8D9-C779-46AEBC7B58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13EBE55-6271-97BF-B45F-06D583A13D08}"/>
              </a:ext>
            </a:extLst>
          </p:cNvPr>
          <p:cNvSpPr/>
          <p:nvPr/>
        </p:nvSpPr>
        <p:spPr>
          <a:xfrm rot="-5400000">
            <a:off x="1057300" y="-1057300"/>
            <a:ext cx="7029400"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grpSp>
        <p:nvGrpSpPr>
          <p:cNvPr id="3" name="Group 3">
            <a:extLst>
              <a:ext uri="{FF2B5EF4-FFF2-40B4-BE49-F238E27FC236}">
                <a16:creationId xmlns:a16="http://schemas.microsoft.com/office/drawing/2014/main" id="{7B27F3CC-58BF-12A2-7DB7-F3186851125B}"/>
              </a:ext>
            </a:extLst>
          </p:cNvPr>
          <p:cNvGrpSpPr>
            <a:grpSpLocks noChangeAspect="1"/>
          </p:cNvGrpSpPr>
          <p:nvPr/>
        </p:nvGrpSpPr>
        <p:grpSpPr>
          <a:xfrm>
            <a:off x="4036521" y="1786364"/>
            <a:ext cx="2433955" cy="4867909"/>
            <a:chOff x="0" y="0"/>
            <a:chExt cx="3175000" cy="6350000"/>
          </a:xfrm>
        </p:grpSpPr>
        <p:sp>
          <p:nvSpPr>
            <p:cNvPr id="4" name="Freeform 4">
              <a:extLst>
                <a:ext uri="{FF2B5EF4-FFF2-40B4-BE49-F238E27FC236}">
                  <a16:creationId xmlns:a16="http://schemas.microsoft.com/office/drawing/2014/main" id="{DE48CD97-6142-414D-B308-9EC10764E451}"/>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solidFill>
              <a:srgbClr val="9EA788"/>
            </a:solidFill>
            <a:ln w="12700">
              <a:solidFill>
                <a:srgbClr val="000000"/>
              </a:solidFill>
            </a:ln>
          </p:spPr>
        </p:sp>
        <p:sp>
          <p:nvSpPr>
            <p:cNvPr id="5" name="Freeform 5">
              <a:extLst>
                <a:ext uri="{FF2B5EF4-FFF2-40B4-BE49-F238E27FC236}">
                  <a16:creationId xmlns:a16="http://schemas.microsoft.com/office/drawing/2014/main" id="{7E358AC0-704B-66A9-D77D-47F18AC23381}"/>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6" name="Group 6">
            <a:extLst>
              <a:ext uri="{FF2B5EF4-FFF2-40B4-BE49-F238E27FC236}">
                <a16:creationId xmlns:a16="http://schemas.microsoft.com/office/drawing/2014/main" id="{5FDE42F8-E545-8589-8C6A-E2A77AF771A1}"/>
              </a:ext>
            </a:extLst>
          </p:cNvPr>
          <p:cNvGrpSpPr>
            <a:grpSpLocks noChangeAspect="1"/>
          </p:cNvGrpSpPr>
          <p:nvPr/>
        </p:nvGrpSpPr>
        <p:grpSpPr>
          <a:xfrm>
            <a:off x="4093236" y="1872069"/>
            <a:ext cx="2320524" cy="4641047"/>
            <a:chOff x="0" y="0"/>
            <a:chExt cx="3175000" cy="6350000"/>
          </a:xfrm>
        </p:grpSpPr>
        <p:sp>
          <p:nvSpPr>
            <p:cNvPr id="7" name="Freeform 7">
              <a:extLst>
                <a:ext uri="{FF2B5EF4-FFF2-40B4-BE49-F238E27FC236}">
                  <a16:creationId xmlns:a16="http://schemas.microsoft.com/office/drawing/2014/main" id="{EA27CFC2-D7C7-EC02-5F64-C14954DCF904}"/>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blipFill>
              <a:blip r:embed="rId3"/>
              <a:stretch>
                <a:fillRect l="-33250"/>
              </a:stretch>
            </a:blipFill>
          </p:spPr>
        </p:sp>
        <p:sp>
          <p:nvSpPr>
            <p:cNvPr id="8" name="Freeform 8">
              <a:extLst>
                <a:ext uri="{FF2B5EF4-FFF2-40B4-BE49-F238E27FC236}">
                  <a16:creationId xmlns:a16="http://schemas.microsoft.com/office/drawing/2014/main" id="{CBA5DB6B-5816-0875-6139-D9D4ABBA1B13}"/>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9" name="Group 9">
            <a:extLst>
              <a:ext uri="{FF2B5EF4-FFF2-40B4-BE49-F238E27FC236}">
                <a16:creationId xmlns:a16="http://schemas.microsoft.com/office/drawing/2014/main" id="{3854750E-160E-D6FC-3999-0D1B23EBED2E}"/>
              </a:ext>
            </a:extLst>
          </p:cNvPr>
          <p:cNvGrpSpPr>
            <a:grpSpLocks noChangeAspect="1"/>
          </p:cNvGrpSpPr>
          <p:nvPr/>
        </p:nvGrpSpPr>
        <p:grpSpPr>
          <a:xfrm>
            <a:off x="6560832" y="8424"/>
            <a:ext cx="2433955" cy="4867909"/>
            <a:chOff x="0" y="0"/>
            <a:chExt cx="3175000" cy="6350000"/>
          </a:xfrm>
        </p:grpSpPr>
        <p:sp>
          <p:nvSpPr>
            <p:cNvPr id="10" name="Freeform 10">
              <a:extLst>
                <a:ext uri="{FF2B5EF4-FFF2-40B4-BE49-F238E27FC236}">
                  <a16:creationId xmlns:a16="http://schemas.microsoft.com/office/drawing/2014/main" id="{D92562EB-9594-5C7A-DB7C-2D0E67185C4D}"/>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solidFill>
              <a:srgbClr val="9EA788"/>
            </a:solidFill>
            <a:ln w="12700">
              <a:solidFill>
                <a:srgbClr val="000000"/>
              </a:solidFill>
            </a:ln>
          </p:spPr>
        </p:sp>
        <p:sp>
          <p:nvSpPr>
            <p:cNvPr id="11" name="Freeform 11">
              <a:extLst>
                <a:ext uri="{FF2B5EF4-FFF2-40B4-BE49-F238E27FC236}">
                  <a16:creationId xmlns:a16="http://schemas.microsoft.com/office/drawing/2014/main" id="{30260DB0-0C58-67B4-DF21-C431B5904441}"/>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12" name="Group 12">
            <a:extLst>
              <a:ext uri="{FF2B5EF4-FFF2-40B4-BE49-F238E27FC236}">
                <a16:creationId xmlns:a16="http://schemas.microsoft.com/office/drawing/2014/main" id="{C8633906-7392-894C-4E15-CF9784214935}"/>
              </a:ext>
            </a:extLst>
          </p:cNvPr>
          <p:cNvGrpSpPr>
            <a:grpSpLocks noChangeAspect="1"/>
          </p:cNvGrpSpPr>
          <p:nvPr/>
        </p:nvGrpSpPr>
        <p:grpSpPr>
          <a:xfrm>
            <a:off x="6617548" y="159955"/>
            <a:ext cx="2320524" cy="4641047"/>
            <a:chOff x="0" y="0"/>
            <a:chExt cx="3175000" cy="6350000"/>
          </a:xfrm>
        </p:grpSpPr>
        <p:sp>
          <p:nvSpPr>
            <p:cNvPr id="13" name="Freeform 13">
              <a:extLst>
                <a:ext uri="{FF2B5EF4-FFF2-40B4-BE49-F238E27FC236}">
                  <a16:creationId xmlns:a16="http://schemas.microsoft.com/office/drawing/2014/main" id="{E390BFD8-DFC3-3DB8-8542-42D19F5063AC}"/>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blipFill>
              <a:blip r:embed="rId4"/>
              <a:stretch>
                <a:fillRect l="-48524" r="-188317"/>
              </a:stretch>
            </a:blipFill>
          </p:spPr>
        </p:sp>
        <p:sp>
          <p:nvSpPr>
            <p:cNvPr id="14" name="Freeform 14">
              <a:extLst>
                <a:ext uri="{FF2B5EF4-FFF2-40B4-BE49-F238E27FC236}">
                  <a16:creationId xmlns:a16="http://schemas.microsoft.com/office/drawing/2014/main" id="{4A9AC464-1755-BB3A-F0E6-C7104482D083}"/>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sp>
        <p:nvSpPr>
          <p:cNvPr id="15" name="Freeform 15">
            <a:extLst>
              <a:ext uri="{FF2B5EF4-FFF2-40B4-BE49-F238E27FC236}">
                <a16:creationId xmlns:a16="http://schemas.microsoft.com/office/drawing/2014/main" id="{8463EE64-6AE3-604F-FD97-9DD79462FB03}"/>
              </a:ext>
            </a:extLst>
          </p:cNvPr>
          <p:cNvSpPr/>
          <p:nvPr/>
        </p:nvSpPr>
        <p:spPr>
          <a:xfrm>
            <a:off x="7576817" y="5127247"/>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6" name="Group 16">
            <a:extLst>
              <a:ext uri="{FF2B5EF4-FFF2-40B4-BE49-F238E27FC236}">
                <a16:creationId xmlns:a16="http://schemas.microsoft.com/office/drawing/2014/main" id="{0DE50BE8-48E6-82DD-8B8C-A62F7ED56AD8}"/>
              </a:ext>
            </a:extLst>
          </p:cNvPr>
          <p:cNvGrpSpPr/>
          <p:nvPr/>
        </p:nvGrpSpPr>
        <p:grpSpPr>
          <a:xfrm>
            <a:off x="8232600" y="5213056"/>
            <a:ext cx="1441217" cy="1441217"/>
            <a:chOff x="0" y="0"/>
            <a:chExt cx="812800" cy="812800"/>
          </a:xfrm>
        </p:grpSpPr>
        <p:sp>
          <p:nvSpPr>
            <p:cNvPr id="17" name="Freeform 17">
              <a:extLst>
                <a:ext uri="{FF2B5EF4-FFF2-40B4-BE49-F238E27FC236}">
                  <a16:creationId xmlns:a16="http://schemas.microsoft.com/office/drawing/2014/main" id="{F6B66C63-D6D3-3095-612A-5A3090C3E71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CDBE8C"/>
              </a:solidFill>
              <a:prstDash val="solid"/>
              <a:miter/>
            </a:ln>
          </p:spPr>
        </p:sp>
        <p:sp>
          <p:nvSpPr>
            <p:cNvPr id="18" name="TextBox 18">
              <a:extLst>
                <a:ext uri="{FF2B5EF4-FFF2-40B4-BE49-F238E27FC236}">
                  <a16:creationId xmlns:a16="http://schemas.microsoft.com/office/drawing/2014/main" id="{0C988DAF-9C0D-9E7E-1D91-D3897A4B3921}"/>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1" name="مربع نص 20">
            <a:extLst>
              <a:ext uri="{FF2B5EF4-FFF2-40B4-BE49-F238E27FC236}">
                <a16:creationId xmlns:a16="http://schemas.microsoft.com/office/drawing/2014/main" id="{4C1B5D1E-1FDB-B153-163F-5E056C371368}"/>
              </a:ext>
            </a:extLst>
          </p:cNvPr>
          <p:cNvSpPr txBox="1"/>
          <p:nvPr/>
        </p:nvSpPr>
        <p:spPr>
          <a:xfrm>
            <a:off x="68591" y="977242"/>
            <a:ext cx="3672408" cy="5842695"/>
          </a:xfrm>
          <a:prstGeom prst="ellipse">
            <a:avLst/>
          </a:prstGeom>
          <a:noFill/>
          <a:ln>
            <a:noFill/>
          </a:ln>
        </p:spPr>
        <p:txBody>
          <a:bodyPr wrap="square">
            <a:spAutoFit/>
          </a:bodyPr>
          <a:lstStyle/>
          <a:p>
            <a:pPr algn="ctr"/>
            <a:r>
              <a:rPr lang="ar-EG" sz="4400" b="1" dirty="0">
                <a:solidFill>
                  <a:schemeClr val="accent5">
                    <a:lumMod val="50000"/>
                  </a:schemeClr>
                </a:solidFill>
                <a:latin typeface="Traditional Arabic" panose="02020603050405020304" pitchFamily="18" charset="-78"/>
                <a:cs typeface="Traditional Arabic" panose="02020603050405020304" pitchFamily="18" charset="-78"/>
              </a:rPr>
              <a:t>الهدف الأول:</a:t>
            </a:r>
          </a:p>
          <a:p>
            <a:pPr algn="ctr"/>
            <a:r>
              <a:rPr lang="ar-EG" sz="4400" b="1" dirty="0">
                <a:latin typeface="Traditional Arabic" panose="02020603050405020304" pitchFamily="18" charset="-78"/>
                <a:cs typeface="Traditional Arabic" panose="02020603050405020304" pitchFamily="18" charset="-78"/>
              </a:rPr>
              <a:t>أن يكون الطلبة قادرين على تطبيق خطوات إعداد الخطابات.</a:t>
            </a:r>
            <a:endParaRPr lang="ar-EG" sz="44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771572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D0D839F8-2309-EB26-10FF-6439565F98EE}"/>
              </a:ext>
            </a:extLst>
          </p:cNvPr>
          <p:cNvSpPr txBox="1"/>
          <p:nvPr/>
        </p:nvSpPr>
        <p:spPr>
          <a:xfrm>
            <a:off x="1403648" y="1988840"/>
            <a:ext cx="6795628" cy="3170099"/>
          </a:xfrm>
          <a:prstGeom prst="rect">
            <a:avLst/>
          </a:prstGeom>
          <a:noFill/>
          <a:ln>
            <a:noFill/>
          </a:ln>
        </p:spPr>
        <p:txBody>
          <a:bodyPr wrap="square">
            <a:spAutoFit/>
          </a:bodyPr>
          <a:lstStyle/>
          <a:p>
            <a:pPr algn="ctr"/>
            <a:r>
              <a:rPr lang="ar-EG" sz="4000" b="1" dirty="0">
                <a:latin typeface="Traditional Arabic" panose="02020603050405020304" pitchFamily="18" charset="-78"/>
                <a:cs typeface="Traditional Arabic" panose="02020603050405020304" pitchFamily="18" charset="-78"/>
              </a:rPr>
              <a:t>بعد السكرتير المكاتبات ذات الطابع الرسمي والمهمة، ويحررها، ويتطلب هذا منه معرفة تامة بسياسات المنظمة وإجراءاتها. والخطاب الإداري الرسمي هو عرض معلوماتي بمواصفات معينة يتسق مع الهدف من تلك الرسالة أو الخطاب. </a:t>
            </a:r>
            <a:endParaRPr lang="ar-EG" sz="80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289793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953ED-DFFC-2617-1F66-FB0EDEFF785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CE82E88-90BB-ECE2-2737-A825CBB23BE7}"/>
              </a:ext>
            </a:extLst>
          </p:cNvPr>
          <p:cNvSpPr/>
          <p:nvPr/>
        </p:nvSpPr>
        <p:spPr>
          <a:xfrm rot="-5400000">
            <a:off x="1118849" y="-1164950"/>
            <a:ext cx="6901899"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a:extLst>
              <a:ext uri="{FF2B5EF4-FFF2-40B4-BE49-F238E27FC236}">
                <a16:creationId xmlns:a16="http://schemas.microsoft.com/office/drawing/2014/main" id="{6F7757F4-711C-D15D-A1C8-3CA34BEF379F}"/>
              </a:ext>
            </a:extLst>
          </p:cNvPr>
          <p:cNvSpPr/>
          <p:nvPr/>
        </p:nvSpPr>
        <p:spPr>
          <a:xfrm>
            <a:off x="0" y="-86861"/>
            <a:ext cx="9144000" cy="2835375"/>
          </a:xfrm>
          <a:custGeom>
            <a:avLst/>
            <a:gdLst/>
            <a:ahLst/>
            <a:cxnLst/>
            <a:rect l="l" t="t" r="r" b="b"/>
            <a:pathLst>
              <a:path w="18288000" h="3782528">
                <a:moveTo>
                  <a:pt x="0" y="0"/>
                </a:moveTo>
                <a:lnTo>
                  <a:pt x="18288000" y="0"/>
                </a:lnTo>
                <a:lnTo>
                  <a:pt x="18288000" y="3782528"/>
                </a:lnTo>
                <a:lnTo>
                  <a:pt x="0" y="3782528"/>
                </a:lnTo>
                <a:lnTo>
                  <a:pt x="0" y="0"/>
                </a:lnTo>
                <a:close/>
              </a:path>
            </a:pathLst>
          </a:custGeom>
          <a:blipFill>
            <a:blip r:embed="rId3"/>
            <a:stretch>
              <a:fillRect t="-86794" b="-135328"/>
            </a:stretch>
          </a:blipFill>
        </p:spPr>
      </p:sp>
      <p:sp>
        <p:nvSpPr>
          <p:cNvPr id="4" name="Freeform 4">
            <a:extLst>
              <a:ext uri="{FF2B5EF4-FFF2-40B4-BE49-F238E27FC236}">
                <a16:creationId xmlns:a16="http://schemas.microsoft.com/office/drawing/2014/main" id="{E591FAA9-64E9-8EA1-6F2B-B4639784B6A7}"/>
              </a:ext>
            </a:extLst>
          </p:cNvPr>
          <p:cNvSpPr/>
          <p:nvPr/>
        </p:nvSpPr>
        <p:spPr>
          <a:xfrm rot="-5400000">
            <a:off x="3182540" y="-3243070"/>
            <a:ext cx="2829381" cy="9141799"/>
          </a:xfrm>
          <a:custGeom>
            <a:avLst/>
            <a:gdLst/>
            <a:ahLst/>
            <a:cxnLst/>
            <a:rect l="l" t="t" r="r" b="b"/>
            <a:pathLst>
              <a:path w="3916622" h="18283597">
                <a:moveTo>
                  <a:pt x="0" y="0"/>
                </a:moveTo>
                <a:lnTo>
                  <a:pt x="3916622" y="0"/>
                </a:lnTo>
                <a:lnTo>
                  <a:pt x="3916622" y="18283597"/>
                </a:lnTo>
                <a:lnTo>
                  <a:pt x="0" y="18283597"/>
                </a:lnTo>
                <a:lnTo>
                  <a:pt x="0" y="0"/>
                </a:lnTo>
                <a:close/>
              </a:path>
            </a:pathLst>
          </a:custGeom>
          <a:blipFill>
            <a:blip r:embed="rId4">
              <a:alphaModFix amt="56000"/>
              <a:extLst>
                <a:ext uri="{96DAC541-7B7A-43D3-8B79-37D633B846F1}">
                  <asvg:svgBlip xmlns:asvg="http://schemas.microsoft.com/office/drawing/2016/SVG/main" r:embed="rId5"/>
                </a:ext>
              </a:extLst>
            </a:blip>
            <a:stretch>
              <a:fillRect r="-366820"/>
            </a:stretch>
          </a:blipFill>
        </p:spPr>
      </p:sp>
      <p:grpSp>
        <p:nvGrpSpPr>
          <p:cNvPr id="5" name="Group 5">
            <a:extLst>
              <a:ext uri="{FF2B5EF4-FFF2-40B4-BE49-F238E27FC236}">
                <a16:creationId xmlns:a16="http://schemas.microsoft.com/office/drawing/2014/main" id="{6F2F8F17-9575-E76D-0CDC-6E955800E33F}"/>
              </a:ext>
            </a:extLst>
          </p:cNvPr>
          <p:cNvGrpSpPr/>
          <p:nvPr/>
        </p:nvGrpSpPr>
        <p:grpSpPr>
          <a:xfrm>
            <a:off x="-720609" y="427049"/>
            <a:ext cx="1441217" cy="1441217"/>
            <a:chOff x="0" y="0"/>
            <a:chExt cx="812800" cy="812800"/>
          </a:xfrm>
        </p:grpSpPr>
        <p:sp>
          <p:nvSpPr>
            <p:cNvPr id="6" name="Freeform 6">
              <a:extLst>
                <a:ext uri="{FF2B5EF4-FFF2-40B4-BE49-F238E27FC236}">
                  <a16:creationId xmlns:a16="http://schemas.microsoft.com/office/drawing/2014/main" id="{3DD8F6FB-A11C-6A09-22C5-3F61278A717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7" name="TextBox 7">
              <a:extLst>
                <a:ext uri="{FF2B5EF4-FFF2-40B4-BE49-F238E27FC236}">
                  <a16:creationId xmlns:a16="http://schemas.microsoft.com/office/drawing/2014/main" id="{3906D619-3E95-362F-7B26-C6EF6C93B392}"/>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77CC403E-78F4-41BC-015C-E549031C6A9F}"/>
              </a:ext>
            </a:extLst>
          </p:cNvPr>
          <p:cNvGrpSpPr/>
          <p:nvPr/>
        </p:nvGrpSpPr>
        <p:grpSpPr>
          <a:xfrm>
            <a:off x="3851391" y="-1561857"/>
            <a:ext cx="1441217" cy="1441217"/>
            <a:chOff x="0" y="0"/>
            <a:chExt cx="812800" cy="812800"/>
          </a:xfrm>
        </p:grpSpPr>
        <p:sp>
          <p:nvSpPr>
            <p:cNvPr id="9" name="Freeform 9">
              <a:extLst>
                <a:ext uri="{FF2B5EF4-FFF2-40B4-BE49-F238E27FC236}">
                  <a16:creationId xmlns:a16="http://schemas.microsoft.com/office/drawing/2014/main" id="{F0CE891D-507C-A811-B7EC-F44EBE3278F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0" name="TextBox 10">
              <a:extLst>
                <a:ext uri="{FF2B5EF4-FFF2-40B4-BE49-F238E27FC236}">
                  <a16:creationId xmlns:a16="http://schemas.microsoft.com/office/drawing/2014/main" id="{7645F3F5-B7C7-17A2-A426-F34138DA2B0F}"/>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85A100A2-8F1A-1EDE-4FF1-C50C3DC91BBB}"/>
              </a:ext>
            </a:extLst>
          </p:cNvPr>
          <p:cNvGrpSpPr/>
          <p:nvPr/>
        </p:nvGrpSpPr>
        <p:grpSpPr>
          <a:xfrm>
            <a:off x="720608" y="3582618"/>
            <a:ext cx="5066686" cy="1453468"/>
            <a:chOff x="0" y="0"/>
            <a:chExt cx="8787838" cy="2220810"/>
          </a:xfrm>
        </p:grpSpPr>
        <p:sp>
          <p:nvSpPr>
            <p:cNvPr id="12" name="Freeform 12">
              <a:extLst>
                <a:ext uri="{FF2B5EF4-FFF2-40B4-BE49-F238E27FC236}">
                  <a16:creationId xmlns:a16="http://schemas.microsoft.com/office/drawing/2014/main" id="{D7A98603-3387-2926-64E6-60988636A7DC}"/>
                </a:ext>
              </a:extLst>
            </p:cNvPr>
            <p:cNvSpPr/>
            <p:nvPr/>
          </p:nvSpPr>
          <p:spPr>
            <a:xfrm>
              <a:off x="340702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a:extLst>
                <a:ext uri="{FF2B5EF4-FFF2-40B4-BE49-F238E27FC236}">
                  <a16:creationId xmlns:a16="http://schemas.microsoft.com/office/drawing/2014/main" id="{3C1DD776-7DA2-328F-D569-54AB24C94B19}"/>
                </a:ext>
              </a:extLst>
            </p:cNvPr>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14" name="Freeform 14">
            <a:extLst>
              <a:ext uri="{FF2B5EF4-FFF2-40B4-BE49-F238E27FC236}">
                <a16:creationId xmlns:a16="http://schemas.microsoft.com/office/drawing/2014/main" id="{470DBAC1-9E64-7E32-E4C1-EFDC1A07AF17}"/>
              </a:ext>
            </a:extLst>
          </p:cNvPr>
          <p:cNvSpPr/>
          <p:nvPr/>
        </p:nvSpPr>
        <p:spPr>
          <a:xfrm>
            <a:off x="8152062" y="1035462"/>
            <a:ext cx="2017807" cy="832804"/>
          </a:xfrm>
          <a:custGeom>
            <a:avLst/>
            <a:gdLst/>
            <a:ahLst/>
            <a:cxnLst/>
            <a:rect l="l" t="t" r="r" b="b"/>
            <a:pathLst>
              <a:path w="4035613" h="1665608">
                <a:moveTo>
                  <a:pt x="0" y="0"/>
                </a:moveTo>
                <a:lnTo>
                  <a:pt x="4035613" y="0"/>
                </a:lnTo>
                <a:lnTo>
                  <a:pt x="4035613" y="1665607"/>
                </a:lnTo>
                <a:lnTo>
                  <a:pt x="0" y="16656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15">
            <a:extLst>
              <a:ext uri="{FF2B5EF4-FFF2-40B4-BE49-F238E27FC236}">
                <a16:creationId xmlns:a16="http://schemas.microsoft.com/office/drawing/2014/main" id="{BAEF8B18-E2AE-CE38-4C5D-5D57EC07CFC5}"/>
              </a:ext>
            </a:extLst>
          </p:cNvPr>
          <p:cNvSpPr/>
          <p:nvPr/>
        </p:nvSpPr>
        <p:spPr>
          <a:xfrm>
            <a:off x="7410350" y="1915710"/>
            <a:ext cx="2017807" cy="832804"/>
          </a:xfrm>
          <a:custGeom>
            <a:avLst/>
            <a:gdLst/>
            <a:ahLst/>
            <a:cxnLst/>
            <a:rect l="l" t="t" r="r" b="b"/>
            <a:pathLst>
              <a:path w="4035613" h="1665608">
                <a:moveTo>
                  <a:pt x="0" y="0"/>
                </a:moveTo>
                <a:lnTo>
                  <a:pt x="4035614" y="0"/>
                </a:lnTo>
                <a:lnTo>
                  <a:pt x="4035614" y="1665608"/>
                </a:lnTo>
                <a:lnTo>
                  <a:pt x="0" y="16656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a:extLst>
              <a:ext uri="{FF2B5EF4-FFF2-40B4-BE49-F238E27FC236}">
                <a16:creationId xmlns:a16="http://schemas.microsoft.com/office/drawing/2014/main" id="{35D2074B-C84C-A34D-39ED-E7FCFFD7353A}"/>
              </a:ext>
            </a:extLst>
          </p:cNvPr>
          <p:cNvSpPr/>
          <p:nvPr/>
        </p:nvSpPr>
        <p:spPr>
          <a:xfrm rot="5400000">
            <a:off x="7826614" y="1580172"/>
            <a:ext cx="650894" cy="576187"/>
          </a:xfrm>
          <a:custGeom>
            <a:avLst/>
            <a:gdLst/>
            <a:ahLst/>
            <a:cxnLst/>
            <a:rect l="l" t="t" r="r" b="b"/>
            <a:pathLst>
              <a:path w="1301788" h="1152374">
                <a:moveTo>
                  <a:pt x="0" y="0"/>
                </a:moveTo>
                <a:lnTo>
                  <a:pt x="1301789" y="0"/>
                </a:lnTo>
                <a:lnTo>
                  <a:pt x="1301789" y="1152374"/>
                </a:lnTo>
                <a:lnTo>
                  <a:pt x="0" y="1152374"/>
                </a:lnTo>
                <a:lnTo>
                  <a:pt x="0" y="0"/>
                </a:lnTo>
                <a:close/>
              </a:path>
            </a:pathLst>
          </a:custGeom>
          <a:blipFill>
            <a:blip r:embed="rId10">
              <a:extLst>
                <a:ext uri="{96DAC541-7B7A-43D3-8B79-37D633B846F1}">
                  <asvg:svgBlip xmlns:asvg="http://schemas.microsoft.com/office/drawing/2016/SVG/main" r:embed="rId11"/>
                </a:ext>
              </a:extLst>
            </a:blip>
            <a:stretch>
              <a:fillRect r="-61751"/>
            </a:stretch>
          </a:blipFill>
        </p:spPr>
      </p:sp>
      <p:grpSp>
        <p:nvGrpSpPr>
          <p:cNvPr id="17" name="Group 17">
            <a:extLst>
              <a:ext uri="{FF2B5EF4-FFF2-40B4-BE49-F238E27FC236}">
                <a16:creationId xmlns:a16="http://schemas.microsoft.com/office/drawing/2014/main" id="{47DE4EB4-6C4C-DDB7-3CD3-81C7FFADE6C2}"/>
              </a:ext>
            </a:extLst>
          </p:cNvPr>
          <p:cNvGrpSpPr/>
          <p:nvPr/>
        </p:nvGrpSpPr>
        <p:grpSpPr>
          <a:xfrm>
            <a:off x="559548" y="3591423"/>
            <a:ext cx="865285" cy="865285"/>
            <a:chOff x="0" y="0"/>
            <a:chExt cx="2307426" cy="2307426"/>
          </a:xfrm>
        </p:grpSpPr>
        <p:sp>
          <p:nvSpPr>
            <p:cNvPr id="18" name="Freeform 18">
              <a:extLst>
                <a:ext uri="{FF2B5EF4-FFF2-40B4-BE49-F238E27FC236}">
                  <a16:creationId xmlns:a16="http://schemas.microsoft.com/office/drawing/2014/main" id="{FFA52E6E-4533-D6DD-A45E-D2E884981D53}"/>
                </a:ext>
              </a:extLst>
            </p:cNvPr>
            <p:cNvSpPr/>
            <p:nvPr/>
          </p:nvSpPr>
          <p:spPr>
            <a:xfrm>
              <a:off x="0" y="0"/>
              <a:ext cx="2307426" cy="2307426"/>
            </a:xfrm>
            <a:custGeom>
              <a:avLst/>
              <a:gdLst/>
              <a:ahLst/>
              <a:cxnLst/>
              <a:rect l="l" t="t" r="r" b="b"/>
              <a:pathLst>
                <a:path w="2307426" h="2307426">
                  <a:moveTo>
                    <a:pt x="0" y="0"/>
                  </a:moveTo>
                  <a:lnTo>
                    <a:pt x="2307426" y="0"/>
                  </a:lnTo>
                  <a:lnTo>
                    <a:pt x="2307426" y="2307426"/>
                  </a:lnTo>
                  <a:lnTo>
                    <a:pt x="0" y="230742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a:extLst>
                <a:ext uri="{FF2B5EF4-FFF2-40B4-BE49-F238E27FC236}">
                  <a16:creationId xmlns:a16="http://schemas.microsoft.com/office/drawing/2014/main" id="{07227743-E481-A1B4-56E3-30338F125723}"/>
                </a:ext>
              </a:extLst>
            </p:cNvPr>
            <p:cNvSpPr/>
            <p:nvPr/>
          </p:nvSpPr>
          <p:spPr>
            <a:xfrm>
              <a:off x="429493" y="408751"/>
              <a:ext cx="1448440" cy="1844078"/>
            </a:xfrm>
            <a:custGeom>
              <a:avLst/>
              <a:gdLst/>
              <a:ahLst/>
              <a:cxnLst/>
              <a:rect l="l" t="t" r="r" b="b"/>
              <a:pathLst>
                <a:path w="1448440" h="1844078">
                  <a:moveTo>
                    <a:pt x="0" y="0"/>
                  </a:moveTo>
                  <a:lnTo>
                    <a:pt x="1448440" y="0"/>
                  </a:lnTo>
                  <a:lnTo>
                    <a:pt x="1448440" y="1844078"/>
                  </a:lnTo>
                  <a:lnTo>
                    <a:pt x="0" y="184407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28" name="مربع نص 27">
            <a:extLst>
              <a:ext uri="{FF2B5EF4-FFF2-40B4-BE49-F238E27FC236}">
                <a16:creationId xmlns:a16="http://schemas.microsoft.com/office/drawing/2014/main" id="{D30F60D6-9711-C931-5397-B82F013E20AF}"/>
              </a:ext>
            </a:extLst>
          </p:cNvPr>
          <p:cNvSpPr txBox="1"/>
          <p:nvPr/>
        </p:nvSpPr>
        <p:spPr>
          <a:xfrm>
            <a:off x="1034766" y="3705671"/>
            <a:ext cx="4752528" cy="1446550"/>
          </a:xfrm>
          <a:prstGeom prst="rect">
            <a:avLst/>
          </a:prstGeom>
          <a:noFill/>
        </p:spPr>
        <p:txBody>
          <a:bodyPr wrap="square" rtlCol="0">
            <a:spAutoFit/>
          </a:bodyPr>
          <a:lstStyle/>
          <a:p>
            <a:pPr algn="ctr"/>
            <a:r>
              <a:rPr lang="ar-EG" sz="4400" b="1" dirty="0">
                <a:ln/>
                <a:effectLst>
                  <a:outerShdw blurRad="38100" dist="19050" dir="2700000" algn="tl" rotWithShape="0">
                    <a:schemeClr val="dk1">
                      <a:lumMod val="50000"/>
                      <a:alpha val="40000"/>
                    </a:schemeClr>
                  </a:outerShdw>
                </a:effectLst>
                <a:latin typeface="Traditional Arabic" panose="02020603050405020304" pitchFamily="18" charset="-78"/>
                <a:cs typeface="Traditional Arabic" panose="02020603050405020304" pitchFamily="18" charset="-78"/>
              </a:rPr>
              <a:t>مكونات الخطاب الإداري الرسمي:</a:t>
            </a:r>
            <a:endParaRPr lang="ar-EG" sz="40200" b="1" dirty="0">
              <a:ln/>
              <a:effectLst>
                <a:outerShdw blurRad="38100" dist="19050" dir="2700000" algn="tl" rotWithShape="0">
                  <a:schemeClr val="dk1">
                    <a:lumMod val="50000"/>
                    <a:alpha val="40000"/>
                  </a:schemeClr>
                </a:outerShdw>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761075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 calcmode="lin" valueType="num">
                                      <p:cBhvr>
                                        <p:cTn id="7"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F41B885C-21AD-A1AC-0596-25535312828C}"/>
              </a:ext>
            </a:extLst>
          </p:cNvPr>
          <p:cNvSpPr txBox="1"/>
          <p:nvPr/>
        </p:nvSpPr>
        <p:spPr>
          <a:xfrm rot="20991258">
            <a:off x="1431123" y="2551836"/>
            <a:ext cx="7038528" cy="1754326"/>
          </a:xfrm>
          <a:prstGeom prst="rect">
            <a:avLst/>
          </a:prstGeom>
          <a:noFill/>
          <a:ln>
            <a:noFill/>
          </a:ln>
        </p:spPr>
        <p:txBody>
          <a:bodyPr wrap="square">
            <a:spAutoFit/>
          </a:bodyPr>
          <a:lstStyle/>
          <a:p>
            <a:pPr algn="ctr"/>
            <a:r>
              <a:rPr lang="ar-EG" sz="3600" b="1" dirty="0">
                <a:latin typeface="Traditional Arabic" panose="02020603050405020304" pitchFamily="18" charset="-78"/>
                <a:cs typeface="Traditional Arabic" panose="02020603050405020304" pitchFamily="18" charset="-78"/>
              </a:rPr>
              <a:t>تتكون الخطابات الرسمية من عدد من العناصر الأساسية التي لابد من وجودها في الخطاب عند كتابته من قبل السكرتير؛ منها:</a:t>
            </a:r>
          </a:p>
        </p:txBody>
      </p:sp>
    </p:spTree>
    <p:extLst>
      <p:ext uri="{BB962C8B-B14F-4D97-AF65-F5344CB8AC3E}">
        <p14:creationId xmlns:p14="http://schemas.microsoft.com/office/powerpoint/2010/main" val="3325970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5070DDD0-FE25-9AC1-A592-72251B6190A0}"/>
              </a:ext>
            </a:extLst>
          </p:cNvPr>
          <p:cNvSpPr/>
          <p:nvPr/>
        </p:nvSpPr>
        <p:spPr>
          <a:xfrm>
            <a:off x="3275856" y="476672"/>
            <a:ext cx="3413800" cy="2002850"/>
          </a:xfrm>
          <a:custGeom>
            <a:avLst/>
            <a:gdLst/>
            <a:ahLst/>
            <a:cxnLst/>
            <a:rect l="l" t="t" r="r" b="b"/>
            <a:pathLst>
              <a:path w="4695311" h="4114800">
                <a:moveTo>
                  <a:pt x="0" y="0"/>
                </a:moveTo>
                <a:lnTo>
                  <a:pt x="4695311" y="0"/>
                </a:lnTo>
                <a:lnTo>
                  <a:pt x="469531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196C4C3E-B168-81EE-D0C4-EFFDBFFFE2CC}"/>
              </a:ext>
            </a:extLst>
          </p:cNvPr>
          <p:cNvSpPr txBox="1"/>
          <p:nvPr/>
        </p:nvSpPr>
        <p:spPr>
          <a:xfrm>
            <a:off x="3119374" y="1188894"/>
            <a:ext cx="4248472" cy="769441"/>
          </a:xfrm>
          <a:prstGeom prst="rect">
            <a:avLst/>
          </a:prstGeom>
          <a:noFill/>
        </p:spPr>
        <p:txBody>
          <a:bodyPr wrap="square" rtlCol="0">
            <a:spAutoFit/>
          </a:bodyPr>
          <a:lstStyle/>
          <a:p>
            <a:pPr algn="ctr"/>
            <a:r>
              <a:rPr lang="ar-EG" sz="4400" b="1" dirty="0">
                <a:solidFill>
                  <a:schemeClr val="bg1"/>
                </a:solidFill>
                <a:latin typeface="Traditional Arabic" panose="02020603050405020304" pitchFamily="18" charset="-78"/>
                <a:cs typeface="Traditional Arabic" panose="02020603050405020304" pitchFamily="18" charset="-78"/>
              </a:rPr>
              <a:t>1- البسملة</a:t>
            </a:r>
            <a:endParaRPr lang="en-US" sz="4400" b="1" dirty="0">
              <a:solidFill>
                <a:schemeClr val="bg1"/>
              </a:solidFill>
              <a:latin typeface="Traditional Arabic" panose="02020603050405020304" pitchFamily="18" charset="-78"/>
              <a:cs typeface="Traditional Arabic" panose="02020603050405020304" pitchFamily="18" charset="-78"/>
            </a:endParaRPr>
          </a:p>
        </p:txBody>
      </p:sp>
      <p:sp>
        <p:nvSpPr>
          <p:cNvPr id="6" name="مربع نص 5">
            <a:extLst>
              <a:ext uri="{FF2B5EF4-FFF2-40B4-BE49-F238E27FC236}">
                <a16:creationId xmlns:a16="http://schemas.microsoft.com/office/drawing/2014/main" id="{8692BAA1-FA0F-4010-C32D-A9AE85E013A8}"/>
              </a:ext>
            </a:extLst>
          </p:cNvPr>
          <p:cNvSpPr txBox="1"/>
          <p:nvPr/>
        </p:nvSpPr>
        <p:spPr>
          <a:xfrm>
            <a:off x="1907704" y="3429000"/>
            <a:ext cx="6311769" cy="1754326"/>
          </a:xfrm>
          <a:prstGeom prst="rect">
            <a:avLst/>
          </a:prstGeom>
          <a:noFill/>
        </p:spPr>
        <p:txBody>
          <a:bodyPr wrap="square">
            <a:spAutoFit/>
          </a:bodyPr>
          <a:lstStyle/>
          <a:p>
            <a:pPr algn="r" rtl="1">
              <a:spcBef>
                <a:spcPts val="0"/>
              </a:spcBef>
              <a:spcAft>
                <a:spcPts val="500"/>
              </a:spcAft>
            </a:pPr>
            <a:r>
              <a:rPr lang="ar-EG" sz="3600" b="1" i="0" u="none" strike="noStrike" dirty="0">
                <a:solidFill>
                  <a:srgbClr val="481918"/>
                </a:solidFill>
                <a:effectLst/>
                <a:latin typeface="Traditional Arabic" panose="02020603050405020304" pitchFamily="18" charset="-78"/>
                <a:cs typeface="Traditional Arabic" panose="02020603050405020304" pitchFamily="18" charset="-78"/>
              </a:rPr>
              <a:t>وهي جزء مهم في الخطابات الإدارية في المجتمع المسلم، فهي المدخل المناسب لبداية أي عمل، فهي مناسبة لكافة المكاتبات.</a:t>
            </a:r>
            <a:endParaRPr lang="ar-EG" sz="3600" b="1" dirty="0">
              <a:solidFill>
                <a:srgbClr val="481918"/>
              </a:solidFill>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497969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12001786-F469-A5C5-9A18-45F8AD30B985}"/>
              </a:ext>
            </a:extLst>
          </p:cNvPr>
          <p:cNvSpPr/>
          <p:nvPr/>
        </p:nvSpPr>
        <p:spPr>
          <a:xfrm>
            <a:off x="3275856" y="476672"/>
            <a:ext cx="3413800" cy="2002850"/>
          </a:xfrm>
          <a:custGeom>
            <a:avLst/>
            <a:gdLst/>
            <a:ahLst/>
            <a:cxnLst/>
            <a:rect l="l" t="t" r="r" b="b"/>
            <a:pathLst>
              <a:path w="4695311" h="4114800">
                <a:moveTo>
                  <a:pt x="0" y="0"/>
                </a:moveTo>
                <a:lnTo>
                  <a:pt x="4695311" y="0"/>
                </a:lnTo>
                <a:lnTo>
                  <a:pt x="469531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196C4C3E-B168-81EE-D0C4-EFFDBFFFE2CC}"/>
              </a:ext>
            </a:extLst>
          </p:cNvPr>
          <p:cNvSpPr txBox="1"/>
          <p:nvPr/>
        </p:nvSpPr>
        <p:spPr>
          <a:xfrm>
            <a:off x="3416581" y="754822"/>
            <a:ext cx="3132350" cy="1446550"/>
          </a:xfrm>
          <a:prstGeom prst="rect">
            <a:avLst/>
          </a:prstGeom>
          <a:noFill/>
        </p:spPr>
        <p:txBody>
          <a:bodyPr wrap="square" rtlCol="0">
            <a:spAutoFit/>
          </a:bodyPr>
          <a:lstStyle/>
          <a:p>
            <a:pPr algn="ctr"/>
            <a:r>
              <a:rPr lang="ar-EG" sz="4400" b="1" dirty="0">
                <a:solidFill>
                  <a:schemeClr val="bg1"/>
                </a:solidFill>
                <a:latin typeface="Traditional Arabic" panose="02020603050405020304" pitchFamily="18" charset="-78"/>
                <a:cs typeface="Traditional Arabic" panose="02020603050405020304" pitchFamily="18" charset="-78"/>
              </a:rPr>
              <a:t>2- الجهة المصدرة للخطاب</a:t>
            </a:r>
            <a:endParaRPr lang="en-US" sz="4400" b="1" dirty="0">
              <a:solidFill>
                <a:schemeClr val="bg1"/>
              </a:solidFill>
              <a:latin typeface="Traditional Arabic" panose="02020603050405020304" pitchFamily="18" charset="-78"/>
              <a:cs typeface="Traditional Arabic" panose="02020603050405020304" pitchFamily="18" charset="-78"/>
            </a:endParaRPr>
          </a:p>
        </p:txBody>
      </p:sp>
      <p:sp>
        <p:nvSpPr>
          <p:cNvPr id="6" name="مربع نص 5">
            <a:extLst>
              <a:ext uri="{FF2B5EF4-FFF2-40B4-BE49-F238E27FC236}">
                <a16:creationId xmlns:a16="http://schemas.microsoft.com/office/drawing/2014/main" id="{8692BAA1-FA0F-4010-C32D-A9AE85E013A8}"/>
              </a:ext>
            </a:extLst>
          </p:cNvPr>
          <p:cNvSpPr txBox="1"/>
          <p:nvPr/>
        </p:nvSpPr>
        <p:spPr>
          <a:xfrm>
            <a:off x="1416114" y="2924944"/>
            <a:ext cx="6311769" cy="3046988"/>
          </a:xfrm>
          <a:prstGeom prst="rect">
            <a:avLst/>
          </a:prstGeom>
          <a:noFill/>
        </p:spPr>
        <p:txBody>
          <a:bodyPr wrap="square">
            <a:spAutoFit/>
          </a:bodyPr>
          <a:lstStyle/>
          <a:p>
            <a:r>
              <a:rPr lang="ar-EG" sz="3200" b="1" dirty="0">
                <a:solidFill>
                  <a:srgbClr val="481918"/>
                </a:solidFill>
              </a:rPr>
              <a:t>هي الجهة التي حررت الخطاب، وتتضح من خلال الجزء العلوي من النماذج المطبوعة والجاهزة لدى الجهة (وهي ما يعرف بالترويسة) الذي يتضح فيه اسم الجهة سواء كانت وزارة أم مؤسسة خاصة، وكذلك الشعار الخاص بها.</a:t>
            </a:r>
          </a:p>
        </p:txBody>
      </p:sp>
    </p:spTree>
    <p:extLst>
      <p:ext uri="{BB962C8B-B14F-4D97-AF65-F5344CB8AC3E}">
        <p14:creationId xmlns:p14="http://schemas.microsoft.com/office/powerpoint/2010/main" val="2603927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E727CCB2-B979-6721-EB9F-F0E9D9E65B8C}"/>
              </a:ext>
            </a:extLst>
          </p:cNvPr>
          <p:cNvSpPr/>
          <p:nvPr/>
        </p:nvSpPr>
        <p:spPr>
          <a:xfrm>
            <a:off x="3275856" y="476672"/>
            <a:ext cx="3413800" cy="2002850"/>
          </a:xfrm>
          <a:custGeom>
            <a:avLst/>
            <a:gdLst/>
            <a:ahLst/>
            <a:cxnLst/>
            <a:rect l="l" t="t" r="r" b="b"/>
            <a:pathLst>
              <a:path w="4695311" h="4114800">
                <a:moveTo>
                  <a:pt x="0" y="0"/>
                </a:moveTo>
                <a:lnTo>
                  <a:pt x="4695311" y="0"/>
                </a:lnTo>
                <a:lnTo>
                  <a:pt x="469531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196C4C3E-B168-81EE-D0C4-EFFDBFFFE2CC}"/>
              </a:ext>
            </a:extLst>
          </p:cNvPr>
          <p:cNvSpPr txBox="1"/>
          <p:nvPr/>
        </p:nvSpPr>
        <p:spPr>
          <a:xfrm>
            <a:off x="2327283" y="1093376"/>
            <a:ext cx="5400600" cy="769441"/>
          </a:xfrm>
          <a:prstGeom prst="rect">
            <a:avLst/>
          </a:prstGeom>
          <a:noFill/>
        </p:spPr>
        <p:txBody>
          <a:bodyPr wrap="square" rtlCol="0">
            <a:spAutoFit/>
          </a:bodyPr>
          <a:lstStyle/>
          <a:p>
            <a:pPr algn="ctr"/>
            <a:r>
              <a:rPr lang="ar-EG" sz="4400" b="1" dirty="0">
                <a:solidFill>
                  <a:schemeClr val="bg1"/>
                </a:solidFill>
              </a:rPr>
              <a:t>3- الموضوع</a:t>
            </a:r>
            <a:endParaRPr lang="en-US" sz="4400" b="1" dirty="0">
              <a:solidFill>
                <a:schemeClr val="bg1"/>
              </a:solidFill>
            </a:endParaRPr>
          </a:p>
        </p:txBody>
      </p:sp>
      <p:sp>
        <p:nvSpPr>
          <p:cNvPr id="6" name="مربع نص 5">
            <a:extLst>
              <a:ext uri="{FF2B5EF4-FFF2-40B4-BE49-F238E27FC236}">
                <a16:creationId xmlns:a16="http://schemas.microsoft.com/office/drawing/2014/main" id="{8692BAA1-FA0F-4010-C32D-A9AE85E013A8}"/>
              </a:ext>
            </a:extLst>
          </p:cNvPr>
          <p:cNvSpPr txBox="1"/>
          <p:nvPr/>
        </p:nvSpPr>
        <p:spPr>
          <a:xfrm>
            <a:off x="1416114" y="2924944"/>
            <a:ext cx="6311769" cy="2862322"/>
          </a:xfrm>
          <a:prstGeom prst="rect">
            <a:avLst/>
          </a:prstGeom>
          <a:noFill/>
        </p:spPr>
        <p:txBody>
          <a:bodyPr wrap="square">
            <a:spAutoFit/>
          </a:bodyPr>
          <a:lstStyle/>
          <a:p>
            <a:r>
              <a:rPr lang="ar-EG" sz="3600" b="1" dirty="0">
                <a:solidFill>
                  <a:srgbClr val="481918"/>
                </a:solidFill>
              </a:rPr>
              <a:t>هو عدد محدود من الكلمات (نصف سطر تقريبا) تصف باختصار فحوى الخطاب؛ بحيث يستطيع قارئها معرفة المضمون العام للرسالة، ويقع تحت الترويسة مباشرة.</a:t>
            </a:r>
            <a:endParaRPr lang="ar-EG" sz="5400" b="1" dirty="0">
              <a:solidFill>
                <a:srgbClr val="481918"/>
              </a:solidFill>
            </a:endParaRPr>
          </a:p>
        </p:txBody>
      </p:sp>
    </p:spTree>
    <p:extLst>
      <p:ext uri="{BB962C8B-B14F-4D97-AF65-F5344CB8AC3E}">
        <p14:creationId xmlns:p14="http://schemas.microsoft.com/office/powerpoint/2010/main" val="3290273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8ADE95E7-049C-DE9F-0550-7073C364CC67}"/>
              </a:ext>
            </a:extLst>
          </p:cNvPr>
          <p:cNvSpPr/>
          <p:nvPr/>
        </p:nvSpPr>
        <p:spPr>
          <a:xfrm>
            <a:off x="3275856" y="476672"/>
            <a:ext cx="3413800" cy="2002850"/>
          </a:xfrm>
          <a:custGeom>
            <a:avLst/>
            <a:gdLst/>
            <a:ahLst/>
            <a:cxnLst/>
            <a:rect l="l" t="t" r="r" b="b"/>
            <a:pathLst>
              <a:path w="4695311" h="4114800">
                <a:moveTo>
                  <a:pt x="0" y="0"/>
                </a:moveTo>
                <a:lnTo>
                  <a:pt x="4695311" y="0"/>
                </a:lnTo>
                <a:lnTo>
                  <a:pt x="469531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196C4C3E-B168-81EE-D0C4-EFFDBFFFE2CC}"/>
              </a:ext>
            </a:extLst>
          </p:cNvPr>
          <p:cNvSpPr txBox="1"/>
          <p:nvPr/>
        </p:nvSpPr>
        <p:spPr>
          <a:xfrm>
            <a:off x="3275855" y="816377"/>
            <a:ext cx="3413801" cy="1323439"/>
          </a:xfrm>
          <a:prstGeom prst="rect">
            <a:avLst/>
          </a:prstGeom>
          <a:noFill/>
        </p:spPr>
        <p:txBody>
          <a:bodyPr wrap="square" rtlCol="0">
            <a:spAutoFit/>
          </a:bodyPr>
          <a:lstStyle/>
          <a:p>
            <a:pPr algn="ctr"/>
            <a:r>
              <a:rPr lang="ar-EG" sz="4000" b="1" dirty="0">
                <a:solidFill>
                  <a:schemeClr val="bg1"/>
                </a:solidFill>
              </a:rPr>
              <a:t>4- الجهة المرسل إليها الخطاب</a:t>
            </a:r>
            <a:endParaRPr lang="en-US" sz="4000" b="1" dirty="0">
              <a:solidFill>
                <a:schemeClr val="bg1"/>
              </a:solidFill>
            </a:endParaRPr>
          </a:p>
        </p:txBody>
      </p:sp>
      <p:sp>
        <p:nvSpPr>
          <p:cNvPr id="6" name="مربع نص 5">
            <a:extLst>
              <a:ext uri="{FF2B5EF4-FFF2-40B4-BE49-F238E27FC236}">
                <a16:creationId xmlns:a16="http://schemas.microsoft.com/office/drawing/2014/main" id="{8692BAA1-FA0F-4010-C32D-A9AE85E013A8}"/>
              </a:ext>
            </a:extLst>
          </p:cNvPr>
          <p:cNvSpPr txBox="1"/>
          <p:nvPr/>
        </p:nvSpPr>
        <p:spPr>
          <a:xfrm>
            <a:off x="1504216" y="2636912"/>
            <a:ext cx="6135567" cy="4031873"/>
          </a:xfrm>
          <a:prstGeom prst="rect">
            <a:avLst/>
          </a:prstGeom>
          <a:noFill/>
        </p:spPr>
        <p:txBody>
          <a:bodyPr wrap="square">
            <a:spAutoFit/>
          </a:bodyPr>
          <a:lstStyle/>
          <a:p>
            <a:r>
              <a:rPr lang="ar-EG" sz="3200" b="1" dirty="0">
                <a:solidFill>
                  <a:srgbClr val="481918"/>
                </a:solidFill>
              </a:rPr>
              <a:t> ينبغي أن يُستخدم اللقب الوظيفي لممثل تلك الجهة وليس الاسم الشخصي لصاحب المنصب الوظيفي، وتختلف المصطلحات المستخدمة لمخاطبة الجهات بحسبها؛ فمثلا إذا كانت الشخصية المخاطبة بمرتبة وزير يستخدم مصطلح "معالي، أو صاحب المعالى"، أما إذا كانت الشخصية بمرتبة مدير إدارة فيستخدم مصطلح "سعادة، أو مدير، أما إذا كانت المخاطبة موجهة لشخص بعينه، فيستخدم مصطلح "المكرم"، وهكذا</a:t>
            </a:r>
          </a:p>
        </p:txBody>
      </p:sp>
    </p:spTree>
    <p:extLst>
      <p:ext uri="{BB962C8B-B14F-4D97-AF65-F5344CB8AC3E}">
        <p14:creationId xmlns:p14="http://schemas.microsoft.com/office/powerpoint/2010/main" val="1832491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DEF38D0E-9E0F-EBD3-DDCC-3A2D4473D344}"/>
              </a:ext>
            </a:extLst>
          </p:cNvPr>
          <p:cNvSpPr/>
          <p:nvPr/>
        </p:nvSpPr>
        <p:spPr>
          <a:xfrm>
            <a:off x="3275856" y="476672"/>
            <a:ext cx="3413800" cy="2002850"/>
          </a:xfrm>
          <a:custGeom>
            <a:avLst/>
            <a:gdLst/>
            <a:ahLst/>
            <a:cxnLst/>
            <a:rect l="l" t="t" r="r" b="b"/>
            <a:pathLst>
              <a:path w="4695311" h="4114800">
                <a:moveTo>
                  <a:pt x="0" y="0"/>
                </a:moveTo>
                <a:lnTo>
                  <a:pt x="4695311" y="0"/>
                </a:lnTo>
                <a:lnTo>
                  <a:pt x="469531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196C4C3E-B168-81EE-D0C4-EFFDBFFFE2CC}"/>
              </a:ext>
            </a:extLst>
          </p:cNvPr>
          <p:cNvSpPr txBox="1"/>
          <p:nvPr/>
        </p:nvSpPr>
        <p:spPr>
          <a:xfrm>
            <a:off x="2054663" y="1124154"/>
            <a:ext cx="5856185" cy="707886"/>
          </a:xfrm>
          <a:prstGeom prst="rect">
            <a:avLst/>
          </a:prstGeom>
          <a:noFill/>
        </p:spPr>
        <p:txBody>
          <a:bodyPr wrap="square" rtlCol="0">
            <a:spAutoFit/>
          </a:bodyPr>
          <a:lstStyle/>
          <a:p>
            <a:pPr algn="ctr"/>
            <a:r>
              <a:rPr lang="ar-EG" sz="4000" b="1" dirty="0">
                <a:solidFill>
                  <a:schemeClr val="bg1"/>
                </a:solidFill>
              </a:rPr>
              <a:t>5- تحية الافتتاح</a:t>
            </a:r>
            <a:endParaRPr lang="en-US" sz="4000" b="1" dirty="0">
              <a:solidFill>
                <a:schemeClr val="bg1"/>
              </a:solidFill>
            </a:endParaRPr>
          </a:p>
        </p:txBody>
      </p:sp>
      <p:sp>
        <p:nvSpPr>
          <p:cNvPr id="6" name="مربع نص 5">
            <a:extLst>
              <a:ext uri="{FF2B5EF4-FFF2-40B4-BE49-F238E27FC236}">
                <a16:creationId xmlns:a16="http://schemas.microsoft.com/office/drawing/2014/main" id="{8692BAA1-FA0F-4010-C32D-A9AE85E013A8}"/>
              </a:ext>
            </a:extLst>
          </p:cNvPr>
          <p:cNvSpPr txBox="1"/>
          <p:nvPr/>
        </p:nvSpPr>
        <p:spPr>
          <a:xfrm>
            <a:off x="812697" y="3434862"/>
            <a:ext cx="7518604" cy="1323439"/>
          </a:xfrm>
          <a:prstGeom prst="rect">
            <a:avLst/>
          </a:prstGeom>
          <a:noFill/>
        </p:spPr>
        <p:txBody>
          <a:bodyPr wrap="square">
            <a:spAutoFit/>
          </a:bodyPr>
          <a:lstStyle/>
          <a:p>
            <a:r>
              <a:rPr lang="ar-EG" sz="4000" b="1" dirty="0">
                <a:solidFill>
                  <a:srgbClr val="481918"/>
                </a:solidFill>
              </a:rPr>
              <a:t>من أفضل التحايا قول: "السلام عليكم ورحمة الله وبركاته"، وهي التحية المستخدمة.</a:t>
            </a:r>
            <a:endParaRPr lang="ar-EG" sz="6000" b="1" dirty="0">
              <a:solidFill>
                <a:srgbClr val="481918"/>
              </a:solidFill>
            </a:endParaRPr>
          </a:p>
        </p:txBody>
      </p:sp>
    </p:spTree>
    <p:extLst>
      <p:ext uri="{BB962C8B-B14F-4D97-AF65-F5344CB8AC3E}">
        <p14:creationId xmlns:p14="http://schemas.microsoft.com/office/powerpoint/2010/main" val="656212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349EB50A-0B97-ABAE-0D16-B726A221B523}"/>
              </a:ext>
            </a:extLst>
          </p:cNvPr>
          <p:cNvSpPr/>
          <p:nvPr/>
        </p:nvSpPr>
        <p:spPr>
          <a:xfrm>
            <a:off x="3275856" y="476672"/>
            <a:ext cx="3413800" cy="2002850"/>
          </a:xfrm>
          <a:custGeom>
            <a:avLst/>
            <a:gdLst/>
            <a:ahLst/>
            <a:cxnLst/>
            <a:rect l="l" t="t" r="r" b="b"/>
            <a:pathLst>
              <a:path w="4695311" h="4114800">
                <a:moveTo>
                  <a:pt x="0" y="0"/>
                </a:moveTo>
                <a:lnTo>
                  <a:pt x="4695311" y="0"/>
                </a:lnTo>
                <a:lnTo>
                  <a:pt x="469531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196C4C3E-B168-81EE-D0C4-EFFDBFFFE2CC}"/>
              </a:ext>
            </a:extLst>
          </p:cNvPr>
          <p:cNvSpPr txBox="1"/>
          <p:nvPr/>
        </p:nvSpPr>
        <p:spPr>
          <a:xfrm>
            <a:off x="2054663" y="1124154"/>
            <a:ext cx="5856185" cy="707886"/>
          </a:xfrm>
          <a:prstGeom prst="rect">
            <a:avLst/>
          </a:prstGeom>
          <a:noFill/>
        </p:spPr>
        <p:txBody>
          <a:bodyPr wrap="square" rtlCol="0">
            <a:spAutoFit/>
          </a:bodyPr>
          <a:lstStyle/>
          <a:p>
            <a:pPr algn="ctr"/>
            <a:r>
              <a:rPr lang="ar-EG" sz="4000" b="1" dirty="0">
                <a:solidFill>
                  <a:schemeClr val="bg1"/>
                </a:solidFill>
              </a:rPr>
              <a:t>6- متن الخطاب:</a:t>
            </a:r>
            <a:endParaRPr lang="en-US" sz="4000" b="1" dirty="0">
              <a:solidFill>
                <a:schemeClr val="bg1"/>
              </a:solidFill>
            </a:endParaRPr>
          </a:p>
        </p:txBody>
      </p:sp>
      <p:sp>
        <p:nvSpPr>
          <p:cNvPr id="6" name="مربع نص 5">
            <a:extLst>
              <a:ext uri="{FF2B5EF4-FFF2-40B4-BE49-F238E27FC236}">
                <a16:creationId xmlns:a16="http://schemas.microsoft.com/office/drawing/2014/main" id="{8692BAA1-FA0F-4010-C32D-A9AE85E013A8}"/>
              </a:ext>
            </a:extLst>
          </p:cNvPr>
          <p:cNvSpPr txBox="1"/>
          <p:nvPr/>
        </p:nvSpPr>
        <p:spPr>
          <a:xfrm>
            <a:off x="812697" y="3068960"/>
            <a:ext cx="7518604" cy="2308324"/>
          </a:xfrm>
          <a:prstGeom prst="rect">
            <a:avLst/>
          </a:prstGeom>
          <a:noFill/>
        </p:spPr>
        <p:txBody>
          <a:bodyPr wrap="square">
            <a:spAutoFit/>
          </a:bodyPr>
          <a:lstStyle/>
          <a:p>
            <a:r>
              <a:rPr lang="ar-EG" sz="3600" b="1" dirty="0">
                <a:solidFill>
                  <a:srgbClr val="481918"/>
                </a:solidFill>
              </a:rPr>
              <a:t>وهو العرض التفصيلي لمحتوى الخطاب ومكوناته الموضوعية، ومتن الخطاب يختلف من خطاب لأخر من حيث طوله، وهدفه، وطريقة عرض معلوماته وفقًا لظروف كل خطاب.</a:t>
            </a:r>
            <a:endParaRPr lang="ar-EG" sz="6600" b="1" dirty="0">
              <a:solidFill>
                <a:srgbClr val="481918"/>
              </a:solidFill>
            </a:endParaRPr>
          </a:p>
        </p:txBody>
      </p:sp>
    </p:spTree>
    <p:extLst>
      <p:ext uri="{BB962C8B-B14F-4D97-AF65-F5344CB8AC3E}">
        <p14:creationId xmlns:p14="http://schemas.microsoft.com/office/powerpoint/2010/main" val="1836557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03E5E48D-2751-FC34-4A36-3641FB99ADB4}"/>
              </a:ext>
            </a:extLst>
          </p:cNvPr>
          <p:cNvSpPr/>
          <p:nvPr/>
        </p:nvSpPr>
        <p:spPr>
          <a:xfrm>
            <a:off x="3275856" y="476672"/>
            <a:ext cx="3413800" cy="2002850"/>
          </a:xfrm>
          <a:custGeom>
            <a:avLst/>
            <a:gdLst/>
            <a:ahLst/>
            <a:cxnLst/>
            <a:rect l="l" t="t" r="r" b="b"/>
            <a:pathLst>
              <a:path w="4695311" h="4114800">
                <a:moveTo>
                  <a:pt x="0" y="0"/>
                </a:moveTo>
                <a:lnTo>
                  <a:pt x="4695311" y="0"/>
                </a:lnTo>
                <a:lnTo>
                  <a:pt x="469531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196C4C3E-B168-81EE-D0C4-EFFDBFFFE2CC}"/>
              </a:ext>
            </a:extLst>
          </p:cNvPr>
          <p:cNvSpPr txBox="1"/>
          <p:nvPr/>
        </p:nvSpPr>
        <p:spPr>
          <a:xfrm>
            <a:off x="2054663" y="1124154"/>
            <a:ext cx="5856185" cy="707886"/>
          </a:xfrm>
          <a:prstGeom prst="rect">
            <a:avLst/>
          </a:prstGeom>
          <a:noFill/>
        </p:spPr>
        <p:txBody>
          <a:bodyPr wrap="square" rtlCol="0">
            <a:spAutoFit/>
          </a:bodyPr>
          <a:lstStyle/>
          <a:p>
            <a:pPr algn="ctr"/>
            <a:r>
              <a:rPr lang="ar-EG" sz="4000" b="1" dirty="0">
                <a:solidFill>
                  <a:schemeClr val="bg1"/>
                </a:solidFill>
              </a:rPr>
              <a:t>7- تحية الختام:</a:t>
            </a:r>
            <a:endParaRPr lang="en-US" sz="4000" b="1" dirty="0">
              <a:solidFill>
                <a:schemeClr val="bg1"/>
              </a:solidFill>
            </a:endParaRPr>
          </a:p>
        </p:txBody>
      </p:sp>
      <p:sp>
        <p:nvSpPr>
          <p:cNvPr id="6" name="مربع نص 5">
            <a:extLst>
              <a:ext uri="{FF2B5EF4-FFF2-40B4-BE49-F238E27FC236}">
                <a16:creationId xmlns:a16="http://schemas.microsoft.com/office/drawing/2014/main" id="{8692BAA1-FA0F-4010-C32D-A9AE85E013A8}"/>
              </a:ext>
            </a:extLst>
          </p:cNvPr>
          <p:cNvSpPr txBox="1"/>
          <p:nvPr/>
        </p:nvSpPr>
        <p:spPr>
          <a:xfrm>
            <a:off x="1331640" y="2687345"/>
            <a:ext cx="6884209" cy="3046988"/>
          </a:xfrm>
          <a:prstGeom prst="rect">
            <a:avLst/>
          </a:prstGeom>
          <a:noFill/>
        </p:spPr>
        <p:txBody>
          <a:bodyPr wrap="square">
            <a:spAutoFit/>
          </a:bodyPr>
          <a:lstStyle/>
          <a:p>
            <a:r>
              <a:rPr lang="ar-EG" sz="3200" b="1" dirty="0">
                <a:solidFill>
                  <a:srgbClr val="481918"/>
                </a:solidFill>
              </a:rPr>
              <a:t>هي جملة تنم عن التقدير والاحترام للجهة التي سيرسل لها الخطاب ، وهذه التحية تختلف من جهة الأخرى؛ فبعض الجهات تستخدم جملة وتقبلوا خالص التقدير والاحترام، والبعض الآخر يستخدم جملة وتفضلوا بقبول وافر</a:t>
            </a:r>
          </a:p>
          <a:p>
            <a:r>
              <a:rPr lang="ar-EG" sz="3200" b="1" dirty="0">
                <a:solidFill>
                  <a:srgbClr val="481918"/>
                </a:solidFill>
              </a:rPr>
              <a:t>التقدير والاحترام، وينبغي أن تكون تحية الختام معتدلة لا مبالغة فيها؛ بل تكون في حدود ما سبق ذكره.</a:t>
            </a:r>
          </a:p>
        </p:txBody>
      </p:sp>
    </p:spTree>
    <p:extLst>
      <p:ext uri="{BB962C8B-B14F-4D97-AF65-F5344CB8AC3E}">
        <p14:creationId xmlns:p14="http://schemas.microsoft.com/office/powerpoint/2010/main" val="50113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2527235D-50FF-874C-3440-2AD6B3DC1F3C}"/>
              </a:ext>
            </a:extLst>
          </p:cNvPr>
          <p:cNvSpPr/>
          <p:nvPr/>
        </p:nvSpPr>
        <p:spPr>
          <a:xfrm>
            <a:off x="3275856" y="476672"/>
            <a:ext cx="3413800" cy="2002850"/>
          </a:xfrm>
          <a:custGeom>
            <a:avLst/>
            <a:gdLst/>
            <a:ahLst/>
            <a:cxnLst/>
            <a:rect l="l" t="t" r="r" b="b"/>
            <a:pathLst>
              <a:path w="4695311" h="4114800">
                <a:moveTo>
                  <a:pt x="0" y="0"/>
                </a:moveTo>
                <a:lnTo>
                  <a:pt x="4695311" y="0"/>
                </a:lnTo>
                <a:lnTo>
                  <a:pt x="469531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196C4C3E-B168-81EE-D0C4-EFFDBFFFE2CC}"/>
              </a:ext>
            </a:extLst>
          </p:cNvPr>
          <p:cNvSpPr txBox="1"/>
          <p:nvPr/>
        </p:nvSpPr>
        <p:spPr>
          <a:xfrm>
            <a:off x="3048682" y="764704"/>
            <a:ext cx="3868148" cy="1754326"/>
          </a:xfrm>
          <a:prstGeom prst="rect">
            <a:avLst/>
          </a:prstGeom>
          <a:noFill/>
        </p:spPr>
        <p:txBody>
          <a:bodyPr wrap="square" rtlCol="0">
            <a:spAutoFit/>
          </a:bodyPr>
          <a:lstStyle/>
          <a:p>
            <a:pPr algn="ctr"/>
            <a:r>
              <a:rPr lang="ar-EG" sz="3600" b="1" dirty="0">
                <a:solidFill>
                  <a:schemeClr val="bg1"/>
                </a:solidFill>
              </a:rPr>
              <a:t>8- اللقب الوظيفي لمسئول المنظمة (المدير) مرسلة الخطاب:</a:t>
            </a:r>
            <a:endParaRPr lang="en-US" sz="3600" b="1" dirty="0">
              <a:solidFill>
                <a:schemeClr val="bg1"/>
              </a:solidFill>
            </a:endParaRPr>
          </a:p>
        </p:txBody>
      </p:sp>
      <p:sp>
        <p:nvSpPr>
          <p:cNvPr id="6" name="مربع نص 5">
            <a:extLst>
              <a:ext uri="{FF2B5EF4-FFF2-40B4-BE49-F238E27FC236}">
                <a16:creationId xmlns:a16="http://schemas.microsoft.com/office/drawing/2014/main" id="{8692BAA1-FA0F-4010-C32D-A9AE85E013A8}"/>
              </a:ext>
            </a:extLst>
          </p:cNvPr>
          <p:cNvSpPr txBox="1"/>
          <p:nvPr/>
        </p:nvSpPr>
        <p:spPr>
          <a:xfrm>
            <a:off x="1908065" y="3738806"/>
            <a:ext cx="5327869" cy="1200329"/>
          </a:xfrm>
          <a:prstGeom prst="rect">
            <a:avLst/>
          </a:prstGeom>
          <a:noFill/>
        </p:spPr>
        <p:txBody>
          <a:bodyPr wrap="square">
            <a:spAutoFit/>
          </a:bodyPr>
          <a:lstStyle/>
          <a:p>
            <a:r>
              <a:rPr lang="ar-EG" sz="3600" b="1" dirty="0">
                <a:solidFill>
                  <a:srgbClr val="481918"/>
                </a:solidFill>
              </a:rPr>
              <a:t>مثل "مدير عام" أو "المشرف العام"، أو "رئيس قسم"، وهكذا</a:t>
            </a:r>
            <a:endParaRPr lang="ar-EG" sz="5400" b="1" dirty="0">
              <a:solidFill>
                <a:srgbClr val="481918"/>
              </a:solidFill>
            </a:endParaRPr>
          </a:p>
        </p:txBody>
      </p:sp>
    </p:spTree>
    <p:extLst>
      <p:ext uri="{BB962C8B-B14F-4D97-AF65-F5344CB8AC3E}">
        <p14:creationId xmlns:p14="http://schemas.microsoft.com/office/powerpoint/2010/main" val="1242576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C9A80C2C-1B25-F916-699B-32377B89E9E8}"/>
              </a:ext>
            </a:extLst>
          </p:cNvPr>
          <p:cNvSpPr/>
          <p:nvPr/>
        </p:nvSpPr>
        <p:spPr>
          <a:xfrm>
            <a:off x="3275856" y="476672"/>
            <a:ext cx="3413800" cy="2002850"/>
          </a:xfrm>
          <a:custGeom>
            <a:avLst/>
            <a:gdLst/>
            <a:ahLst/>
            <a:cxnLst/>
            <a:rect l="l" t="t" r="r" b="b"/>
            <a:pathLst>
              <a:path w="4695311" h="4114800">
                <a:moveTo>
                  <a:pt x="0" y="0"/>
                </a:moveTo>
                <a:lnTo>
                  <a:pt x="4695311" y="0"/>
                </a:lnTo>
                <a:lnTo>
                  <a:pt x="469531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196C4C3E-B168-81EE-D0C4-EFFDBFFFE2CC}"/>
              </a:ext>
            </a:extLst>
          </p:cNvPr>
          <p:cNvSpPr txBox="1"/>
          <p:nvPr/>
        </p:nvSpPr>
        <p:spPr>
          <a:xfrm>
            <a:off x="3378463" y="816377"/>
            <a:ext cx="3292086" cy="1323439"/>
          </a:xfrm>
          <a:prstGeom prst="rect">
            <a:avLst/>
          </a:prstGeom>
          <a:noFill/>
        </p:spPr>
        <p:txBody>
          <a:bodyPr wrap="square" rtlCol="0">
            <a:spAutoFit/>
          </a:bodyPr>
          <a:lstStyle/>
          <a:p>
            <a:pPr algn="ctr"/>
            <a:r>
              <a:rPr lang="ar-EG" sz="4000" b="1" dirty="0">
                <a:solidFill>
                  <a:schemeClr val="bg1"/>
                </a:solidFill>
              </a:rPr>
              <a:t>9- توقيع مسئول الجهة مرسلة الخطاب</a:t>
            </a:r>
            <a:endParaRPr lang="en-US" sz="4000" b="1" dirty="0">
              <a:solidFill>
                <a:schemeClr val="bg1"/>
              </a:solidFill>
            </a:endParaRPr>
          </a:p>
        </p:txBody>
      </p:sp>
      <p:sp>
        <p:nvSpPr>
          <p:cNvPr id="6" name="مربع نص 5">
            <a:extLst>
              <a:ext uri="{FF2B5EF4-FFF2-40B4-BE49-F238E27FC236}">
                <a16:creationId xmlns:a16="http://schemas.microsoft.com/office/drawing/2014/main" id="{8692BAA1-FA0F-4010-C32D-A9AE85E013A8}"/>
              </a:ext>
            </a:extLst>
          </p:cNvPr>
          <p:cNvSpPr txBox="1"/>
          <p:nvPr/>
        </p:nvSpPr>
        <p:spPr>
          <a:xfrm>
            <a:off x="540275" y="3933056"/>
            <a:ext cx="7719743" cy="1754326"/>
          </a:xfrm>
          <a:prstGeom prst="rect">
            <a:avLst/>
          </a:prstGeom>
          <a:noFill/>
        </p:spPr>
        <p:txBody>
          <a:bodyPr wrap="square">
            <a:spAutoFit/>
          </a:bodyPr>
          <a:lstStyle/>
          <a:p>
            <a:r>
              <a:rPr lang="ar-EG" sz="3600" b="1" dirty="0">
                <a:solidFill>
                  <a:srgbClr val="481918"/>
                </a:solidFill>
              </a:rPr>
              <a:t>لأن التوقيع مهم ، ويضفي قدرًا من الرسمية على المادة المكتوبة، فتصبح أكثر إلزامية في التعامل معها.</a:t>
            </a:r>
            <a:endParaRPr lang="ar-EG" sz="6000" b="1" dirty="0">
              <a:solidFill>
                <a:srgbClr val="481918"/>
              </a:solidFill>
            </a:endParaRPr>
          </a:p>
        </p:txBody>
      </p:sp>
    </p:spTree>
    <p:extLst>
      <p:ext uri="{BB962C8B-B14F-4D97-AF65-F5344CB8AC3E}">
        <p14:creationId xmlns:p14="http://schemas.microsoft.com/office/powerpoint/2010/main" val="129224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B0066063-D581-2A6B-FD90-E50AC94ED656}"/>
              </a:ext>
            </a:extLst>
          </p:cNvPr>
          <p:cNvSpPr/>
          <p:nvPr/>
        </p:nvSpPr>
        <p:spPr>
          <a:xfrm>
            <a:off x="3275856" y="476672"/>
            <a:ext cx="3413800" cy="2002850"/>
          </a:xfrm>
          <a:custGeom>
            <a:avLst/>
            <a:gdLst/>
            <a:ahLst/>
            <a:cxnLst/>
            <a:rect l="l" t="t" r="r" b="b"/>
            <a:pathLst>
              <a:path w="4695311" h="4114800">
                <a:moveTo>
                  <a:pt x="0" y="0"/>
                </a:moveTo>
                <a:lnTo>
                  <a:pt x="4695311" y="0"/>
                </a:lnTo>
                <a:lnTo>
                  <a:pt x="469531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196C4C3E-B168-81EE-D0C4-EFFDBFFFE2CC}"/>
              </a:ext>
            </a:extLst>
          </p:cNvPr>
          <p:cNvSpPr txBox="1"/>
          <p:nvPr/>
        </p:nvSpPr>
        <p:spPr>
          <a:xfrm>
            <a:off x="2150556" y="1124154"/>
            <a:ext cx="5664399" cy="707886"/>
          </a:xfrm>
          <a:prstGeom prst="rect">
            <a:avLst/>
          </a:prstGeom>
          <a:noFill/>
        </p:spPr>
        <p:txBody>
          <a:bodyPr wrap="square" rtlCol="0">
            <a:spAutoFit/>
          </a:bodyPr>
          <a:lstStyle/>
          <a:p>
            <a:pPr algn="ctr"/>
            <a:r>
              <a:rPr lang="ar-EG" sz="4000" b="1" dirty="0">
                <a:solidFill>
                  <a:schemeClr val="bg1"/>
                </a:solidFill>
              </a:rPr>
              <a:t>10- الاسم الشخصي:</a:t>
            </a:r>
            <a:endParaRPr lang="en-US" sz="4000" b="1" dirty="0">
              <a:solidFill>
                <a:schemeClr val="bg1"/>
              </a:solidFill>
            </a:endParaRPr>
          </a:p>
        </p:txBody>
      </p:sp>
      <p:sp>
        <p:nvSpPr>
          <p:cNvPr id="6" name="مربع نص 5">
            <a:extLst>
              <a:ext uri="{FF2B5EF4-FFF2-40B4-BE49-F238E27FC236}">
                <a16:creationId xmlns:a16="http://schemas.microsoft.com/office/drawing/2014/main" id="{8692BAA1-FA0F-4010-C32D-A9AE85E013A8}"/>
              </a:ext>
            </a:extLst>
          </p:cNvPr>
          <p:cNvSpPr txBox="1"/>
          <p:nvPr/>
        </p:nvSpPr>
        <p:spPr>
          <a:xfrm>
            <a:off x="540275" y="3933056"/>
            <a:ext cx="7719743" cy="707886"/>
          </a:xfrm>
          <a:prstGeom prst="rect">
            <a:avLst/>
          </a:prstGeom>
          <a:noFill/>
        </p:spPr>
        <p:txBody>
          <a:bodyPr wrap="square">
            <a:spAutoFit/>
          </a:bodyPr>
          <a:lstStyle/>
          <a:p>
            <a:r>
              <a:rPr lang="ar-EG" sz="4000" b="1" dirty="0">
                <a:solidFill>
                  <a:srgbClr val="481918"/>
                </a:solidFill>
              </a:rPr>
              <a:t>لمسئول الجهة مرسلة الخطاب.</a:t>
            </a:r>
            <a:endParaRPr lang="ar-EG" sz="6600" dirty="0">
              <a:solidFill>
                <a:srgbClr val="481918"/>
              </a:solidFill>
            </a:endParaRPr>
          </a:p>
        </p:txBody>
      </p:sp>
    </p:spTree>
    <p:extLst>
      <p:ext uri="{BB962C8B-B14F-4D97-AF65-F5344CB8AC3E}">
        <p14:creationId xmlns:p14="http://schemas.microsoft.com/office/powerpoint/2010/main" val="3310880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C252DD2A-5483-709A-8921-1598E93FC3B7}"/>
              </a:ext>
            </a:extLst>
          </p:cNvPr>
          <p:cNvSpPr/>
          <p:nvPr/>
        </p:nvSpPr>
        <p:spPr>
          <a:xfrm>
            <a:off x="3275856" y="476672"/>
            <a:ext cx="3413800" cy="2002850"/>
          </a:xfrm>
          <a:custGeom>
            <a:avLst/>
            <a:gdLst/>
            <a:ahLst/>
            <a:cxnLst/>
            <a:rect l="l" t="t" r="r" b="b"/>
            <a:pathLst>
              <a:path w="4695311" h="4114800">
                <a:moveTo>
                  <a:pt x="0" y="0"/>
                </a:moveTo>
                <a:lnTo>
                  <a:pt x="4695311" y="0"/>
                </a:lnTo>
                <a:lnTo>
                  <a:pt x="469531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196C4C3E-B168-81EE-D0C4-EFFDBFFFE2CC}"/>
              </a:ext>
            </a:extLst>
          </p:cNvPr>
          <p:cNvSpPr txBox="1"/>
          <p:nvPr/>
        </p:nvSpPr>
        <p:spPr>
          <a:xfrm>
            <a:off x="2150556" y="1124154"/>
            <a:ext cx="5664399" cy="707886"/>
          </a:xfrm>
          <a:prstGeom prst="rect">
            <a:avLst/>
          </a:prstGeom>
          <a:noFill/>
        </p:spPr>
        <p:txBody>
          <a:bodyPr wrap="square" rtlCol="0">
            <a:spAutoFit/>
          </a:bodyPr>
          <a:lstStyle/>
          <a:p>
            <a:pPr algn="ctr"/>
            <a:r>
              <a:rPr lang="ar-EG" sz="4000" b="1" dirty="0">
                <a:solidFill>
                  <a:schemeClr val="bg1"/>
                </a:solidFill>
              </a:rPr>
              <a:t>11- رقم الخطاب:</a:t>
            </a:r>
            <a:endParaRPr lang="en-US" sz="4000" b="1" dirty="0">
              <a:solidFill>
                <a:schemeClr val="bg1"/>
              </a:solidFill>
            </a:endParaRPr>
          </a:p>
        </p:txBody>
      </p:sp>
      <p:sp>
        <p:nvSpPr>
          <p:cNvPr id="6" name="مربع نص 5">
            <a:extLst>
              <a:ext uri="{FF2B5EF4-FFF2-40B4-BE49-F238E27FC236}">
                <a16:creationId xmlns:a16="http://schemas.microsoft.com/office/drawing/2014/main" id="{8692BAA1-FA0F-4010-C32D-A9AE85E013A8}"/>
              </a:ext>
            </a:extLst>
          </p:cNvPr>
          <p:cNvSpPr txBox="1"/>
          <p:nvPr/>
        </p:nvSpPr>
        <p:spPr>
          <a:xfrm>
            <a:off x="540275" y="3933056"/>
            <a:ext cx="7719743" cy="1754326"/>
          </a:xfrm>
          <a:prstGeom prst="rect">
            <a:avLst/>
          </a:prstGeom>
          <a:noFill/>
        </p:spPr>
        <p:txBody>
          <a:bodyPr wrap="square">
            <a:spAutoFit/>
          </a:bodyPr>
          <a:lstStyle/>
          <a:p>
            <a:r>
              <a:rPr lang="ar-EG" sz="3600" b="1" dirty="0">
                <a:solidFill>
                  <a:srgbClr val="481918"/>
                </a:solidFill>
              </a:rPr>
              <a:t>هو رقم تسلسلي يعطى للمعاملات والمكاتبات الإدارية التي ترسل إلى الجهات المختلفة داخليًا، أو خارجياً</a:t>
            </a:r>
            <a:endParaRPr lang="ar-EG" sz="11500" b="1" dirty="0">
              <a:solidFill>
                <a:srgbClr val="481918"/>
              </a:solidFill>
            </a:endParaRPr>
          </a:p>
        </p:txBody>
      </p:sp>
    </p:spTree>
    <p:extLst>
      <p:ext uri="{BB962C8B-B14F-4D97-AF65-F5344CB8AC3E}">
        <p14:creationId xmlns:p14="http://schemas.microsoft.com/office/powerpoint/2010/main" val="2941042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5341FEA7-41CB-7BE8-99EC-E6DC5F67700B}"/>
              </a:ext>
            </a:extLst>
          </p:cNvPr>
          <p:cNvSpPr/>
          <p:nvPr/>
        </p:nvSpPr>
        <p:spPr>
          <a:xfrm>
            <a:off x="3275856" y="476672"/>
            <a:ext cx="3413800" cy="2002850"/>
          </a:xfrm>
          <a:custGeom>
            <a:avLst/>
            <a:gdLst/>
            <a:ahLst/>
            <a:cxnLst/>
            <a:rect l="l" t="t" r="r" b="b"/>
            <a:pathLst>
              <a:path w="4695311" h="4114800">
                <a:moveTo>
                  <a:pt x="0" y="0"/>
                </a:moveTo>
                <a:lnTo>
                  <a:pt x="4695311" y="0"/>
                </a:lnTo>
                <a:lnTo>
                  <a:pt x="469531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196C4C3E-B168-81EE-D0C4-EFFDBFFFE2CC}"/>
              </a:ext>
            </a:extLst>
          </p:cNvPr>
          <p:cNvSpPr txBox="1"/>
          <p:nvPr/>
        </p:nvSpPr>
        <p:spPr>
          <a:xfrm>
            <a:off x="3309324" y="816377"/>
            <a:ext cx="3413801" cy="1323439"/>
          </a:xfrm>
          <a:prstGeom prst="rect">
            <a:avLst/>
          </a:prstGeom>
          <a:noFill/>
        </p:spPr>
        <p:txBody>
          <a:bodyPr wrap="square" rtlCol="0">
            <a:spAutoFit/>
          </a:bodyPr>
          <a:lstStyle/>
          <a:p>
            <a:pPr algn="ctr"/>
            <a:r>
              <a:rPr lang="ar-EG" sz="4000" b="1" dirty="0">
                <a:solidFill>
                  <a:schemeClr val="bg1"/>
                </a:solidFill>
              </a:rPr>
              <a:t>12- تاريخ الرسالة أو الخطاب:</a:t>
            </a:r>
            <a:endParaRPr lang="en-US" sz="4000" b="1" dirty="0">
              <a:solidFill>
                <a:schemeClr val="bg1"/>
              </a:solidFill>
            </a:endParaRPr>
          </a:p>
        </p:txBody>
      </p:sp>
      <p:sp>
        <p:nvSpPr>
          <p:cNvPr id="6" name="مربع نص 5">
            <a:extLst>
              <a:ext uri="{FF2B5EF4-FFF2-40B4-BE49-F238E27FC236}">
                <a16:creationId xmlns:a16="http://schemas.microsoft.com/office/drawing/2014/main" id="{8692BAA1-FA0F-4010-C32D-A9AE85E013A8}"/>
              </a:ext>
            </a:extLst>
          </p:cNvPr>
          <p:cNvSpPr txBox="1"/>
          <p:nvPr/>
        </p:nvSpPr>
        <p:spPr>
          <a:xfrm>
            <a:off x="540275" y="3933056"/>
            <a:ext cx="7719743" cy="1200329"/>
          </a:xfrm>
          <a:prstGeom prst="rect">
            <a:avLst/>
          </a:prstGeom>
          <a:noFill/>
        </p:spPr>
        <p:txBody>
          <a:bodyPr wrap="square">
            <a:spAutoFit/>
          </a:bodyPr>
          <a:lstStyle/>
          <a:p>
            <a:r>
              <a:rPr lang="ar-EG" sz="3600" b="1" dirty="0"/>
              <a:t>هو تاريخ فعلي للمكاتبات الإدارية فيما بين الجهات المختلفة.</a:t>
            </a:r>
            <a:endParaRPr lang="ar-EG" sz="6000" b="1" dirty="0"/>
          </a:p>
        </p:txBody>
      </p:sp>
    </p:spTree>
    <p:extLst>
      <p:ext uri="{BB962C8B-B14F-4D97-AF65-F5344CB8AC3E}">
        <p14:creationId xmlns:p14="http://schemas.microsoft.com/office/powerpoint/2010/main" val="3189680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6D7A7BFA-0E17-7DAD-3838-5727FA744FDD}"/>
              </a:ext>
            </a:extLst>
          </p:cNvPr>
          <p:cNvSpPr/>
          <p:nvPr/>
        </p:nvSpPr>
        <p:spPr>
          <a:xfrm>
            <a:off x="3275856" y="476672"/>
            <a:ext cx="3413800" cy="2002850"/>
          </a:xfrm>
          <a:custGeom>
            <a:avLst/>
            <a:gdLst/>
            <a:ahLst/>
            <a:cxnLst/>
            <a:rect l="l" t="t" r="r" b="b"/>
            <a:pathLst>
              <a:path w="4695311" h="4114800">
                <a:moveTo>
                  <a:pt x="0" y="0"/>
                </a:moveTo>
                <a:lnTo>
                  <a:pt x="4695311" y="0"/>
                </a:lnTo>
                <a:lnTo>
                  <a:pt x="469531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196C4C3E-B168-81EE-D0C4-EFFDBFFFE2CC}"/>
              </a:ext>
            </a:extLst>
          </p:cNvPr>
          <p:cNvSpPr txBox="1"/>
          <p:nvPr/>
        </p:nvSpPr>
        <p:spPr>
          <a:xfrm>
            <a:off x="2150556" y="1124154"/>
            <a:ext cx="5664399" cy="707886"/>
          </a:xfrm>
          <a:prstGeom prst="rect">
            <a:avLst/>
          </a:prstGeom>
          <a:noFill/>
        </p:spPr>
        <p:txBody>
          <a:bodyPr wrap="square" rtlCol="0">
            <a:spAutoFit/>
          </a:bodyPr>
          <a:lstStyle/>
          <a:p>
            <a:pPr algn="ctr"/>
            <a:r>
              <a:rPr lang="ar-EG" sz="4000" b="1" dirty="0">
                <a:solidFill>
                  <a:schemeClr val="bg1"/>
                </a:solidFill>
              </a:rPr>
              <a:t>13- المرفقات</a:t>
            </a:r>
            <a:endParaRPr lang="en-US" sz="4000" b="1" dirty="0">
              <a:solidFill>
                <a:schemeClr val="bg1"/>
              </a:solidFill>
            </a:endParaRPr>
          </a:p>
        </p:txBody>
      </p:sp>
      <p:sp>
        <p:nvSpPr>
          <p:cNvPr id="6" name="مربع نص 5">
            <a:extLst>
              <a:ext uri="{FF2B5EF4-FFF2-40B4-BE49-F238E27FC236}">
                <a16:creationId xmlns:a16="http://schemas.microsoft.com/office/drawing/2014/main" id="{8692BAA1-FA0F-4010-C32D-A9AE85E013A8}"/>
              </a:ext>
            </a:extLst>
          </p:cNvPr>
          <p:cNvSpPr txBox="1"/>
          <p:nvPr/>
        </p:nvSpPr>
        <p:spPr>
          <a:xfrm>
            <a:off x="2411760" y="3519863"/>
            <a:ext cx="5848256" cy="1754326"/>
          </a:xfrm>
          <a:prstGeom prst="rect">
            <a:avLst/>
          </a:prstGeom>
          <a:noFill/>
        </p:spPr>
        <p:txBody>
          <a:bodyPr wrap="square">
            <a:spAutoFit/>
          </a:bodyPr>
          <a:lstStyle/>
          <a:p>
            <a:r>
              <a:rPr lang="ar-EG" sz="3600" b="1" dirty="0">
                <a:solidFill>
                  <a:srgbClr val="481918"/>
                </a:solidFill>
              </a:rPr>
              <a:t>هي كل ما يمكن أن يرفق مع الخطاب المرسل إلى جهة معينة، وهذه المرفقات قد تكون أوراقا إضافية، أو ملفًا أو مواد أخرى</a:t>
            </a:r>
            <a:endParaRPr lang="ar-EG" sz="9600" b="1" dirty="0">
              <a:solidFill>
                <a:srgbClr val="481918"/>
              </a:solidFill>
            </a:endParaRPr>
          </a:p>
        </p:txBody>
      </p:sp>
    </p:spTree>
    <p:extLst>
      <p:ext uri="{BB962C8B-B14F-4D97-AF65-F5344CB8AC3E}">
        <p14:creationId xmlns:p14="http://schemas.microsoft.com/office/powerpoint/2010/main" val="3416681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8FABA4F0-19A4-FCDE-4C0A-C225BA306F6E}"/>
              </a:ext>
            </a:extLst>
          </p:cNvPr>
          <p:cNvSpPr/>
          <p:nvPr/>
        </p:nvSpPr>
        <p:spPr>
          <a:xfrm>
            <a:off x="3275856" y="476672"/>
            <a:ext cx="3413800" cy="2002850"/>
          </a:xfrm>
          <a:custGeom>
            <a:avLst/>
            <a:gdLst/>
            <a:ahLst/>
            <a:cxnLst/>
            <a:rect l="l" t="t" r="r" b="b"/>
            <a:pathLst>
              <a:path w="4695311" h="4114800">
                <a:moveTo>
                  <a:pt x="0" y="0"/>
                </a:moveTo>
                <a:lnTo>
                  <a:pt x="4695311" y="0"/>
                </a:lnTo>
                <a:lnTo>
                  <a:pt x="469531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196C4C3E-B168-81EE-D0C4-EFFDBFFFE2CC}"/>
              </a:ext>
            </a:extLst>
          </p:cNvPr>
          <p:cNvSpPr txBox="1"/>
          <p:nvPr/>
        </p:nvSpPr>
        <p:spPr>
          <a:xfrm>
            <a:off x="3275856" y="816377"/>
            <a:ext cx="3413800" cy="1323439"/>
          </a:xfrm>
          <a:prstGeom prst="rect">
            <a:avLst/>
          </a:prstGeom>
          <a:noFill/>
        </p:spPr>
        <p:txBody>
          <a:bodyPr wrap="square" rtlCol="0">
            <a:spAutoFit/>
          </a:bodyPr>
          <a:lstStyle/>
          <a:p>
            <a:pPr algn="ctr"/>
            <a:r>
              <a:rPr lang="ar-EG" sz="4000" b="1" dirty="0">
                <a:solidFill>
                  <a:schemeClr val="bg1"/>
                </a:solidFill>
              </a:rPr>
              <a:t>14- عنوان الجهة المرسلة للخطاب</a:t>
            </a:r>
            <a:endParaRPr lang="en-US" sz="4000" b="1" dirty="0">
              <a:solidFill>
                <a:schemeClr val="bg1"/>
              </a:solidFill>
            </a:endParaRPr>
          </a:p>
        </p:txBody>
      </p:sp>
      <p:sp>
        <p:nvSpPr>
          <p:cNvPr id="6" name="مربع نص 5">
            <a:extLst>
              <a:ext uri="{FF2B5EF4-FFF2-40B4-BE49-F238E27FC236}">
                <a16:creationId xmlns:a16="http://schemas.microsoft.com/office/drawing/2014/main" id="{8692BAA1-FA0F-4010-C32D-A9AE85E013A8}"/>
              </a:ext>
            </a:extLst>
          </p:cNvPr>
          <p:cNvSpPr txBox="1"/>
          <p:nvPr/>
        </p:nvSpPr>
        <p:spPr>
          <a:xfrm>
            <a:off x="2699792" y="3519863"/>
            <a:ext cx="5560224" cy="2062103"/>
          </a:xfrm>
          <a:prstGeom prst="rect">
            <a:avLst/>
          </a:prstGeom>
          <a:noFill/>
        </p:spPr>
        <p:txBody>
          <a:bodyPr wrap="square">
            <a:spAutoFit/>
          </a:bodyPr>
          <a:lstStyle/>
          <a:p>
            <a:r>
              <a:rPr lang="ar-EG" sz="3200" b="1" dirty="0">
                <a:solidFill>
                  <a:srgbClr val="481918"/>
                </a:solidFill>
              </a:rPr>
              <a:t>يشمل المدينة التي توجد بها منظمة إنشاء الرسالة أو الخطاب، وكذلك الصندوق البريدي لها، وأرقام الهواتف وأرقام الفاكس والبريد الإلكتروني، وموقع الجهة في الإنترنت، ويكون عادة في تذييل الصفحة</a:t>
            </a:r>
          </a:p>
        </p:txBody>
      </p:sp>
    </p:spTree>
    <p:extLst>
      <p:ext uri="{BB962C8B-B14F-4D97-AF65-F5344CB8AC3E}">
        <p14:creationId xmlns:p14="http://schemas.microsoft.com/office/powerpoint/2010/main" val="2979969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1C0A8-5BE2-9837-0928-C792A06C603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DBA396E-C990-D6EA-32F0-80A62AC05923}"/>
              </a:ext>
            </a:extLst>
          </p:cNvPr>
          <p:cNvSpPr/>
          <p:nvPr/>
        </p:nvSpPr>
        <p:spPr>
          <a:xfrm>
            <a:off x="0" y="-243408"/>
            <a:ext cx="9144000" cy="710140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222" b="-4222"/>
            </a:stretch>
          </a:blipFill>
        </p:spPr>
      </p:sp>
      <p:sp>
        <p:nvSpPr>
          <p:cNvPr id="3" name="Freeform 3">
            <a:extLst>
              <a:ext uri="{FF2B5EF4-FFF2-40B4-BE49-F238E27FC236}">
                <a16:creationId xmlns:a16="http://schemas.microsoft.com/office/drawing/2014/main" id="{57D4DC33-602A-D141-466D-4D9CA6356B62}"/>
              </a:ext>
            </a:extLst>
          </p:cNvPr>
          <p:cNvSpPr/>
          <p:nvPr/>
        </p:nvSpPr>
        <p:spPr>
          <a:xfrm rot="-5400000">
            <a:off x="874651" y="-1183477"/>
            <a:ext cx="7715609" cy="9574241"/>
          </a:xfrm>
          <a:custGeom>
            <a:avLst/>
            <a:gdLst/>
            <a:ahLst/>
            <a:cxnLst/>
            <a:rect l="l" t="t" r="r" b="b"/>
            <a:pathLst>
              <a:path w="10259174" h="18283597">
                <a:moveTo>
                  <a:pt x="0" y="0"/>
                </a:moveTo>
                <a:lnTo>
                  <a:pt x="10259175" y="0"/>
                </a:lnTo>
                <a:lnTo>
                  <a:pt x="10259175" y="18283597"/>
                </a:lnTo>
                <a:lnTo>
                  <a:pt x="0" y="18283597"/>
                </a:lnTo>
                <a:lnTo>
                  <a:pt x="0" y="0"/>
                </a:lnTo>
                <a:close/>
              </a:path>
            </a:pathLst>
          </a:custGeom>
          <a:blipFill>
            <a:blip r:embed="rId3">
              <a:extLst>
                <a:ext uri="{96DAC541-7B7A-43D3-8B79-37D633B846F1}">
                  <asvg:svgBlip xmlns:asvg="http://schemas.microsoft.com/office/drawing/2016/SVG/main" r:embed="rId4"/>
                </a:ext>
              </a:extLst>
            </a:blip>
            <a:stretch>
              <a:fillRect r="-78217"/>
            </a:stretch>
          </a:blipFill>
        </p:spPr>
      </p:sp>
      <p:sp>
        <p:nvSpPr>
          <p:cNvPr id="6" name="Freeform 6">
            <a:extLst>
              <a:ext uri="{FF2B5EF4-FFF2-40B4-BE49-F238E27FC236}">
                <a16:creationId xmlns:a16="http://schemas.microsoft.com/office/drawing/2014/main" id="{F0352978-2A3C-D487-52FE-71827A2FFAC9}"/>
              </a:ext>
            </a:extLst>
          </p:cNvPr>
          <p:cNvSpPr/>
          <p:nvPr/>
        </p:nvSpPr>
        <p:spPr>
          <a:xfrm>
            <a:off x="518629" y="2003121"/>
            <a:ext cx="3516435" cy="3631774"/>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FFFFFF"/>
          </a:solidFill>
        </p:spPr>
      </p:sp>
      <p:grpSp>
        <p:nvGrpSpPr>
          <p:cNvPr id="7" name="Group 7">
            <a:extLst>
              <a:ext uri="{FF2B5EF4-FFF2-40B4-BE49-F238E27FC236}">
                <a16:creationId xmlns:a16="http://schemas.microsoft.com/office/drawing/2014/main" id="{F792BC83-DE65-6EB6-0889-0986D5A90657}"/>
              </a:ext>
            </a:extLst>
          </p:cNvPr>
          <p:cNvGrpSpPr/>
          <p:nvPr/>
        </p:nvGrpSpPr>
        <p:grpSpPr>
          <a:xfrm>
            <a:off x="-508735" y="4730749"/>
            <a:ext cx="1777302" cy="1777302"/>
            <a:chOff x="0" y="0"/>
            <a:chExt cx="812800" cy="812800"/>
          </a:xfrm>
        </p:grpSpPr>
        <p:sp>
          <p:nvSpPr>
            <p:cNvPr id="8" name="Freeform 8">
              <a:extLst>
                <a:ext uri="{FF2B5EF4-FFF2-40B4-BE49-F238E27FC236}">
                  <a16:creationId xmlns:a16="http://schemas.microsoft.com/office/drawing/2014/main" id="{7A5849A7-860F-5886-6824-6013E86818E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9" name="TextBox 9">
              <a:extLst>
                <a:ext uri="{FF2B5EF4-FFF2-40B4-BE49-F238E27FC236}">
                  <a16:creationId xmlns:a16="http://schemas.microsoft.com/office/drawing/2014/main" id="{CC28ACA1-680B-E4BF-C8A0-DD757CFB1DB4}"/>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Freeform 10">
            <a:extLst>
              <a:ext uri="{FF2B5EF4-FFF2-40B4-BE49-F238E27FC236}">
                <a16:creationId xmlns:a16="http://schemas.microsoft.com/office/drawing/2014/main" id="{B2BAECD2-3916-28E1-9C5B-79DFF9166315}"/>
              </a:ext>
            </a:extLst>
          </p:cNvPr>
          <p:cNvSpPr/>
          <p:nvPr/>
        </p:nvSpPr>
        <p:spPr>
          <a:xfrm>
            <a:off x="7576817"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1" name="Group 11">
            <a:extLst>
              <a:ext uri="{FF2B5EF4-FFF2-40B4-BE49-F238E27FC236}">
                <a16:creationId xmlns:a16="http://schemas.microsoft.com/office/drawing/2014/main" id="{D8F52649-C149-1D6D-23DB-6AFE83E44021}"/>
              </a:ext>
            </a:extLst>
          </p:cNvPr>
          <p:cNvGrpSpPr/>
          <p:nvPr/>
        </p:nvGrpSpPr>
        <p:grpSpPr>
          <a:xfrm>
            <a:off x="8213473" y="413410"/>
            <a:ext cx="1441217" cy="1441217"/>
            <a:chOff x="0" y="0"/>
            <a:chExt cx="812800" cy="812800"/>
          </a:xfrm>
        </p:grpSpPr>
        <p:sp>
          <p:nvSpPr>
            <p:cNvPr id="12" name="Freeform 12">
              <a:extLst>
                <a:ext uri="{FF2B5EF4-FFF2-40B4-BE49-F238E27FC236}">
                  <a16:creationId xmlns:a16="http://schemas.microsoft.com/office/drawing/2014/main" id="{E06C2DDB-2F5B-C133-C501-291F18E5026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3" name="TextBox 13">
              <a:extLst>
                <a:ext uri="{FF2B5EF4-FFF2-40B4-BE49-F238E27FC236}">
                  <a16:creationId xmlns:a16="http://schemas.microsoft.com/office/drawing/2014/main" id="{FEF31486-259C-2313-39F1-3197BA9F3F62}"/>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a:extLst>
              <a:ext uri="{FF2B5EF4-FFF2-40B4-BE49-F238E27FC236}">
                <a16:creationId xmlns:a16="http://schemas.microsoft.com/office/drawing/2014/main" id="{7F129E14-49A6-CDC8-7BD9-33ED96322AD4}"/>
              </a:ext>
            </a:extLst>
          </p:cNvPr>
          <p:cNvGrpSpPr/>
          <p:nvPr/>
        </p:nvGrpSpPr>
        <p:grpSpPr>
          <a:xfrm>
            <a:off x="3742253" y="3213018"/>
            <a:ext cx="4606334" cy="832804"/>
            <a:chOff x="0" y="0"/>
            <a:chExt cx="12283556" cy="2220810"/>
          </a:xfrm>
        </p:grpSpPr>
        <p:sp>
          <p:nvSpPr>
            <p:cNvPr id="18" name="Freeform 18">
              <a:extLst>
                <a:ext uri="{FF2B5EF4-FFF2-40B4-BE49-F238E27FC236}">
                  <a16:creationId xmlns:a16="http://schemas.microsoft.com/office/drawing/2014/main" id="{79439D00-CF5B-6E59-74F7-ABA3C30B1BB5}"/>
                </a:ext>
              </a:extLst>
            </p:cNvPr>
            <p:cNvSpPr/>
            <p:nvPr/>
          </p:nvSpPr>
          <p:spPr>
            <a:xfrm>
              <a:off x="364449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9" name="Freeform 19">
              <a:extLst>
                <a:ext uri="{FF2B5EF4-FFF2-40B4-BE49-F238E27FC236}">
                  <a16:creationId xmlns:a16="http://schemas.microsoft.com/office/drawing/2014/main" id="{EE1E9C9F-4D96-C01D-5CC6-4EB7A4BACFEB}"/>
                </a:ext>
              </a:extLst>
            </p:cNvPr>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0" name="Freeform 20">
              <a:extLst>
                <a:ext uri="{FF2B5EF4-FFF2-40B4-BE49-F238E27FC236}">
                  <a16:creationId xmlns:a16="http://schemas.microsoft.com/office/drawing/2014/main" id="{D53B468E-D709-58EC-05D8-AEECD4016D83}"/>
                </a:ext>
              </a:extLst>
            </p:cNvPr>
            <p:cNvSpPr/>
            <p:nvPr/>
          </p:nvSpPr>
          <p:spPr>
            <a:xfrm>
              <a:off x="6902738"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sp>
        <p:nvSpPr>
          <p:cNvPr id="27" name="مربع نص 26">
            <a:extLst>
              <a:ext uri="{FF2B5EF4-FFF2-40B4-BE49-F238E27FC236}">
                <a16:creationId xmlns:a16="http://schemas.microsoft.com/office/drawing/2014/main" id="{A95AC24D-6C6C-FD6F-CDD4-4376A3349277}"/>
              </a:ext>
            </a:extLst>
          </p:cNvPr>
          <p:cNvSpPr txBox="1"/>
          <p:nvPr/>
        </p:nvSpPr>
        <p:spPr>
          <a:xfrm>
            <a:off x="3970690" y="3121588"/>
            <a:ext cx="4464496" cy="1015663"/>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0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4BACC6"/>
                  </a:outerShd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60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4BACC6"/>
                </a:outerShdw>
              </a:effectLst>
              <a:uLnTx/>
              <a:uFillTx/>
              <a:latin typeface="Traditional Arabic" panose="02020603050405020304" pitchFamily="18" charset="-78"/>
              <a:ea typeface="+mn-ea"/>
              <a:cs typeface="Traditional Arabic" panose="02020603050405020304" pitchFamily="18" charset="-78"/>
            </a:endParaRPr>
          </a:p>
        </p:txBody>
      </p:sp>
      <p:pic>
        <p:nvPicPr>
          <p:cNvPr id="29" name="صورة 28">
            <a:extLst>
              <a:ext uri="{FF2B5EF4-FFF2-40B4-BE49-F238E27FC236}">
                <a16:creationId xmlns:a16="http://schemas.microsoft.com/office/drawing/2014/main" id="{95BF633B-FD0C-DCE0-917A-0C0C63B2491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3592" y="2348880"/>
            <a:ext cx="3407098" cy="3143656"/>
          </a:xfrm>
          <a:prstGeom prst="rect">
            <a:avLst/>
          </a:prstGeom>
        </p:spPr>
      </p:pic>
    </p:spTree>
    <p:extLst>
      <p:ext uri="{BB962C8B-B14F-4D97-AF65-F5344CB8AC3E}">
        <p14:creationId xmlns:p14="http://schemas.microsoft.com/office/powerpoint/2010/main" val="533546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1763688" y="2348880"/>
            <a:ext cx="6939644" cy="2821781"/>
          </a:xfrm>
          <a:prstGeom prst="verticalScroll">
            <a:avLst/>
          </a:prstGeom>
          <a:noFill/>
        </p:spPr>
        <p:txBody>
          <a:bodyPr wrap="square">
            <a:spAutoFit/>
          </a:bodyPr>
          <a:lstStyle/>
          <a:p>
            <a:pPr algn="ctr"/>
            <a:r>
              <a:rPr lang="ar-EG" sz="3600" b="1" dirty="0">
                <a:solidFill>
                  <a:srgbClr val="481918"/>
                </a:solidFill>
              </a:rPr>
              <a:t>بافتراض أنك سكرتير لإحدى الشركات اكتب خطابا رسميًا لإحدى الجهات الحكومية، مستعينا بمكونات</a:t>
            </a:r>
          </a:p>
          <a:p>
            <a:pPr algn="ctr"/>
            <a:r>
              <a:rPr lang="ar-EG" sz="3600" b="1" dirty="0">
                <a:solidFill>
                  <a:srgbClr val="481918"/>
                </a:solidFill>
              </a:rPr>
              <a:t>الخطاب الرسمي.</a:t>
            </a:r>
          </a:p>
        </p:txBody>
      </p:sp>
    </p:spTree>
    <p:extLst>
      <p:ext uri="{BB962C8B-B14F-4D97-AF65-F5344CB8AC3E}">
        <p14:creationId xmlns:p14="http://schemas.microsoft.com/office/powerpoint/2010/main" val="1605662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3E681-6CE7-5FF4-E5E4-C9BB8E00A1F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8A0D7C9-0622-0367-09E5-F3EB7E92AA53}"/>
              </a:ext>
            </a:extLst>
          </p:cNvPr>
          <p:cNvSpPr/>
          <p:nvPr/>
        </p:nvSpPr>
        <p:spPr>
          <a:xfrm rot="-5400000">
            <a:off x="1057300" y="-1057300"/>
            <a:ext cx="7029400"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grpSp>
        <p:nvGrpSpPr>
          <p:cNvPr id="3" name="Group 3">
            <a:extLst>
              <a:ext uri="{FF2B5EF4-FFF2-40B4-BE49-F238E27FC236}">
                <a16:creationId xmlns:a16="http://schemas.microsoft.com/office/drawing/2014/main" id="{0CF98288-CC1E-C33B-91AB-786CD19EF198}"/>
              </a:ext>
            </a:extLst>
          </p:cNvPr>
          <p:cNvGrpSpPr>
            <a:grpSpLocks noChangeAspect="1"/>
          </p:cNvGrpSpPr>
          <p:nvPr/>
        </p:nvGrpSpPr>
        <p:grpSpPr>
          <a:xfrm>
            <a:off x="4036521" y="1786364"/>
            <a:ext cx="2433955" cy="4867909"/>
            <a:chOff x="0" y="0"/>
            <a:chExt cx="3175000" cy="6350000"/>
          </a:xfrm>
        </p:grpSpPr>
        <p:sp>
          <p:nvSpPr>
            <p:cNvPr id="4" name="Freeform 4">
              <a:extLst>
                <a:ext uri="{FF2B5EF4-FFF2-40B4-BE49-F238E27FC236}">
                  <a16:creationId xmlns:a16="http://schemas.microsoft.com/office/drawing/2014/main" id="{D986313A-1392-6EA3-9516-B61226023499}"/>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solidFill>
              <a:srgbClr val="9EA788"/>
            </a:solidFill>
            <a:ln w="12700">
              <a:solidFill>
                <a:srgbClr val="000000"/>
              </a:solidFill>
            </a:ln>
          </p:spPr>
        </p:sp>
        <p:sp>
          <p:nvSpPr>
            <p:cNvPr id="5" name="Freeform 5">
              <a:extLst>
                <a:ext uri="{FF2B5EF4-FFF2-40B4-BE49-F238E27FC236}">
                  <a16:creationId xmlns:a16="http://schemas.microsoft.com/office/drawing/2014/main" id="{2DAF9D87-8460-9239-C8AC-01F371AD1C16}"/>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6" name="Group 6">
            <a:extLst>
              <a:ext uri="{FF2B5EF4-FFF2-40B4-BE49-F238E27FC236}">
                <a16:creationId xmlns:a16="http://schemas.microsoft.com/office/drawing/2014/main" id="{7D7A978E-0F14-DC95-AAC6-56E509F901BB}"/>
              </a:ext>
            </a:extLst>
          </p:cNvPr>
          <p:cNvGrpSpPr>
            <a:grpSpLocks noChangeAspect="1"/>
          </p:cNvGrpSpPr>
          <p:nvPr/>
        </p:nvGrpSpPr>
        <p:grpSpPr>
          <a:xfrm>
            <a:off x="4093236" y="1872069"/>
            <a:ext cx="2320524" cy="4641047"/>
            <a:chOff x="0" y="0"/>
            <a:chExt cx="3175000" cy="6350000"/>
          </a:xfrm>
        </p:grpSpPr>
        <p:sp>
          <p:nvSpPr>
            <p:cNvPr id="7" name="Freeform 7">
              <a:extLst>
                <a:ext uri="{FF2B5EF4-FFF2-40B4-BE49-F238E27FC236}">
                  <a16:creationId xmlns:a16="http://schemas.microsoft.com/office/drawing/2014/main" id="{52BA57E5-E2B4-4F89-2A79-8F441306660B}"/>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blipFill>
              <a:blip r:embed="rId3"/>
              <a:stretch>
                <a:fillRect l="-33250"/>
              </a:stretch>
            </a:blipFill>
          </p:spPr>
        </p:sp>
        <p:sp>
          <p:nvSpPr>
            <p:cNvPr id="8" name="Freeform 8">
              <a:extLst>
                <a:ext uri="{FF2B5EF4-FFF2-40B4-BE49-F238E27FC236}">
                  <a16:creationId xmlns:a16="http://schemas.microsoft.com/office/drawing/2014/main" id="{E30B920D-385A-8613-E164-3DB4F0FCC184}"/>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9" name="Group 9">
            <a:extLst>
              <a:ext uri="{FF2B5EF4-FFF2-40B4-BE49-F238E27FC236}">
                <a16:creationId xmlns:a16="http://schemas.microsoft.com/office/drawing/2014/main" id="{DB87A9F8-DA55-2773-BDAF-8F6EA0E453AF}"/>
              </a:ext>
            </a:extLst>
          </p:cNvPr>
          <p:cNvGrpSpPr>
            <a:grpSpLocks noChangeAspect="1"/>
          </p:cNvGrpSpPr>
          <p:nvPr/>
        </p:nvGrpSpPr>
        <p:grpSpPr>
          <a:xfrm>
            <a:off x="6560832" y="8424"/>
            <a:ext cx="2433955" cy="4867909"/>
            <a:chOff x="0" y="0"/>
            <a:chExt cx="3175000" cy="6350000"/>
          </a:xfrm>
        </p:grpSpPr>
        <p:sp>
          <p:nvSpPr>
            <p:cNvPr id="10" name="Freeform 10">
              <a:extLst>
                <a:ext uri="{FF2B5EF4-FFF2-40B4-BE49-F238E27FC236}">
                  <a16:creationId xmlns:a16="http://schemas.microsoft.com/office/drawing/2014/main" id="{6A889D76-B47D-A11E-43D0-375D2CE118C3}"/>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solidFill>
              <a:srgbClr val="9EA788"/>
            </a:solidFill>
            <a:ln w="12700">
              <a:solidFill>
                <a:srgbClr val="000000"/>
              </a:solidFill>
            </a:ln>
          </p:spPr>
        </p:sp>
        <p:sp>
          <p:nvSpPr>
            <p:cNvPr id="11" name="Freeform 11">
              <a:extLst>
                <a:ext uri="{FF2B5EF4-FFF2-40B4-BE49-F238E27FC236}">
                  <a16:creationId xmlns:a16="http://schemas.microsoft.com/office/drawing/2014/main" id="{F063CC45-E55E-F3CC-5D78-52A9E82B20DF}"/>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12" name="Group 12">
            <a:extLst>
              <a:ext uri="{FF2B5EF4-FFF2-40B4-BE49-F238E27FC236}">
                <a16:creationId xmlns:a16="http://schemas.microsoft.com/office/drawing/2014/main" id="{8AD82AD8-1FBD-2700-E61C-A9D9C1456EC5}"/>
              </a:ext>
            </a:extLst>
          </p:cNvPr>
          <p:cNvGrpSpPr>
            <a:grpSpLocks noChangeAspect="1"/>
          </p:cNvGrpSpPr>
          <p:nvPr/>
        </p:nvGrpSpPr>
        <p:grpSpPr>
          <a:xfrm>
            <a:off x="6617548" y="159955"/>
            <a:ext cx="2320524" cy="4641047"/>
            <a:chOff x="0" y="0"/>
            <a:chExt cx="3175000" cy="6350000"/>
          </a:xfrm>
        </p:grpSpPr>
        <p:sp>
          <p:nvSpPr>
            <p:cNvPr id="13" name="Freeform 13">
              <a:extLst>
                <a:ext uri="{FF2B5EF4-FFF2-40B4-BE49-F238E27FC236}">
                  <a16:creationId xmlns:a16="http://schemas.microsoft.com/office/drawing/2014/main" id="{C9AEAA2D-C275-0B28-A34A-D674FF2BA16B}"/>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blipFill>
              <a:blip r:embed="rId4"/>
              <a:stretch>
                <a:fillRect l="-48524" r="-188317"/>
              </a:stretch>
            </a:blipFill>
          </p:spPr>
        </p:sp>
        <p:sp>
          <p:nvSpPr>
            <p:cNvPr id="14" name="Freeform 14">
              <a:extLst>
                <a:ext uri="{FF2B5EF4-FFF2-40B4-BE49-F238E27FC236}">
                  <a16:creationId xmlns:a16="http://schemas.microsoft.com/office/drawing/2014/main" id="{21D3902F-2464-A28E-5758-FADC66FDC896}"/>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sp>
        <p:nvSpPr>
          <p:cNvPr id="15" name="Freeform 15">
            <a:extLst>
              <a:ext uri="{FF2B5EF4-FFF2-40B4-BE49-F238E27FC236}">
                <a16:creationId xmlns:a16="http://schemas.microsoft.com/office/drawing/2014/main" id="{CFFD7D5C-E9C2-F508-760C-3CF9E32A9B0C}"/>
              </a:ext>
            </a:extLst>
          </p:cNvPr>
          <p:cNvSpPr/>
          <p:nvPr/>
        </p:nvSpPr>
        <p:spPr>
          <a:xfrm>
            <a:off x="7576817" y="5127247"/>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6" name="Group 16">
            <a:extLst>
              <a:ext uri="{FF2B5EF4-FFF2-40B4-BE49-F238E27FC236}">
                <a16:creationId xmlns:a16="http://schemas.microsoft.com/office/drawing/2014/main" id="{72E9F084-846D-0938-B913-59D3770AB320}"/>
              </a:ext>
            </a:extLst>
          </p:cNvPr>
          <p:cNvGrpSpPr/>
          <p:nvPr/>
        </p:nvGrpSpPr>
        <p:grpSpPr>
          <a:xfrm>
            <a:off x="8232600" y="5213056"/>
            <a:ext cx="1441217" cy="1441217"/>
            <a:chOff x="0" y="0"/>
            <a:chExt cx="812800" cy="812800"/>
          </a:xfrm>
        </p:grpSpPr>
        <p:sp>
          <p:nvSpPr>
            <p:cNvPr id="17" name="Freeform 17">
              <a:extLst>
                <a:ext uri="{FF2B5EF4-FFF2-40B4-BE49-F238E27FC236}">
                  <a16:creationId xmlns:a16="http://schemas.microsoft.com/office/drawing/2014/main" id="{FC8FA2E7-42F1-BE6C-D4DC-54C5DF2D342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CDBE8C"/>
              </a:solidFill>
              <a:prstDash val="solid"/>
              <a:miter/>
            </a:ln>
          </p:spPr>
        </p:sp>
        <p:sp>
          <p:nvSpPr>
            <p:cNvPr id="18" name="TextBox 18">
              <a:extLst>
                <a:ext uri="{FF2B5EF4-FFF2-40B4-BE49-F238E27FC236}">
                  <a16:creationId xmlns:a16="http://schemas.microsoft.com/office/drawing/2014/main" id="{C1C8329A-D8DB-525C-B55C-0753A9CF618D}"/>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1" name="مربع نص 20">
            <a:extLst>
              <a:ext uri="{FF2B5EF4-FFF2-40B4-BE49-F238E27FC236}">
                <a16:creationId xmlns:a16="http://schemas.microsoft.com/office/drawing/2014/main" id="{F887A54E-D2C4-0D30-27D1-DFCEE29C1515}"/>
              </a:ext>
            </a:extLst>
          </p:cNvPr>
          <p:cNvSpPr txBox="1"/>
          <p:nvPr/>
        </p:nvSpPr>
        <p:spPr>
          <a:xfrm>
            <a:off x="68591" y="977242"/>
            <a:ext cx="3672408" cy="6059091"/>
          </a:xfrm>
          <a:prstGeom prst="ellipse">
            <a:avLst/>
          </a:prstGeom>
          <a:noFill/>
          <a:ln>
            <a:noFill/>
          </a:ln>
        </p:spPr>
        <p:txBody>
          <a:bodyPr wrap="square">
            <a:spAutoFit/>
          </a:bodyPr>
          <a:lstStyle/>
          <a:p>
            <a:pPr lvl="0" algn="ctr">
              <a:defRPr/>
            </a:pPr>
            <a:r>
              <a:rPr lang="ar-EG" sz="5400" b="1" dirty="0">
                <a:solidFill>
                  <a:srgbClr val="5B9BD5">
                    <a:lumMod val="50000"/>
                  </a:srgbClr>
                </a:solidFill>
                <a:latin typeface="Traditional Arabic" panose="02020603050405020304" pitchFamily="18" charset="-78"/>
                <a:cs typeface="Traditional Arabic" panose="02020603050405020304" pitchFamily="18" charset="-78"/>
              </a:rPr>
              <a:t>الهدف الثاني:</a:t>
            </a:r>
          </a:p>
          <a:p>
            <a:pPr algn="ctr"/>
            <a:r>
              <a:rPr lang="ar-EG" sz="4400" b="1" dirty="0">
                <a:latin typeface="Traditional Arabic" panose="02020603050405020304" pitchFamily="18" charset="-78"/>
                <a:cs typeface="Traditional Arabic" panose="02020603050405020304" pitchFamily="18" charset="-78"/>
              </a:rPr>
              <a:t> أن يكون الطلبة قادرين على تطبيق خطوات إعداد التقارير</a:t>
            </a:r>
            <a:endParaRPr lang="ar-EG" sz="66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325106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D0D839F8-2309-EB26-10FF-6439565F98EE}"/>
              </a:ext>
            </a:extLst>
          </p:cNvPr>
          <p:cNvSpPr txBox="1"/>
          <p:nvPr/>
        </p:nvSpPr>
        <p:spPr>
          <a:xfrm>
            <a:off x="1835696" y="1166842"/>
            <a:ext cx="6651612" cy="4524315"/>
          </a:xfrm>
          <a:prstGeom prst="rect">
            <a:avLst/>
          </a:prstGeom>
          <a:noFill/>
          <a:ln>
            <a:noFill/>
          </a:ln>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r>
              <a:rPr lang="ar-EG" sz="3200" b="1" dirty="0">
                <a:solidFill>
                  <a:srgbClr val="C00000"/>
                </a:solidFill>
              </a:rPr>
              <a:t>هناك تعريفات عديدة للتقرير؛ تذكر بعضا منها على النحو الآتي:</a:t>
            </a:r>
          </a:p>
          <a:p>
            <a:pPr marL="457200" indent="-457200">
              <a:buFont typeface="Arial" panose="020B0604020202020204" pitchFamily="34" charset="0"/>
              <a:buChar char="•"/>
            </a:pPr>
            <a:r>
              <a:rPr lang="ar-EG" sz="3200" b="1" dirty="0"/>
              <a:t>التقرير عرض مكتوب لمجموعة من الحقائق الخاصة بموضوع معين أو مشكلة معينة، ويتضمن تحليلا، واقتراحات، وتوصيات تتماشى مع نتائج التحليل.</a:t>
            </a:r>
          </a:p>
          <a:p>
            <a:pPr marL="457200" indent="-457200">
              <a:buFont typeface="Arial" panose="020B0604020202020204" pitchFamily="34" charset="0"/>
              <a:buChar char="•"/>
            </a:pPr>
            <a:r>
              <a:rPr lang="ar-EG" sz="3200" b="1" dirty="0"/>
              <a:t>التقرير هو عرض معلوماتي (مكتوب أو شفوي) حول موضوع ما (ظاهرة أو مشكلة بطريقة مبسطة يهدف إلى إيجاد تفسير مناسب؛ يؤدي إلى تقديم أفكار وتوصيات مناسبة تجاه تلك الظواهر أو المشكلات.</a:t>
            </a:r>
          </a:p>
        </p:txBody>
      </p:sp>
    </p:spTree>
    <p:extLst>
      <p:ext uri="{BB962C8B-B14F-4D97-AF65-F5344CB8AC3E}">
        <p14:creationId xmlns:p14="http://schemas.microsoft.com/office/powerpoint/2010/main" val="1909629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3DC26-56AB-31FE-A7E4-AC7CAE8DFC1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EAC2E91-ED15-3F3F-3554-432EA01554E3}"/>
              </a:ext>
            </a:extLst>
          </p:cNvPr>
          <p:cNvSpPr/>
          <p:nvPr/>
        </p:nvSpPr>
        <p:spPr>
          <a:xfrm rot="-5400000">
            <a:off x="1118849" y="-1164950"/>
            <a:ext cx="6901899"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a:extLst>
              <a:ext uri="{FF2B5EF4-FFF2-40B4-BE49-F238E27FC236}">
                <a16:creationId xmlns:a16="http://schemas.microsoft.com/office/drawing/2014/main" id="{E9A8B934-34A0-1117-84FC-341628776FA2}"/>
              </a:ext>
            </a:extLst>
          </p:cNvPr>
          <p:cNvSpPr/>
          <p:nvPr/>
        </p:nvSpPr>
        <p:spPr>
          <a:xfrm>
            <a:off x="0" y="-86861"/>
            <a:ext cx="9144000" cy="2835375"/>
          </a:xfrm>
          <a:custGeom>
            <a:avLst/>
            <a:gdLst/>
            <a:ahLst/>
            <a:cxnLst/>
            <a:rect l="l" t="t" r="r" b="b"/>
            <a:pathLst>
              <a:path w="18288000" h="3782528">
                <a:moveTo>
                  <a:pt x="0" y="0"/>
                </a:moveTo>
                <a:lnTo>
                  <a:pt x="18288000" y="0"/>
                </a:lnTo>
                <a:lnTo>
                  <a:pt x="18288000" y="3782528"/>
                </a:lnTo>
                <a:lnTo>
                  <a:pt x="0" y="3782528"/>
                </a:lnTo>
                <a:lnTo>
                  <a:pt x="0" y="0"/>
                </a:lnTo>
                <a:close/>
              </a:path>
            </a:pathLst>
          </a:custGeom>
          <a:blipFill>
            <a:blip r:embed="rId3"/>
            <a:stretch>
              <a:fillRect t="-86794" b="-135328"/>
            </a:stretch>
          </a:blipFill>
        </p:spPr>
      </p:sp>
      <p:sp>
        <p:nvSpPr>
          <p:cNvPr id="4" name="Freeform 4">
            <a:extLst>
              <a:ext uri="{FF2B5EF4-FFF2-40B4-BE49-F238E27FC236}">
                <a16:creationId xmlns:a16="http://schemas.microsoft.com/office/drawing/2014/main" id="{A55BA4F0-20BB-5961-563A-2F30C52C8D28}"/>
              </a:ext>
            </a:extLst>
          </p:cNvPr>
          <p:cNvSpPr/>
          <p:nvPr/>
        </p:nvSpPr>
        <p:spPr>
          <a:xfrm rot="-5400000">
            <a:off x="3182540" y="-3243070"/>
            <a:ext cx="2829381" cy="9141799"/>
          </a:xfrm>
          <a:custGeom>
            <a:avLst/>
            <a:gdLst/>
            <a:ahLst/>
            <a:cxnLst/>
            <a:rect l="l" t="t" r="r" b="b"/>
            <a:pathLst>
              <a:path w="3916622" h="18283597">
                <a:moveTo>
                  <a:pt x="0" y="0"/>
                </a:moveTo>
                <a:lnTo>
                  <a:pt x="3916622" y="0"/>
                </a:lnTo>
                <a:lnTo>
                  <a:pt x="3916622" y="18283597"/>
                </a:lnTo>
                <a:lnTo>
                  <a:pt x="0" y="18283597"/>
                </a:lnTo>
                <a:lnTo>
                  <a:pt x="0" y="0"/>
                </a:lnTo>
                <a:close/>
              </a:path>
            </a:pathLst>
          </a:custGeom>
          <a:blipFill>
            <a:blip r:embed="rId4">
              <a:alphaModFix amt="56000"/>
              <a:extLst>
                <a:ext uri="{96DAC541-7B7A-43D3-8B79-37D633B846F1}">
                  <asvg:svgBlip xmlns:asvg="http://schemas.microsoft.com/office/drawing/2016/SVG/main" r:embed="rId5"/>
                </a:ext>
              </a:extLst>
            </a:blip>
            <a:stretch>
              <a:fillRect r="-366820"/>
            </a:stretch>
          </a:blipFill>
        </p:spPr>
      </p:sp>
      <p:grpSp>
        <p:nvGrpSpPr>
          <p:cNvPr id="5" name="Group 5">
            <a:extLst>
              <a:ext uri="{FF2B5EF4-FFF2-40B4-BE49-F238E27FC236}">
                <a16:creationId xmlns:a16="http://schemas.microsoft.com/office/drawing/2014/main" id="{4163B5B8-C1BE-30B3-6DD8-D24C606F16AB}"/>
              </a:ext>
            </a:extLst>
          </p:cNvPr>
          <p:cNvGrpSpPr/>
          <p:nvPr/>
        </p:nvGrpSpPr>
        <p:grpSpPr>
          <a:xfrm>
            <a:off x="-720609" y="427049"/>
            <a:ext cx="1441217" cy="1441217"/>
            <a:chOff x="0" y="0"/>
            <a:chExt cx="812800" cy="812800"/>
          </a:xfrm>
        </p:grpSpPr>
        <p:sp>
          <p:nvSpPr>
            <p:cNvPr id="6" name="Freeform 6">
              <a:extLst>
                <a:ext uri="{FF2B5EF4-FFF2-40B4-BE49-F238E27FC236}">
                  <a16:creationId xmlns:a16="http://schemas.microsoft.com/office/drawing/2014/main" id="{B36061F9-E7D0-E033-7081-F141234174E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7" name="TextBox 7">
              <a:extLst>
                <a:ext uri="{FF2B5EF4-FFF2-40B4-BE49-F238E27FC236}">
                  <a16:creationId xmlns:a16="http://schemas.microsoft.com/office/drawing/2014/main" id="{7717D2AA-8FE6-1CB7-3568-50218A13306C}"/>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6FF8CFCB-7ABE-0CB4-21F8-D40963440C60}"/>
              </a:ext>
            </a:extLst>
          </p:cNvPr>
          <p:cNvGrpSpPr/>
          <p:nvPr/>
        </p:nvGrpSpPr>
        <p:grpSpPr>
          <a:xfrm>
            <a:off x="3851391" y="-1561857"/>
            <a:ext cx="1441217" cy="1441217"/>
            <a:chOff x="0" y="0"/>
            <a:chExt cx="812800" cy="812800"/>
          </a:xfrm>
        </p:grpSpPr>
        <p:sp>
          <p:nvSpPr>
            <p:cNvPr id="9" name="Freeform 9">
              <a:extLst>
                <a:ext uri="{FF2B5EF4-FFF2-40B4-BE49-F238E27FC236}">
                  <a16:creationId xmlns:a16="http://schemas.microsoft.com/office/drawing/2014/main" id="{7AE0DFFB-7590-61BD-71E3-7527D12380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0" name="TextBox 10">
              <a:extLst>
                <a:ext uri="{FF2B5EF4-FFF2-40B4-BE49-F238E27FC236}">
                  <a16:creationId xmlns:a16="http://schemas.microsoft.com/office/drawing/2014/main" id="{7DEDD342-1E65-E2DF-BD6F-6EC21A58BEEE}"/>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65499AF5-29D5-1827-90C8-6C17283875E6}"/>
              </a:ext>
            </a:extLst>
          </p:cNvPr>
          <p:cNvGrpSpPr/>
          <p:nvPr/>
        </p:nvGrpSpPr>
        <p:grpSpPr>
          <a:xfrm>
            <a:off x="720608" y="3582618"/>
            <a:ext cx="5066686" cy="1453468"/>
            <a:chOff x="0" y="0"/>
            <a:chExt cx="8787838" cy="2220810"/>
          </a:xfrm>
        </p:grpSpPr>
        <p:sp>
          <p:nvSpPr>
            <p:cNvPr id="12" name="Freeform 12">
              <a:extLst>
                <a:ext uri="{FF2B5EF4-FFF2-40B4-BE49-F238E27FC236}">
                  <a16:creationId xmlns:a16="http://schemas.microsoft.com/office/drawing/2014/main" id="{E49F5363-ED4B-B2D2-A2B2-E6CC0240A00D}"/>
                </a:ext>
              </a:extLst>
            </p:cNvPr>
            <p:cNvSpPr/>
            <p:nvPr/>
          </p:nvSpPr>
          <p:spPr>
            <a:xfrm>
              <a:off x="340702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a:extLst>
                <a:ext uri="{FF2B5EF4-FFF2-40B4-BE49-F238E27FC236}">
                  <a16:creationId xmlns:a16="http://schemas.microsoft.com/office/drawing/2014/main" id="{E9B3402B-7FB3-E3C0-8AA9-BC3A52046B96}"/>
                </a:ext>
              </a:extLst>
            </p:cNvPr>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14" name="Freeform 14">
            <a:extLst>
              <a:ext uri="{FF2B5EF4-FFF2-40B4-BE49-F238E27FC236}">
                <a16:creationId xmlns:a16="http://schemas.microsoft.com/office/drawing/2014/main" id="{1387FC61-2212-6276-F7CA-0A8D0393A7AB}"/>
              </a:ext>
            </a:extLst>
          </p:cNvPr>
          <p:cNvSpPr/>
          <p:nvPr/>
        </p:nvSpPr>
        <p:spPr>
          <a:xfrm>
            <a:off x="8152062" y="1035462"/>
            <a:ext cx="2017807" cy="832804"/>
          </a:xfrm>
          <a:custGeom>
            <a:avLst/>
            <a:gdLst/>
            <a:ahLst/>
            <a:cxnLst/>
            <a:rect l="l" t="t" r="r" b="b"/>
            <a:pathLst>
              <a:path w="4035613" h="1665608">
                <a:moveTo>
                  <a:pt x="0" y="0"/>
                </a:moveTo>
                <a:lnTo>
                  <a:pt x="4035613" y="0"/>
                </a:lnTo>
                <a:lnTo>
                  <a:pt x="4035613" y="1665607"/>
                </a:lnTo>
                <a:lnTo>
                  <a:pt x="0" y="16656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15">
            <a:extLst>
              <a:ext uri="{FF2B5EF4-FFF2-40B4-BE49-F238E27FC236}">
                <a16:creationId xmlns:a16="http://schemas.microsoft.com/office/drawing/2014/main" id="{2F824354-2617-E545-C829-D459BDE87FB7}"/>
              </a:ext>
            </a:extLst>
          </p:cNvPr>
          <p:cNvSpPr/>
          <p:nvPr/>
        </p:nvSpPr>
        <p:spPr>
          <a:xfrm>
            <a:off x="7410350" y="1915710"/>
            <a:ext cx="2017807" cy="832804"/>
          </a:xfrm>
          <a:custGeom>
            <a:avLst/>
            <a:gdLst/>
            <a:ahLst/>
            <a:cxnLst/>
            <a:rect l="l" t="t" r="r" b="b"/>
            <a:pathLst>
              <a:path w="4035613" h="1665608">
                <a:moveTo>
                  <a:pt x="0" y="0"/>
                </a:moveTo>
                <a:lnTo>
                  <a:pt x="4035614" y="0"/>
                </a:lnTo>
                <a:lnTo>
                  <a:pt x="4035614" y="1665608"/>
                </a:lnTo>
                <a:lnTo>
                  <a:pt x="0" y="16656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a:extLst>
              <a:ext uri="{FF2B5EF4-FFF2-40B4-BE49-F238E27FC236}">
                <a16:creationId xmlns:a16="http://schemas.microsoft.com/office/drawing/2014/main" id="{501E6C39-E88E-B43C-BF34-D1D6EA04C3B0}"/>
              </a:ext>
            </a:extLst>
          </p:cNvPr>
          <p:cNvSpPr/>
          <p:nvPr/>
        </p:nvSpPr>
        <p:spPr>
          <a:xfrm rot="5400000">
            <a:off x="7826614" y="1580172"/>
            <a:ext cx="650894" cy="576187"/>
          </a:xfrm>
          <a:custGeom>
            <a:avLst/>
            <a:gdLst/>
            <a:ahLst/>
            <a:cxnLst/>
            <a:rect l="l" t="t" r="r" b="b"/>
            <a:pathLst>
              <a:path w="1301788" h="1152374">
                <a:moveTo>
                  <a:pt x="0" y="0"/>
                </a:moveTo>
                <a:lnTo>
                  <a:pt x="1301789" y="0"/>
                </a:lnTo>
                <a:lnTo>
                  <a:pt x="1301789" y="1152374"/>
                </a:lnTo>
                <a:lnTo>
                  <a:pt x="0" y="1152374"/>
                </a:lnTo>
                <a:lnTo>
                  <a:pt x="0" y="0"/>
                </a:lnTo>
                <a:close/>
              </a:path>
            </a:pathLst>
          </a:custGeom>
          <a:blipFill>
            <a:blip r:embed="rId10">
              <a:extLst>
                <a:ext uri="{96DAC541-7B7A-43D3-8B79-37D633B846F1}">
                  <asvg:svgBlip xmlns:asvg="http://schemas.microsoft.com/office/drawing/2016/SVG/main" r:embed="rId11"/>
                </a:ext>
              </a:extLst>
            </a:blip>
            <a:stretch>
              <a:fillRect r="-61751"/>
            </a:stretch>
          </a:blipFill>
        </p:spPr>
      </p:sp>
      <p:grpSp>
        <p:nvGrpSpPr>
          <p:cNvPr id="17" name="Group 17">
            <a:extLst>
              <a:ext uri="{FF2B5EF4-FFF2-40B4-BE49-F238E27FC236}">
                <a16:creationId xmlns:a16="http://schemas.microsoft.com/office/drawing/2014/main" id="{BD9D04F2-EE0E-5389-DFCA-82F00DA9B01B}"/>
              </a:ext>
            </a:extLst>
          </p:cNvPr>
          <p:cNvGrpSpPr/>
          <p:nvPr/>
        </p:nvGrpSpPr>
        <p:grpSpPr>
          <a:xfrm>
            <a:off x="559548" y="3591423"/>
            <a:ext cx="865285" cy="865285"/>
            <a:chOff x="0" y="0"/>
            <a:chExt cx="2307426" cy="2307426"/>
          </a:xfrm>
        </p:grpSpPr>
        <p:sp>
          <p:nvSpPr>
            <p:cNvPr id="18" name="Freeform 18">
              <a:extLst>
                <a:ext uri="{FF2B5EF4-FFF2-40B4-BE49-F238E27FC236}">
                  <a16:creationId xmlns:a16="http://schemas.microsoft.com/office/drawing/2014/main" id="{5D648082-48AB-32F2-44F3-35360E6D5534}"/>
                </a:ext>
              </a:extLst>
            </p:cNvPr>
            <p:cNvSpPr/>
            <p:nvPr/>
          </p:nvSpPr>
          <p:spPr>
            <a:xfrm>
              <a:off x="0" y="0"/>
              <a:ext cx="2307426" cy="2307426"/>
            </a:xfrm>
            <a:custGeom>
              <a:avLst/>
              <a:gdLst/>
              <a:ahLst/>
              <a:cxnLst/>
              <a:rect l="l" t="t" r="r" b="b"/>
              <a:pathLst>
                <a:path w="2307426" h="2307426">
                  <a:moveTo>
                    <a:pt x="0" y="0"/>
                  </a:moveTo>
                  <a:lnTo>
                    <a:pt x="2307426" y="0"/>
                  </a:lnTo>
                  <a:lnTo>
                    <a:pt x="2307426" y="2307426"/>
                  </a:lnTo>
                  <a:lnTo>
                    <a:pt x="0" y="230742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a:extLst>
                <a:ext uri="{FF2B5EF4-FFF2-40B4-BE49-F238E27FC236}">
                  <a16:creationId xmlns:a16="http://schemas.microsoft.com/office/drawing/2014/main" id="{F9B355DC-A86F-4F04-5730-DD4037FD657E}"/>
                </a:ext>
              </a:extLst>
            </p:cNvPr>
            <p:cNvSpPr/>
            <p:nvPr/>
          </p:nvSpPr>
          <p:spPr>
            <a:xfrm>
              <a:off x="429493" y="408751"/>
              <a:ext cx="1448440" cy="1844078"/>
            </a:xfrm>
            <a:custGeom>
              <a:avLst/>
              <a:gdLst/>
              <a:ahLst/>
              <a:cxnLst/>
              <a:rect l="l" t="t" r="r" b="b"/>
              <a:pathLst>
                <a:path w="1448440" h="1844078">
                  <a:moveTo>
                    <a:pt x="0" y="0"/>
                  </a:moveTo>
                  <a:lnTo>
                    <a:pt x="1448440" y="0"/>
                  </a:lnTo>
                  <a:lnTo>
                    <a:pt x="1448440" y="1844078"/>
                  </a:lnTo>
                  <a:lnTo>
                    <a:pt x="0" y="184407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28" name="مربع نص 27">
            <a:extLst>
              <a:ext uri="{FF2B5EF4-FFF2-40B4-BE49-F238E27FC236}">
                <a16:creationId xmlns:a16="http://schemas.microsoft.com/office/drawing/2014/main" id="{5FEFB2FB-39BB-D69B-86D6-E8C8582B8B46}"/>
              </a:ext>
            </a:extLst>
          </p:cNvPr>
          <p:cNvSpPr txBox="1"/>
          <p:nvPr/>
        </p:nvSpPr>
        <p:spPr>
          <a:xfrm>
            <a:off x="992190" y="3842334"/>
            <a:ext cx="4752528" cy="769441"/>
          </a:xfrm>
          <a:prstGeom prst="rect">
            <a:avLst/>
          </a:prstGeom>
          <a:noFill/>
        </p:spPr>
        <p:txBody>
          <a:bodyPr wrap="square" rtlCol="0">
            <a:spAutoFit/>
          </a:bodyPr>
          <a:lstStyle/>
          <a:p>
            <a:pPr lvl="0" algn="ctr">
              <a:defRPr/>
            </a:pPr>
            <a:r>
              <a:rPr lang="ar-EG" sz="4400" b="1" dirty="0">
                <a:ln/>
                <a:effectLst>
                  <a:outerShdw blurRad="38100" dist="19050" dir="2700000" algn="tl" rotWithShape="0">
                    <a:prstClr val="black">
                      <a:lumMod val="50000"/>
                      <a:alpha val="40000"/>
                    </a:prstClr>
                  </a:outerShdw>
                </a:effectLst>
                <a:latin typeface="Traditional Arabic" panose="02020603050405020304" pitchFamily="18" charset="-78"/>
                <a:cs typeface="Traditional Arabic" panose="02020603050405020304" pitchFamily="18" charset="-78"/>
              </a:rPr>
              <a:t>مكونات التقرير:</a:t>
            </a:r>
            <a:endParaRPr lang="ar-EG" sz="47100" b="1" dirty="0">
              <a:ln/>
              <a:effectLst>
                <a:outerShdw blurRad="38100" dist="19050" dir="2700000" algn="tl" rotWithShape="0">
                  <a:prstClr val="black">
                    <a:lumMod val="50000"/>
                    <a:alpha val="40000"/>
                  </a:prstClr>
                </a:outerShdw>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73371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 calcmode="lin" valueType="num">
                                      <p:cBhvr>
                                        <p:cTn id="7"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ربع نص 6">
            <a:extLst>
              <a:ext uri="{FF2B5EF4-FFF2-40B4-BE49-F238E27FC236}">
                <a16:creationId xmlns:a16="http://schemas.microsoft.com/office/drawing/2014/main" id="{FAF2D94A-8694-F7A5-4584-5D3D8F441F1C}"/>
              </a:ext>
            </a:extLst>
          </p:cNvPr>
          <p:cNvSpPr txBox="1"/>
          <p:nvPr/>
        </p:nvSpPr>
        <p:spPr>
          <a:xfrm>
            <a:off x="2286000" y="1974274"/>
            <a:ext cx="4572000" cy="3170099"/>
          </a:xfrm>
          <a:prstGeom prst="rect">
            <a:avLst/>
          </a:prstGeom>
          <a:noFill/>
        </p:spPr>
        <p:txBody>
          <a:bodyPr wrap="square">
            <a:spAutoFit/>
          </a:bodyPr>
          <a:lstStyle/>
          <a:p>
            <a:pPr marL="571500" indent="-571500">
              <a:buFont typeface="Arial" panose="020B0604020202020204" pitchFamily="34" charset="0"/>
              <a:buChar char="•"/>
            </a:pPr>
            <a:r>
              <a:rPr lang="ar-EG" sz="4000" b="1" dirty="0"/>
              <a:t>مقدمة التقرير وتشمل: موضوع التقرير.</a:t>
            </a:r>
          </a:p>
          <a:p>
            <a:pPr marL="571500" indent="-571500">
              <a:buFont typeface="Arial" panose="020B0604020202020204" pitchFamily="34" charset="0"/>
              <a:buChar char="•"/>
            </a:pPr>
            <a:r>
              <a:rPr lang="ar-EG" sz="4000" b="1" dirty="0"/>
              <a:t> هدف التقرير. </a:t>
            </a:r>
          </a:p>
          <a:p>
            <a:pPr marL="571500" indent="-571500">
              <a:buFont typeface="Arial" panose="020B0604020202020204" pitchFamily="34" charset="0"/>
              <a:buChar char="•"/>
            </a:pPr>
            <a:r>
              <a:rPr lang="ar-EG" sz="4000" b="1" dirty="0"/>
              <a:t>الجهة كاتبة التقرير. ملخص التقرير</a:t>
            </a:r>
            <a:endParaRPr lang="en-US" sz="4000" b="1" dirty="0"/>
          </a:p>
        </p:txBody>
      </p:sp>
    </p:spTree>
    <p:extLst>
      <p:ext uri="{BB962C8B-B14F-4D97-AF65-F5344CB8AC3E}">
        <p14:creationId xmlns:p14="http://schemas.microsoft.com/office/powerpoint/2010/main" val="3303870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ربع نص 6">
            <a:extLst>
              <a:ext uri="{FF2B5EF4-FFF2-40B4-BE49-F238E27FC236}">
                <a16:creationId xmlns:a16="http://schemas.microsoft.com/office/drawing/2014/main" id="{FAF2D94A-8694-F7A5-4584-5D3D8F441F1C}"/>
              </a:ext>
            </a:extLst>
          </p:cNvPr>
          <p:cNvSpPr txBox="1"/>
          <p:nvPr/>
        </p:nvSpPr>
        <p:spPr>
          <a:xfrm>
            <a:off x="2286000" y="1844824"/>
            <a:ext cx="4572000" cy="3785652"/>
          </a:xfrm>
          <a:prstGeom prst="rect">
            <a:avLst/>
          </a:prstGeom>
          <a:noFill/>
        </p:spPr>
        <p:txBody>
          <a:bodyPr wrap="square">
            <a:spAutoFit/>
          </a:bodyPr>
          <a:lstStyle/>
          <a:p>
            <a:r>
              <a:rPr lang="ar-EG" sz="4800" b="1" dirty="0"/>
              <a:t>جسم التقرير ويحوي:</a:t>
            </a:r>
          </a:p>
          <a:p>
            <a:pPr marL="571500" indent="-571500">
              <a:buFont typeface="Arial" panose="020B0604020202020204" pitchFamily="34" charset="0"/>
              <a:buChar char="•"/>
            </a:pPr>
            <a:r>
              <a:rPr lang="ar-EG" sz="4800" b="1" dirty="0"/>
              <a:t>عــرض للمعلومــات والبيانات.</a:t>
            </a:r>
          </a:p>
          <a:p>
            <a:pPr marL="571500" indent="-571500">
              <a:buFont typeface="Arial" panose="020B0604020202020204" pitchFamily="34" charset="0"/>
              <a:buChar char="•"/>
            </a:pPr>
            <a:r>
              <a:rPr lang="ar-EG" sz="4800" b="1" dirty="0"/>
              <a:t> تحليــل للمعلومات والبيانات</a:t>
            </a:r>
            <a:endParaRPr lang="en-US" sz="4800" b="1" dirty="0"/>
          </a:p>
        </p:txBody>
      </p:sp>
    </p:spTree>
    <p:extLst>
      <p:ext uri="{BB962C8B-B14F-4D97-AF65-F5344CB8AC3E}">
        <p14:creationId xmlns:p14="http://schemas.microsoft.com/office/powerpoint/2010/main" val="3272427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ربع نص 6">
            <a:extLst>
              <a:ext uri="{FF2B5EF4-FFF2-40B4-BE49-F238E27FC236}">
                <a16:creationId xmlns:a16="http://schemas.microsoft.com/office/drawing/2014/main" id="{FAF2D94A-8694-F7A5-4584-5D3D8F441F1C}"/>
              </a:ext>
            </a:extLst>
          </p:cNvPr>
          <p:cNvSpPr txBox="1"/>
          <p:nvPr/>
        </p:nvSpPr>
        <p:spPr>
          <a:xfrm>
            <a:off x="2286000" y="2282052"/>
            <a:ext cx="4572000" cy="3785652"/>
          </a:xfrm>
          <a:prstGeom prst="rect">
            <a:avLst/>
          </a:prstGeom>
          <a:noFill/>
        </p:spPr>
        <p:txBody>
          <a:bodyPr wrap="square">
            <a:spAutoFit/>
          </a:bodyPr>
          <a:lstStyle/>
          <a:p>
            <a:pPr marL="571500" indent="-571500">
              <a:buFont typeface="Arial" panose="020B0604020202020204" pitchFamily="34" charset="0"/>
              <a:buChar char="•"/>
            </a:pPr>
            <a:r>
              <a:rPr lang="ar-EG" sz="4800" b="1" dirty="0"/>
              <a:t>نهاية التقرير وتتضمن:</a:t>
            </a:r>
          </a:p>
          <a:p>
            <a:pPr marL="571500" indent="-571500">
              <a:buFont typeface="Arial" panose="020B0604020202020204" pitchFamily="34" charset="0"/>
              <a:buChar char="•"/>
            </a:pPr>
            <a:r>
              <a:rPr lang="ar-EG" sz="4800" b="1" dirty="0"/>
              <a:t>التوصيات والاقتراحات.</a:t>
            </a:r>
          </a:p>
          <a:p>
            <a:pPr marL="571500" indent="-571500">
              <a:buFont typeface="Arial" panose="020B0604020202020204" pitchFamily="34" charset="0"/>
              <a:buChar char="•"/>
            </a:pPr>
            <a:r>
              <a:rPr lang="ar-EG" sz="4800" b="1" dirty="0"/>
              <a:t>مراجع.</a:t>
            </a:r>
          </a:p>
          <a:p>
            <a:pPr marL="571500" indent="-571500">
              <a:buFont typeface="Arial" panose="020B0604020202020204" pitchFamily="34" charset="0"/>
              <a:buChar char="•"/>
            </a:pPr>
            <a:r>
              <a:rPr lang="ar-EG" sz="4800" b="1" dirty="0"/>
              <a:t>ملاحق</a:t>
            </a:r>
            <a:endParaRPr lang="en-US" sz="4800" b="1" dirty="0"/>
          </a:p>
        </p:txBody>
      </p:sp>
    </p:spTree>
    <p:extLst>
      <p:ext uri="{BB962C8B-B14F-4D97-AF65-F5344CB8AC3E}">
        <p14:creationId xmlns:p14="http://schemas.microsoft.com/office/powerpoint/2010/main" val="1800010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98192-96AE-2B00-6E5D-D3602BDEEBD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BC0B641-C2BF-7C2C-28E0-02C1A9E5CBFF}"/>
              </a:ext>
            </a:extLst>
          </p:cNvPr>
          <p:cNvSpPr/>
          <p:nvPr/>
        </p:nvSpPr>
        <p:spPr>
          <a:xfrm rot="-5400000">
            <a:off x="1118849" y="-1164950"/>
            <a:ext cx="6901899"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a:extLst>
              <a:ext uri="{FF2B5EF4-FFF2-40B4-BE49-F238E27FC236}">
                <a16:creationId xmlns:a16="http://schemas.microsoft.com/office/drawing/2014/main" id="{396FA22E-6164-DAE7-A9EF-4F16ED990DDE}"/>
              </a:ext>
            </a:extLst>
          </p:cNvPr>
          <p:cNvSpPr/>
          <p:nvPr/>
        </p:nvSpPr>
        <p:spPr>
          <a:xfrm>
            <a:off x="0" y="-86861"/>
            <a:ext cx="9144000" cy="2835375"/>
          </a:xfrm>
          <a:custGeom>
            <a:avLst/>
            <a:gdLst/>
            <a:ahLst/>
            <a:cxnLst/>
            <a:rect l="l" t="t" r="r" b="b"/>
            <a:pathLst>
              <a:path w="18288000" h="3782528">
                <a:moveTo>
                  <a:pt x="0" y="0"/>
                </a:moveTo>
                <a:lnTo>
                  <a:pt x="18288000" y="0"/>
                </a:lnTo>
                <a:lnTo>
                  <a:pt x="18288000" y="3782528"/>
                </a:lnTo>
                <a:lnTo>
                  <a:pt x="0" y="3782528"/>
                </a:lnTo>
                <a:lnTo>
                  <a:pt x="0" y="0"/>
                </a:lnTo>
                <a:close/>
              </a:path>
            </a:pathLst>
          </a:custGeom>
          <a:blipFill>
            <a:blip r:embed="rId3"/>
            <a:stretch>
              <a:fillRect t="-86794" b="-135328"/>
            </a:stretch>
          </a:blipFill>
        </p:spPr>
      </p:sp>
      <p:sp>
        <p:nvSpPr>
          <p:cNvPr id="4" name="Freeform 4">
            <a:extLst>
              <a:ext uri="{FF2B5EF4-FFF2-40B4-BE49-F238E27FC236}">
                <a16:creationId xmlns:a16="http://schemas.microsoft.com/office/drawing/2014/main" id="{89BC782A-89B1-AF12-A140-EB1BD7D0381C}"/>
              </a:ext>
            </a:extLst>
          </p:cNvPr>
          <p:cNvSpPr/>
          <p:nvPr/>
        </p:nvSpPr>
        <p:spPr>
          <a:xfrm rot="-5400000">
            <a:off x="3182540" y="-3243070"/>
            <a:ext cx="2829381" cy="9141799"/>
          </a:xfrm>
          <a:custGeom>
            <a:avLst/>
            <a:gdLst/>
            <a:ahLst/>
            <a:cxnLst/>
            <a:rect l="l" t="t" r="r" b="b"/>
            <a:pathLst>
              <a:path w="3916622" h="18283597">
                <a:moveTo>
                  <a:pt x="0" y="0"/>
                </a:moveTo>
                <a:lnTo>
                  <a:pt x="3916622" y="0"/>
                </a:lnTo>
                <a:lnTo>
                  <a:pt x="3916622" y="18283597"/>
                </a:lnTo>
                <a:lnTo>
                  <a:pt x="0" y="18283597"/>
                </a:lnTo>
                <a:lnTo>
                  <a:pt x="0" y="0"/>
                </a:lnTo>
                <a:close/>
              </a:path>
            </a:pathLst>
          </a:custGeom>
          <a:blipFill>
            <a:blip r:embed="rId4">
              <a:alphaModFix amt="56000"/>
              <a:extLst>
                <a:ext uri="{96DAC541-7B7A-43D3-8B79-37D633B846F1}">
                  <asvg:svgBlip xmlns:asvg="http://schemas.microsoft.com/office/drawing/2016/SVG/main" r:embed="rId5"/>
                </a:ext>
              </a:extLst>
            </a:blip>
            <a:stretch>
              <a:fillRect r="-366820"/>
            </a:stretch>
          </a:blipFill>
        </p:spPr>
      </p:sp>
      <p:grpSp>
        <p:nvGrpSpPr>
          <p:cNvPr id="5" name="Group 5">
            <a:extLst>
              <a:ext uri="{FF2B5EF4-FFF2-40B4-BE49-F238E27FC236}">
                <a16:creationId xmlns:a16="http://schemas.microsoft.com/office/drawing/2014/main" id="{EDC1CFEC-1F0E-F09D-C2B2-F8993D01319F}"/>
              </a:ext>
            </a:extLst>
          </p:cNvPr>
          <p:cNvGrpSpPr/>
          <p:nvPr/>
        </p:nvGrpSpPr>
        <p:grpSpPr>
          <a:xfrm>
            <a:off x="-720609" y="427049"/>
            <a:ext cx="1441217" cy="1441217"/>
            <a:chOff x="0" y="0"/>
            <a:chExt cx="812800" cy="812800"/>
          </a:xfrm>
        </p:grpSpPr>
        <p:sp>
          <p:nvSpPr>
            <p:cNvPr id="6" name="Freeform 6">
              <a:extLst>
                <a:ext uri="{FF2B5EF4-FFF2-40B4-BE49-F238E27FC236}">
                  <a16:creationId xmlns:a16="http://schemas.microsoft.com/office/drawing/2014/main" id="{E5B89AD7-6ECB-9B2E-205A-DEBA55CFB50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7" name="TextBox 7">
              <a:extLst>
                <a:ext uri="{FF2B5EF4-FFF2-40B4-BE49-F238E27FC236}">
                  <a16:creationId xmlns:a16="http://schemas.microsoft.com/office/drawing/2014/main" id="{527B27B6-31A8-B165-5885-43B9A2D6AE0F}"/>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4430B4BE-7A1F-E7C7-D3B0-25D2E860E141}"/>
              </a:ext>
            </a:extLst>
          </p:cNvPr>
          <p:cNvGrpSpPr/>
          <p:nvPr/>
        </p:nvGrpSpPr>
        <p:grpSpPr>
          <a:xfrm>
            <a:off x="3851391" y="-1561857"/>
            <a:ext cx="1441217" cy="1441217"/>
            <a:chOff x="0" y="0"/>
            <a:chExt cx="812800" cy="812800"/>
          </a:xfrm>
        </p:grpSpPr>
        <p:sp>
          <p:nvSpPr>
            <p:cNvPr id="9" name="Freeform 9">
              <a:extLst>
                <a:ext uri="{FF2B5EF4-FFF2-40B4-BE49-F238E27FC236}">
                  <a16:creationId xmlns:a16="http://schemas.microsoft.com/office/drawing/2014/main" id="{F24919AD-674B-8B02-E407-B2C8A6F7F3B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0" name="TextBox 10">
              <a:extLst>
                <a:ext uri="{FF2B5EF4-FFF2-40B4-BE49-F238E27FC236}">
                  <a16:creationId xmlns:a16="http://schemas.microsoft.com/office/drawing/2014/main" id="{2D9D9935-EA67-A10D-CDB6-95DDE7C9F319}"/>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2D038FCB-A101-00FB-8376-AFC058E1331F}"/>
              </a:ext>
            </a:extLst>
          </p:cNvPr>
          <p:cNvGrpSpPr/>
          <p:nvPr/>
        </p:nvGrpSpPr>
        <p:grpSpPr>
          <a:xfrm>
            <a:off x="720608" y="3582618"/>
            <a:ext cx="5066686" cy="1453468"/>
            <a:chOff x="0" y="0"/>
            <a:chExt cx="8787838" cy="2220810"/>
          </a:xfrm>
        </p:grpSpPr>
        <p:sp>
          <p:nvSpPr>
            <p:cNvPr id="12" name="Freeform 12">
              <a:extLst>
                <a:ext uri="{FF2B5EF4-FFF2-40B4-BE49-F238E27FC236}">
                  <a16:creationId xmlns:a16="http://schemas.microsoft.com/office/drawing/2014/main" id="{0A86B387-4876-541C-9CDF-2E3A85EEE3CB}"/>
                </a:ext>
              </a:extLst>
            </p:cNvPr>
            <p:cNvSpPr/>
            <p:nvPr/>
          </p:nvSpPr>
          <p:spPr>
            <a:xfrm>
              <a:off x="340702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a:extLst>
                <a:ext uri="{FF2B5EF4-FFF2-40B4-BE49-F238E27FC236}">
                  <a16:creationId xmlns:a16="http://schemas.microsoft.com/office/drawing/2014/main" id="{B81318A3-8EF8-0E85-D2D1-5535907B89B1}"/>
                </a:ext>
              </a:extLst>
            </p:cNvPr>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14" name="Freeform 14">
            <a:extLst>
              <a:ext uri="{FF2B5EF4-FFF2-40B4-BE49-F238E27FC236}">
                <a16:creationId xmlns:a16="http://schemas.microsoft.com/office/drawing/2014/main" id="{C54D2B14-766E-9FFF-934D-34BB067ECA36}"/>
              </a:ext>
            </a:extLst>
          </p:cNvPr>
          <p:cNvSpPr/>
          <p:nvPr/>
        </p:nvSpPr>
        <p:spPr>
          <a:xfrm>
            <a:off x="8152062" y="1035462"/>
            <a:ext cx="2017807" cy="832804"/>
          </a:xfrm>
          <a:custGeom>
            <a:avLst/>
            <a:gdLst/>
            <a:ahLst/>
            <a:cxnLst/>
            <a:rect l="l" t="t" r="r" b="b"/>
            <a:pathLst>
              <a:path w="4035613" h="1665608">
                <a:moveTo>
                  <a:pt x="0" y="0"/>
                </a:moveTo>
                <a:lnTo>
                  <a:pt x="4035613" y="0"/>
                </a:lnTo>
                <a:lnTo>
                  <a:pt x="4035613" y="1665607"/>
                </a:lnTo>
                <a:lnTo>
                  <a:pt x="0" y="16656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15">
            <a:extLst>
              <a:ext uri="{FF2B5EF4-FFF2-40B4-BE49-F238E27FC236}">
                <a16:creationId xmlns:a16="http://schemas.microsoft.com/office/drawing/2014/main" id="{639C3BB4-EC8F-AC35-5447-D4C75386C4BF}"/>
              </a:ext>
            </a:extLst>
          </p:cNvPr>
          <p:cNvSpPr/>
          <p:nvPr/>
        </p:nvSpPr>
        <p:spPr>
          <a:xfrm>
            <a:off x="7410350" y="1915710"/>
            <a:ext cx="2017807" cy="832804"/>
          </a:xfrm>
          <a:custGeom>
            <a:avLst/>
            <a:gdLst/>
            <a:ahLst/>
            <a:cxnLst/>
            <a:rect l="l" t="t" r="r" b="b"/>
            <a:pathLst>
              <a:path w="4035613" h="1665608">
                <a:moveTo>
                  <a:pt x="0" y="0"/>
                </a:moveTo>
                <a:lnTo>
                  <a:pt x="4035614" y="0"/>
                </a:lnTo>
                <a:lnTo>
                  <a:pt x="4035614" y="1665608"/>
                </a:lnTo>
                <a:lnTo>
                  <a:pt x="0" y="16656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a:extLst>
              <a:ext uri="{FF2B5EF4-FFF2-40B4-BE49-F238E27FC236}">
                <a16:creationId xmlns:a16="http://schemas.microsoft.com/office/drawing/2014/main" id="{467BFFAE-59FD-BD0F-C8E6-52861554EA82}"/>
              </a:ext>
            </a:extLst>
          </p:cNvPr>
          <p:cNvSpPr/>
          <p:nvPr/>
        </p:nvSpPr>
        <p:spPr>
          <a:xfrm rot="5400000">
            <a:off x="7826614" y="1580172"/>
            <a:ext cx="650894" cy="576187"/>
          </a:xfrm>
          <a:custGeom>
            <a:avLst/>
            <a:gdLst/>
            <a:ahLst/>
            <a:cxnLst/>
            <a:rect l="l" t="t" r="r" b="b"/>
            <a:pathLst>
              <a:path w="1301788" h="1152374">
                <a:moveTo>
                  <a:pt x="0" y="0"/>
                </a:moveTo>
                <a:lnTo>
                  <a:pt x="1301789" y="0"/>
                </a:lnTo>
                <a:lnTo>
                  <a:pt x="1301789" y="1152374"/>
                </a:lnTo>
                <a:lnTo>
                  <a:pt x="0" y="1152374"/>
                </a:lnTo>
                <a:lnTo>
                  <a:pt x="0" y="0"/>
                </a:lnTo>
                <a:close/>
              </a:path>
            </a:pathLst>
          </a:custGeom>
          <a:blipFill>
            <a:blip r:embed="rId10">
              <a:extLst>
                <a:ext uri="{96DAC541-7B7A-43D3-8B79-37D633B846F1}">
                  <asvg:svgBlip xmlns:asvg="http://schemas.microsoft.com/office/drawing/2016/SVG/main" r:embed="rId11"/>
                </a:ext>
              </a:extLst>
            </a:blip>
            <a:stretch>
              <a:fillRect r="-61751"/>
            </a:stretch>
          </a:blipFill>
        </p:spPr>
      </p:sp>
      <p:grpSp>
        <p:nvGrpSpPr>
          <p:cNvPr id="17" name="Group 17">
            <a:extLst>
              <a:ext uri="{FF2B5EF4-FFF2-40B4-BE49-F238E27FC236}">
                <a16:creationId xmlns:a16="http://schemas.microsoft.com/office/drawing/2014/main" id="{496A4938-EAD4-F92E-F935-54A1EAABDBCD}"/>
              </a:ext>
            </a:extLst>
          </p:cNvPr>
          <p:cNvGrpSpPr/>
          <p:nvPr/>
        </p:nvGrpSpPr>
        <p:grpSpPr>
          <a:xfrm>
            <a:off x="559548" y="3591423"/>
            <a:ext cx="865285" cy="865285"/>
            <a:chOff x="0" y="0"/>
            <a:chExt cx="2307426" cy="2307426"/>
          </a:xfrm>
        </p:grpSpPr>
        <p:sp>
          <p:nvSpPr>
            <p:cNvPr id="18" name="Freeform 18">
              <a:extLst>
                <a:ext uri="{FF2B5EF4-FFF2-40B4-BE49-F238E27FC236}">
                  <a16:creationId xmlns:a16="http://schemas.microsoft.com/office/drawing/2014/main" id="{66E2E967-D225-3919-C92B-A4AA6DA0694A}"/>
                </a:ext>
              </a:extLst>
            </p:cNvPr>
            <p:cNvSpPr/>
            <p:nvPr/>
          </p:nvSpPr>
          <p:spPr>
            <a:xfrm>
              <a:off x="0" y="0"/>
              <a:ext cx="2307426" cy="2307426"/>
            </a:xfrm>
            <a:custGeom>
              <a:avLst/>
              <a:gdLst/>
              <a:ahLst/>
              <a:cxnLst/>
              <a:rect l="l" t="t" r="r" b="b"/>
              <a:pathLst>
                <a:path w="2307426" h="2307426">
                  <a:moveTo>
                    <a:pt x="0" y="0"/>
                  </a:moveTo>
                  <a:lnTo>
                    <a:pt x="2307426" y="0"/>
                  </a:lnTo>
                  <a:lnTo>
                    <a:pt x="2307426" y="2307426"/>
                  </a:lnTo>
                  <a:lnTo>
                    <a:pt x="0" y="230742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a:extLst>
                <a:ext uri="{FF2B5EF4-FFF2-40B4-BE49-F238E27FC236}">
                  <a16:creationId xmlns:a16="http://schemas.microsoft.com/office/drawing/2014/main" id="{40F61B9A-F908-79D6-5355-E22AC47F5269}"/>
                </a:ext>
              </a:extLst>
            </p:cNvPr>
            <p:cNvSpPr/>
            <p:nvPr/>
          </p:nvSpPr>
          <p:spPr>
            <a:xfrm>
              <a:off x="429493" y="408751"/>
              <a:ext cx="1448440" cy="1844078"/>
            </a:xfrm>
            <a:custGeom>
              <a:avLst/>
              <a:gdLst/>
              <a:ahLst/>
              <a:cxnLst/>
              <a:rect l="l" t="t" r="r" b="b"/>
              <a:pathLst>
                <a:path w="1448440" h="1844078">
                  <a:moveTo>
                    <a:pt x="0" y="0"/>
                  </a:moveTo>
                  <a:lnTo>
                    <a:pt x="1448440" y="0"/>
                  </a:lnTo>
                  <a:lnTo>
                    <a:pt x="1448440" y="1844078"/>
                  </a:lnTo>
                  <a:lnTo>
                    <a:pt x="0" y="184407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28" name="مربع نص 27">
            <a:extLst>
              <a:ext uri="{FF2B5EF4-FFF2-40B4-BE49-F238E27FC236}">
                <a16:creationId xmlns:a16="http://schemas.microsoft.com/office/drawing/2014/main" id="{359B55B3-3CF3-8D7F-6E09-1F1605686877}"/>
              </a:ext>
            </a:extLst>
          </p:cNvPr>
          <p:cNvSpPr txBox="1"/>
          <p:nvPr/>
        </p:nvSpPr>
        <p:spPr>
          <a:xfrm>
            <a:off x="992190" y="3842334"/>
            <a:ext cx="4752528" cy="646331"/>
          </a:xfrm>
          <a:prstGeom prst="rect">
            <a:avLst/>
          </a:prstGeom>
          <a:noFill/>
        </p:spPr>
        <p:txBody>
          <a:bodyPr wrap="square" rtlCol="0">
            <a:spAutoFit/>
          </a:bodyPr>
          <a:lstStyle/>
          <a:p>
            <a:pPr lvl="0" algn="ctr">
              <a:defRPr/>
            </a:pPr>
            <a:r>
              <a:rPr lang="ar-EG" sz="3600" b="1" dirty="0">
                <a:ln/>
                <a:effectLst>
                  <a:outerShdw blurRad="38100" dist="19050" dir="2700000" algn="tl" rotWithShape="0">
                    <a:prstClr val="black">
                      <a:lumMod val="50000"/>
                      <a:alpha val="40000"/>
                    </a:prstClr>
                  </a:outerShdw>
                </a:effectLst>
                <a:latin typeface="Traditional Arabic" panose="02020603050405020304" pitchFamily="18" charset="-78"/>
                <a:cs typeface="Traditional Arabic" panose="02020603050405020304" pitchFamily="18" charset="-78"/>
              </a:rPr>
              <a:t>خطوات إعداد التقارير وكتابتها</a:t>
            </a:r>
            <a:endParaRPr lang="ar-EG" sz="32800" b="1" dirty="0">
              <a:ln/>
              <a:effectLst>
                <a:outerShdw blurRad="38100" dist="19050" dir="2700000" algn="tl" rotWithShape="0">
                  <a:prstClr val="black">
                    <a:lumMod val="50000"/>
                    <a:alpha val="40000"/>
                  </a:prstClr>
                </a:outerShdw>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735680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 calcmode="lin" valueType="num">
                                      <p:cBhvr>
                                        <p:cTn id="7"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ربع نص 6">
            <a:extLst>
              <a:ext uri="{FF2B5EF4-FFF2-40B4-BE49-F238E27FC236}">
                <a16:creationId xmlns:a16="http://schemas.microsoft.com/office/drawing/2014/main" id="{8A665A5E-B976-CCC1-CB30-69A4202F35A4}"/>
              </a:ext>
            </a:extLst>
          </p:cNvPr>
          <p:cNvSpPr txBox="1"/>
          <p:nvPr/>
        </p:nvSpPr>
        <p:spPr>
          <a:xfrm>
            <a:off x="1835696" y="2088339"/>
            <a:ext cx="5022304" cy="3303468"/>
          </a:xfrm>
          <a:prstGeom prst="rect">
            <a:avLst/>
          </a:prstGeom>
          <a:noFill/>
        </p:spPr>
        <p:txBody>
          <a:bodyPr wrap="square">
            <a:spAutoFit/>
          </a:bodyPr>
          <a:lstStyle/>
          <a:p>
            <a:pPr marL="457200" indent="-457200" algn="r" rtl="1">
              <a:spcBef>
                <a:spcPts val="0"/>
              </a:spcBef>
              <a:spcAft>
                <a:spcPts val="500"/>
              </a:spcAft>
              <a:buFont typeface="Wingdings" panose="05000000000000000000" pitchFamily="2" charset="2"/>
              <a:buChar char="§"/>
            </a:pPr>
            <a:r>
              <a:rPr lang="ar-EG" sz="3200" b="1" i="0" u="none" strike="noStrike" dirty="0">
                <a:effectLst/>
                <a:latin typeface="Times New Roman" panose="02020603050405020304" pitchFamily="18" charset="0"/>
              </a:rPr>
              <a:t>التحضير الكتابة التقرير.</a:t>
            </a:r>
            <a:endParaRPr lang="ar-EG" sz="3200" b="1" dirty="0">
              <a:effectLst/>
            </a:endParaRPr>
          </a:p>
          <a:p>
            <a:pPr marL="457200" indent="-457200" algn="r" rtl="1">
              <a:spcBef>
                <a:spcPts val="0"/>
              </a:spcBef>
              <a:spcAft>
                <a:spcPts val="500"/>
              </a:spcAft>
              <a:buFont typeface="Wingdings" panose="05000000000000000000" pitchFamily="2" charset="2"/>
              <a:buChar char="§"/>
            </a:pPr>
            <a:r>
              <a:rPr lang="ar-EG" sz="3200" b="1" i="0" u="none" strike="noStrike" dirty="0">
                <a:effectLst/>
                <a:latin typeface="Arial" panose="020B0604020202020204" pitchFamily="34" charset="0"/>
              </a:rPr>
              <a:t>إعداد التقرير، أو وضع خطة التقرير.</a:t>
            </a:r>
            <a:endParaRPr lang="ar-EG" sz="3200" b="1" dirty="0">
              <a:effectLst/>
            </a:endParaRPr>
          </a:p>
          <a:p>
            <a:pPr marL="457200" indent="-457200" algn="r" rtl="1">
              <a:spcBef>
                <a:spcPts val="0"/>
              </a:spcBef>
              <a:spcAft>
                <a:spcPts val="500"/>
              </a:spcAft>
              <a:buFont typeface="Wingdings" panose="05000000000000000000" pitchFamily="2" charset="2"/>
              <a:buChar char="§"/>
            </a:pPr>
            <a:r>
              <a:rPr lang="ar-EG" sz="3200" b="1" i="0" u="none" strike="noStrike" dirty="0">
                <a:effectLst/>
                <a:latin typeface="Times New Roman" panose="02020603050405020304" pitchFamily="18" charset="0"/>
              </a:rPr>
              <a:t>البدء في كتابة التقرير.</a:t>
            </a:r>
            <a:endParaRPr lang="ar-EG" sz="3200" b="1" dirty="0">
              <a:effectLst/>
            </a:endParaRPr>
          </a:p>
          <a:p>
            <a:pPr marL="457200" indent="-457200" algn="r" rtl="1">
              <a:spcBef>
                <a:spcPts val="0"/>
              </a:spcBef>
              <a:spcAft>
                <a:spcPts val="500"/>
              </a:spcAft>
              <a:buFont typeface="Wingdings" panose="05000000000000000000" pitchFamily="2" charset="2"/>
              <a:buChar char="§"/>
            </a:pPr>
            <a:r>
              <a:rPr lang="ar-EG" sz="3200" b="1" i="0" u="none" strike="noStrike" dirty="0">
                <a:effectLst/>
                <a:latin typeface="Arial" panose="020B0604020202020204" pitchFamily="34" charset="0"/>
              </a:rPr>
              <a:t> مراجعة التقرير.</a:t>
            </a:r>
            <a:endParaRPr lang="ar-EG" sz="3200" b="1" dirty="0">
              <a:effectLst/>
            </a:endParaRPr>
          </a:p>
          <a:p>
            <a:pPr algn="r" rtl="1">
              <a:spcBef>
                <a:spcPts val="0"/>
              </a:spcBef>
              <a:spcAft>
                <a:spcPts val="500"/>
              </a:spcAft>
            </a:pPr>
            <a:r>
              <a:rPr lang="ar-EG" sz="3200" b="1" i="0" u="none" strike="noStrike" dirty="0">
                <a:solidFill>
                  <a:srgbClr val="C00000"/>
                </a:solidFill>
                <a:effectLst/>
                <a:latin typeface="Arial" panose="020B0604020202020204" pitchFamily="34" charset="0"/>
              </a:rPr>
              <a:t>وتفاصيلها على النحو الآتي:</a:t>
            </a:r>
            <a:endParaRPr lang="ar-EG" sz="3200" b="1" dirty="0">
              <a:solidFill>
                <a:srgbClr val="C00000"/>
              </a:solidFill>
              <a:effectLst/>
            </a:endParaRPr>
          </a:p>
        </p:txBody>
      </p:sp>
    </p:spTree>
    <p:extLst>
      <p:ext uri="{BB962C8B-B14F-4D97-AF65-F5344CB8AC3E}">
        <p14:creationId xmlns:p14="http://schemas.microsoft.com/office/powerpoint/2010/main" val="780168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 calcmode="lin" valueType="num">
                                      <p:cBhvr>
                                        <p:cTn id="14"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7">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 calcmode="lin" valueType="num">
                                      <p:cBhvr>
                                        <p:cTn id="21"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7">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 calcmode="lin" valueType="num">
                                      <p:cBhvr>
                                        <p:cTn id="28" dur="500" fill="hold"/>
                                        <p:tgtEl>
                                          <p:spTgt spid="7">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7">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7">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anim calcmode="lin" valueType="num">
                                      <p:cBhvr>
                                        <p:cTn id="35" dur="500" fill="hold"/>
                                        <p:tgtEl>
                                          <p:spTgt spid="7">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7">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1ED1BE3E-9A23-FEAC-6613-7250736786CE}"/>
              </a:ext>
            </a:extLst>
          </p:cNvPr>
          <p:cNvSpPr/>
          <p:nvPr/>
        </p:nvSpPr>
        <p:spPr>
          <a:xfrm>
            <a:off x="2746277" y="476672"/>
            <a:ext cx="4491390" cy="2232248"/>
          </a:xfrm>
          <a:custGeom>
            <a:avLst/>
            <a:gdLst/>
            <a:ahLst/>
            <a:cxnLst/>
            <a:rect l="l" t="t" r="r" b="b"/>
            <a:pathLst>
              <a:path w="3278644" h="4114800">
                <a:moveTo>
                  <a:pt x="0" y="0"/>
                </a:moveTo>
                <a:lnTo>
                  <a:pt x="3278644" y="0"/>
                </a:lnTo>
                <a:lnTo>
                  <a:pt x="327864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مربع نص 4">
            <a:extLst>
              <a:ext uri="{FF2B5EF4-FFF2-40B4-BE49-F238E27FC236}">
                <a16:creationId xmlns:a16="http://schemas.microsoft.com/office/drawing/2014/main" id="{6BBA22D7-E123-0E9B-B920-EB90DD53E6BC}"/>
              </a:ext>
            </a:extLst>
          </p:cNvPr>
          <p:cNvSpPr txBox="1"/>
          <p:nvPr/>
        </p:nvSpPr>
        <p:spPr>
          <a:xfrm>
            <a:off x="2899702" y="1269630"/>
            <a:ext cx="4320480" cy="646331"/>
          </a:xfrm>
          <a:prstGeom prst="rect">
            <a:avLst/>
          </a:prstGeom>
          <a:noFill/>
        </p:spPr>
        <p:txBody>
          <a:bodyPr wrap="square" rtlCol="0">
            <a:spAutoFit/>
          </a:bodyPr>
          <a:lstStyle/>
          <a:p>
            <a:pPr algn="ctr"/>
            <a:r>
              <a:rPr lang="ar-EG" sz="3600" b="1" dirty="0">
                <a:solidFill>
                  <a:schemeClr val="bg1"/>
                </a:solidFill>
              </a:rPr>
              <a:t>1- التحضير لكتابة التقرير</a:t>
            </a:r>
            <a:endParaRPr lang="en-US" sz="3600" b="1" dirty="0">
              <a:solidFill>
                <a:schemeClr val="bg1"/>
              </a:solidFill>
            </a:endParaRPr>
          </a:p>
        </p:txBody>
      </p:sp>
      <p:sp>
        <p:nvSpPr>
          <p:cNvPr id="7" name="مربع نص 6">
            <a:extLst>
              <a:ext uri="{FF2B5EF4-FFF2-40B4-BE49-F238E27FC236}">
                <a16:creationId xmlns:a16="http://schemas.microsoft.com/office/drawing/2014/main" id="{22DA375C-8E5B-D314-A161-169653705DCF}"/>
              </a:ext>
            </a:extLst>
          </p:cNvPr>
          <p:cNvSpPr txBox="1"/>
          <p:nvPr/>
        </p:nvSpPr>
        <p:spPr>
          <a:xfrm>
            <a:off x="1906332" y="2924944"/>
            <a:ext cx="5331335" cy="2436564"/>
          </a:xfrm>
          <a:prstGeom prst="rect">
            <a:avLst/>
          </a:prstGeom>
          <a:noFill/>
        </p:spPr>
        <p:txBody>
          <a:bodyPr wrap="square">
            <a:spAutoFit/>
          </a:bodyPr>
          <a:lstStyle/>
          <a:p>
            <a:pPr marL="685800" indent="-685800" algn="r" rtl="1">
              <a:spcBef>
                <a:spcPts val="0"/>
              </a:spcBef>
              <a:spcAft>
                <a:spcPts val="500"/>
              </a:spcAft>
              <a:buFont typeface="Arial" panose="020B0604020202020204" pitchFamily="34" charset="0"/>
              <a:buChar char="•"/>
            </a:pPr>
            <a:r>
              <a:rPr lang="ar-EG" sz="4800" b="1" i="0" u="none" strike="noStrike" dirty="0">
                <a:solidFill>
                  <a:srgbClr val="756200"/>
                </a:solidFill>
                <a:effectLst/>
                <a:latin typeface="Times New Roman" panose="02020603050405020304" pitchFamily="18" charset="0"/>
              </a:rPr>
              <a:t>حدد أهداف التقرير.</a:t>
            </a:r>
            <a:endParaRPr lang="ar-EG" sz="4800" b="1" dirty="0">
              <a:effectLst/>
            </a:endParaRPr>
          </a:p>
          <a:p>
            <a:pPr marL="685800" indent="-685800" algn="r" rtl="1">
              <a:spcBef>
                <a:spcPts val="0"/>
              </a:spcBef>
              <a:spcAft>
                <a:spcPts val="500"/>
              </a:spcAft>
              <a:buFont typeface="Arial" panose="020B0604020202020204" pitchFamily="34" charset="0"/>
              <a:buChar char="•"/>
            </a:pPr>
            <a:r>
              <a:rPr lang="ar-EG" sz="4800" b="1" i="0" u="none" strike="noStrike" dirty="0">
                <a:solidFill>
                  <a:srgbClr val="669D00"/>
                </a:solidFill>
                <a:effectLst/>
                <a:latin typeface="Arial" panose="020B0604020202020204" pitchFamily="34" charset="0"/>
              </a:rPr>
              <a:t>حدد قارئ التقرير.</a:t>
            </a:r>
            <a:endParaRPr lang="ar-EG" sz="4800" b="1" dirty="0">
              <a:effectLst/>
            </a:endParaRPr>
          </a:p>
          <a:p>
            <a:pPr marL="685800" indent="-685800" algn="r" rtl="1">
              <a:spcBef>
                <a:spcPts val="0"/>
              </a:spcBef>
              <a:spcAft>
                <a:spcPts val="500"/>
              </a:spcAft>
              <a:buFont typeface="Arial" panose="020B0604020202020204" pitchFamily="34" charset="0"/>
              <a:buChar char="•"/>
            </a:pPr>
            <a:r>
              <a:rPr lang="ar-EG" sz="4800" b="1" i="0" u="none" strike="noStrike" dirty="0">
                <a:solidFill>
                  <a:srgbClr val="313500"/>
                </a:solidFill>
                <a:effectLst/>
                <a:latin typeface="Courier New" panose="02070309020205020404" pitchFamily="49" charset="0"/>
              </a:rPr>
              <a:t>حدد المعلومات.</a:t>
            </a:r>
            <a:endParaRPr lang="ar-EG" sz="4800" b="1" dirty="0">
              <a:effectLst/>
            </a:endParaRPr>
          </a:p>
        </p:txBody>
      </p:sp>
    </p:spTree>
    <p:extLst>
      <p:ext uri="{BB962C8B-B14F-4D97-AF65-F5344CB8AC3E}">
        <p14:creationId xmlns:p14="http://schemas.microsoft.com/office/powerpoint/2010/main" val="3972308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7" presetClass="entr" presetSubtype="10" fill="hold" grpId="0"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 calcmode="lin" valueType="num">
                                      <p:cBhvr>
                                        <p:cTn id="14"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17" presetClass="entr" presetSubtype="10" fill="hold" grpId="0" nodeType="click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 calcmode="lin" valueType="num">
                                      <p:cBhvr>
                                        <p:cTn id="20"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17" presetClass="entr" presetSubtype="10" fill="hold" grpId="0" nodeType="clickEffect">
                                  <p:stCondLst>
                                    <p:cond delay="0"/>
                                  </p:stCondLst>
                                  <p:childTnLst>
                                    <p:set>
                                      <p:cBhvr>
                                        <p:cTn id="25" dur="1" fill="hold">
                                          <p:stCondLst>
                                            <p:cond delay="0"/>
                                          </p:stCondLst>
                                        </p:cTn>
                                        <p:tgtEl>
                                          <p:spTgt spid="7">
                                            <p:txEl>
                                              <p:pRg st="2" end="2"/>
                                            </p:txEl>
                                          </p:spTgt>
                                        </p:tgtEl>
                                        <p:attrNameLst>
                                          <p:attrName>style.visibility</p:attrName>
                                        </p:attrNameLst>
                                      </p:cBhvr>
                                      <p:to>
                                        <p:strVal val="visible"/>
                                      </p:to>
                                    </p:set>
                                    <p:anim calcmode="lin" valueType="num">
                                      <p:cBhvr>
                                        <p:cTn id="26"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7">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1F9F3AA5-84C8-3EBB-AD5D-579A526A0A72}"/>
              </a:ext>
            </a:extLst>
          </p:cNvPr>
          <p:cNvSpPr/>
          <p:nvPr/>
        </p:nvSpPr>
        <p:spPr>
          <a:xfrm>
            <a:off x="2746277" y="476672"/>
            <a:ext cx="4491390" cy="2232248"/>
          </a:xfrm>
          <a:custGeom>
            <a:avLst/>
            <a:gdLst/>
            <a:ahLst/>
            <a:cxnLst/>
            <a:rect l="l" t="t" r="r" b="b"/>
            <a:pathLst>
              <a:path w="3278644" h="4114800">
                <a:moveTo>
                  <a:pt x="0" y="0"/>
                </a:moveTo>
                <a:lnTo>
                  <a:pt x="3278644" y="0"/>
                </a:lnTo>
                <a:lnTo>
                  <a:pt x="327864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مربع نص 4">
            <a:extLst>
              <a:ext uri="{FF2B5EF4-FFF2-40B4-BE49-F238E27FC236}">
                <a16:creationId xmlns:a16="http://schemas.microsoft.com/office/drawing/2014/main" id="{6BBA22D7-E123-0E9B-B920-EB90DD53E6BC}"/>
              </a:ext>
            </a:extLst>
          </p:cNvPr>
          <p:cNvSpPr txBox="1"/>
          <p:nvPr/>
        </p:nvSpPr>
        <p:spPr>
          <a:xfrm>
            <a:off x="2831732" y="1269630"/>
            <a:ext cx="4320480" cy="646331"/>
          </a:xfrm>
          <a:prstGeom prst="rect">
            <a:avLst/>
          </a:prstGeom>
          <a:noFill/>
        </p:spPr>
        <p:txBody>
          <a:bodyPr wrap="square" rtlCol="0">
            <a:spAutoFit/>
          </a:bodyPr>
          <a:lstStyle/>
          <a:p>
            <a:pPr algn="ctr"/>
            <a:r>
              <a:rPr lang="ar-EG" sz="3600" b="1" dirty="0">
                <a:solidFill>
                  <a:schemeClr val="bg1"/>
                </a:solidFill>
              </a:rPr>
              <a:t>2- إعداد خطة التقرير</a:t>
            </a:r>
            <a:endParaRPr lang="en-US" sz="3600" b="1" dirty="0">
              <a:solidFill>
                <a:schemeClr val="bg1"/>
              </a:solidFill>
            </a:endParaRPr>
          </a:p>
        </p:txBody>
      </p:sp>
      <p:sp>
        <p:nvSpPr>
          <p:cNvPr id="7" name="مربع نص 6">
            <a:extLst>
              <a:ext uri="{FF2B5EF4-FFF2-40B4-BE49-F238E27FC236}">
                <a16:creationId xmlns:a16="http://schemas.microsoft.com/office/drawing/2014/main" id="{22DA375C-8E5B-D314-A161-169653705DCF}"/>
              </a:ext>
            </a:extLst>
          </p:cNvPr>
          <p:cNvSpPr txBox="1"/>
          <p:nvPr/>
        </p:nvSpPr>
        <p:spPr>
          <a:xfrm>
            <a:off x="611560" y="3058857"/>
            <a:ext cx="7920880" cy="3054682"/>
          </a:xfrm>
          <a:prstGeom prst="rect">
            <a:avLst/>
          </a:prstGeom>
          <a:noFill/>
        </p:spPr>
        <p:txBody>
          <a:bodyPr wrap="square">
            <a:spAutoFit/>
          </a:bodyPr>
          <a:lstStyle/>
          <a:p>
            <a:pPr marL="685800" indent="-685800">
              <a:spcAft>
                <a:spcPts val="500"/>
              </a:spcAft>
              <a:buFont typeface="Arial" panose="020B0604020202020204" pitchFamily="34" charset="0"/>
              <a:buChar char="•"/>
            </a:pPr>
            <a:r>
              <a:rPr lang="ar-EG" sz="3600" b="1" dirty="0"/>
              <a:t>اختر المعلومات الضرورية.</a:t>
            </a:r>
          </a:p>
          <a:p>
            <a:pPr marL="685800" indent="-685800">
              <a:spcAft>
                <a:spcPts val="500"/>
              </a:spcAft>
              <a:buFont typeface="Arial" panose="020B0604020202020204" pitchFamily="34" charset="0"/>
              <a:buChar char="•"/>
            </a:pPr>
            <a:r>
              <a:rPr lang="ar-EG" sz="3600" b="1" dirty="0">
                <a:solidFill>
                  <a:schemeClr val="accent6">
                    <a:lumMod val="50000"/>
                  </a:schemeClr>
                </a:solidFill>
              </a:rPr>
              <a:t>نسق بين المعلومات التي اخترتها وحدد طريقة عرضها.</a:t>
            </a:r>
          </a:p>
          <a:p>
            <a:pPr marL="685800" indent="-685800">
              <a:spcAft>
                <a:spcPts val="500"/>
              </a:spcAft>
              <a:buFont typeface="Arial" panose="020B0604020202020204" pitchFamily="34" charset="0"/>
              <a:buChar char="•"/>
            </a:pPr>
            <a:r>
              <a:rPr lang="ar-EG" sz="3600" b="1" dirty="0">
                <a:solidFill>
                  <a:srgbClr val="990000"/>
                </a:solidFill>
              </a:rPr>
              <a:t> رتب المعلومات في سياقها وتبويبها المنطقي. </a:t>
            </a:r>
          </a:p>
          <a:p>
            <a:pPr marL="685800" indent="-685800">
              <a:spcAft>
                <a:spcPts val="500"/>
              </a:spcAft>
              <a:buFont typeface="Arial" panose="020B0604020202020204" pitchFamily="34" charset="0"/>
              <a:buChar char="•"/>
            </a:pPr>
            <a:r>
              <a:rPr lang="ar-EG" sz="3600" b="1" dirty="0">
                <a:solidFill>
                  <a:schemeClr val="accent4">
                    <a:lumMod val="50000"/>
                  </a:schemeClr>
                </a:solidFill>
              </a:rPr>
              <a:t>حدد الهيكل العام للعناصر والعناوين الرئيسة.</a:t>
            </a:r>
            <a:endParaRPr lang="ar-EG" sz="3600" b="1" dirty="0">
              <a:solidFill>
                <a:schemeClr val="accent4">
                  <a:lumMod val="50000"/>
                </a:schemeClr>
              </a:solidFill>
              <a:effectLst/>
            </a:endParaRPr>
          </a:p>
        </p:txBody>
      </p:sp>
    </p:spTree>
    <p:extLst>
      <p:ext uri="{BB962C8B-B14F-4D97-AF65-F5344CB8AC3E}">
        <p14:creationId xmlns:p14="http://schemas.microsoft.com/office/powerpoint/2010/main" val="3866013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7" presetClass="entr" presetSubtype="10" fill="hold" grpId="0"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 calcmode="lin" valueType="num">
                                      <p:cBhvr>
                                        <p:cTn id="14"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17" presetClass="entr" presetSubtype="10" fill="hold" grpId="0" nodeType="click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 calcmode="lin" valueType="num">
                                      <p:cBhvr>
                                        <p:cTn id="20"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17" presetClass="entr" presetSubtype="10" fill="hold" grpId="0" nodeType="clickEffect">
                                  <p:stCondLst>
                                    <p:cond delay="0"/>
                                  </p:stCondLst>
                                  <p:childTnLst>
                                    <p:set>
                                      <p:cBhvr>
                                        <p:cTn id="25" dur="1" fill="hold">
                                          <p:stCondLst>
                                            <p:cond delay="0"/>
                                          </p:stCondLst>
                                        </p:cTn>
                                        <p:tgtEl>
                                          <p:spTgt spid="7">
                                            <p:txEl>
                                              <p:pRg st="2" end="2"/>
                                            </p:txEl>
                                          </p:spTgt>
                                        </p:tgtEl>
                                        <p:attrNameLst>
                                          <p:attrName>style.visibility</p:attrName>
                                        </p:attrNameLst>
                                      </p:cBhvr>
                                      <p:to>
                                        <p:strVal val="visible"/>
                                      </p:to>
                                    </p:set>
                                    <p:anim calcmode="lin" valueType="num">
                                      <p:cBhvr>
                                        <p:cTn id="26"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17" presetClass="entr" presetSubtype="10" fill="hold" grpId="0" nodeType="clickEffect">
                                  <p:stCondLst>
                                    <p:cond delay="0"/>
                                  </p:stCondLst>
                                  <p:childTnLst>
                                    <p:set>
                                      <p:cBhvr>
                                        <p:cTn id="31" dur="1" fill="hold">
                                          <p:stCondLst>
                                            <p:cond delay="0"/>
                                          </p:stCondLst>
                                        </p:cTn>
                                        <p:tgtEl>
                                          <p:spTgt spid="7">
                                            <p:txEl>
                                              <p:pRg st="3" end="3"/>
                                            </p:txEl>
                                          </p:spTgt>
                                        </p:tgtEl>
                                        <p:attrNameLst>
                                          <p:attrName>style.visibility</p:attrName>
                                        </p:attrNameLst>
                                      </p:cBhvr>
                                      <p:to>
                                        <p:strVal val="visible"/>
                                      </p:to>
                                    </p:set>
                                    <p:anim calcmode="lin" valueType="num">
                                      <p:cBhvr>
                                        <p:cTn id="32" dur="500" fill="hold"/>
                                        <p:tgtEl>
                                          <p:spTgt spid="7">
                                            <p:txEl>
                                              <p:pRg st="3" end="3"/>
                                            </p:txEl>
                                          </p:spTgt>
                                        </p:tgtEl>
                                        <p:attrNameLst>
                                          <p:attrName>ppt_w</p:attrName>
                                        </p:attrNameLst>
                                      </p:cBhvr>
                                      <p:tavLst>
                                        <p:tav tm="0">
                                          <p:val>
                                            <p:fltVal val="0"/>
                                          </p:val>
                                        </p:tav>
                                        <p:tav tm="100000">
                                          <p:val>
                                            <p:strVal val="#ppt_w"/>
                                          </p:val>
                                        </p:tav>
                                      </p:tavLst>
                                    </p:anim>
                                    <p:anim calcmode="lin" valueType="num">
                                      <p:cBhvr>
                                        <p:cTn id="33" dur="500" fill="hold"/>
                                        <p:tgtEl>
                                          <p:spTgt spid="7">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7858F409-C951-CBB4-C63A-3B175C2E47F6}"/>
              </a:ext>
            </a:extLst>
          </p:cNvPr>
          <p:cNvSpPr/>
          <p:nvPr/>
        </p:nvSpPr>
        <p:spPr>
          <a:xfrm>
            <a:off x="2746277" y="476672"/>
            <a:ext cx="4491390" cy="2232248"/>
          </a:xfrm>
          <a:custGeom>
            <a:avLst/>
            <a:gdLst/>
            <a:ahLst/>
            <a:cxnLst/>
            <a:rect l="l" t="t" r="r" b="b"/>
            <a:pathLst>
              <a:path w="3278644" h="4114800">
                <a:moveTo>
                  <a:pt x="0" y="0"/>
                </a:moveTo>
                <a:lnTo>
                  <a:pt x="3278644" y="0"/>
                </a:lnTo>
                <a:lnTo>
                  <a:pt x="327864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مربع نص 4">
            <a:extLst>
              <a:ext uri="{FF2B5EF4-FFF2-40B4-BE49-F238E27FC236}">
                <a16:creationId xmlns:a16="http://schemas.microsoft.com/office/drawing/2014/main" id="{6BBA22D7-E123-0E9B-B920-EB90DD53E6BC}"/>
              </a:ext>
            </a:extLst>
          </p:cNvPr>
          <p:cNvSpPr txBox="1"/>
          <p:nvPr/>
        </p:nvSpPr>
        <p:spPr>
          <a:xfrm>
            <a:off x="2831732" y="1269630"/>
            <a:ext cx="4320480" cy="646331"/>
          </a:xfrm>
          <a:prstGeom prst="rect">
            <a:avLst/>
          </a:prstGeom>
          <a:noFill/>
        </p:spPr>
        <p:txBody>
          <a:bodyPr wrap="square" rtlCol="0">
            <a:spAutoFit/>
          </a:bodyPr>
          <a:lstStyle/>
          <a:p>
            <a:pPr algn="ctr"/>
            <a:r>
              <a:rPr lang="ar-EG" sz="3600" b="1" dirty="0">
                <a:solidFill>
                  <a:schemeClr val="bg1"/>
                </a:solidFill>
              </a:rPr>
              <a:t>3- البدء في كتابة التقرير</a:t>
            </a:r>
            <a:endParaRPr lang="en-US" sz="3600" b="1" dirty="0">
              <a:solidFill>
                <a:schemeClr val="bg1"/>
              </a:solidFill>
            </a:endParaRPr>
          </a:p>
        </p:txBody>
      </p:sp>
      <p:sp>
        <p:nvSpPr>
          <p:cNvPr id="7" name="مربع نص 6">
            <a:extLst>
              <a:ext uri="{FF2B5EF4-FFF2-40B4-BE49-F238E27FC236}">
                <a16:creationId xmlns:a16="http://schemas.microsoft.com/office/drawing/2014/main" id="{22DA375C-8E5B-D314-A161-169653705DCF}"/>
              </a:ext>
            </a:extLst>
          </p:cNvPr>
          <p:cNvSpPr txBox="1"/>
          <p:nvPr/>
        </p:nvSpPr>
        <p:spPr>
          <a:xfrm>
            <a:off x="611560" y="2898738"/>
            <a:ext cx="7920880" cy="2500685"/>
          </a:xfrm>
          <a:prstGeom prst="rect">
            <a:avLst/>
          </a:prstGeom>
          <a:noFill/>
        </p:spPr>
        <p:txBody>
          <a:bodyPr wrap="square">
            <a:spAutoFit/>
          </a:bodyPr>
          <a:lstStyle/>
          <a:p>
            <a:pPr marL="685800" indent="-685800">
              <a:spcAft>
                <a:spcPts val="500"/>
              </a:spcAft>
              <a:buFont typeface="Arial" panose="020B0604020202020204" pitchFamily="34" charset="0"/>
              <a:buChar char="•"/>
            </a:pPr>
            <a:r>
              <a:rPr lang="ar-EG" sz="3600" b="1" dirty="0"/>
              <a:t>المقدمة، الموضوع، الخاتمة.</a:t>
            </a:r>
          </a:p>
          <a:p>
            <a:pPr marL="685800" indent="-685800">
              <a:spcAft>
                <a:spcPts val="500"/>
              </a:spcAft>
              <a:buFont typeface="Arial" panose="020B0604020202020204" pitchFamily="34" charset="0"/>
              <a:buChar char="•"/>
            </a:pPr>
            <a:r>
              <a:rPr lang="ar-EG" sz="3600" b="1" dirty="0">
                <a:solidFill>
                  <a:schemeClr val="accent4">
                    <a:lumMod val="50000"/>
                  </a:schemeClr>
                </a:solidFill>
              </a:rPr>
              <a:t> تكوين الجمل والعبارات.</a:t>
            </a:r>
          </a:p>
          <a:p>
            <a:pPr marL="685800" indent="-685800">
              <a:spcAft>
                <a:spcPts val="500"/>
              </a:spcAft>
              <a:buFont typeface="Arial" panose="020B0604020202020204" pitchFamily="34" charset="0"/>
              <a:buChar char="•"/>
            </a:pPr>
            <a:r>
              <a:rPr lang="ar-EG" sz="3600" b="1" dirty="0">
                <a:solidFill>
                  <a:srgbClr val="7030A0"/>
                </a:solidFill>
              </a:rPr>
              <a:t> اللهجة والأسلوب.</a:t>
            </a:r>
          </a:p>
          <a:p>
            <a:pPr marL="685800" indent="-685800">
              <a:spcAft>
                <a:spcPts val="500"/>
              </a:spcAft>
              <a:buFont typeface="Arial" panose="020B0604020202020204" pitchFamily="34" charset="0"/>
              <a:buChar char="•"/>
            </a:pPr>
            <a:r>
              <a:rPr lang="ar-EG" sz="3600" b="1" dirty="0">
                <a:solidFill>
                  <a:srgbClr val="E57A58"/>
                </a:solidFill>
              </a:rPr>
              <a:t> ترابط الفقرات وتكاملها</a:t>
            </a:r>
            <a:endParaRPr lang="ar-EG" sz="3600" b="1" dirty="0">
              <a:solidFill>
                <a:srgbClr val="E57A58"/>
              </a:solidFill>
              <a:effectLst/>
            </a:endParaRPr>
          </a:p>
        </p:txBody>
      </p:sp>
    </p:spTree>
    <p:extLst>
      <p:ext uri="{BB962C8B-B14F-4D97-AF65-F5344CB8AC3E}">
        <p14:creationId xmlns:p14="http://schemas.microsoft.com/office/powerpoint/2010/main" val="4251335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7" presetClass="entr" presetSubtype="10" fill="hold" grpId="0"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 calcmode="lin" valueType="num">
                                      <p:cBhvr>
                                        <p:cTn id="14"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17" presetClass="entr" presetSubtype="10" fill="hold" grpId="0" nodeType="click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 calcmode="lin" valueType="num">
                                      <p:cBhvr>
                                        <p:cTn id="20"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17" presetClass="entr" presetSubtype="10" fill="hold" grpId="0" nodeType="clickEffect">
                                  <p:stCondLst>
                                    <p:cond delay="0"/>
                                  </p:stCondLst>
                                  <p:childTnLst>
                                    <p:set>
                                      <p:cBhvr>
                                        <p:cTn id="25" dur="1" fill="hold">
                                          <p:stCondLst>
                                            <p:cond delay="0"/>
                                          </p:stCondLst>
                                        </p:cTn>
                                        <p:tgtEl>
                                          <p:spTgt spid="7">
                                            <p:txEl>
                                              <p:pRg st="2" end="2"/>
                                            </p:txEl>
                                          </p:spTgt>
                                        </p:tgtEl>
                                        <p:attrNameLst>
                                          <p:attrName>style.visibility</p:attrName>
                                        </p:attrNameLst>
                                      </p:cBhvr>
                                      <p:to>
                                        <p:strVal val="visible"/>
                                      </p:to>
                                    </p:set>
                                    <p:anim calcmode="lin" valueType="num">
                                      <p:cBhvr>
                                        <p:cTn id="26"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17" presetClass="entr" presetSubtype="10" fill="hold" grpId="0" nodeType="clickEffect">
                                  <p:stCondLst>
                                    <p:cond delay="0"/>
                                  </p:stCondLst>
                                  <p:childTnLst>
                                    <p:set>
                                      <p:cBhvr>
                                        <p:cTn id="31" dur="1" fill="hold">
                                          <p:stCondLst>
                                            <p:cond delay="0"/>
                                          </p:stCondLst>
                                        </p:cTn>
                                        <p:tgtEl>
                                          <p:spTgt spid="7">
                                            <p:txEl>
                                              <p:pRg st="3" end="3"/>
                                            </p:txEl>
                                          </p:spTgt>
                                        </p:tgtEl>
                                        <p:attrNameLst>
                                          <p:attrName>style.visibility</p:attrName>
                                        </p:attrNameLst>
                                      </p:cBhvr>
                                      <p:to>
                                        <p:strVal val="visible"/>
                                      </p:to>
                                    </p:set>
                                    <p:anim calcmode="lin" valueType="num">
                                      <p:cBhvr>
                                        <p:cTn id="32" dur="500" fill="hold"/>
                                        <p:tgtEl>
                                          <p:spTgt spid="7">
                                            <p:txEl>
                                              <p:pRg st="3" end="3"/>
                                            </p:txEl>
                                          </p:spTgt>
                                        </p:tgtEl>
                                        <p:attrNameLst>
                                          <p:attrName>ppt_w</p:attrName>
                                        </p:attrNameLst>
                                      </p:cBhvr>
                                      <p:tavLst>
                                        <p:tav tm="0">
                                          <p:val>
                                            <p:fltVal val="0"/>
                                          </p:val>
                                        </p:tav>
                                        <p:tav tm="100000">
                                          <p:val>
                                            <p:strVal val="#ppt_w"/>
                                          </p:val>
                                        </p:tav>
                                      </p:tavLst>
                                    </p:anim>
                                    <p:anim calcmode="lin" valueType="num">
                                      <p:cBhvr>
                                        <p:cTn id="33" dur="500" fill="hold"/>
                                        <p:tgtEl>
                                          <p:spTgt spid="7">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430A0598-73A1-CBF0-1F82-E8931C9482AA}"/>
              </a:ext>
            </a:extLst>
          </p:cNvPr>
          <p:cNvSpPr/>
          <p:nvPr/>
        </p:nvSpPr>
        <p:spPr>
          <a:xfrm>
            <a:off x="2746277" y="476672"/>
            <a:ext cx="4491390" cy="2232248"/>
          </a:xfrm>
          <a:custGeom>
            <a:avLst/>
            <a:gdLst/>
            <a:ahLst/>
            <a:cxnLst/>
            <a:rect l="l" t="t" r="r" b="b"/>
            <a:pathLst>
              <a:path w="3278644" h="4114800">
                <a:moveTo>
                  <a:pt x="0" y="0"/>
                </a:moveTo>
                <a:lnTo>
                  <a:pt x="3278644" y="0"/>
                </a:lnTo>
                <a:lnTo>
                  <a:pt x="327864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مربع نص 4">
            <a:extLst>
              <a:ext uri="{FF2B5EF4-FFF2-40B4-BE49-F238E27FC236}">
                <a16:creationId xmlns:a16="http://schemas.microsoft.com/office/drawing/2014/main" id="{6BBA22D7-E123-0E9B-B920-EB90DD53E6BC}"/>
              </a:ext>
            </a:extLst>
          </p:cNvPr>
          <p:cNvSpPr txBox="1"/>
          <p:nvPr/>
        </p:nvSpPr>
        <p:spPr>
          <a:xfrm>
            <a:off x="2831732" y="1269630"/>
            <a:ext cx="4320480" cy="646331"/>
          </a:xfrm>
          <a:prstGeom prst="rect">
            <a:avLst/>
          </a:prstGeom>
          <a:noFill/>
        </p:spPr>
        <p:txBody>
          <a:bodyPr wrap="square" rtlCol="0">
            <a:spAutoFit/>
          </a:bodyPr>
          <a:lstStyle/>
          <a:p>
            <a:pPr algn="ctr"/>
            <a:r>
              <a:rPr lang="ar-EG" sz="3600" b="1" dirty="0">
                <a:solidFill>
                  <a:schemeClr val="bg1"/>
                </a:solidFill>
              </a:rPr>
              <a:t>4- مراجعة التقرير</a:t>
            </a:r>
            <a:endParaRPr lang="en-US" sz="3600" b="1" dirty="0">
              <a:solidFill>
                <a:schemeClr val="bg1"/>
              </a:solidFill>
            </a:endParaRPr>
          </a:p>
        </p:txBody>
      </p:sp>
      <p:sp>
        <p:nvSpPr>
          <p:cNvPr id="7" name="مربع نص 6">
            <a:extLst>
              <a:ext uri="{FF2B5EF4-FFF2-40B4-BE49-F238E27FC236}">
                <a16:creationId xmlns:a16="http://schemas.microsoft.com/office/drawing/2014/main" id="{22DA375C-8E5B-D314-A161-169653705DCF}"/>
              </a:ext>
            </a:extLst>
          </p:cNvPr>
          <p:cNvSpPr txBox="1"/>
          <p:nvPr/>
        </p:nvSpPr>
        <p:spPr>
          <a:xfrm>
            <a:off x="611560" y="3429000"/>
            <a:ext cx="7920880" cy="1882567"/>
          </a:xfrm>
          <a:prstGeom prst="rect">
            <a:avLst/>
          </a:prstGeom>
          <a:noFill/>
        </p:spPr>
        <p:txBody>
          <a:bodyPr wrap="square">
            <a:spAutoFit/>
          </a:bodyPr>
          <a:lstStyle/>
          <a:p>
            <a:pPr marL="685800" indent="-685800">
              <a:spcAft>
                <a:spcPts val="500"/>
              </a:spcAft>
              <a:buFont typeface="Arial" panose="020B0604020202020204" pitchFamily="34" charset="0"/>
              <a:buChar char="•"/>
            </a:pPr>
            <a:r>
              <a:rPr lang="ar-EG" sz="3600" b="1" dirty="0"/>
              <a:t>القراءة الأولى.</a:t>
            </a:r>
          </a:p>
          <a:p>
            <a:pPr marL="685800" indent="-685800">
              <a:spcAft>
                <a:spcPts val="500"/>
              </a:spcAft>
              <a:buFont typeface="Arial" panose="020B0604020202020204" pitchFamily="34" charset="0"/>
              <a:buChar char="•"/>
            </a:pPr>
            <a:r>
              <a:rPr lang="ar-EG" sz="3600" b="1" dirty="0">
                <a:solidFill>
                  <a:srgbClr val="E57A58"/>
                </a:solidFill>
              </a:rPr>
              <a:t> عناصر التقرير وشكله الذي  يعرض به.</a:t>
            </a:r>
          </a:p>
          <a:p>
            <a:pPr marL="685800" indent="-685800">
              <a:spcAft>
                <a:spcPts val="500"/>
              </a:spcAft>
              <a:buFont typeface="Arial" panose="020B0604020202020204" pitchFamily="34" charset="0"/>
              <a:buChar char="•"/>
            </a:pPr>
            <a:r>
              <a:rPr lang="ar-EG" sz="3600" b="1" dirty="0">
                <a:solidFill>
                  <a:schemeClr val="accent6">
                    <a:lumMod val="75000"/>
                  </a:schemeClr>
                </a:solidFill>
              </a:rPr>
              <a:t>المراجعة النهائية</a:t>
            </a:r>
            <a:endParaRPr lang="ar-EG" sz="3600" b="1" dirty="0">
              <a:solidFill>
                <a:schemeClr val="accent6">
                  <a:lumMod val="75000"/>
                </a:schemeClr>
              </a:solidFill>
              <a:effectLst/>
            </a:endParaRPr>
          </a:p>
        </p:txBody>
      </p:sp>
    </p:spTree>
    <p:extLst>
      <p:ext uri="{BB962C8B-B14F-4D97-AF65-F5344CB8AC3E}">
        <p14:creationId xmlns:p14="http://schemas.microsoft.com/office/powerpoint/2010/main" val="3763883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7" presetClass="entr" presetSubtype="10" fill="hold" grpId="0"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 calcmode="lin" valueType="num">
                                      <p:cBhvr>
                                        <p:cTn id="14"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17" presetClass="entr" presetSubtype="10" fill="hold" grpId="0" nodeType="click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 calcmode="lin" valueType="num">
                                      <p:cBhvr>
                                        <p:cTn id="20"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17" presetClass="entr" presetSubtype="10" fill="hold" grpId="0" nodeType="clickEffect">
                                  <p:stCondLst>
                                    <p:cond delay="0"/>
                                  </p:stCondLst>
                                  <p:childTnLst>
                                    <p:set>
                                      <p:cBhvr>
                                        <p:cTn id="25" dur="1" fill="hold">
                                          <p:stCondLst>
                                            <p:cond delay="0"/>
                                          </p:stCondLst>
                                        </p:cTn>
                                        <p:tgtEl>
                                          <p:spTgt spid="7">
                                            <p:txEl>
                                              <p:pRg st="2" end="2"/>
                                            </p:txEl>
                                          </p:spTgt>
                                        </p:tgtEl>
                                        <p:attrNameLst>
                                          <p:attrName>style.visibility</p:attrName>
                                        </p:attrNameLst>
                                      </p:cBhvr>
                                      <p:to>
                                        <p:strVal val="visible"/>
                                      </p:to>
                                    </p:set>
                                    <p:anim calcmode="lin" valueType="num">
                                      <p:cBhvr>
                                        <p:cTn id="26"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7">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1C0A8-5BE2-9837-0928-C792A06C603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DBA396E-C990-D6EA-32F0-80A62AC05923}"/>
              </a:ext>
            </a:extLst>
          </p:cNvPr>
          <p:cNvSpPr/>
          <p:nvPr/>
        </p:nvSpPr>
        <p:spPr>
          <a:xfrm>
            <a:off x="0" y="-243408"/>
            <a:ext cx="9144000" cy="710140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222" b="-4222"/>
            </a:stretch>
          </a:blipFill>
        </p:spPr>
      </p:sp>
      <p:sp>
        <p:nvSpPr>
          <p:cNvPr id="3" name="Freeform 3">
            <a:extLst>
              <a:ext uri="{FF2B5EF4-FFF2-40B4-BE49-F238E27FC236}">
                <a16:creationId xmlns:a16="http://schemas.microsoft.com/office/drawing/2014/main" id="{57D4DC33-602A-D141-466D-4D9CA6356B62}"/>
              </a:ext>
            </a:extLst>
          </p:cNvPr>
          <p:cNvSpPr/>
          <p:nvPr/>
        </p:nvSpPr>
        <p:spPr>
          <a:xfrm rot="-5400000">
            <a:off x="874651" y="-1183477"/>
            <a:ext cx="7715609" cy="9574241"/>
          </a:xfrm>
          <a:custGeom>
            <a:avLst/>
            <a:gdLst/>
            <a:ahLst/>
            <a:cxnLst/>
            <a:rect l="l" t="t" r="r" b="b"/>
            <a:pathLst>
              <a:path w="10259174" h="18283597">
                <a:moveTo>
                  <a:pt x="0" y="0"/>
                </a:moveTo>
                <a:lnTo>
                  <a:pt x="10259175" y="0"/>
                </a:lnTo>
                <a:lnTo>
                  <a:pt x="10259175" y="18283597"/>
                </a:lnTo>
                <a:lnTo>
                  <a:pt x="0" y="18283597"/>
                </a:lnTo>
                <a:lnTo>
                  <a:pt x="0" y="0"/>
                </a:lnTo>
                <a:close/>
              </a:path>
            </a:pathLst>
          </a:custGeom>
          <a:blipFill>
            <a:blip r:embed="rId3">
              <a:extLst>
                <a:ext uri="{96DAC541-7B7A-43D3-8B79-37D633B846F1}">
                  <asvg:svgBlip xmlns:asvg="http://schemas.microsoft.com/office/drawing/2016/SVG/main" r:embed="rId4"/>
                </a:ext>
              </a:extLst>
            </a:blip>
            <a:stretch>
              <a:fillRect r="-78217"/>
            </a:stretch>
          </a:blipFill>
        </p:spPr>
      </p:sp>
      <p:sp>
        <p:nvSpPr>
          <p:cNvPr id="6" name="Freeform 6">
            <a:extLst>
              <a:ext uri="{FF2B5EF4-FFF2-40B4-BE49-F238E27FC236}">
                <a16:creationId xmlns:a16="http://schemas.microsoft.com/office/drawing/2014/main" id="{F0352978-2A3C-D487-52FE-71827A2FFAC9}"/>
              </a:ext>
            </a:extLst>
          </p:cNvPr>
          <p:cNvSpPr/>
          <p:nvPr/>
        </p:nvSpPr>
        <p:spPr>
          <a:xfrm>
            <a:off x="518629" y="2003121"/>
            <a:ext cx="3516435" cy="3631774"/>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FFFFFF"/>
          </a:solidFill>
        </p:spPr>
      </p:sp>
      <p:grpSp>
        <p:nvGrpSpPr>
          <p:cNvPr id="7" name="Group 7">
            <a:extLst>
              <a:ext uri="{FF2B5EF4-FFF2-40B4-BE49-F238E27FC236}">
                <a16:creationId xmlns:a16="http://schemas.microsoft.com/office/drawing/2014/main" id="{F792BC83-DE65-6EB6-0889-0986D5A90657}"/>
              </a:ext>
            </a:extLst>
          </p:cNvPr>
          <p:cNvGrpSpPr/>
          <p:nvPr/>
        </p:nvGrpSpPr>
        <p:grpSpPr>
          <a:xfrm>
            <a:off x="-508735" y="4730749"/>
            <a:ext cx="1777302" cy="1777302"/>
            <a:chOff x="0" y="0"/>
            <a:chExt cx="812800" cy="812800"/>
          </a:xfrm>
        </p:grpSpPr>
        <p:sp>
          <p:nvSpPr>
            <p:cNvPr id="8" name="Freeform 8">
              <a:extLst>
                <a:ext uri="{FF2B5EF4-FFF2-40B4-BE49-F238E27FC236}">
                  <a16:creationId xmlns:a16="http://schemas.microsoft.com/office/drawing/2014/main" id="{7A5849A7-860F-5886-6824-6013E86818E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9" name="TextBox 9">
              <a:extLst>
                <a:ext uri="{FF2B5EF4-FFF2-40B4-BE49-F238E27FC236}">
                  <a16:creationId xmlns:a16="http://schemas.microsoft.com/office/drawing/2014/main" id="{CC28ACA1-680B-E4BF-C8A0-DD757CFB1DB4}"/>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Freeform 10">
            <a:extLst>
              <a:ext uri="{FF2B5EF4-FFF2-40B4-BE49-F238E27FC236}">
                <a16:creationId xmlns:a16="http://schemas.microsoft.com/office/drawing/2014/main" id="{B2BAECD2-3916-28E1-9C5B-79DFF9166315}"/>
              </a:ext>
            </a:extLst>
          </p:cNvPr>
          <p:cNvSpPr/>
          <p:nvPr/>
        </p:nvSpPr>
        <p:spPr>
          <a:xfrm>
            <a:off x="7576817"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1" name="Group 11">
            <a:extLst>
              <a:ext uri="{FF2B5EF4-FFF2-40B4-BE49-F238E27FC236}">
                <a16:creationId xmlns:a16="http://schemas.microsoft.com/office/drawing/2014/main" id="{D8F52649-C149-1D6D-23DB-6AFE83E44021}"/>
              </a:ext>
            </a:extLst>
          </p:cNvPr>
          <p:cNvGrpSpPr/>
          <p:nvPr/>
        </p:nvGrpSpPr>
        <p:grpSpPr>
          <a:xfrm>
            <a:off x="8213473" y="413410"/>
            <a:ext cx="1441217" cy="1441217"/>
            <a:chOff x="0" y="0"/>
            <a:chExt cx="812800" cy="812800"/>
          </a:xfrm>
        </p:grpSpPr>
        <p:sp>
          <p:nvSpPr>
            <p:cNvPr id="12" name="Freeform 12">
              <a:extLst>
                <a:ext uri="{FF2B5EF4-FFF2-40B4-BE49-F238E27FC236}">
                  <a16:creationId xmlns:a16="http://schemas.microsoft.com/office/drawing/2014/main" id="{E06C2DDB-2F5B-C133-C501-291F18E5026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3" name="TextBox 13">
              <a:extLst>
                <a:ext uri="{FF2B5EF4-FFF2-40B4-BE49-F238E27FC236}">
                  <a16:creationId xmlns:a16="http://schemas.microsoft.com/office/drawing/2014/main" id="{FEF31486-259C-2313-39F1-3197BA9F3F62}"/>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a:extLst>
              <a:ext uri="{FF2B5EF4-FFF2-40B4-BE49-F238E27FC236}">
                <a16:creationId xmlns:a16="http://schemas.microsoft.com/office/drawing/2014/main" id="{7F129E14-49A6-CDC8-7BD9-33ED96322AD4}"/>
              </a:ext>
            </a:extLst>
          </p:cNvPr>
          <p:cNvGrpSpPr/>
          <p:nvPr/>
        </p:nvGrpSpPr>
        <p:grpSpPr>
          <a:xfrm>
            <a:off x="3742253" y="3213018"/>
            <a:ext cx="4606334" cy="832804"/>
            <a:chOff x="0" y="0"/>
            <a:chExt cx="12283556" cy="2220810"/>
          </a:xfrm>
        </p:grpSpPr>
        <p:sp>
          <p:nvSpPr>
            <p:cNvPr id="18" name="Freeform 18">
              <a:extLst>
                <a:ext uri="{FF2B5EF4-FFF2-40B4-BE49-F238E27FC236}">
                  <a16:creationId xmlns:a16="http://schemas.microsoft.com/office/drawing/2014/main" id="{79439D00-CF5B-6E59-74F7-ABA3C30B1BB5}"/>
                </a:ext>
              </a:extLst>
            </p:cNvPr>
            <p:cNvSpPr/>
            <p:nvPr/>
          </p:nvSpPr>
          <p:spPr>
            <a:xfrm>
              <a:off x="364449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9" name="Freeform 19">
              <a:extLst>
                <a:ext uri="{FF2B5EF4-FFF2-40B4-BE49-F238E27FC236}">
                  <a16:creationId xmlns:a16="http://schemas.microsoft.com/office/drawing/2014/main" id="{EE1E9C9F-4D96-C01D-5CC6-4EB7A4BACFEB}"/>
                </a:ext>
              </a:extLst>
            </p:cNvPr>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0" name="Freeform 20">
              <a:extLst>
                <a:ext uri="{FF2B5EF4-FFF2-40B4-BE49-F238E27FC236}">
                  <a16:creationId xmlns:a16="http://schemas.microsoft.com/office/drawing/2014/main" id="{D53B468E-D709-58EC-05D8-AEECD4016D83}"/>
                </a:ext>
              </a:extLst>
            </p:cNvPr>
            <p:cNvSpPr/>
            <p:nvPr/>
          </p:nvSpPr>
          <p:spPr>
            <a:xfrm>
              <a:off x="6902738"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sp>
        <p:nvSpPr>
          <p:cNvPr id="27" name="مربع نص 26">
            <a:extLst>
              <a:ext uri="{FF2B5EF4-FFF2-40B4-BE49-F238E27FC236}">
                <a16:creationId xmlns:a16="http://schemas.microsoft.com/office/drawing/2014/main" id="{A95AC24D-6C6C-FD6F-CDD4-4376A3349277}"/>
              </a:ext>
            </a:extLst>
          </p:cNvPr>
          <p:cNvSpPr txBox="1"/>
          <p:nvPr/>
        </p:nvSpPr>
        <p:spPr>
          <a:xfrm>
            <a:off x="3970690" y="3121588"/>
            <a:ext cx="4464496" cy="1015663"/>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0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4BACC6"/>
                  </a:outerShd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60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4BACC6"/>
                </a:outerShdw>
              </a:effectLst>
              <a:uLnTx/>
              <a:uFillTx/>
              <a:latin typeface="Traditional Arabic" panose="02020603050405020304" pitchFamily="18" charset="-78"/>
              <a:ea typeface="+mn-ea"/>
              <a:cs typeface="Traditional Arabic" panose="02020603050405020304" pitchFamily="18" charset="-78"/>
            </a:endParaRPr>
          </a:p>
        </p:txBody>
      </p:sp>
      <p:pic>
        <p:nvPicPr>
          <p:cNvPr id="29" name="صورة 28">
            <a:extLst>
              <a:ext uri="{FF2B5EF4-FFF2-40B4-BE49-F238E27FC236}">
                <a16:creationId xmlns:a16="http://schemas.microsoft.com/office/drawing/2014/main" id="{95BF633B-FD0C-DCE0-917A-0C0C63B2491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3592" y="2348880"/>
            <a:ext cx="3407098" cy="3143656"/>
          </a:xfrm>
          <a:prstGeom prst="rect">
            <a:avLst/>
          </a:prstGeom>
        </p:spPr>
      </p:pic>
    </p:spTree>
    <p:extLst>
      <p:ext uri="{BB962C8B-B14F-4D97-AF65-F5344CB8AC3E}">
        <p14:creationId xmlns:p14="http://schemas.microsoft.com/office/powerpoint/2010/main" val="229361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1403648" y="1052736"/>
            <a:ext cx="6795628" cy="5079206"/>
          </a:xfrm>
          <a:prstGeom prst="verticalScroll">
            <a:avLst/>
          </a:prstGeom>
          <a:noFill/>
          <a:ln>
            <a:noFill/>
          </a:ln>
        </p:spPr>
        <p:txBody>
          <a:bodyPr wrap="square">
            <a:spAutoFit/>
          </a:bodyPr>
          <a:lstStyle/>
          <a:p>
            <a:r>
              <a:rPr lang="ar-EG" sz="4400" b="1" dirty="0"/>
              <a:t>بعد أن تعرفت على خطوات إعداد التقارير أعد تقريرا توضح فيها أبرز الأعمال التطوعية التي قمت بها </a:t>
            </a:r>
          </a:p>
          <a:p>
            <a:r>
              <a:rPr lang="ar-EG" sz="4400" b="1" dirty="0">
                <a:solidFill>
                  <a:schemeClr val="accent6">
                    <a:lumMod val="75000"/>
                  </a:schemeClr>
                </a:solidFill>
              </a:rPr>
              <a:t>خلال دراستك في المرحلة الثانوية، ثم استعرضه أمام معلمك وزملائك في الفصل.</a:t>
            </a:r>
          </a:p>
        </p:txBody>
      </p:sp>
    </p:spTree>
    <p:extLst>
      <p:ext uri="{BB962C8B-B14F-4D97-AF65-F5344CB8AC3E}">
        <p14:creationId xmlns:p14="http://schemas.microsoft.com/office/powerpoint/2010/main" val="4123473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A074E-F499-4808-5572-5FC9524096E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3CEAED7-1C60-AF84-3E35-BE1F447DDCCB}"/>
              </a:ext>
            </a:extLst>
          </p:cNvPr>
          <p:cNvSpPr/>
          <p:nvPr/>
        </p:nvSpPr>
        <p:spPr>
          <a:xfrm rot="-5400000">
            <a:off x="1057300" y="-1057300"/>
            <a:ext cx="7029400"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grpSp>
        <p:nvGrpSpPr>
          <p:cNvPr id="3" name="Group 3">
            <a:extLst>
              <a:ext uri="{FF2B5EF4-FFF2-40B4-BE49-F238E27FC236}">
                <a16:creationId xmlns:a16="http://schemas.microsoft.com/office/drawing/2014/main" id="{BA86443D-AF1E-DAC3-56A5-45403B5EC95D}"/>
              </a:ext>
            </a:extLst>
          </p:cNvPr>
          <p:cNvGrpSpPr>
            <a:grpSpLocks noChangeAspect="1"/>
          </p:cNvGrpSpPr>
          <p:nvPr/>
        </p:nvGrpSpPr>
        <p:grpSpPr>
          <a:xfrm>
            <a:off x="4036521" y="1786364"/>
            <a:ext cx="2433955" cy="4867909"/>
            <a:chOff x="0" y="0"/>
            <a:chExt cx="3175000" cy="6350000"/>
          </a:xfrm>
        </p:grpSpPr>
        <p:sp>
          <p:nvSpPr>
            <p:cNvPr id="4" name="Freeform 4">
              <a:extLst>
                <a:ext uri="{FF2B5EF4-FFF2-40B4-BE49-F238E27FC236}">
                  <a16:creationId xmlns:a16="http://schemas.microsoft.com/office/drawing/2014/main" id="{9B6AEDB7-C83D-B9EC-2C5F-840045EF24CA}"/>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solidFill>
              <a:srgbClr val="9EA788"/>
            </a:solidFill>
            <a:ln w="12700">
              <a:solidFill>
                <a:srgbClr val="000000"/>
              </a:solidFill>
            </a:ln>
          </p:spPr>
        </p:sp>
        <p:sp>
          <p:nvSpPr>
            <p:cNvPr id="5" name="Freeform 5">
              <a:extLst>
                <a:ext uri="{FF2B5EF4-FFF2-40B4-BE49-F238E27FC236}">
                  <a16:creationId xmlns:a16="http://schemas.microsoft.com/office/drawing/2014/main" id="{50F267A8-828B-A696-B5B8-5317B269335E}"/>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6" name="Group 6">
            <a:extLst>
              <a:ext uri="{FF2B5EF4-FFF2-40B4-BE49-F238E27FC236}">
                <a16:creationId xmlns:a16="http://schemas.microsoft.com/office/drawing/2014/main" id="{19B091C2-BC60-452C-FB1C-6B1C491121D8}"/>
              </a:ext>
            </a:extLst>
          </p:cNvPr>
          <p:cNvGrpSpPr>
            <a:grpSpLocks noChangeAspect="1"/>
          </p:cNvGrpSpPr>
          <p:nvPr/>
        </p:nvGrpSpPr>
        <p:grpSpPr>
          <a:xfrm>
            <a:off x="4093236" y="1872069"/>
            <a:ext cx="2320524" cy="4641047"/>
            <a:chOff x="0" y="0"/>
            <a:chExt cx="3175000" cy="6350000"/>
          </a:xfrm>
        </p:grpSpPr>
        <p:sp>
          <p:nvSpPr>
            <p:cNvPr id="7" name="Freeform 7">
              <a:extLst>
                <a:ext uri="{FF2B5EF4-FFF2-40B4-BE49-F238E27FC236}">
                  <a16:creationId xmlns:a16="http://schemas.microsoft.com/office/drawing/2014/main" id="{81537721-9C90-FAA8-4B32-61D05A6FF495}"/>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blipFill>
              <a:blip r:embed="rId3"/>
              <a:stretch>
                <a:fillRect l="-33250"/>
              </a:stretch>
            </a:blipFill>
          </p:spPr>
        </p:sp>
        <p:sp>
          <p:nvSpPr>
            <p:cNvPr id="8" name="Freeform 8">
              <a:extLst>
                <a:ext uri="{FF2B5EF4-FFF2-40B4-BE49-F238E27FC236}">
                  <a16:creationId xmlns:a16="http://schemas.microsoft.com/office/drawing/2014/main" id="{24A18E1E-51D1-F768-C0FF-90FF56674644}"/>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9" name="Group 9">
            <a:extLst>
              <a:ext uri="{FF2B5EF4-FFF2-40B4-BE49-F238E27FC236}">
                <a16:creationId xmlns:a16="http://schemas.microsoft.com/office/drawing/2014/main" id="{C59D336E-A22B-28B1-C329-DC9FF909BA79}"/>
              </a:ext>
            </a:extLst>
          </p:cNvPr>
          <p:cNvGrpSpPr>
            <a:grpSpLocks noChangeAspect="1"/>
          </p:cNvGrpSpPr>
          <p:nvPr/>
        </p:nvGrpSpPr>
        <p:grpSpPr>
          <a:xfrm>
            <a:off x="6560832" y="8424"/>
            <a:ext cx="2433955" cy="4867909"/>
            <a:chOff x="0" y="0"/>
            <a:chExt cx="3175000" cy="6350000"/>
          </a:xfrm>
        </p:grpSpPr>
        <p:sp>
          <p:nvSpPr>
            <p:cNvPr id="10" name="Freeform 10">
              <a:extLst>
                <a:ext uri="{FF2B5EF4-FFF2-40B4-BE49-F238E27FC236}">
                  <a16:creationId xmlns:a16="http://schemas.microsoft.com/office/drawing/2014/main" id="{8CFD942B-7A69-DD87-74DE-5362DE5E006E}"/>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solidFill>
              <a:srgbClr val="9EA788"/>
            </a:solidFill>
            <a:ln w="12700">
              <a:solidFill>
                <a:srgbClr val="000000"/>
              </a:solidFill>
            </a:ln>
          </p:spPr>
        </p:sp>
        <p:sp>
          <p:nvSpPr>
            <p:cNvPr id="11" name="Freeform 11">
              <a:extLst>
                <a:ext uri="{FF2B5EF4-FFF2-40B4-BE49-F238E27FC236}">
                  <a16:creationId xmlns:a16="http://schemas.microsoft.com/office/drawing/2014/main" id="{5F6B0CB8-8E77-9FC8-CE82-DAD420725E43}"/>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12" name="Group 12">
            <a:extLst>
              <a:ext uri="{FF2B5EF4-FFF2-40B4-BE49-F238E27FC236}">
                <a16:creationId xmlns:a16="http://schemas.microsoft.com/office/drawing/2014/main" id="{6730EB08-516C-38D9-FB38-C325DC80CA74}"/>
              </a:ext>
            </a:extLst>
          </p:cNvPr>
          <p:cNvGrpSpPr>
            <a:grpSpLocks noChangeAspect="1"/>
          </p:cNvGrpSpPr>
          <p:nvPr/>
        </p:nvGrpSpPr>
        <p:grpSpPr>
          <a:xfrm>
            <a:off x="6617548" y="159955"/>
            <a:ext cx="2320524" cy="4641047"/>
            <a:chOff x="0" y="0"/>
            <a:chExt cx="3175000" cy="6350000"/>
          </a:xfrm>
        </p:grpSpPr>
        <p:sp>
          <p:nvSpPr>
            <p:cNvPr id="13" name="Freeform 13">
              <a:extLst>
                <a:ext uri="{FF2B5EF4-FFF2-40B4-BE49-F238E27FC236}">
                  <a16:creationId xmlns:a16="http://schemas.microsoft.com/office/drawing/2014/main" id="{05E3986A-C4C3-6D6E-1250-064175B23176}"/>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blipFill>
              <a:blip r:embed="rId4"/>
              <a:stretch>
                <a:fillRect l="-48524" r="-188317"/>
              </a:stretch>
            </a:blipFill>
          </p:spPr>
        </p:sp>
        <p:sp>
          <p:nvSpPr>
            <p:cNvPr id="14" name="Freeform 14">
              <a:extLst>
                <a:ext uri="{FF2B5EF4-FFF2-40B4-BE49-F238E27FC236}">
                  <a16:creationId xmlns:a16="http://schemas.microsoft.com/office/drawing/2014/main" id="{F15EA8A8-6F6B-2DD8-AB4A-591AF2744D94}"/>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sp>
        <p:nvSpPr>
          <p:cNvPr id="15" name="Freeform 15">
            <a:extLst>
              <a:ext uri="{FF2B5EF4-FFF2-40B4-BE49-F238E27FC236}">
                <a16:creationId xmlns:a16="http://schemas.microsoft.com/office/drawing/2014/main" id="{5DA5318F-B05F-9441-DA8D-FDC9B6B90DEB}"/>
              </a:ext>
            </a:extLst>
          </p:cNvPr>
          <p:cNvSpPr/>
          <p:nvPr/>
        </p:nvSpPr>
        <p:spPr>
          <a:xfrm>
            <a:off x="7576817" y="5127247"/>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6" name="Group 16">
            <a:extLst>
              <a:ext uri="{FF2B5EF4-FFF2-40B4-BE49-F238E27FC236}">
                <a16:creationId xmlns:a16="http://schemas.microsoft.com/office/drawing/2014/main" id="{9B9213C4-D8CB-C8F4-EC78-4AB8AA5A8CDD}"/>
              </a:ext>
            </a:extLst>
          </p:cNvPr>
          <p:cNvGrpSpPr/>
          <p:nvPr/>
        </p:nvGrpSpPr>
        <p:grpSpPr>
          <a:xfrm>
            <a:off x="8232600" y="5213056"/>
            <a:ext cx="1441217" cy="1441217"/>
            <a:chOff x="0" y="0"/>
            <a:chExt cx="812800" cy="812800"/>
          </a:xfrm>
        </p:grpSpPr>
        <p:sp>
          <p:nvSpPr>
            <p:cNvPr id="17" name="Freeform 17">
              <a:extLst>
                <a:ext uri="{FF2B5EF4-FFF2-40B4-BE49-F238E27FC236}">
                  <a16:creationId xmlns:a16="http://schemas.microsoft.com/office/drawing/2014/main" id="{D55EB8EB-C99C-CC2C-80BD-64207ABE7E6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CDBE8C"/>
              </a:solidFill>
              <a:prstDash val="solid"/>
              <a:miter/>
            </a:ln>
          </p:spPr>
        </p:sp>
        <p:sp>
          <p:nvSpPr>
            <p:cNvPr id="18" name="TextBox 18">
              <a:extLst>
                <a:ext uri="{FF2B5EF4-FFF2-40B4-BE49-F238E27FC236}">
                  <a16:creationId xmlns:a16="http://schemas.microsoft.com/office/drawing/2014/main" id="{24F270E1-E7E2-BD34-7CDE-28748B7D3081}"/>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1" name="مربع نص 20">
            <a:extLst>
              <a:ext uri="{FF2B5EF4-FFF2-40B4-BE49-F238E27FC236}">
                <a16:creationId xmlns:a16="http://schemas.microsoft.com/office/drawing/2014/main" id="{29260EA4-D21B-D293-103F-8CFEC694216B}"/>
              </a:ext>
            </a:extLst>
          </p:cNvPr>
          <p:cNvSpPr txBox="1"/>
          <p:nvPr/>
        </p:nvSpPr>
        <p:spPr>
          <a:xfrm>
            <a:off x="68591" y="977242"/>
            <a:ext cx="3672408" cy="4803993"/>
          </a:xfrm>
          <a:prstGeom prst="ellipse">
            <a:avLst/>
          </a:prstGeom>
          <a:noFill/>
          <a:ln>
            <a:noFill/>
          </a:ln>
        </p:spPr>
        <p:txBody>
          <a:bodyPr wrap="square">
            <a:spAutoFit/>
          </a:bodyPr>
          <a:lstStyle/>
          <a:p>
            <a:pPr lvl="0" algn="ctr">
              <a:defRPr/>
            </a:pPr>
            <a:r>
              <a:rPr lang="ar-EG" sz="3600" b="1" dirty="0">
                <a:solidFill>
                  <a:srgbClr val="5B9BD5">
                    <a:lumMod val="50000"/>
                  </a:srgbClr>
                </a:solidFill>
                <a:latin typeface="Traditional Arabic" panose="02020603050405020304" pitchFamily="18" charset="-78"/>
                <a:cs typeface="Traditional Arabic" panose="02020603050405020304" pitchFamily="18" charset="-78"/>
              </a:rPr>
              <a:t>الهدف الثالث:</a:t>
            </a:r>
          </a:p>
          <a:p>
            <a:pPr algn="ctr"/>
            <a:r>
              <a:rPr lang="ar-EG" sz="3600" b="1" dirty="0">
                <a:latin typeface="Traditional Arabic" panose="02020603050405020304" pitchFamily="18" charset="-78"/>
                <a:cs typeface="Traditional Arabic" panose="02020603050405020304" pitchFamily="18" charset="-78"/>
              </a:rPr>
              <a:t>أن يكون الطلبة قادرين على التعرف على المهارات الحديثة في إعداد المكاتبات.</a:t>
            </a:r>
          </a:p>
        </p:txBody>
      </p:sp>
    </p:spTree>
    <p:extLst>
      <p:ext uri="{BB962C8B-B14F-4D97-AF65-F5344CB8AC3E}">
        <p14:creationId xmlns:p14="http://schemas.microsoft.com/office/powerpoint/2010/main" val="433707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D0D839F8-2309-EB26-10FF-6439565F98EE}"/>
              </a:ext>
            </a:extLst>
          </p:cNvPr>
          <p:cNvSpPr txBox="1"/>
          <p:nvPr/>
        </p:nvSpPr>
        <p:spPr>
          <a:xfrm>
            <a:off x="2483768" y="2459504"/>
            <a:ext cx="5211452" cy="1938992"/>
          </a:xfrm>
          <a:prstGeom prst="rect">
            <a:avLst/>
          </a:prstGeom>
          <a:noFill/>
          <a:ln>
            <a:noFill/>
          </a:ln>
          <a:effectLst/>
        </p:spPr>
        <p:txBody>
          <a:bodyPr wrap="square">
            <a:spAutoFit/>
          </a:bodyPr>
          <a:lstStyle/>
          <a:p>
            <a:pPr algn="ctr"/>
            <a:r>
              <a:rPr lang="ar-EG" sz="4000" b="1" dirty="0"/>
              <a:t>هناك مجموعة من المهارات الحديثة التي تتطلبها مختلف أنواع الوظائف ومنها السكرتارية؛ نذكر منها الآتي:</a:t>
            </a:r>
            <a:endParaRPr lang="ar-EG" sz="6000" b="1" dirty="0"/>
          </a:p>
        </p:txBody>
      </p:sp>
    </p:spTree>
    <p:extLst>
      <p:ext uri="{BB962C8B-B14F-4D97-AF65-F5344CB8AC3E}">
        <p14:creationId xmlns:p14="http://schemas.microsoft.com/office/powerpoint/2010/main" val="2235796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ربع نص 8">
            <a:extLst>
              <a:ext uri="{FF2B5EF4-FFF2-40B4-BE49-F238E27FC236}">
                <a16:creationId xmlns:a16="http://schemas.microsoft.com/office/drawing/2014/main" id="{82A21821-9AC7-EF31-1680-98B828B101D3}"/>
              </a:ext>
            </a:extLst>
          </p:cNvPr>
          <p:cNvSpPr txBox="1"/>
          <p:nvPr/>
        </p:nvSpPr>
        <p:spPr>
          <a:xfrm>
            <a:off x="2699792" y="2276872"/>
            <a:ext cx="5558191" cy="3785652"/>
          </a:xfrm>
          <a:prstGeom prst="rect">
            <a:avLst/>
          </a:prstGeom>
          <a:noFill/>
        </p:spPr>
        <p:txBody>
          <a:bodyPr wrap="square">
            <a:spAutoFit/>
          </a:bodyPr>
          <a:lstStyle/>
          <a:p>
            <a:pPr algn="ctr"/>
            <a:r>
              <a:rPr lang="ar-EG" sz="4000" b="1" i="0" u="none" strike="noStrike" dirty="0">
                <a:solidFill>
                  <a:srgbClr val="0070C0"/>
                </a:solidFill>
                <a:effectLst/>
                <a:latin typeface="Arial" panose="020B0604020202020204" pitchFamily="34" charset="0"/>
              </a:rPr>
              <a:t> </a:t>
            </a:r>
            <a:r>
              <a:rPr lang="ar-EG" sz="4000" b="1" dirty="0">
                <a:solidFill>
                  <a:srgbClr val="0070C0"/>
                </a:solidFill>
                <a:latin typeface="Arial" panose="020B0604020202020204" pitchFamily="34" charset="0"/>
              </a:rPr>
              <a:t>1- </a:t>
            </a:r>
            <a:r>
              <a:rPr lang="ar-EG" sz="4000" b="1" i="0" u="none" strike="noStrike" dirty="0">
                <a:solidFill>
                  <a:srgbClr val="0070C0"/>
                </a:solidFill>
                <a:effectLst/>
                <a:latin typeface="Arial" panose="020B0604020202020204" pitchFamily="34" charset="0"/>
              </a:rPr>
              <a:t>مهارات تشغيل الأنظمة الحاسوبية </a:t>
            </a:r>
            <a:endParaRPr lang="en-US" sz="4000" b="1" i="0" u="none" strike="noStrike" dirty="0">
              <a:solidFill>
                <a:srgbClr val="0070C0"/>
              </a:solidFill>
              <a:effectLst/>
              <a:latin typeface="Arial" panose="020B0604020202020204" pitchFamily="34" charset="0"/>
            </a:endParaRPr>
          </a:p>
          <a:p>
            <a:pPr algn="ctr"/>
            <a:r>
              <a:rPr lang="en-US" sz="4000" b="1" i="0" u="none" strike="noStrike" dirty="0">
                <a:solidFill>
                  <a:srgbClr val="0070C0"/>
                </a:solidFill>
                <a:effectLst/>
                <a:latin typeface="Arial" panose="020B0604020202020204" pitchFamily="34" charset="0"/>
              </a:rPr>
              <a:t>Operating Systems </a:t>
            </a:r>
            <a:r>
              <a:rPr lang="ar-EG" sz="4000" b="1" i="0" u="none" strike="noStrike" dirty="0">
                <a:solidFill>
                  <a:srgbClr val="C00000"/>
                </a:solidFill>
                <a:effectLst/>
                <a:latin typeface="Arial" panose="020B0604020202020204" pitchFamily="34" charset="0"/>
              </a:rPr>
              <a:t>نظام التشغيل هو البرنامج الذي يدعم الوظائف الأساسية للكمبيوتر.</a:t>
            </a:r>
            <a:endParaRPr lang="en-US" sz="4000" b="1" dirty="0">
              <a:solidFill>
                <a:srgbClr val="C00000"/>
              </a:solidFill>
            </a:endParaRPr>
          </a:p>
        </p:txBody>
      </p:sp>
    </p:spTree>
    <p:extLst>
      <p:ext uri="{BB962C8B-B14F-4D97-AF65-F5344CB8AC3E}">
        <p14:creationId xmlns:p14="http://schemas.microsoft.com/office/powerpoint/2010/main" val="2737791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ربع نص 8">
            <a:extLst>
              <a:ext uri="{FF2B5EF4-FFF2-40B4-BE49-F238E27FC236}">
                <a16:creationId xmlns:a16="http://schemas.microsoft.com/office/drawing/2014/main" id="{82A21821-9AC7-EF31-1680-98B828B101D3}"/>
              </a:ext>
            </a:extLst>
          </p:cNvPr>
          <p:cNvSpPr txBox="1"/>
          <p:nvPr/>
        </p:nvSpPr>
        <p:spPr>
          <a:xfrm>
            <a:off x="2411760" y="2132856"/>
            <a:ext cx="5558191" cy="3416320"/>
          </a:xfrm>
          <a:prstGeom prst="rect">
            <a:avLst/>
          </a:prstGeom>
          <a:noFill/>
        </p:spPr>
        <p:txBody>
          <a:bodyPr wrap="square">
            <a:spAutoFit/>
          </a:bodyPr>
          <a:lstStyle/>
          <a:p>
            <a:pPr algn="ctr"/>
            <a:r>
              <a:rPr lang="ar-EG" sz="3600" b="1" dirty="0">
                <a:solidFill>
                  <a:srgbClr val="0070C0"/>
                </a:solidFill>
              </a:rPr>
              <a:t> 2. مهارات البرمجيات المكتبية</a:t>
            </a:r>
            <a:endParaRPr lang="en-US" sz="3600" b="1" dirty="0">
              <a:solidFill>
                <a:srgbClr val="0070C0"/>
              </a:solidFill>
            </a:endParaRPr>
          </a:p>
          <a:p>
            <a:pPr algn="ctr"/>
            <a:r>
              <a:rPr lang="en-US" sz="3600" b="1" dirty="0">
                <a:solidFill>
                  <a:srgbClr val="0070C0"/>
                </a:solidFill>
              </a:rPr>
              <a:t>Office Software </a:t>
            </a:r>
            <a:r>
              <a:rPr lang="ar-EG" sz="3600" b="1" dirty="0"/>
              <a:t>تضم مجموعة </a:t>
            </a:r>
            <a:r>
              <a:rPr lang="en-US" sz="3600" b="1" dirty="0"/>
              <a:t>Office </a:t>
            </a:r>
            <a:r>
              <a:rPr lang="ar-EG" sz="3600" b="1" dirty="0"/>
              <a:t>عددًا من البرمجيات المختلفة التي تستخدم في الوظائف المكتبية مثل </a:t>
            </a:r>
            <a:r>
              <a:rPr lang="en-US" sz="3600" b="1" dirty="0"/>
              <a:t>Microsoft Word </a:t>
            </a:r>
            <a:r>
              <a:rPr lang="ar-EG" sz="3600" b="1" dirty="0"/>
              <a:t>و </a:t>
            </a:r>
            <a:r>
              <a:rPr lang="en-US" sz="3600" b="1" dirty="0"/>
              <a:t>Outlook </a:t>
            </a:r>
            <a:r>
              <a:rPr lang="ar-EG" sz="3600" b="1" dirty="0"/>
              <a:t>و </a:t>
            </a:r>
            <a:r>
              <a:rPr lang="en-US" sz="3600" b="1" dirty="0"/>
              <a:t>Excel</a:t>
            </a:r>
            <a:endParaRPr lang="en-US" sz="6600" b="1" dirty="0"/>
          </a:p>
        </p:txBody>
      </p:sp>
    </p:spTree>
    <p:extLst>
      <p:ext uri="{BB962C8B-B14F-4D97-AF65-F5344CB8AC3E}">
        <p14:creationId xmlns:p14="http://schemas.microsoft.com/office/powerpoint/2010/main" val="1150609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ربع نص 8">
            <a:extLst>
              <a:ext uri="{FF2B5EF4-FFF2-40B4-BE49-F238E27FC236}">
                <a16:creationId xmlns:a16="http://schemas.microsoft.com/office/drawing/2014/main" id="{82A21821-9AC7-EF31-1680-98B828B101D3}"/>
              </a:ext>
            </a:extLst>
          </p:cNvPr>
          <p:cNvSpPr txBox="1"/>
          <p:nvPr/>
        </p:nvSpPr>
        <p:spPr>
          <a:xfrm>
            <a:off x="2699792" y="2060848"/>
            <a:ext cx="5558191" cy="3416320"/>
          </a:xfrm>
          <a:prstGeom prst="rect">
            <a:avLst/>
          </a:prstGeom>
          <a:noFill/>
        </p:spPr>
        <p:txBody>
          <a:bodyPr wrap="square">
            <a:spAutoFit/>
          </a:bodyPr>
          <a:lstStyle/>
          <a:p>
            <a:pPr algn="ctr"/>
            <a:r>
              <a:rPr lang="ar-EG" sz="3600" b="1" dirty="0">
                <a:solidFill>
                  <a:srgbClr val="0070C0"/>
                </a:solidFill>
              </a:rPr>
              <a:t>3. معالجة النصوص مثل </a:t>
            </a:r>
            <a:r>
              <a:rPr lang="en-US" sz="3600" b="1" dirty="0">
                <a:solidFill>
                  <a:srgbClr val="0070C0"/>
                </a:solidFill>
              </a:rPr>
              <a:t>Microsoft Word, Word Perfect, Mac write.</a:t>
            </a:r>
          </a:p>
          <a:p>
            <a:pPr algn="ctr"/>
            <a:r>
              <a:rPr lang="ar-EG" sz="3600" b="1" dirty="0"/>
              <a:t>هي من أكثر البرمجيات المستخدمة لإنشاء المستندات والخطابات في العمل المكتبي الشركات والمؤسسات.</a:t>
            </a:r>
          </a:p>
        </p:txBody>
      </p:sp>
    </p:spTree>
    <p:extLst>
      <p:ext uri="{BB962C8B-B14F-4D97-AF65-F5344CB8AC3E}">
        <p14:creationId xmlns:p14="http://schemas.microsoft.com/office/powerpoint/2010/main" val="4026478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ربع نص 8">
            <a:extLst>
              <a:ext uri="{FF2B5EF4-FFF2-40B4-BE49-F238E27FC236}">
                <a16:creationId xmlns:a16="http://schemas.microsoft.com/office/drawing/2014/main" id="{82A21821-9AC7-EF31-1680-98B828B101D3}"/>
              </a:ext>
            </a:extLst>
          </p:cNvPr>
          <p:cNvSpPr txBox="1"/>
          <p:nvPr/>
        </p:nvSpPr>
        <p:spPr>
          <a:xfrm>
            <a:off x="2483768" y="1772816"/>
            <a:ext cx="5558191" cy="3970318"/>
          </a:xfrm>
          <a:prstGeom prst="rect">
            <a:avLst/>
          </a:prstGeom>
          <a:noFill/>
        </p:spPr>
        <p:txBody>
          <a:bodyPr wrap="square">
            <a:spAutoFit/>
          </a:bodyPr>
          <a:lstStyle/>
          <a:p>
            <a:pPr algn="ctr"/>
            <a:r>
              <a:rPr lang="ar-EG" sz="2800" b="1" dirty="0"/>
              <a:t> 4</a:t>
            </a:r>
            <a:r>
              <a:rPr lang="ar-EG" sz="2800" b="1" dirty="0">
                <a:solidFill>
                  <a:srgbClr val="0070C0"/>
                </a:solidFill>
              </a:rPr>
              <a:t>- مهارات العروض التقديمية </a:t>
            </a:r>
            <a:r>
              <a:rPr lang="en-US" sz="2800" b="1" dirty="0">
                <a:solidFill>
                  <a:srgbClr val="0070C0"/>
                </a:solidFill>
              </a:rPr>
              <a:t>Presentation skills </a:t>
            </a:r>
            <a:endParaRPr lang="ar-EG" sz="2800" b="1" dirty="0">
              <a:solidFill>
                <a:srgbClr val="0070C0"/>
              </a:solidFill>
            </a:endParaRPr>
          </a:p>
          <a:p>
            <a:pPr algn="ctr"/>
            <a:r>
              <a:rPr lang="ar-EG" sz="2800" b="1" dirty="0"/>
              <a:t>يعد إتقان العمل على برامج العروض التقديمية من أكثر المهارات أهمية في مختلف المجالات الوظيفية، فهي الطريقة الأكثر شيوعًا لعرض وترتيب الأفكار ، ومن أشهر برمجيات العروض التقديمية </a:t>
            </a:r>
            <a:r>
              <a:rPr lang="en-US" sz="2800" b="1" dirty="0" err="1"/>
              <a:t>Powerpoint</a:t>
            </a:r>
            <a:r>
              <a:rPr lang="en-US" sz="2800" b="1" dirty="0"/>
              <a:t>، </a:t>
            </a:r>
            <a:r>
              <a:rPr lang="ar-EG" sz="2800" b="1" dirty="0"/>
              <a:t>وهو أكثر البرامج استخداما، بالإضافة إلى العديد من التطبيقات والبرامج الموجودة على شبكة الإنترنت.</a:t>
            </a:r>
            <a:endParaRPr lang="ar-EG" sz="4800" b="1" dirty="0"/>
          </a:p>
        </p:txBody>
      </p:sp>
    </p:spTree>
    <p:extLst>
      <p:ext uri="{BB962C8B-B14F-4D97-AF65-F5344CB8AC3E}">
        <p14:creationId xmlns:p14="http://schemas.microsoft.com/office/powerpoint/2010/main" val="3663395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ربع نص 8">
            <a:extLst>
              <a:ext uri="{FF2B5EF4-FFF2-40B4-BE49-F238E27FC236}">
                <a16:creationId xmlns:a16="http://schemas.microsoft.com/office/drawing/2014/main" id="{82A21821-9AC7-EF31-1680-98B828B101D3}"/>
              </a:ext>
            </a:extLst>
          </p:cNvPr>
          <p:cNvSpPr txBox="1"/>
          <p:nvPr/>
        </p:nvSpPr>
        <p:spPr>
          <a:xfrm>
            <a:off x="2195736" y="1659285"/>
            <a:ext cx="5558191" cy="3539430"/>
          </a:xfrm>
          <a:prstGeom prst="rect">
            <a:avLst/>
          </a:prstGeom>
          <a:noFill/>
        </p:spPr>
        <p:txBody>
          <a:bodyPr wrap="square">
            <a:spAutoFit/>
          </a:bodyPr>
          <a:lstStyle/>
          <a:p>
            <a:r>
              <a:rPr lang="ar-EG" sz="3200" b="1" dirty="0"/>
              <a:t> </a:t>
            </a:r>
            <a:r>
              <a:rPr lang="ar-EG" sz="3200" b="1" dirty="0">
                <a:solidFill>
                  <a:srgbClr val="0070C0"/>
                </a:solidFill>
              </a:rPr>
              <a:t>5 مهارات التعامل مع جداول البيانات </a:t>
            </a:r>
            <a:r>
              <a:rPr lang="en-US" sz="3200" b="1" dirty="0">
                <a:solidFill>
                  <a:srgbClr val="0070C0"/>
                </a:solidFill>
              </a:rPr>
              <a:t>Spreadsheets</a:t>
            </a:r>
            <a:r>
              <a:rPr lang="en-US" sz="3200" b="1" dirty="0"/>
              <a:t> </a:t>
            </a:r>
            <a:r>
              <a:rPr lang="ar-EG" sz="3200" b="1" dirty="0"/>
              <a:t>جداول البيانات هي تطبيقات تستخدم لتنظيم البيانات والمعلومات الأخرى في الجداول وحساب الأرقام بسرعة كما يمكن أيضًا استخدامها في عملية تحليل البيانات المتقدمة؛ ومن أهمها برنامج </a:t>
            </a:r>
            <a:r>
              <a:rPr lang="en-US" sz="3200" b="1" dirty="0"/>
              <a:t>Microsoft Excel</a:t>
            </a:r>
            <a:endParaRPr lang="en-US" sz="4400" b="1" dirty="0"/>
          </a:p>
        </p:txBody>
      </p:sp>
    </p:spTree>
    <p:extLst>
      <p:ext uri="{BB962C8B-B14F-4D97-AF65-F5344CB8AC3E}">
        <p14:creationId xmlns:p14="http://schemas.microsoft.com/office/powerpoint/2010/main" val="886282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a:extLst>
              <a:ext uri="{FF2B5EF4-FFF2-40B4-BE49-F238E27FC236}">
                <a16:creationId xmlns:a16="http://schemas.microsoft.com/office/drawing/2014/main" id="{FFDC5FB5-B96B-8FE8-AC3E-ACF5C55A47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582" y="836712"/>
            <a:ext cx="9539163" cy="5184576"/>
          </a:xfrm>
          <a:prstGeom prst="rect">
            <a:avLst/>
          </a:prstGeom>
        </p:spPr>
      </p:pic>
      <p:sp>
        <p:nvSpPr>
          <p:cNvPr id="9" name="مربع نص 8">
            <a:extLst>
              <a:ext uri="{FF2B5EF4-FFF2-40B4-BE49-F238E27FC236}">
                <a16:creationId xmlns:a16="http://schemas.microsoft.com/office/drawing/2014/main" id="{82A21821-9AC7-EF31-1680-98B828B101D3}"/>
              </a:ext>
            </a:extLst>
          </p:cNvPr>
          <p:cNvSpPr txBox="1"/>
          <p:nvPr/>
        </p:nvSpPr>
        <p:spPr>
          <a:xfrm>
            <a:off x="1792903" y="1340768"/>
            <a:ext cx="5558191" cy="3046988"/>
          </a:xfrm>
          <a:prstGeom prst="rect">
            <a:avLst/>
          </a:prstGeom>
          <a:noFill/>
        </p:spPr>
        <p:txBody>
          <a:bodyPr wrap="square">
            <a:spAutoFit/>
          </a:bodyPr>
          <a:lstStyle/>
          <a:p>
            <a:r>
              <a:rPr lang="ar-EG" sz="3200" b="1" dirty="0">
                <a:solidFill>
                  <a:srgbClr val="0070C0"/>
                </a:solidFill>
              </a:rPr>
              <a:t>6 مهارات التعامل مع برمجيات التواصل </a:t>
            </a:r>
            <a:r>
              <a:rPr lang="en-US" sz="3200" b="1" dirty="0">
                <a:solidFill>
                  <a:srgbClr val="0070C0"/>
                </a:solidFill>
              </a:rPr>
              <a:t>Communication</a:t>
            </a:r>
            <a:r>
              <a:rPr lang="en-US" sz="3200" b="1" dirty="0"/>
              <a:t> </a:t>
            </a:r>
            <a:r>
              <a:rPr lang="en-US" sz="3200" b="1" dirty="0">
                <a:solidFill>
                  <a:srgbClr val="0070C0"/>
                </a:solidFill>
              </a:rPr>
              <a:t>Tools</a:t>
            </a:r>
            <a:r>
              <a:rPr lang="en-US" sz="3200" b="1" dirty="0"/>
              <a:t> </a:t>
            </a:r>
            <a:r>
              <a:rPr lang="ar-EG" sz="3200" b="1" dirty="0"/>
              <a:t>تستخدم العديد من المؤسسات البرمجيات المختلفة في عملية التواصل بين موظفي المؤسسة فيما بينهم، أو بينهم وبين العملاء الخارجيين، وتختلف هذه البرامج</a:t>
            </a:r>
          </a:p>
        </p:txBody>
      </p:sp>
    </p:spTree>
    <p:extLst>
      <p:ext uri="{BB962C8B-B14F-4D97-AF65-F5344CB8AC3E}">
        <p14:creationId xmlns:p14="http://schemas.microsoft.com/office/powerpoint/2010/main" val="2659770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ربع نص 8">
            <a:extLst>
              <a:ext uri="{FF2B5EF4-FFF2-40B4-BE49-F238E27FC236}">
                <a16:creationId xmlns:a16="http://schemas.microsoft.com/office/drawing/2014/main" id="{82A21821-9AC7-EF31-1680-98B828B101D3}"/>
              </a:ext>
            </a:extLst>
          </p:cNvPr>
          <p:cNvSpPr txBox="1"/>
          <p:nvPr/>
        </p:nvSpPr>
        <p:spPr>
          <a:xfrm>
            <a:off x="1691680" y="1700808"/>
            <a:ext cx="6163470" cy="4524315"/>
          </a:xfrm>
          <a:prstGeom prst="rect">
            <a:avLst/>
          </a:prstGeom>
          <a:noFill/>
        </p:spPr>
        <p:txBody>
          <a:bodyPr wrap="square">
            <a:spAutoFit/>
          </a:bodyPr>
          <a:lstStyle/>
          <a:p>
            <a:r>
              <a:rPr lang="ar-EG" sz="3200" b="1" dirty="0">
                <a:solidFill>
                  <a:srgbClr val="0070C0"/>
                </a:solidFill>
              </a:rPr>
              <a:t>6 مهارات التعامل مع برمجيات التواصل </a:t>
            </a:r>
            <a:r>
              <a:rPr lang="en-US" sz="3200" b="1" dirty="0">
                <a:solidFill>
                  <a:srgbClr val="0070C0"/>
                </a:solidFill>
              </a:rPr>
              <a:t>Communication</a:t>
            </a:r>
            <a:r>
              <a:rPr lang="en-US" sz="3200" b="1" dirty="0"/>
              <a:t> </a:t>
            </a:r>
            <a:r>
              <a:rPr lang="en-US" sz="3200" b="1" dirty="0">
                <a:solidFill>
                  <a:srgbClr val="0070C0"/>
                </a:solidFill>
              </a:rPr>
              <a:t>Tools</a:t>
            </a:r>
            <a:r>
              <a:rPr lang="en-US" sz="3200" b="1" dirty="0"/>
              <a:t> </a:t>
            </a:r>
            <a:r>
              <a:rPr lang="ar-EG" sz="3200" b="1" dirty="0"/>
              <a:t>، وتتعدد؛ فمنهم من يكتفي بالتواصل عبر البريد الإلكتروني، في حين يفضل البعض استخدام برامج مثل </a:t>
            </a:r>
            <a:r>
              <a:rPr lang="en-US" sz="3200" b="1" dirty="0"/>
              <a:t>Google meet, zoom, Team</a:t>
            </a:r>
          </a:p>
          <a:p>
            <a:r>
              <a:rPr lang="ar-EG" sz="3200" b="1" dirty="0"/>
              <a:t>وغيرها من البرامج المتجددة التي تحتاج من السكرتير متابعتها، وإتقان ما يخدم عمله، ويسهله.</a:t>
            </a:r>
          </a:p>
          <a:p>
            <a:endParaRPr lang="ar-EG" sz="3200" b="1" dirty="0"/>
          </a:p>
        </p:txBody>
      </p:sp>
    </p:spTree>
    <p:extLst>
      <p:ext uri="{BB962C8B-B14F-4D97-AF65-F5344CB8AC3E}">
        <p14:creationId xmlns:p14="http://schemas.microsoft.com/office/powerpoint/2010/main" val="2393247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ربع نص 8">
            <a:extLst>
              <a:ext uri="{FF2B5EF4-FFF2-40B4-BE49-F238E27FC236}">
                <a16:creationId xmlns:a16="http://schemas.microsoft.com/office/drawing/2014/main" id="{82A21821-9AC7-EF31-1680-98B828B101D3}"/>
              </a:ext>
            </a:extLst>
          </p:cNvPr>
          <p:cNvSpPr txBox="1"/>
          <p:nvPr/>
        </p:nvSpPr>
        <p:spPr>
          <a:xfrm>
            <a:off x="1691680" y="1988840"/>
            <a:ext cx="6163470" cy="2554545"/>
          </a:xfrm>
          <a:prstGeom prst="rect">
            <a:avLst/>
          </a:prstGeom>
          <a:noFill/>
        </p:spPr>
        <p:txBody>
          <a:bodyPr wrap="square">
            <a:spAutoFit/>
          </a:bodyPr>
          <a:lstStyle/>
          <a:p>
            <a:pPr algn="ctr"/>
            <a:r>
              <a:rPr lang="ar-EG" sz="3200" b="1" dirty="0"/>
              <a:t> معالجة البريد وترتيب المواعيد تستخدم في إدارة البريد الالكتروني، وإدارة المواعيد وتنظيمها ومن هذه التطبيقات</a:t>
            </a:r>
          </a:p>
          <a:p>
            <a:pPr algn="ctr" rtl="0"/>
            <a:r>
              <a:rPr lang="ar-EG" sz="3200" b="1" dirty="0">
                <a:solidFill>
                  <a:srgbClr val="0070C0"/>
                </a:solidFill>
              </a:rPr>
              <a:t> </a:t>
            </a:r>
            <a:r>
              <a:rPr lang="en-US" sz="3200" b="1" dirty="0">
                <a:solidFill>
                  <a:srgbClr val="0070C0"/>
                </a:solidFill>
              </a:rPr>
              <a:t>Google Calendar, Microsoft outlook</a:t>
            </a:r>
          </a:p>
        </p:txBody>
      </p:sp>
    </p:spTree>
    <p:extLst>
      <p:ext uri="{BB962C8B-B14F-4D97-AF65-F5344CB8AC3E}">
        <p14:creationId xmlns:p14="http://schemas.microsoft.com/office/powerpoint/2010/main" val="3374323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1C0A8-5BE2-9837-0928-C792A06C603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DBA396E-C990-D6EA-32F0-80A62AC05923}"/>
              </a:ext>
            </a:extLst>
          </p:cNvPr>
          <p:cNvSpPr/>
          <p:nvPr/>
        </p:nvSpPr>
        <p:spPr>
          <a:xfrm>
            <a:off x="0" y="-243408"/>
            <a:ext cx="9144000" cy="710140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222" b="-4222"/>
            </a:stretch>
          </a:blipFill>
        </p:spPr>
      </p:sp>
      <p:sp>
        <p:nvSpPr>
          <p:cNvPr id="3" name="Freeform 3">
            <a:extLst>
              <a:ext uri="{FF2B5EF4-FFF2-40B4-BE49-F238E27FC236}">
                <a16:creationId xmlns:a16="http://schemas.microsoft.com/office/drawing/2014/main" id="{57D4DC33-602A-D141-466D-4D9CA6356B62}"/>
              </a:ext>
            </a:extLst>
          </p:cNvPr>
          <p:cNvSpPr/>
          <p:nvPr/>
        </p:nvSpPr>
        <p:spPr>
          <a:xfrm rot="-5400000">
            <a:off x="874651" y="-1183477"/>
            <a:ext cx="7715609" cy="9574241"/>
          </a:xfrm>
          <a:custGeom>
            <a:avLst/>
            <a:gdLst/>
            <a:ahLst/>
            <a:cxnLst/>
            <a:rect l="l" t="t" r="r" b="b"/>
            <a:pathLst>
              <a:path w="10259174" h="18283597">
                <a:moveTo>
                  <a:pt x="0" y="0"/>
                </a:moveTo>
                <a:lnTo>
                  <a:pt x="10259175" y="0"/>
                </a:lnTo>
                <a:lnTo>
                  <a:pt x="10259175" y="18283597"/>
                </a:lnTo>
                <a:lnTo>
                  <a:pt x="0" y="18283597"/>
                </a:lnTo>
                <a:lnTo>
                  <a:pt x="0" y="0"/>
                </a:lnTo>
                <a:close/>
              </a:path>
            </a:pathLst>
          </a:custGeom>
          <a:blipFill>
            <a:blip r:embed="rId3">
              <a:extLst>
                <a:ext uri="{96DAC541-7B7A-43D3-8B79-37D633B846F1}">
                  <asvg:svgBlip xmlns:asvg="http://schemas.microsoft.com/office/drawing/2016/SVG/main" r:embed="rId4"/>
                </a:ext>
              </a:extLst>
            </a:blip>
            <a:stretch>
              <a:fillRect r="-78217"/>
            </a:stretch>
          </a:blipFill>
        </p:spPr>
      </p:sp>
      <p:sp>
        <p:nvSpPr>
          <p:cNvPr id="6" name="Freeform 6">
            <a:extLst>
              <a:ext uri="{FF2B5EF4-FFF2-40B4-BE49-F238E27FC236}">
                <a16:creationId xmlns:a16="http://schemas.microsoft.com/office/drawing/2014/main" id="{F0352978-2A3C-D487-52FE-71827A2FFAC9}"/>
              </a:ext>
            </a:extLst>
          </p:cNvPr>
          <p:cNvSpPr/>
          <p:nvPr/>
        </p:nvSpPr>
        <p:spPr>
          <a:xfrm>
            <a:off x="518629" y="2003121"/>
            <a:ext cx="3516435" cy="3631774"/>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FFFFFF"/>
          </a:solidFill>
        </p:spPr>
      </p:sp>
      <p:grpSp>
        <p:nvGrpSpPr>
          <p:cNvPr id="7" name="Group 7">
            <a:extLst>
              <a:ext uri="{FF2B5EF4-FFF2-40B4-BE49-F238E27FC236}">
                <a16:creationId xmlns:a16="http://schemas.microsoft.com/office/drawing/2014/main" id="{F792BC83-DE65-6EB6-0889-0986D5A90657}"/>
              </a:ext>
            </a:extLst>
          </p:cNvPr>
          <p:cNvGrpSpPr/>
          <p:nvPr/>
        </p:nvGrpSpPr>
        <p:grpSpPr>
          <a:xfrm>
            <a:off x="-508735" y="4730749"/>
            <a:ext cx="1777302" cy="1777302"/>
            <a:chOff x="0" y="0"/>
            <a:chExt cx="812800" cy="812800"/>
          </a:xfrm>
        </p:grpSpPr>
        <p:sp>
          <p:nvSpPr>
            <p:cNvPr id="8" name="Freeform 8">
              <a:extLst>
                <a:ext uri="{FF2B5EF4-FFF2-40B4-BE49-F238E27FC236}">
                  <a16:creationId xmlns:a16="http://schemas.microsoft.com/office/drawing/2014/main" id="{7A5849A7-860F-5886-6824-6013E86818E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9" name="TextBox 9">
              <a:extLst>
                <a:ext uri="{FF2B5EF4-FFF2-40B4-BE49-F238E27FC236}">
                  <a16:creationId xmlns:a16="http://schemas.microsoft.com/office/drawing/2014/main" id="{CC28ACA1-680B-E4BF-C8A0-DD757CFB1DB4}"/>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Freeform 10">
            <a:extLst>
              <a:ext uri="{FF2B5EF4-FFF2-40B4-BE49-F238E27FC236}">
                <a16:creationId xmlns:a16="http://schemas.microsoft.com/office/drawing/2014/main" id="{B2BAECD2-3916-28E1-9C5B-79DFF9166315}"/>
              </a:ext>
            </a:extLst>
          </p:cNvPr>
          <p:cNvSpPr/>
          <p:nvPr/>
        </p:nvSpPr>
        <p:spPr>
          <a:xfrm>
            <a:off x="7576817"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1" name="Group 11">
            <a:extLst>
              <a:ext uri="{FF2B5EF4-FFF2-40B4-BE49-F238E27FC236}">
                <a16:creationId xmlns:a16="http://schemas.microsoft.com/office/drawing/2014/main" id="{D8F52649-C149-1D6D-23DB-6AFE83E44021}"/>
              </a:ext>
            </a:extLst>
          </p:cNvPr>
          <p:cNvGrpSpPr/>
          <p:nvPr/>
        </p:nvGrpSpPr>
        <p:grpSpPr>
          <a:xfrm>
            <a:off x="8213473" y="413410"/>
            <a:ext cx="1441217" cy="1441217"/>
            <a:chOff x="0" y="0"/>
            <a:chExt cx="812800" cy="812800"/>
          </a:xfrm>
        </p:grpSpPr>
        <p:sp>
          <p:nvSpPr>
            <p:cNvPr id="12" name="Freeform 12">
              <a:extLst>
                <a:ext uri="{FF2B5EF4-FFF2-40B4-BE49-F238E27FC236}">
                  <a16:creationId xmlns:a16="http://schemas.microsoft.com/office/drawing/2014/main" id="{E06C2DDB-2F5B-C133-C501-291F18E5026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3" name="TextBox 13">
              <a:extLst>
                <a:ext uri="{FF2B5EF4-FFF2-40B4-BE49-F238E27FC236}">
                  <a16:creationId xmlns:a16="http://schemas.microsoft.com/office/drawing/2014/main" id="{FEF31486-259C-2313-39F1-3197BA9F3F62}"/>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a:extLst>
              <a:ext uri="{FF2B5EF4-FFF2-40B4-BE49-F238E27FC236}">
                <a16:creationId xmlns:a16="http://schemas.microsoft.com/office/drawing/2014/main" id="{7F129E14-49A6-CDC8-7BD9-33ED96322AD4}"/>
              </a:ext>
            </a:extLst>
          </p:cNvPr>
          <p:cNvGrpSpPr/>
          <p:nvPr/>
        </p:nvGrpSpPr>
        <p:grpSpPr>
          <a:xfrm>
            <a:off x="3742253" y="3213018"/>
            <a:ext cx="4606334" cy="832804"/>
            <a:chOff x="0" y="0"/>
            <a:chExt cx="12283556" cy="2220810"/>
          </a:xfrm>
        </p:grpSpPr>
        <p:sp>
          <p:nvSpPr>
            <p:cNvPr id="18" name="Freeform 18">
              <a:extLst>
                <a:ext uri="{FF2B5EF4-FFF2-40B4-BE49-F238E27FC236}">
                  <a16:creationId xmlns:a16="http://schemas.microsoft.com/office/drawing/2014/main" id="{79439D00-CF5B-6E59-74F7-ABA3C30B1BB5}"/>
                </a:ext>
              </a:extLst>
            </p:cNvPr>
            <p:cNvSpPr/>
            <p:nvPr/>
          </p:nvSpPr>
          <p:spPr>
            <a:xfrm>
              <a:off x="364449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9" name="Freeform 19">
              <a:extLst>
                <a:ext uri="{FF2B5EF4-FFF2-40B4-BE49-F238E27FC236}">
                  <a16:creationId xmlns:a16="http://schemas.microsoft.com/office/drawing/2014/main" id="{EE1E9C9F-4D96-C01D-5CC6-4EB7A4BACFEB}"/>
                </a:ext>
              </a:extLst>
            </p:cNvPr>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0" name="Freeform 20">
              <a:extLst>
                <a:ext uri="{FF2B5EF4-FFF2-40B4-BE49-F238E27FC236}">
                  <a16:creationId xmlns:a16="http://schemas.microsoft.com/office/drawing/2014/main" id="{D53B468E-D709-58EC-05D8-AEECD4016D83}"/>
                </a:ext>
              </a:extLst>
            </p:cNvPr>
            <p:cNvSpPr/>
            <p:nvPr/>
          </p:nvSpPr>
          <p:spPr>
            <a:xfrm>
              <a:off x="6902738"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sp>
        <p:nvSpPr>
          <p:cNvPr id="27" name="مربع نص 26">
            <a:extLst>
              <a:ext uri="{FF2B5EF4-FFF2-40B4-BE49-F238E27FC236}">
                <a16:creationId xmlns:a16="http://schemas.microsoft.com/office/drawing/2014/main" id="{A95AC24D-6C6C-FD6F-CDD4-4376A3349277}"/>
              </a:ext>
            </a:extLst>
          </p:cNvPr>
          <p:cNvSpPr txBox="1"/>
          <p:nvPr/>
        </p:nvSpPr>
        <p:spPr>
          <a:xfrm>
            <a:off x="3970690" y="3121588"/>
            <a:ext cx="4464496" cy="1015663"/>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0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4BACC6"/>
                  </a:outerShd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60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4BACC6"/>
                </a:outerShdw>
              </a:effectLst>
              <a:uLnTx/>
              <a:uFillTx/>
              <a:latin typeface="Traditional Arabic" panose="02020603050405020304" pitchFamily="18" charset="-78"/>
              <a:ea typeface="+mn-ea"/>
              <a:cs typeface="Traditional Arabic" panose="02020603050405020304" pitchFamily="18" charset="-78"/>
            </a:endParaRPr>
          </a:p>
        </p:txBody>
      </p:sp>
      <p:pic>
        <p:nvPicPr>
          <p:cNvPr id="29" name="صورة 28">
            <a:extLst>
              <a:ext uri="{FF2B5EF4-FFF2-40B4-BE49-F238E27FC236}">
                <a16:creationId xmlns:a16="http://schemas.microsoft.com/office/drawing/2014/main" id="{95BF633B-FD0C-DCE0-917A-0C0C63B2491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3592" y="2348880"/>
            <a:ext cx="3407098" cy="3143656"/>
          </a:xfrm>
          <a:prstGeom prst="rect">
            <a:avLst/>
          </a:prstGeom>
        </p:spPr>
      </p:pic>
    </p:spTree>
    <p:extLst>
      <p:ext uri="{BB962C8B-B14F-4D97-AF65-F5344CB8AC3E}">
        <p14:creationId xmlns:p14="http://schemas.microsoft.com/office/powerpoint/2010/main" val="2346805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1692633" y="2204864"/>
            <a:ext cx="7443700" cy="1940957"/>
          </a:xfrm>
          <a:prstGeom prst="roundRect">
            <a:avLst/>
          </a:prstGeom>
          <a:noFill/>
          <a:ln>
            <a:noFill/>
          </a:ln>
        </p:spPr>
        <p:txBody>
          <a:bodyPr wrap="square">
            <a:spAutoFit/>
          </a:bodyPr>
          <a:lstStyle/>
          <a:p>
            <a:r>
              <a:rPr lang="ar-EG" sz="3600" b="1" dirty="0"/>
              <a:t> من خلال ما تعلمته عن المهارات الحاسوبية في العمل المكتبي، أعد تقريرا لأحد الأنشطة المدرسية باستخدام أحد البرامج الإلكترونية.</a:t>
            </a:r>
            <a:endParaRPr lang="ar-EG" sz="5400" b="1" dirty="0"/>
          </a:p>
        </p:txBody>
      </p:sp>
    </p:spTree>
    <p:extLst>
      <p:ext uri="{BB962C8B-B14F-4D97-AF65-F5344CB8AC3E}">
        <p14:creationId xmlns:p14="http://schemas.microsoft.com/office/powerpoint/2010/main" val="3236231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916511" y="-1054074"/>
            <a:ext cx="7310978"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p:cNvSpPr/>
          <p:nvPr/>
        </p:nvSpPr>
        <p:spPr>
          <a:xfrm>
            <a:off x="-577894" y="1371600"/>
            <a:ext cx="7319113" cy="4114800"/>
          </a:xfrm>
          <a:custGeom>
            <a:avLst/>
            <a:gdLst/>
            <a:ahLst/>
            <a:cxnLst/>
            <a:rect l="l" t="t" r="r" b="b"/>
            <a:pathLst>
              <a:path w="14638225" h="8229600">
                <a:moveTo>
                  <a:pt x="0" y="0"/>
                </a:moveTo>
                <a:lnTo>
                  <a:pt x="14638225" y="0"/>
                </a:lnTo>
                <a:lnTo>
                  <a:pt x="14638225" y="8229600"/>
                </a:lnTo>
                <a:lnTo>
                  <a:pt x="0" y="8229600"/>
                </a:lnTo>
                <a:lnTo>
                  <a:pt x="0" y="0"/>
                </a:lnTo>
                <a:close/>
              </a:path>
            </a:pathLst>
          </a:custGeom>
          <a:blipFill>
            <a:blip r:embed="rId3">
              <a:extLst>
                <a:ext uri="{96DAC541-7B7A-43D3-8B79-37D633B846F1}">
                  <asvg:svgBlip xmlns:asvg="http://schemas.microsoft.com/office/drawing/2016/SVG/main" r:embed="rId4"/>
                </a:ext>
              </a:extLst>
            </a:blip>
            <a:stretch>
              <a:fillRect l="-36215"/>
            </a:stretch>
          </a:blipFill>
        </p:spPr>
      </p:sp>
      <p:grpSp>
        <p:nvGrpSpPr>
          <p:cNvPr id="4" name="Group 4"/>
          <p:cNvGrpSpPr>
            <a:grpSpLocks noChangeAspect="1"/>
          </p:cNvGrpSpPr>
          <p:nvPr/>
        </p:nvGrpSpPr>
        <p:grpSpPr>
          <a:xfrm>
            <a:off x="5788702" y="2294404"/>
            <a:ext cx="3090624" cy="3191996"/>
            <a:chOff x="0" y="0"/>
            <a:chExt cx="6350000" cy="6558280"/>
          </a:xfrm>
        </p:grpSpPr>
        <p:sp>
          <p:nvSpPr>
            <p:cNvPr id="5" name="Freeform 5"/>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5"/>
              <a:stretch>
                <a:fillRect t="-22607" b="-22607"/>
              </a:stretch>
            </a:blipFill>
          </p:spPr>
        </p:sp>
        <p:sp>
          <p:nvSpPr>
            <p:cNvPr id="6" name="Freeform 6"/>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626953"/>
            </a:solidFill>
          </p:spPr>
        </p:sp>
      </p:grpSp>
      <p:sp>
        <p:nvSpPr>
          <p:cNvPr id="7" name="Freeform 7"/>
          <p:cNvSpPr/>
          <p:nvPr/>
        </p:nvSpPr>
        <p:spPr>
          <a:xfrm rot="-5400000">
            <a:off x="4591986" y="4219189"/>
            <a:ext cx="1052833" cy="576187"/>
          </a:xfrm>
          <a:custGeom>
            <a:avLst/>
            <a:gdLst/>
            <a:ahLst/>
            <a:cxnLst/>
            <a:rect l="l" t="t" r="r" b="b"/>
            <a:pathLst>
              <a:path w="2105666" h="1152374">
                <a:moveTo>
                  <a:pt x="0" y="0"/>
                </a:moveTo>
                <a:lnTo>
                  <a:pt x="2105666" y="0"/>
                </a:lnTo>
                <a:lnTo>
                  <a:pt x="2105666" y="1152373"/>
                </a:lnTo>
                <a:lnTo>
                  <a:pt x="0" y="115237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7576817"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9" name="Group 9"/>
          <p:cNvGrpSpPr/>
          <p:nvPr/>
        </p:nvGrpSpPr>
        <p:grpSpPr>
          <a:xfrm>
            <a:off x="4397794" y="-137563"/>
            <a:ext cx="1441217" cy="1441217"/>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1" name="TextBox 11"/>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2" name="Group 12"/>
          <p:cNvGrpSpPr/>
          <p:nvPr/>
        </p:nvGrpSpPr>
        <p:grpSpPr>
          <a:xfrm>
            <a:off x="-331889" y="1114983"/>
            <a:ext cx="4606334" cy="832804"/>
            <a:chOff x="0" y="0"/>
            <a:chExt cx="12283556" cy="2220810"/>
          </a:xfrm>
        </p:grpSpPr>
        <p:sp>
          <p:nvSpPr>
            <p:cNvPr id="13" name="Freeform 13"/>
            <p:cNvSpPr/>
            <p:nvPr/>
          </p:nvSpPr>
          <p:spPr>
            <a:xfrm>
              <a:off x="364449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5" name="Freeform 15"/>
            <p:cNvSpPr/>
            <p:nvPr/>
          </p:nvSpPr>
          <p:spPr>
            <a:xfrm>
              <a:off x="6902738"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sp>
        <p:nvSpPr>
          <p:cNvPr id="18" name="مربع نص 17">
            <a:extLst>
              <a:ext uri="{FF2B5EF4-FFF2-40B4-BE49-F238E27FC236}">
                <a16:creationId xmlns:a16="http://schemas.microsoft.com/office/drawing/2014/main" id="{F3120587-B8DF-3820-AC3E-CFF1F533C7E8}"/>
              </a:ext>
            </a:extLst>
          </p:cNvPr>
          <p:cNvSpPr txBox="1"/>
          <p:nvPr/>
        </p:nvSpPr>
        <p:spPr>
          <a:xfrm>
            <a:off x="365813" y="2232932"/>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نشاطات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مقترحة</a:t>
            </a:r>
            <a:endParaRPr kumimoji="0" lang="en-US"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1835696" y="2132856"/>
            <a:ext cx="5954098" cy="2281476"/>
          </a:xfrm>
          <a:prstGeom prst="roundRect">
            <a:avLst/>
          </a:prstGeom>
          <a:noFill/>
          <a:ln>
            <a:noFill/>
          </a:ln>
        </p:spPr>
        <p:txBody>
          <a:bodyPr wrap="square">
            <a:spAutoFit/>
          </a:bodyPr>
          <a:lstStyle/>
          <a:p>
            <a:r>
              <a:rPr lang="ar-EG" sz="3200" b="1" dirty="0"/>
              <a:t>من خلال البحث في مصادر المعلومات عن تقارير لجهات مختلفة، ومن خلال ما تعلمته؛ قم بنقد تلك التقارير، ثم دون ملحوظاتك على تلك التقارير، وأعرضها على زملائك.</a:t>
            </a:r>
          </a:p>
        </p:txBody>
      </p:sp>
    </p:spTree>
    <p:extLst>
      <p:ext uri="{BB962C8B-B14F-4D97-AF65-F5344CB8AC3E}">
        <p14:creationId xmlns:p14="http://schemas.microsoft.com/office/powerpoint/2010/main" val="3013707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7317432"/>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6532" r="-6532"/>
            </a:stretch>
          </a:blipFill>
        </p:spPr>
      </p:sp>
      <p:sp>
        <p:nvSpPr>
          <p:cNvPr id="3" name="Freeform 3"/>
          <p:cNvSpPr/>
          <p:nvPr/>
        </p:nvSpPr>
        <p:spPr>
          <a:xfrm rot="9551778">
            <a:off x="7800544" y="4987721"/>
            <a:ext cx="1848134" cy="1568621"/>
          </a:xfrm>
          <a:custGeom>
            <a:avLst/>
            <a:gdLst/>
            <a:ahLst/>
            <a:cxnLst/>
            <a:rect l="l" t="t" r="r" b="b"/>
            <a:pathLst>
              <a:path w="3696267" h="3137242">
                <a:moveTo>
                  <a:pt x="0" y="0"/>
                </a:moveTo>
                <a:lnTo>
                  <a:pt x="3696267" y="0"/>
                </a:lnTo>
                <a:lnTo>
                  <a:pt x="3696267" y="3137242"/>
                </a:lnTo>
                <a:lnTo>
                  <a:pt x="0" y="3137242"/>
                </a:lnTo>
                <a:lnTo>
                  <a:pt x="0" y="0"/>
                </a:lnTo>
                <a:close/>
              </a:path>
            </a:pathLst>
          </a:custGeom>
          <a:blipFill>
            <a:blip r:embed="rId3">
              <a:extLst>
                <a:ext uri="{96DAC541-7B7A-43D3-8B79-37D633B846F1}">
                  <asvg:svgBlip xmlns:asvg="http://schemas.microsoft.com/office/drawing/2016/SVG/main" r:embed="rId4"/>
                </a:ext>
              </a:extLst>
            </a:blip>
            <a:stretch>
              <a:fillRect l="-105646"/>
            </a:stretch>
          </a:blipFill>
        </p:spPr>
      </p:sp>
      <p:grpSp>
        <p:nvGrpSpPr>
          <p:cNvPr id="4" name="Group 4"/>
          <p:cNvGrpSpPr/>
          <p:nvPr/>
        </p:nvGrpSpPr>
        <p:grpSpPr>
          <a:xfrm>
            <a:off x="3275559" y="5486400"/>
            <a:ext cx="1441217" cy="1441217"/>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6" name="TextBox 6"/>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p:cNvGrpSpPr/>
          <p:nvPr/>
        </p:nvGrpSpPr>
        <p:grpSpPr>
          <a:xfrm>
            <a:off x="-720609" y="1077800"/>
            <a:ext cx="1441217" cy="1441217"/>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9" name="TextBox 9"/>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Freeform 10"/>
          <p:cNvSpPr/>
          <p:nvPr/>
        </p:nvSpPr>
        <p:spPr>
          <a:xfrm rot="-1059828">
            <a:off x="-643600" y="578340"/>
            <a:ext cx="2759331" cy="2079858"/>
          </a:xfrm>
          <a:custGeom>
            <a:avLst/>
            <a:gdLst/>
            <a:ahLst/>
            <a:cxnLst/>
            <a:rect l="l" t="t" r="r" b="b"/>
            <a:pathLst>
              <a:path w="5518661" h="4159716">
                <a:moveTo>
                  <a:pt x="0" y="0"/>
                </a:moveTo>
                <a:lnTo>
                  <a:pt x="5518660" y="0"/>
                </a:lnTo>
                <a:lnTo>
                  <a:pt x="5518660" y="4159716"/>
                </a:lnTo>
                <a:lnTo>
                  <a:pt x="0" y="4159716"/>
                </a:lnTo>
                <a:lnTo>
                  <a:pt x="0" y="0"/>
                </a:lnTo>
                <a:close/>
              </a:path>
            </a:pathLst>
          </a:custGeom>
          <a:blipFill>
            <a:blip r:embed="rId5">
              <a:extLst>
                <a:ext uri="{96DAC541-7B7A-43D3-8B79-37D633B846F1}">
                  <asvg:svgBlip xmlns:asvg="http://schemas.microsoft.com/office/drawing/2016/SVG/main" r:embed="rId6"/>
                </a:ext>
              </a:extLst>
            </a:blip>
            <a:stretch>
              <a:fillRect l="-82627"/>
            </a:stretch>
          </a:blipFill>
        </p:spPr>
      </p:sp>
      <p:sp>
        <p:nvSpPr>
          <p:cNvPr id="11" name="Freeform 11"/>
          <p:cNvSpPr/>
          <p:nvPr/>
        </p:nvSpPr>
        <p:spPr>
          <a:xfrm>
            <a:off x="514350"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2" name="Freeform 12"/>
          <p:cNvSpPr/>
          <p:nvPr/>
        </p:nvSpPr>
        <p:spPr>
          <a:xfrm rot="-5400000">
            <a:off x="3384647" y="4964394"/>
            <a:ext cx="1052833" cy="576187"/>
          </a:xfrm>
          <a:custGeom>
            <a:avLst/>
            <a:gdLst/>
            <a:ahLst/>
            <a:cxnLst/>
            <a:rect l="l" t="t" r="r" b="b"/>
            <a:pathLst>
              <a:path w="2105666" h="1152374">
                <a:moveTo>
                  <a:pt x="0" y="0"/>
                </a:moveTo>
                <a:lnTo>
                  <a:pt x="2105667" y="0"/>
                </a:lnTo>
                <a:lnTo>
                  <a:pt x="2105667" y="1152374"/>
                </a:lnTo>
                <a:lnTo>
                  <a:pt x="0" y="11523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3" name="Freeform 13"/>
          <p:cNvSpPr/>
          <p:nvPr/>
        </p:nvSpPr>
        <p:spPr>
          <a:xfrm rot="-1059828">
            <a:off x="-148048" y="2455514"/>
            <a:ext cx="5639927" cy="5090523"/>
          </a:xfrm>
          <a:custGeom>
            <a:avLst/>
            <a:gdLst/>
            <a:ahLst/>
            <a:cxnLst/>
            <a:rect l="l" t="t" r="r" b="b"/>
            <a:pathLst>
              <a:path w="11279853" h="10181045">
                <a:moveTo>
                  <a:pt x="0" y="0"/>
                </a:moveTo>
                <a:lnTo>
                  <a:pt x="11279853" y="0"/>
                </a:lnTo>
                <a:lnTo>
                  <a:pt x="11279853" y="10181045"/>
                </a:lnTo>
                <a:lnTo>
                  <a:pt x="0" y="10181045"/>
                </a:lnTo>
                <a:lnTo>
                  <a:pt x="0" y="0"/>
                </a:lnTo>
                <a:close/>
              </a:path>
            </a:pathLst>
          </a:custGeom>
          <a:blipFill>
            <a:blip r:embed="rId3">
              <a:extLst>
                <a:ext uri="{96DAC541-7B7A-43D3-8B79-37D633B846F1}">
                  <asvg:svgBlip xmlns:asvg="http://schemas.microsoft.com/office/drawing/2016/SVG/main" r:embed="rId4"/>
                </a:ext>
              </a:extLst>
            </a:blip>
            <a:stretch>
              <a:fillRect l="-118688"/>
            </a:stretch>
          </a:blipFill>
        </p:spPr>
      </p:sp>
      <p:grpSp>
        <p:nvGrpSpPr>
          <p:cNvPr id="16" name="Group 16"/>
          <p:cNvGrpSpPr/>
          <p:nvPr/>
        </p:nvGrpSpPr>
        <p:grpSpPr>
          <a:xfrm>
            <a:off x="7188433" y="5603633"/>
            <a:ext cx="1441217" cy="1441217"/>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8" name="TextBox 18"/>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9" name="Group 19"/>
          <p:cNvGrpSpPr/>
          <p:nvPr/>
        </p:nvGrpSpPr>
        <p:grpSpPr>
          <a:xfrm>
            <a:off x="3478548" y="1371600"/>
            <a:ext cx="1441217" cy="1441217"/>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21" name="TextBox 21"/>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مربع نص 21">
            <a:extLst>
              <a:ext uri="{FF2B5EF4-FFF2-40B4-BE49-F238E27FC236}">
                <a16:creationId xmlns:a16="http://schemas.microsoft.com/office/drawing/2014/main" id="{B1E424CC-E8DC-1C8D-687A-09D021802D79}"/>
              </a:ext>
            </a:extLst>
          </p:cNvPr>
          <p:cNvSpPr txBox="1"/>
          <p:nvPr/>
        </p:nvSpPr>
        <p:spPr>
          <a:xfrm>
            <a:off x="179512" y="3836258"/>
            <a:ext cx="5328592" cy="144655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التقويم</a:t>
            </a:r>
            <a:endParaRPr kumimoji="0" lang="en-US" sz="88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a:extLst>
              <a:ext uri="{FF2B5EF4-FFF2-40B4-BE49-F238E27FC236}">
                <a16:creationId xmlns:a16="http://schemas.microsoft.com/office/drawing/2014/main" id="{E514DFB2-1472-23AE-4D65-5444F0D6D9B7}"/>
              </a:ext>
            </a:extLst>
          </p:cNvPr>
          <p:cNvGrpSpPr/>
          <p:nvPr/>
        </p:nvGrpSpPr>
        <p:grpSpPr>
          <a:xfrm rot="-316261">
            <a:off x="2096007" y="1890033"/>
            <a:ext cx="5816082" cy="2799531"/>
            <a:chOff x="0" y="0"/>
            <a:chExt cx="6350000" cy="2540000"/>
          </a:xfrm>
        </p:grpSpPr>
        <p:sp>
          <p:nvSpPr>
            <p:cNvPr id="5" name="Freeform 9">
              <a:extLst>
                <a:ext uri="{FF2B5EF4-FFF2-40B4-BE49-F238E27FC236}">
                  <a16:creationId xmlns:a16="http://schemas.microsoft.com/office/drawing/2014/main" id="{441936A6-2324-B39E-55B9-D1B64EBC2986}"/>
                </a:ext>
              </a:extLst>
            </p:cNvPr>
            <p:cNvSpPr/>
            <p:nvPr/>
          </p:nvSpPr>
          <p:spPr>
            <a:xfrm>
              <a:off x="0" y="0"/>
              <a:ext cx="6350000" cy="2540000"/>
            </a:xfrm>
            <a:custGeom>
              <a:avLst/>
              <a:gdLst/>
              <a:ahLst/>
              <a:cxnLst/>
              <a:rect l="l" t="t" r="r" b="b"/>
              <a:pathLst>
                <a:path w="6350000" h="2540000">
                  <a:moveTo>
                    <a:pt x="0" y="2159000"/>
                  </a:moveTo>
                  <a:lnTo>
                    <a:pt x="0" y="381000"/>
                  </a:lnTo>
                  <a:cubicBezTo>
                    <a:pt x="0" y="170180"/>
                    <a:pt x="170180" y="0"/>
                    <a:pt x="381000" y="0"/>
                  </a:cubicBezTo>
                  <a:lnTo>
                    <a:pt x="5969000" y="0"/>
                  </a:lnTo>
                  <a:cubicBezTo>
                    <a:pt x="6179820" y="0"/>
                    <a:pt x="6350000" y="170180"/>
                    <a:pt x="6350000" y="381000"/>
                  </a:cubicBezTo>
                  <a:lnTo>
                    <a:pt x="6350000" y="2159000"/>
                  </a:lnTo>
                  <a:cubicBezTo>
                    <a:pt x="6350000" y="2369820"/>
                    <a:pt x="6179820" y="2540000"/>
                    <a:pt x="5969000" y="2540000"/>
                  </a:cubicBezTo>
                  <a:lnTo>
                    <a:pt x="381000" y="2540000"/>
                  </a:lnTo>
                  <a:cubicBezTo>
                    <a:pt x="170180" y="2540000"/>
                    <a:pt x="0" y="2369820"/>
                    <a:pt x="0" y="2159000"/>
                  </a:cubicBezTo>
                  <a:close/>
                </a:path>
              </a:pathLst>
            </a:custGeom>
            <a:solidFill>
              <a:srgbClr val="CDBE8C"/>
            </a:solidFill>
            <a:ln w="12700">
              <a:solidFill>
                <a:srgbClr val="000000"/>
              </a:solidFill>
            </a:ln>
          </p:spPr>
        </p:sp>
      </p:grpSp>
      <p:sp>
        <p:nvSpPr>
          <p:cNvPr id="3" name="مربع نص 2">
            <a:extLst>
              <a:ext uri="{FF2B5EF4-FFF2-40B4-BE49-F238E27FC236}">
                <a16:creationId xmlns:a16="http://schemas.microsoft.com/office/drawing/2014/main" id="{B87045D3-6750-1A5F-AA57-248258638485}"/>
              </a:ext>
            </a:extLst>
          </p:cNvPr>
          <p:cNvSpPr txBox="1"/>
          <p:nvPr/>
        </p:nvSpPr>
        <p:spPr>
          <a:xfrm rot="21207699">
            <a:off x="2840266" y="2801683"/>
            <a:ext cx="4248472" cy="156966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800" b="1" i="0" u="none" strike="noStrike" kern="1200" cap="none" spc="0" normalizeH="0" baseline="0" noProof="0" dirty="0">
                <a:ln>
                  <a:noFill/>
                </a:ln>
                <a:solidFill>
                  <a:prstClr val="black"/>
                </a:solidFill>
                <a:effectLst/>
                <a:uLnTx/>
                <a:uFillTx/>
                <a:latin typeface="Traditional Arabic"/>
                <a:ea typeface="+mn-ea"/>
                <a:cs typeface="Traditional Arabic"/>
              </a:rPr>
              <a:t>أجب عن الأسئلة الآتية:</a:t>
            </a:r>
            <a:endParaRPr kumimoji="0" lang="en-US" sz="4800" b="1" i="0" u="none" strike="noStrike" kern="1200" cap="none" spc="0" normalizeH="0" baseline="0" noProof="0" dirty="0">
              <a:ln>
                <a:noFill/>
              </a:ln>
              <a:solidFill>
                <a:prstClr val="black"/>
              </a:solidFill>
              <a:effectLst/>
              <a:uLnTx/>
              <a:uFillTx/>
              <a:latin typeface="Traditional Arabic"/>
              <a:ea typeface="+mn-ea"/>
              <a:cs typeface="Traditional Arabic"/>
            </a:endParaRPr>
          </a:p>
        </p:txBody>
      </p:sp>
    </p:spTree>
    <p:extLst>
      <p:ext uri="{BB962C8B-B14F-4D97-AF65-F5344CB8AC3E}">
        <p14:creationId xmlns:p14="http://schemas.microsoft.com/office/powerpoint/2010/main" val="1404214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971600" y="548680"/>
            <a:ext cx="7560840" cy="646331"/>
          </a:xfrm>
          <a:prstGeom prst="rect">
            <a:avLst/>
          </a:prstGeom>
          <a:solidFill>
            <a:srgbClr val="9EA788"/>
          </a:solidFill>
        </p:spPr>
        <p:txBody>
          <a:bodyPr wrap="square">
            <a:spAutoFit/>
          </a:bodyPr>
          <a:lstStyle/>
          <a:p>
            <a:r>
              <a:rPr lang="ar-EG" sz="3600" b="1" dirty="0"/>
              <a:t>اذكر خمسة من مكونات الخطابات الرسمية.</a:t>
            </a:r>
            <a:endParaRPr lang="ar-EG" sz="6000" b="1" dirty="0"/>
          </a:p>
        </p:txBody>
      </p:sp>
      <p:sp>
        <p:nvSpPr>
          <p:cNvPr id="2" name="مربع نص 1">
            <a:extLst>
              <a:ext uri="{FF2B5EF4-FFF2-40B4-BE49-F238E27FC236}">
                <a16:creationId xmlns:a16="http://schemas.microsoft.com/office/drawing/2014/main" id="{EE501CF4-7CE6-7405-A631-A1325E0F971C}"/>
              </a:ext>
            </a:extLst>
          </p:cNvPr>
          <p:cNvSpPr txBox="1"/>
          <p:nvPr/>
        </p:nvSpPr>
        <p:spPr>
          <a:xfrm>
            <a:off x="1547664" y="1905506"/>
            <a:ext cx="6408712" cy="3539430"/>
          </a:xfrm>
          <a:prstGeom prst="rect">
            <a:avLst/>
          </a:prstGeom>
          <a:noFill/>
        </p:spPr>
        <p:txBody>
          <a:bodyPr wrap="square">
            <a:spAutoFit/>
          </a:bodyPr>
          <a:lstStyle/>
          <a:p>
            <a:r>
              <a:rPr lang="ar-EG" sz="3200" b="1" dirty="0">
                <a:solidFill>
                  <a:srgbClr val="C00000"/>
                </a:solidFill>
              </a:rPr>
              <a:t>١ - البسملة.</a:t>
            </a:r>
          </a:p>
          <a:p>
            <a:r>
              <a:rPr lang="ar-EG" sz="3200" b="1" dirty="0">
                <a:solidFill>
                  <a:srgbClr val="C00000"/>
                </a:solidFill>
              </a:rPr>
              <a:t>٢ - الجهة المصدرة للموضوع.</a:t>
            </a:r>
          </a:p>
          <a:p>
            <a:r>
              <a:rPr lang="ar-EG" sz="3200" b="1" dirty="0">
                <a:solidFill>
                  <a:srgbClr val="C00000"/>
                </a:solidFill>
              </a:rPr>
              <a:t>٣- الموضوع.</a:t>
            </a:r>
          </a:p>
          <a:p>
            <a:r>
              <a:rPr lang="ar-EG" sz="3200" b="1" dirty="0">
                <a:solidFill>
                  <a:srgbClr val="C00000"/>
                </a:solidFill>
              </a:rPr>
              <a:t>4- الجهة المرسل إليها الخطاب.</a:t>
            </a:r>
          </a:p>
          <a:p>
            <a:r>
              <a:rPr lang="ar-EG" sz="3200" b="1" dirty="0">
                <a:solidFill>
                  <a:srgbClr val="C00000"/>
                </a:solidFill>
              </a:rPr>
              <a:t> 5- تحية الافتتاح.</a:t>
            </a:r>
          </a:p>
          <a:p>
            <a:r>
              <a:rPr lang="ar-EG" sz="3200" b="1" dirty="0">
                <a:solidFill>
                  <a:srgbClr val="C00000"/>
                </a:solidFill>
              </a:rPr>
              <a:t>6- متن الخطاب.</a:t>
            </a:r>
          </a:p>
          <a:p>
            <a:r>
              <a:rPr lang="ar-EG" sz="3200" b="1" dirty="0">
                <a:solidFill>
                  <a:srgbClr val="C00000"/>
                </a:solidFill>
              </a:rPr>
              <a:t>7- تحية الختام.</a:t>
            </a:r>
          </a:p>
        </p:txBody>
      </p:sp>
    </p:spTree>
    <p:extLst>
      <p:ext uri="{BB962C8B-B14F-4D97-AF65-F5344CB8AC3E}">
        <p14:creationId xmlns:p14="http://schemas.microsoft.com/office/powerpoint/2010/main" val="67592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1000"/>
                                        <p:tgtEl>
                                          <p:spTgt spid="2">
                                            <p:txEl>
                                              <p:pRg st="1" end="1"/>
                                            </p:txEl>
                                          </p:spTgt>
                                        </p:tgtEl>
                                      </p:cBhvr>
                                    </p:animEffect>
                                    <p:anim calcmode="lin" valueType="num">
                                      <p:cBhvr>
                                        <p:cTn id="20"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
                                            <p:txEl>
                                              <p:pRg st="2" end="2"/>
                                            </p:txEl>
                                          </p:spTgt>
                                        </p:tgtEl>
                                        <p:attrNameLst>
                                          <p:attrName>style.visibility</p:attrName>
                                        </p:attrNameLst>
                                      </p:cBhvr>
                                      <p:to>
                                        <p:strVal val="visible"/>
                                      </p:to>
                                    </p:set>
                                    <p:animEffect transition="in" filter="fade">
                                      <p:cBhvr>
                                        <p:cTn id="24" dur="1000"/>
                                        <p:tgtEl>
                                          <p:spTgt spid="2">
                                            <p:txEl>
                                              <p:pRg st="2" end="2"/>
                                            </p:txEl>
                                          </p:spTgt>
                                        </p:tgtEl>
                                      </p:cBhvr>
                                    </p:animEffect>
                                    <p:anim calcmode="lin" valueType="num">
                                      <p:cBhvr>
                                        <p:cTn id="2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
                                            <p:txEl>
                                              <p:pRg st="3" end="3"/>
                                            </p:txEl>
                                          </p:spTgt>
                                        </p:tgtEl>
                                        <p:attrNameLst>
                                          <p:attrName>style.visibility</p:attrName>
                                        </p:attrNameLst>
                                      </p:cBhvr>
                                      <p:to>
                                        <p:strVal val="visible"/>
                                      </p:to>
                                    </p:set>
                                    <p:animEffect transition="in" filter="fade">
                                      <p:cBhvr>
                                        <p:cTn id="29" dur="1000"/>
                                        <p:tgtEl>
                                          <p:spTgt spid="2">
                                            <p:txEl>
                                              <p:pRg st="3" end="3"/>
                                            </p:txEl>
                                          </p:spTgt>
                                        </p:tgtEl>
                                      </p:cBhvr>
                                    </p:animEffect>
                                    <p:anim calcmode="lin" valueType="num">
                                      <p:cBhvr>
                                        <p:cTn id="30"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2">
                                            <p:txEl>
                                              <p:pRg st="3" end="3"/>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
                                            <p:txEl>
                                              <p:pRg st="4" end="4"/>
                                            </p:txEl>
                                          </p:spTgt>
                                        </p:tgtEl>
                                        <p:attrNameLst>
                                          <p:attrName>style.visibility</p:attrName>
                                        </p:attrNameLst>
                                      </p:cBhvr>
                                      <p:to>
                                        <p:strVal val="visible"/>
                                      </p:to>
                                    </p:set>
                                    <p:animEffect transition="in" filter="fade">
                                      <p:cBhvr>
                                        <p:cTn id="34" dur="1000"/>
                                        <p:tgtEl>
                                          <p:spTgt spid="2">
                                            <p:txEl>
                                              <p:pRg st="4" end="4"/>
                                            </p:txEl>
                                          </p:spTgt>
                                        </p:tgtEl>
                                      </p:cBhvr>
                                    </p:animEffect>
                                    <p:anim calcmode="lin" valueType="num">
                                      <p:cBhvr>
                                        <p:cTn id="3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2">
                                            <p:txEl>
                                              <p:pRg st="5" end="5"/>
                                            </p:txEl>
                                          </p:spTgt>
                                        </p:tgtEl>
                                        <p:attrNameLst>
                                          <p:attrName>style.visibility</p:attrName>
                                        </p:attrNameLst>
                                      </p:cBhvr>
                                      <p:to>
                                        <p:strVal val="visible"/>
                                      </p:to>
                                    </p:set>
                                    <p:animEffect transition="in" filter="fade">
                                      <p:cBhvr>
                                        <p:cTn id="39" dur="1000"/>
                                        <p:tgtEl>
                                          <p:spTgt spid="2">
                                            <p:txEl>
                                              <p:pRg st="5" end="5"/>
                                            </p:txEl>
                                          </p:spTgt>
                                        </p:tgtEl>
                                      </p:cBhvr>
                                    </p:animEffect>
                                    <p:anim calcmode="lin" valueType="num">
                                      <p:cBhvr>
                                        <p:cTn id="40"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2">
                                            <p:txEl>
                                              <p:pRg st="5" end="5"/>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2">
                                            <p:txEl>
                                              <p:pRg st="6" end="6"/>
                                            </p:txEl>
                                          </p:spTgt>
                                        </p:tgtEl>
                                        <p:attrNameLst>
                                          <p:attrName>style.visibility</p:attrName>
                                        </p:attrNameLst>
                                      </p:cBhvr>
                                      <p:to>
                                        <p:strVal val="visible"/>
                                      </p:to>
                                    </p:set>
                                    <p:animEffect transition="in" filter="fade">
                                      <p:cBhvr>
                                        <p:cTn id="44" dur="1000"/>
                                        <p:tgtEl>
                                          <p:spTgt spid="2">
                                            <p:txEl>
                                              <p:pRg st="6" end="6"/>
                                            </p:txEl>
                                          </p:spTgt>
                                        </p:tgtEl>
                                      </p:cBhvr>
                                    </p:animEffect>
                                    <p:anim calcmode="lin" valueType="num">
                                      <p:cBhvr>
                                        <p:cTn id="45"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6"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755576" y="548680"/>
            <a:ext cx="7776864" cy="646331"/>
          </a:xfrm>
          <a:prstGeom prst="rect">
            <a:avLst/>
          </a:prstGeom>
          <a:solidFill>
            <a:srgbClr val="9EA788"/>
          </a:solidFill>
        </p:spPr>
        <p:txBody>
          <a:bodyPr wrap="square">
            <a:spAutoFit/>
          </a:bodyPr>
          <a:lstStyle/>
          <a:p>
            <a:r>
              <a:rPr lang="ar-EG" sz="3600" b="1" dirty="0"/>
              <a:t>عدد خطوات كتابة التقرير.</a:t>
            </a:r>
            <a:endParaRPr lang="ar-EG" sz="6600" dirty="0"/>
          </a:p>
        </p:txBody>
      </p:sp>
      <p:sp>
        <p:nvSpPr>
          <p:cNvPr id="4" name="مربع نص 3">
            <a:extLst>
              <a:ext uri="{FF2B5EF4-FFF2-40B4-BE49-F238E27FC236}">
                <a16:creationId xmlns:a16="http://schemas.microsoft.com/office/drawing/2014/main" id="{47871E9E-3EA4-1609-D28D-F763CEE0FC4B}"/>
              </a:ext>
            </a:extLst>
          </p:cNvPr>
          <p:cNvSpPr txBox="1"/>
          <p:nvPr/>
        </p:nvSpPr>
        <p:spPr>
          <a:xfrm>
            <a:off x="2286000" y="2420888"/>
            <a:ext cx="4572000" cy="2254463"/>
          </a:xfrm>
          <a:prstGeom prst="rect">
            <a:avLst/>
          </a:prstGeom>
          <a:noFill/>
        </p:spPr>
        <p:txBody>
          <a:bodyPr wrap="square">
            <a:spAutoFit/>
          </a:bodyPr>
          <a:lstStyle/>
          <a:p>
            <a:pPr algn="r" rtl="1">
              <a:spcBef>
                <a:spcPts val="0"/>
              </a:spcBef>
              <a:spcAft>
                <a:spcPts val="500"/>
              </a:spcAft>
            </a:pPr>
            <a:r>
              <a:rPr lang="ar-EG" sz="3200" b="1" i="0" u="none" strike="noStrike" dirty="0">
                <a:solidFill>
                  <a:srgbClr val="C00000"/>
                </a:solidFill>
                <a:effectLst/>
                <a:latin typeface="Times New Roman" panose="02020603050405020304" pitchFamily="18" charset="0"/>
              </a:rPr>
              <a:t>1- التحضير الكتابة التقرير.</a:t>
            </a:r>
          </a:p>
          <a:p>
            <a:pPr algn="r" rtl="1">
              <a:spcBef>
                <a:spcPts val="0"/>
              </a:spcBef>
              <a:spcAft>
                <a:spcPts val="500"/>
              </a:spcAft>
            </a:pPr>
            <a:r>
              <a:rPr lang="ar-EG" sz="3200" b="1" i="0" u="none" strike="noStrike" dirty="0">
                <a:solidFill>
                  <a:srgbClr val="C00000"/>
                </a:solidFill>
                <a:effectLst/>
                <a:latin typeface="Times New Roman" panose="02020603050405020304" pitchFamily="18" charset="0"/>
              </a:rPr>
              <a:t> </a:t>
            </a:r>
            <a:r>
              <a:rPr lang="ar-EG" sz="3200" b="1" dirty="0">
                <a:solidFill>
                  <a:srgbClr val="C00000"/>
                </a:solidFill>
                <a:latin typeface="Times New Roman" panose="02020603050405020304" pitchFamily="18" charset="0"/>
              </a:rPr>
              <a:t>2</a:t>
            </a:r>
            <a:r>
              <a:rPr lang="ar-EG" sz="3200" b="1" i="0" u="none" strike="noStrike" dirty="0">
                <a:solidFill>
                  <a:srgbClr val="C00000"/>
                </a:solidFill>
                <a:effectLst/>
                <a:latin typeface="Times New Roman" panose="02020603050405020304" pitchFamily="18" charset="0"/>
              </a:rPr>
              <a:t>- إعداد خطة التقرير.</a:t>
            </a:r>
          </a:p>
          <a:p>
            <a:pPr algn="r" rtl="1">
              <a:spcBef>
                <a:spcPts val="0"/>
              </a:spcBef>
              <a:spcAft>
                <a:spcPts val="500"/>
              </a:spcAft>
            </a:pPr>
            <a:r>
              <a:rPr lang="ar-EG" sz="3200" b="1" i="0" u="none" strike="noStrike" dirty="0">
                <a:solidFill>
                  <a:srgbClr val="C00000"/>
                </a:solidFill>
                <a:effectLst/>
                <a:latin typeface="Times New Roman" panose="02020603050405020304" pitchFamily="18" charset="0"/>
              </a:rPr>
              <a:t> 3- البدء في كتابة التقرير.</a:t>
            </a:r>
          </a:p>
          <a:p>
            <a:pPr algn="r" rtl="1">
              <a:spcBef>
                <a:spcPts val="0"/>
              </a:spcBef>
              <a:spcAft>
                <a:spcPts val="500"/>
              </a:spcAft>
            </a:pPr>
            <a:r>
              <a:rPr lang="ar-EG" sz="3200" b="1" i="0" u="none" strike="noStrike" dirty="0">
                <a:solidFill>
                  <a:srgbClr val="C00000"/>
                </a:solidFill>
                <a:effectLst/>
                <a:latin typeface="Times New Roman" panose="02020603050405020304" pitchFamily="18" charset="0"/>
              </a:rPr>
              <a:t> ٤ - مراجعة التقرير.</a:t>
            </a:r>
            <a:endParaRPr lang="ar-EG" sz="3200" b="0" dirty="0">
              <a:solidFill>
                <a:srgbClr val="C00000"/>
              </a:solidFill>
              <a:effectLst/>
            </a:endParaRPr>
          </a:p>
        </p:txBody>
      </p:sp>
    </p:spTree>
    <p:extLst>
      <p:ext uri="{BB962C8B-B14F-4D97-AF65-F5344CB8AC3E}">
        <p14:creationId xmlns:p14="http://schemas.microsoft.com/office/powerpoint/2010/main" val="2360654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p:cTn id="19"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4">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 calcmode="lin" valueType="num">
                                      <p:cBhvr>
                                        <p:cTn id="26"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4">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 calcmode="lin" valueType="num">
                                      <p:cBhvr>
                                        <p:cTn id="33"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5"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build="allAtOnce"/>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8BD81-9AE7-D324-B9A3-E277FD9BFFD7}"/>
            </a:ext>
          </a:extLst>
        </p:cNvPr>
        <p:cNvGrpSpPr/>
        <p:nvPr/>
      </p:nvGrpSpPr>
      <p:grpSpPr>
        <a:xfrm>
          <a:off x="0" y="0"/>
          <a:ext cx="0" cy="0"/>
          <a:chOff x="0" y="0"/>
          <a:chExt cx="0" cy="0"/>
        </a:xfrm>
      </p:grpSpPr>
      <p:grpSp>
        <p:nvGrpSpPr>
          <p:cNvPr id="2" name="Group 8">
            <a:extLst>
              <a:ext uri="{FF2B5EF4-FFF2-40B4-BE49-F238E27FC236}">
                <a16:creationId xmlns:a16="http://schemas.microsoft.com/office/drawing/2014/main" id="{2EC107F7-E505-023D-2327-DCE229875CF1}"/>
              </a:ext>
            </a:extLst>
          </p:cNvPr>
          <p:cNvGrpSpPr/>
          <p:nvPr/>
        </p:nvGrpSpPr>
        <p:grpSpPr>
          <a:xfrm rot="-316261">
            <a:off x="2096007" y="1890033"/>
            <a:ext cx="5816082" cy="2799531"/>
            <a:chOff x="0" y="0"/>
            <a:chExt cx="6350000" cy="2540000"/>
          </a:xfrm>
        </p:grpSpPr>
        <p:sp>
          <p:nvSpPr>
            <p:cNvPr id="5" name="Freeform 9">
              <a:extLst>
                <a:ext uri="{FF2B5EF4-FFF2-40B4-BE49-F238E27FC236}">
                  <a16:creationId xmlns:a16="http://schemas.microsoft.com/office/drawing/2014/main" id="{F4008804-F56E-EDAA-C97E-C76D82E68F46}"/>
                </a:ext>
              </a:extLst>
            </p:cNvPr>
            <p:cNvSpPr/>
            <p:nvPr/>
          </p:nvSpPr>
          <p:spPr>
            <a:xfrm>
              <a:off x="0" y="0"/>
              <a:ext cx="6350000" cy="2540000"/>
            </a:xfrm>
            <a:custGeom>
              <a:avLst/>
              <a:gdLst/>
              <a:ahLst/>
              <a:cxnLst/>
              <a:rect l="l" t="t" r="r" b="b"/>
              <a:pathLst>
                <a:path w="6350000" h="2540000">
                  <a:moveTo>
                    <a:pt x="0" y="2159000"/>
                  </a:moveTo>
                  <a:lnTo>
                    <a:pt x="0" y="381000"/>
                  </a:lnTo>
                  <a:cubicBezTo>
                    <a:pt x="0" y="170180"/>
                    <a:pt x="170180" y="0"/>
                    <a:pt x="381000" y="0"/>
                  </a:cubicBezTo>
                  <a:lnTo>
                    <a:pt x="5969000" y="0"/>
                  </a:lnTo>
                  <a:cubicBezTo>
                    <a:pt x="6179820" y="0"/>
                    <a:pt x="6350000" y="170180"/>
                    <a:pt x="6350000" y="381000"/>
                  </a:cubicBezTo>
                  <a:lnTo>
                    <a:pt x="6350000" y="2159000"/>
                  </a:lnTo>
                  <a:cubicBezTo>
                    <a:pt x="6350000" y="2369820"/>
                    <a:pt x="6179820" y="2540000"/>
                    <a:pt x="5969000" y="2540000"/>
                  </a:cubicBezTo>
                  <a:lnTo>
                    <a:pt x="381000" y="2540000"/>
                  </a:lnTo>
                  <a:cubicBezTo>
                    <a:pt x="170180" y="2540000"/>
                    <a:pt x="0" y="2369820"/>
                    <a:pt x="0" y="2159000"/>
                  </a:cubicBezTo>
                  <a:close/>
                </a:path>
              </a:pathLst>
            </a:custGeom>
            <a:solidFill>
              <a:srgbClr val="CDBE8C"/>
            </a:solidFill>
            <a:ln w="12700">
              <a:solidFill>
                <a:srgbClr val="000000"/>
              </a:solidFill>
            </a:ln>
          </p:spPr>
        </p:sp>
      </p:grpSp>
      <p:sp>
        <p:nvSpPr>
          <p:cNvPr id="3" name="مربع نص 2">
            <a:extLst>
              <a:ext uri="{FF2B5EF4-FFF2-40B4-BE49-F238E27FC236}">
                <a16:creationId xmlns:a16="http://schemas.microsoft.com/office/drawing/2014/main" id="{61293DF4-E548-6ADE-B99C-C704CAA73BCA}"/>
              </a:ext>
            </a:extLst>
          </p:cNvPr>
          <p:cNvSpPr txBox="1"/>
          <p:nvPr/>
        </p:nvSpPr>
        <p:spPr>
          <a:xfrm rot="21207699">
            <a:off x="2840266" y="2617016"/>
            <a:ext cx="4248472" cy="1938992"/>
          </a:xfrm>
          <a:prstGeom prst="rect">
            <a:avLst/>
          </a:prstGeom>
          <a:noFill/>
        </p:spPr>
        <p:txBody>
          <a:bodyPr wrap="square" rtlCol="0">
            <a:spAutoFit/>
          </a:bodyPr>
          <a:lstStyle/>
          <a:p>
            <a:pPr algn="ctr"/>
            <a:r>
              <a:rPr lang="ar-EG" sz="4000" b="1" dirty="0"/>
              <a:t>ضع علامة</a:t>
            </a:r>
            <a:r>
              <a:rPr lang="ar-EG" sz="4000" b="1" dirty="0">
                <a:sym typeface="Wingdings" panose="05000000000000000000" pitchFamily="2" charset="2"/>
              </a:rPr>
              <a:t> أمام الجملة الصحيحة وعلامة   أمام الجملة الغير صحيحة لما يأتي:</a:t>
            </a:r>
            <a:endParaRPr lang="en-US" sz="4000" b="1" dirty="0"/>
          </a:p>
        </p:txBody>
      </p:sp>
    </p:spTree>
    <p:extLst>
      <p:ext uri="{BB962C8B-B14F-4D97-AF65-F5344CB8AC3E}">
        <p14:creationId xmlns:p14="http://schemas.microsoft.com/office/powerpoint/2010/main" val="3158930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C051F70-4606-4D12-424A-5E95C34DE52C}"/>
              </a:ext>
            </a:extLst>
          </p:cNvPr>
          <p:cNvSpPr txBox="1"/>
          <p:nvPr/>
        </p:nvSpPr>
        <p:spPr>
          <a:xfrm>
            <a:off x="1029631" y="1844824"/>
            <a:ext cx="8122483" cy="2062103"/>
          </a:xfrm>
          <a:prstGeom prst="rect">
            <a:avLst/>
          </a:prstGeom>
          <a:noFill/>
        </p:spPr>
        <p:txBody>
          <a:bodyPr wrap="square">
            <a:spAutoFit/>
          </a:bodyPr>
          <a:lstStyle/>
          <a:p>
            <a:pPr algn="ctr"/>
            <a:r>
              <a:rPr lang="ar-EG" sz="3200" b="1" dirty="0"/>
              <a:t>من الأمثلة على تحية الافتتاح: "وتقبلوا خالص التقدير والاحترام"، و" تفضلوا بقبول وافر التقدير والاحترام".</a:t>
            </a:r>
          </a:p>
          <a:p>
            <a:pPr algn="ctr"/>
            <a:r>
              <a:rPr lang="ar-EG" sz="3200" b="1" dirty="0"/>
              <a:t> (           )</a:t>
            </a:r>
          </a:p>
          <a:p>
            <a:pPr algn="ctr"/>
            <a:endParaRPr lang="ar-EG" sz="3200" b="1" dirty="0"/>
          </a:p>
        </p:txBody>
      </p:sp>
      <p:sp>
        <p:nvSpPr>
          <p:cNvPr id="4" name="مربع نص 3">
            <a:extLst>
              <a:ext uri="{FF2B5EF4-FFF2-40B4-BE49-F238E27FC236}">
                <a16:creationId xmlns:a16="http://schemas.microsoft.com/office/drawing/2014/main" id="{D9B58046-9893-8630-B4D0-39E60FB7416E}"/>
              </a:ext>
            </a:extLst>
          </p:cNvPr>
          <p:cNvSpPr txBox="1"/>
          <p:nvPr/>
        </p:nvSpPr>
        <p:spPr>
          <a:xfrm>
            <a:off x="999652" y="4062878"/>
            <a:ext cx="8122483" cy="1569660"/>
          </a:xfrm>
          <a:prstGeom prst="rect">
            <a:avLst/>
          </a:prstGeom>
          <a:noFill/>
        </p:spPr>
        <p:txBody>
          <a:bodyPr wrap="square">
            <a:spAutoFit/>
          </a:bodyPr>
          <a:lstStyle/>
          <a:p>
            <a:pPr algn="ctr"/>
            <a:r>
              <a:rPr lang="ar-EG" sz="3200" b="1" dirty="0"/>
              <a:t>من مكونات التقرير الجسم، ومن مكوناته هدف التقرير.</a:t>
            </a:r>
          </a:p>
          <a:p>
            <a:pPr algn="ctr"/>
            <a:r>
              <a:rPr lang="ar-EG" sz="3200" b="1" dirty="0"/>
              <a:t> (           )</a:t>
            </a:r>
          </a:p>
          <a:p>
            <a:pPr algn="ctr"/>
            <a:endParaRPr lang="ar-EG" sz="3200" b="1" dirty="0"/>
          </a:p>
        </p:txBody>
      </p:sp>
      <p:sp>
        <p:nvSpPr>
          <p:cNvPr id="8" name="مربع نص 7">
            <a:extLst>
              <a:ext uri="{FF2B5EF4-FFF2-40B4-BE49-F238E27FC236}">
                <a16:creationId xmlns:a16="http://schemas.microsoft.com/office/drawing/2014/main" id="{6A1CF82D-F649-1CCB-C4AD-7679F19C1581}"/>
              </a:ext>
            </a:extLst>
          </p:cNvPr>
          <p:cNvSpPr txBox="1"/>
          <p:nvPr/>
        </p:nvSpPr>
        <p:spPr>
          <a:xfrm>
            <a:off x="4631035" y="3129065"/>
            <a:ext cx="557808" cy="523220"/>
          </a:xfrm>
          <a:prstGeom prst="rect">
            <a:avLst/>
          </a:prstGeom>
          <a:noFill/>
        </p:spPr>
        <p:txBody>
          <a:bodyPr wrap="square">
            <a:spAutoFit/>
          </a:bodyPr>
          <a:lstStyle/>
          <a:p>
            <a:r>
              <a:rPr lang="ar-EG" sz="2800" b="1" dirty="0">
                <a:solidFill>
                  <a:srgbClr val="C00000"/>
                </a:solidFill>
                <a:sym typeface="Wingdings" panose="05000000000000000000" pitchFamily="2" charset="2"/>
              </a:rPr>
              <a:t></a:t>
            </a:r>
            <a:endParaRPr lang="ar-EG" sz="2800" dirty="0">
              <a:solidFill>
                <a:srgbClr val="C00000"/>
              </a:solidFill>
            </a:endParaRPr>
          </a:p>
        </p:txBody>
      </p:sp>
      <p:sp>
        <p:nvSpPr>
          <p:cNvPr id="9" name="مربع نص 8">
            <a:extLst>
              <a:ext uri="{FF2B5EF4-FFF2-40B4-BE49-F238E27FC236}">
                <a16:creationId xmlns:a16="http://schemas.microsoft.com/office/drawing/2014/main" id="{9BDECDC9-7849-1E59-9991-7F3D696FAAAA}"/>
              </a:ext>
            </a:extLst>
          </p:cNvPr>
          <p:cNvSpPr txBox="1"/>
          <p:nvPr/>
        </p:nvSpPr>
        <p:spPr>
          <a:xfrm>
            <a:off x="4631035" y="4626666"/>
            <a:ext cx="557808" cy="523220"/>
          </a:xfrm>
          <a:prstGeom prst="rect">
            <a:avLst/>
          </a:prstGeom>
          <a:noFill/>
        </p:spPr>
        <p:txBody>
          <a:bodyPr wrap="square">
            <a:spAutoFit/>
          </a:bodyPr>
          <a:lstStyle/>
          <a:p>
            <a:r>
              <a:rPr lang="ar-EG" sz="2800" b="1" dirty="0">
                <a:solidFill>
                  <a:srgbClr val="C00000"/>
                </a:solidFill>
                <a:sym typeface="Wingdings" panose="05000000000000000000" pitchFamily="2" charset="2"/>
              </a:rPr>
              <a:t></a:t>
            </a:r>
            <a:endParaRPr lang="ar-EG" sz="2800" dirty="0">
              <a:solidFill>
                <a:srgbClr val="C00000"/>
              </a:solidFill>
            </a:endParaRPr>
          </a:p>
        </p:txBody>
      </p:sp>
    </p:spTree>
    <p:extLst>
      <p:ext uri="{BB962C8B-B14F-4D97-AF65-F5344CB8AC3E}">
        <p14:creationId xmlns:p14="http://schemas.microsoft.com/office/powerpoint/2010/main" val="2464363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80">
                                          <p:stCondLst>
                                            <p:cond delay="0"/>
                                          </p:stCondLst>
                                        </p:cTn>
                                        <p:tgtEl>
                                          <p:spTgt spid="8"/>
                                        </p:tgtEl>
                                      </p:cBhvr>
                                    </p:animEffect>
                                    <p:anim calcmode="lin" valueType="num">
                                      <p:cBhvr>
                                        <p:cTn id="1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3" dur="26">
                                          <p:stCondLst>
                                            <p:cond delay="650"/>
                                          </p:stCondLst>
                                        </p:cTn>
                                        <p:tgtEl>
                                          <p:spTgt spid="8"/>
                                        </p:tgtEl>
                                      </p:cBhvr>
                                      <p:to x="100000" y="60000"/>
                                    </p:animScale>
                                    <p:animScale>
                                      <p:cBhvr>
                                        <p:cTn id="24" dur="166" decel="50000">
                                          <p:stCondLst>
                                            <p:cond delay="676"/>
                                          </p:stCondLst>
                                        </p:cTn>
                                        <p:tgtEl>
                                          <p:spTgt spid="8"/>
                                        </p:tgtEl>
                                      </p:cBhvr>
                                      <p:to x="100000" y="100000"/>
                                    </p:animScale>
                                    <p:animScale>
                                      <p:cBhvr>
                                        <p:cTn id="25" dur="26">
                                          <p:stCondLst>
                                            <p:cond delay="1312"/>
                                          </p:stCondLst>
                                        </p:cTn>
                                        <p:tgtEl>
                                          <p:spTgt spid="8"/>
                                        </p:tgtEl>
                                      </p:cBhvr>
                                      <p:to x="100000" y="80000"/>
                                    </p:animScale>
                                    <p:animScale>
                                      <p:cBhvr>
                                        <p:cTn id="26" dur="166" decel="50000">
                                          <p:stCondLst>
                                            <p:cond delay="1338"/>
                                          </p:stCondLst>
                                        </p:cTn>
                                        <p:tgtEl>
                                          <p:spTgt spid="8"/>
                                        </p:tgtEl>
                                      </p:cBhvr>
                                      <p:to x="100000" y="100000"/>
                                    </p:animScale>
                                    <p:animScale>
                                      <p:cBhvr>
                                        <p:cTn id="27" dur="26">
                                          <p:stCondLst>
                                            <p:cond delay="1642"/>
                                          </p:stCondLst>
                                        </p:cTn>
                                        <p:tgtEl>
                                          <p:spTgt spid="8"/>
                                        </p:tgtEl>
                                      </p:cBhvr>
                                      <p:to x="100000" y="90000"/>
                                    </p:animScale>
                                    <p:animScale>
                                      <p:cBhvr>
                                        <p:cTn id="28" dur="166" decel="50000">
                                          <p:stCondLst>
                                            <p:cond delay="1668"/>
                                          </p:stCondLst>
                                        </p:cTn>
                                        <p:tgtEl>
                                          <p:spTgt spid="8"/>
                                        </p:tgtEl>
                                      </p:cBhvr>
                                      <p:to x="100000" y="100000"/>
                                    </p:animScale>
                                    <p:animScale>
                                      <p:cBhvr>
                                        <p:cTn id="29" dur="26">
                                          <p:stCondLst>
                                            <p:cond delay="1808"/>
                                          </p:stCondLst>
                                        </p:cTn>
                                        <p:tgtEl>
                                          <p:spTgt spid="8"/>
                                        </p:tgtEl>
                                      </p:cBhvr>
                                      <p:to x="100000" y="95000"/>
                                    </p:animScale>
                                    <p:animScale>
                                      <p:cBhvr>
                                        <p:cTn id="30" dur="166" decel="50000">
                                          <p:stCondLst>
                                            <p:cond delay="1834"/>
                                          </p:stCondLst>
                                        </p:cTn>
                                        <p:tgtEl>
                                          <p:spTgt spid="8"/>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p:bldP spid="9"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C051F70-4606-4D12-424A-5E95C34DE52C}"/>
              </a:ext>
            </a:extLst>
          </p:cNvPr>
          <p:cNvSpPr txBox="1"/>
          <p:nvPr/>
        </p:nvSpPr>
        <p:spPr>
          <a:xfrm>
            <a:off x="1331640" y="2397948"/>
            <a:ext cx="6840760" cy="2062103"/>
          </a:xfrm>
          <a:prstGeom prst="rect">
            <a:avLst/>
          </a:prstGeom>
          <a:noFill/>
        </p:spPr>
        <p:txBody>
          <a:bodyPr wrap="square">
            <a:spAutoFit/>
          </a:bodyPr>
          <a:lstStyle/>
          <a:p>
            <a:pPr algn="ctr"/>
            <a:r>
              <a:rPr lang="ar-EG" sz="3200" b="1" dirty="0"/>
              <a:t>من تعريفات التقرير: عرض شفوي لمجموعة من الحقائق الخاصة بموضوع معين، أو مشكلة معينة.</a:t>
            </a:r>
          </a:p>
          <a:p>
            <a:pPr algn="ctr" rtl="0"/>
            <a:r>
              <a:rPr lang="ar-EG" sz="3200" b="1" dirty="0"/>
              <a:t>(           )</a:t>
            </a:r>
          </a:p>
          <a:p>
            <a:pPr algn="ctr"/>
            <a:endParaRPr lang="ar-EG" sz="3200" b="1" dirty="0"/>
          </a:p>
        </p:txBody>
      </p:sp>
      <p:sp>
        <p:nvSpPr>
          <p:cNvPr id="4" name="مربع نص 3">
            <a:extLst>
              <a:ext uri="{FF2B5EF4-FFF2-40B4-BE49-F238E27FC236}">
                <a16:creationId xmlns:a16="http://schemas.microsoft.com/office/drawing/2014/main" id="{69506837-CEA3-C745-6528-86CFB934D251}"/>
              </a:ext>
            </a:extLst>
          </p:cNvPr>
          <p:cNvSpPr txBox="1"/>
          <p:nvPr/>
        </p:nvSpPr>
        <p:spPr>
          <a:xfrm>
            <a:off x="4427984" y="3462955"/>
            <a:ext cx="469786" cy="523220"/>
          </a:xfrm>
          <a:prstGeom prst="rect">
            <a:avLst/>
          </a:prstGeom>
          <a:noFill/>
        </p:spPr>
        <p:txBody>
          <a:bodyPr wrap="square">
            <a:spAutoFit/>
          </a:bodyPr>
          <a:lstStyle/>
          <a:p>
            <a:r>
              <a:rPr lang="ar-EG" sz="2800" b="1" dirty="0">
                <a:solidFill>
                  <a:srgbClr val="C00000"/>
                </a:solidFill>
                <a:sym typeface="Wingdings" panose="05000000000000000000" pitchFamily="2" charset="2"/>
              </a:rPr>
              <a:t></a:t>
            </a:r>
            <a:endParaRPr lang="ar-EG" sz="2800" dirty="0">
              <a:solidFill>
                <a:srgbClr val="C00000"/>
              </a:solidFill>
            </a:endParaRPr>
          </a:p>
        </p:txBody>
      </p:sp>
    </p:spTree>
    <p:extLst>
      <p:ext uri="{BB962C8B-B14F-4D97-AF65-F5344CB8AC3E}">
        <p14:creationId xmlns:p14="http://schemas.microsoft.com/office/powerpoint/2010/main" val="901059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80">
                                          <p:stCondLst>
                                            <p:cond delay="0"/>
                                          </p:stCondLst>
                                        </p:cTn>
                                        <p:tgtEl>
                                          <p:spTgt spid="4"/>
                                        </p:tgtEl>
                                      </p:cBhvr>
                                    </p:animEffect>
                                    <p:anim calcmode="lin" valueType="num">
                                      <p:cBhvr>
                                        <p:cTn id="1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8" dur="26">
                                          <p:stCondLst>
                                            <p:cond delay="650"/>
                                          </p:stCondLst>
                                        </p:cTn>
                                        <p:tgtEl>
                                          <p:spTgt spid="4"/>
                                        </p:tgtEl>
                                      </p:cBhvr>
                                      <p:to x="100000" y="60000"/>
                                    </p:animScale>
                                    <p:animScale>
                                      <p:cBhvr>
                                        <p:cTn id="19" dur="166" decel="50000">
                                          <p:stCondLst>
                                            <p:cond delay="676"/>
                                          </p:stCondLst>
                                        </p:cTn>
                                        <p:tgtEl>
                                          <p:spTgt spid="4"/>
                                        </p:tgtEl>
                                      </p:cBhvr>
                                      <p:to x="100000" y="100000"/>
                                    </p:animScale>
                                    <p:animScale>
                                      <p:cBhvr>
                                        <p:cTn id="20" dur="26">
                                          <p:stCondLst>
                                            <p:cond delay="1312"/>
                                          </p:stCondLst>
                                        </p:cTn>
                                        <p:tgtEl>
                                          <p:spTgt spid="4"/>
                                        </p:tgtEl>
                                      </p:cBhvr>
                                      <p:to x="100000" y="80000"/>
                                    </p:animScale>
                                    <p:animScale>
                                      <p:cBhvr>
                                        <p:cTn id="21" dur="166" decel="50000">
                                          <p:stCondLst>
                                            <p:cond delay="1338"/>
                                          </p:stCondLst>
                                        </p:cTn>
                                        <p:tgtEl>
                                          <p:spTgt spid="4"/>
                                        </p:tgtEl>
                                      </p:cBhvr>
                                      <p:to x="100000" y="100000"/>
                                    </p:animScale>
                                    <p:animScale>
                                      <p:cBhvr>
                                        <p:cTn id="22" dur="26">
                                          <p:stCondLst>
                                            <p:cond delay="1642"/>
                                          </p:stCondLst>
                                        </p:cTn>
                                        <p:tgtEl>
                                          <p:spTgt spid="4"/>
                                        </p:tgtEl>
                                      </p:cBhvr>
                                      <p:to x="100000" y="90000"/>
                                    </p:animScale>
                                    <p:animScale>
                                      <p:cBhvr>
                                        <p:cTn id="23" dur="166" decel="50000">
                                          <p:stCondLst>
                                            <p:cond delay="1668"/>
                                          </p:stCondLst>
                                        </p:cTn>
                                        <p:tgtEl>
                                          <p:spTgt spid="4"/>
                                        </p:tgtEl>
                                      </p:cBhvr>
                                      <p:to x="100000" y="100000"/>
                                    </p:animScale>
                                    <p:animScale>
                                      <p:cBhvr>
                                        <p:cTn id="24" dur="26">
                                          <p:stCondLst>
                                            <p:cond delay="1808"/>
                                          </p:stCondLst>
                                        </p:cTn>
                                        <p:tgtEl>
                                          <p:spTgt spid="4"/>
                                        </p:tgtEl>
                                      </p:cBhvr>
                                      <p:to x="100000" y="95000"/>
                                    </p:animScale>
                                    <p:animScale>
                                      <p:cBhvr>
                                        <p:cTn id="25"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6797</TotalTime>
  <Words>1419</Words>
  <Application>Microsoft Office PowerPoint</Application>
  <PresentationFormat>On-screen Show (4:3)</PresentationFormat>
  <Paragraphs>143</Paragraphs>
  <Slides>59</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59</vt:i4>
      </vt:variant>
    </vt:vector>
  </HeadingPairs>
  <TitlesOfParts>
    <vt:vector size="68" baseType="lpstr">
      <vt:lpstr>Arial</vt:lpstr>
      <vt:lpstr>Calibri</vt:lpstr>
      <vt:lpstr>Courier New</vt:lpstr>
      <vt:lpstr>Times New Roman</vt:lpstr>
      <vt:lpstr>Traditional Arabic</vt:lpstr>
      <vt:lpstr>Wingdings</vt:lpstr>
      <vt:lpstr>3_نسق Office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298</cp:revision>
  <dcterms:created xsi:type="dcterms:W3CDTF">2020-12-01T14:21:27Z</dcterms:created>
  <dcterms:modified xsi:type="dcterms:W3CDTF">2025-11-30T05:16:21Z</dcterms:modified>
</cp:coreProperties>
</file>