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Lst>
  <p:sldIdLst>
    <p:sldId id="256" r:id="rId4"/>
    <p:sldId id="269" r:id="rId5"/>
    <p:sldId id="423" r:id="rId6"/>
    <p:sldId id="476" r:id="rId7"/>
    <p:sldId id="654" r:id="rId8"/>
    <p:sldId id="264" r:id="rId9"/>
    <p:sldId id="270" r:id="rId10"/>
    <p:sldId id="558" r:id="rId11"/>
    <p:sldId id="655" r:id="rId12"/>
    <p:sldId id="601" r:id="rId13"/>
    <p:sldId id="656" r:id="rId14"/>
    <p:sldId id="582" r:id="rId15"/>
    <p:sldId id="639" r:id="rId16"/>
    <p:sldId id="640" r:id="rId17"/>
    <p:sldId id="641" r:id="rId18"/>
    <p:sldId id="657" r:id="rId19"/>
    <p:sldId id="643" r:id="rId20"/>
    <p:sldId id="644" r:id="rId21"/>
    <p:sldId id="606" r:id="rId22"/>
    <p:sldId id="568" r:id="rId23"/>
    <p:sldId id="645" r:id="rId24"/>
    <p:sldId id="658" r:id="rId25"/>
    <p:sldId id="659" r:id="rId26"/>
    <p:sldId id="571" r:id="rId27"/>
    <p:sldId id="646" r:id="rId28"/>
    <p:sldId id="660" r:id="rId29"/>
    <p:sldId id="604" r:id="rId30"/>
    <p:sldId id="647" r:id="rId31"/>
    <p:sldId id="648" r:id="rId32"/>
    <p:sldId id="661" r:id="rId33"/>
    <p:sldId id="649" r:id="rId34"/>
    <p:sldId id="650" r:id="rId35"/>
    <p:sldId id="651" r:id="rId36"/>
    <p:sldId id="652" r:id="rId37"/>
    <p:sldId id="662" r:id="rId38"/>
    <p:sldId id="578" r:id="rId39"/>
    <p:sldId id="271" r:id="rId40"/>
    <p:sldId id="636" r:id="rId41"/>
    <p:sldId id="258" r:id="rId42"/>
    <p:sldId id="263" r:id="rId43"/>
    <p:sldId id="494" r:id="rId44"/>
    <p:sldId id="555" r:id="rId45"/>
    <p:sldId id="581" r:id="rId46"/>
    <p:sldId id="663" r:id="rId4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E9B4"/>
    <a:srgbClr val="A8FAFE"/>
    <a:srgbClr val="AF9C4B"/>
    <a:srgbClr val="2B3481"/>
    <a:srgbClr val="E57A58"/>
    <a:srgbClr val="481918"/>
    <a:srgbClr val="ECD51C"/>
    <a:srgbClr val="990000"/>
    <a:srgbClr val="77FFDA"/>
    <a:srgbClr val="087E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156"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19/05/1447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19/05/1447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19/05/1447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1416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36253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9945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3864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6736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36569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55185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1572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2794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026205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3611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19/05/1447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11/9/2025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467945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9.xml"/><Relationship Id="rId4" Type="http://schemas.openxmlformats.org/officeDocument/2006/relationships/image" Target="../media/image17.svg"/></Relationships>
</file>

<file path=ppt/slides/_rels/slide4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9.xml"/><Relationship Id="rId5" Type="http://schemas.openxmlformats.org/officeDocument/2006/relationships/image" Target="../media/image21.svg"/><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85935" y="-23604"/>
            <a:ext cx="7186378" cy="6881604"/>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9731"/>
              </a:stretch>
            </a:blipFill>
          </p:spPr>
        </p:sp>
      </p:grpSp>
      <p:grpSp>
        <p:nvGrpSpPr>
          <p:cNvPr id="4" name="Group 4"/>
          <p:cNvGrpSpPr/>
          <p:nvPr/>
        </p:nvGrpSpPr>
        <p:grpSpPr>
          <a:xfrm>
            <a:off x="4788024" y="4945866"/>
            <a:ext cx="1770165" cy="1548894"/>
            <a:chOff x="0" y="0"/>
            <a:chExt cx="812800" cy="711200"/>
          </a:xfrm>
        </p:grpSpPr>
        <p:sp>
          <p:nvSpPr>
            <p:cNvPr id="5" name="Freeform 5"/>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5165943" y="-221742"/>
            <a:ext cx="2237882" cy="1958147"/>
            <a:chOff x="0" y="0"/>
            <a:chExt cx="812800" cy="711200"/>
          </a:xfrm>
        </p:grpSpPr>
        <p:sp>
          <p:nvSpPr>
            <p:cNvPr id="8" name="Freeform 8"/>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rot="-1804210">
            <a:off x="5726392" y="3013900"/>
            <a:ext cx="560677" cy="4533282"/>
            <a:chOff x="0" y="0"/>
            <a:chExt cx="295336" cy="1667779"/>
          </a:xfrm>
        </p:grpSpPr>
        <p:sp>
          <p:nvSpPr>
            <p:cNvPr id="12" name="Freeform 12"/>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3" name="TextBox 13"/>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rot="-3396924">
            <a:off x="3790029" y="1427891"/>
            <a:ext cx="4557799" cy="529323"/>
            <a:chOff x="0" y="0"/>
            <a:chExt cx="2274101" cy="306856"/>
          </a:xfrm>
        </p:grpSpPr>
        <p:sp>
          <p:nvSpPr>
            <p:cNvPr id="15" name="Freeform 15"/>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6" name="TextBox 16"/>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829AA630-C8C6-CE5C-D11D-C25381CE8777}"/>
              </a:ext>
            </a:extLst>
          </p:cNvPr>
          <p:cNvSpPr txBox="1"/>
          <p:nvPr/>
        </p:nvSpPr>
        <p:spPr>
          <a:xfrm>
            <a:off x="452678" y="1392185"/>
            <a:ext cx="4156146"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الفصل  السابع</a:t>
            </a:r>
            <a:endParaRPr kumimoji="0" lang="en-US"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
        <p:nvSpPr>
          <p:cNvPr id="23" name="مربع نص 22">
            <a:extLst>
              <a:ext uri="{FF2B5EF4-FFF2-40B4-BE49-F238E27FC236}">
                <a16:creationId xmlns:a16="http://schemas.microsoft.com/office/drawing/2014/main" id="{5B8E78FE-7A59-270F-3E27-0C3E774869DF}"/>
              </a:ext>
            </a:extLst>
          </p:cNvPr>
          <p:cNvSpPr txBox="1"/>
          <p:nvPr/>
        </p:nvSpPr>
        <p:spPr>
          <a:xfrm>
            <a:off x="35097" y="3741056"/>
            <a:ext cx="4571603" cy="175432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مهارة حل المشكلة واتخاذ القرار</a:t>
            </a:r>
            <a:endParaRPr kumimoji="0" lang="en-US"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ppt_w</p:attrName>
                                        </p:attrNameLst>
                                      </p:cBhvr>
                                      <p:tavLst>
                                        <p:tav tm="0">
                                          <p:val>
                                            <p:fltVal val="0"/>
                                          </p:val>
                                        </p:tav>
                                        <p:tav tm="100000">
                                          <p:val>
                                            <p:strVal val="#ppt_w"/>
                                          </p:val>
                                        </p:tav>
                                      </p:tavLst>
                                    </p:anim>
                                    <p:anim calcmode="lin" valueType="num">
                                      <p:cBhvr>
                                        <p:cTn id="16" dur="1000" fill="hold"/>
                                        <p:tgtEl>
                                          <p:spTgt spid="23"/>
                                        </p:tgtEl>
                                        <p:attrNameLst>
                                          <p:attrName>ppt_h</p:attrName>
                                        </p:attrNameLst>
                                      </p:cBhvr>
                                      <p:tavLst>
                                        <p:tav tm="0">
                                          <p:val>
                                            <p:fltVal val="0"/>
                                          </p:val>
                                        </p:tav>
                                        <p:tav tm="100000">
                                          <p:val>
                                            <p:strVal val="#ppt_h"/>
                                          </p:val>
                                        </p:tav>
                                      </p:tavLst>
                                    </p:anim>
                                    <p:anim calcmode="lin" valueType="num">
                                      <p:cBhvr>
                                        <p:cTn id="17" dur="1000" fill="hold"/>
                                        <p:tgtEl>
                                          <p:spTgt spid="23"/>
                                        </p:tgtEl>
                                        <p:attrNameLst>
                                          <p:attrName>style.rotation</p:attrName>
                                        </p:attrNameLst>
                                      </p:cBhvr>
                                      <p:tavLst>
                                        <p:tav tm="0">
                                          <p:val>
                                            <p:fltVal val="90"/>
                                          </p:val>
                                        </p:tav>
                                        <p:tav tm="100000">
                                          <p:val>
                                            <p:fltVal val="0"/>
                                          </p:val>
                                        </p:tav>
                                      </p:tavLst>
                                    </p:anim>
                                    <p:animEffect transition="in" filter="fade">
                                      <p:cBhvr>
                                        <p:cTn id="1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36371" y="-99392"/>
            <a:ext cx="6543310" cy="6957392"/>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315" r="-1315"/>
              </a:stretch>
            </a:blipFill>
          </p:spPr>
        </p:sp>
      </p:grpSp>
      <p:sp>
        <p:nvSpPr>
          <p:cNvPr id="18" name="TextBox 18"/>
          <p:cNvSpPr txBox="1"/>
          <p:nvPr/>
        </p:nvSpPr>
        <p:spPr>
          <a:xfrm>
            <a:off x="417928" y="1912198"/>
            <a:ext cx="3274501" cy="168331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2"/>
          <p:cNvGrpSpPr/>
          <p:nvPr/>
        </p:nvGrpSpPr>
        <p:grpSpPr>
          <a:xfrm>
            <a:off x="404893" y="2348880"/>
            <a:ext cx="3274501" cy="3153653"/>
            <a:chOff x="0" y="0"/>
            <a:chExt cx="1658877" cy="269558"/>
          </a:xfrm>
        </p:grpSpPr>
        <p:sp>
          <p:nvSpPr>
            <p:cNvPr id="23" name="Freeform 23"/>
            <p:cNvSpPr/>
            <p:nvPr/>
          </p:nvSpPr>
          <p:spPr>
            <a:xfrm>
              <a:off x="0" y="0"/>
              <a:ext cx="1658877" cy="269558"/>
            </a:xfrm>
            <a:custGeom>
              <a:avLst/>
              <a:gdLst/>
              <a:ahLst/>
              <a:cxnLst/>
              <a:rect l="l" t="t" r="r" b="b"/>
              <a:pathLst>
                <a:path w="1658877" h="269558">
                  <a:moveTo>
                    <a:pt x="89250" y="0"/>
                  </a:moveTo>
                  <a:lnTo>
                    <a:pt x="1569626" y="0"/>
                  </a:lnTo>
                  <a:cubicBezTo>
                    <a:pt x="1618918" y="0"/>
                    <a:pt x="1658877" y="39959"/>
                    <a:pt x="1658877" y="89250"/>
                  </a:cubicBezTo>
                  <a:lnTo>
                    <a:pt x="1658877" y="180308"/>
                  </a:lnTo>
                  <a:cubicBezTo>
                    <a:pt x="1658877" y="229599"/>
                    <a:pt x="1618918" y="269558"/>
                    <a:pt x="1569626" y="269558"/>
                  </a:cubicBezTo>
                  <a:lnTo>
                    <a:pt x="89250" y="269558"/>
                  </a:lnTo>
                  <a:cubicBezTo>
                    <a:pt x="39959" y="269558"/>
                    <a:pt x="0" y="229599"/>
                    <a:pt x="0" y="180308"/>
                  </a:cubicBezTo>
                  <a:lnTo>
                    <a:pt x="0" y="89250"/>
                  </a:lnTo>
                  <a:cubicBezTo>
                    <a:pt x="0" y="39959"/>
                    <a:pt x="39959" y="0"/>
                    <a:pt x="89250" y="0"/>
                  </a:cubicBezTo>
                  <a:close/>
                </a:path>
              </a:pathLst>
            </a:custGeom>
            <a:solidFill>
              <a:srgbClr val="BC1823"/>
            </a:solidFill>
          </p:spPr>
        </p:sp>
        <p:sp>
          <p:nvSpPr>
            <p:cNvPr id="24" name="TextBox 24"/>
            <p:cNvSpPr txBox="1"/>
            <p:nvPr/>
          </p:nvSpPr>
          <p:spPr>
            <a:xfrm>
              <a:off x="0" y="-57150"/>
              <a:ext cx="1658877" cy="3267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p:cNvGrpSpPr/>
          <p:nvPr/>
        </p:nvGrpSpPr>
        <p:grpSpPr>
          <a:xfrm>
            <a:off x="5227624" y="4773130"/>
            <a:ext cx="1543050" cy="1350169"/>
            <a:chOff x="0" y="0"/>
            <a:chExt cx="812800" cy="711200"/>
          </a:xfrm>
        </p:grpSpPr>
        <p:sp>
          <p:nvSpPr>
            <p:cNvPr id="34" name="Freeform 3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35" name="TextBox 35"/>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p:cNvGrpSpPr/>
          <p:nvPr/>
        </p:nvGrpSpPr>
        <p:grpSpPr>
          <a:xfrm rot="-1783711">
            <a:off x="5679353" y="3033668"/>
            <a:ext cx="402806" cy="4101011"/>
            <a:chOff x="0" y="0"/>
            <a:chExt cx="212178" cy="1908683"/>
          </a:xfrm>
        </p:grpSpPr>
        <p:sp>
          <p:nvSpPr>
            <p:cNvPr id="37" name="Freeform 37"/>
            <p:cNvSpPr/>
            <p:nvPr/>
          </p:nvSpPr>
          <p:spPr>
            <a:xfrm>
              <a:off x="0" y="0"/>
              <a:ext cx="212178" cy="1908683"/>
            </a:xfrm>
            <a:custGeom>
              <a:avLst/>
              <a:gdLst/>
              <a:ahLst/>
              <a:cxnLst/>
              <a:rect l="l" t="t" r="r" b="b"/>
              <a:pathLst>
                <a:path w="212178" h="1908683">
                  <a:moveTo>
                    <a:pt x="0" y="0"/>
                  </a:moveTo>
                  <a:lnTo>
                    <a:pt x="212178" y="0"/>
                  </a:lnTo>
                  <a:lnTo>
                    <a:pt x="212178" y="1908683"/>
                  </a:lnTo>
                  <a:lnTo>
                    <a:pt x="0" y="1908683"/>
                  </a:lnTo>
                  <a:close/>
                </a:path>
              </a:pathLst>
            </a:custGeom>
            <a:solidFill>
              <a:srgbClr val="80131A"/>
            </a:solidFill>
          </p:spPr>
        </p:sp>
        <p:sp>
          <p:nvSpPr>
            <p:cNvPr id="38" name="TextBox 38"/>
            <p:cNvSpPr txBox="1"/>
            <p:nvPr/>
          </p:nvSpPr>
          <p:spPr>
            <a:xfrm>
              <a:off x="0" y="-57150"/>
              <a:ext cx="212178" cy="196583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9" name="Group 39"/>
          <p:cNvGrpSpPr/>
          <p:nvPr/>
        </p:nvGrpSpPr>
        <p:grpSpPr>
          <a:xfrm rot="1777596">
            <a:off x="5679352" y="-379197"/>
            <a:ext cx="402806" cy="4146175"/>
            <a:chOff x="0" y="0"/>
            <a:chExt cx="212178" cy="1908683"/>
          </a:xfrm>
        </p:grpSpPr>
        <p:sp>
          <p:nvSpPr>
            <p:cNvPr id="40" name="Freeform 40"/>
            <p:cNvSpPr/>
            <p:nvPr/>
          </p:nvSpPr>
          <p:spPr>
            <a:xfrm>
              <a:off x="0" y="0"/>
              <a:ext cx="212178" cy="1908683"/>
            </a:xfrm>
            <a:custGeom>
              <a:avLst/>
              <a:gdLst/>
              <a:ahLst/>
              <a:cxnLst/>
              <a:rect l="l" t="t" r="r" b="b"/>
              <a:pathLst>
                <a:path w="212178" h="1908683">
                  <a:moveTo>
                    <a:pt x="0" y="0"/>
                  </a:moveTo>
                  <a:lnTo>
                    <a:pt x="212178" y="0"/>
                  </a:lnTo>
                  <a:lnTo>
                    <a:pt x="212178" y="1908683"/>
                  </a:lnTo>
                  <a:lnTo>
                    <a:pt x="0" y="1908683"/>
                  </a:lnTo>
                  <a:close/>
                </a:path>
              </a:pathLst>
            </a:custGeom>
            <a:solidFill>
              <a:srgbClr val="80131A"/>
            </a:solidFill>
          </p:spPr>
        </p:sp>
        <p:sp>
          <p:nvSpPr>
            <p:cNvPr id="41" name="TextBox 41"/>
            <p:cNvSpPr txBox="1"/>
            <p:nvPr/>
          </p:nvSpPr>
          <p:spPr>
            <a:xfrm>
              <a:off x="0" y="-57150"/>
              <a:ext cx="212178" cy="196583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9" name="Group 49"/>
          <p:cNvGrpSpPr/>
          <p:nvPr/>
        </p:nvGrpSpPr>
        <p:grpSpPr>
          <a:xfrm>
            <a:off x="5132275" y="0"/>
            <a:ext cx="1733747" cy="1517029"/>
            <a:chOff x="0" y="0"/>
            <a:chExt cx="812800" cy="711200"/>
          </a:xfrm>
        </p:grpSpPr>
        <p:sp>
          <p:nvSpPr>
            <p:cNvPr id="50" name="Freeform 50"/>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51" name="TextBox 51"/>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مربع نص 51">
            <a:extLst>
              <a:ext uri="{FF2B5EF4-FFF2-40B4-BE49-F238E27FC236}">
                <a16:creationId xmlns:a16="http://schemas.microsoft.com/office/drawing/2014/main" id="{8D3B0A37-B622-190E-BD56-6C0C058F5B80}"/>
              </a:ext>
            </a:extLst>
          </p:cNvPr>
          <p:cNvSpPr txBox="1"/>
          <p:nvPr/>
        </p:nvSpPr>
        <p:spPr>
          <a:xfrm>
            <a:off x="609657" y="2508705"/>
            <a:ext cx="2936743" cy="3046988"/>
          </a:xfrm>
          <a:prstGeom prst="rect">
            <a:avLst/>
          </a:prstGeom>
          <a:noFill/>
          <a:ln>
            <a:noFill/>
          </a:ln>
        </p:spPr>
        <p:txBody>
          <a:bodyPr wrap="square" rtlCol="0">
            <a:spAutoFit/>
          </a:bodyPr>
          <a:lstStyle/>
          <a:p>
            <a:pPr algn="ctr"/>
            <a:r>
              <a:rPr lang="ar-EG" sz="4800" b="1" dirty="0">
                <a:solidFill>
                  <a:schemeClr val="bg1"/>
                </a:solidFill>
                <a:latin typeface="Traditional Arabic" panose="02020603050405020304" pitchFamily="18" charset="-78"/>
                <a:cs typeface="Traditional Arabic" panose="02020603050405020304" pitchFamily="18" charset="-78"/>
              </a:rPr>
              <a:t>4-7</a:t>
            </a:r>
          </a:p>
          <a:p>
            <a:pPr algn="ctr"/>
            <a:r>
              <a:rPr lang="ar-EG" sz="4800" b="1" dirty="0">
                <a:solidFill>
                  <a:schemeClr val="bg1"/>
                </a:solidFill>
                <a:latin typeface="Traditional Arabic" panose="02020603050405020304" pitchFamily="18" charset="-78"/>
                <a:cs typeface="Traditional Arabic" panose="02020603050405020304" pitchFamily="18" charset="-78"/>
              </a:rPr>
              <a:t>اتخاذ القرار(المفهوم، الأنواع)</a:t>
            </a:r>
            <a:endParaRPr lang="en-US" sz="4800" b="1" dirty="0">
              <a:solidFill>
                <a:schemeClr val="bg1"/>
              </a:solidFill>
              <a:latin typeface="Traditional Arabic" panose="02020603050405020304" pitchFamily="18" charset="-78"/>
              <a:cs typeface="Traditional Arabic" panose="02020603050405020304" pitchFamily="18" charset="-78"/>
            </a:endParaRPr>
          </a:p>
        </p:txBody>
      </p:sp>
      <p:pic>
        <p:nvPicPr>
          <p:cNvPr id="53" name="Picture 5">
            <a:extLst>
              <a:ext uri="{FF2B5EF4-FFF2-40B4-BE49-F238E27FC236}">
                <a16:creationId xmlns:a16="http://schemas.microsoft.com/office/drawing/2014/main" id="{FDAE29C3-44B9-9505-3B23-3D34002937C4}"/>
              </a:ext>
            </a:extLst>
          </p:cNvPr>
          <p:cNvPicPr>
            <a:picLocks noChangeAspect="1"/>
          </p:cNvPicPr>
          <p:nvPr/>
        </p:nvPicPr>
        <p:blipFill>
          <a:blip r:embed="rId3"/>
          <a:srcRect/>
          <a:stretch>
            <a:fillRect/>
          </a:stretch>
        </p:blipFill>
        <p:spPr>
          <a:xfrm>
            <a:off x="271899" y="924349"/>
            <a:ext cx="3274501" cy="15390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wheel(1)">
                                      <p:cBhvr>
                                        <p:cTn id="7" dur="2000"/>
                                        <p:tgtEl>
                                          <p:spTgt spid="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2">
                                            <p:txEl>
                                              <p:pRg st="1" end="1"/>
                                            </p:txEl>
                                          </p:spTgt>
                                        </p:tgtEl>
                                        <p:attrNameLst>
                                          <p:attrName>style.visibility</p:attrName>
                                        </p:attrNameLst>
                                      </p:cBhvr>
                                      <p:to>
                                        <p:strVal val="visible"/>
                                      </p:to>
                                    </p:set>
                                    <p:animEffect transition="in" filter="wheel(1)">
                                      <p:cBhvr>
                                        <p:cTn id="12" dur="2000"/>
                                        <p:tgtEl>
                                          <p:spTgt spid="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C00000"/>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C00000"/>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C00000"/>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C00000"/>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C00000"/>
                </a:solidFill>
                <a:latin typeface="Traditional Arabic" panose="02020603050405020304" pitchFamily="18" charset="-78"/>
                <a:cs typeface="Traditional Arabic" panose="02020603050405020304" pitchFamily="18" charset="-78"/>
              </a:rPr>
              <a:t>الأهداف</a:t>
            </a:r>
            <a:endParaRPr lang="en-US" sz="3600" b="1" dirty="0">
              <a:solidFill>
                <a:srgbClr val="C00000"/>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955711" y="824719"/>
            <a:ext cx="3862037" cy="1077218"/>
          </a:xfrm>
          <a:prstGeom prst="rect">
            <a:avLst/>
          </a:prstGeom>
          <a:noFill/>
        </p:spPr>
        <p:txBody>
          <a:bodyPr wrap="square">
            <a:spAutoFit/>
          </a:bodyPr>
          <a:lstStyle/>
          <a:p>
            <a:pPr marL="285750" indent="-28575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التعرف على مفهوم القرار، وأنواع القرارات</a:t>
            </a:r>
            <a:endParaRPr lang="ar-EG" sz="44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460372" y="2636912"/>
            <a:ext cx="5040560" cy="584775"/>
          </a:xfrm>
          <a:prstGeom prst="rect">
            <a:avLst/>
          </a:prstGeom>
          <a:noFill/>
        </p:spPr>
        <p:txBody>
          <a:bodyPr wrap="square">
            <a:spAutoFit/>
          </a:bodyPr>
          <a:lstStyle/>
          <a:p>
            <a:pPr marL="457200" indent="-457200">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القرار – أنواع القرارات</a:t>
            </a:r>
            <a:endParaRPr lang="ar-EG" sz="48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1694964" y="4293096"/>
            <a:ext cx="3831445" cy="2246769"/>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 يتوقع بعد نهاية الموضوع أن يكون الطلبة قادرين على</a:t>
            </a:r>
            <a:endParaRPr lang="ar-EG" sz="36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 التعرف على مفهوم صنع واتخاذ القرار</a:t>
            </a:r>
            <a:endParaRPr lang="ar-EG" sz="36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 تحديد أنواع القرارات.</a:t>
            </a:r>
            <a:endParaRPr lang="ar-EG" sz="36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C10C38-93E4-ED8E-1B06-0E4FF455D33D}"/>
              </a:ext>
            </a:extLst>
          </p:cNvPr>
          <p:cNvSpPr txBox="1"/>
          <p:nvPr/>
        </p:nvSpPr>
        <p:spPr>
          <a:xfrm>
            <a:off x="1619672" y="1484784"/>
            <a:ext cx="6408712" cy="3539430"/>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200" b="1" dirty="0"/>
              <a:t>يواجه الإنسان العديد من المواقف التي تتطلب منه أن يتخذ عدة قرارات؛ حيث يعد القرار جزءا مهما من حياة الإنسان المستقبلية، فمثلا عند الرغبة بتحديد التخصص الجامعي، أو اختيار وظيفة </a:t>
            </a:r>
            <a:r>
              <a:rPr lang="ar-EG" sz="3200" b="1" dirty="0" err="1"/>
              <a:t>للإلتحاق</a:t>
            </a:r>
            <a:r>
              <a:rPr lang="ar-EG" sz="3200" b="1" dirty="0"/>
              <a:t> بها يجب عليك أن تدرس وتبحث لتختار القرار المناسب، وهكذا في مختلف جوانب الحياة التي نعيشها وهذا يتطلب منا البحث عن مجموعة من البدائل المتاحة ومن ثم دراستها، </a:t>
            </a:r>
            <a:endParaRPr lang="ar-EG" sz="4800" b="1" dirty="0"/>
          </a:p>
        </p:txBody>
      </p:sp>
    </p:spTree>
    <p:extLst>
      <p:ext uri="{BB962C8B-B14F-4D97-AF65-F5344CB8AC3E}">
        <p14:creationId xmlns:p14="http://schemas.microsoft.com/office/powerpoint/2010/main" val="301720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0514C-FE3D-67AB-7401-7E5DD0CB4D2C}"/>
            </a:ext>
          </a:extLst>
        </p:cNvPr>
        <p:cNvGrpSpPr/>
        <p:nvPr/>
      </p:nvGrpSpPr>
      <p:grpSpPr>
        <a:xfrm>
          <a:off x="0" y="0"/>
          <a:ext cx="0" cy="0"/>
          <a:chOff x="0" y="0"/>
          <a:chExt cx="0" cy="0"/>
        </a:xfrm>
      </p:grpSpPr>
      <p:sp>
        <p:nvSpPr>
          <p:cNvPr id="3" name="مربع نص 2">
            <a:extLst>
              <a:ext uri="{FF2B5EF4-FFF2-40B4-BE49-F238E27FC236}">
                <a16:creationId xmlns:a16="http://schemas.microsoft.com/office/drawing/2014/main" id="{EE311E00-0E78-4ADB-95BF-8D2931EFB00C}"/>
              </a:ext>
            </a:extLst>
          </p:cNvPr>
          <p:cNvSpPr txBox="1"/>
          <p:nvPr/>
        </p:nvSpPr>
        <p:spPr>
          <a:xfrm>
            <a:off x="1619672" y="1484784"/>
            <a:ext cx="6408712" cy="3970318"/>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600" b="1" dirty="0"/>
              <a:t>والاختيار من بينها، وقد يتعلق القرار أيضا في المنظمات والأعمال التي تواجهها العديد من الخيارات والمشكلات التي تتطلب اتخاذ قرار مناسب يتوافق مع أهداف المنظمة وسياساتها وفي هذا الموضوع سنتعرف على مفهوم القرار وعلاقته بالمشكلة، وما الفرق بين صنع القرار واتخاذ القرار؟ وما أنواع القرارات؟</a:t>
            </a:r>
            <a:endParaRPr lang="ar-EG" sz="5400" b="1" dirty="0"/>
          </a:p>
        </p:txBody>
      </p:sp>
    </p:spTree>
    <p:extLst>
      <p:ext uri="{BB962C8B-B14F-4D97-AF65-F5344CB8AC3E}">
        <p14:creationId xmlns:p14="http://schemas.microsoft.com/office/powerpoint/2010/main" val="358032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8410895" y="-259116"/>
            <a:ext cx="1433032" cy="2489015"/>
            <a:chOff x="0" y="0"/>
            <a:chExt cx="812800" cy="1411742"/>
          </a:xfrm>
        </p:grpSpPr>
        <p:sp>
          <p:nvSpPr>
            <p:cNvPr id="3" name="Freeform 3"/>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7905038" y="0"/>
            <a:ext cx="1433032" cy="746828"/>
            <a:chOff x="0" y="0"/>
            <a:chExt cx="812800" cy="423592"/>
          </a:xfrm>
        </p:grpSpPr>
        <p:sp>
          <p:nvSpPr>
            <p:cNvPr id="6" name="Freeform 6"/>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7628450" y="5309106"/>
            <a:ext cx="1770165" cy="1548894"/>
            <a:chOff x="0" y="0"/>
            <a:chExt cx="812800" cy="711200"/>
          </a:xfrm>
        </p:grpSpPr>
        <p:sp>
          <p:nvSpPr>
            <p:cNvPr id="9" name="Freeform 9"/>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8000516" y="4787405"/>
            <a:ext cx="1285479" cy="2232732"/>
            <a:chOff x="0" y="0"/>
            <a:chExt cx="812800" cy="1411742"/>
          </a:xfrm>
        </p:grpSpPr>
        <p:sp>
          <p:nvSpPr>
            <p:cNvPr id="12" name="Freeform 12"/>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CD6558DF-8CCF-5A29-47A3-F491D67ECB6D}"/>
              </a:ext>
            </a:extLst>
          </p:cNvPr>
          <p:cNvSpPr txBox="1"/>
          <p:nvPr/>
        </p:nvSpPr>
        <p:spPr>
          <a:xfrm>
            <a:off x="467544" y="1498191"/>
            <a:ext cx="4619454" cy="4547925"/>
          </a:xfrm>
          <a:prstGeom prst="ellipse">
            <a:avLst/>
          </a:prstGeom>
          <a:noFill/>
          <a:ln>
            <a:noFill/>
          </a:ln>
        </p:spPr>
        <p:txBody>
          <a:bodyPr wrap="square">
            <a:spAutoFit/>
          </a:bodyPr>
          <a:lstStyle/>
          <a:p>
            <a:pPr algn="ctr">
              <a:spcAft>
                <a:spcPts val="500"/>
              </a:spcAft>
            </a:pPr>
            <a:r>
              <a:rPr lang="ar-EG" sz="4000" b="1" dirty="0">
                <a:solidFill>
                  <a:srgbClr val="FFFF00"/>
                </a:solidFill>
                <a:latin typeface="Traditional Arabic" panose="02020603050405020304" pitchFamily="18" charset="-78"/>
                <a:cs typeface="Traditional Arabic" panose="02020603050405020304" pitchFamily="18" charset="-78"/>
              </a:rPr>
              <a:t>الهدف الأول </a:t>
            </a:r>
          </a:p>
          <a:p>
            <a:pPr algn="ctr"/>
            <a:r>
              <a:rPr lang="ar-EG" sz="4000" b="1" dirty="0">
                <a:solidFill>
                  <a:schemeClr val="bg1"/>
                </a:solidFill>
                <a:latin typeface="Traditional Arabic" panose="02020603050405020304" pitchFamily="18" charset="-78"/>
                <a:cs typeface="Traditional Arabic" panose="02020603050405020304" pitchFamily="18" charset="-78"/>
              </a:rPr>
              <a:t>أن يكون الطلبة قادرين على التعرف على مفهوم صنع واتخاذ القرار.</a:t>
            </a:r>
            <a:endParaRPr lang="ar-EG" sz="60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36461" y="-99392"/>
            <a:ext cx="7186378" cy="6983181"/>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p:cNvGrpSpPr/>
          <p:nvPr/>
        </p:nvGrpSpPr>
        <p:grpSpPr>
          <a:xfrm>
            <a:off x="4666066" y="5308417"/>
            <a:ext cx="1770165" cy="1548894"/>
            <a:chOff x="0" y="0"/>
            <a:chExt cx="812800" cy="711200"/>
          </a:xfrm>
        </p:grpSpPr>
        <p:sp>
          <p:nvSpPr>
            <p:cNvPr id="5" name="Freeform 5"/>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5201480" y="-30863"/>
            <a:ext cx="2237882" cy="1958147"/>
            <a:chOff x="0" y="0"/>
            <a:chExt cx="812800" cy="711200"/>
          </a:xfrm>
        </p:grpSpPr>
        <p:sp>
          <p:nvSpPr>
            <p:cNvPr id="8" name="Freeform 8"/>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1804210">
            <a:off x="5510564" y="2989981"/>
            <a:ext cx="560677" cy="4331042"/>
            <a:chOff x="0" y="0"/>
            <a:chExt cx="295336" cy="1667779"/>
          </a:xfrm>
        </p:grpSpPr>
        <p:sp>
          <p:nvSpPr>
            <p:cNvPr id="11" name="Freeform 11"/>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3396924">
            <a:off x="3565624" y="1311498"/>
            <a:ext cx="4788375" cy="529323"/>
            <a:chOff x="0" y="0"/>
            <a:chExt cx="2274101" cy="306856"/>
          </a:xfrm>
        </p:grpSpPr>
        <p:sp>
          <p:nvSpPr>
            <p:cNvPr id="14" name="Freeform 14"/>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CE902BFC-BE4A-1A45-C91E-B2B8CD97A8FF}"/>
              </a:ext>
            </a:extLst>
          </p:cNvPr>
          <p:cNvSpPr txBox="1"/>
          <p:nvPr/>
        </p:nvSpPr>
        <p:spPr>
          <a:xfrm>
            <a:off x="358023" y="2388135"/>
            <a:ext cx="3076817" cy="2308324"/>
          </a:xfrm>
          <a:prstGeom prst="rect">
            <a:avLst/>
          </a:prstGeom>
          <a:noFill/>
        </p:spPr>
        <p:txBody>
          <a:bodyPr wrap="square" rtlCol="0">
            <a:spAutoFit/>
          </a:bodyPr>
          <a:lstStyle/>
          <a:p>
            <a:pPr algn="ctr"/>
            <a:r>
              <a:rPr lang="ar-EG" sz="7200" b="1" dirty="0">
                <a:solidFill>
                  <a:srgbClr val="FFFF00"/>
                </a:solidFill>
                <a:latin typeface="Traditional Arabic" panose="02020603050405020304" pitchFamily="18" charset="-78"/>
                <a:cs typeface="Traditional Arabic" panose="02020603050405020304" pitchFamily="18" charset="-78"/>
              </a:rPr>
              <a:t>تعريف القرار:</a:t>
            </a:r>
            <a:endParaRPr lang="ar-EG" sz="77100" b="1" dirty="0">
              <a:solidFill>
                <a:srgbClr val="FFFF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C0E135C-9865-9658-435E-4C9D657447A5}"/>
              </a:ext>
            </a:extLst>
          </p:cNvPr>
          <p:cNvSpPr txBox="1"/>
          <p:nvPr/>
        </p:nvSpPr>
        <p:spPr>
          <a:xfrm>
            <a:off x="1403648" y="1085548"/>
            <a:ext cx="6840760" cy="1569660"/>
          </a:xfrm>
          <a:prstGeom prst="rect">
            <a:avLst/>
          </a:prstGeom>
          <a:noFill/>
          <a:ln>
            <a:noFill/>
          </a:ln>
          <a:effectLst/>
        </p:spPr>
        <p:txBody>
          <a:bodyPr wrap="square">
            <a:spAutoFit/>
          </a:bodyPr>
          <a:lstStyle/>
          <a:p>
            <a:pPr algn="ctr"/>
            <a:r>
              <a:rPr lang="ar-EG" sz="3200" b="1" dirty="0"/>
              <a:t>يقصد بالقرار بوصفه مصطلحا إداريا : الاختيار بين عدة بدائل مطروحة بقصد تحقيق هدف، أو عدة أهداف محددة. وبذلك يتضح أن العناصر التي تتكون منها القرارات تشمل:</a:t>
            </a:r>
            <a:endParaRPr lang="ar-EG" sz="4800" b="1" dirty="0"/>
          </a:p>
        </p:txBody>
      </p:sp>
      <p:pic>
        <p:nvPicPr>
          <p:cNvPr id="4" name="صورة 3">
            <a:extLst>
              <a:ext uri="{FF2B5EF4-FFF2-40B4-BE49-F238E27FC236}">
                <a16:creationId xmlns:a16="http://schemas.microsoft.com/office/drawing/2014/main" id="{C5FE9DCE-FAAF-447E-A037-94ED0FA50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2708920"/>
            <a:ext cx="7920880" cy="4262988"/>
          </a:xfrm>
          <a:prstGeom prst="rect">
            <a:avLst/>
          </a:prstGeom>
        </p:spPr>
      </p:pic>
      <p:sp>
        <p:nvSpPr>
          <p:cNvPr id="5" name="مربع نص 4">
            <a:extLst>
              <a:ext uri="{FF2B5EF4-FFF2-40B4-BE49-F238E27FC236}">
                <a16:creationId xmlns:a16="http://schemas.microsoft.com/office/drawing/2014/main" id="{8F0B6111-5E28-9CE5-3134-9FC9E359376F}"/>
              </a:ext>
            </a:extLst>
          </p:cNvPr>
          <p:cNvSpPr txBox="1"/>
          <p:nvPr/>
        </p:nvSpPr>
        <p:spPr>
          <a:xfrm>
            <a:off x="1835695" y="3347407"/>
            <a:ext cx="4320480" cy="1200329"/>
          </a:xfrm>
          <a:prstGeom prst="rect">
            <a:avLst/>
          </a:prstGeom>
          <a:noFill/>
        </p:spPr>
        <p:txBody>
          <a:bodyPr wrap="square" rtlCol="0">
            <a:spAutoFit/>
          </a:bodyPr>
          <a:lstStyle/>
          <a:p>
            <a:r>
              <a:rPr lang="ar-EG" sz="2400" b="1" dirty="0"/>
              <a:t>عملية الاختيار بين الصواب والخطأ، أو الخطأ والخطأ الأقل  منه، أو الصواب والأكثر صوابًا منه.</a:t>
            </a:r>
            <a:endParaRPr lang="en-US" sz="2400" b="1" dirty="0"/>
          </a:p>
        </p:txBody>
      </p:sp>
      <p:sp>
        <p:nvSpPr>
          <p:cNvPr id="6" name="مربع نص 5">
            <a:extLst>
              <a:ext uri="{FF2B5EF4-FFF2-40B4-BE49-F238E27FC236}">
                <a16:creationId xmlns:a16="http://schemas.microsoft.com/office/drawing/2014/main" id="{5F5770C5-B719-F1B2-4967-5AFA2796E7F1}"/>
              </a:ext>
            </a:extLst>
          </p:cNvPr>
          <p:cNvSpPr txBox="1"/>
          <p:nvPr/>
        </p:nvSpPr>
        <p:spPr>
          <a:xfrm>
            <a:off x="1835695" y="4601448"/>
            <a:ext cx="4320480" cy="584775"/>
          </a:xfrm>
          <a:prstGeom prst="rect">
            <a:avLst/>
          </a:prstGeom>
          <a:noFill/>
        </p:spPr>
        <p:txBody>
          <a:bodyPr wrap="square" rtlCol="0">
            <a:spAutoFit/>
          </a:bodyPr>
          <a:lstStyle/>
          <a:p>
            <a:r>
              <a:rPr lang="ar-EG" sz="3200" b="1" dirty="0"/>
              <a:t>وجود بديلين على الأقل. </a:t>
            </a:r>
            <a:endParaRPr lang="en-US" sz="3200" b="1" dirty="0"/>
          </a:p>
        </p:txBody>
      </p:sp>
      <p:sp>
        <p:nvSpPr>
          <p:cNvPr id="7" name="مربع نص 6">
            <a:extLst>
              <a:ext uri="{FF2B5EF4-FFF2-40B4-BE49-F238E27FC236}">
                <a16:creationId xmlns:a16="http://schemas.microsoft.com/office/drawing/2014/main" id="{EAC4B5BD-BE03-B2E1-CE46-87DC431603B3}"/>
              </a:ext>
            </a:extLst>
          </p:cNvPr>
          <p:cNvSpPr txBox="1"/>
          <p:nvPr/>
        </p:nvSpPr>
        <p:spPr>
          <a:xfrm>
            <a:off x="1835695" y="5494290"/>
            <a:ext cx="4320480" cy="584775"/>
          </a:xfrm>
          <a:prstGeom prst="rect">
            <a:avLst/>
          </a:prstGeom>
          <a:noFill/>
        </p:spPr>
        <p:txBody>
          <a:bodyPr wrap="square" rtlCol="0">
            <a:spAutoFit/>
          </a:bodyPr>
          <a:lstStyle/>
          <a:p>
            <a:r>
              <a:rPr lang="ar-EG" sz="3200" b="1" dirty="0"/>
              <a:t>وجود هدف أو عدة أهداف</a:t>
            </a:r>
            <a:endParaRPr lang="en-US" sz="3200" b="1" dirty="0"/>
          </a:p>
        </p:txBody>
      </p:sp>
    </p:spTree>
    <p:extLst>
      <p:ext uri="{BB962C8B-B14F-4D97-AF65-F5344CB8AC3E}">
        <p14:creationId xmlns:p14="http://schemas.microsoft.com/office/powerpoint/2010/main" val="192348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31D4C3A4-E037-1200-FB49-D195F1CAD7D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2C1041B-080E-B3CF-4ED2-0E6E743A84AC}"/>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49C5CF7A-D130-70A4-ACA0-0F672EF97CDB}"/>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4634FD47-7810-B42E-411F-6197BEF269A1}"/>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00A8502C-BC67-BE92-1F13-B4B4B3F21664}"/>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5ADA3048-457F-9F27-DCFD-5D9F8128505F}"/>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F1578666-A9E4-C5E8-F92B-F778992C8275}"/>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D78CA0F1-B49E-6660-0AF2-46AD9A045F9B}"/>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29EDDE5B-B670-F83C-7AEF-C641E5205ED0}"/>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C556B8AC-F589-F190-D3D2-883A7DB19818}"/>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6A365FE6-F465-4A93-A98A-98DE4B8F8EEB}"/>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56CFEF7D-4D23-20AB-97FD-B64A99799813}"/>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994E2C9F-BA09-B931-17E0-1A752F966676}"/>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78876C4F-1A68-2367-5136-4ED1E5523AC2}"/>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87C1F104-2310-C107-DA77-1CAE6ACDB4E2}"/>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6BC561FC-FAA2-9126-E005-413ED14CE76F}"/>
              </a:ext>
            </a:extLst>
          </p:cNvPr>
          <p:cNvSpPr txBox="1"/>
          <p:nvPr/>
        </p:nvSpPr>
        <p:spPr>
          <a:xfrm>
            <a:off x="374332" y="1682007"/>
            <a:ext cx="3076817" cy="3416320"/>
          </a:xfrm>
          <a:prstGeom prst="rect">
            <a:avLst/>
          </a:prstGeom>
          <a:noFill/>
        </p:spPr>
        <p:txBody>
          <a:bodyPr wrap="square" rtlCol="0">
            <a:spAutoFit/>
          </a:bodyPr>
          <a:lstStyle/>
          <a:p>
            <a:pPr lvl="0" algn="ctr">
              <a:defRPr/>
            </a:pPr>
            <a:r>
              <a:rPr lang="ar-EG" sz="7200" b="1" dirty="0">
                <a:solidFill>
                  <a:srgbClr val="FFFF00"/>
                </a:solidFill>
                <a:latin typeface="Traditional Arabic" panose="02020603050405020304" pitchFamily="18" charset="-78"/>
                <a:cs typeface="Traditional Arabic" panose="02020603050405020304" pitchFamily="18" charset="-78"/>
              </a:rPr>
              <a:t>العلاقة بين المشكلة والقرار:</a:t>
            </a:r>
            <a:endParaRPr lang="ar-EG" sz="77100" b="1" dirty="0">
              <a:solidFill>
                <a:srgbClr val="FFFF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5815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9FACF2F-AEE4-1B51-231B-0D59EB2F2931}"/>
              </a:ext>
            </a:extLst>
          </p:cNvPr>
          <p:cNvSpPr txBox="1"/>
          <p:nvPr/>
        </p:nvSpPr>
        <p:spPr>
          <a:xfrm>
            <a:off x="1691680" y="1196752"/>
            <a:ext cx="6381328" cy="5016758"/>
          </a:xfrm>
          <a:prstGeom prst="rect">
            <a:avLst/>
          </a:prstGeom>
          <a:noFill/>
        </p:spPr>
        <p:txBody>
          <a:bodyPr wrap="square">
            <a:spAutoFit/>
          </a:bodyPr>
          <a:lstStyle/>
          <a:p>
            <a:r>
              <a:rPr lang="ar-EG" sz="3200" b="1" dirty="0"/>
              <a:t>ترتبط المشكلة ارتباطا كبيرا بالقرار؛ فالقرار يمر في عمليتين منفصلتين؛ هما:</a:t>
            </a:r>
          </a:p>
          <a:p>
            <a:pPr marL="457200" indent="-457200">
              <a:buFont typeface="Arial" panose="020B0604020202020204" pitchFamily="34" charset="0"/>
              <a:buChar char="•"/>
            </a:pPr>
            <a:r>
              <a:rPr lang="ar-EG" sz="3200" b="1" dirty="0">
                <a:solidFill>
                  <a:srgbClr val="C00000"/>
                </a:solidFill>
              </a:rPr>
              <a:t>صنع القرار: </a:t>
            </a:r>
            <a:r>
              <a:rPr lang="ar-EG" sz="3200" b="1" dirty="0"/>
              <a:t>تعد عملية صنع القرار هي الخطوات الأولى من حل المشكلات، وهي: (إدراك المشكلة وتعريفها، وتحليلها وعمل المقارنات، وإيجاد البدائل والحلول).</a:t>
            </a:r>
          </a:p>
          <a:p>
            <a:pPr marL="457200" indent="-457200">
              <a:buFont typeface="Arial" panose="020B0604020202020204" pitchFamily="34" charset="0"/>
              <a:buChar char="•"/>
            </a:pPr>
            <a:r>
              <a:rPr lang="ar-EG" sz="3200" b="1" dirty="0">
                <a:solidFill>
                  <a:srgbClr val="C00000"/>
                </a:solidFill>
              </a:rPr>
              <a:t>اتخاذ القرار </a:t>
            </a:r>
            <a:r>
              <a:rPr lang="ar-EG" sz="3200" b="1" dirty="0"/>
              <a:t>وهي عملية متممة لعملية صنع القرار، وتتمثل في الخطوات المتبقية من خطوات حل المشكلات، وهي: (اختيار البديل الأفضل تنفيذ البديل، تقييم تنفيذ البديل).</a:t>
            </a:r>
          </a:p>
        </p:txBody>
      </p:sp>
    </p:spTree>
    <p:extLst>
      <p:ext uri="{BB962C8B-B14F-4D97-AF65-F5344CB8AC3E}">
        <p14:creationId xmlns:p14="http://schemas.microsoft.com/office/powerpoint/2010/main" val="275407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6BB18F75-8CBD-7AD2-96B0-BE9D87BAAC8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EB9E2F7-73B9-995E-0883-F256DF658E63}"/>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EADE4AAC-7A55-88E4-3A2C-B1A50FB50E96}"/>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6CF96F88-83A3-234B-05B1-C2386CE69556}"/>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96D15C20-FB20-BEE3-170A-E6FE50DBBEBB}"/>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E3F5B99F-8AEB-87E3-EC0E-3EBE6740ABFA}"/>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450B4798-F5CB-E0D3-7DFB-AB19C1DC0900}"/>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F9E48CB5-711C-F29F-CD5F-B4580B856608}"/>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8EC7A592-D43D-89D9-ACE1-064081CE72A0}"/>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D865C55B-76C7-3179-F731-68AA4842E969}"/>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265405A9-B1D0-01F2-409A-1E04A8A2D48A}"/>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9DF131E4-D645-D017-021E-3A9E7BA0F32D}"/>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4358A511-A8F9-2FEC-019C-159A40AAB16D}"/>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018C9865-B1BD-18A0-610A-5EDDA6E1928B}"/>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761034F0-34EE-09F3-20B0-6FB3C7B1A1F8}"/>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B4C7240D-E0B8-50CC-6A31-DE9BC02E97AF}"/>
              </a:ext>
            </a:extLst>
          </p:cNvPr>
          <p:cNvSpPr txBox="1"/>
          <p:nvPr/>
        </p:nvSpPr>
        <p:spPr>
          <a:xfrm>
            <a:off x="487023" y="1628800"/>
            <a:ext cx="3076817" cy="2862322"/>
          </a:xfrm>
          <a:prstGeom prst="rect">
            <a:avLst/>
          </a:prstGeom>
          <a:noFill/>
        </p:spPr>
        <p:txBody>
          <a:bodyPr wrap="square" rtlCol="0">
            <a:spAutoFit/>
          </a:bodyPr>
          <a:lstStyle/>
          <a:p>
            <a:pPr lvl="0" algn="ctr">
              <a:defRPr/>
            </a:pPr>
            <a:r>
              <a:rPr lang="ar-EG" sz="6000" b="1" dirty="0">
                <a:solidFill>
                  <a:srgbClr val="FFFF00"/>
                </a:solidFill>
                <a:latin typeface="Traditional Arabic" panose="02020603050405020304" pitchFamily="18" charset="-78"/>
                <a:cs typeface="Traditional Arabic" panose="02020603050405020304" pitchFamily="18" charset="-78"/>
              </a:rPr>
              <a:t>الفرق بين صنع القرار واتخاذ القرار:</a:t>
            </a:r>
            <a:endParaRPr lang="ar-EG" sz="53600" b="1" dirty="0">
              <a:solidFill>
                <a:srgbClr val="FFFF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90572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CBA0EE3-86A2-05AF-A9C3-8C8599C5BEE2}"/>
              </a:ext>
            </a:extLst>
          </p:cNvPr>
          <p:cNvSpPr txBox="1"/>
          <p:nvPr/>
        </p:nvSpPr>
        <p:spPr>
          <a:xfrm>
            <a:off x="1691680" y="1556792"/>
            <a:ext cx="5760640" cy="3970318"/>
          </a:xfrm>
          <a:prstGeom prst="rect">
            <a:avLst/>
          </a:prstGeom>
          <a:noFill/>
          <a:ln>
            <a:noFill/>
          </a:ln>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ar-EG" sz="3600" b="1" dirty="0"/>
              <a:t>نقوم جميعا باتخاذ العديد من القرارات في حياتنا اليومية، ولكن معظم هذه القرارات قد لا تمر بعملية صنع القرار، وذلك إما بسبب أن القرار من القرارات الروتينية التي أصبحنا نتخذها بطريقة تلقائية، أو نكون اتخذناه بطريقة متسرعة دون دراسة والقرار ينقسم لعمليتين منفصلتين عن بعضهما.</a:t>
            </a:r>
            <a:endParaRPr lang="ar-EG" sz="5400" b="1" dirty="0"/>
          </a:p>
        </p:txBody>
      </p:sp>
    </p:spTree>
    <p:extLst>
      <p:ext uri="{BB962C8B-B14F-4D97-AF65-F5344CB8AC3E}">
        <p14:creationId xmlns:p14="http://schemas.microsoft.com/office/powerpoint/2010/main" val="413630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CBA0EE3-86A2-05AF-A9C3-8C8599C5BEE2}"/>
              </a:ext>
            </a:extLst>
          </p:cNvPr>
          <p:cNvSpPr txBox="1"/>
          <p:nvPr/>
        </p:nvSpPr>
        <p:spPr>
          <a:xfrm>
            <a:off x="1763688" y="1720840"/>
            <a:ext cx="5393905" cy="3416320"/>
          </a:xfrm>
          <a:prstGeom prst="rect">
            <a:avLst/>
          </a:prstGeom>
          <a:noFill/>
          <a:ln>
            <a:noFill/>
          </a:ln>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ar-EG" sz="3600" b="1" dirty="0">
                <a:solidFill>
                  <a:srgbClr val="C00000"/>
                </a:solidFill>
              </a:rPr>
              <a:t>فصنع القرار </a:t>
            </a:r>
            <a:r>
              <a:rPr lang="ar-EG" sz="3600" b="1" dirty="0"/>
              <a:t>هو قيامنا بالتعرف على المشكلة وتشخيصها تشخيصا جيدًا عن طريق جمع المعلومات والبيانات المتعلقة بالمشكلة، ومن ثم محاولة توليد العديد من البدائل التي قد يكون أحدها هو حل للمشكلة.</a:t>
            </a:r>
            <a:endParaRPr lang="ar-EG" sz="6000" b="1" dirty="0"/>
          </a:p>
        </p:txBody>
      </p:sp>
    </p:spTree>
    <p:extLst>
      <p:ext uri="{BB962C8B-B14F-4D97-AF65-F5344CB8AC3E}">
        <p14:creationId xmlns:p14="http://schemas.microsoft.com/office/powerpoint/2010/main" val="377478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CBA0EE3-86A2-05AF-A9C3-8C8599C5BEE2}"/>
              </a:ext>
            </a:extLst>
          </p:cNvPr>
          <p:cNvSpPr txBox="1"/>
          <p:nvPr/>
        </p:nvSpPr>
        <p:spPr>
          <a:xfrm>
            <a:off x="1979712" y="2274838"/>
            <a:ext cx="5465913" cy="2308324"/>
          </a:xfrm>
          <a:prstGeom prst="rect">
            <a:avLst/>
          </a:prstGeom>
          <a:noFill/>
          <a:ln>
            <a:noFill/>
          </a:ln>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ar-EG" sz="3600" b="1" dirty="0">
                <a:solidFill>
                  <a:srgbClr val="C00000"/>
                </a:solidFill>
              </a:rPr>
              <a:t>أما اتخاذ القرار </a:t>
            </a:r>
            <a:r>
              <a:rPr lang="ar-EG" sz="3600" b="1" dirty="0"/>
              <a:t>فهي العملية التي يقوم خلالها الشخص المخول باتخاذ القرار بالمقارنة بين البدائل التي مرحلة صنع القرار، ثم يختار هو البديل الأفضل من هذه البدائل.</a:t>
            </a:r>
            <a:endParaRPr lang="ar-EG" sz="6000" b="1" dirty="0"/>
          </a:p>
        </p:txBody>
      </p:sp>
    </p:spTree>
    <p:extLst>
      <p:ext uri="{BB962C8B-B14F-4D97-AF65-F5344CB8AC3E}">
        <p14:creationId xmlns:p14="http://schemas.microsoft.com/office/powerpoint/2010/main" val="425251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CBA0EE3-86A2-05AF-A9C3-8C8599C5BEE2}"/>
              </a:ext>
            </a:extLst>
          </p:cNvPr>
          <p:cNvSpPr txBox="1"/>
          <p:nvPr/>
        </p:nvSpPr>
        <p:spPr>
          <a:xfrm>
            <a:off x="1691680" y="1196752"/>
            <a:ext cx="6041977" cy="4832092"/>
          </a:xfrm>
          <a:prstGeom prst="rect">
            <a:avLst/>
          </a:prstGeom>
          <a:noFill/>
          <a:ln>
            <a:noFill/>
          </a:ln>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ar-EG" sz="2800" b="1" dirty="0"/>
              <a:t>كما أن عملية اتخاذ القرار لا تنتهي عند هذا الحد؛ بل لابد من تقييم هذا البديل الذي اختير للتأكد من أنه القرار الصحيح، والذي يؤدي إلى تحقيق الأهداف.</a:t>
            </a:r>
          </a:p>
          <a:p>
            <a:r>
              <a:rPr lang="ar-EG" sz="2800" b="1" dirty="0">
                <a:solidFill>
                  <a:srgbClr val="C00000"/>
                </a:solidFill>
              </a:rPr>
              <a:t>مثال:</a:t>
            </a:r>
          </a:p>
          <a:p>
            <a:r>
              <a:rPr lang="ar-EG" sz="2800" b="1" dirty="0"/>
              <a:t>عادة قبل انعقاد قمة دول مجلس التعاون الخليجي تعقد العديد من المؤتمرات والاجتماعات التحضيرية للقمة، يتم من خلالها مناقشة العديد من الدراسات والبحوث التي تعالج كثيرا من المشكلات والمقترحات، ومن خلال هذه الدراسات والبحوث المقدمة، وما يدور في تلك الاجتماعات من مناقشة</a:t>
            </a:r>
          </a:p>
          <a:p>
            <a:r>
              <a:rPr lang="ar-EG" sz="2800" b="1" dirty="0"/>
              <a:t>لها تصنع العديد من القرارات التي تقدم بعد ذلك لتتخذ القرارات بشأنها خلال القمة.</a:t>
            </a:r>
          </a:p>
        </p:txBody>
      </p:sp>
      <p:pic>
        <p:nvPicPr>
          <p:cNvPr id="3" name="صورة 2">
            <a:extLst>
              <a:ext uri="{FF2B5EF4-FFF2-40B4-BE49-F238E27FC236}">
                <a16:creationId xmlns:a16="http://schemas.microsoft.com/office/drawing/2014/main" id="{5E1D09C5-6B5D-1707-7CA6-B37AE126A1B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25150" y="1556792"/>
            <a:ext cx="1362274" cy="1296144"/>
          </a:xfrm>
          <a:prstGeom prst="rect">
            <a:avLst/>
          </a:prstGeom>
        </p:spPr>
      </p:pic>
    </p:spTree>
    <p:extLst>
      <p:ext uri="{BB962C8B-B14F-4D97-AF65-F5344CB8AC3E}">
        <p14:creationId xmlns:p14="http://schemas.microsoft.com/office/powerpoint/2010/main" val="199831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ED8A4BD9-FF28-3233-C189-51C7301EBF7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1FBEB85-8DEC-9057-0151-5993E69347B2}"/>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484FEAE9-ABA0-7D22-E0CA-371630363EEF}"/>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F967C13B-4D76-5D84-E7FA-FF0D78900B48}"/>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200FE7F5-E195-CC34-3BBC-09DB9B1FEFD1}"/>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0AF5E671-674B-7354-71EB-0EC0BC93067A}"/>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18BBD25E-8AA9-E057-5AE0-595CFCBCB13F}"/>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7DAE73DA-CB3C-DEBD-8A59-D5F14587DCA0}"/>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CF2D8C9A-C003-66A7-F375-584A26F05407}"/>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8EF121C4-6BD4-3742-333D-16D1668A89BE}"/>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1C6692BE-7FC9-4E84-8EB1-9B096D004E24}"/>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EAB20910-CD9B-9C08-AF04-11178085B47D}"/>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D5A2F61F-5E4E-4A09-EDB3-CC492350DAEF}"/>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2A56C5FC-D3D9-A43A-E18C-9F5423CCF52A}"/>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53B0D3E9-5455-0E25-2046-CE7C69827D86}"/>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A4CA61B6-4143-E84F-C20D-AF32274A9CD2}"/>
              </a:ext>
            </a:extLst>
          </p:cNvPr>
          <p:cNvSpPr txBox="1"/>
          <p:nvPr/>
        </p:nvSpPr>
        <p:spPr>
          <a:xfrm>
            <a:off x="487023" y="1628800"/>
            <a:ext cx="3076817" cy="2862322"/>
          </a:xfrm>
          <a:prstGeom prst="rect">
            <a:avLst/>
          </a:prstGeom>
          <a:noFill/>
        </p:spPr>
        <p:txBody>
          <a:bodyPr wrap="square" rtlCol="0">
            <a:spAutoFit/>
          </a:bodyPr>
          <a:lstStyle/>
          <a:p>
            <a:pPr lvl="0" algn="ctr">
              <a:defRPr/>
            </a:pPr>
            <a:r>
              <a:rPr lang="ar-EG" sz="6000" b="1" dirty="0">
                <a:solidFill>
                  <a:srgbClr val="FFFF00"/>
                </a:solidFill>
                <a:latin typeface="Traditional Arabic" panose="02020603050405020304" pitchFamily="18" charset="-78"/>
                <a:cs typeface="Traditional Arabic" panose="02020603050405020304" pitchFamily="18" charset="-78"/>
              </a:rPr>
              <a:t>من يصنع القرار؟ ومن يتخذ القرار؟</a:t>
            </a:r>
            <a:endParaRPr lang="ar-EG" sz="64300" b="1" dirty="0">
              <a:solidFill>
                <a:srgbClr val="FFFF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25687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CBA0EE3-86A2-05AF-A9C3-8C8599C5BEE2}"/>
              </a:ext>
            </a:extLst>
          </p:cNvPr>
          <p:cNvSpPr txBox="1"/>
          <p:nvPr/>
        </p:nvSpPr>
        <p:spPr>
          <a:xfrm>
            <a:off x="1187624" y="1659285"/>
            <a:ext cx="7331426" cy="3539430"/>
          </a:xfrm>
          <a:prstGeom prst="rect">
            <a:avLst/>
          </a:prstGeom>
          <a:noFill/>
          <a:ln>
            <a:noFill/>
          </a:ln>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ar-EG" sz="3200" b="1" dirty="0"/>
              <a:t>من خلال المثال السابق يمكننا أن نلحظ أن هناك أشخاصًا مهمتهم الأساسية صنع القرارات وتجهيزها من خلال خطوات متعددة مثل جمع المعلومات لتحديد المشكلة والتعرف عليها، وكذلك تحليل هذه المعلومات من خلال تشخيص المشكلة التي يتناولها القرار، والقيام بتوليد الحلول والبدائل الممكنة ومهمة صنع القرارات الإدارية يقوم بها المستشارون، كما يقوم بها المرؤوسون في كل مستوى من المستويات الإدارية المختلفة.</a:t>
            </a:r>
            <a:endParaRPr lang="ar-EG" sz="5400" b="1" dirty="0"/>
          </a:p>
        </p:txBody>
      </p:sp>
    </p:spTree>
    <p:extLst>
      <p:ext uri="{BB962C8B-B14F-4D97-AF65-F5344CB8AC3E}">
        <p14:creationId xmlns:p14="http://schemas.microsoft.com/office/powerpoint/2010/main" val="68772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CBA0EE3-86A2-05AF-A9C3-8C8599C5BEE2}"/>
              </a:ext>
            </a:extLst>
          </p:cNvPr>
          <p:cNvSpPr txBox="1"/>
          <p:nvPr/>
        </p:nvSpPr>
        <p:spPr>
          <a:xfrm>
            <a:off x="1259632" y="1228397"/>
            <a:ext cx="7331426" cy="4401205"/>
          </a:xfrm>
          <a:prstGeom prst="rect">
            <a:avLst/>
          </a:prstGeom>
          <a:noFill/>
          <a:ln>
            <a:noFill/>
          </a:ln>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ar-EG" sz="4000" b="1" dirty="0"/>
              <a:t>أما الذين يتخذون القرارات فهم المديرون أو المشرفون في كل مستوى من المستويات الإدارية المختلفة، فهم الذين يختارون البديل المناسب أو الأفضل من ضمن البدائل التي أعدت خلال عملية صنع القرار، كذلك يُتابع متخذو القرار عملية تنفيذ وتقييم القرار المتخذ، والتأكد من تحقيقه للأهداف المرجوة منه</a:t>
            </a:r>
            <a:endParaRPr lang="ar-EG" sz="9600" b="1" dirty="0"/>
          </a:p>
        </p:txBody>
      </p:sp>
    </p:spTree>
    <p:extLst>
      <p:ext uri="{BB962C8B-B14F-4D97-AF65-F5344CB8AC3E}">
        <p14:creationId xmlns:p14="http://schemas.microsoft.com/office/powerpoint/2010/main" val="96582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rot="1808781">
            <a:off x="6705182" y="-1126914"/>
            <a:ext cx="674517" cy="8965196"/>
            <a:chOff x="0" y="0"/>
            <a:chExt cx="355301" cy="4722408"/>
          </a:xfrm>
        </p:grpSpPr>
        <p:sp>
          <p:nvSpPr>
            <p:cNvPr id="3" name="Freeform 3"/>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6857075" y="3911910"/>
            <a:ext cx="2853249" cy="2496593"/>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8059331" y="2502279"/>
            <a:ext cx="2072007" cy="3598841"/>
            <a:chOff x="0" y="0"/>
            <a:chExt cx="812800" cy="1411742"/>
          </a:xfrm>
        </p:grpSpPr>
        <p:sp>
          <p:nvSpPr>
            <p:cNvPr id="9" name="Freeform 9"/>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4A2A6BCD-BB4B-ADE1-2E7F-9D0089B3C844}"/>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763688" y="1412776"/>
            <a:ext cx="6048672" cy="3779758"/>
          </a:xfrm>
          <a:prstGeom prst="roundRect">
            <a:avLst/>
          </a:prstGeom>
          <a:noFill/>
          <a:ln>
            <a:noFill/>
          </a:ln>
        </p:spPr>
        <p:txBody>
          <a:bodyPr wrap="square">
            <a:spAutoFit/>
          </a:bodyPr>
          <a:lstStyle/>
          <a:p>
            <a:r>
              <a:rPr lang="ar-EG" sz="3600" b="1" dirty="0"/>
              <a:t>بعد أن تعرفت على الفرق بين صانع القرار ومتخذ القرار؛ ضع المسؤول المناسب أمام كل قرار في الجدول الآتي:</a:t>
            </a:r>
          </a:p>
          <a:p>
            <a:r>
              <a:rPr lang="ar-EG" sz="3600" b="1" dirty="0"/>
              <a:t>(أعضاء مجلس إدارة المصنع مشرفو القسم، رئيس قسم الصيانة مدير المصنع، مديرو الإدارات، موظفو الإدارة المالية بالمصنع)</a:t>
            </a:r>
          </a:p>
        </p:txBody>
      </p:sp>
    </p:spTree>
    <p:extLst>
      <p:ext uri="{BB962C8B-B14F-4D97-AF65-F5344CB8AC3E}">
        <p14:creationId xmlns:p14="http://schemas.microsoft.com/office/powerpoint/2010/main" val="86423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2E252E62-D78C-818D-FC27-27B56F991B6F}"/>
              </a:ext>
            </a:extLst>
          </p:cNvPr>
          <p:cNvGraphicFramePr>
            <a:graphicFrameLocks noGrp="1"/>
          </p:cNvGraphicFramePr>
          <p:nvPr>
            <p:extLst>
              <p:ext uri="{D42A27DB-BD31-4B8C-83A1-F6EECF244321}">
                <p14:modId xmlns:p14="http://schemas.microsoft.com/office/powerpoint/2010/main" val="2597431402"/>
              </p:ext>
            </p:extLst>
          </p:nvPr>
        </p:nvGraphicFramePr>
        <p:xfrm>
          <a:off x="503548" y="457788"/>
          <a:ext cx="8136903" cy="5454744"/>
        </p:xfrm>
        <a:graphic>
          <a:graphicData uri="http://schemas.openxmlformats.org/drawingml/2006/table">
            <a:tbl>
              <a:tblPr firstRow="1" bandRow="1">
                <a:tableStyleId>{21E4AEA4-8DFA-4A89-87EB-49C32662AFE0}</a:tableStyleId>
              </a:tblPr>
              <a:tblGrid>
                <a:gridCol w="2712301">
                  <a:extLst>
                    <a:ext uri="{9D8B030D-6E8A-4147-A177-3AD203B41FA5}">
                      <a16:colId xmlns:a16="http://schemas.microsoft.com/office/drawing/2014/main" val="136325093"/>
                    </a:ext>
                  </a:extLst>
                </a:gridCol>
                <a:gridCol w="2712301">
                  <a:extLst>
                    <a:ext uri="{9D8B030D-6E8A-4147-A177-3AD203B41FA5}">
                      <a16:colId xmlns:a16="http://schemas.microsoft.com/office/drawing/2014/main" val="1789751681"/>
                    </a:ext>
                  </a:extLst>
                </a:gridCol>
                <a:gridCol w="2712301">
                  <a:extLst>
                    <a:ext uri="{9D8B030D-6E8A-4147-A177-3AD203B41FA5}">
                      <a16:colId xmlns:a16="http://schemas.microsoft.com/office/drawing/2014/main" val="2398765051"/>
                    </a:ext>
                  </a:extLst>
                </a:gridCol>
              </a:tblGrid>
              <a:tr h="1300088">
                <a:tc>
                  <a:txBody>
                    <a:bodyPr/>
                    <a:lstStyle/>
                    <a:p>
                      <a:pPr algn="ctr"/>
                      <a:r>
                        <a:rPr lang="ar-EG" sz="3200" b="1" dirty="0"/>
                        <a:t>متخذ القرار</a:t>
                      </a:r>
                      <a:endParaRPr lang="en-US" sz="3200" b="1" dirty="0"/>
                    </a:p>
                  </a:txBody>
                  <a:tcPr/>
                </a:tc>
                <a:tc>
                  <a:txBody>
                    <a:bodyPr/>
                    <a:lstStyle/>
                    <a:p>
                      <a:pPr algn="ctr"/>
                      <a:r>
                        <a:rPr lang="ar-EG" sz="3200" b="1" dirty="0"/>
                        <a:t>صانع القرار</a:t>
                      </a:r>
                      <a:endParaRPr lang="en-US" sz="3200" b="1" dirty="0"/>
                    </a:p>
                  </a:txBody>
                  <a:tcPr/>
                </a:tc>
                <a:tc>
                  <a:txBody>
                    <a:bodyPr/>
                    <a:lstStyle/>
                    <a:p>
                      <a:pPr algn="ctr"/>
                      <a:r>
                        <a:rPr lang="ar-EG" sz="3200" b="1" dirty="0"/>
                        <a:t>القرار</a:t>
                      </a:r>
                      <a:endParaRPr lang="en-US" sz="3200" b="1" dirty="0"/>
                    </a:p>
                  </a:txBody>
                  <a:tcPr/>
                </a:tc>
                <a:extLst>
                  <a:ext uri="{0D108BD9-81ED-4DB2-BD59-A6C34878D82A}">
                    <a16:rowId xmlns:a16="http://schemas.microsoft.com/office/drawing/2014/main" val="1343320725"/>
                  </a:ext>
                </a:extLst>
              </a:tr>
              <a:tr h="1300088">
                <a:tc>
                  <a:txBody>
                    <a:bodyPr/>
                    <a:lstStyle/>
                    <a:p>
                      <a:pPr algn="ctr"/>
                      <a:endParaRPr lang="en-US" sz="3200" b="1"/>
                    </a:p>
                  </a:txBody>
                  <a:tcPr/>
                </a:tc>
                <a:tc>
                  <a:txBody>
                    <a:bodyPr/>
                    <a:lstStyle/>
                    <a:p>
                      <a:pPr algn="ctr"/>
                      <a:endParaRPr lang="en-US" sz="3200" b="1"/>
                    </a:p>
                  </a:txBody>
                  <a:tcPr/>
                </a:tc>
                <a:tc>
                  <a:txBody>
                    <a:bodyPr/>
                    <a:lstStyle/>
                    <a:p>
                      <a:pPr algn="ctr"/>
                      <a:r>
                        <a:rPr lang="ar-EG" sz="3200" b="1" dirty="0"/>
                        <a:t>تجهيز جداول ورديات صيانة محركات الطاقة بالمصنع</a:t>
                      </a:r>
                      <a:endParaRPr lang="en-US" sz="3200" b="1" dirty="0"/>
                    </a:p>
                  </a:txBody>
                  <a:tcPr/>
                </a:tc>
                <a:extLst>
                  <a:ext uri="{0D108BD9-81ED-4DB2-BD59-A6C34878D82A}">
                    <a16:rowId xmlns:a16="http://schemas.microsoft.com/office/drawing/2014/main" val="2831605569"/>
                  </a:ext>
                </a:extLst>
              </a:tr>
              <a:tr h="1300088">
                <a:tc>
                  <a:txBody>
                    <a:bodyPr/>
                    <a:lstStyle/>
                    <a:p>
                      <a:pPr algn="ctr"/>
                      <a:endParaRPr lang="en-US" sz="3200" b="1"/>
                    </a:p>
                  </a:txBody>
                  <a:tcPr/>
                </a:tc>
                <a:tc>
                  <a:txBody>
                    <a:bodyPr/>
                    <a:lstStyle/>
                    <a:p>
                      <a:pPr algn="ctr"/>
                      <a:endParaRPr lang="en-US" sz="3200" b="1"/>
                    </a:p>
                  </a:txBody>
                  <a:tcPr/>
                </a:tc>
                <a:tc>
                  <a:txBody>
                    <a:bodyPr/>
                    <a:lstStyle/>
                    <a:p>
                      <a:pPr algn="ctr"/>
                      <a:r>
                        <a:rPr lang="ar-EG" sz="3200" b="1" dirty="0"/>
                        <a:t>ترقية عدد من موظفي المصنع</a:t>
                      </a:r>
                      <a:endParaRPr lang="en-US" sz="3200" b="1" dirty="0"/>
                    </a:p>
                  </a:txBody>
                  <a:tcPr/>
                </a:tc>
                <a:extLst>
                  <a:ext uri="{0D108BD9-81ED-4DB2-BD59-A6C34878D82A}">
                    <a16:rowId xmlns:a16="http://schemas.microsoft.com/office/drawing/2014/main" val="783369348"/>
                  </a:ext>
                </a:extLst>
              </a:tr>
              <a:tr h="1300088">
                <a:tc>
                  <a:txBody>
                    <a:bodyPr/>
                    <a:lstStyle/>
                    <a:p>
                      <a:pPr algn="ctr"/>
                      <a:endParaRPr lang="en-US" sz="3200" b="1"/>
                    </a:p>
                  </a:txBody>
                  <a:tcPr/>
                </a:tc>
                <a:tc>
                  <a:txBody>
                    <a:bodyPr/>
                    <a:lstStyle/>
                    <a:p>
                      <a:pPr algn="ctr"/>
                      <a:endParaRPr lang="en-US" sz="3200" b="1"/>
                    </a:p>
                  </a:txBody>
                  <a:tcPr/>
                </a:tc>
                <a:tc>
                  <a:txBody>
                    <a:bodyPr/>
                    <a:lstStyle/>
                    <a:p>
                      <a:pPr algn="ctr"/>
                      <a:r>
                        <a:rPr lang="ar-EG" sz="3200" b="1" dirty="0"/>
                        <a:t>إقرار الميزانية السنوية للمصنع</a:t>
                      </a:r>
                      <a:endParaRPr lang="en-US" sz="3200" b="1" dirty="0"/>
                    </a:p>
                  </a:txBody>
                  <a:tcPr/>
                </a:tc>
                <a:extLst>
                  <a:ext uri="{0D108BD9-81ED-4DB2-BD59-A6C34878D82A}">
                    <a16:rowId xmlns:a16="http://schemas.microsoft.com/office/drawing/2014/main" val="3727698484"/>
                  </a:ext>
                </a:extLst>
              </a:tr>
            </a:tbl>
          </a:graphicData>
        </a:graphic>
      </p:graphicFrame>
    </p:spTree>
    <p:extLst>
      <p:ext uri="{BB962C8B-B14F-4D97-AF65-F5344CB8AC3E}">
        <p14:creationId xmlns:p14="http://schemas.microsoft.com/office/powerpoint/2010/main" val="364741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B72054A1-04C8-F505-EB83-2D3DD2312B9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FBF14ED-0916-8562-3269-5515F63C5E27}"/>
              </a:ext>
            </a:extLst>
          </p:cNvPr>
          <p:cNvGrpSpPr/>
          <p:nvPr/>
        </p:nvGrpSpPr>
        <p:grpSpPr>
          <a:xfrm>
            <a:off x="8410895" y="-259116"/>
            <a:ext cx="1433032" cy="2489015"/>
            <a:chOff x="0" y="0"/>
            <a:chExt cx="812800" cy="1411742"/>
          </a:xfrm>
        </p:grpSpPr>
        <p:sp>
          <p:nvSpPr>
            <p:cNvPr id="3" name="Freeform 3">
              <a:extLst>
                <a:ext uri="{FF2B5EF4-FFF2-40B4-BE49-F238E27FC236}">
                  <a16:creationId xmlns:a16="http://schemas.microsoft.com/office/drawing/2014/main" id="{500E20B7-7CCD-9A61-DA51-69061A46F7E9}"/>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a:extLst>
                <a:ext uri="{FF2B5EF4-FFF2-40B4-BE49-F238E27FC236}">
                  <a16:creationId xmlns:a16="http://schemas.microsoft.com/office/drawing/2014/main" id="{6A189669-6DEA-63F6-2866-A88A658EDD33}"/>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7F71FBF-992C-6568-4AF9-D60E0B32EE26}"/>
              </a:ext>
            </a:extLst>
          </p:cNvPr>
          <p:cNvGrpSpPr/>
          <p:nvPr/>
        </p:nvGrpSpPr>
        <p:grpSpPr>
          <a:xfrm>
            <a:off x="7905038" y="0"/>
            <a:ext cx="1433032" cy="746828"/>
            <a:chOff x="0" y="0"/>
            <a:chExt cx="812800" cy="423592"/>
          </a:xfrm>
        </p:grpSpPr>
        <p:sp>
          <p:nvSpPr>
            <p:cNvPr id="6" name="Freeform 6">
              <a:extLst>
                <a:ext uri="{FF2B5EF4-FFF2-40B4-BE49-F238E27FC236}">
                  <a16:creationId xmlns:a16="http://schemas.microsoft.com/office/drawing/2014/main" id="{4E0DEDEB-05F3-1493-0B8E-842502338832}"/>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a:extLst>
                <a:ext uri="{FF2B5EF4-FFF2-40B4-BE49-F238E27FC236}">
                  <a16:creationId xmlns:a16="http://schemas.microsoft.com/office/drawing/2014/main" id="{F4740130-E1DA-0DFA-D127-419A9D2CC225}"/>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D58A14CD-A19F-5157-7C18-1D957835FE3F}"/>
              </a:ext>
            </a:extLst>
          </p:cNvPr>
          <p:cNvGrpSpPr/>
          <p:nvPr/>
        </p:nvGrpSpPr>
        <p:grpSpPr>
          <a:xfrm>
            <a:off x="7628450" y="5309106"/>
            <a:ext cx="1770165" cy="1548894"/>
            <a:chOff x="0" y="0"/>
            <a:chExt cx="812800" cy="711200"/>
          </a:xfrm>
        </p:grpSpPr>
        <p:sp>
          <p:nvSpPr>
            <p:cNvPr id="9" name="Freeform 9">
              <a:extLst>
                <a:ext uri="{FF2B5EF4-FFF2-40B4-BE49-F238E27FC236}">
                  <a16:creationId xmlns:a16="http://schemas.microsoft.com/office/drawing/2014/main" id="{3D791D03-4D6C-7E3F-6E98-1CA607E408AA}"/>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a:extLst>
                <a:ext uri="{FF2B5EF4-FFF2-40B4-BE49-F238E27FC236}">
                  <a16:creationId xmlns:a16="http://schemas.microsoft.com/office/drawing/2014/main" id="{F29EC54E-BBB6-40E8-B271-35F04D79E537}"/>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C3F44624-6CCD-F872-A177-3F9EAD9FEC32}"/>
              </a:ext>
            </a:extLst>
          </p:cNvPr>
          <p:cNvGrpSpPr/>
          <p:nvPr/>
        </p:nvGrpSpPr>
        <p:grpSpPr>
          <a:xfrm>
            <a:off x="8000516" y="4787405"/>
            <a:ext cx="1285479" cy="2232732"/>
            <a:chOff x="0" y="0"/>
            <a:chExt cx="812800" cy="1411742"/>
          </a:xfrm>
        </p:grpSpPr>
        <p:sp>
          <p:nvSpPr>
            <p:cNvPr id="12" name="Freeform 12">
              <a:extLst>
                <a:ext uri="{FF2B5EF4-FFF2-40B4-BE49-F238E27FC236}">
                  <a16:creationId xmlns:a16="http://schemas.microsoft.com/office/drawing/2014/main" id="{B4D24D84-B068-1582-468A-919515C8BC18}"/>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a:extLst>
                <a:ext uri="{FF2B5EF4-FFF2-40B4-BE49-F238E27FC236}">
                  <a16:creationId xmlns:a16="http://schemas.microsoft.com/office/drawing/2014/main" id="{38D31095-EE09-2E21-C89C-058FE59FB3EC}"/>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48972895-26FE-E21B-8AA4-D85B105B126F}"/>
              </a:ext>
            </a:extLst>
          </p:cNvPr>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F1FD964C-F761-9554-E951-99652B471E3F}"/>
              </a:ext>
            </a:extLst>
          </p:cNvPr>
          <p:cNvSpPr txBox="1"/>
          <p:nvPr/>
        </p:nvSpPr>
        <p:spPr>
          <a:xfrm>
            <a:off x="467544" y="1498191"/>
            <a:ext cx="4619454" cy="3682340"/>
          </a:xfrm>
          <a:prstGeom prst="ellipse">
            <a:avLst/>
          </a:prstGeom>
          <a:noFill/>
          <a:ln>
            <a:noFill/>
          </a:ln>
        </p:spPr>
        <p:txBody>
          <a:bodyPr wrap="square">
            <a:spAutoFit/>
          </a:bodyPr>
          <a:lstStyle/>
          <a:p>
            <a:pPr lvl="0" algn="ctr">
              <a:spcAft>
                <a:spcPts val="500"/>
              </a:spcAft>
              <a:defRPr/>
            </a:pPr>
            <a:r>
              <a:rPr lang="ar-EG" sz="4000" b="1" dirty="0">
                <a:solidFill>
                  <a:srgbClr val="FFFF00"/>
                </a:solidFill>
                <a:latin typeface="Traditional Arabic" panose="02020603050405020304" pitchFamily="18" charset="-78"/>
                <a:cs typeface="Traditional Arabic" panose="02020603050405020304" pitchFamily="18" charset="-78"/>
              </a:rPr>
              <a:t>الهدف الثاني </a:t>
            </a:r>
          </a:p>
          <a:p>
            <a:pPr algn="ctr"/>
            <a:r>
              <a:rPr lang="ar-EG" sz="4000" b="1" dirty="0">
                <a:solidFill>
                  <a:schemeClr val="bg1"/>
                </a:solidFill>
                <a:latin typeface="Traditional Arabic" panose="02020603050405020304" pitchFamily="18" charset="-78"/>
                <a:cs typeface="Traditional Arabic" panose="02020603050405020304" pitchFamily="18" charset="-78"/>
              </a:rPr>
              <a:t>  أن يكون الطلبة قادرين على تحديد أنواع القرارات.</a:t>
            </a:r>
          </a:p>
        </p:txBody>
      </p:sp>
    </p:spTree>
    <p:extLst>
      <p:ext uri="{BB962C8B-B14F-4D97-AF65-F5344CB8AC3E}">
        <p14:creationId xmlns:p14="http://schemas.microsoft.com/office/powerpoint/2010/main" val="15695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23F6C004-1CDA-D156-E424-C6345810B34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4BD2E62-58A0-1BA0-7670-FF63E490AD84}"/>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69FFEA8E-4FB9-1F79-F8FF-C82D7B0FBF3F}"/>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73655ABB-70FB-8B7B-A786-479634E38FD3}"/>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F1DC447D-5D88-F97B-B92B-E0BFAF0ACDD0}"/>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76347A30-06CB-2C22-F483-FA5879ADD5E1}"/>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6DF54EA1-C753-93DA-650F-BC920ED94589}"/>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3B33F002-5275-79BA-2ABD-E9F626BB31F3}"/>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C01E8802-66FA-2D11-D4EA-8B391F0894D0}"/>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B8657F4C-15AA-9EE8-EEA8-C6B724194145}"/>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0BE70E13-FBAA-08C5-41E6-745D859F382D}"/>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F6BE5BDF-7268-039B-31BE-FA7FB636907A}"/>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504FD72D-A0E8-F329-D25D-D2EB1A9CA6B9}"/>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B90B54FC-2DD3-64DE-24CC-FFC12F03A4BE}"/>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E38EA0E0-A534-662B-CAE4-6BA3F9DE42E7}"/>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مخطط انسيابي: محطة طرفية 15">
            <a:extLst>
              <a:ext uri="{FF2B5EF4-FFF2-40B4-BE49-F238E27FC236}">
                <a16:creationId xmlns:a16="http://schemas.microsoft.com/office/drawing/2014/main" id="{C88B972F-CB08-0881-B45C-65F1A04FA189}"/>
              </a:ext>
            </a:extLst>
          </p:cNvPr>
          <p:cNvSpPr/>
          <p:nvPr/>
        </p:nvSpPr>
        <p:spPr>
          <a:xfrm>
            <a:off x="419178" y="2411913"/>
            <a:ext cx="3852428" cy="1152128"/>
          </a:xfrm>
          <a:prstGeom prst="flowChartTerminator">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rtl="1">
              <a:spcBef>
                <a:spcPts val="0"/>
              </a:spcBef>
              <a:spcAft>
                <a:spcPts val="500"/>
              </a:spcAft>
            </a:pPr>
            <a:r>
              <a:rPr lang="ar-EG" sz="4000" b="1" dirty="0">
                <a:solidFill>
                  <a:schemeClr val="bg1"/>
                </a:solidFill>
                <a:latin typeface="Traditional Arabic" panose="02020603050405020304" pitchFamily="18" charset="-78"/>
                <a:cs typeface="Traditional Arabic" panose="02020603050405020304" pitchFamily="18" charset="-78"/>
              </a:rPr>
              <a:t>يمكن تقسيم القرارات إلى نوعين رئيسين هما:</a:t>
            </a:r>
            <a:endParaRPr lang="ar-EG" sz="6000" b="1" dirty="0">
              <a:solidFill>
                <a:schemeClr val="bg1"/>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274137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B65788B7-DC9F-0FD1-3DBB-DC4C89098AA5}"/>
              </a:ext>
            </a:extLst>
          </p:cNvPr>
          <p:cNvSpPr/>
          <p:nvPr/>
        </p:nvSpPr>
        <p:spPr>
          <a:xfrm>
            <a:off x="3059832" y="685800"/>
            <a:ext cx="3536045" cy="2743200"/>
          </a:xfrm>
          <a:custGeom>
            <a:avLst/>
            <a:gdLst/>
            <a:ahLst/>
            <a:cxnLst/>
            <a:rect l="l" t="t" r="r" b="b"/>
            <a:pathLst>
              <a:path w="3754755" h="4114800">
                <a:moveTo>
                  <a:pt x="0" y="0"/>
                </a:moveTo>
                <a:lnTo>
                  <a:pt x="3754755" y="0"/>
                </a:lnTo>
                <a:lnTo>
                  <a:pt x="375475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algn="l" defTabSz="609630" rtl="0"/>
            <a:endParaRPr lang="ar-EG" sz="1200" dirty="0">
              <a:solidFill>
                <a:prstClr val="black"/>
              </a:solidFill>
              <a:latin typeface="Calibri"/>
              <a:cs typeface="Arial" panose="020B0604020202020204" pitchFamily="34" charset="0"/>
            </a:endParaRPr>
          </a:p>
        </p:txBody>
      </p:sp>
      <p:sp>
        <p:nvSpPr>
          <p:cNvPr id="3" name="وسيلة الشرح: سهم لأسفل 2">
            <a:extLst>
              <a:ext uri="{FF2B5EF4-FFF2-40B4-BE49-F238E27FC236}">
                <a16:creationId xmlns:a16="http://schemas.microsoft.com/office/drawing/2014/main" id="{52A7D424-D92B-CF8F-12B8-F96547951E96}"/>
              </a:ext>
            </a:extLst>
          </p:cNvPr>
          <p:cNvSpPr/>
          <p:nvPr/>
        </p:nvSpPr>
        <p:spPr>
          <a:xfrm>
            <a:off x="3491880" y="1412776"/>
            <a:ext cx="2840687" cy="2016224"/>
          </a:xfrm>
          <a:prstGeom prst="downArrowCallou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rPr>
              <a:t>أولًا: القرارات الإدارية</a:t>
            </a:r>
            <a:endParaRPr lang="en-US" sz="3600" b="1" dirty="0">
              <a:solidFill>
                <a:schemeClr val="tx1"/>
              </a:solidFill>
            </a:endParaRPr>
          </a:p>
        </p:txBody>
      </p:sp>
      <p:sp>
        <p:nvSpPr>
          <p:cNvPr id="5" name="مربع نص 4">
            <a:extLst>
              <a:ext uri="{FF2B5EF4-FFF2-40B4-BE49-F238E27FC236}">
                <a16:creationId xmlns:a16="http://schemas.microsoft.com/office/drawing/2014/main" id="{538240D8-025C-6AE1-12C5-EC5C2F27BCFA}"/>
              </a:ext>
            </a:extLst>
          </p:cNvPr>
          <p:cNvSpPr txBox="1"/>
          <p:nvPr/>
        </p:nvSpPr>
        <p:spPr>
          <a:xfrm>
            <a:off x="251520" y="3875564"/>
            <a:ext cx="7128792" cy="1569660"/>
          </a:xfrm>
          <a:prstGeom prst="rect">
            <a:avLst/>
          </a:prstGeom>
          <a:noFill/>
          <a:ln>
            <a:noFill/>
          </a:ln>
          <a:effectLst/>
        </p:spPr>
        <p:txBody>
          <a:bodyPr wrap="square" rtlCol="0">
            <a:spAutoFit/>
          </a:bodyPr>
          <a:lstStyle/>
          <a:p>
            <a:pPr marL="285750" indent="-285750">
              <a:buFont typeface="Arial" panose="020B0604020202020204" pitchFamily="34" charset="0"/>
              <a:buChar char="•"/>
            </a:pPr>
            <a:r>
              <a:rPr lang="ar-EG" sz="3200" b="1" dirty="0">
                <a:solidFill>
                  <a:schemeClr val="accent5">
                    <a:lumMod val="50000"/>
                  </a:schemeClr>
                </a:solidFill>
              </a:rPr>
              <a:t>القرارات الإستراتيجية</a:t>
            </a:r>
          </a:p>
          <a:p>
            <a:pPr marL="285750" indent="-285750">
              <a:buFont typeface="Arial" panose="020B0604020202020204" pitchFamily="34" charset="0"/>
              <a:buChar char="•"/>
            </a:pPr>
            <a:r>
              <a:rPr lang="ar-EG" sz="3200" b="1" dirty="0">
                <a:solidFill>
                  <a:schemeClr val="accent5">
                    <a:lumMod val="50000"/>
                  </a:schemeClr>
                </a:solidFill>
              </a:rPr>
              <a:t>القرارات التكتيكية</a:t>
            </a:r>
          </a:p>
          <a:p>
            <a:pPr marL="285750" indent="-285750">
              <a:buFont typeface="Arial" panose="020B0604020202020204" pitchFamily="34" charset="0"/>
              <a:buChar char="•"/>
            </a:pPr>
            <a:r>
              <a:rPr lang="ar-EG" sz="3200" b="1" dirty="0">
                <a:solidFill>
                  <a:schemeClr val="accent5">
                    <a:lumMod val="50000"/>
                  </a:schemeClr>
                </a:solidFill>
              </a:rPr>
              <a:t>قرارات روتينية</a:t>
            </a:r>
            <a:endParaRPr lang="en-US" sz="3200" b="1" dirty="0">
              <a:solidFill>
                <a:schemeClr val="accent5">
                  <a:lumMod val="50000"/>
                </a:schemeClr>
              </a:solidFill>
            </a:endParaRPr>
          </a:p>
        </p:txBody>
      </p:sp>
    </p:spTree>
    <p:extLst>
      <p:ext uri="{BB962C8B-B14F-4D97-AF65-F5344CB8AC3E}">
        <p14:creationId xmlns:p14="http://schemas.microsoft.com/office/powerpoint/2010/main" val="50024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 calcmode="lin" valueType="num">
                                      <p:cBhvr>
                                        <p:cTn id="26"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EB3F9037-4CAB-6975-A93B-95108C093E10}"/>
              </a:ext>
            </a:extLst>
          </p:cNvPr>
          <p:cNvSpPr/>
          <p:nvPr/>
        </p:nvSpPr>
        <p:spPr>
          <a:xfrm>
            <a:off x="3059832" y="685800"/>
            <a:ext cx="3536045" cy="2743200"/>
          </a:xfrm>
          <a:custGeom>
            <a:avLst/>
            <a:gdLst/>
            <a:ahLst/>
            <a:cxnLst/>
            <a:rect l="l" t="t" r="r" b="b"/>
            <a:pathLst>
              <a:path w="3754755" h="4114800">
                <a:moveTo>
                  <a:pt x="0" y="0"/>
                </a:moveTo>
                <a:lnTo>
                  <a:pt x="3754755" y="0"/>
                </a:lnTo>
                <a:lnTo>
                  <a:pt x="375475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algn="l" defTabSz="609630" rtl="0"/>
            <a:endParaRPr lang="ar-EG" sz="1200" dirty="0">
              <a:solidFill>
                <a:prstClr val="black"/>
              </a:solidFill>
              <a:latin typeface="Calibri"/>
              <a:cs typeface="Arial" panose="020B0604020202020204" pitchFamily="34" charset="0"/>
            </a:endParaRPr>
          </a:p>
        </p:txBody>
      </p:sp>
      <p:sp>
        <p:nvSpPr>
          <p:cNvPr id="3" name="وسيلة الشرح: سهم لأسفل 2">
            <a:extLst>
              <a:ext uri="{FF2B5EF4-FFF2-40B4-BE49-F238E27FC236}">
                <a16:creationId xmlns:a16="http://schemas.microsoft.com/office/drawing/2014/main" id="{52A7D424-D92B-CF8F-12B8-F96547951E96}"/>
              </a:ext>
            </a:extLst>
          </p:cNvPr>
          <p:cNvSpPr/>
          <p:nvPr/>
        </p:nvSpPr>
        <p:spPr>
          <a:xfrm>
            <a:off x="3531710" y="1634698"/>
            <a:ext cx="2592288" cy="2016224"/>
          </a:xfrm>
          <a:prstGeom prst="downArrowCallout">
            <a:avLst/>
          </a:prstGeom>
          <a:no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rPr>
              <a:t>ثانيًا: القرارات المتخذة في الحياة العامة</a:t>
            </a:r>
            <a:endParaRPr lang="en-US" sz="3600" b="1" dirty="0">
              <a:solidFill>
                <a:schemeClr val="tx1"/>
              </a:solidFill>
            </a:endParaRPr>
          </a:p>
        </p:txBody>
      </p:sp>
      <p:sp>
        <p:nvSpPr>
          <p:cNvPr id="5" name="مربع نص 4">
            <a:extLst>
              <a:ext uri="{FF2B5EF4-FFF2-40B4-BE49-F238E27FC236}">
                <a16:creationId xmlns:a16="http://schemas.microsoft.com/office/drawing/2014/main" id="{538240D8-025C-6AE1-12C5-EC5C2F27BCFA}"/>
              </a:ext>
            </a:extLst>
          </p:cNvPr>
          <p:cNvSpPr txBox="1"/>
          <p:nvPr/>
        </p:nvSpPr>
        <p:spPr>
          <a:xfrm>
            <a:off x="467544" y="3933056"/>
            <a:ext cx="7128792" cy="1569660"/>
          </a:xfrm>
          <a:prstGeom prst="rect">
            <a:avLst/>
          </a:prstGeom>
          <a:noFill/>
          <a:ln>
            <a:noFill/>
          </a:ln>
        </p:spPr>
        <p:txBody>
          <a:bodyPr wrap="square" rtlCol="0">
            <a:spAutoFit/>
          </a:bodyPr>
          <a:lstStyle/>
          <a:p>
            <a:pPr marL="285750" indent="-285750">
              <a:buFont typeface="Arial" panose="020B0604020202020204" pitchFamily="34" charset="0"/>
              <a:buChar char="•"/>
            </a:pPr>
            <a:r>
              <a:rPr lang="ar-EG" sz="3200" b="1" dirty="0">
                <a:solidFill>
                  <a:schemeClr val="accent5">
                    <a:lumMod val="50000"/>
                  </a:schemeClr>
                </a:solidFill>
              </a:rPr>
              <a:t>قرارات تخص الفرد، وقرارات تخص المجموعة</a:t>
            </a:r>
          </a:p>
          <a:p>
            <a:pPr marL="285750" indent="-285750">
              <a:buFont typeface="Arial" panose="020B0604020202020204" pitchFamily="34" charset="0"/>
              <a:buChar char="•"/>
            </a:pPr>
            <a:r>
              <a:rPr lang="ar-EG" sz="3200" b="1" dirty="0">
                <a:solidFill>
                  <a:schemeClr val="accent5">
                    <a:lumMod val="50000"/>
                  </a:schemeClr>
                </a:solidFill>
              </a:rPr>
              <a:t>قرارات عادية، وقرارات مصيرية</a:t>
            </a:r>
          </a:p>
          <a:p>
            <a:pPr marL="285750" indent="-285750">
              <a:buFont typeface="Arial" panose="020B0604020202020204" pitchFamily="34" charset="0"/>
              <a:buChar char="•"/>
            </a:pPr>
            <a:r>
              <a:rPr lang="ar-EG" sz="3200" b="1" dirty="0">
                <a:solidFill>
                  <a:schemeClr val="accent5">
                    <a:lumMod val="50000"/>
                  </a:schemeClr>
                </a:solidFill>
              </a:rPr>
              <a:t>قرارات دورية، وقرارات طارئة</a:t>
            </a:r>
            <a:endParaRPr lang="en-US" sz="3200" b="1" dirty="0">
              <a:solidFill>
                <a:schemeClr val="accent5">
                  <a:lumMod val="50000"/>
                </a:schemeClr>
              </a:solidFill>
            </a:endParaRPr>
          </a:p>
        </p:txBody>
      </p:sp>
    </p:spTree>
    <p:extLst>
      <p:ext uri="{BB962C8B-B14F-4D97-AF65-F5344CB8AC3E}">
        <p14:creationId xmlns:p14="http://schemas.microsoft.com/office/powerpoint/2010/main" val="338982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 calcmode="lin" valueType="num">
                                      <p:cBhvr>
                                        <p:cTn id="26"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5536DA37-F0A4-1F78-0CE9-F214B1B1EA3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95AC87E-24B6-3B20-2758-42877652672E}"/>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F3E04B2C-3713-3E68-6947-7E5950C572EE}"/>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3C3F9B81-65A8-DD1A-8BE4-7D9B0BBA20F1}"/>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37488513-6B5B-8329-2AF9-D84ED79439D1}"/>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1B7CD623-FF56-9CA5-064B-97938FC2D09A}"/>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8C34A6A6-0F79-DC31-9559-EB90CD5F500E}"/>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C1CE9C83-64D1-F6BB-EC1A-4B10BA7762AA}"/>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AE76C316-5D97-400F-006D-5242FF38492A}"/>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44E7F115-BE19-1C38-2262-275C771FD5A1}"/>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31F9E92C-77A7-9F1D-008F-8FF212446C22}"/>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B71B36AD-4C92-7A8F-23EA-A8999A680C85}"/>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15D3D778-7B8B-7AAD-438D-168A23DFE789}"/>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701DB2E2-DA7D-93A7-960F-4B81BEA8526B}"/>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726DFEED-5D89-95E7-A334-D00ED4138CF9}"/>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مربع نص 16">
            <a:extLst>
              <a:ext uri="{FF2B5EF4-FFF2-40B4-BE49-F238E27FC236}">
                <a16:creationId xmlns:a16="http://schemas.microsoft.com/office/drawing/2014/main" id="{AD35CD53-CDFA-6BAB-B4AE-BB5D7B66ADD2}"/>
              </a:ext>
            </a:extLst>
          </p:cNvPr>
          <p:cNvSpPr txBox="1"/>
          <p:nvPr/>
        </p:nvSpPr>
        <p:spPr>
          <a:xfrm>
            <a:off x="528488" y="1422075"/>
            <a:ext cx="4752528" cy="3139321"/>
          </a:xfrm>
          <a:prstGeom prst="rect">
            <a:avLst/>
          </a:prstGeom>
          <a:noFill/>
        </p:spPr>
        <p:txBody>
          <a:bodyPr wrap="square" rtlCol="0">
            <a:spAutoFit/>
          </a:bodyPr>
          <a:lstStyle/>
          <a:p>
            <a:pPr algn="ctr"/>
            <a:r>
              <a:rPr lang="ar-EG" sz="6600" b="1" dirty="0">
                <a:solidFill>
                  <a:schemeClr val="bg1"/>
                </a:solidFill>
                <a:latin typeface="Traditional Arabic" panose="02020603050405020304" pitchFamily="18" charset="-78"/>
                <a:cs typeface="Traditional Arabic" panose="02020603050405020304" pitchFamily="18" charset="-78"/>
              </a:rPr>
              <a:t>أولًا : القرارات الإدارة</a:t>
            </a:r>
          </a:p>
          <a:p>
            <a:pPr algn="ctr"/>
            <a:endParaRPr lang="ar-EG" sz="6600" b="1" dirty="0">
              <a:solidFill>
                <a:schemeClr val="bg1"/>
              </a:solidFill>
              <a:latin typeface="Traditional Arabic" panose="02020603050405020304" pitchFamily="18" charset="-78"/>
              <a:cs typeface="Traditional Arabic" panose="02020603050405020304" pitchFamily="18" charset="-78"/>
            </a:endParaRPr>
          </a:p>
        </p:txBody>
      </p:sp>
      <p:sp>
        <p:nvSpPr>
          <p:cNvPr id="18" name="مربع نص 17">
            <a:extLst>
              <a:ext uri="{FF2B5EF4-FFF2-40B4-BE49-F238E27FC236}">
                <a16:creationId xmlns:a16="http://schemas.microsoft.com/office/drawing/2014/main" id="{08CADBE8-AF0A-2BFA-0156-2106EB04D3AA}"/>
              </a:ext>
            </a:extLst>
          </p:cNvPr>
          <p:cNvSpPr txBox="1"/>
          <p:nvPr/>
        </p:nvSpPr>
        <p:spPr>
          <a:xfrm>
            <a:off x="0" y="4005936"/>
            <a:ext cx="4572000" cy="954107"/>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FF00"/>
                </a:solidFill>
                <a:effectLst/>
                <a:latin typeface="Traditional Arabic" panose="02020603050405020304" pitchFamily="18" charset="-78"/>
                <a:cs typeface="Traditional Arabic" panose="02020603050405020304" pitchFamily="18" charset="-78"/>
              </a:rPr>
              <a:t>وتنقسم القرارات التي تتخذ في المنظمات العامة والخاصة إلى ثلاثة أنواع هي:</a:t>
            </a:r>
            <a:endParaRPr lang="ar-EG" sz="2800" b="1" dirty="0">
              <a:solidFill>
                <a:srgbClr val="FFFF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45982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p:cTn id="7"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randombar(horizontal)">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719572" y="692696"/>
            <a:ext cx="7704856" cy="1152128"/>
          </a:xfrm>
          <a:prstGeom prst="flowChartTerminator">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rtl="1">
              <a:spcBef>
                <a:spcPts val="0"/>
              </a:spcBef>
              <a:spcAft>
                <a:spcPts val="500"/>
              </a:spcAft>
            </a:pPr>
            <a:r>
              <a:rPr lang="ar-EG" sz="4000" b="1" i="0" u="sng" strike="noStrike" dirty="0">
                <a:solidFill>
                  <a:srgbClr val="C00000"/>
                </a:solidFill>
                <a:effectLst/>
                <a:latin typeface="Arial" panose="020B0604020202020204" pitchFamily="34" charset="0"/>
              </a:rPr>
              <a:t>1- القرارات الإستراتيجية</a:t>
            </a:r>
            <a:endParaRPr lang="ar-EG" sz="6000" b="1" u="sng" dirty="0">
              <a:solidFill>
                <a:srgbClr val="C00000"/>
              </a:solidFill>
              <a:effectLst/>
            </a:endParaRPr>
          </a:p>
        </p:txBody>
      </p:sp>
      <p:sp>
        <p:nvSpPr>
          <p:cNvPr id="4" name="مربع نص 3">
            <a:extLst>
              <a:ext uri="{FF2B5EF4-FFF2-40B4-BE49-F238E27FC236}">
                <a16:creationId xmlns:a16="http://schemas.microsoft.com/office/drawing/2014/main" id="{E950DD52-F1FE-5E06-C3E6-72F2E2014E0F}"/>
              </a:ext>
            </a:extLst>
          </p:cNvPr>
          <p:cNvSpPr txBox="1"/>
          <p:nvPr/>
        </p:nvSpPr>
        <p:spPr>
          <a:xfrm>
            <a:off x="1048544" y="2704853"/>
            <a:ext cx="7380820" cy="2308324"/>
          </a:xfrm>
          <a:prstGeom prst="rect">
            <a:avLst/>
          </a:prstGeom>
          <a:noFill/>
        </p:spPr>
        <p:txBody>
          <a:bodyPr wrap="square">
            <a:spAutoFit/>
          </a:bodyPr>
          <a:lstStyle/>
          <a:p>
            <a:r>
              <a:rPr lang="ar-EG" sz="3600" b="1" dirty="0"/>
              <a:t>هي القرارات الحساسة والمهمة والتي حينما ننفذها ستؤثر في المنظمة عموما، أو جذريًا، وعادة يتخذ هذا النوع من القرارات من قبل الإدارة العليا بالمنظمة.</a:t>
            </a:r>
            <a:endParaRPr lang="ar-EG" sz="5400" b="1" dirty="0"/>
          </a:p>
        </p:txBody>
      </p:sp>
    </p:spTree>
    <p:extLst>
      <p:ext uri="{BB962C8B-B14F-4D97-AF65-F5344CB8AC3E}">
        <p14:creationId xmlns:p14="http://schemas.microsoft.com/office/powerpoint/2010/main" val="175369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719572" y="692696"/>
            <a:ext cx="7704856" cy="1152128"/>
          </a:xfrm>
          <a:prstGeom prst="flowChartTerminator">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rtl="1">
              <a:spcBef>
                <a:spcPts val="0"/>
              </a:spcBef>
              <a:spcAft>
                <a:spcPts val="500"/>
              </a:spcAft>
            </a:pPr>
            <a:r>
              <a:rPr lang="ar-EG" sz="4000" b="1" i="0" u="sng" strike="noStrike" dirty="0">
                <a:solidFill>
                  <a:srgbClr val="C00000"/>
                </a:solidFill>
                <a:effectLst/>
                <a:latin typeface="Arial" panose="020B0604020202020204" pitchFamily="34" charset="0"/>
              </a:rPr>
              <a:t>2- القرارات التكتيكية:</a:t>
            </a:r>
            <a:endParaRPr lang="ar-EG" sz="6000" b="1" u="sng" dirty="0">
              <a:solidFill>
                <a:srgbClr val="C00000"/>
              </a:solidFill>
              <a:effectLst/>
            </a:endParaRPr>
          </a:p>
        </p:txBody>
      </p:sp>
      <p:sp>
        <p:nvSpPr>
          <p:cNvPr id="4" name="مربع نص 3">
            <a:extLst>
              <a:ext uri="{FF2B5EF4-FFF2-40B4-BE49-F238E27FC236}">
                <a16:creationId xmlns:a16="http://schemas.microsoft.com/office/drawing/2014/main" id="{E950DD52-F1FE-5E06-C3E6-72F2E2014E0F}"/>
              </a:ext>
            </a:extLst>
          </p:cNvPr>
          <p:cNvSpPr txBox="1"/>
          <p:nvPr/>
        </p:nvSpPr>
        <p:spPr>
          <a:xfrm>
            <a:off x="1048544" y="2704853"/>
            <a:ext cx="7380820" cy="2554545"/>
          </a:xfrm>
          <a:prstGeom prst="rect">
            <a:avLst/>
          </a:prstGeom>
          <a:noFill/>
        </p:spPr>
        <p:txBody>
          <a:bodyPr wrap="square">
            <a:spAutoFit/>
          </a:bodyPr>
          <a:lstStyle/>
          <a:p>
            <a:r>
              <a:rPr lang="ar-EG" sz="3200" b="1" dirty="0"/>
              <a:t> هي قرارات خاصة بإدارة معينة من إدارات المنظمة مثل إدارة الإنتاج، أو إدارة التسويق، أو إدارة المبيعات.</a:t>
            </a:r>
          </a:p>
          <a:p>
            <a:r>
              <a:rPr lang="ar-EG" sz="3200" b="1" dirty="0"/>
              <a:t>ويتولى اتخاذ هذه القرارات المسؤولون بالإدارة الوسطى في المنظمة مثل مدير إدارة الإنتاج، ومدير إدارة التسويق.</a:t>
            </a:r>
          </a:p>
        </p:txBody>
      </p:sp>
    </p:spTree>
    <p:extLst>
      <p:ext uri="{BB962C8B-B14F-4D97-AF65-F5344CB8AC3E}">
        <p14:creationId xmlns:p14="http://schemas.microsoft.com/office/powerpoint/2010/main" val="112977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719572" y="692696"/>
            <a:ext cx="7704856" cy="1152128"/>
          </a:xfrm>
          <a:prstGeom prst="flowChartTerminator">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rtl="1">
              <a:spcBef>
                <a:spcPts val="0"/>
              </a:spcBef>
              <a:spcAft>
                <a:spcPts val="500"/>
              </a:spcAft>
            </a:pPr>
            <a:r>
              <a:rPr lang="ar-EG" sz="4000" b="1" i="0" u="sng" strike="noStrike" dirty="0">
                <a:solidFill>
                  <a:srgbClr val="C00000"/>
                </a:solidFill>
                <a:effectLst/>
                <a:latin typeface="Arial" panose="020B0604020202020204" pitchFamily="34" charset="0"/>
              </a:rPr>
              <a:t>3- قرارات روتينية</a:t>
            </a:r>
            <a:endParaRPr lang="ar-EG" sz="6000" b="1" u="sng" dirty="0">
              <a:solidFill>
                <a:srgbClr val="C00000"/>
              </a:solidFill>
              <a:effectLst/>
            </a:endParaRPr>
          </a:p>
        </p:txBody>
      </p:sp>
      <p:sp>
        <p:nvSpPr>
          <p:cNvPr id="4" name="مربع نص 3">
            <a:extLst>
              <a:ext uri="{FF2B5EF4-FFF2-40B4-BE49-F238E27FC236}">
                <a16:creationId xmlns:a16="http://schemas.microsoft.com/office/drawing/2014/main" id="{E950DD52-F1FE-5E06-C3E6-72F2E2014E0F}"/>
              </a:ext>
            </a:extLst>
          </p:cNvPr>
          <p:cNvSpPr txBox="1"/>
          <p:nvPr/>
        </p:nvSpPr>
        <p:spPr>
          <a:xfrm>
            <a:off x="1583110" y="2852936"/>
            <a:ext cx="5977779" cy="3046988"/>
          </a:xfrm>
          <a:prstGeom prst="rect">
            <a:avLst/>
          </a:prstGeom>
          <a:noFill/>
        </p:spPr>
        <p:txBody>
          <a:bodyPr wrap="square">
            <a:spAutoFit/>
          </a:bodyPr>
          <a:lstStyle/>
          <a:p>
            <a:r>
              <a:rPr lang="ar-EG" sz="3200" b="1" dirty="0"/>
              <a:t>وهذه القرارات تتخذ بصورة يومية ومستمرة وبكثرة، وعادة ما تكون مقيدة بقوانين ولوائح ثابتة؛ مثل القرارات المتخذة حيال تأخر الموظفين وغيابهم والعلاوات والمكافآت وطريقة صرفها، ويتخذ هذه القرارات جميع المسؤولين بجميع المستويات الإدارية بما فيها الإدارة التنفيذية.</a:t>
            </a:r>
          </a:p>
        </p:txBody>
      </p:sp>
    </p:spTree>
    <p:extLst>
      <p:ext uri="{BB962C8B-B14F-4D97-AF65-F5344CB8AC3E}">
        <p14:creationId xmlns:p14="http://schemas.microsoft.com/office/powerpoint/2010/main" val="380172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F764729A-EB9A-3F89-5023-B77D92389EA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41FFE22-E01C-ECE5-77BD-D9F3D14436D0}"/>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070A5281-C244-2D17-03A2-B9B361BF723E}"/>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8E1EB215-61F0-2607-D404-84534D208367}"/>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0217EC4F-064F-3B73-3767-3EE7F8645816}"/>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A3B02FD9-E4F9-924A-EB0C-2BE201ADB3E5}"/>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0EB65DE6-EDAF-56E4-116A-77D4ED623648}"/>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77E7897D-5916-5AFE-F71B-170C11967ABA}"/>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FCB7C39D-B449-1E52-BF2A-A928FA652684}"/>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872DC8E4-6570-0159-A932-5516A73DB9D5}"/>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455D3897-BEE3-DD52-0D83-05316363B422}"/>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A9CE43EA-A4BC-26EB-2341-D939DFB15C42}"/>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6F6F041C-D1EF-1BBE-9C41-5624F6F20125}"/>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3182BA35-50C8-8721-B889-122689E9348E}"/>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99B730EA-6FEF-D6B8-A858-D6D3FE231E1F}"/>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مربع نص 15">
            <a:extLst>
              <a:ext uri="{FF2B5EF4-FFF2-40B4-BE49-F238E27FC236}">
                <a16:creationId xmlns:a16="http://schemas.microsoft.com/office/drawing/2014/main" id="{42EEE8FF-3492-0FF9-63F2-EABB3BD5F86D}"/>
              </a:ext>
            </a:extLst>
          </p:cNvPr>
          <p:cNvSpPr txBox="1"/>
          <p:nvPr/>
        </p:nvSpPr>
        <p:spPr>
          <a:xfrm>
            <a:off x="349492" y="1095838"/>
            <a:ext cx="4752528" cy="1754326"/>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ثانيا: القرارات المتخذة في الحياة العامة:</a:t>
            </a:r>
            <a:endParaRPr lang="ar-EG" sz="23900" b="1" dirty="0">
              <a:solidFill>
                <a:schemeClr val="bg1"/>
              </a:solidFill>
              <a:latin typeface="Traditional Arabic" panose="02020603050405020304" pitchFamily="18" charset="-78"/>
              <a:cs typeface="Traditional Arabic" panose="02020603050405020304" pitchFamily="18" charset="-78"/>
            </a:endParaRPr>
          </a:p>
        </p:txBody>
      </p:sp>
      <p:sp>
        <p:nvSpPr>
          <p:cNvPr id="19" name="مربع نص 18">
            <a:extLst>
              <a:ext uri="{FF2B5EF4-FFF2-40B4-BE49-F238E27FC236}">
                <a16:creationId xmlns:a16="http://schemas.microsoft.com/office/drawing/2014/main" id="{DB510795-833E-4B87-76A5-4F256DD4278F}"/>
              </a:ext>
            </a:extLst>
          </p:cNvPr>
          <p:cNvSpPr txBox="1"/>
          <p:nvPr/>
        </p:nvSpPr>
        <p:spPr>
          <a:xfrm>
            <a:off x="-167109" y="3681161"/>
            <a:ext cx="4572000" cy="1077218"/>
          </a:xfrm>
          <a:prstGeom prst="rect">
            <a:avLst/>
          </a:prstGeom>
          <a:noFill/>
        </p:spPr>
        <p:txBody>
          <a:bodyPr wrap="square">
            <a:spAutoFit/>
          </a:bodyPr>
          <a:lstStyle/>
          <a:p>
            <a:r>
              <a:rPr lang="ar-EG" sz="3200" b="1" dirty="0">
                <a:solidFill>
                  <a:srgbClr val="F6E9B4"/>
                </a:solidFill>
                <a:latin typeface="Traditional Arabic" panose="02020603050405020304" pitchFamily="18" charset="-78"/>
                <a:cs typeface="Traditional Arabic" panose="02020603050405020304" pitchFamily="18" charset="-78"/>
              </a:rPr>
              <a:t>تنقسم القرارات التي تتخذ على مستوى الحياة العامة إلى ثلاثة أنواع هي:</a:t>
            </a:r>
            <a:endParaRPr lang="ar-EG" sz="4400" b="1" dirty="0">
              <a:solidFill>
                <a:srgbClr val="F6E9B4"/>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58230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randombar(horizontal)">
                                      <p:cBhvr>
                                        <p:cTn id="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a:extLst>
              <a:ext uri="{FF2B5EF4-FFF2-40B4-BE49-F238E27FC236}">
                <a16:creationId xmlns:a16="http://schemas.microsoft.com/office/drawing/2014/main" id="{0DA80E17-BB91-1FC2-2DA9-AA9CC2D1AA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4534" y="4038600"/>
            <a:ext cx="3405626" cy="2808312"/>
          </a:xfrm>
          <a:prstGeom prst="rect">
            <a:avLst/>
          </a:prstGeom>
        </p:spPr>
      </p:pic>
      <p:sp>
        <p:nvSpPr>
          <p:cNvPr id="2" name="مربع نص 1">
            <a:extLst>
              <a:ext uri="{FF2B5EF4-FFF2-40B4-BE49-F238E27FC236}">
                <a16:creationId xmlns:a16="http://schemas.microsoft.com/office/drawing/2014/main" id="{0262F465-E88D-7A7F-7366-7B9CA0A94395}"/>
              </a:ext>
            </a:extLst>
          </p:cNvPr>
          <p:cNvSpPr txBox="1"/>
          <p:nvPr/>
        </p:nvSpPr>
        <p:spPr>
          <a:xfrm>
            <a:off x="2195736" y="1134593"/>
            <a:ext cx="4752528" cy="2585323"/>
          </a:xfrm>
          <a:prstGeom prst="rect">
            <a:avLst/>
          </a:prstGeom>
          <a:noFill/>
        </p:spPr>
        <p:txBody>
          <a:bodyPr wrap="square" rtlCol="0">
            <a:spAutoFit/>
          </a:bodyPr>
          <a:lstStyle/>
          <a:p>
            <a:pPr algn="ctr"/>
            <a:r>
              <a:rPr lang="ar-EG" sz="5400" b="1" dirty="0">
                <a:solidFill>
                  <a:schemeClr val="bg2">
                    <a:lumMod val="50000"/>
                  </a:schemeClr>
                </a:solidFill>
              </a:rPr>
              <a:t>ثانيا: القرارات المتخذة في الحياة العامة:</a:t>
            </a:r>
            <a:endParaRPr lang="ar-EG" sz="23900" b="1" dirty="0">
              <a:solidFill>
                <a:schemeClr val="bg2">
                  <a:lumMod val="50000"/>
                </a:schemeClr>
              </a:solidFill>
            </a:endParaRPr>
          </a:p>
        </p:txBody>
      </p:sp>
      <p:sp>
        <p:nvSpPr>
          <p:cNvPr id="4" name="مربع نص 3">
            <a:extLst>
              <a:ext uri="{FF2B5EF4-FFF2-40B4-BE49-F238E27FC236}">
                <a16:creationId xmlns:a16="http://schemas.microsoft.com/office/drawing/2014/main" id="{12D7CAF9-E89F-BDC0-AB28-F8E2DCA54F9B}"/>
              </a:ext>
            </a:extLst>
          </p:cNvPr>
          <p:cNvSpPr txBox="1"/>
          <p:nvPr/>
        </p:nvSpPr>
        <p:spPr>
          <a:xfrm>
            <a:off x="1679135" y="3719916"/>
            <a:ext cx="4572000" cy="1569660"/>
          </a:xfrm>
          <a:prstGeom prst="rect">
            <a:avLst/>
          </a:prstGeom>
          <a:noFill/>
        </p:spPr>
        <p:txBody>
          <a:bodyPr wrap="square">
            <a:spAutoFit/>
          </a:bodyPr>
          <a:lstStyle/>
          <a:p>
            <a:r>
              <a:rPr lang="ar-EG" sz="3200" b="1" dirty="0"/>
              <a:t>تنقسم القرارات التي تتخذ على مستوى الحياة العامة إلى ثلاثة أنواع هي:</a:t>
            </a:r>
            <a:endParaRPr lang="ar-EG" sz="4400" b="1" dirty="0"/>
          </a:p>
        </p:txBody>
      </p:sp>
    </p:spTree>
    <p:extLst>
      <p:ext uri="{BB962C8B-B14F-4D97-AF65-F5344CB8AC3E}">
        <p14:creationId xmlns:p14="http://schemas.microsoft.com/office/powerpoint/2010/main" val="154780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179512" y="815788"/>
            <a:ext cx="7704856" cy="1152128"/>
          </a:xfrm>
          <a:prstGeom prst="flowChartTerminator">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r>
              <a:rPr lang="ar-EG" sz="3200" b="1" u="sng" dirty="0">
                <a:solidFill>
                  <a:srgbClr val="C00000"/>
                </a:solidFill>
              </a:rPr>
              <a:t>1- قرارات تخص الفرد وقرارات تخص المجموعة:</a:t>
            </a:r>
            <a:endParaRPr lang="ar-EG" sz="6000" b="1" u="sng" dirty="0">
              <a:solidFill>
                <a:srgbClr val="C00000"/>
              </a:solidFill>
            </a:endParaRPr>
          </a:p>
        </p:txBody>
      </p:sp>
      <p:sp>
        <p:nvSpPr>
          <p:cNvPr id="4" name="مربع نص 3">
            <a:extLst>
              <a:ext uri="{FF2B5EF4-FFF2-40B4-BE49-F238E27FC236}">
                <a16:creationId xmlns:a16="http://schemas.microsoft.com/office/drawing/2014/main" id="{E950DD52-F1FE-5E06-C3E6-72F2E2014E0F}"/>
              </a:ext>
            </a:extLst>
          </p:cNvPr>
          <p:cNvSpPr txBox="1"/>
          <p:nvPr/>
        </p:nvSpPr>
        <p:spPr>
          <a:xfrm>
            <a:off x="1043608" y="1967916"/>
            <a:ext cx="7380820" cy="4524315"/>
          </a:xfrm>
          <a:prstGeom prst="rect">
            <a:avLst/>
          </a:prstGeom>
          <a:noFill/>
        </p:spPr>
        <p:txBody>
          <a:bodyPr wrap="square">
            <a:spAutoFit/>
          </a:bodyPr>
          <a:lstStyle/>
          <a:p>
            <a:pPr marL="457200" indent="-457200">
              <a:buFont typeface="Arial" panose="020B0604020202020204" pitchFamily="34" charset="0"/>
              <a:buChar char="•"/>
            </a:pPr>
            <a:r>
              <a:rPr lang="ar-EG" sz="3200" b="1" dirty="0"/>
              <a:t>القرارات التي تخص فردًا بعينه، وتؤثر في حياته وليس لها تأثير مباشر في حياة الآخرين؛ مثل قرار دخول إحدى الكليات بعد الثانوية، أو شراء جهاز جوال، فهذه قرارات قد لا تؤثر في الآخرين، ولا يهتم بها إلا صاحبها. </a:t>
            </a:r>
          </a:p>
          <a:p>
            <a:pPr marL="457200" indent="-457200">
              <a:buFont typeface="Arial" panose="020B0604020202020204" pitchFamily="34" charset="0"/>
              <a:buChar char="•"/>
            </a:pPr>
            <a:r>
              <a:rPr lang="ar-EG" sz="3200" b="1" dirty="0"/>
              <a:t>القرارات التي تخص المجموعة هي قرارات تتعلق بمصير مجموعة من أسرة، أو مرؤوسين في عمل، أو مواطنين في دولة، وتتخذ من قبل فرد واحد، أو من قبل مجموعة من الأفراد.</a:t>
            </a:r>
            <a:endParaRPr lang="ar-EG" sz="4800" b="1" dirty="0"/>
          </a:p>
        </p:txBody>
      </p:sp>
    </p:spTree>
    <p:extLst>
      <p:ext uri="{BB962C8B-B14F-4D97-AF65-F5344CB8AC3E}">
        <p14:creationId xmlns:p14="http://schemas.microsoft.com/office/powerpoint/2010/main" val="137766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324544" y="596463"/>
            <a:ext cx="7704856" cy="1152128"/>
          </a:xfrm>
          <a:prstGeom prst="flowChartTerminator">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r>
              <a:rPr lang="ar-EG" sz="3600" b="1" u="sng" dirty="0">
                <a:solidFill>
                  <a:srgbClr val="C00000"/>
                </a:solidFill>
              </a:rPr>
              <a:t>2 قرارات عادية، وقرارات مصيرية</a:t>
            </a:r>
            <a:endParaRPr lang="ar-EG" sz="5400" b="1" u="sng" dirty="0">
              <a:solidFill>
                <a:srgbClr val="C00000"/>
              </a:solidFill>
            </a:endParaRPr>
          </a:p>
        </p:txBody>
      </p:sp>
      <p:sp>
        <p:nvSpPr>
          <p:cNvPr id="4" name="مربع نص 3">
            <a:extLst>
              <a:ext uri="{FF2B5EF4-FFF2-40B4-BE49-F238E27FC236}">
                <a16:creationId xmlns:a16="http://schemas.microsoft.com/office/drawing/2014/main" id="{E950DD52-F1FE-5E06-C3E6-72F2E2014E0F}"/>
              </a:ext>
            </a:extLst>
          </p:cNvPr>
          <p:cNvSpPr txBox="1"/>
          <p:nvPr/>
        </p:nvSpPr>
        <p:spPr>
          <a:xfrm>
            <a:off x="1619672" y="2146043"/>
            <a:ext cx="6804756" cy="3108543"/>
          </a:xfrm>
          <a:prstGeom prst="rect">
            <a:avLst/>
          </a:prstGeom>
          <a:noFill/>
        </p:spPr>
        <p:txBody>
          <a:bodyPr wrap="square">
            <a:spAutoFit/>
          </a:bodyPr>
          <a:lstStyle/>
          <a:p>
            <a:pPr marL="457200" indent="-457200">
              <a:buFont typeface="Wingdings" panose="05000000000000000000" pitchFamily="2" charset="2"/>
              <a:buChar char="§"/>
            </a:pPr>
            <a:r>
              <a:rPr lang="ar-EG" sz="2800" b="1" dirty="0">
                <a:solidFill>
                  <a:srgbClr val="C00000"/>
                </a:solidFill>
              </a:rPr>
              <a:t>القرار العادي </a:t>
            </a:r>
            <a:r>
              <a:rPr lang="ar-EG" sz="2800" b="1" dirty="0"/>
              <a:t>هو القرار الذي نتخذه ولا يكون له تأثير خطير أو مهم جدا؛ مثل أن تقرر السفر في بداية الإجازة أو في منتصفها، أو أن تشتري جوالا لونه أسود أو أزرق.</a:t>
            </a:r>
          </a:p>
          <a:p>
            <a:pPr marL="457200" indent="-457200">
              <a:buFont typeface="Wingdings" panose="05000000000000000000" pitchFamily="2" charset="2"/>
              <a:buChar char="§"/>
            </a:pPr>
            <a:r>
              <a:rPr lang="ar-EG" sz="2800" b="1" dirty="0">
                <a:solidFill>
                  <a:srgbClr val="C00000"/>
                </a:solidFill>
              </a:rPr>
              <a:t>القرار المصيري </a:t>
            </a:r>
            <a:r>
              <a:rPr lang="ar-EG" sz="2800" b="1" dirty="0"/>
              <a:t>قد يخص الفرد أو يخص مجموعة من الأشخاص مثل أن يقرر شخص أن ينتقل للعمل في مدينة أخرى غير المدينة التي يعيش فيها الآن، أو أن يقرر أحد الموظفين التقاعد من عمله الوظيفي ويعمل في العمل التجاري، أو العمل الحر.</a:t>
            </a:r>
          </a:p>
        </p:txBody>
      </p:sp>
    </p:spTree>
    <p:extLst>
      <p:ext uri="{BB962C8B-B14F-4D97-AF65-F5344CB8AC3E}">
        <p14:creationId xmlns:p14="http://schemas.microsoft.com/office/powerpoint/2010/main" val="161234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719572" y="692696"/>
            <a:ext cx="7704856" cy="1152128"/>
          </a:xfrm>
          <a:prstGeom prst="flowChartTerminator">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ar-EG" sz="4400" b="1" u="sng" dirty="0">
                <a:solidFill>
                  <a:srgbClr val="C00000"/>
                </a:solidFill>
              </a:rPr>
              <a:t>3- قرارات دورية، وقرارات طارئة</a:t>
            </a:r>
            <a:endParaRPr lang="ar-EG" sz="7200" b="1" u="sng" dirty="0">
              <a:solidFill>
                <a:srgbClr val="C00000"/>
              </a:solidFill>
            </a:endParaRPr>
          </a:p>
        </p:txBody>
      </p:sp>
      <p:sp>
        <p:nvSpPr>
          <p:cNvPr id="4" name="مربع نص 3">
            <a:extLst>
              <a:ext uri="{FF2B5EF4-FFF2-40B4-BE49-F238E27FC236}">
                <a16:creationId xmlns:a16="http://schemas.microsoft.com/office/drawing/2014/main" id="{E950DD52-F1FE-5E06-C3E6-72F2E2014E0F}"/>
              </a:ext>
            </a:extLst>
          </p:cNvPr>
          <p:cNvSpPr txBox="1"/>
          <p:nvPr/>
        </p:nvSpPr>
        <p:spPr>
          <a:xfrm>
            <a:off x="1367644" y="2132856"/>
            <a:ext cx="6408712" cy="3539430"/>
          </a:xfrm>
          <a:prstGeom prst="rect">
            <a:avLst/>
          </a:prstGeom>
          <a:noFill/>
        </p:spPr>
        <p:txBody>
          <a:bodyPr wrap="square">
            <a:spAutoFit/>
          </a:bodyPr>
          <a:lstStyle/>
          <a:p>
            <a:pPr marL="457200" indent="-457200">
              <a:buFont typeface="Arial" panose="020B0604020202020204" pitchFamily="34" charset="0"/>
              <a:buChar char="•"/>
            </a:pPr>
            <a:r>
              <a:rPr lang="ar-EG" sz="2800" b="1" dirty="0"/>
              <a:t>القرارات الدورية هي القرارات التي يكون متخذ القرار فيها لديه فكرة عن الوقت الذي ستأتي فيه المشكلة التي تحتاج اتخاذ قرار مثل تحديد المكان الذي ستشترى ملابس العيد منه، فهذا قرار دوري يتخذ كل عام، ومتخذ القرار لديه فكرة سابقة عن الوقت الذي يجب اتخاذ القرار فيه.</a:t>
            </a:r>
          </a:p>
          <a:p>
            <a:pPr marL="457200" indent="-457200">
              <a:buFont typeface="Arial" panose="020B0604020202020204" pitchFamily="34" charset="0"/>
              <a:buChar char="•"/>
            </a:pPr>
            <a:r>
              <a:rPr lang="ar-EG" sz="2800" b="1" dirty="0"/>
              <a:t>القرارات الطارئة هي قرارات ليس لمتخذ القرار فكرة عن وقت اتخاذ القرار فيها، فالمشكلة المتعلقة بهذا القرار مفاجئة دون سابق إنذار؛ مثل تعطل السيارة فجأة وسط الطريق.</a:t>
            </a:r>
          </a:p>
        </p:txBody>
      </p:sp>
    </p:spTree>
    <p:extLst>
      <p:ext uri="{BB962C8B-B14F-4D97-AF65-F5344CB8AC3E}">
        <p14:creationId xmlns:p14="http://schemas.microsoft.com/office/powerpoint/2010/main" val="175704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rot="1808781">
            <a:off x="6705182" y="-1126914"/>
            <a:ext cx="674517" cy="8965196"/>
            <a:chOff x="0" y="0"/>
            <a:chExt cx="355301" cy="4722408"/>
          </a:xfrm>
        </p:grpSpPr>
        <p:sp>
          <p:nvSpPr>
            <p:cNvPr id="3" name="Freeform 3"/>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6857075" y="3911910"/>
            <a:ext cx="2853249" cy="2496593"/>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8059331" y="2502279"/>
            <a:ext cx="2072007" cy="3598841"/>
            <a:chOff x="0" y="0"/>
            <a:chExt cx="812800" cy="1411742"/>
          </a:xfrm>
        </p:grpSpPr>
        <p:sp>
          <p:nvSpPr>
            <p:cNvPr id="9" name="Freeform 9"/>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4A2A6BCD-BB4B-ADE1-2E7F-9D0089B3C844}"/>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336666" y="404664"/>
            <a:ext cx="8352928" cy="1129308"/>
          </a:xfrm>
          <a:prstGeom prst="round2SameRect">
            <a:avLst/>
          </a:prstGeom>
          <a:solidFill>
            <a:schemeClr val="accent3">
              <a:lumMod val="20000"/>
              <a:lumOff val="80000"/>
            </a:schemeClr>
          </a:solidFill>
        </p:spPr>
        <p:txBody>
          <a:bodyPr wrap="square">
            <a:spAutoFit/>
          </a:bodyPr>
          <a:lstStyle/>
          <a:p>
            <a:r>
              <a:rPr lang="ar-EG" sz="3200" b="1" dirty="0"/>
              <a:t>بالتعاون مع زملائك في المجموعة اذكر مثالا على كل نوع من أنواع القرارات.</a:t>
            </a:r>
            <a:endParaRPr lang="ar-EG" sz="4800" b="1" dirty="0"/>
          </a:p>
        </p:txBody>
      </p:sp>
      <p:graphicFrame>
        <p:nvGraphicFramePr>
          <p:cNvPr id="2" name="جدول 3">
            <a:extLst>
              <a:ext uri="{FF2B5EF4-FFF2-40B4-BE49-F238E27FC236}">
                <a16:creationId xmlns:a16="http://schemas.microsoft.com/office/drawing/2014/main" id="{449BA846-E964-88E7-1458-C8EEDED9608B}"/>
              </a:ext>
            </a:extLst>
          </p:cNvPr>
          <p:cNvGraphicFramePr>
            <a:graphicFrameLocks noGrp="1"/>
          </p:cNvGraphicFramePr>
          <p:nvPr>
            <p:extLst>
              <p:ext uri="{D42A27DB-BD31-4B8C-83A1-F6EECF244321}">
                <p14:modId xmlns:p14="http://schemas.microsoft.com/office/powerpoint/2010/main" val="3911765403"/>
              </p:ext>
            </p:extLst>
          </p:nvPr>
        </p:nvGraphicFramePr>
        <p:xfrm>
          <a:off x="304800" y="1499765"/>
          <a:ext cx="8322585" cy="5212080"/>
        </p:xfrm>
        <a:graphic>
          <a:graphicData uri="http://schemas.openxmlformats.org/drawingml/2006/table">
            <a:tbl>
              <a:tblPr firstRow="1" bandRow="1">
                <a:tableStyleId>{073A0DAA-6AF3-43AB-8588-CEC1D06C72B9}</a:tableStyleId>
              </a:tblPr>
              <a:tblGrid>
                <a:gridCol w="4771256">
                  <a:extLst>
                    <a:ext uri="{9D8B030D-6E8A-4147-A177-3AD203B41FA5}">
                      <a16:colId xmlns:a16="http://schemas.microsoft.com/office/drawing/2014/main" val="4012786626"/>
                    </a:ext>
                  </a:extLst>
                </a:gridCol>
                <a:gridCol w="2933600">
                  <a:extLst>
                    <a:ext uri="{9D8B030D-6E8A-4147-A177-3AD203B41FA5}">
                      <a16:colId xmlns:a16="http://schemas.microsoft.com/office/drawing/2014/main" val="4257316892"/>
                    </a:ext>
                  </a:extLst>
                </a:gridCol>
                <a:gridCol w="617729">
                  <a:extLst>
                    <a:ext uri="{9D8B030D-6E8A-4147-A177-3AD203B41FA5}">
                      <a16:colId xmlns:a16="http://schemas.microsoft.com/office/drawing/2014/main" val="92503432"/>
                    </a:ext>
                  </a:extLst>
                </a:gridCol>
              </a:tblGrid>
              <a:tr h="560915">
                <a:tc>
                  <a:txBody>
                    <a:bodyPr/>
                    <a:lstStyle/>
                    <a:p>
                      <a:r>
                        <a:rPr lang="ar-EG" sz="3200" b="1" dirty="0"/>
                        <a:t>المثال</a:t>
                      </a:r>
                      <a:endParaRPr lang="en-US" sz="3200" b="1" dirty="0"/>
                    </a:p>
                  </a:txBody>
                  <a:tcPr/>
                </a:tc>
                <a:tc>
                  <a:txBody>
                    <a:bodyPr/>
                    <a:lstStyle/>
                    <a:p>
                      <a:r>
                        <a:rPr lang="ar-EG" sz="3200" b="1" dirty="0"/>
                        <a:t>نوع القرار</a:t>
                      </a:r>
                      <a:endParaRPr lang="en-US" sz="3200" b="1" dirty="0"/>
                    </a:p>
                  </a:txBody>
                  <a:tcPr/>
                </a:tc>
                <a:tc>
                  <a:txBody>
                    <a:bodyPr/>
                    <a:lstStyle/>
                    <a:p>
                      <a:r>
                        <a:rPr lang="ar-EG" sz="3200" b="1" dirty="0"/>
                        <a:t>م</a:t>
                      </a:r>
                      <a:endParaRPr lang="en-US" sz="3200" b="1" dirty="0"/>
                    </a:p>
                  </a:txBody>
                  <a:tcPr/>
                </a:tc>
                <a:extLst>
                  <a:ext uri="{0D108BD9-81ED-4DB2-BD59-A6C34878D82A}">
                    <a16:rowId xmlns:a16="http://schemas.microsoft.com/office/drawing/2014/main" val="1589203792"/>
                  </a:ext>
                </a:extLst>
              </a:tr>
              <a:tr h="560915">
                <a:tc>
                  <a:txBody>
                    <a:bodyPr/>
                    <a:lstStyle/>
                    <a:p>
                      <a:endParaRPr lang="en-US" sz="3200" b="1"/>
                    </a:p>
                  </a:txBody>
                  <a:tcPr/>
                </a:tc>
                <a:tc>
                  <a:txBody>
                    <a:bodyPr/>
                    <a:lstStyle/>
                    <a:p>
                      <a:r>
                        <a:rPr lang="ar-EG" sz="3200" b="1" dirty="0"/>
                        <a:t>تكنيكي</a:t>
                      </a:r>
                      <a:endParaRPr lang="en-US" sz="3200" b="1" dirty="0"/>
                    </a:p>
                  </a:txBody>
                  <a:tcPr/>
                </a:tc>
                <a:tc>
                  <a:txBody>
                    <a:bodyPr/>
                    <a:lstStyle/>
                    <a:p>
                      <a:endParaRPr lang="en-US" sz="3200" b="1" dirty="0"/>
                    </a:p>
                  </a:txBody>
                  <a:tcPr/>
                </a:tc>
                <a:extLst>
                  <a:ext uri="{0D108BD9-81ED-4DB2-BD59-A6C34878D82A}">
                    <a16:rowId xmlns:a16="http://schemas.microsoft.com/office/drawing/2014/main" val="2564564825"/>
                  </a:ext>
                </a:extLst>
              </a:tr>
              <a:tr h="560915">
                <a:tc>
                  <a:txBody>
                    <a:bodyPr/>
                    <a:lstStyle/>
                    <a:p>
                      <a:endParaRPr lang="en-US" sz="3200" b="1"/>
                    </a:p>
                  </a:txBody>
                  <a:tcPr/>
                </a:tc>
                <a:tc>
                  <a:txBody>
                    <a:bodyPr/>
                    <a:lstStyle/>
                    <a:p>
                      <a:r>
                        <a:rPr lang="ar-EG" sz="3200" b="1" dirty="0"/>
                        <a:t>روتيني</a:t>
                      </a:r>
                      <a:endParaRPr lang="en-US" sz="3200" b="1" dirty="0"/>
                    </a:p>
                  </a:txBody>
                  <a:tcPr/>
                </a:tc>
                <a:tc>
                  <a:txBody>
                    <a:bodyPr/>
                    <a:lstStyle/>
                    <a:p>
                      <a:r>
                        <a:rPr lang="ar-EG" sz="3200" b="1" dirty="0"/>
                        <a:t>2</a:t>
                      </a:r>
                      <a:endParaRPr lang="en-US" sz="3200" b="1" dirty="0"/>
                    </a:p>
                  </a:txBody>
                  <a:tcPr/>
                </a:tc>
                <a:extLst>
                  <a:ext uri="{0D108BD9-81ED-4DB2-BD59-A6C34878D82A}">
                    <a16:rowId xmlns:a16="http://schemas.microsoft.com/office/drawing/2014/main" val="3766331394"/>
                  </a:ext>
                </a:extLst>
              </a:tr>
              <a:tr h="560915">
                <a:tc>
                  <a:txBody>
                    <a:bodyPr/>
                    <a:lstStyle/>
                    <a:p>
                      <a:endParaRPr lang="en-US" sz="3200" b="1"/>
                    </a:p>
                  </a:txBody>
                  <a:tcPr/>
                </a:tc>
                <a:tc>
                  <a:txBody>
                    <a:bodyPr/>
                    <a:lstStyle/>
                    <a:p>
                      <a:r>
                        <a:rPr lang="ar-EG" sz="3200" b="1" dirty="0"/>
                        <a:t>مصيري</a:t>
                      </a:r>
                      <a:endParaRPr lang="en-US" sz="3200" b="1" dirty="0"/>
                    </a:p>
                  </a:txBody>
                  <a:tcPr/>
                </a:tc>
                <a:tc>
                  <a:txBody>
                    <a:bodyPr/>
                    <a:lstStyle/>
                    <a:p>
                      <a:r>
                        <a:rPr lang="ar-EG" sz="3200" b="1" dirty="0"/>
                        <a:t>3</a:t>
                      </a:r>
                      <a:endParaRPr lang="en-US" sz="3200" b="1" dirty="0"/>
                    </a:p>
                  </a:txBody>
                  <a:tcPr/>
                </a:tc>
                <a:extLst>
                  <a:ext uri="{0D108BD9-81ED-4DB2-BD59-A6C34878D82A}">
                    <a16:rowId xmlns:a16="http://schemas.microsoft.com/office/drawing/2014/main" val="3383389450"/>
                  </a:ext>
                </a:extLst>
              </a:tr>
              <a:tr h="560915">
                <a:tc>
                  <a:txBody>
                    <a:bodyPr/>
                    <a:lstStyle/>
                    <a:p>
                      <a:endParaRPr lang="en-US" sz="3200" b="1"/>
                    </a:p>
                  </a:txBody>
                  <a:tcPr/>
                </a:tc>
                <a:tc>
                  <a:txBody>
                    <a:bodyPr/>
                    <a:lstStyle/>
                    <a:p>
                      <a:r>
                        <a:rPr lang="ar-EG" sz="3200" b="1" dirty="0"/>
                        <a:t>عادي</a:t>
                      </a:r>
                      <a:endParaRPr lang="en-US" sz="3200" b="1" dirty="0"/>
                    </a:p>
                  </a:txBody>
                  <a:tcPr/>
                </a:tc>
                <a:tc>
                  <a:txBody>
                    <a:bodyPr/>
                    <a:lstStyle/>
                    <a:p>
                      <a:r>
                        <a:rPr lang="ar-EG" sz="3200" b="1" dirty="0"/>
                        <a:t>4</a:t>
                      </a:r>
                      <a:endParaRPr lang="en-US" sz="3200" b="1" dirty="0"/>
                    </a:p>
                  </a:txBody>
                  <a:tcPr/>
                </a:tc>
                <a:extLst>
                  <a:ext uri="{0D108BD9-81ED-4DB2-BD59-A6C34878D82A}">
                    <a16:rowId xmlns:a16="http://schemas.microsoft.com/office/drawing/2014/main" val="1921715620"/>
                  </a:ext>
                </a:extLst>
              </a:tr>
              <a:tr h="560915">
                <a:tc>
                  <a:txBody>
                    <a:bodyPr/>
                    <a:lstStyle/>
                    <a:p>
                      <a:endParaRPr lang="en-US" sz="3200" b="1"/>
                    </a:p>
                  </a:txBody>
                  <a:tcPr/>
                </a:tc>
                <a:tc>
                  <a:txBody>
                    <a:bodyPr/>
                    <a:lstStyle/>
                    <a:p>
                      <a:r>
                        <a:rPr lang="ar-EG" sz="3200" b="1" dirty="0"/>
                        <a:t>إستراتيجي</a:t>
                      </a:r>
                      <a:endParaRPr lang="en-US" sz="3200" b="1" dirty="0"/>
                    </a:p>
                  </a:txBody>
                  <a:tcPr/>
                </a:tc>
                <a:tc>
                  <a:txBody>
                    <a:bodyPr/>
                    <a:lstStyle/>
                    <a:p>
                      <a:r>
                        <a:rPr lang="ar-EG" sz="3200" b="1" dirty="0"/>
                        <a:t>5</a:t>
                      </a:r>
                      <a:endParaRPr lang="en-US" sz="3200" b="1" dirty="0"/>
                    </a:p>
                  </a:txBody>
                  <a:tcPr/>
                </a:tc>
                <a:extLst>
                  <a:ext uri="{0D108BD9-81ED-4DB2-BD59-A6C34878D82A}">
                    <a16:rowId xmlns:a16="http://schemas.microsoft.com/office/drawing/2014/main" val="3695901620"/>
                  </a:ext>
                </a:extLst>
              </a:tr>
              <a:tr h="560915">
                <a:tc>
                  <a:txBody>
                    <a:bodyPr/>
                    <a:lstStyle/>
                    <a:p>
                      <a:endParaRPr lang="en-US" sz="3200" b="1"/>
                    </a:p>
                  </a:txBody>
                  <a:tcPr/>
                </a:tc>
                <a:tc>
                  <a:txBody>
                    <a:bodyPr/>
                    <a:lstStyle/>
                    <a:p>
                      <a:r>
                        <a:rPr lang="ar-EG" sz="3200" b="1" dirty="0"/>
                        <a:t>دوري</a:t>
                      </a:r>
                      <a:endParaRPr lang="en-US" sz="3200" b="1" dirty="0"/>
                    </a:p>
                  </a:txBody>
                  <a:tcPr/>
                </a:tc>
                <a:tc>
                  <a:txBody>
                    <a:bodyPr/>
                    <a:lstStyle/>
                    <a:p>
                      <a:r>
                        <a:rPr lang="ar-EG" sz="3200" b="1" dirty="0"/>
                        <a:t>6</a:t>
                      </a:r>
                      <a:endParaRPr lang="en-US" sz="3200" b="1" dirty="0"/>
                    </a:p>
                  </a:txBody>
                  <a:tcPr/>
                </a:tc>
                <a:extLst>
                  <a:ext uri="{0D108BD9-81ED-4DB2-BD59-A6C34878D82A}">
                    <a16:rowId xmlns:a16="http://schemas.microsoft.com/office/drawing/2014/main" val="705131472"/>
                  </a:ext>
                </a:extLst>
              </a:tr>
              <a:tr h="560915">
                <a:tc>
                  <a:txBody>
                    <a:bodyPr/>
                    <a:lstStyle/>
                    <a:p>
                      <a:endParaRPr lang="en-US" sz="3200" b="1"/>
                    </a:p>
                  </a:txBody>
                  <a:tcPr/>
                </a:tc>
                <a:tc>
                  <a:txBody>
                    <a:bodyPr/>
                    <a:lstStyle/>
                    <a:p>
                      <a:r>
                        <a:rPr lang="ar-EG" sz="3200" b="1" dirty="0"/>
                        <a:t>فردي</a:t>
                      </a:r>
                      <a:endParaRPr lang="en-US" sz="3200" b="1" dirty="0"/>
                    </a:p>
                  </a:txBody>
                  <a:tcPr/>
                </a:tc>
                <a:tc>
                  <a:txBody>
                    <a:bodyPr/>
                    <a:lstStyle/>
                    <a:p>
                      <a:r>
                        <a:rPr lang="ar-EG" sz="3200" b="1" dirty="0"/>
                        <a:t>7</a:t>
                      </a:r>
                      <a:endParaRPr lang="en-US" sz="3200" b="1" dirty="0"/>
                    </a:p>
                  </a:txBody>
                  <a:tcPr/>
                </a:tc>
                <a:extLst>
                  <a:ext uri="{0D108BD9-81ED-4DB2-BD59-A6C34878D82A}">
                    <a16:rowId xmlns:a16="http://schemas.microsoft.com/office/drawing/2014/main" val="2816618007"/>
                  </a:ext>
                </a:extLst>
              </a:tr>
              <a:tr h="560915">
                <a:tc>
                  <a:txBody>
                    <a:bodyPr/>
                    <a:lstStyle/>
                    <a:p>
                      <a:endParaRPr lang="en-US" sz="3200" b="1"/>
                    </a:p>
                  </a:txBody>
                  <a:tcPr/>
                </a:tc>
                <a:tc>
                  <a:txBody>
                    <a:bodyPr/>
                    <a:lstStyle/>
                    <a:p>
                      <a:r>
                        <a:rPr lang="ar-EG" sz="3200" b="1" dirty="0"/>
                        <a:t>طارئ</a:t>
                      </a:r>
                      <a:endParaRPr lang="en-US" sz="3200" b="1" dirty="0"/>
                    </a:p>
                  </a:txBody>
                  <a:tcPr/>
                </a:tc>
                <a:tc>
                  <a:txBody>
                    <a:bodyPr/>
                    <a:lstStyle/>
                    <a:p>
                      <a:r>
                        <a:rPr lang="ar-EG" sz="3200" b="1" dirty="0"/>
                        <a:t>8</a:t>
                      </a:r>
                      <a:endParaRPr lang="en-US" sz="3200" b="1" dirty="0"/>
                    </a:p>
                  </a:txBody>
                  <a:tcPr/>
                </a:tc>
                <a:extLst>
                  <a:ext uri="{0D108BD9-81ED-4DB2-BD59-A6C34878D82A}">
                    <a16:rowId xmlns:a16="http://schemas.microsoft.com/office/drawing/2014/main" val="3816822209"/>
                  </a:ext>
                </a:extLst>
              </a:tr>
            </a:tbl>
          </a:graphicData>
        </a:graphic>
      </p:graphicFrame>
    </p:spTree>
    <p:extLst>
      <p:ext uri="{BB962C8B-B14F-4D97-AF65-F5344CB8AC3E}">
        <p14:creationId xmlns:p14="http://schemas.microsoft.com/office/powerpoint/2010/main" val="346187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sp>
        <p:nvSpPr>
          <p:cNvPr id="5" name="Freeform 5"/>
          <p:cNvSpPr/>
          <p:nvPr/>
        </p:nvSpPr>
        <p:spPr>
          <a:xfrm>
            <a:off x="5103315" y="476672"/>
            <a:ext cx="4040483" cy="3470956"/>
          </a:xfrm>
          <a:custGeom>
            <a:avLst/>
            <a:gdLst/>
            <a:ahLst/>
            <a:cxnLst/>
            <a:rect l="l" t="t" r="r" b="b"/>
            <a:pathLst>
              <a:path w="4231157" h="4114800">
                <a:moveTo>
                  <a:pt x="0" y="0"/>
                </a:moveTo>
                <a:lnTo>
                  <a:pt x="4231157" y="0"/>
                </a:lnTo>
                <a:lnTo>
                  <a:pt x="423115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2">
            <a:extLst>
              <a:ext uri="{FF2B5EF4-FFF2-40B4-BE49-F238E27FC236}">
                <a16:creationId xmlns:a16="http://schemas.microsoft.com/office/drawing/2014/main" id="{31334DDF-B23D-A0DF-0663-C6D97B80B2A5}"/>
              </a:ext>
            </a:extLst>
          </p:cNvPr>
          <p:cNvGrpSpPr/>
          <p:nvPr/>
        </p:nvGrpSpPr>
        <p:grpSpPr>
          <a:xfrm>
            <a:off x="683568" y="2420888"/>
            <a:ext cx="3603989" cy="2770882"/>
            <a:chOff x="0" y="0"/>
            <a:chExt cx="1057180" cy="812800"/>
          </a:xfrm>
        </p:grpSpPr>
        <p:sp>
          <p:nvSpPr>
            <p:cNvPr id="7" name="Freeform 3">
              <a:extLst>
                <a:ext uri="{FF2B5EF4-FFF2-40B4-BE49-F238E27FC236}">
                  <a16:creationId xmlns:a16="http://schemas.microsoft.com/office/drawing/2014/main" id="{77FE289D-2B58-C40E-FDF0-3B50B668DC3B}"/>
                </a:ext>
              </a:extLst>
            </p:cNvPr>
            <p:cNvSpPr/>
            <p:nvPr/>
          </p:nvSpPr>
          <p:spPr>
            <a:xfrm>
              <a:off x="0" y="0"/>
              <a:ext cx="1057181" cy="812800"/>
            </a:xfrm>
            <a:custGeom>
              <a:avLst/>
              <a:gdLst/>
              <a:ahLst/>
              <a:cxnLst/>
              <a:rect l="l" t="t" r="r" b="b"/>
              <a:pathLst>
                <a:path w="1057181" h="812800">
                  <a:moveTo>
                    <a:pt x="113852" y="0"/>
                  </a:moveTo>
                  <a:lnTo>
                    <a:pt x="943328" y="0"/>
                  </a:lnTo>
                  <a:cubicBezTo>
                    <a:pt x="1006207" y="0"/>
                    <a:pt x="1057181" y="50973"/>
                    <a:pt x="1057181" y="113852"/>
                  </a:cubicBezTo>
                  <a:lnTo>
                    <a:pt x="1057181" y="698948"/>
                  </a:lnTo>
                  <a:cubicBezTo>
                    <a:pt x="1057181" y="761827"/>
                    <a:pt x="1006207" y="812800"/>
                    <a:pt x="943328" y="812800"/>
                  </a:cubicBezTo>
                  <a:lnTo>
                    <a:pt x="113852" y="812800"/>
                  </a:lnTo>
                  <a:cubicBezTo>
                    <a:pt x="50973" y="812800"/>
                    <a:pt x="0" y="761827"/>
                    <a:pt x="0" y="698948"/>
                  </a:cubicBezTo>
                  <a:lnTo>
                    <a:pt x="0" y="113852"/>
                  </a:lnTo>
                  <a:cubicBezTo>
                    <a:pt x="0" y="50973"/>
                    <a:pt x="50973" y="0"/>
                    <a:pt x="113852" y="0"/>
                  </a:cubicBezTo>
                  <a:close/>
                </a:path>
              </a:pathLst>
            </a:custGeom>
            <a:solidFill>
              <a:srgbClr val="FFFFFF"/>
            </a:solidFill>
          </p:spPr>
        </p:sp>
        <p:sp>
          <p:nvSpPr>
            <p:cNvPr id="8" name="TextBox 4">
              <a:extLst>
                <a:ext uri="{FF2B5EF4-FFF2-40B4-BE49-F238E27FC236}">
                  <a16:creationId xmlns:a16="http://schemas.microsoft.com/office/drawing/2014/main" id="{7689D470-E3A6-0B7D-07DB-37B9E2F43B43}"/>
                </a:ext>
              </a:extLst>
            </p:cNvPr>
            <p:cNvSpPr txBox="1"/>
            <p:nvPr/>
          </p:nvSpPr>
          <p:spPr>
            <a:xfrm>
              <a:off x="0" y="-57150"/>
              <a:ext cx="1057180" cy="869950"/>
            </a:xfrm>
            <a:prstGeom prst="rect">
              <a:avLst/>
            </a:prstGeom>
          </p:spPr>
          <p:txBody>
            <a:bodyPr lIns="50800" tIns="50800" rIns="50800" bIns="50800" rtlCol="0" anchor="ctr"/>
            <a:lstStyle/>
            <a:p>
              <a:pPr marL="0" marR="0" lvl="0" indent="0" algn="ctr" defTabSz="914400" rtl="1"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11">
            <a:extLst>
              <a:ext uri="{FF2B5EF4-FFF2-40B4-BE49-F238E27FC236}">
                <a16:creationId xmlns:a16="http://schemas.microsoft.com/office/drawing/2014/main" id="{FF594AEE-F4E3-EEC3-8D49-B3B8697802D7}"/>
              </a:ext>
            </a:extLst>
          </p:cNvPr>
          <p:cNvGrpSpPr/>
          <p:nvPr/>
        </p:nvGrpSpPr>
        <p:grpSpPr>
          <a:xfrm>
            <a:off x="683565" y="2694346"/>
            <a:ext cx="1416975" cy="708488"/>
            <a:chOff x="0" y="0"/>
            <a:chExt cx="812800" cy="406400"/>
          </a:xfrm>
        </p:grpSpPr>
        <p:sp>
          <p:nvSpPr>
            <p:cNvPr id="10" name="Freeform 12">
              <a:extLst>
                <a:ext uri="{FF2B5EF4-FFF2-40B4-BE49-F238E27FC236}">
                  <a16:creationId xmlns:a16="http://schemas.microsoft.com/office/drawing/2014/main" id="{644D7A9D-BFE6-BBF9-6A9D-5308965CB8B5}"/>
                </a:ext>
              </a:extLst>
            </p:cNvPr>
            <p:cNvSpPr/>
            <p:nvPr/>
          </p:nvSpPr>
          <p:spPr>
            <a:xfrm>
              <a:off x="0" y="0"/>
              <a:ext cx="812800"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rgbClr val="80131A"/>
            </a:solidFill>
          </p:spPr>
        </p:sp>
        <p:sp>
          <p:nvSpPr>
            <p:cNvPr id="11" name="TextBox 13">
              <a:extLst>
                <a:ext uri="{FF2B5EF4-FFF2-40B4-BE49-F238E27FC236}">
                  <a16:creationId xmlns:a16="http://schemas.microsoft.com/office/drawing/2014/main" id="{D03C577A-670A-65B7-D175-9EEFAA337AB7}"/>
                </a:ext>
              </a:extLst>
            </p:cNvPr>
            <p:cNvSpPr txBox="1"/>
            <p:nvPr/>
          </p:nvSpPr>
          <p:spPr>
            <a:xfrm>
              <a:off x="0" y="-57150"/>
              <a:ext cx="698500" cy="463550"/>
            </a:xfrm>
            <a:prstGeom prst="rect">
              <a:avLst/>
            </a:prstGeom>
          </p:spPr>
          <p:txBody>
            <a:bodyPr lIns="50800" tIns="50800" rIns="50800" bIns="50800" rtlCol="0" anchor="ctr"/>
            <a:lstStyle/>
            <a:p>
              <a:pPr marL="0" marR="0" lvl="0" indent="0" algn="ctr" defTabSz="914400" rtl="1"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مربع نص 11">
            <a:extLst>
              <a:ext uri="{FF2B5EF4-FFF2-40B4-BE49-F238E27FC236}">
                <a16:creationId xmlns:a16="http://schemas.microsoft.com/office/drawing/2014/main" id="{092BC7B4-7C33-8B82-1A1B-A1AA85C4D5EC}"/>
              </a:ext>
            </a:extLst>
          </p:cNvPr>
          <p:cNvSpPr txBox="1"/>
          <p:nvPr/>
        </p:nvSpPr>
        <p:spPr>
          <a:xfrm>
            <a:off x="1240869" y="2998774"/>
            <a:ext cx="2952328"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solidFill>
                    <a:sysClr val="windowText" lastClr="000000"/>
                  </a:solidFill>
                </a:ln>
                <a:solidFill>
                  <a:srgbClr val="990000"/>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7200" b="1" i="0" u="none" strike="noStrike" kern="1200" cap="none" spc="0" normalizeH="0" baseline="0" noProof="0" dirty="0">
              <a:ln>
                <a:solidFill>
                  <a:sysClr val="windowText" lastClr="000000"/>
                </a:solid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547664" y="1905506"/>
            <a:ext cx="5821365" cy="3046988"/>
          </a:xfrm>
          <a:prstGeom prst="round1Rect">
            <a:avLst/>
          </a:prstGeom>
          <a:noFill/>
          <a:ln>
            <a:noFill/>
          </a:ln>
        </p:spPr>
        <p:txBody>
          <a:bodyPr wrap="square">
            <a:spAutoFit/>
          </a:bodyPr>
          <a:lstStyle/>
          <a:p>
            <a:r>
              <a:rPr lang="ar-EG" sz="3200" b="1" dirty="0"/>
              <a:t>زر مدير المدرسة أو أحد المسؤولين في أي منظمة أخرى، ومن خلال الزيارة تعرف على مختلف أنواع القرارات التي تُتخذ والظروف المحيطة بالمواقف المختلفة لكل نوع، ثم أعد تقريرا يتضمن أمثلة على كل نوع من هذه القرارات، ثم ناقش ذلك مع المجموعات الأخرى.</a:t>
            </a:r>
            <a:endParaRPr lang="ar-EG" sz="5400" dirty="0"/>
          </a:p>
        </p:txBody>
      </p:sp>
    </p:spTree>
    <p:extLst>
      <p:ext uri="{BB962C8B-B14F-4D97-AF65-F5344CB8AC3E}">
        <p14:creationId xmlns:p14="http://schemas.microsoft.com/office/powerpoint/2010/main" val="58637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5" name="Group 5"/>
          <p:cNvGrpSpPr/>
          <p:nvPr/>
        </p:nvGrpSpPr>
        <p:grpSpPr>
          <a:xfrm>
            <a:off x="2142457" y="2539220"/>
            <a:ext cx="4859085" cy="1970626"/>
            <a:chOff x="0" y="0"/>
            <a:chExt cx="1851996" cy="812800"/>
          </a:xfrm>
        </p:grpSpPr>
        <p:sp>
          <p:nvSpPr>
            <p:cNvPr id="6" name="Freeform 6"/>
            <p:cNvSpPr/>
            <p:nvPr/>
          </p:nvSpPr>
          <p:spPr>
            <a:xfrm>
              <a:off x="0" y="0"/>
              <a:ext cx="1851996" cy="812800"/>
            </a:xfrm>
            <a:custGeom>
              <a:avLst/>
              <a:gdLst/>
              <a:ahLst/>
              <a:cxnLst/>
              <a:rect l="l" t="t" r="r" b="b"/>
              <a:pathLst>
                <a:path w="1851996" h="812800">
                  <a:moveTo>
                    <a:pt x="58352" y="0"/>
                  </a:moveTo>
                  <a:lnTo>
                    <a:pt x="1793644" y="0"/>
                  </a:lnTo>
                  <a:cubicBezTo>
                    <a:pt x="1809120" y="0"/>
                    <a:pt x="1823962" y="6148"/>
                    <a:pt x="1834905" y="17091"/>
                  </a:cubicBezTo>
                  <a:cubicBezTo>
                    <a:pt x="1845848" y="28034"/>
                    <a:pt x="1851996" y="42876"/>
                    <a:pt x="1851996" y="58352"/>
                  </a:cubicBezTo>
                  <a:lnTo>
                    <a:pt x="1851996" y="754448"/>
                  </a:lnTo>
                  <a:cubicBezTo>
                    <a:pt x="1851996" y="769924"/>
                    <a:pt x="1845848" y="784766"/>
                    <a:pt x="1834905" y="795709"/>
                  </a:cubicBezTo>
                  <a:cubicBezTo>
                    <a:pt x="1823962" y="806652"/>
                    <a:pt x="1809120" y="812800"/>
                    <a:pt x="1793644" y="812800"/>
                  </a:cubicBezTo>
                  <a:lnTo>
                    <a:pt x="58352" y="812800"/>
                  </a:lnTo>
                  <a:cubicBezTo>
                    <a:pt x="42876" y="812800"/>
                    <a:pt x="28034" y="806652"/>
                    <a:pt x="17091" y="795709"/>
                  </a:cubicBezTo>
                  <a:cubicBezTo>
                    <a:pt x="6148" y="784766"/>
                    <a:pt x="0" y="769924"/>
                    <a:pt x="0" y="754448"/>
                  </a:cubicBezTo>
                  <a:lnTo>
                    <a:pt x="0" y="58352"/>
                  </a:lnTo>
                  <a:cubicBezTo>
                    <a:pt x="0" y="42876"/>
                    <a:pt x="6148" y="28034"/>
                    <a:pt x="17091" y="17091"/>
                  </a:cubicBezTo>
                  <a:cubicBezTo>
                    <a:pt x="28034" y="6148"/>
                    <a:pt x="42876" y="0"/>
                    <a:pt x="58352" y="0"/>
                  </a:cubicBezTo>
                  <a:close/>
                </a:path>
              </a:pathLst>
            </a:custGeom>
            <a:solidFill>
              <a:srgbClr val="FFFFFF"/>
            </a:solidFill>
          </p:spPr>
        </p:sp>
        <p:sp>
          <p:nvSpPr>
            <p:cNvPr id="7" name="TextBox 7"/>
            <p:cNvSpPr txBox="1"/>
            <p:nvPr/>
          </p:nvSpPr>
          <p:spPr>
            <a:xfrm>
              <a:off x="0" y="-57150"/>
              <a:ext cx="1851996" cy="8699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6254179" y="2944521"/>
            <a:ext cx="1089353" cy="108935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3" name="TextBox 13"/>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6314374" y="3004718"/>
            <a:ext cx="968963" cy="968959"/>
            <a:chOff x="0" y="0"/>
            <a:chExt cx="6350000" cy="6349975"/>
          </a:xfrm>
        </p:grpSpPr>
        <p:sp>
          <p:nvSpPr>
            <p:cNvPr id="17" name="Freeform 1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4999" r="-24999"/>
              </a:stretch>
            </a:blipFill>
          </p:spPr>
        </p:sp>
      </p:grpSp>
      <p:grpSp>
        <p:nvGrpSpPr>
          <p:cNvPr id="24" name="Group 24"/>
          <p:cNvGrpSpPr/>
          <p:nvPr/>
        </p:nvGrpSpPr>
        <p:grpSpPr>
          <a:xfrm rot="-10800000">
            <a:off x="-728322" y="4705458"/>
            <a:ext cx="1433032" cy="2489015"/>
            <a:chOff x="0" y="0"/>
            <a:chExt cx="812800" cy="1411742"/>
          </a:xfrm>
        </p:grpSpPr>
        <p:sp>
          <p:nvSpPr>
            <p:cNvPr id="25" name="Freeform 25"/>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26" name="TextBox 26"/>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p:cNvGrpSpPr/>
          <p:nvPr/>
        </p:nvGrpSpPr>
        <p:grpSpPr>
          <a:xfrm rot="-10800000">
            <a:off x="-283010" y="5478396"/>
            <a:ext cx="1433032" cy="746828"/>
            <a:chOff x="0" y="0"/>
            <a:chExt cx="812800" cy="423592"/>
          </a:xfrm>
        </p:grpSpPr>
        <p:sp>
          <p:nvSpPr>
            <p:cNvPr id="28" name="Freeform 28"/>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29" name="TextBox 29"/>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p:cNvGrpSpPr/>
          <p:nvPr/>
        </p:nvGrpSpPr>
        <p:grpSpPr>
          <a:xfrm>
            <a:off x="8410895" y="-259116"/>
            <a:ext cx="1433032" cy="2489015"/>
            <a:chOff x="0" y="0"/>
            <a:chExt cx="812800" cy="1411742"/>
          </a:xfrm>
        </p:grpSpPr>
        <p:sp>
          <p:nvSpPr>
            <p:cNvPr id="31" name="Freeform 31"/>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32" name="TextBox 32"/>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p:cNvGrpSpPr/>
          <p:nvPr/>
        </p:nvGrpSpPr>
        <p:grpSpPr>
          <a:xfrm>
            <a:off x="7965583" y="710133"/>
            <a:ext cx="1433032" cy="746828"/>
            <a:chOff x="0" y="0"/>
            <a:chExt cx="812800" cy="423592"/>
          </a:xfrm>
        </p:grpSpPr>
        <p:sp>
          <p:nvSpPr>
            <p:cNvPr id="34" name="Freeform 34"/>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35" name="TextBox 35"/>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6" name="مربع نص 35">
            <a:extLst>
              <a:ext uri="{FF2B5EF4-FFF2-40B4-BE49-F238E27FC236}">
                <a16:creationId xmlns:a16="http://schemas.microsoft.com/office/drawing/2014/main" id="{463AB19B-2CD0-58B1-D7FC-523FA8A23661}"/>
              </a:ext>
            </a:extLst>
          </p:cNvPr>
          <p:cNvSpPr txBox="1"/>
          <p:nvPr/>
        </p:nvSpPr>
        <p:spPr>
          <a:xfrm>
            <a:off x="1868980" y="2416537"/>
            <a:ext cx="5328592" cy="221599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138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13800" b="1" i="0" u="none" strike="noStrike" kern="1200" cap="none" spc="0" normalizeH="0" baseline="0" noProof="0" dirty="0">
              <a:ln>
                <a:noFill/>
              </a:ln>
              <a:solidFill>
                <a:srgbClr val="481918"/>
              </a:solidFill>
              <a:effectLst/>
              <a:uLnTx/>
              <a:uFillTx/>
              <a:latin typeface="Traditional Arabic" panose="02020603050405020304" pitchFamily="18" charset="-78"/>
              <a:ea typeface="+mn-ea"/>
              <a:cs typeface="Traditional Arabic" panose="02020603050405020304" pitchFamily="18" charset="-78"/>
            </a:endParaRPr>
          </a:p>
        </p:txBody>
      </p:sp>
      <p:sp>
        <p:nvSpPr>
          <p:cNvPr id="37" name="Freeform 2">
            <a:extLst>
              <a:ext uri="{FF2B5EF4-FFF2-40B4-BE49-F238E27FC236}">
                <a16:creationId xmlns:a16="http://schemas.microsoft.com/office/drawing/2014/main" id="{EA75D6A4-0F65-85D9-132B-6FBA9EAC614E}"/>
              </a:ext>
            </a:extLst>
          </p:cNvPr>
          <p:cNvSpPr/>
          <p:nvPr/>
        </p:nvSpPr>
        <p:spPr>
          <a:xfrm>
            <a:off x="1200044" y="1870459"/>
            <a:ext cx="1713296" cy="1375764"/>
          </a:xfrm>
          <a:custGeom>
            <a:avLst/>
            <a:gdLst/>
            <a:ahLst/>
            <a:cxnLst/>
            <a:rect l="l" t="t" r="r" b="b"/>
            <a:pathLst>
              <a:path w="3785616" h="4114800">
                <a:moveTo>
                  <a:pt x="0" y="0"/>
                </a:moveTo>
                <a:lnTo>
                  <a:pt x="3785616" y="0"/>
                </a:lnTo>
                <a:lnTo>
                  <a:pt x="378561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8" name="Group 8"/>
          <p:cNvGrpSpPr/>
          <p:nvPr/>
        </p:nvGrpSpPr>
        <p:grpSpPr>
          <a:xfrm>
            <a:off x="2195736" y="2204864"/>
            <a:ext cx="5229499" cy="2913193"/>
            <a:chOff x="0" y="0"/>
            <a:chExt cx="919417" cy="1063664"/>
          </a:xfrm>
        </p:grpSpPr>
        <p:sp>
          <p:nvSpPr>
            <p:cNvPr id="9" name="Freeform 9"/>
            <p:cNvSpPr/>
            <p:nvPr/>
          </p:nvSpPr>
          <p:spPr>
            <a:xfrm>
              <a:off x="0" y="0"/>
              <a:ext cx="919417" cy="1063664"/>
            </a:xfrm>
            <a:custGeom>
              <a:avLst/>
              <a:gdLst/>
              <a:ahLst/>
              <a:cxnLst/>
              <a:rect l="l" t="t" r="r" b="b"/>
              <a:pathLst>
                <a:path w="919417" h="1063664">
                  <a:moveTo>
                    <a:pt x="62063" y="0"/>
                  </a:moveTo>
                  <a:lnTo>
                    <a:pt x="857355" y="0"/>
                  </a:lnTo>
                  <a:cubicBezTo>
                    <a:pt x="873815" y="0"/>
                    <a:pt x="889601" y="6539"/>
                    <a:pt x="901240" y="18178"/>
                  </a:cubicBezTo>
                  <a:cubicBezTo>
                    <a:pt x="912879" y="29817"/>
                    <a:pt x="919417" y="45603"/>
                    <a:pt x="919417" y="62063"/>
                  </a:cubicBezTo>
                  <a:lnTo>
                    <a:pt x="919417" y="1001601"/>
                  </a:lnTo>
                  <a:cubicBezTo>
                    <a:pt x="919417" y="1035878"/>
                    <a:pt x="891631" y="1063664"/>
                    <a:pt x="857355" y="1063664"/>
                  </a:cubicBezTo>
                  <a:lnTo>
                    <a:pt x="62063" y="1063664"/>
                  </a:lnTo>
                  <a:cubicBezTo>
                    <a:pt x="27786" y="1063664"/>
                    <a:pt x="0" y="1035878"/>
                    <a:pt x="0" y="1001601"/>
                  </a:cubicBezTo>
                  <a:lnTo>
                    <a:pt x="0" y="62063"/>
                  </a:lnTo>
                  <a:cubicBezTo>
                    <a:pt x="0" y="27786"/>
                    <a:pt x="27786" y="0"/>
                    <a:pt x="62063" y="0"/>
                  </a:cubicBezTo>
                  <a:close/>
                </a:path>
              </a:pathLst>
            </a:custGeom>
            <a:solidFill>
              <a:srgbClr val="FFFFFF"/>
            </a:solidFill>
          </p:spPr>
        </p:sp>
        <p:sp>
          <p:nvSpPr>
            <p:cNvPr id="10" name="TextBox 10"/>
            <p:cNvSpPr txBox="1"/>
            <p:nvPr/>
          </p:nvSpPr>
          <p:spPr>
            <a:xfrm>
              <a:off x="0" y="-57150"/>
              <a:ext cx="919417" cy="112081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6995011" y="2430037"/>
            <a:ext cx="785790" cy="78579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9" name="TextBox 1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p:cNvGrpSpPr/>
          <p:nvPr/>
        </p:nvGrpSpPr>
        <p:grpSpPr>
          <a:xfrm>
            <a:off x="1835951" y="2533363"/>
            <a:ext cx="785790" cy="78579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25" name="TextBox 25"/>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Freeform 32"/>
          <p:cNvSpPr/>
          <p:nvPr/>
        </p:nvSpPr>
        <p:spPr>
          <a:xfrm>
            <a:off x="7220883" y="2584323"/>
            <a:ext cx="396510" cy="495637"/>
          </a:xfrm>
          <a:custGeom>
            <a:avLst/>
            <a:gdLst/>
            <a:ahLst/>
            <a:cxnLst/>
            <a:rect l="l" t="t" r="r" b="b"/>
            <a:pathLst>
              <a:path w="793019" h="991274">
                <a:moveTo>
                  <a:pt x="0" y="0"/>
                </a:moveTo>
                <a:lnTo>
                  <a:pt x="793020" y="0"/>
                </a:lnTo>
                <a:lnTo>
                  <a:pt x="793020" y="991274"/>
                </a:lnTo>
                <a:lnTo>
                  <a:pt x="0" y="9912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3" name="Freeform 33"/>
          <p:cNvSpPr/>
          <p:nvPr/>
        </p:nvSpPr>
        <p:spPr>
          <a:xfrm>
            <a:off x="1971171" y="2684512"/>
            <a:ext cx="515352" cy="483494"/>
          </a:xfrm>
          <a:custGeom>
            <a:avLst/>
            <a:gdLst/>
            <a:ahLst/>
            <a:cxnLst/>
            <a:rect l="l" t="t" r="r" b="b"/>
            <a:pathLst>
              <a:path w="1030703" h="966987">
                <a:moveTo>
                  <a:pt x="0" y="0"/>
                </a:moveTo>
                <a:lnTo>
                  <a:pt x="1030703" y="0"/>
                </a:lnTo>
                <a:lnTo>
                  <a:pt x="1030703" y="966987"/>
                </a:lnTo>
                <a:lnTo>
                  <a:pt x="0" y="9669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4" name="مربع نص 43">
            <a:extLst>
              <a:ext uri="{FF2B5EF4-FFF2-40B4-BE49-F238E27FC236}">
                <a16:creationId xmlns:a16="http://schemas.microsoft.com/office/drawing/2014/main" id="{7F4D85D4-1E21-F7B9-3FE1-00E788A78C3D}"/>
              </a:ext>
            </a:extLst>
          </p:cNvPr>
          <p:cNvSpPr txBox="1"/>
          <p:nvPr/>
        </p:nvSpPr>
        <p:spPr>
          <a:xfrm>
            <a:off x="2548073" y="3270758"/>
            <a:ext cx="4248472"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467544" y="1412776"/>
            <a:ext cx="7560840" cy="769441"/>
          </a:xfrm>
          <a:prstGeom prst="rect">
            <a:avLst/>
          </a:prstGeom>
          <a:noFill/>
          <a:ln>
            <a:noFill/>
          </a:ln>
        </p:spPr>
        <p:txBody>
          <a:bodyPr wrap="square">
            <a:spAutoFit/>
          </a:bodyPr>
          <a:lstStyle/>
          <a:p>
            <a:r>
              <a:rPr lang="ar-EG" sz="4400" b="1" i="1" u="sng" dirty="0"/>
              <a:t>ما مفهوم القرار بوصفه مصطلحا إداريًا؟</a:t>
            </a:r>
            <a:endParaRPr lang="ar-EG" sz="7200" b="1" i="1" u="sng" dirty="0"/>
          </a:p>
        </p:txBody>
      </p:sp>
      <p:sp>
        <p:nvSpPr>
          <p:cNvPr id="4" name="مربع نص 3">
            <a:extLst>
              <a:ext uri="{FF2B5EF4-FFF2-40B4-BE49-F238E27FC236}">
                <a16:creationId xmlns:a16="http://schemas.microsoft.com/office/drawing/2014/main" id="{21834604-67CC-24D4-BD00-9896337B0AF4}"/>
              </a:ext>
            </a:extLst>
          </p:cNvPr>
          <p:cNvSpPr txBox="1"/>
          <p:nvPr/>
        </p:nvSpPr>
        <p:spPr>
          <a:xfrm>
            <a:off x="2286000" y="2626216"/>
            <a:ext cx="4572000" cy="2123658"/>
          </a:xfrm>
          <a:prstGeom prst="rect">
            <a:avLst/>
          </a:prstGeom>
          <a:noFill/>
          <a:ln>
            <a:noFill/>
          </a:ln>
        </p:spPr>
        <p:txBody>
          <a:bodyPr wrap="square">
            <a:spAutoFit/>
          </a:bodyPr>
          <a:lstStyle/>
          <a:p>
            <a:pPr algn="r" rtl="1">
              <a:spcBef>
                <a:spcPts val="0"/>
              </a:spcBef>
              <a:spcAft>
                <a:spcPts val="500"/>
              </a:spcAft>
            </a:pPr>
            <a:r>
              <a:rPr lang="ar-EG" sz="4400" b="1" i="0" u="none" strike="noStrike" dirty="0">
                <a:solidFill>
                  <a:srgbClr val="C00000"/>
                </a:solidFill>
                <a:effectLst/>
                <a:latin typeface="Times New Roman" panose="02020603050405020304" pitchFamily="18" charset="0"/>
              </a:rPr>
              <a:t>هو الاختيار بين عدة بدائل مطروحة بقصد تحقيق هدف أو عدة أهداف</a:t>
            </a:r>
            <a:r>
              <a:rPr lang="ar-EG" sz="4400" b="1" dirty="0">
                <a:solidFill>
                  <a:srgbClr val="C00000"/>
                </a:solidFill>
              </a:rPr>
              <a:t> </a:t>
            </a:r>
            <a:r>
              <a:rPr lang="ar-EG" sz="4400" b="1" i="0" u="none" strike="noStrike" dirty="0">
                <a:solidFill>
                  <a:srgbClr val="C00000"/>
                </a:solidFill>
                <a:effectLst/>
                <a:latin typeface="Times New Roman" panose="02020603050405020304" pitchFamily="18" charset="0"/>
              </a:rPr>
              <a:t>محددة.</a:t>
            </a:r>
            <a:endParaRPr lang="ar-EG" sz="4400" b="1" dirty="0">
              <a:solidFill>
                <a:srgbClr val="C0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54832" y="980728"/>
            <a:ext cx="7776864" cy="646331"/>
          </a:xfrm>
          <a:prstGeom prst="rect">
            <a:avLst/>
          </a:prstGeom>
          <a:noFill/>
          <a:ln>
            <a:noFill/>
          </a:ln>
        </p:spPr>
        <p:txBody>
          <a:bodyPr wrap="square">
            <a:spAutoFit/>
          </a:bodyPr>
          <a:lstStyle/>
          <a:p>
            <a:r>
              <a:rPr lang="ar-EG" sz="3600" b="1" u="sng" dirty="0"/>
              <a:t>اذكر الفرق بين صنع واتخاذ القرار.</a:t>
            </a:r>
            <a:endParaRPr lang="ar-EG" sz="5400" b="1" u="sng" dirty="0"/>
          </a:p>
        </p:txBody>
      </p:sp>
      <p:graphicFrame>
        <p:nvGraphicFramePr>
          <p:cNvPr id="2" name="جدول 1">
            <a:extLst>
              <a:ext uri="{FF2B5EF4-FFF2-40B4-BE49-F238E27FC236}">
                <a16:creationId xmlns:a16="http://schemas.microsoft.com/office/drawing/2014/main" id="{659BA918-B004-C4E0-489A-F5C7D43B7460}"/>
              </a:ext>
            </a:extLst>
          </p:cNvPr>
          <p:cNvGraphicFramePr>
            <a:graphicFrameLocks noGrp="1"/>
          </p:cNvGraphicFramePr>
          <p:nvPr>
            <p:extLst>
              <p:ext uri="{D42A27DB-BD31-4B8C-83A1-F6EECF244321}">
                <p14:modId xmlns:p14="http://schemas.microsoft.com/office/powerpoint/2010/main" val="2121774349"/>
              </p:ext>
            </p:extLst>
          </p:nvPr>
        </p:nvGraphicFramePr>
        <p:xfrm>
          <a:off x="1835696" y="2204864"/>
          <a:ext cx="6096000" cy="3822848"/>
        </p:xfrm>
        <a:graphic>
          <a:graphicData uri="http://schemas.openxmlformats.org/drawingml/2006/table">
            <a:tbl>
              <a:tblPr rtl="1" firstRow="1" bandRow="1">
                <a:tableStyleId>{21E4AEA4-8DFA-4A89-87EB-49C32662AFE0}</a:tableStyleId>
              </a:tblPr>
              <a:tblGrid>
                <a:gridCol w="3048000">
                  <a:extLst>
                    <a:ext uri="{9D8B030D-6E8A-4147-A177-3AD203B41FA5}">
                      <a16:colId xmlns:a16="http://schemas.microsoft.com/office/drawing/2014/main" val="3337602576"/>
                    </a:ext>
                  </a:extLst>
                </a:gridCol>
                <a:gridCol w="3048000">
                  <a:extLst>
                    <a:ext uri="{9D8B030D-6E8A-4147-A177-3AD203B41FA5}">
                      <a16:colId xmlns:a16="http://schemas.microsoft.com/office/drawing/2014/main" val="3156265250"/>
                    </a:ext>
                  </a:extLst>
                </a:gridCol>
              </a:tblGrid>
              <a:tr h="455504">
                <a:tc>
                  <a:txBody>
                    <a:bodyPr/>
                    <a:lstStyle/>
                    <a:p>
                      <a:pPr algn="ctr" rtl="1"/>
                      <a:r>
                        <a:rPr lang="ar-EG" sz="2800" b="1" dirty="0"/>
                        <a:t>صنع القرار</a:t>
                      </a:r>
                    </a:p>
                  </a:txBody>
                  <a:tcPr/>
                </a:tc>
                <a:tc>
                  <a:txBody>
                    <a:bodyPr/>
                    <a:lstStyle/>
                    <a:p>
                      <a:pPr algn="ctr" rtl="1"/>
                      <a:r>
                        <a:rPr lang="ar-EG" sz="2800" b="1" dirty="0"/>
                        <a:t>اتخاذ القرار</a:t>
                      </a:r>
                    </a:p>
                  </a:txBody>
                  <a:tcPr/>
                </a:tc>
                <a:extLst>
                  <a:ext uri="{0D108BD9-81ED-4DB2-BD59-A6C34878D82A}">
                    <a16:rowId xmlns:a16="http://schemas.microsoft.com/office/drawing/2014/main" val="3808723834"/>
                  </a:ext>
                </a:extLst>
              </a:tr>
              <a:tr h="3304688">
                <a:tc>
                  <a:txBody>
                    <a:bodyPr/>
                    <a:lstStyle/>
                    <a:p>
                      <a:pPr algn="ctr" rtl="1"/>
                      <a:endParaRPr lang="ar-EG" sz="2800" b="1" dirty="0"/>
                    </a:p>
                  </a:txBody>
                  <a:tcPr/>
                </a:tc>
                <a:tc>
                  <a:txBody>
                    <a:bodyPr/>
                    <a:lstStyle/>
                    <a:p>
                      <a:pPr algn="ctr" rtl="1"/>
                      <a:endParaRPr lang="ar-EG" sz="2800" b="1" dirty="0"/>
                    </a:p>
                  </a:txBody>
                  <a:tcPr/>
                </a:tc>
                <a:extLst>
                  <a:ext uri="{0D108BD9-81ED-4DB2-BD59-A6C34878D82A}">
                    <a16:rowId xmlns:a16="http://schemas.microsoft.com/office/drawing/2014/main" val="610661020"/>
                  </a:ext>
                </a:extLst>
              </a:tr>
            </a:tbl>
          </a:graphicData>
        </a:graphic>
      </p:graphicFrame>
      <p:sp>
        <p:nvSpPr>
          <p:cNvPr id="4" name="مربع نص 3">
            <a:extLst>
              <a:ext uri="{FF2B5EF4-FFF2-40B4-BE49-F238E27FC236}">
                <a16:creationId xmlns:a16="http://schemas.microsoft.com/office/drawing/2014/main" id="{FC5ECA2C-DF16-F18B-3D69-97D74371B709}"/>
              </a:ext>
            </a:extLst>
          </p:cNvPr>
          <p:cNvSpPr txBox="1"/>
          <p:nvPr/>
        </p:nvSpPr>
        <p:spPr>
          <a:xfrm>
            <a:off x="5004048" y="3009284"/>
            <a:ext cx="2592288" cy="3046988"/>
          </a:xfrm>
          <a:prstGeom prst="rect">
            <a:avLst/>
          </a:prstGeom>
          <a:noFill/>
        </p:spPr>
        <p:txBody>
          <a:bodyPr wrap="square" rtlCol="1">
            <a:spAutoFit/>
          </a:bodyPr>
          <a:lstStyle/>
          <a:p>
            <a:r>
              <a:rPr lang="ar-EG" sz="2400" b="1" dirty="0">
                <a:solidFill>
                  <a:srgbClr val="C00000"/>
                </a:solidFill>
              </a:rPr>
              <a:t>التعرف على المشكلة وتشخيصها جيدًا عن طريق جمع المعلومات والبيانات المتعلقة بالمشكلة ومن ثم محاولة توليد العديد من البدائل التي قد تكون أحدهما هو حل المشكلة</a:t>
            </a:r>
          </a:p>
        </p:txBody>
      </p:sp>
      <p:sp>
        <p:nvSpPr>
          <p:cNvPr id="5" name="مربع نص 4">
            <a:extLst>
              <a:ext uri="{FF2B5EF4-FFF2-40B4-BE49-F238E27FC236}">
                <a16:creationId xmlns:a16="http://schemas.microsoft.com/office/drawing/2014/main" id="{E8B96942-EB84-8D8D-C9CA-C77A85F6EB39}"/>
              </a:ext>
            </a:extLst>
          </p:cNvPr>
          <p:cNvSpPr txBox="1"/>
          <p:nvPr/>
        </p:nvSpPr>
        <p:spPr>
          <a:xfrm>
            <a:off x="1838131" y="3009284"/>
            <a:ext cx="2592288" cy="3046988"/>
          </a:xfrm>
          <a:prstGeom prst="rect">
            <a:avLst/>
          </a:prstGeom>
          <a:noFill/>
        </p:spPr>
        <p:txBody>
          <a:bodyPr wrap="square" rtlCol="1">
            <a:spAutoFit/>
          </a:bodyPr>
          <a:lstStyle/>
          <a:p>
            <a:r>
              <a:rPr lang="ar-EG" sz="2400" b="1" dirty="0">
                <a:solidFill>
                  <a:srgbClr val="C00000"/>
                </a:solidFill>
              </a:rPr>
              <a:t>هي العملية التي يقوم بها الشخص المخول باتخاذ القرار بالمقارنة بين بدائل التي استخلصت في مرحلة صنع القرار ثم يختار هو البديل الأفضل من هذه البدائل</a:t>
            </a: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1"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2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1"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 grpId="1"/>
      <p:bldP spid="5" grpId="0"/>
      <p:bldP spid="5"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08520" y="826516"/>
            <a:ext cx="7920880" cy="584775"/>
          </a:xfrm>
          <a:prstGeom prst="rect">
            <a:avLst/>
          </a:prstGeom>
          <a:noFill/>
          <a:ln>
            <a:noFill/>
          </a:ln>
        </p:spPr>
        <p:txBody>
          <a:bodyPr wrap="square">
            <a:spAutoFit/>
          </a:bodyPr>
          <a:lstStyle/>
          <a:p>
            <a:r>
              <a:rPr lang="ar-EG" sz="3200" b="1" u="sng" dirty="0"/>
              <a:t>حدد نوع القرار المناسب لكل حالة من الحالات الآتية:</a:t>
            </a:r>
            <a:endParaRPr lang="ar-EG" sz="6000" b="1" u="sng" dirty="0"/>
          </a:p>
        </p:txBody>
      </p:sp>
      <p:graphicFrame>
        <p:nvGraphicFramePr>
          <p:cNvPr id="2" name="جدول 3">
            <a:extLst>
              <a:ext uri="{FF2B5EF4-FFF2-40B4-BE49-F238E27FC236}">
                <a16:creationId xmlns:a16="http://schemas.microsoft.com/office/drawing/2014/main" id="{6A01371F-C317-FA5B-304F-81DAB128AD6F}"/>
              </a:ext>
            </a:extLst>
          </p:cNvPr>
          <p:cNvGraphicFramePr>
            <a:graphicFrameLocks noGrp="1"/>
          </p:cNvGraphicFramePr>
          <p:nvPr>
            <p:extLst>
              <p:ext uri="{D42A27DB-BD31-4B8C-83A1-F6EECF244321}">
                <p14:modId xmlns:p14="http://schemas.microsoft.com/office/powerpoint/2010/main" val="32737995"/>
              </p:ext>
            </p:extLst>
          </p:nvPr>
        </p:nvGraphicFramePr>
        <p:xfrm>
          <a:off x="611560" y="1822864"/>
          <a:ext cx="7920880" cy="3885002"/>
        </p:xfrm>
        <a:graphic>
          <a:graphicData uri="http://schemas.openxmlformats.org/drawingml/2006/table">
            <a:tbl>
              <a:tblPr firstRow="1" bandRow="1">
                <a:tableStyleId>{21E4AEA4-8DFA-4A89-87EB-49C32662AFE0}</a:tableStyleId>
              </a:tblPr>
              <a:tblGrid>
                <a:gridCol w="2640293">
                  <a:extLst>
                    <a:ext uri="{9D8B030D-6E8A-4147-A177-3AD203B41FA5}">
                      <a16:colId xmlns:a16="http://schemas.microsoft.com/office/drawing/2014/main" val="3750495531"/>
                    </a:ext>
                  </a:extLst>
                </a:gridCol>
                <a:gridCol w="4488499">
                  <a:extLst>
                    <a:ext uri="{9D8B030D-6E8A-4147-A177-3AD203B41FA5}">
                      <a16:colId xmlns:a16="http://schemas.microsoft.com/office/drawing/2014/main" val="1222905190"/>
                    </a:ext>
                  </a:extLst>
                </a:gridCol>
                <a:gridCol w="792088">
                  <a:extLst>
                    <a:ext uri="{9D8B030D-6E8A-4147-A177-3AD203B41FA5}">
                      <a16:colId xmlns:a16="http://schemas.microsoft.com/office/drawing/2014/main" val="530991676"/>
                    </a:ext>
                  </a:extLst>
                </a:gridCol>
              </a:tblGrid>
              <a:tr h="684602">
                <a:tc>
                  <a:txBody>
                    <a:bodyPr/>
                    <a:lstStyle/>
                    <a:p>
                      <a:pPr algn="ctr"/>
                      <a:r>
                        <a:rPr lang="ar-EG" sz="3200" b="1" dirty="0"/>
                        <a:t>نوع القرار</a:t>
                      </a:r>
                      <a:endParaRPr lang="en-US" sz="3200" b="1" dirty="0"/>
                    </a:p>
                  </a:txBody>
                  <a:tcPr/>
                </a:tc>
                <a:tc>
                  <a:txBody>
                    <a:bodyPr/>
                    <a:lstStyle/>
                    <a:p>
                      <a:pPr algn="ctr"/>
                      <a:r>
                        <a:rPr lang="ar-EG" sz="3200" b="1" dirty="0"/>
                        <a:t>الحالة</a:t>
                      </a:r>
                      <a:endParaRPr lang="en-US" sz="3200" b="1" dirty="0"/>
                    </a:p>
                  </a:txBody>
                  <a:tcPr/>
                </a:tc>
                <a:tc>
                  <a:txBody>
                    <a:bodyPr/>
                    <a:lstStyle/>
                    <a:p>
                      <a:pPr algn="ctr"/>
                      <a:r>
                        <a:rPr lang="ar-EG" sz="3200" b="1" dirty="0"/>
                        <a:t>م</a:t>
                      </a:r>
                      <a:endParaRPr lang="en-US" sz="3200" b="1" dirty="0"/>
                    </a:p>
                  </a:txBody>
                  <a:tcPr/>
                </a:tc>
                <a:extLst>
                  <a:ext uri="{0D108BD9-81ED-4DB2-BD59-A6C34878D82A}">
                    <a16:rowId xmlns:a16="http://schemas.microsoft.com/office/drawing/2014/main" val="3752505562"/>
                  </a:ext>
                </a:extLst>
              </a:tr>
              <a:tr h="684602">
                <a:tc>
                  <a:txBody>
                    <a:bodyPr/>
                    <a:lstStyle/>
                    <a:p>
                      <a:pPr algn="ctr"/>
                      <a:endParaRPr lang="en-US" sz="3200" b="1"/>
                    </a:p>
                  </a:txBody>
                  <a:tcPr/>
                </a:tc>
                <a:tc>
                  <a:txBody>
                    <a:bodyPr/>
                    <a:lstStyle/>
                    <a:p>
                      <a:pPr algn="ctr"/>
                      <a:r>
                        <a:rPr lang="ar-EG" sz="3200" b="1" dirty="0"/>
                        <a:t>اتخاذ إدارة التسويق قرارا بالتركيز على الإعلان في الصحف اليومية. </a:t>
                      </a:r>
                      <a:endParaRPr lang="en-US" sz="3200" b="1" dirty="0"/>
                    </a:p>
                  </a:txBody>
                  <a:tcPr/>
                </a:tc>
                <a:tc>
                  <a:txBody>
                    <a:bodyPr/>
                    <a:lstStyle/>
                    <a:p>
                      <a:pPr algn="ctr"/>
                      <a:r>
                        <a:rPr lang="ar-EG" sz="3200" b="1" dirty="0"/>
                        <a:t>1</a:t>
                      </a:r>
                      <a:endParaRPr lang="en-US" sz="3200" b="1" dirty="0"/>
                    </a:p>
                  </a:txBody>
                  <a:tcPr/>
                </a:tc>
                <a:extLst>
                  <a:ext uri="{0D108BD9-81ED-4DB2-BD59-A6C34878D82A}">
                    <a16:rowId xmlns:a16="http://schemas.microsoft.com/office/drawing/2014/main" val="1935696745"/>
                  </a:ext>
                </a:extLst>
              </a:tr>
              <a:tr h="684602">
                <a:tc>
                  <a:txBody>
                    <a:bodyPr/>
                    <a:lstStyle/>
                    <a:p>
                      <a:pPr algn="ctr"/>
                      <a:endParaRPr lang="en-US" sz="3200" b="1"/>
                    </a:p>
                  </a:txBody>
                  <a:tcPr/>
                </a:tc>
                <a:tc>
                  <a:txBody>
                    <a:bodyPr/>
                    <a:lstStyle/>
                    <a:p>
                      <a:pPr algn="ctr"/>
                      <a:r>
                        <a:rPr lang="ar-EG" sz="3200" b="1" dirty="0"/>
                        <a:t>ترقية عدد من موظفي إدارة المشتريات بالمنظمة</a:t>
                      </a:r>
                      <a:endParaRPr lang="en-US" sz="3200" b="1" dirty="0"/>
                    </a:p>
                  </a:txBody>
                  <a:tcPr/>
                </a:tc>
                <a:tc>
                  <a:txBody>
                    <a:bodyPr/>
                    <a:lstStyle/>
                    <a:p>
                      <a:pPr algn="ctr"/>
                      <a:r>
                        <a:rPr lang="ar-EG" sz="3200" b="1" dirty="0"/>
                        <a:t>2</a:t>
                      </a:r>
                      <a:endParaRPr lang="en-US" sz="3200" b="1" dirty="0"/>
                    </a:p>
                  </a:txBody>
                  <a:tcPr/>
                </a:tc>
                <a:extLst>
                  <a:ext uri="{0D108BD9-81ED-4DB2-BD59-A6C34878D82A}">
                    <a16:rowId xmlns:a16="http://schemas.microsoft.com/office/drawing/2014/main" val="1670372232"/>
                  </a:ext>
                </a:extLst>
              </a:tr>
              <a:tr h="684602">
                <a:tc>
                  <a:txBody>
                    <a:bodyPr/>
                    <a:lstStyle/>
                    <a:p>
                      <a:pPr algn="ctr"/>
                      <a:endParaRPr lang="en-US" sz="3200" b="1"/>
                    </a:p>
                  </a:txBody>
                  <a:tcPr/>
                </a:tc>
                <a:tc>
                  <a:txBody>
                    <a:bodyPr/>
                    <a:lstStyle/>
                    <a:p>
                      <a:pPr algn="ctr"/>
                      <a:r>
                        <a:rPr lang="ar-EG" sz="3200" b="1" dirty="0"/>
                        <a:t>اتخاذ المنظمة قرارًا بتوسيع نشاطها لأسواق دولية</a:t>
                      </a:r>
                      <a:endParaRPr lang="en-US" sz="3200" b="1" dirty="0"/>
                    </a:p>
                  </a:txBody>
                  <a:tcPr/>
                </a:tc>
                <a:tc>
                  <a:txBody>
                    <a:bodyPr/>
                    <a:lstStyle/>
                    <a:p>
                      <a:pPr algn="ctr"/>
                      <a:r>
                        <a:rPr lang="ar-EG" sz="3200" b="1" dirty="0"/>
                        <a:t>3</a:t>
                      </a:r>
                      <a:endParaRPr lang="en-US" sz="3200" b="1" dirty="0"/>
                    </a:p>
                  </a:txBody>
                  <a:tcPr/>
                </a:tc>
                <a:extLst>
                  <a:ext uri="{0D108BD9-81ED-4DB2-BD59-A6C34878D82A}">
                    <a16:rowId xmlns:a16="http://schemas.microsoft.com/office/drawing/2014/main" val="2198484241"/>
                  </a:ext>
                </a:extLst>
              </a:tr>
            </a:tbl>
          </a:graphicData>
        </a:graphic>
      </p:graphicFrame>
      <p:sp>
        <p:nvSpPr>
          <p:cNvPr id="4" name="مربع نص 3">
            <a:extLst>
              <a:ext uri="{FF2B5EF4-FFF2-40B4-BE49-F238E27FC236}">
                <a16:creationId xmlns:a16="http://schemas.microsoft.com/office/drawing/2014/main" id="{3CAE332E-BE40-32ED-5908-109DA2A231BD}"/>
              </a:ext>
            </a:extLst>
          </p:cNvPr>
          <p:cNvSpPr txBox="1"/>
          <p:nvPr/>
        </p:nvSpPr>
        <p:spPr>
          <a:xfrm>
            <a:off x="1043608" y="2348880"/>
            <a:ext cx="1421904" cy="1200329"/>
          </a:xfrm>
          <a:prstGeom prst="rect">
            <a:avLst/>
          </a:prstGeom>
          <a:noFill/>
        </p:spPr>
        <p:txBody>
          <a:bodyPr wrap="square">
            <a:spAutoFit/>
          </a:bodyPr>
          <a:lstStyle/>
          <a:p>
            <a:pPr algn="r" rtl="1">
              <a:spcBef>
                <a:spcPts val="0"/>
              </a:spcBef>
              <a:spcAft>
                <a:spcPts val="500"/>
              </a:spcAft>
            </a:pPr>
            <a:r>
              <a:rPr lang="ar-EG" sz="3600" b="1" dirty="0">
                <a:solidFill>
                  <a:srgbClr val="C00000"/>
                </a:solidFill>
                <a:effectLst/>
              </a:rPr>
              <a:t>قرار تكتيكي</a:t>
            </a:r>
          </a:p>
        </p:txBody>
      </p:sp>
      <p:sp>
        <p:nvSpPr>
          <p:cNvPr id="5" name="مربع نص 4">
            <a:extLst>
              <a:ext uri="{FF2B5EF4-FFF2-40B4-BE49-F238E27FC236}">
                <a16:creationId xmlns:a16="http://schemas.microsoft.com/office/drawing/2014/main" id="{FF288841-893E-75AB-7BE6-D071F0814D36}"/>
              </a:ext>
            </a:extLst>
          </p:cNvPr>
          <p:cNvSpPr txBox="1"/>
          <p:nvPr/>
        </p:nvSpPr>
        <p:spPr>
          <a:xfrm>
            <a:off x="1043608" y="3549209"/>
            <a:ext cx="1421904" cy="1200329"/>
          </a:xfrm>
          <a:prstGeom prst="rect">
            <a:avLst/>
          </a:prstGeom>
          <a:noFill/>
        </p:spPr>
        <p:txBody>
          <a:bodyPr wrap="square">
            <a:spAutoFit/>
          </a:bodyPr>
          <a:lstStyle/>
          <a:p>
            <a:pPr algn="r" rtl="1">
              <a:spcBef>
                <a:spcPts val="0"/>
              </a:spcBef>
              <a:spcAft>
                <a:spcPts val="500"/>
              </a:spcAft>
            </a:pPr>
            <a:r>
              <a:rPr lang="ar-EG" sz="3600" b="1" dirty="0">
                <a:solidFill>
                  <a:srgbClr val="C00000"/>
                </a:solidFill>
                <a:effectLst/>
              </a:rPr>
              <a:t>قرار تكتيكي</a:t>
            </a:r>
          </a:p>
        </p:txBody>
      </p:sp>
      <p:sp>
        <p:nvSpPr>
          <p:cNvPr id="6" name="مربع نص 5">
            <a:extLst>
              <a:ext uri="{FF2B5EF4-FFF2-40B4-BE49-F238E27FC236}">
                <a16:creationId xmlns:a16="http://schemas.microsoft.com/office/drawing/2014/main" id="{603BBD12-7524-495E-68FF-72E9A4163FC4}"/>
              </a:ext>
            </a:extLst>
          </p:cNvPr>
          <p:cNvSpPr txBox="1"/>
          <p:nvPr/>
        </p:nvSpPr>
        <p:spPr>
          <a:xfrm>
            <a:off x="494420" y="5133427"/>
            <a:ext cx="2520280" cy="646331"/>
          </a:xfrm>
          <a:prstGeom prst="rect">
            <a:avLst/>
          </a:prstGeom>
          <a:noFill/>
        </p:spPr>
        <p:txBody>
          <a:bodyPr wrap="square">
            <a:spAutoFit/>
          </a:bodyPr>
          <a:lstStyle/>
          <a:p>
            <a:pPr algn="r" rtl="1">
              <a:spcBef>
                <a:spcPts val="0"/>
              </a:spcBef>
              <a:spcAft>
                <a:spcPts val="500"/>
              </a:spcAft>
            </a:pPr>
            <a:r>
              <a:rPr lang="ar-EG" sz="3600" b="1" dirty="0">
                <a:solidFill>
                  <a:srgbClr val="C00000"/>
                </a:solidFill>
                <a:effectLst/>
              </a:rPr>
              <a:t>قرار استراتيجي</a:t>
            </a:r>
          </a:p>
        </p:txBody>
      </p:sp>
    </p:spTree>
    <p:extLst>
      <p:ext uri="{BB962C8B-B14F-4D97-AF65-F5344CB8AC3E}">
        <p14:creationId xmlns:p14="http://schemas.microsoft.com/office/powerpoint/2010/main" val="127458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a:extLst>
            <a:ext uri="{FF2B5EF4-FFF2-40B4-BE49-F238E27FC236}">
              <a16:creationId xmlns:a16="http://schemas.microsoft.com/office/drawing/2014/main" id="{E5F46F1A-8C80-913F-6325-A40B4687DF7B}"/>
            </a:ext>
          </a:extLst>
        </p:cNvPr>
        <p:cNvGrpSpPr/>
        <p:nvPr/>
      </p:nvGrpSpPr>
      <p:grpSpPr>
        <a:xfrm>
          <a:off x="0" y="0"/>
          <a:ext cx="0" cy="0"/>
          <a:chOff x="0" y="0"/>
          <a:chExt cx="0" cy="0"/>
        </a:xfrm>
      </p:grpSpPr>
    </p:spTree>
    <p:extLst>
      <p:ext uri="{BB962C8B-B14F-4D97-AF65-F5344CB8AC3E}">
        <p14:creationId xmlns:p14="http://schemas.microsoft.com/office/powerpoint/2010/main" val="815902979"/>
      </p:ext>
    </p:extLst>
  </p:cSld>
  <p:clrMapOvr>
    <a:masterClrMapping/>
  </p:clrMapOvr>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6580</TotalTime>
  <Words>1431</Words>
  <Application>Microsoft Office PowerPoint</Application>
  <PresentationFormat>On-screen Show (4:3)</PresentationFormat>
  <Paragraphs>122</Paragraphs>
  <Slides>44</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44</vt:i4>
      </vt:variant>
    </vt:vector>
  </HeadingPairs>
  <TitlesOfParts>
    <vt:vector size="53" baseType="lpstr">
      <vt:lpstr>Arial</vt:lpstr>
      <vt:lpstr>Calibri</vt:lpstr>
      <vt:lpstr>Calibri Light</vt:lpstr>
      <vt:lpstr>Times New Roman</vt:lpstr>
      <vt:lpstr>Traditional Arabic</vt:lpstr>
      <vt:lpstr>Wingdings</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285</cp:revision>
  <dcterms:created xsi:type="dcterms:W3CDTF">2020-12-01T14:21:27Z</dcterms:created>
  <dcterms:modified xsi:type="dcterms:W3CDTF">2025-11-09T04:50:32Z</dcterms:modified>
</cp:coreProperties>
</file>