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sldIdLst>
    <p:sldId id="256" r:id="rId3"/>
    <p:sldId id="257" r:id="rId4"/>
    <p:sldId id="423" r:id="rId5"/>
    <p:sldId id="636" r:id="rId6"/>
    <p:sldId id="663" r:id="rId7"/>
    <p:sldId id="671" r:id="rId8"/>
    <p:sldId id="664" r:id="rId9"/>
    <p:sldId id="668" r:id="rId10"/>
    <p:sldId id="712" r:id="rId11"/>
    <p:sldId id="713" r:id="rId12"/>
    <p:sldId id="665" r:id="rId13"/>
    <p:sldId id="641" r:id="rId14"/>
    <p:sldId id="724" r:id="rId15"/>
    <p:sldId id="725" r:id="rId16"/>
    <p:sldId id="715" r:id="rId17"/>
    <p:sldId id="717" r:id="rId18"/>
    <p:sldId id="675" r:id="rId19"/>
    <p:sldId id="637" r:id="rId20"/>
    <p:sldId id="726" r:id="rId21"/>
    <p:sldId id="718" r:id="rId22"/>
    <p:sldId id="727" r:id="rId23"/>
    <p:sldId id="720" r:id="rId24"/>
    <p:sldId id="732" r:id="rId25"/>
    <p:sldId id="722" r:id="rId26"/>
    <p:sldId id="728" r:id="rId27"/>
    <p:sldId id="648" r:id="rId28"/>
    <p:sldId id="264" r:id="rId29"/>
    <p:sldId id="709" r:id="rId30"/>
    <p:sldId id="267" r:id="rId31"/>
    <p:sldId id="729" r:id="rId32"/>
    <p:sldId id="494" r:id="rId33"/>
    <p:sldId id="555" r:id="rId34"/>
    <p:sldId id="730" r:id="rId35"/>
    <p:sldId id="710" r:id="rId36"/>
    <p:sldId id="711" r:id="rId3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7759"/>
    <a:srgbClr val="003400"/>
    <a:srgbClr val="AF9C4B"/>
    <a:srgbClr val="9EA788"/>
    <a:srgbClr val="FFFFFF"/>
    <a:srgbClr val="2B3481"/>
    <a:srgbClr val="C921A5"/>
    <a:srgbClr val="A8FAFE"/>
    <a:srgbClr val="F6E9B4"/>
    <a:srgbClr val="E57A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673" autoAdjust="0"/>
    <p:restoredTop sz="94660"/>
  </p:normalViewPr>
  <p:slideViewPr>
    <p:cSldViewPr>
      <p:cViewPr varScale="1">
        <p:scale>
          <a:sx n="63" d="100"/>
          <a:sy n="63" d="100"/>
        </p:scale>
        <p:origin x="1312" y="56"/>
      </p:cViewPr>
      <p:guideLst>
        <p:guide orient="horz" pos="2160"/>
        <p:guide pos="2880"/>
      </p:guideLst>
    </p:cSldViewPr>
  </p:slideViewPr>
  <p:notesTextViewPr>
    <p:cViewPr>
      <p:scale>
        <a:sx n="1" d="1"/>
        <a:sy n="1" d="1"/>
      </p:scale>
      <p:origin x="0" y="0"/>
    </p:cViewPr>
  </p:notesTextViewPr>
  <p:sorterViewPr>
    <p:cViewPr>
      <p:scale>
        <a:sx n="100" d="100"/>
        <a:sy n="100" d="100"/>
      </p:scale>
      <p:origin x="0" y="-66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9D880-9DFE-44EE-8906-68E7E6E52B2F}"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US"/>
        </a:p>
      </dgm:t>
    </dgm:pt>
    <dgm:pt modelId="{6787A20B-433E-4E01-991E-377A3F29C2B1}">
      <dgm:prSet phldrT="[نص]" custT="1"/>
      <dgm:spPr/>
      <dgm:t>
        <a:bodyPr/>
        <a:lstStyle/>
        <a:p>
          <a:r>
            <a:rPr lang="ar-EG" sz="2800" b="1" dirty="0"/>
            <a:t>الرسائل الخارجية</a:t>
          </a:r>
          <a:endParaRPr lang="en-US" sz="2800" b="1" dirty="0"/>
        </a:p>
      </dgm:t>
    </dgm:pt>
    <dgm:pt modelId="{2344440B-D94C-4317-B0E8-BB454D6D9C41}" type="parTrans" cxnId="{E3313531-89E4-4919-A743-FB90D5EFC0D9}">
      <dgm:prSet/>
      <dgm:spPr/>
      <dgm:t>
        <a:bodyPr/>
        <a:lstStyle/>
        <a:p>
          <a:endParaRPr lang="en-US" sz="2400" b="1"/>
        </a:p>
      </dgm:t>
    </dgm:pt>
    <dgm:pt modelId="{C8EA32E4-7AA0-4297-8BE5-CB4FDE664F3A}" type="sibTrans" cxnId="{E3313531-89E4-4919-A743-FB90D5EFC0D9}">
      <dgm:prSet/>
      <dgm:spPr/>
      <dgm:t>
        <a:bodyPr/>
        <a:lstStyle/>
        <a:p>
          <a:endParaRPr lang="en-US" sz="2400" b="1"/>
        </a:p>
      </dgm:t>
    </dgm:pt>
    <dgm:pt modelId="{699BB51D-74A2-4C59-80E6-D91681D79687}">
      <dgm:prSet phldrT="[نص]" custT="1"/>
      <dgm:spPr/>
      <dgm:t>
        <a:bodyPr/>
        <a:lstStyle/>
        <a:p>
          <a:r>
            <a:rPr lang="ar-EG" sz="2800" b="1" dirty="0"/>
            <a:t>المذكرة الداخلية</a:t>
          </a:r>
          <a:endParaRPr lang="en-US" sz="2800" b="1" dirty="0"/>
        </a:p>
      </dgm:t>
    </dgm:pt>
    <dgm:pt modelId="{149E624F-71CC-447A-B1BE-CFBCE12AAD7C}" type="parTrans" cxnId="{B24C9744-3F05-410D-9CCC-D40774E0E6C5}">
      <dgm:prSet/>
      <dgm:spPr/>
      <dgm:t>
        <a:bodyPr/>
        <a:lstStyle/>
        <a:p>
          <a:endParaRPr lang="en-US" sz="2400" b="1"/>
        </a:p>
      </dgm:t>
    </dgm:pt>
    <dgm:pt modelId="{7783053B-B66D-47B5-8717-043E4D676847}" type="sibTrans" cxnId="{B24C9744-3F05-410D-9CCC-D40774E0E6C5}">
      <dgm:prSet/>
      <dgm:spPr/>
      <dgm:t>
        <a:bodyPr/>
        <a:lstStyle/>
        <a:p>
          <a:endParaRPr lang="en-US" sz="2400" b="1"/>
        </a:p>
      </dgm:t>
    </dgm:pt>
    <dgm:pt modelId="{1A1FAEEF-65ED-4D17-9D1A-B2F4B855B41F}">
      <dgm:prSet phldrT="[نص]" custT="1"/>
      <dgm:spPr/>
      <dgm:t>
        <a:bodyPr/>
        <a:lstStyle/>
        <a:p>
          <a:r>
            <a:rPr lang="ar-EG" sz="2800" b="1" dirty="0"/>
            <a:t>التعاميم</a:t>
          </a:r>
          <a:endParaRPr lang="en-US" sz="2800" b="1" dirty="0"/>
        </a:p>
      </dgm:t>
    </dgm:pt>
    <dgm:pt modelId="{1F1710C8-EE11-42AD-B8C5-E0ECD04AB0B1}" type="parTrans" cxnId="{6EF3ABE1-6535-4D9E-8E12-DE6A88A55F27}">
      <dgm:prSet/>
      <dgm:spPr/>
      <dgm:t>
        <a:bodyPr/>
        <a:lstStyle/>
        <a:p>
          <a:endParaRPr lang="en-US" sz="2400" b="1"/>
        </a:p>
      </dgm:t>
    </dgm:pt>
    <dgm:pt modelId="{8EB6E2AC-202B-4B53-9752-8D4A97BF6BDE}" type="sibTrans" cxnId="{6EF3ABE1-6535-4D9E-8E12-DE6A88A55F27}">
      <dgm:prSet/>
      <dgm:spPr/>
      <dgm:t>
        <a:bodyPr/>
        <a:lstStyle/>
        <a:p>
          <a:endParaRPr lang="en-US" sz="2400" b="1"/>
        </a:p>
      </dgm:t>
    </dgm:pt>
    <dgm:pt modelId="{6F9AC1D9-5A77-46D3-AE7A-3EC352B50C70}">
      <dgm:prSet custT="1"/>
      <dgm:spPr/>
      <dgm:t>
        <a:bodyPr/>
        <a:lstStyle/>
        <a:p>
          <a:r>
            <a:rPr lang="ar-EG" sz="2800" b="1" dirty="0"/>
            <a:t>النماذج</a:t>
          </a:r>
          <a:endParaRPr lang="en-US" sz="2800" b="1" dirty="0"/>
        </a:p>
      </dgm:t>
    </dgm:pt>
    <dgm:pt modelId="{0CD3EEC0-E48F-436B-804B-D2007288A092}" type="parTrans" cxnId="{D1F2817C-1DAC-49B9-9FAF-743AF0C1CAB0}">
      <dgm:prSet/>
      <dgm:spPr/>
      <dgm:t>
        <a:bodyPr/>
        <a:lstStyle/>
        <a:p>
          <a:endParaRPr lang="en-US" sz="2400" b="1"/>
        </a:p>
      </dgm:t>
    </dgm:pt>
    <dgm:pt modelId="{EA179393-F803-4B1B-8E97-49F801F78DF9}" type="sibTrans" cxnId="{D1F2817C-1DAC-49B9-9FAF-743AF0C1CAB0}">
      <dgm:prSet/>
      <dgm:spPr/>
      <dgm:t>
        <a:bodyPr/>
        <a:lstStyle/>
        <a:p>
          <a:endParaRPr lang="en-US" sz="2400" b="1"/>
        </a:p>
      </dgm:t>
    </dgm:pt>
    <dgm:pt modelId="{376DAF45-DC7F-40A2-A262-99B3C22FE1EA}" type="pres">
      <dgm:prSet presAssocID="{4B69D880-9DFE-44EE-8906-68E7E6E52B2F}" presName="Name0" presStyleCnt="0">
        <dgm:presLayoutVars>
          <dgm:chMax val="7"/>
          <dgm:chPref val="7"/>
          <dgm:dir/>
          <dgm:animLvl val="lvl"/>
        </dgm:presLayoutVars>
      </dgm:prSet>
      <dgm:spPr/>
    </dgm:pt>
    <dgm:pt modelId="{5515EAF0-FA1E-4843-89B8-7252BE4C866C}" type="pres">
      <dgm:prSet presAssocID="{6787A20B-433E-4E01-991E-377A3F29C2B1}" presName="Accent1" presStyleCnt="0"/>
      <dgm:spPr/>
    </dgm:pt>
    <dgm:pt modelId="{7C7D5111-DC9F-489F-9F98-1179981CEED3}" type="pres">
      <dgm:prSet presAssocID="{6787A20B-433E-4E01-991E-377A3F29C2B1}" presName="Accent" presStyleLbl="node1" presStyleIdx="0" presStyleCnt="4"/>
      <dgm:spPr/>
    </dgm:pt>
    <dgm:pt modelId="{81A643C0-034F-4DA3-A4ED-057CFFC5C701}" type="pres">
      <dgm:prSet presAssocID="{6787A20B-433E-4E01-991E-377A3F29C2B1}" presName="Parent1" presStyleLbl="revTx" presStyleIdx="0" presStyleCnt="4">
        <dgm:presLayoutVars>
          <dgm:chMax val="1"/>
          <dgm:chPref val="1"/>
          <dgm:bulletEnabled val="1"/>
        </dgm:presLayoutVars>
      </dgm:prSet>
      <dgm:spPr/>
    </dgm:pt>
    <dgm:pt modelId="{7B0191A5-5F56-4459-B151-63A1DA2005A2}" type="pres">
      <dgm:prSet presAssocID="{699BB51D-74A2-4C59-80E6-D91681D79687}" presName="Accent2" presStyleCnt="0"/>
      <dgm:spPr/>
    </dgm:pt>
    <dgm:pt modelId="{CD87FA71-6057-40AB-B362-B2B747AB878B}" type="pres">
      <dgm:prSet presAssocID="{699BB51D-74A2-4C59-80E6-D91681D79687}" presName="Accent" presStyleLbl="node1" presStyleIdx="1" presStyleCnt="4"/>
      <dgm:spPr/>
    </dgm:pt>
    <dgm:pt modelId="{3E5F0B13-C61B-4629-AFB8-797B928B65D1}" type="pres">
      <dgm:prSet presAssocID="{699BB51D-74A2-4C59-80E6-D91681D79687}" presName="Parent2" presStyleLbl="revTx" presStyleIdx="1" presStyleCnt="4">
        <dgm:presLayoutVars>
          <dgm:chMax val="1"/>
          <dgm:chPref val="1"/>
          <dgm:bulletEnabled val="1"/>
        </dgm:presLayoutVars>
      </dgm:prSet>
      <dgm:spPr/>
    </dgm:pt>
    <dgm:pt modelId="{45788B6F-6BF9-4D27-BB86-7FADCEEE4627}" type="pres">
      <dgm:prSet presAssocID="{1A1FAEEF-65ED-4D17-9D1A-B2F4B855B41F}" presName="Accent3" presStyleCnt="0"/>
      <dgm:spPr/>
    </dgm:pt>
    <dgm:pt modelId="{113AABF6-6BE3-41CB-B4CB-063DEFC3817B}" type="pres">
      <dgm:prSet presAssocID="{1A1FAEEF-65ED-4D17-9D1A-B2F4B855B41F}" presName="Accent" presStyleLbl="node1" presStyleIdx="2" presStyleCnt="4"/>
      <dgm:spPr/>
    </dgm:pt>
    <dgm:pt modelId="{1A7F7A49-D64C-40BD-A60D-2D026850F3DF}" type="pres">
      <dgm:prSet presAssocID="{1A1FAEEF-65ED-4D17-9D1A-B2F4B855B41F}" presName="Parent3" presStyleLbl="revTx" presStyleIdx="2" presStyleCnt="4">
        <dgm:presLayoutVars>
          <dgm:chMax val="1"/>
          <dgm:chPref val="1"/>
          <dgm:bulletEnabled val="1"/>
        </dgm:presLayoutVars>
      </dgm:prSet>
      <dgm:spPr/>
    </dgm:pt>
    <dgm:pt modelId="{8AE211A1-8149-4A45-B3E7-0A753936B8F6}" type="pres">
      <dgm:prSet presAssocID="{6F9AC1D9-5A77-46D3-AE7A-3EC352B50C70}" presName="Accent4" presStyleCnt="0"/>
      <dgm:spPr/>
    </dgm:pt>
    <dgm:pt modelId="{CCAF5231-92D7-4B4E-ACCE-9EC978724117}" type="pres">
      <dgm:prSet presAssocID="{6F9AC1D9-5A77-46D3-AE7A-3EC352B50C70}" presName="Accent" presStyleLbl="node1" presStyleIdx="3" presStyleCnt="4"/>
      <dgm:spPr/>
    </dgm:pt>
    <dgm:pt modelId="{132D39E3-D8C5-4594-BD72-626C968B5254}" type="pres">
      <dgm:prSet presAssocID="{6F9AC1D9-5A77-46D3-AE7A-3EC352B50C70}" presName="Parent4" presStyleLbl="revTx" presStyleIdx="3" presStyleCnt="4">
        <dgm:presLayoutVars>
          <dgm:chMax val="1"/>
          <dgm:chPref val="1"/>
          <dgm:bulletEnabled val="1"/>
        </dgm:presLayoutVars>
      </dgm:prSet>
      <dgm:spPr/>
    </dgm:pt>
  </dgm:ptLst>
  <dgm:cxnLst>
    <dgm:cxn modelId="{DC162C31-6119-4D25-980C-E4888063F6EA}" type="presOf" srcId="{1A1FAEEF-65ED-4D17-9D1A-B2F4B855B41F}" destId="{1A7F7A49-D64C-40BD-A60D-2D026850F3DF}" srcOrd="0" destOrd="0" presId="urn:microsoft.com/office/officeart/2009/layout/CircleArrowProcess"/>
    <dgm:cxn modelId="{E3313531-89E4-4919-A743-FB90D5EFC0D9}" srcId="{4B69D880-9DFE-44EE-8906-68E7E6E52B2F}" destId="{6787A20B-433E-4E01-991E-377A3F29C2B1}" srcOrd="0" destOrd="0" parTransId="{2344440B-D94C-4317-B0E8-BB454D6D9C41}" sibTransId="{C8EA32E4-7AA0-4297-8BE5-CB4FDE664F3A}"/>
    <dgm:cxn modelId="{864E7362-85BC-49BC-A63B-BABFEAE56C34}" type="presOf" srcId="{4B69D880-9DFE-44EE-8906-68E7E6E52B2F}" destId="{376DAF45-DC7F-40A2-A262-99B3C22FE1EA}" srcOrd="0" destOrd="0" presId="urn:microsoft.com/office/officeart/2009/layout/CircleArrowProcess"/>
    <dgm:cxn modelId="{B24C9744-3F05-410D-9CCC-D40774E0E6C5}" srcId="{4B69D880-9DFE-44EE-8906-68E7E6E52B2F}" destId="{699BB51D-74A2-4C59-80E6-D91681D79687}" srcOrd="1" destOrd="0" parTransId="{149E624F-71CC-447A-B1BE-CFBCE12AAD7C}" sibTransId="{7783053B-B66D-47B5-8717-043E4D676847}"/>
    <dgm:cxn modelId="{5BFB4B6F-0C2F-4D2C-93F7-EE066726BB00}" type="presOf" srcId="{6F9AC1D9-5A77-46D3-AE7A-3EC352B50C70}" destId="{132D39E3-D8C5-4594-BD72-626C968B5254}" srcOrd="0" destOrd="0" presId="urn:microsoft.com/office/officeart/2009/layout/CircleArrowProcess"/>
    <dgm:cxn modelId="{D1F2817C-1DAC-49B9-9FAF-743AF0C1CAB0}" srcId="{4B69D880-9DFE-44EE-8906-68E7E6E52B2F}" destId="{6F9AC1D9-5A77-46D3-AE7A-3EC352B50C70}" srcOrd="3" destOrd="0" parTransId="{0CD3EEC0-E48F-436B-804B-D2007288A092}" sibTransId="{EA179393-F803-4B1B-8E97-49F801F78DF9}"/>
    <dgm:cxn modelId="{D8123A7F-4EA6-458C-87AC-24F6A6D3AB40}" type="presOf" srcId="{699BB51D-74A2-4C59-80E6-D91681D79687}" destId="{3E5F0B13-C61B-4629-AFB8-797B928B65D1}" srcOrd="0" destOrd="0" presId="urn:microsoft.com/office/officeart/2009/layout/CircleArrowProcess"/>
    <dgm:cxn modelId="{6EF3ABE1-6535-4D9E-8E12-DE6A88A55F27}" srcId="{4B69D880-9DFE-44EE-8906-68E7E6E52B2F}" destId="{1A1FAEEF-65ED-4D17-9D1A-B2F4B855B41F}" srcOrd="2" destOrd="0" parTransId="{1F1710C8-EE11-42AD-B8C5-E0ECD04AB0B1}" sibTransId="{8EB6E2AC-202B-4B53-9752-8D4A97BF6BDE}"/>
    <dgm:cxn modelId="{3A5EF4EF-F998-4490-A422-3039BD134601}" type="presOf" srcId="{6787A20B-433E-4E01-991E-377A3F29C2B1}" destId="{81A643C0-034F-4DA3-A4ED-057CFFC5C701}" srcOrd="0" destOrd="0" presId="urn:microsoft.com/office/officeart/2009/layout/CircleArrowProcess"/>
    <dgm:cxn modelId="{5DA6F74B-D75F-471C-BD2D-ECDFF0C30F13}" type="presParOf" srcId="{376DAF45-DC7F-40A2-A262-99B3C22FE1EA}" destId="{5515EAF0-FA1E-4843-89B8-7252BE4C866C}" srcOrd="0" destOrd="0" presId="urn:microsoft.com/office/officeart/2009/layout/CircleArrowProcess"/>
    <dgm:cxn modelId="{7E3FDC4D-1D53-4C85-8A4F-5580A0C70202}" type="presParOf" srcId="{5515EAF0-FA1E-4843-89B8-7252BE4C866C}" destId="{7C7D5111-DC9F-489F-9F98-1179981CEED3}" srcOrd="0" destOrd="0" presId="urn:microsoft.com/office/officeart/2009/layout/CircleArrowProcess"/>
    <dgm:cxn modelId="{770A2898-0CB8-43D3-8F8B-AC643F94CC54}" type="presParOf" srcId="{376DAF45-DC7F-40A2-A262-99B3C22FE1EA}" destId="{81A643C0-034F-4DA3-A4ED-057CFFC5C701}" srcOrd="1" destOrd="0" presId="urn:microsoft.com/office/officeart/2009/layout/CircleArrowProcess"/>
    <dgm:cxn modelId="{88C5A487-7097-438A-963A-6819376FD9F8}" type="presParOf" srcId="{376DAF45-DC7F-40A2-A262-99B3C22FE1EA}" destId="{7B0191A5-5F56-4459-B151-63A1DA2005A2}" srcOrd="2" destOrd="0" presId="urn:microsoft.com/office/officeart/2009/layout/CircleArrowProcess"/>
    <dgm:cxn modelId="{D1551069-9316-476B-B84C-8EA19855A9E2}" type="presParOf" srcId="{7B0191A5-5F56-4459-B151-63A1DA2005A2}" destId="{CD87FA71-6057-40AB-B362-B2B747AB878B}" srcOrd="0" destOrd="0" presId="urn:microsoft.com/office/officeart/2009/layout/CircleArrowProcess"/>
    <dgm:cxn modelId="{42A7C95F-178E-4379-863A-19C862C43AAB}" type="presParOf" srcId="{376DAF45-DC7F-40A2-A262-99B3C22FE1EA}" destId="{3E5F0B13-C61B-4629-AFB8-797B928B65D1}" srcOrd="3" destOrd="0" presId="urn:microsoft.com/office/officeart/2009/layout/CircleArrowProcess"/>
    <dgm:cxn modelId="{84B028E4-7BAE-4382-A8AF-3CA7B6B03C51}" type="presParOf" srcId="{376DAF45-DC7F-40A2-A262-99B3C22FE1EA}" destId="{45788B6F-6BF9-4D27-BB86-7FADCEEE4627}" srcOrd="4" destOrd="0" presId="urn:microsoft.com/office/officeart/2009/layout/CircleArrowProcess"/>
    <dgm:cxn modelId="{9E56864E-CF49-4E17-9833-5A8A3371742B}" type="presParOf" srcId="{45788B6F-6BF9-4D27-BB86-7FADCEEE4627}" destId="{113AABF6-6BE3-41CB-B4CB-063DEFC3817B}" srcOrd="0" destOrd="0" presId="urn:microsoft.com/office/officeart/2009/layout/CircleArrowProcess"/>
    <dgm:cxn modelId="{6859B5CB-23F6-4580-BF43-F7273E34BD50}" type="presParOf" srcId="{376DAF45-DC7F-40A2-A262-99B3C22FE1EA}" destId="{1A7F7A49-D64C-40BD-A60D-2D026850F3DF}" srcOrd="5" destOrd="0" presId="urn:microsoft.com/office/officeart/2009/layout/CircleArrowProcess"/>
    <dgm:cxn modelId="{F1957DCE-55CE-4111-8104-357F71D2E246}" type="presParOf" srcId="{376DAF45-DC7F-40A2-A262-99B3C22FE1EA}" destId="{8AE211A1-8149-4A45-B3E7-0A753936B8F6}" srcOrd="6" destOrd="0" presId="urn:microsoft.com/office/officeart/2009/layout/CircleArrowProcess"/>
    <dgm:cxn modelId="{87093D77-9077-43DF-85F9-744754986B49}" type="presParOf" srcId="{8AE211A1-8149-4A45-B3E7-0A753936B8F6}" destId="{CCAF5231-92D7-4B4E-ACCE-9EC978724117}" srcOrd="0" destOrd="0" presId="urn:microsoft.com/office/officeart/2009/layout/CircleArrowProcess"/>
    <dgm:cxn modelId="{6579C8A2-F92D-407A-B2DE-13C8A4A78ECD}" type="presParOf" srcId="{376DAF45-DC7F-40A2-A262-99B3C22FE1EA}" destId="{132D39E3-D8C5-4594-BD72-626C968B5254}"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D5111-DC9F-489F-9F98-1179981CEED3}">
      <dsp:nvSpPr>
        <dsp:cNvPr id="0" name=""/>
        <dsp:cNvSpPr/>
      </dsp:nvSpPr>
      <dsp:spPr>
        <a:xfrm>
          <a:off x="3221906" y="0"/>
          <a:ext cx="2144964" cy="2145183"/>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643C0-034F-4DA3-A4ED-057CFFC5C701}">
      <dsp:nvSpPr>
        <dsp:cNvPr id="0" name=""/>
        <dsp:cNvSpPr/>
      </dsp:nvSpPr>
      <dsp:spPr>
        <a:xfrm>
          <a:off x="3695481" y="776498"/>
          <a:ext cx="1197011" cy="59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EG" sz="2800" b="1" kern="1200" dirty="0"/>
            <a:t>الرسائل الخارجية</a:t>
          </a:r>
          <a:endParaRPr lang="en-US" sz="2800" b="1" kern="1200" dirty="0"/>
        </a:p>
      </dsp:txBody>
      <dsp:txXfrm>
        <a:off x="3695481" y="776498"/>
        <a:ext cx="1197011" cy="598444"/>
      </dsp:txXfrm>
    </dsp:sp>
    <dsp:sp modelId="{CD87FA71-6057-40AB-B362-B2B747AB878B}">
      <dsp:nvSpPr>
        <dsp:cNvPr id="0" name=""/>
        <dsp:cNvSpPr/>
      </dsp:nvSpPr>
      <dsp:spPr>
        <a:xfrm>
          <a:off x="2626016" y="1232726"/>
          <a:ext cx="2144964" cy="2145183"/>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5F0B13-C61B-4629-AFB8-797B928B65D1}">
      <dsp:nvSpPr>
        <dsp:cNvPr id="0" name=""/>
        <dsp:cNvSpPr/>
      </dsp:nvSpPr>
      <dsp:spPr>
        <a:xfrm>
          <a:off x="3097176" y="2011500"/>
          <a:ext cx="1197011" cy="59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EG" sz="2800" b="1" kern="1200" dirty="0"/>
            <a:t>المذكرة الداخلية</a:t>
          </a:r>
          <a:endParaRPr lang="en-US" sz="2800" b="1" kern="1200" dirty="0"/>
        </a:p>
      </dsp:txBody>
      <dsp:txXfrm>
        <a:off x="3097176" y="2011500"/>
        <a:ext cx="1197011" cy="598444"/>
      </dsp:txXfrm>
    </dsp:sp>
    <dsp:sp modelId="{113AABF6-6BE3-41CB-B4CB-063DEFC3817B}">
      <dsp:nvSpPr>
        <dsp:cNvPr id="0" name=""/>
        <dsp:cNvSpPr/>
      </dsp:nvSpPr>
      <dsp:spPr>
        <a:xfrm>
          <a:off x="3221906" y="2470004"/>
          <a:ext cx="2144964" cy="2145183"/>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7F7A49-D64C-40BD-A60D-2D026850F3DF}">
      <dsp:nvSpPr>
        <dsp:cNvPr id="0" name=""/>
        <dsp:cNvSpPr/>
      </dsp:nvSpPr>
      <dsp:spPr>
        <a:xfrm>
          <a:off x="3695481" y="3246502"/>
          <a:ext cx="1197011" cy="59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EG" sz="2800" b="1" kern="1200" dirty="0"/>
            <a:t>التعاميم</a:t>
          </a:r>
          <a:endParaRPr lang="en-US" sz="2800" b="1" kern="1200" dirty="0"/>
        </a:p>
      </dsp:txBody>
      <dsp:txXfrm>
        <a:off x="3695481" y="3246502"/>
        <a:ext cx="1197011" cy="598444"/>
      </dsp:txXfrm>
    </dsp:sp>
    <dsp:sp modelId="{CCAF5231-92D7-4B4E-ACCE-9EC978724117}">
      <dsp:nvSpPr>
        <dsp:cNvPr id="0" name=""/>
        <dsp:cNvSpPr/>
      </dsp:nvSpPr>
      <dsp:spPr>
        <a:xfrm>
          <a:off x="2778911" y="3844946"/>
          <a:ext cx="1842794" cy="1843685"/>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D39E3-D8C5-4594-BD72-626C968B5254}">
      <dsp:nvSpPr>
        <dsp:cNvPr id="0" name=""/>
        <dsp:cNvSpPr/>
      </dsp:nvSpPr>
      <dsp:spPr>
        <a:xfrm>
          <a:off x="3097176" y="4481504"/>
          <a:ext cx="1197011" cy="598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ar-EG" sz="2800" b="1" kern="1200" dirty="0"/>
            <a:t>النماذج</a:t>
          </a:r>
          <a:endParaRPr lang="en-US" sz="2800" b="1" kern="1200" dirty="0"/>
        </a:p>
      </dsp:txBody>
      <dsp:txXfrm>
        <a:off x="3097176" y="4481504"/>
        <a:ext cx="1197011" cy="598444"/>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7906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48801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3398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8097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2949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5654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072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3482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109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27533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449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757465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22.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4.sv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4.svg"/><Relationship Id="rId5" Type="http://schemas.openxmlformats.org/officeDocument/2006/relationships/image" Target="../media/image31.jpeg"/><Relationship Id="rId10" Type="http://schemas.openxmlformats.org/officeDocument/2006/relationships/image" Target="../media/image25.png"/><Relationship Id="rId4" Type="http://schemas.openxmlformats.org/officeDocument/2006/relationships/image" Target="../media/image30.svg"/><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4.svg"/><Relationship Id="rId5" Type="http://schemas.openxmlformats.org/officeDocument/2006/relationships/image" Target="../media/image31.jpeg"/><Relationship Id="rId10" Type="http://schemas.openxmlformats.org/officeDocument/2006/relationships/image" Target="../media/image25.png"/><Relationship Id="rId4" Type="http://schemas.openxmlformats.org/officeDocument/2006/relationships/image" Target="../media/image30.svg"/><Relationship Id="rId9" Type="http://schemas.openxmlformats.org/officeDocument/2006/relationships/image" Target="../media/image33.sv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4.svg"/><Relationship Id="rId5" Type="http://schemas.openxmlformats.org/officeDocument/2006/relationships/image" Target="../media/image31.jpeg"/><Relationship Id="rId10" Type="http://schemas.openxmlformats.org/officeDocument/2006/relationships/image" Target="../media/image25.png"/><Relationship Id="rId4" Type="http://schemas.openxmlformats.org/officeDocument/2006/relationships/image" Target="../media/image30.svg"/><Relationship Id="rId9" Type="http://schemas.openxmlformats.org/officeDocument/2006/relationships/image" Target="../media/image33.svg"/></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4.svg"/><Relationship Id="rId5" Type="http://schemas.openxmlformats.org/officeDocument/2006/relationships/image" Target="../media/image31.jpeg"/><Relationship Id="rId10" Type="http://schemas.openxmlformats.org/officeDocument/2006/relationships/image" Target="../media/image25.png"/><Relationship Id="rId4" Type="http://schemas.openxmlformats.org/officeDocument/2006/relationships/image" Target="../media/image30.svg"/><Relationship Id="rId9" Type="http://schemas.openxmlformats.org/officeDocument/2006/relationships/image" Target="../media/image33.sv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22.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4.svg"/><Relationship Id="rId9"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6.png"/><Relationship Id="rId11" Type="http://schemas.openxmlformats.org/officeDocument/2006/relationships/image" Target="../media/image26.svg"/><Relationship Id="rId5" Type="http://schemas.openxmlformats.org/officeDocument/2006/relationships/image" Target="../media/image39.jpeg"/><Relationship Id="rId10" Type="http://schemas.openxmlformats.org/officeDocument/2006/relationships/image" Target="../media/image25.png"/><Relationship Id="rId4" Type="http://schemas.openxmlformats.org/officeDocument/2006/relationships/image" Target="../media/image7.svg"/><Relationship Id="rId9" Type="http://schemas.openxmlformats.org/officeDocument/2006/relationships/image" Target="../media/image12.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0860" y="-1020860"/>
            <a:ext cx="710228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144003" y="233679"/>
            <a:ext cx="4888222" cy="5048556"/>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EA788"/>
            </a:solidFill>
          </p:spPr>
        </p:sp>
      </p:grpSp>
      <p:sp>
        <p:nvSpPr>
          <p:cNvPr id="6" name="Freeform 6"/>
          <p:cNvSpPr/>
          <p:nvPr/>
        </p:nvSpPr>
        <p:spPr>
          <a:xfrm rot="-1059828">
            <a:off x="-612437" y="1773009"/>
            <a:ext cx="5639927" cy="5090523"/>
          </a:xfrm>
          <a:custGeom>
            <a:avLst/>
            <a:gdLst/>
            <a:ahLst/>
            <a:cxnLst/>
            <a:rect l="l" t="t" r="r" b="b"/>
            <a:pathLst>
              <a:path w="11279853" h="10181045">
                <a:moveTo>
                  <a:pt x="0" y="0"/>
                </a:moveTo>
                <a:lnTo>
                  <a:pt x="11279852" y="0"/>
                </a:lnTo>
                <a:lnTo>
                  <a:pt x="11279852" y="10181045"/>
                </a:lnTo>
                <a:lnTo>
                  <a:pt x="0" y="10181045"/>
                </a:lnTo>
                <a:lnTo>
                  <a:pt x="0" y="0"/>
                </a:lnTo>
                <a:close/>
              </a:path>
            </a:pathLst>
          </a:custGeom>
          <a:blipFill>
            <a:blip r:embed="rId4">
              <a:extLst>
                <a:ext uri="{96DAC541-7B7A-43D3-8B79-37D633B846F1}">
                  <asvg:svgBlip xmlns:asvg="http://schemas.microsoft.com/office/drawing/2016/SVG/main" r:embed="rId5"/>
                </a:ext>
              </a:extLst>
            </a:blip>
            <a:stretch>
              <a:fillRect l="-118688"/>
            </a:stretch>
          </a:blipFill>
        </p:spPr>
      </p:sp>
      <p:grpSp>
        <p:nvGrpSpPr>
          <p:cNvPr id="7" name="Group 7"/>
          <p:cNvGrpSpPr/>
          <p:nvPr/>
        </p:nvGrpSpPr>
        <p:grpSpPr>
          <a:xfrm>
            <a:off x="3830723" y="542655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720609" y="136642"/>
            <a:ext cx="1441217" cy="144121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2" name="TextBox 12"/>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1059828">
            <a:off x="-1108794" y="253034"/>
            <a:ext cx="3246287" cy="1568621"/>
          </a:xfrm>
          <a:custGeom>
            <a:avLst/>
            <a:gdLst/>
            <a:ahLst/>
            <a:cxnLst/>
            <a:rect l="l" t="t" r="r" b="b"/>
            <a:pathLst>
              <a:path w="6492574" h="3137242">
                <a:moveTo>
                  <a:pt x="0" y="0"/>
                </a:moveTo>
                <a:lnTo>
                  <a:pt x="6492574" y="0"/>
                </a:lnTo>
                <a:lnTo>
                  <a:pt x="6492574" y="3137242"/>
                </a:lnTo>
                <a:lnTo>
                  <a:pt x="0" y="3137242"/>
                </a:lnTo>
                <a:lnTo>
                  <a:pt x="0" y="0"/>
                </a:lnTo>
                <a:close/>
              </a:path>
            </a:pathLst>
          </a:custGeom>
          <a:blipFill>
            <a:blip r:embed="rId6">
              <a:extLst>
                <a:ext uri="{96DAC541-7B7A-43D3-8B79-37D633B846F1}">
                  <asvg:svgBlip xmlns:asvg="http://schemas.microsoft.com/office/drawing/2016/SVG/main" r:embed="rId7"/>
                </a:ext>
              </a:extLst>
            </a:blip>
            <a:stretch>
              <a:fillRect l="-17076"/>
            </a:stretch>
          </a:blipFill>
        </p:spPr>
      </p:sp>
      <p:sp>
        <p:nvSpPr>
          <p:cNvPr id="16" name="Freeform 16"/>
          <p:cNvSpPr/>
          <p:nvPr/>
        </p:nvSpPr>
        <p:spPr>
          <a:xfrm rot="9551778">
            <a:off x="7885198" y="5008306"/>
            <a:ext cx="3246287" cy="1568621"/>
          </a:xfrm>
          <a:custGeom>
            <a:avLst/>
            <a:gdLst/>
            <a:ahLst/>
            <a:cxnLst/>
            <a:rect l="l" t="t" r="r" b="b"/>
            <a:pathLst>
              <a:path w="6492574" h="3137242">
                <a:moveTo>
                  <a:pt x="0" y="0"/>
                </a:moveTo>
                <a:lnTo>
                  <a:pt x="6492573" y="0"/>
                </a:lnTo>
                <a:lnTo>
                  <a:pt x="6492573"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17076"/>
            </a:stretch>
          </a:blipFill>
        </p:spPr>
      </p:sp>
      <p:sp>
        <p:nvSpPr>
          <p:cNvPr id="17" name="مربع نص 16">
            <a:extLst>
              <a:ext uri="{FF2B5EF4-FFF2-40B4-BE49-F238E27FC236}">
                <a16:creationId xmlns:a16="http://schemas.microsoft.com/office/drawing/2014/main" id="{2A2E17D1-CBBA-13EF-3D86-D8A1C6C55858}"/>
              </a:ext>
            </a:extLst>
          </p:cNvPr>
          <p:cNvSpPr txBox="1"/>
          <p:nvPr/>
        </p:nvSpPr>
        <p:spPr>
          <a:xfrm>
            <a:off x="933341" y="2666952"/>
            <a:ext cx="367240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الفصل الثامن</a:t>
            </a:r>
            <a:endParaRPr kumimoji="0" lang="en-US"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
        <p:nvSpPr>
          <p:cNvPr id="18" name="مربع نص 17">
            <a:extLst>
              <a:ext uri="{FF2B5EF4-FFF2-40B4-BE49-F238E27FC236}">
                <a16:creationId xmlns:a16="http://schemas.microsoft.com/office/drawing/2014/main" id="{ACE09E78-99BF-6880-BB8A-8DA40C34537E}"/>
              </a:ext>
            </a:extLst>
          </p:cNvPr>
          <p:cNvSpPr txBox="1"/>
          <p:nvPr/>
        </p:nvSpPr>
        <p:spPr>
          <a:xfrm>
            <a:off x="-1335334" y="4269814"/>
            <a:ext cx="7956260"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 السكرتارية</a:t>
            </a:r>
            <a:endParaRPr kumimoji="0" lang="en-US" sz="36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8619" y="-1028619"/>
            <a:ext cx="708676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208717" y="853960"/>
            <a:ext cx="5498400" cy="5678747"/>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CDBE8C"/>
            </a:solidFill>
          </p:spPr>
        </p:sp>
      </p:grpSp>
      <p:grpSp>
        <p:nvGrpSpPr>
          <p:cNvPr id="6" name="Group 6"/>
          <p:cNvGrpSpPr/>
          <p:nvPr/>
        </p:nvGrpSpPr>
        <p:grpSpPr>
          <a:xfrm>
            <a:off x="-720609" y="990399"/>
            <a:ext cx="1441217" cy="144121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8" name="TextBox 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rot="-1059828">
            <a:off x="-668072" y="460433"/>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2" name="Freeform 12"/>
          <p:cNvSpPr/>
          <p:nvPr/>
        </p:nvSpPr>
        <p:spPr>
          <a:xfrm rot="9531374">
            <a:off x="7866441" y="5216440"/>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3" name="مربع نص 12">
            <a:extLst>
              <a:ext uri="{FF2B5EF4-FFF2-40B4-BE49-F238E27FC236}">
                <a16:creationId xmlns:a16="http://schemas.microsoft.com/office/drawing/2014/main" id="{4EE35C93-AE08-E8AE-957E-26C85AF77D6C}"/>
              </a:ext>
            </a:extLst>
          </p:cNvPr>
          <p:cNvSpPr txBox="1"/>
          <p:nvPr/>
        </p:nvSpPr>
        <p:spPr>
          <a:xfrm rot="21037216">
            <a:off x="727479" y="2474988"/>
            <a:ext cx="3456384" cy="2585323"/>
          </a:xfrm>
          <a:prstGeom prst="rect">
            <a:avLst/>
          </a:prstGeom>
          <a:noFill/>
        </p:spPr>
        <p:txBody>
          <a:bodyPr wrap="square" rtlCol="0">
            <a:spAutoFit/>
          </a:bodyPr>
          <a:lstStyle/>
          <a:p>
            <a:pPr algn="ctr"/>
            <a:r>
              <a:rPr lang="ar-EG" sz="5400" b="1" dirty="0">
                <a:solidFill>
                  <a:srgbClr val="6E7759"/>
                </a:solidFill>
                <a:latin typeface="Traditional Arabic" panose="02020603050405020304" pitchFamily="18" charset="-78"/>
                <a:cs typeface="Traditional Arabic" panose="02020603050405020304" pitchFamily="18" charset="-78"/>
              </a:rPr>
              <a:t>4- 8</a:t>
            </a:r>
          </a:p>
          <a:p>
            <a:pPr algn="ctr"/>
            <a:r>
              <a:rPr lang="ar-EG" sz="5400" b="1" dirty="0">
                <a:solidFill>
                  <a:srgbClr val="6E7759"/>
                </a:solidFill>
                <a:latin typeface="Traditional Arabic" panose="02020603050405020304" pitchFamily="18" charset="-78"/>
                <a:cs typeface="Traditional Arabic" panose="02020603050405020304" pitchFamily="18" charset="-78"/>
              </a:rPr>
              <a:t>تحرير المكاتبات الإدارية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326539" y="783868"/>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326539" y="2564904"/>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344127" y="4581128"/>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192628" y="761456"/>
            <a:ext cx="4807737" cy="646331"/>
          </a:xfrm>
          <a:prstGeom prst="rect">
            <a:avLst/>
          </a:prstGeom>
          <a:noFill/>
        </p:spPr>
        <p:txBody>
          <a:bodyPr wrap="square">
            <a:spAutoFit/>
          </a:bodyPr>
          <a:lstStyle/>
          <a:p>
            <a:r>
              <a:rPr lang="ar-EG" sz="3600" b="1" dirty="0">
                <a:latin typeface="Traditional Arabic" panose="02020603050405020304" pitchFamily="18" charset="-78"/>
                <a:cs typeface="Traditional Arabic" panose="02020603050405020304" pitchFamily="18" charset="-78"/>
              </a:rPr>
              <a:t>التعرف على مفهوم المكاتبات الإدارية</a:t>
            </a:r>
            <a:endParaRPr lang="ar-EG" sz="8000" b="1"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943037" y="2564904"/>
            <a:ext cx="5040560" cy="1077218"/>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المكاتبات الإدارية - الرسائل الخارجية - المذكرة الداخلية.</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937403" y="4033807"/>
            <a:ext cx="5043473" cy="1815882"/>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36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تطبيق مهارات كتابة المكاتبات الإدارية.</a:t>
            </a:r>
            <a:endParaRPr lang="ar-EG" sz="36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تعداد أنواع المكاتبات الإدارية.</a:t>
            </a:r>
            <a:endParaRPr lang="ar-EG" sz="3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547664" y="1443841"/>
            <a:ext cx="6606480" cy="3970318"/>
          </a:xfrm>
          <a:prstGeom prst="rect">
            <a:avLst/>
          </a:prstGeom>
          <a:noFill/>
        </p:spPr>
        <p:txBody>
          <a:bodyPr wrap="square">
            <a:spAutoFit/>
          </a:bodyPr>
          <a:lstStyle/>
          <a:p>
            <a:r>
              <a:rPr lang="ar-EG" sz="3600" b="1" dirty="0"/>
              <a:t>تأخذ المكاتبات الجزء الأكبر من الاتصالات الرسمية للمنظمة، وهي أهم الوسائل التي يعتمد عليها نظام الاتصال في المنظمة، ولكونها أحد الأنشطة الرئيسة في العمل المكتبي سيتم من خلال هذا الموضوع تناول أهم أنواع المكاتبات التي يتعامل معها السكرتير</a:t>
            </a:r>
            <a:endParaRPr lang="ar-EG" sz="6600" b="1" dirty="0"/>
          </a:p>
        </p:txBody>
      </p:sp>
    </p:spTree>
    <p:extLst>
      <p:ext uri="{BB962C8B-B14F-4D97-AF65-F5344CB8AC3E}">
        <p14:creationId xmlns:p14="http://schemas.microsoft.com/office/powerpoint/2010/main" val="13820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3E681-6CE7-5FF4-E5E4-C9BB8E00A1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A0D7C9-0622-0367-09E5-F3EB7E92AA53}"/>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0CF98288-CC1E-C33B-91AB-786CD19EF198}"/>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D986313A-1392-6EA3-9516-B61226023499}"/>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2DAF9D87-8460-9239-C8AC-01F371AD1C1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7D7A978E-0F14-DC95-AAC6-56E509F901BB}"/>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52BA57E5-E2B4-4F89-2A79-8F441306660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E30B920D-385A-8613-E164-3DB4F0FCC18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DB87A9F8-DA55-2773-BDAF-8F6EA0E453AF}"/>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6A889D76-B47D-A11E-43D0-375D2CE118C3}"/>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F063CC45-E55E-F3CC-5D78-52A9E82B20DF}"/>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8AD82AD8-1FBD-2700-E61C-A9D9C1456EC5}"/>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C9AEAA2D-C275-0B28-A34A-D674FF2BA16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21D3902F-2464-A28E-5758-FADC66FDC89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CFFD7D5C-E9C2-F508-760C-3CF9E32A9B0C}"/>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72E9F084-846D-0938-B913-59D3770AB320}"/>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FC8FA2E7-42F1-BE6C-D4DC-54C5DF2D34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C1C8329A-D8DB-525C-B55C-0753A9CF618D}"/>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F887A54E-D2C4-0D30-27D1-DFCEE29C1515}"/>
              </a:ext>
            </a:extLst>
          </p:cNvPr>
          <p:cNvSpPr txBox="1"/>
          <p:nvPr/>
        </p:nvSpPr>
        <p:spPr>
          <a:xfrm>
            <a:off x="68591" y="977242"/>
            <a:ext cx="3672408" cy="4198084"/>
          </a:xfrm>
          <a:prstGeom prst="ellipse">
            <a:avLst/>
          </a:prstGeom>
          <a:noFill/>
          <a:ln>
            <a:noFill/>
          </a:ln>
        </p:spPr>
        <p:txBody>
          <a:bodyPr wrap="square">
            <a:spAutoFit/>
          </a:bodyPr>
          <a:lstStyle/>
          <a:p>
            <a:pPr algn="ctr"/>
            <a:r>
              <a:rPr lang="ar-EG" sz="44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a:t>
            </a:r>
          </a:p>
          <a:p>
            <a:pPr algn="ctr"/>
            <a:r>
              <a:rPr lang="ar-EG" sz="3600" b="1" dirty="0">
                <a:latin typeface="Traditional Arabic" panose="02020603050405020304" pitchFamily="18" charset="-78"/>
                <a:cs typeface="Traditional Arabic" panose="02020603050405020304" pitchFamily="18" charset="-78"/>
              </a:rPr>
              <a:t> أن يكون الطلبة قادرين على تطبيق مهارات كتابة المكاتبات الإدارية.</a:t>
            </a:r>
            <a:endParaRPr lang="ar-EG" sz="6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2510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2555776" y="1413063"/>
            <a:ext cx="5931532" cy="4154984"/>
          </a:xfrm>
          <a:prstGeom prst="rect">
            <a:avLst/>
          </a:prstGeom>
          <a:noFill/>
        </p:spPr>
        <p:txBody>
          <a:bodyPr wrap="square">
            <a:spAutoFit/>
          </a:bodyPr>
          <a:lstStyle/>
          <a:p>
            <a:pPr algn="ctr"/>
            <a:r>
              <a:rPr lang="ar-EG" sz="4400" b="1" dirty="0">
                <a:solidFill>
                  <a:srgbClr val="9EA788"/>
                </a:solidFill>
              </a:rPr>
              <a:t>يقصد بالمكاتبات الإدارية </a:t>
            </a:r>
            <a:r>
              <a:rPr lang="ar-EG" sz="4400" b="1" dirty="0"/>
              <a:t>كافة المكاتبات والرسائل المختلفة التي تتناول موضوعات ذات اهتمام متبادل بين إدارات وأقسام المنظمة، أو بين أفراد المنظمة، أو بين المنظمة والهيئات أو المنظمات الخارجية.</a:t>
            </a:r>
            <a:endParaRPr lang="ar-EG" sz="6600" b="1" dirty="0"/>
          </a:p>
        </p:txBody>
      </p:sp>
    </p:spTree>
    <p:extLst>
      <p:ext uri="{BB962C8B-B14F-4D97-AF65-F5344CB8AC3E}">
        <p14:creationId xmlns:p14="http://schemas.microsoft.com/office/powerpoint/2010/main" val="428979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DC26-56AB-31FE-A7E4-AC7CAE8DFC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AC2E91-ED15-3F3F-3554-432EA01554E3}"/>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E9A8B934-34A0-1117-84FC-341628776FA2}"/>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A55BA4F0-20BB-5961-563A-2F30C52C8D28}"/>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4163B5B8-C1BE-30B3-6DD8-D24C606F16AB}"/>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B36061F9-E7D0-E033-7081-F141234174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7717D2AA-8FE6-1CB7-3568-50218A13306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FF8CFCB-7ABE-0CB4-21F8-D40963440C60}"/>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7AE0DFFB-7590-61BD-71E3-7527D12380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7DEDD342-1E65-E2DF-BD6F-6EC21A58BEE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65499AF5-29D5-1827-90C8-6C17283875E6}"/>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E49F5363-ED4B-B2D2-A2B2-E6CC0240A00D}"/>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E9B3402B-7FB3-E3C0-8AA9-BC3A52046B96}"/>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1387FC61-2212-6276-F7CA-0A8D0393A7AB}"/>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2F824354-2617-E545-C829-D459BDE87FB7}"/>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501E6C39-E88E-B43C-BF34-D1D6EA04C3B0}"/>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BD9D04F2-EE0E-5389-DFCA-82F00DA9B01B}"/>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5D648082-48AB-32F2-44F3-35360E6D5534}"/>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F9B355DC-A86F-4F04-5730-DD4037FD657E}"/>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5FEFB2FB-39BB-D69B-86D6-E8C8582B8B46}"/>
              </a:ext>
            </a:extLst>
          </p:cNvPr>
          <p:cNvSpPr txBox="1"/>
          <p:nvPr/>
        </p:nvSpPr>
        <p:spPr>
          <a:xfrm>
            <a:off x="1034766" y="3705671"/>
            <a:ext cx="4752528" cy="1446550"/>
          </a:xfrm>
          <a:prstGeom prst="rect">
            <a:avLst/>
          </a:prstGeom>
          <a:noFill/>
        </p:spPr>
        <p:txBody>
          <a:bodyPr wrap="square" rtlCol="0">
            <a:spAutoFit/>
          </a:bodyPr>
          <a:lstStyle/>
          <a:p>
            <a:pPr algn="ctr"/>
            <a:r>
              <a:rPr lang="ar-EG" sz="44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rPr>
              <a:t>مهارات كتابة المكاتبات الإدارية</a:t>
            </a:r>
            <a:endParaRPr lang="ar-EG" sz="341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337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2105472" y="692696"/>
            <a:ext cx="7038528" cy="1077218"/>
          </a:xfrm>
          <a:prstGeom prst="rect">
            <a:avLst/>
          </a:prstGeom>
          <a:solidFill>
            <a:srgbClr val="9EA788"/>
          </a:solidFill>
        </p:spPr>
        <p:txBody>
          <a:bodyPr wrap="square">
            <a:spAutoFit/>
          </a:bodyPr>
          <a:lstStyle/>
          <a:p>
            <a:r>
              <a:rPr lang="ar-EG" sz="3200" b="1" dirty="0"/>
              <a:t>لا بد من العناية بكتابة المكاتبات، وامتلاك المهارات اللازمة لكتابتها ومن أبرزها:</a:t>
            </a:r>
          </a:p>
        </p:txBody>
      </p:sp>
      <p:sp>
        <p:nvSpPr>
          <p:cNvPr id="7" name="مربع نص 6">
            <a:extLst>
              <a:ext uri="{FF2B5EF4-FFF2-40B4-BE49-F238E27FC236}">
                <a16:creationId xmlns:a16="http://schemas.microsoft.com/office/drawing/2014/main" id="{94C608C2-8652-768B-07A6-F2651CBBFDC0}"/>
              </a:ext>
            </a:extLst>
          </p:cNvPr>
          <p:cNvSpPr txBox="1"/>
          <p:nvPr/>
        </p:nvSpPr>
        <p:spPr>
          <a:xfrm>
            <a:off x="2555776" y="2708920"/>
            <a:ext cx="5450043" cy="2862322"/>
          </a:xfrm>
          <a:prstGeom prst="rect">
            <a:avLst/>
          </a:prstGeom>
          <a:noFill/>
        </p:spPr>
        <p:txBody>
          <a:bodyPr wrap="square">
            <a:spAutoFit/>
          </a:bodyPr>
          <a:lstStyle/>
          <a:p>
            <a:r>
              <a:rPr lang="ar-EG" sz="3600" b="1" dirty="0">
                <a:solidFill>
                  <a:srgbClr val="0070C0"/>
                </a:solidFill>
              </a:rPr>
              <a:t>1- حسـن الخطاب: </a:t>
            </a:r>
            <a:r>
              <a:rPr lang="ar-EG" sz="3600" b="1" dirty="0">
                <a:solidFill>
                  <a:srgbClr val="C00000"/>
                </a:solidFill>
              </a:rPr>
              <a:t>اختيـار الكلمات اللطيفــة، والتعبيــرات الجميلــة ً عــن تعبيــرات المهذبــة بعيــدا التهديـد والقـوة التـي ال مسـوغ لهـا، وتجنـب المصادمـة وإلقـاء اللـوم أو العتـاب.</a:t>
            </a:r>
            <a:endParaRPr lang="en-US" sz="3600" b="1" dirty="0">
              <a:solidFill>
                <a:srgbClr val="C00000"/>
              </a:solidFill>
            </a:endParaRPr>
          </a:p>
        </p:txBody>
      </p:sp>
    </p:spTree>
    <p:extLst>
      <p:ext uri="{BB962C8B-B14F-4D97-AF65-F5344CB8AC3E}">
        <p14:creationId xmlns:p14="http://schemas.microsoft.com/office/powerpoint/2010/main" val="332597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3"/>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052736" y="476672"/>
            <a:ext cx="7038528" cy="1077218"/>
          </a:xfrm>
          <a:prstGeom prst="rect">
            <a:avLst/>
          </a:prstGeom>
          <a:solidFill>
            <a:srgbClr val="9EA788"/>
          </a:solidFill>
        </p:spPr>
        <p:txBody>
          <a:bodyPr wrap="square">
            <a:spAutoFit/>
          </a:bodyPr>
          <a:lstStyle/>
          <a:p>
            <a:r>
              <a:rPr lang="ar-EG" sz="3200" b="1" dirty="0"/>
              <a:t>لا بد من العناية بكتابة المكاتبات، وامتلاك المهارات اللازمة لكتابتها ومن أبرزها:</a:t>
            </a:r>
          </a:p>
        </p:txBody>
      </p:sp>
      <p:sp>
        <p:nvSpPr>
          <p:cNvPr id="7" name="مربع نص 6">
            <a:extLst>
              <a:ext uri="{FF2B5EF4-FFF2-40B4-BE49-F238E27FC236}">
                <a16:creationId xmlns:a16="http://schemas.microsoft.com/office/drawing/2014/main" id="{94C608C2-8652-768B-07A6-F2651CBBFDC0}"/>
              </a:ext>
            </a:extLst>
          </p:cNvPr>
          <p:cNvSpPr txBox="1"/>
          <p:nvPr/>
        </p:nvSpPr>
        <p:spPr>
          <a:xfrm>
            <a:off x="2273384" y="2132856"/>
            <a:ext cx="4597228" cy="3539430"/>
          </a:xfrm>
          <a:prstGeom prst="rect">
            <a:avLst/>
          </a:prstGeom>
          <a:noFill/>
        </p:spPr>
        <p:txBody>
          <a:bodyPr wrap="square">
            <a:spAutoFit/>
          </a:bodyPr>
          <a:lstStyle/>
          <a:p>
            <a:r>
              <a:rPr lang="ar-EG" sz="3200" b="1" dirty="0">
                <a:solidFill>
                  <a:srgbClr val="0070C0"/>
                </a:solidFill>
              </a:rPr>
              <a:t>2- الجوانــب الشــكلية:  </a:t>
            </a:r>
            <a:r>
              <a:rPr lang="ar-EG" sz="3200" b="1" dirty="0"/>
              <a:t>تلــك الجوانــب المتعلقــة بشــكل الرســالة التــي تســهل قراءتهــا وفهمهــا؛ كنـوع الخـط المسـتخدم، ونـوع الورق، وتنسـيق الصفحـة والهوامـش، وعالمـات الترقيـم، وغيـر ذلـك ممـا ينبغـي العنايـة بـه؛ لمـا لـه مـن أثـر ِ لـدى القـارئ عـن الرسـالة والمرسـل.</a:t>
            </a:r>
            <a:endParaRPr lang="en-US" sz="3200" b="1" dirty="0">
              <a:solidFill>
                <a:srgbClr val="C00000"/>
              </a:solidFill>
            </a:endParaRPr>
          </a:p>
        </p:txBody>
      </p:sp>
    </p:spTree>
    <p:extLst>
      <p:ext uri="{BB962C8B-B14F-4D97-AF65-F5344CB8AC3E}">
        <p14:creationId xmlns:p14="http://schemas.microsoft.com/office/powerpoint/2010/main" val="385194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052736" y="476672"/>
            <a:ext cx="7038528" cy="1077218"/>
          </a:xfrm>
          <a:prstGeom prst="rect">
            <a:avLst/>
          </a:prstGeom>
          <a:solidFill>
            <a:srgbClr val="9EA788"/>
          </a:solidFill>
        </p:spPr>
        <p:txBody>
          <a:bodyPr wrap="square">
            <a:spAutoFit/>
          </a:bodyPr>
          <a:lstStyle/>
          <a:p>
            <a:r>
              <a:rPr lang="ar-EG" sz="3200" b="1" dirty="0"/>
              <a:t>لا بد من العناية بكتابة المكاتبات، وامتلاك المهارات اللازمة لكتابتها ومن أبرزها:</a:t>
            </a:r>
          </a:p>
        </p:txBody>
      </p:sp>
      <p:sp>
        <p:nvSpPr>
          <p:cNvPr id="7" name="مربع نص 6">
            <a:extLst>
              <a:ext uri="{FF2B5EF4-FFF2-40B4-BE49-F238E27FC236}">
                <a16:creationId xmlns:a16="http://schemas.microsoft.com/office/drawing/2014/main" id="{94C608C2-8652-768B-07A6-F2651CBBFDC0}"/>
              </a:ext>
            </a:extLst>
          </p:cNvPr>
          <p:cNvSpPr txBox="1"/>
          <p:nvPr/>
        </p:nvSpPr>
        <p:spPr>
          <a:xfrm>
            <a:off x="2273384" y="2132856"/>
            <a:ext cx="4597228" cy="3416320"/>
          </a:xfrm>
          <a:prstGeom prst="rect">
            <a:avLst/>
          </a:prstGeom>
          <a:noFill/>
        </p:spPr>
        <p:txBody>
          <a:bodyPr wrap="square">
            <a:spAutoFit/>
          </a:bodyPr>
          <a:lstStyle/>
          <a:p>
            <a:r>
              <a:rPr lang="ar-EG" sz="3600" b="1" dirty="0">
                <a:solidFill>
                  <a:srgbClr val="0070C0"/>
                </a:solidFill>
              </a:rPr>
              <a:t>3- المراجعــة والتصحيــح: </a:t>
            </a:r>
            <a:r>
              <a:rPr lang="ar-EG" sz="3600" b="1" dirty="0"/>
              <a:t>بمعنــى اكتمــال الرســالة بمراجعتهــا، والتأكــد مــن خلوهــا مــن الأخطــاء، وتحقيقهــا للغــرض المطلــوب منهــا</a:t>
            </a:r>
            <a:endParaRPr lang="en-US" sz="3600" b="1" dirty="0">
              <a:solidFill>
                <a:srgbClr val="C00000"/>
              </a:solidFill>
            </a:endParaRPr>
          </a:p>
        </p:txBody>
      </p:sp>
    </p:spTree>
    <p:extLst>
      <p:ext uri="{BB962C8B-B14F-4D97-AF65-F5344CB8AC3E}">
        <p14:creationId xmlns:p14="http://schemas.microsoft.com/office/powerpoint/2010/main" val="401633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5335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AA1EBC8A-DD1E-B21A-9B7C-86AB0827047E}"/>
              </a:ext>
            </a:extLst>
          </p:cNvPr>
          <p:cNvSpPr/>
          <p:nvPr/>
        </p:nvSpPr>
        <p:spPr>
          <a:xfrm>
            <a:off x="2948508" y="1383617"/>
            <a:ext cx="4431804" cy="409076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393E002C-8956-A3DB-5E91-A89CF888B08B}"/>
              </a:ext>
            </a:extLst>
          </p:cNvPr>
          <p:cNvSpPr txBox="1"/>
          <p:nvPr/>
        </p:nvSpPr>
        <p:spPr>
          <a:xfrm>
            <a:off x="2699792" y="1717118"/>
            <a:ext cx="4680520" cy="3423761"/>
          </a:xfrm>
          <a:prstGeom prst="verticalScroll">
            <a:avLst/>
          </a:prstGeom>
          <a:noFill/>
        </p:spPr>
        <p:txBody>
          <a:bodyPr wrap="square">
            <a:spAutoFit/>
          </a:bodyPr>
          <a:lstStyle/>
          <a:p>
            <a:pPr algn="ctr"/>
            <a:r>
              <a:rPr lang="ar-EG" sz="4400" b="1" dirty="0"/>
              <a:t>زر سكرتيرًا في إحدى المنظمات، وتعرف على أبرز المهارات لكتابة المكاتبات الإدارية.</a:t>
            </a:r>
            <a:endParaRPr lang="ar-EG" sz="8800" b="1" dirty="0"/>
          </a:p>
        </p:txBody>
      </p:sp>
    </p:spTree>
    <p:extLst>
      <p:ext uri="{BB962C8B-B14F-4D97-AF65-F5344CB8AC3E}">
        <p14:creationId xmlns:p14="http://schemas.microsoft.com/office/powerpoint/2010/main" val="16056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426D-30F0-E8D9-C779-46AEBC7B58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3EBE55-6271-97BF-B45F-06D583A13D08}"/>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7B27F3CC-58BF-12A2-7DB7-F3186851125B}"/>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DE48CD97-6142-414D-B308-9EC10764E451}"/>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7E358AC0-704B-66A9-D77D-47F18AC23381}"/>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5FDE42F8-E545-8589-8C6A-E2A77AF771A1}"/>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EA27CFC2-D7C7-EC02-5F64-C14954DCF904}"/>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CBA5DB6B-5816-0875-6139-D9D4ABBA1B13}"/>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3854750E-160E-D6FC-3999-0D1B23EBED2E}"/>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D92562EB-9594-5C7A-DB7C-2D0E67185C4D}"/>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30260DB0-0C58-67B4-DF21-C431B5904441}"/>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C8633906-7392-894C-4E15-CF9784214935}"/>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E390BFD8-DFC3-3DB8-8542-42D19F5063AC}"/>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4A9AC464-1755-BB3A-F0E6-C7104482D083}"/>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8463EE64-6AE3-604F-FD97-9DD79462FB03}"/>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0DE50BE8-48E6-82DD-8B8C-A62F7ED56AD8}"/>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F6B66C63-D6D3-3095-612A-5A3090C3E7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0C988DAF-9C0D-9E7E-1D91-D3897A4B392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4C1B5D1E-1FDB-B153-163F-5E056C371368}"/>
              </a:ext>
            </a:extLst>
          </p:cNvPr>
          <p:cNvSpPr txBox="1"/>
          <p:nvPr/>
        </p:nvSpPr>
        <p:spPr>
          <a:xfrm>
            <a:off x="68591" y="977242"/>
            <a:ext cx="3672408" cy="4198084"/>
          </a:xfrm>
          <a:prstGeom prst="ellipse">
            <a:avLst/>
          </a:prstGeom>
          <a:noFill/>
          <a:ln>
            <a:noFill/>
          </a:ln>
        </p:spPr>
        <p:txBody>
          <a:bodyPr wrap="square">
            <a:spAutoFit/>
          </a:bodyPr>
          <a:lstStyle/>
          <a:p>
            <a:pPr lvl="0" algn="ctr">
              <a:defRPr/>
            </a:pPr>
            <a:r>
              <a:rPr lang="ar-EG" sz="4400" b="1" dirty="0">
                <a:solidFill>
                  <a:srgbClr val="5B9BD5">
                    <a:lumMod val="50000"/>
                  </a:srgbClr>
                </a:solidFill>
                <a:latin typeface="Traditional Arabic" panose="02020603050405020304" pitchFamily="18" charset="-78"/>
                <a:cs typeface="Traditional Arabic" panose="02020603050405020304" pitchFamily="18" charset="-78"/>
              </a:rPr>
              <a:t>الهدف الثاني:</a:t>
            </a:r>
          </a:p>
          <a:p>
            <a:pPr algn="ctr"/>
            <a:r>
              <a:rPr lang="ar-EG" sz="3600" b="1" dirty="0">
                <a:latin typeface="Traditional Arabic" panose="02020603050405020304" pitchFamily="18" charset="-78"/>
                <a:cs typeface="Traditional Arabic" panose="02020603050405020304" pitchFamily="18" charset="-78"/>
              </a:rPr>
              <a:t> أن يكون الطلبة قادرين على تعداد أنواع المكاتبات الإدارية.</a:t>
            </a:r>
            <a:endParaRPr lang="ar-EG" sz="5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7157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953ED-DFFC-2617-1F66-FB0EDEFF78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E82E88-90BB-ECE2-2737-A825CBB23BE7}"/>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6F7757F4-711C-D15D-A1C8-3CA34BEF379F}"/>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E591FAA9-64E9-8EA1-6F2B-B4639784B6A7}"/>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6F2F8F17-9575-E76D-0CDC-6E955800E33F}"/>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3DD8F6FB-A11C-6A09-22C5-3F61278A71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3906D619-3E95-362F-7B26-C6EF6C93B39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77CC403E-78F4-41BC-015C-E549031C6A9F}"/>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F0CE891D-507C-A811-B7EC-F44EBE3278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7645F3F5-B7C7-17A2-A426-F34138DA2B0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85A100A2-8F1A-1EDE-4FF1-C50C3DC91BBB}"/>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D7A98603-3387-2926-64E6-60988636A7DC}"/>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3C1DD776-7DA2-328F-D569-54AB24C94B19}"/>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470DBAC1-9E64-7E32-E4C1-EFDC1A07AF17}"/>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BAEF8B18-E2AE-CE38-4C5D-5D57EC07CFC5}"/>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35D2074B-C84C-A34D-39ED-E7FCFFD7353A}"/>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47DE4EB4-6C4C-DDB7-3CD3-81C7FFADE6C2}"/>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FFA52E6E-4533-D6DD-A45E-D2E884981D53}"/>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07227743-E481-A1B4-56E3-30338F125723}"/>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D30F60D6-9711-C931-5397-B82F013E20AF}"/>
              </a:ext>
            </a:extLst>
          </p:cNvPr>
          <p:cNvSpPr txBox="1"/>
          <p:nvPr/>
        </p:nvSpPr>
        <p:spPr>
          <a:xfrm>
            <a:off x="1034766" y="3705671"/>
            <a:ext cx="4752528" cy="923330"/>
          </a:xfrm>
          <a:prstGeom prst="rect">
            <a:avLst/>
          </a:prstGeom>
          <a:noFill/>
        </p:spPr>
        <p:txBody>
          <a:bodyPr wrap="square" rtlCol="0">
            <a:spAutoFit/>
          </a:bodyPr>
          <a:lstStyle/>
          <a:p>
            <a:pPr lvl="0" algn="ctr">
              <a:defRPr/>
            </a:pPr>
            <a:r>
              <a:rPr lang="ar-EG" sz="54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rPr>
              <a:t>أنواع المكاتبات</a:t>
            </a:r>
            <a:endParaRPr lang="ar-EG" sz="678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6107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1318202" y="1628800"/>
            <a:ext cx="6507596" cy="3785652"/>
          </a:xfrm>
          <a:prstGeom prst="rect">
            <a:avLst/>
          </a:prstGeom>
          <a:noFill/>
          <a:ln>
            <a:noFill/>
          </a:ln>
          <a:effectLst/>
        </p:spPr>
        <p:txBody>
          <a:bodyPr wrap="square">
            <a:spAutoFit/>
          </a:bodyPr>
          <a:lstStyle/>
          <a:p>
            <a:r>
              <a:rPr lang="ar-EG" sz="4000" b="1" dirty="0"/>
              <a:t>إن طبيعة العمل وتبادل الأفكار والمعلومات يتطلب تنوع المكاتبات حسب الهدف منها، وكل إدارة تتفق مع العاملين بها على تنسيقات المكاتبات وشكلها ، وهذا يعني أنه ليس هناك شكل عام أو محدد للمراسلات؛ ومن هذه الأنواع:</a:t>
            </a:r>
            <a:endParaRPr lang="ar-EG" sz="8000" b="1" dirty="0"/>
          </a:p>
        </p:txBody>
      </p:sp>
    </p:spTree>
    <p:extLst>
      <p:ext uri="{BB962C8B-B14F-4D97-AF65-F5344CB8AC3E}">
        <p14:creationId xmlns:p14="http://schemas.microsoft.com/office/powerpoint/2010/main" val="190962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6A3FDAF2-7CB3-E95F-EACD-40D899A48D6A}"/>
              </a:ext>
            </a:extLst>
          </p:cNvPr>
          <p:cNvGraphicFramePr/>
          <p:nvPr>
            <p:extLst>
              <p:ext uri="{D42A27DB-BD31-4B8C-83A1-F6EECF244321}">
                <p14:modId xmlns:p14="http://schemas.microsoft.com/office/powerpoint/2010/main" val="728187396"/>
              </p:ext>
            </p:extLst>
          </p:nvPr>
        </p:nvGraphicFramePr>
        <p:xfrm>
          <a:off x="539552" y="548680"/>
          <a:ext cx="7992888"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387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7C7D5111-DC9F-489F-9F98-1179981CEED3}"/>
                                            </p:graphicEl>
                                          </p:spTgt>
                                        </p:tgtEl>
                                        <p:attrNameLst>
                                          <p:attrName>style.visibility</p:attrName>
                                        </p:attrNameLst>
                                      </p:cBhvr>
                                      <p:to>
                                        <p:strVal val="visible"/>
                                      </p:to>
                                    </p:set>
                                    <p:anim calcmode="lin" valueType="num">
                                      <p:cBhvr>
                                        <p:cTn id="7" dur="500" fill="hold"/>
                                        <p:tgtEl>
                                          <p:spTgt spid="2">
                                            <p:graphicEl>
                                              <a:dgm id="{7C7D5111-DC9F-489F-9F98-1179981CEED3}"/>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7C7D5111-DC9F-489F-9F98-1179981CEED3}"/>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7C7D5111-DC9F-489F-9F98-1179981CEED3}"/>
                                            </p:graphic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graphicEl>
                                              <a:dgm id="{81A643C0-034F-4DA3-A4ED-057CFFC5C701}"/>
                                            </p:graphicEl>
                                          </p:spTgt>
                                        </p:tgtEl>
                                        <p:attrNameLst>
                                          <p:attrName>style.visibility</p:attrName>
                                        </p:attrNameLst>
                                      </p:cBhvr>
                                      <p:to>
                                        <p:strVal val="visible"/>
                                      </p:to>
                                    </p:set>
                                    <p:anim calcmode="lin" valueType="num">
                                      <p:cBhvr>
                                        <p:cTn id="12" dur="500" fill="hold"/>
                                        <p:tgtEl>
                                          <p:spTgt spid="2">
                                            <p:graphicEl>
                                              <a:dgm id="{81A643C0-034F-4DA3-A4ED-057CFFC5C701}"/>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81A643C0-034F-4DA3-A4ED-057CFFC5C701}"/>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81A643C0-034F-4DA3-A4ED-057CFFC5C701}"/>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graphicEl>
                                              <a:dgm id="{CD87FA71-6057-40AB-B362-B2B747AB878B}"/>
                                            </p:graphicEl>
                                          </p:spTgt>
                                        </p:tgtEl>
                                        <p:attrNameLst>
                                          <p:attrName>style.visibility</p:attrName>
                                        </p:attrNameLst>
                                      </p:cBhvr>
                                      <p:to>
                                        <p:strVal val="visible"/>
                                      </p:to>
                                    </p:set>
                                    <p:anim calcmode="lin" valueType="num">
                                      <p:cBhvr>
                                        <p:cTn id="19" dur="500" fill="hold"/>
                                        <p:tgtEl>
                                          <p:spTgt spid="2">
                                            <p:graphicEl>
                                              <a:dgm id="{CD87FA71-6057-40AB-B362-B2B747AB878B}"/>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dgm id="{CD87FA71-6057-40AB-B362-B2B747AB878B}"/>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dgm id="{CD87FA71-6057-40AB-B362-B2B747AB878B}"/>
                                            </p:graphic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graphicEl>
                                              <a:dgm id="{3E5F0B13-C61B-4629-AFB8-797B928B65D1}"/>
                                            </p:graphicEl>
                                          </p:spTgt>
                                        </p:tgtEl>
                                        <p:attrNameLst>
                                          <p:attrName>style.visibility</p:attrName>
                                        </p:attrNameLst>
                                      </p:cBhvr>
                                      <p:to>
                                        <p:strVal val="visible"/>
                                      </p:to>
                                    </p:set>
                                    <p:anim calcmode="lin" valueType="num">
                                      <p:cBhvr>
                                        <p:cTn id="24" dur="500" fill="hold"/>
                                        <p:tgtEl>
                                          <p:spTgt spid="2">
                                            <p:graphicEl>
                                              <a:dgm id="{3E5F0B13-C61B-4629-AFB8-797B928B65D1}"/>
                                            </p:graphicEl>
                                          </p:spTgt>
                                        </p:tgtEl>
                                        <p:attrNameLst>
                                          <p:attrName>ppt_w</p:attrName>
                                        </p:attrNameLst>
                                      </p:cBhvr>
                                      <p:tavLst>
                                        <p:tav tm="0">
                                          <p:val>
                                            <p:fltVal val="0"/>
                                          </p:val>
                                        </p:tav>
                                        <p:tav tm="100000">
                                          <p:val>
                                            <p:strVal val="#ppt_w"/>
                                          </p:val>
                                        </p:tav>
                                      </p:tavLst>
                                    </p:anim>
                                    <p:anim calcmode="lin" valueType="num">
                                      <p:cBhvr>
                                        <p:cTn id="25" dur="500" fill="hold"/>
                                        <p:tgtEl>
                                          <p:spTgt spid="2">
                                            <p:graphicEl>
                                              <a:dgm id="{3E5F0B13-C61B-4629-AFB8-797B928B65D1}"/>
                                            </p:graphicEl>
                                          </p:spTgt>
                                        </p:tgtEl>
                                        <p:attrNameLst>
                                          <p:attrName>ppt_h</p:attrName>
                                        </p:attrNameLst>
                                      </p:cBhvr>
                                      <p:tavLst>
                                        <p:tav tm="0">
                                          <p:val>
                                            <p:fltVal val="0"/>
                                          </p:val>
                                        </p:tav>
                                        <p:tav tm="100000">
                                          <p:val>
                                            <p:strVal val="#ppt_h"/>
                                          </p:val>
                                        </p:tav>
                                      </p:tavLst>
                                    </p:anim>
                                    <p:animEffect transition="in" filter="fade">
                                      <p:cBhvr>
                                        <p:cTn id="26" dur="500"/>
                                        <p:tgtEl>
                                          <p:spTgt spid="2">
                                            <p:graphicEl>
                                              <a:dgm id="{3E5F0B13-C61B-4629-AFB8-797B928B65D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113AABF6-6BE3-41CB-B4CB-063DEFC3817B}"/>
                                            </p:graphicEl>
                                          </p:spTgt>
                                        </p:tgtEl>
                                        <p:attrNameLst>
                                          <p:attrName>style.visibility</p:attrName>
                                        </p:attrNameLst>
                                      </p:cBhvr>
                                      <p:to>
                                        <p:strVal val="visible"/>
                                      </p:to>
                                    </p:set>
                                    <p:anim calcmode="lin" valueType="num">
                                      <p:cBhvr>
                                        <p:cTn id="31" dur="500" fill="hold"/>
                                        <p:tgtEl>
                                          <p:spTgt spid="2">
                                            <p:graphicEl>
                                              <a:dgm id="{113AABF6-6BE3-41CB-B4CB-063DEFC3817B}"/>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113AABF6-6BE3-41CB-B4CB-063DEFC3817B}"/>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113AABF6-6BE3-41CB-B4CB-063DEFC3817B}"/>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1A7F7A49-D64C-40BD-A60D-2D026850F3DF}"/>
                                            </p:graphicEl>
                                          </p:spTgt>
                                        </p:tgtEl>
                                        <p:attrNameLst>
                                          <p:attrName>style.visibility</p:attrName>
                                        </p:attrNameLst>
                                      </p:cBhvr>
                                      <p:to>
                                        <p:strVal val="visible"/>
                                      </p:to>
                                    </p:set>
                                    <p:anim calcmode="lin" valueType="num">
                                      <p:cBhvr>
                                        <p:cTn id="36" dur="500" fill="hold"/>
                                        <p:tgtEl>
                                          <p:spTgt spid="2">
                                            <p:graphicEl>
                                              <a:dgm id="{1A7F7A49-D64C-40BD-A60D-2D026850F3DF}"/>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1A7F7A49-D64C-40BD-A60D-2D026850F3DF}"/>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1A7F7A49-D64C-40BD-A60D-2D026850F3DF}"/>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
                                            <p:graphicEl>
                                              <a:dgm id="{CCAF5231-92D7-4B4E-ACCE-9EC978724117}"/>
                                            </p:graphicEl>
                                          </p:spTgt>
                                        </p:tgtEl>
                                        <p:attrNameLst>
                                          <p:attrName>style.visibility</p:attrName>
                                        </p:attrNameLst>
                                      </p:cBhvr>
                                      <p:to>
                                        <p:strVal val="visible"/>
                                      </p:to>
                                    </p:set>
                                    <p:anim calcmode="lin" valueType="num">
                                      <p:cBhvr>
                                        <p:cTn id="43" dur="500" fill="hold"/>
                                        <p:tgtEl>
                                          <p:spTgt spid="2">
                                            <p:graphicEl>
                                              <a:dgm id="{CCAF5231-92D7-4B4E-ACCE-9EC978724117}"/>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CCAF5231-92D7-4B4E-ACCE-9EC978724117}"/>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CCAF5231-92D7-4B4E-ACCE-9EC978724117}"/>
                                            </p:graphic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
                                            <p:graphicEl>
                                              <a:dgm id="{132D39E3-D8C5-4594-BD72-626C968B5254}"/>
                                            </p:graphicEl>
                                          </p:spTgt>
                                        </p:tgtEl>
                                        <p:attrNameLst>
                                          <p:attrName>style.visibility</p:attrName>
                                        </p:attrNameLst>
                                      </p:cBhvr>
                                      <p:to>
                                        <p:strVal val="visible"/>
                                      </p:to>
                                    </p:set>
                                    <p:anim calcmode="lin" valueType="num">
                                      <p:cBhvr>
                                        <p:cTn id="48" dur="500" fill="hold"/>
                                        <p:tgtEl>
                                          <p:spTgt spid="2">
                                            <p:graphicEl>
                                              <a:dgm id="{132D39E3-D8C5-4594-BD72-626C968B5254}"/>
                                            </p:graphicEl>
                                          </p:spTgt>
                                        </p:tgtEl>
                                        <p:attrNameLst>
                                          <p:attrName>ppt_w</p:attrName>
                                        </p:attrNameLst>
                                      </p:cBhvr>
                                      <p:tavLst>
                                        <p:tav tm="0">
                                          <p:val>
                                            <p:fltVal val="0"/>
                                          </p:val>
                                        </p:tav>
                                        <p:tav tm="100000">
                                          <p:val>
                                            <p:strVal val="#ppt_w"/>
                                          </p:val>
                                        </p:tav>
                                      </p:tavLst>
                                    </p:anim>
                                    <p:anim calcmode="lin" valueType="num">
                                      <p:cBhvr>
                                        <p:cTn id="49" dur="500" fill="hold"/>
                                        <p:tgtEl>
                                          <p:spTgt spid="2">
                                            <p:graphicEl>
                                              <a:dgm id="{132D39E3-D8C5-4594-BD72-626C968B5254}"/>
                                            </p:graphicEl>
                                          </p:spTgt>
                                        </p:tgtEl>
                                        <p:attrNameLst>
                                          <p:attrName>ppt_h</p:attrName>
                                        </p:attrNameLst>
                                      </p:cBhvr>
                                      <p:tavLst>
                                        <p:tav tm="0">
                                          <p:val>
                                            <p:fltVal val="0"/>
                                          </p:val>
                                        </p:tav>
                                        <p:tav tm="100000">
                                          <p:val>
                                            <p:strVal val="#ppt_h"/>
                                          </p:val>
                                        </p:tav>
                                      </p:tavLst>
                                    </p:anim>
                                    <p:animEffect transition="in" filter="fade">
                                      <p:cBhvr>
                                        <p:cTn id="50" dur="500"/>
                                        <p:tgtEl>
                                          <p:spTgt spid="2">
                                            <p:graphicEl>
                                              <a:dgm id="{132D39E3-D8C5-4594-BD72-626C968B525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004E-B985-B873-3D68-D19A02CF2E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C70F4E-CAA2-152C-00B5-1851E508A5BD}"/>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BFF462AD-08B1-E860-F227-D3FE45A04DF7}"/>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6A06EEC7-DBE8-3346-84C5-B1DAD73CCC39}"/>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4B2745D9-12E9-505C-300B-123176909FFD}"/>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A48F6DBB-850E-A30E-90DB-4E474254C078}"/>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8CFB0406-E294-9FC2-E3C8-0E56AA2EA880}"/>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E8257E8F-A9E8-6AD4-12E1-F7112BC4894C}"/>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5CEAF6C1-FDA3-0939-F663-1CC4556568A4}"/>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DC42B680-83A8-1390-AD8A-365CFA88ACF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2399A9B3-5FB0-2D2C-D396-65C971ACCEB8}"/>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8F3F7FAB-9E1E-8CE9-26DF-E0F68E2A93EE}"/>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4ABA49E3-2CB3-8C1E-55AB-85E70B0C2DDC}"/>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86056995-8B78-7B1C-9A60-35A8C0C0A42D}"/>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A89B8880-9F62-D94C-953E-EC1DBBAF690E}"/>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68C50098-75C7-5CED-E92A-E22F2B68BEAF}"/>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1- الرسائل الخارجية</a:t>
            </a:r>
            <a:endParaRPr lang="ar-EG" sz="5400" b="1" dirty="0">
              <a:solidFill>
                <a:schemeClr val="bg1"/>
              </a:solidFill>
            </a:endParaRPr>
          </a:p>
        </p:txBody>
      </p:sp>
    </p:spTree>
    <p:extLst>
      <p:ext uri="{BB962C8B-B14F-4D97-AF65-F5344CB8AC3E}">
        <p14:creationId xmlns:p14="http://schemas.microsoft.com/office/powerpoint/2010/main" val="399006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3429000"/>
            <a:ext cx="7128792" cy="2554545"/>
          </a:xfrm>
          <a:prstGeom prst="rect">
            <a:avLst/>
          </a:prstGeom>
          <a:noFill/>
        </p:spPr>
        <p:txBody>
          <a:bodyPr wrap="square">
            <a:spAutoFit/>
          </a:bodyPr>
          <a:lstStyle/>
          <a:p>
            <a:r>
              <a:rPr lang="ar-EG" sz="3200" b="1" dirty="0"/>
              <a:t>وهي مكاتبــات بيــن المنظمــة والمنظمات الأخــرى، وبين المنظمة والأفــراد من خارج المنظمة، وهــذه المكاتبات تحظى باهتمــام المنظمــة من حيــث العناية بشــكلها ومضمونها؛ ألنها ً تعطي انطباعا عن المنظمة</a:t>
            </a:r>
            <a:endParaRPr lang="ar-EG" sz="4800" b="1" dirty="0"/>
          </a:p>
        </p:txBody>
      </p:sp>
      <p:pic>
        <p:nvPicPr>
          <p:cNvPr id="9" name="صورة 8">
            <a:extLst>
              <a:ext uri="{FF2B5EF4-FFF2-40B4-BE49-F238E27FC236}">
                <a16:creationId xmlns:a16="http://schemas.microsoft.com/office/drawing/2014/main" id="{3F19B333-F978-62E8-81AD-743C948BAB1E}"/>
              </a:ext>
            </a:extLst>
          </p:cNvPr>
          <p:cNvPicPr>
            <a:picLocks noChangeAspect="1"/>
          </p:cNvPicPr>
          <p:nvPr/>
        </p:nvPicPr>
        <p:blipFill>
          <a:blip r:embed="rId2"/>
          <a:stretch>
            <a:fillRect/>
          </a:stretch>
        </p:blipFill>
        <p:spPr>
          <a:xfrm>
            <a:off x="3450059" y="515552"/>
            <a:ext cx="3035969" cy="1998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7334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7135-1A8B-507E-DF43-3746E27E25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E6224F-E9F9-D799-216B-6C89A2C0EE45}"/>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F41259A8-EFBC-5B8F-D681-3F99C6E3FE4D}"/>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05B91B14-BC13-0C96-2A2C-2311B3CA3940}"/>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279B4679-4143-C4BE-82D4-2613CF77ACD7}"/>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8663F877-C4F1-D0CE-D83F-14985D699B82}"/>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1157229C-B6B1-FA50-871C-86B24F3E56CE}"/>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2493F466-1700-2407-4505-62A1B4E08DF6}"/>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1D0BF6AB-C6D7-A46D-03F5-75BD092822AD}"/>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F342472F-BC6F-673F-115B-3F9DC71A59E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D8758EAD-8980-16A6-5A7E-38B48E2FBAA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A4A0C587-C2B0-A4D8-8818-94B236C88245}"/>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7432CE06-C6FC-F525-4636-89FCF7BFA09D}"/>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6B6788F2-AD50-A43D-A75A-A839912EC165}"/>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2B7E02A5-E236-9740-5B3B-64B95AAA3BBD}"/>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EE2A4AD9-BEA4-C7B7-5ECB-6C7F3315A72B}"/>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2- المذكرات الداخلية</a:t>
            </a:r>
            <a:endParaRPr lang="ar-EG" sz="5400" b="1" dirty="0">
              <a:solidFill>
                <a:schemeClr val="bg1"/>
              </a:solidFill>
            </a:endParaRPr>
          </a:p>
        </p:txBody>
      </p:sp>
    </p:spTree>
    <p:extLst>
      <p:ext uri="{BB962C8B-B14F-4D97-AF65-F5344CB8AC3E}">
        <p14:creationId xmlns:p14="http://schemas.microsoft.com/office/powerpoint/2010/main" val="134777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3409406"/>
            <a:ext cx="7128792" cy="2554545"/>
          </a:xfrm>
          <a:prstGeom prst="rect">
            <a:avLst/>
          </a:prstGeom>
          <a:noFill/>
        </p:spPr>
        <p:txBody>
          <a:bodyPr wrap="square">
            <a:spAutoFit/>
          </a:bodyPr>
          <a:lstStyle/>
          <a:p>
            <a:r>
              <a:rPr lang="ar-EG" sz="4000" b="1" dirty="0"/>
              <a:t>وتستخدم في تبادل المعلومات داخل المنظمة بين إداراتها وأقسامها، وتتميز بالاختصار وذكر الموضوع مباشرة، وقلة تعبيرات المجاملة</a:t>
            </a:r>
          </a:p>
        </p:txBody>
      </p:sp>
      <p:pic>
        <p:nvPicPr>
          <p:cNvPr id="4" name="صورة 3">
            <a:extLst>
              <a:ext uri="{FF2B5EF4-FFF2-40B4-BE49-F238E27FC236}">
                <a16:creationId xmlns:a16="http://schemas.microsoft.com/office/drawing/2014/main" id="{F5190F11-140A-53EA-76BE-BEF4C2B1A992}"/>
              </a:ext>
            </a:extLst>
          </p:cNvPr>
          <p:cNvPicPr>
            <a:picLocks noChangeAspect="1"/>
          </p:cNvPicPr>
          <p:nvPr/>
        </p:nvPicPr>
        <p:blipFill>
          <a:blip r:embed="rId2"/>
          <a:stretch>
            <a:fillRect/>
          </a:stretch>
        </p:blipFill>
        <p:spPr>
          <a:xfrm>
            <a:off x="2313550" y="620688"/>
            <a:ext cx="4516897" cy="22672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161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6AC19-8EBA-6B5B-B497-9452208493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A497AF-CB7F-8EC1-8D62-9ACCE0371ABC}"/>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D60C4D54-F60A-038C-490F-0847599AEA7D}"/>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573F8790-3C19-88CE-723B-E5403F2CA193}"/>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5AC92FF6-C476-2BC8-7171-9E632C97FEA3}"/>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6B211B7A-A43A-AC44-83A2-292CE8ED6C36}"/>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BCD5D27D-58A1-F31E-600D-51AE172F3744}"/>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2BD15902-659D-935B-2AF3-CCABFF143612}"/>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EC8E4439-6F3E-7EEE-63F6-E7ED1CCA93AE}"/>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2C7EF7E9-7159-FD0E-BD7D-44BA90C55C0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31A81D41-A9DD-5F1C-286F-70EB31A41A9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13346490-5EC4-DDA7-A5FA-D1768FB1F5B8}"/>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AC022110-B483-26B9-BEEE-CDF1414C5220}"/>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7F82EA81-7317-B9E4-9D2D-E625DCBFDE21}"/>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0E2E8F8B-CE57-7AA2-9A0D-3216D18CA6EA}"/>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2B60CDD8-0AD7-A6BC-74E7-BEAA7997F530}"/>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3- التعاميم</a:t>
            </a:r>
            <a:endParaRPr lang="ar-EG" sz="5400" b="1" dirty="0">
              <a:solidFill>
                <a:schemeClr val="bg1"/>
              </a:solidFill>
            </a:endParaRPr>
          </a:p>
        </p:txBody>
      </p:sp>
    </p:spTree>
    <p:extLst>
      <p:ext uri="{BB962C8B-B14F-4D97-AF65-F5344CB8AC3E}">
        <p14:creationId xmlns:p14="http://schemas.microsoft.com/office/powerpoint/2010/main" val="174938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110575" y="3737076"/>
            <a:ext cx="7128792" cy="2062103"/>
          </a:xfrm>
          <a:prstGeom prst="rect">
            <a:avLst/>
          </a:prstGeom>
          <a:noFill/>
        </p:spPr>
        <p:txBody>
          <a:bodyPr wrap="square">
            <a:spAutoFit/>
          </a:bodyPr>
          <a:lstStyle/>
          <a:p>
            <a:r>
              <a:rPr lang="ar-EG" sz="3200" b="1" dirty="0"/>
              <a:t>وهي التعليمات والأوامر التي تنقل بين إدارات وأقسام المنظمة، وقد تكون للإبلاغ عن إجراءات مستحدثة ، أو تنظيمات جديدة، أو تأكيدًا لمعلومات سابقة وتوجيهات قديمة، أو تفسيرات التعاميم سابقة.</a:t>
            </a:r>
            <a:endParaRPr lang="ar-EG" sz="6000" b="1" dirty="0"/>
          </a:p>
        </p:txBody>
      </p:sp>
      <p:pic>
        <p:nvPicPr>
          <p:cNvPr id="5" name="صورة 4">
            <a:extLst>
              <a:ext uri="{FF2B5EF4-FFF2-40B4-BE49-F238E27FC236}">
                <a16:creationId xmlns:a16="http://schemas.microsoft.com/office/drawing/2014/main" id="{8832533D-6B03-1C30-DA3D-D92D124A98A9}"/>
              </a:ext>
            </a:extLst>
          </p:cNvPr>
          <p:cNvPicPr>
            <a:picLocks noChangeAspect="1"/>
          </p:cNvPicPr>
          <p:nvPr/>
        </p:nvPicPr>
        <p:blipFill>
          <a:blip r:embed="rId2"/>
          <a:stretch>
            <a:fillRect/>
          </a:stretch>
        </p:blipFill>
        <p:spPr>
          <a:xfrm>
            <a:off x="2411760" y="548680"/>
            <a:ext cx="4526422" cy="25545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3125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21AE6-4517-B33C-993C-5DE5314B9D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FE6C54-C522-79CF-6020-036160059C4E}"/>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4D43D685-D51B-AC2F-464F-9353F0B1A0B7}"/>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BBABD955-DDCE-05FE-459D-3CFC4376AC4B}"/>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C4F7F0BD-EADC-9F65-3ECC-0E4B0F669BA8}"/>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5B78FB8A-4340-2E66-0092-43D46A0DE05A}"/>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EF42B47C-A38B-B782-834C-CC3319BA7CA2}"/>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D2920249-1359-F92F-4183-5CFAE10403B2}"/>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E37ACADB-0FAD-75AE-68B8-0AEDA84AC256}"/>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9411EBAC-5C62-6E4D-8BAA-B6EC27C59E9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967E7356-A3EC-C5C1-CC62-1462A5F86128}"/>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405BD77E-19D0-81FE-2DA7-5036C7FA56D3}"/>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A8A999E3-88F8-3FC6-0486-7D5C5506A792}"/>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B831209B-ED72-059E-9971-13CD9E143E99}"/>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13FAA78E-1A81-0FD0-3C12-928F9A219AE5}"/>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C4122432-F1D7-D71F-D56B-42610EA4F328}"/>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4- النماذج</a:t>
            </a:r>
            <a:endParaRPr lang="ar-EG" sz="5400" b="1" dirty="0">
              <a:solidFill>
                <a:schemeClr val="bg1"/>
              </a:solidFill>
            </a:endParaRPr>
          </a:p>
        </p:txBody>
      </p:sp>
    </p:spTree>
    <p:extLst>
      <p:ext uri="{BB962C8B-B14F-4D97-AF65-F5344CB8AC3E}">
        <p14:creationId xmlns:p14="http://schemas.microsoft.com/office/powerpoint/2010/main" val="140351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331640" y="3284984"/>
            <a:ext cx="7128792" cy="3046988"/>
          </a:xfrm>
          <a:prstGeom prst="rect">
            <a:avLst/>
          </a:prstGeom>
          <a:noFill/>
        </p:spPr>
        <p:txBody>
          <a:bodyPr wrap="square">
            <a:spAutoFit/>
          </a:bodyPr>
          <a:lstStyle/>
          <a:p>
            <a:r>
              <a:rPr lang="ar-EG" sz="3200" b="1" dirty="0"/>
              <a:t>هي وثيقة نمطية تستخدم بصفتها قالبا دائما وموحدًا لرصد ما عدم رضاك عن الخدمة التي لتقبلها من قبل التوقف : بيانات خاصة بموضوع محدد أو نقلها ، وتعد النماذج للحالات المتكررة بنفس الطريقة : كطلب بيانات أولية، أو الإجابة عن أسئلة محددة، أو غير ذلك. الخدمات العامة لقرية</a:t>
            </a:r>
          </a:p>
        </p:txBody>
      </p:sp>
      <p:pic>
        <p:nvPicPr>
          <p:cNvPr id="4" name="صورة 3">
            <a:extLst>
              <a:ext uri="{FF2B5EF4-FFF2-40B4-BE49-F238E27FC236}">
                <a16:creationId xmlns:a16="http://schemas.microsoft.com/office/drawing/2014/main" id="{50F75FC8-D7B5-F51C-2A74-E3A20B73B94A}"/>
              </a:ext>
            </a:extLst>
          </p:cNvPr>
          <p:cNvPicPr>
            <a:picLocks noChangeAspect="1"/>
          </p:cNvPicPr>
          <p:nvPr/>
        </p:nvPicPr>
        <p:blipFill>
          <a:blip r:embed="rId2"/>
          <a:stretch>
            <a:fillRect/>
          </a:stretch>
        </p:blipFill>
        <p:spPr>
          <a:xfrm>
            <a:off x="2943622" y="697082"/>
            <a:ext cx="3904828" cy="2167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8409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234680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90121" y="486241"/>
            <a:ext cx="7443700" cy="1166336"/>
          </a:xfrm>
          <a:prstGeom prst="verticalScroll">
            <a:avLst/>
          </a:prstGeom>
          <a:noFill/>
          <a:ln>
            <a:noFill/>
          </a:ln>
        </p:spPr>
        <p:txBody>
          <a:bodyPr wrap="square">
            <a:spAutoFit/>
          </a:bodyPr>
          <a:lstStyle/>
          <a:p>
            <a:r>
              <a:rPr lang="ar-EG" sz="2800" b="1" dirty="0"/>
              <a:t>بالتعاون مع زملائك حدد النوع المناسب من المكاتبات لكل مهمة فيما يلي:</a:t>
            </a:r>
            <a:endParaRPr lang="ar-EG" sz="4000" b="1" dirty="0"/>
          </a:p>
        </p:txBody>
      </p:sp>
      <p:graphicFrame>
        <p:nvGraphicFramePr>
          <p:cNvPr id="4" name="جدول 4">
            <a:extLst>
              <a:ext uri="{FF2B5EF4-FFF2-40B4-BE49-F238E27FC236}">
                <a16:creationId xmlns:a16="http://schemas.microsoft.com/office/drawing/2014/main" id="{D07731CC-251C-6508-CF8A-9CA6B4180767}"/>
              </a:ext>
            </a:extLst>
          </p:cNvPr>
          <p:cNvGraphicFramePr>
            <a:graphicFrameLocks noGrp="1"/>
          </p:cNvGraphicFramePr>
          <p:nvPr>
            <p:extLst>
              <p:ext uri="{D42A27DB-BD31-4B8C-83A1-F6EECF244321}">
                <p14:modId xmlns:p14="http://schemas.microsoft.com/office/powerpoint/2010/main" val="1172741490"/>
              </p:ext>
            </p:extLst>
          </p:nvPr>
        </p:nvGraphicFramePr>
        <p:xfrm>
          <a:off x="719572" y="1683734"/>
          <a:ext cx="7704856" cy="4536299"/>
        </p:xfrm>
        <a:graphic>
          <a:graphicData uri="http://schemas.openxmlformats.org/drawingml/2006/table">
            <a:tbl>
              <a:tblPr firstRow="1" bandRow="1">
                <a:tableStyleId>{93296810-A885-4BE3-A3E7-6D5BEEA58F35}</a:tableStyleId>
              </a:tblPr>
              <a:tblGrid>
                <a:gridCol w="2568285">
                  <a:extLst>
                    <a:ext uri="{9D8B030D-6E8A-4147-A177-3AD203B41FA5}">
                      <a16:colId xmlns:a16="http://schemas.microsoft.com/office/drawing/2014/main" val="3374308370"/>
                    </a:ext>
                  </a:extLst>
                </a:gridCol>
                <a:gridCol w="4560507">
                  <a:extLst>
                    <a:ext uri="{9D8B030D-6E8A-4147-A177-3AD203B41FA5}">
                      <a16:colId xmlns:a16="http://schemas.microsoft.com/office/drawing/2014/main" val="2511254471"/>
                    </a:ext>
                  </a:extLst>
                </a:gridCol>
                <a:gridCol w="576064">
                  <a:extLst>
                    <a:ext uri="{9D8B030D-6E8A-4147-A177-3AD203B41FA5}">
                      <a16:colId xmlns:a16="http://schemas.microsoft.com/office/drawing/2014/main" val="1313889713"/>
                    </a:ext>
                  </a:extLst>
                </a:gridCol>
              </a:tblGrid>
              <a:tr h="1079369">
                <a:tc>
                  <a:txBody>
                    <a:bodyPr/>
                    <a:lstStyle/>
                    <a:p>
                      <a:pPr algn="ctr"/>
                      <a:r>
                        <a:rPr lang="ar-EG" sz="2800" b="1" dirty="0"/>
                        <a:t>نوعها</a:t>
                      </a:r>
                      <a:endParaRPr lang="en-US" sz="2800" b="1" dirty="0"/>
                    </a:p>
                  </a:txBody>
                  <a:tcPr>
                    <a:solidFill>
                      <a:srgbClr val="003400"/>
                    </a:solidFill>
                  </a:tcPr>
                </a:tc>
                <a:tc>
                  <a:txBody>
                    <a:bodyPr/>
                    <a:lstStyle/>
                    <a:p>
                      <a:pPr algn="ctr"/>
                      <a:r>
                        <a:rPr lang="ar-EG" sz="2800" b="1" dirty="0"/>
                        <a:t>المكاتبات</a:t>
                      </a:r>
                      <a:endParaRPr lang="en-US" sz="2800" b="1" dirty="0"/>
                    </a:p>
                  </a:txBody>
                  <a:tcPr>
                    <a:solidFill>
                      <a:srgbClr val="003400"/>
                    </a:solidFill>
                  </a:tcPr>
                </a:tc>
                <a:tc>
                  <a:txBody>
                    <a:bodyPr/>
                    <a:lstStyle/>
                    <a:p>
                      <a:pPr algn="ctr"/>
                      <a:r>
                        <a:rPr lang="ar-EG" sz="2800" b="1" dirty="0"/>
                        <a:t>م</a:t>
                      </a:r>
                      <a:endParaRPr lang="en-US" sz="2800" b="1" dirty="0"/>
                    </a:p>
                  </a:txBody>
                  <a:tcPr>
                    <a:solidFill>
                      <a:srgbClr val="003400"/>
                    </a:solidFill>
                  </a:tcPr>
                </a:tc>
                <a:extLst>
                  <a:ext uri="{0D108BD9-81ED-4DB2-BD59-A6C34878D82A}">
                    <a16:rowId xmlns:a16="http://schemas.microsoft.com/office/drawing/2014/main" val="3858639245"/>
                  </a:ext>
                </a:extLst>
              </a:tr>
              <a:tr h="783585">
                <a:tc>
                  <a:txBody>
                    <a:bodyPr/>
                    <a:lstStyle/>
                    <a:p>
                      <a:pPr algn="ctr"/>
                      <a:endParaRPr lang="en-US" sz="2800" b="1"/>
                    </a:p>
                  </a:txBody>
                  <a:tcPr/>
                </a:tc>
                <a:tc>
                  <a:txBody>
                    <a:bodyPr/>
                    <a:lstStyle/>
                    <a:p>
                      <a:pPr algn="ctr"/>
                      <a:r>
                        <a:rPr lang="ar-EG" sz="2800" b="1" dirty="0"/>
                        <a:t>إبلاغ الموظفين بتعديل أوقات الدوام خلال شهر رمضان</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2630598029"/>
                  </a:ext>
                </a:extLst>
              </a:tr>
              <a:tr h="783585">
                <a:tc>
                  <a:txBody>
                    <a:bodyPr/>
                    <a:lstStyle/>
                    <a:p>
                      <a:pPr algn="ctr"/>
                      <a:endParaRPr lang="en-US" sz="2800" b="1"/>
                    </a:p>
                  </a:txBody>
                  <a:tcPr/>
                </a:tc>
                <a:tc>
                  <a:txBody>
                    <a:bodyPr/>
                    <a:lstStyle/>
                    <a:p>
                      <a:pPr algn="ctr"/>
                      <a:r>
                        <a:rPr lang="ar-EG" sz="2800" b="1" dirty="0"/>
                        <a:t>استمارة طلب إصدار رخصة قيادة</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2769906006"/>
                  </a:ext>
                </a:extLst>
              </a:tr>
              <a:tr h="783585">
                <a:tc>
                  <a:txBody>
                    <a:bodyPr/>
                    <a:lstStyle/>
                    <a:p>
                      <a:pPr algn="ctr"/>
                      <a:endParaRPr lang="en-US" sz="2800" b="1" dirty="0"/>
                    </a:p>
                  </a:txBody>
                  <a:tcPr/>
                </a:tc>
                <a:tc>
                  <a:txBody>
                    <a:bodyPr/>
                    <a:lstStyle/>
                    <a:p>
                      <a:pPr algn="ctr"/>
                      <a:r>
                        <a:rPr lang="ar-EG" sz="2800" b="1" dirty="0"/>
                        <a:t>خطاب من مدير التعليم لمدير الشؤون الصحية</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2638279587"/>
                  </a:ext>
                </a:extLst>
              </a:tr>
              <a:tr h="783585">
                <a:tc>
                  <a:txBody>
                    <a:bodyPr/>
                    <a:lstStyle/>
                    <a:p>
                      <a:pPr algn="ctr"/>
                      <a:endParaRPr lang="en-US" sz="2800" b="1" dirty="0"/>
                    </a:p>
                  </a:txBody>
                  <a:tcPr/>
                </a:tc>
                <a:tc>
                  <a:txBody>
                    <a:bodyPr/>
                    <a:lstStyle/>
                    <a:p>
                      <a:pPr algn="ctr"/>
                      <a:r>
                        <a:rPr lang="ar-EG" sz="2800" b="1" dirty="0"/>
                        <a:t>استفسار من مدير إدارة لرئيس قسم في نفس الإدارة</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3879713301"/>
                  </a:ext>
                </a:extLst>
              </a:tr>
            </a:tbl>
          </a:graphicData>
        </a:graphic>
      </p:graphicFrame>
    </p:spTree>
    <p:extLst>
      <p:ext uri="{BB962C8B-B14F-4D97-AF65-F5344CB8AC3E}">
        <p14:creationId xmlns:p14="http://schemas.microsoft.com/office/powerpoint/2010/main" val="41234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16511" y="-1054074"/>
            <a:ext cx="7310978"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577894"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788702"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607" b="-2260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4591986" y="4219189"/>
            <a:ext cx="1052833" cy="576187"/>
          </a:xfrm>
          <a:custGeom>
            <a:avLst/>
            <a:gdLst/>
            <a:ahLst/>
            <a:cxnLst/>
            <a:rect l="l" t="t" r="r" b="b"/>
            <a:pathLst>
              <a:path w="2105666" h="1152374">
                <a:moveTo>
                  <a:pt x="0" y="0"/>
                </a:moveTo>
                <a:lnTo>
                  <a:pt x="2105666" y="0"/>
                </a:lnTo>
                <a:lnTo>
                  <a:pt x="2105666" y="1152373"/>
                </a:lnTo>
                <a:lnTo>
                  <a:pt x="0" y="11523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331889" y="1114983"/>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8" name="مربع نص 17">
            <a:extLst>
              <a:ext uri="{FF2B5EF4-FFF2-40B4-BE49-F238E27FC236}">
                <a16:creationId xmlns:a16="http://schemas.microsoft.com/office/drawing/2014/main" id="{F3120587-B8DF-3820-AC3E-CFF1F533C7E8}"/>
              </a:ext>
            </a:extLst>
          </p:cNvPr>
          <p:cNvSpPr txBox="1"/>
          <p:nvPr/>
        </p:nvSpPr>
        <p:spPr>
          <a:xfrm>
            <a:off x="365813" y="223293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475656" y="2852936"/>
            <a:ext cx="7443700" cy="1736646"/>
          </a:xfrm>
          <a:prstGeom prst="roundRect">
            <a:avLst/>
          </a:prstGeom>
          <a:noFill/>
        </p:spPr>
        <p:txBody>
          <a:bodyPr wrap="square">
            <a:spAutoFit/>
          </a:bodyPr>
          <a:lstStyle/>
          <a:p>
            <a:r>
              <a:rPr lang="ar-EG" sz="3200" b="1" dirty="0"/>
              <a:t>اجمع نسخ لبعض أنواع المكاتبات التي وردت في هذا الموضوع لمنظمات حكومية أو خاصة، ثم استعرضها وناقشها مع زملائك.</a:t>
            </a:r>
          </a:p>
        </p:txBody>
      </p:sp>
    </p:spTree>
    <p:extLst>
      <p:ext uri="{BB962C8B-B14F-4D97-AF65-F5344CB8AC3E}">
        <p14:creationId xmlns:p14="http://schemas.microsoft.com/office/powerpoint/2010/main" val="323623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31743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532" r="-6532"/>
            </a:stretch>
          </a:blipFill>
        </p:spPr>
      </p:sp>
      <p:sp>
        <p:nvSpPr>
          <p:cNvPr id="3" name="Freeform 3"/>
          <p:cNvSpPr/>
          <p:nvPr/>
        </p:nvSpPr>
        <p:spPr>
          <a:xfrm rot="9551778">
            <a:off x="7800544" y="4987721"/>
            <a:ext cx="1848134" cy="1568621"/>
          </a:xfrm>
          <a:custGeom>
            <a:avLst/>
            <a:gdLst/>
            <a:ahLst/>
            <a:cxnLst/>
            <a:rect l="l" t="t" r="r" b="b"/>
            <a:pathLst>
              <a:path w="3696267" h="3137242">
                <a:moveTo>
                  <a:pt x="0" y="0"/>
                </a:moveTo>
                <a:lnTo>
                  <a:pt x="3696267" y="0"/>
                </a:lnTo>
                <a:lnTo>
                  <a:pt x="3696267" y="3137242"/>
                </a:lnTo>
                <a:lnTo>
                  <a:pt x="0" y="3137242"/>
                </a:lnTo>
                <a:lnTo>
                  <a:pt x="0" y="0"/>
                </a:lnTo>
                <a:close/>
              </a:path>
            </a:pathLst>
          </a:custGeom>
          <a:blipFill>
            <a:blip r:embed="rId3">
              <a:extLst>
                <a:ext uri="{96DAC541-7B7A-43D3-8B79-37D633B846F1}">
                  <asvg:svgBlip xmlns:asvg="http://schemas.microsoft.com/office/drawing/2016/SVG/main" r:embed="rId4"/>
                </a:ext>
              </a:extLst>
            </a:blip>
            <a:stretch>
              <a:fillRect l="-105646"/>
            </a:stretch>
          </a:blipFill>
        </p:spPr>
      </p:sp>
      <p:grpSp>
        <p:nvGrpSpPr>
          <p:cNvPr id="4" name="Group 4"/>
          <p:cNvGrpSpPr/>
          <p:nvPr/>
        </p:nvGrpSpPr>
        <p:grpSpPr>
          <a:xfrm>
            <a:off x="3275559" y="5486400"/>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720609" y="107780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rot="-1059828">
            <a:off x="-643600" y="578340"/>
            <a:ext cx="2759331" cy="2079858"/>
          </a:xfrm>
          <a:custGeom>
            <a:avLst/>
            <a:gdLst/>
            <a:ahLst/>
            <a:cxnLst/>
            <a:rect l="l" t="t" r="r" b="b"/>
            <a:pathLst>
              <a:path w="5518661" h="4159716">
                <a:moveTo>
                  <a:pt x="0" y="0"/>
                </a:moveTo>
                <a:lnTo>
                  <a:pt x="5518660" y="0"/>
                </a:lnTo>
                <a:lnTo>
                  <a:pt x="5518660" y="4159716"/>
                </a:lnTo>
                <a:lnTo>
                  <a:pt x="0" y="4159716"/>
                </a:lnTo>
                <a:lnTo>
                  <a:pt x="0" y="0"/>
                </a:lnTo>
                <a:close/>
              </a:path>
            </a:pathLst>
          </a:custGeom>
          <a:blipFill>
            <a:blip r:embed="rId5">
              <a:extLst>
                <a:ext uri="{96DAC541-7B7A-43D3-8B79-37D633B846F1}">
                  <asvg:svgBlip xmlns:asvg="http://schemas.microsoft.com/office/drawing/2016/SVG/main" r:embed="rId6"/>
                </a:ext>
              </a:extLst>
            </a:blip>
            <a:stretch>
              <a:fillRect l="-82627"/>
            </a:stretch>
          </a:blipFill>
        </p:spPr>
      </p:sp>
      <p:sp>
        <p:nvSpPr>
          <p:cNvPr id="11" name="Freeform 11"/>
          <p:cNvSpPr/>
          <p:nvPr/>
        </p:nvSpPr>
        <p:spPr>
          <a:xfrm>
            <a:off x="514350"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rot="-5400000">
            <a:off x="3384647" y="4964394"/>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rot="-1059828">
            <a:off x="-148048" y="2455514"/>
            <a:ext cx="5639927" cy="5090523"/>
          </a:xfrm>
          <a:custGeom>
            <a:avLst/>
            <a:gdLst/>
            <a:ahLst/>
            <a:cxnLst/>
            <a:rect l="l" t="t" r="r" b="b"/>
            <a:pathLst>
              <a:path w="11279853" h="10181045">
                <a:moveTo>
                  <a:pt x="0" y="0"/>
                </a:moveTo>
                <a:lnTo>
                  <a:pt x="11279853" y="0"/>
                </a:lnTo>
                <a:lnTo>
                  <a:pt x="11279853" y="10181045"/>
                </a:lnTo>
                <a:lnTo>
                  <a:pt x="0" y="10181045"/>
                </a:lnTo>
                <a:lnTo>
                  <a:pt x="0" y="0"/>
                </a:lnTo>
                <a:close/>
              </a:path>
            </a:pathLst>
          </a:custGeom>
          <a:blipFill>
            <a:blip r:embed="rId3">
              <a:extLst>
                <a:ext uri="{96DAC541-7B7A-43D3-8B79-37D633B846F1}">
                  <asvg:svgBlip xmlns:asvg="http://schemas.microsoft.com/office/drawing/2016/SVG/main" r:embed="rId4"/>
                </a:ext>
              </a:extLst>
            </a:blip>
            <a:stretch>
              <a:fillRect l="-118688"/>
            </a:stretch>
          </a:blipFill>
        </p:spPr>
      </p:sp>
      <p:grpSp>
        <p:nvGrpSpPr>
          <p:cNvPr id="16" name="Group 16"/>
          <p:cNvGrpSpPr/>
          <p:nvPr/>
        </p:nvGrpSpPr>
        <p:grpSpPr>
          <a:xfrm>
            <a:off x="7188433" y="5603633"/>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3478548" y="1371600"/>
            <a:ext cx="1441217" cy="14412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21" name="TextBox 2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B1E424CC-E8DC-1C8D-687A-09D021802D79}"/>
              </a:ext>
            </a:extLst>
          </p:cNvPr>
          <p:cNvSpPr txBox="1"/>
          <p:nvPr/>
        </p:nvSpPr>
        <p:spPr>
          <a:xfrm>
            <a:off x="179512" y="3836258"/>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E514DFB2-1472-23AE-4D65-5444F0D6D9B7}"/>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441936A6-2324-B39E-55B9-D1B64EBC29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87045D3-6750-1A5F-AA57-248258638485}"/>
              </a:ext>
            </a:extLst>
          </p:cNvPr>
          <p:cNvSpPr txBox="1"/>
          <p:nvPr/>
        </p:nvSpPr>
        <p:spPr>
          <a:xfrm rot="21207699">
            <a:off x="2840266" y="2801683"/>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40421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548680"/>
            <a:ext cx="7560840" cy="646331"/>
          </a:xfrm>
          <a:prstGeom prst="rect">
            <a:avLst/>
          </a:prstGeom>
          <a:solidFill>
            <a:srgbClr val="6E7759"/>
          </a:solidFill>
        </p:spPr>
        <p:txBody>
          <a:bodyPr wrap="square">
            <a:spAutoFit/>
          </a:bodyPr>
          <a:lstStyle/>
          <a:p>
            <a:r>
              <a:rPr lang="ar-EG" sz="3600" b="1" dirty="0"/>
              <a:t>ما مفهوم المكاتبات الإدارية؟</a:t>
            </a:r>
            <a:endParaRPr lang="ar-EG" sz="6600" dirty="0"/>
          </a:p>
        </p:txBody>
      </p:sp>
      <p:sp>
        <p:nvSpPr>
          <p:cNvPr id="2" name="مربع نص 5">
            <a:extLst>
              <a:ext uri="{FF2B5EF4-FFF2-40B4-BE49-F238E27FC236}">
                <a16:creationId xmlns:a16="http://schemas.microsoft.com/office/drawing/2014/main" id="{DBB09C51-4507-2443-224F-B35FCECFDE91}"/>
              </a:ext>
            </a:extLst>
          </p:cNvPr>
          <p:cNvSpPr txBox="1"/>
          <p:nvPr/>
        </p:nvSpPr>
        <p:spPr>
          <a:xfrm>
            <a:off x="1653916" y="2132856"/>
            <a:ext cx="5836168" cy="2554545"/>
          </a:xfrm>
          <a:prstGeom prst="rect">
            <a:avLst/>
          </a:prstGeom>
          <a:noFill/>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كافة المكاتبات والرسائل المختلفة التي تتناول موضوعات ذات اهتمام متبادل بين إدارات وأقسام المنظمة أو بين أفراد المنظمة أو بين المنظمة والهيئات أو المنظمات الخارجية.</a:t>
            </a:r>
            <a:endParaRPr lang="ar-EG" sz="3200" b="1" dirty="0">
              <a:solidFill>
                <a:srgbClr val="FF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755576" y="548680"/>
            <a:ext cx="7776864" cy="707886"/>
          </a:xfrm>
          <a:prstGeom prst="rect">
            <a:avLst/>
          </a:prstGeom>
          <a:solidFill>
            <a:srgbClr val="6E7759"/>
          </a:solidFill>
        </p:spPr>
        <p:txBody>
          <a:bodyPr wrap="square">
            <a:spAutoFit/>
          </a:bodyPr>
          <a:lstStyle/>
          <a:p>
            <a:r>
              <a:rPr lang="ar-EG" sz="4000" b="1" dirty="0"/>
              <a:t>ما المقصود بالرسائل الخارجية؟</a:t>
            </a:r>
            <a:endParaRPr lang="ar-EG" sz="6000" b="1" dirty="0"/>
          </a:p>
        </p:txBody>
      </p:sp>
      <p:sp>
        <p:nvSpPr>
          <p:cNvPr id="2" name="مربع نص 5">
            <a:extLst>
              <a:ext uri="{FF2B5EF4-FFF2-40B4-BE49-F238E27FC236}">
                <a16:creationId xmlns:a16="http://schemas.microsoft.com/office/drawing/2014/main" id="{71DE48DA-FDD5-94BF-C114-83DB0E2ADA82}"/>
              </a:ext>
            </a:extLst>
          </p:cNvPr>
          <p:cNvSpPr txBox="1"/>
          <p:nvPr/>
        </p:nvSpPr>
        <p:spPr>
          <a:xfrm>
            <a:off x="1653916" y="2132856"/>
            <a:ext cx="5836168" cy="3046988"/>
          </a:xfrm>
          <a:prstGeom prst="rect">
            <a:avLst/>
          </a:prstGeom>
          <a:noFill/>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3200" b="1" dirty="0">
                <a:solidFill>
                  <a:srgbClr val="FF0000"/>
                </a:solidFill>
              </a:rPr>
              <a:t>هي مكاتبات بين المنظمة والمنظمات الأخرى، وبين المنظمة والأفراد من خارج المنظمة وهذه المكاتبات تحظى باهتمام المنظمة من حيث العناية بشكلها ومضمونها لأنها تعطي انطباعا عن المنظمة.</a:t>
            </a:r>
            <a:endParaRPr lang="ar-EG" sz="4800" dirty="0">
              <a:solidFill>
                <a:srgbClr val="FF0000"/>
              </a:solidFill>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AD804-2521-B73E-7AD7-EDA261B0CD78}"/>
            </a:ext>
          </a:extLst>
        </p:cNvPr>
        <p:cNvGrpSpPr/>
        <p:nvPr/>
      </p:nvGrpSpPr>
      <p:grpSpPr>
        <a:xfrm>
          <a:off x="0" y="0"/>
          <a:ext cx="0" cy="0"/>
          <a:chOff x="0" y="0"/>
          <a:chExt cx="0" cy="0"/>
        </a:xfrm>
      </p:grpSpPr>
      <p:grpSp>
        <p:nvGrpSpPr>
          <p:cNvPr id="2" name="Group 8">
            <a:extLst>
              <a:ext uri="{FF2B5EF4-FFF2-40B4-BE49-F238E27FC236}">
                <a16:creationId xmlns:a16="http://schemas.microsoft.com/office/drawing/2014/main" id="{028D7B9C-3F7D-449D-D15D-528B3FE13C9B}"/>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77278B77-F066-FB5F-529D-38C200F07435}"/>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9B18801-FF43-B682-76BB-3FC68808209A}"/>
              </a:ext>
            </a:extLst>
          </p:cNvPr>
          <p:cNvSpPr txBox="1"/>
          <p:nvPr/>
        </p:nvSpPr>
        <p:spPr>
          <a:xfrm rot="21207699">
            <a:off x="2838040" y="2393392"/>
            <a:ext cx="4932765" cy="2308324"/>
          </a:xfrm>
          <a:prstGeom prst="rect">
            <a:avLst/>
          </a:prstGeom>
          <a:noFill/>
        </p:spPr>
        <p:txBody>
          <a:bodyPr wrap="square" rtlCol="0">
            <a:spAutoFit/>
          </a:bodyPr>
          <a:lstStyle/>
          <a:p>
            <a:pPr algn="ctr"/>
            <a:r>
              <a:rPr lang="ar-EG" sz="4800" b="1" dirty="0"/>
              <a:t>ضع علامة</a:t>
            </a:r>
            <a:r>
              <a:rPr lang="ar-EG" sz="4800" b="1" dirty="0">
                <a:sym typeface="Wingdings" panose="05000000000000000000" pitchFamily="2" charset="2"/>
              </a:rPr>
              <a:t> أمام الجملة الصحيحة وعلامة   أمام الجملة الغير صحيحة لما يأتي:</a:t>
            </a:r>
            <a:endParaRPr lang="en-US" sz="4800" b="1" dirty="0"/>
          </a:p>
        </p:txBody>
      </p:sp>
    </p:spTree>
    <p:extLst>
      <p:ext uri="{BB962C8B-B14F-4D97-AF65-F5344CB8AC3E}">
        <p14:creationId xmlns:p14="http://schemas.microsoft.com/office/powerpoint/2010/main" val="326195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547664" y="1628800"/>
            <a:ext cx="7416824" cy="2554545"/>
          </a:xfrm>
          <a:prstGeom prst="rect">
            <a:avLst/>
          </a:prstGeom>
          <a:noFill/>
        </p:spPr>
        <p:txBody>
          <a:bodyPr wrap="square">
            <a:spAutoFit/>
          </a:bodyPr>
          <a:lstStyle/>
          <a:p>
            <a:pPr algn="ctr"/>
            <a:r>
              <a:rPr lang="ar-EG" sz="3200" b="1" dirty="0"/>
              <a:t> من المهارات في كتابة المكاتبات المراجعة والتصحيح إكمال الرسالة بمراجعتها، والتأكد من خلوها من الأخطاء وتحقيقها للغرض المطلوب منها.</a:t>
            </a:r>
          </a:p>
          <a:p>
            <a:pPr algn="ctr"/>
            <a:r>
              <a:rPr lang="ar-EG" sz="3200" b="1" dirty="0"/>
              <a:t> (           )</a:t>
            </a:r>
          </a:p>
          <a:p>
            <a:pPr algn="ctr"/>
            <a:endParaRPr lang="ar-EG" sz="3200" b="1" dirty="0"/>
          </a:p>
        </p:txBody>
      </p:sp>
      <p:sp>
        <p:nvSpPr>
          <p:cNvPr id="4" name="مربع نص 3">
            <a:extLst>
              <a:ext uri="{FF2B5EF4-FFF2-40B4-BE49-F238E27FC236}">
                <a16:creationId xmlns:a16="http://schemas.microsoft.com/office/drawing/2014/main" id="{D9B58046-9893-8630-B4D0-39E60FB7416E}"/>
              </a:ext>
            </a:extLst>
          </p:cNvPr>
          <p:cNvSpPr txBox="1"/>
          <p:nvPr/>
        </p:nvSpPr>
        <p:spPr>
          <a:xfrm>
            <a:off x="1517685" y="3846854"/>
            <a:ext cx="7416824" cy="2554545"/>
          </a:xfrm>
          <a:prstGeom prst="rect">
            <a:avLst/>
          </a:prstGeom>
          <a:noFill/>
        </p:spPr>
        <p:txBody>
          <a:bodyPr wrap="square">
            <a:spAutoFit/>
          </a:bodyPr>
          <a:lstStyle/>
          <a:p>
            <a:pPr algn="ctr"/>
            <a:r>
              <a:rPr lang="ar-EG" sz="3200" b="1" dirty="0"/>
              <a:t>يقصد بحسن الخطاب اختيار الكلمات اللطيفة والتعبيرات الجميلة المهذبة بعيدا عن تعبيرات التهديد والقوة التي لا مسوغ لها، وتجنب المصادمة وإلقاء اللوم أو العتاب</a:t>
            </a:r>
          </a:p>
          <a:p>
            <a:pPr algn="ctr"/>
            <a:r>
              <a:rPr lang="ar-EG" sz="3200" b="1" dirty="0"/>
              <a:t> (           )</a:t>
            </a:r>
          </a:p>
          <a:p>
            <a:pPr algn="ctr"/>
            <a:endParaRPr lang="ar-EG" sz="3200" b="1" dirty="0"/>
          </a:p>
        </p:txBody>
      </p:sp>
      <p:sp>
        <p:nvSpPr>
          <p:cNvPr id="6" name="مربع نص 5">
            <a:extLst>
              <a:ext uri="{FF2B5EF4-FFF2-40B4-BE49-F238E27FC236}">
                <a16:creationId xmlns:a16="http://schemas.microsoft.com/office/drawing/2014/main" id="{1F25A765-6660-507F-9135-1DDF924CFEFA}"/>
              </a:ext>
            </a:extLst>
          </p:cNvPr>
          <p:cNvSpPr txBox="1"/>
          <p:nvPr/>
        </p:nvSpPr>
        <p:spPr>
          <a:xfrm>
            <a:off x="5157191" y="3150294"/>
            <a:ext cx="509347"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7" name="مربع نص 6">
            <a:extLst>
              <a:ext uri="{FF2B5EF4-FFF2-40B4-BE49-F238E27FC236}">
                <a16:creationId xmlns:a16="http://schemas.microsoft.com/office/drawing/2014/main" id="{90826877-039E-5982-0B93-BA003BB6A3CE}"/>
              </a:ext>
            </a:extLst>
          </p:cNvPr>
          <p:cNvSpPr txBox="1"/>
          <p:nvPr/>
        </p:nvSpPr>
        <p:spPr>
          <a:xfrm>
            <a:off x="5157191" y="5343145"/>
            <a:ext cx="509347"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80">
                                          <p:stCondLst>
                                            <p:cond delay="0"/>
                                          </p:stCondLst>
                                        </p:cTn>
                                        <p:tgtEl>
                                          <p:spTgt spid="6"/>
                                        </p:tgtEl>
                                      </p:cBhvr>
                                    </p:animEffect>
                                    <p:anim calcmode="lin" valueType="num">
                                      <p:cBhvr>
                                        <p:cTn id="1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8" dur="26">
                                          <p:stCondLst>
                                            <p:cond delay="650"/>
                                          </p:stCondLst>
                                        </p:cTn>
                                        <p:tgtEl>
                                          <p:spTgt spid="6"/>
                                        </p:tgtEl>
                                      </p:cBhvr>
                                      <p:to x="100000" y="60000"/>
                                    </p:animScale>
                                    <p:animScale>
                                      <p:cBhvr>
                                        <p:cTn id="19" dur="166" decel="50000">
                                          <p:stCondLst>
                                            <p:cond delay="676"/>
                                          </p:stCondLst>
                                        </p:cTn>
                                        <p:tgtEl>
                                          <p:spTgt spid="6"/>
                                        </p:tgtEl>
                                      </p:cBhvr>
                                      <p:to x="100000" y="100000"/>
                                    </p:animScale>
                                    <p:animScale>
                                      <p:cBhvr>
                                        <p:cTn id="20" dur="26">
                                          <p:stCondLst>
                                            <p:cond delay="1312"/>
                                          </p:stCondLst>
                                        </p:cTn>
                                        <p:tgtEl>
                                          <p:spTgt spid="6"/>
                                        </p:tgtEl>
                                      </p:cBhvr>
                                      <p:to x="100000" y="80000"/>
                                    </p:animScale>
                                    <p:animScale>
                                      <p:cBhvr>
                                        <p:cTn id="21" dur="166" decel="50000">
                                          <p:stCondLst>
                                            <p:cond delay="1338"/>
                                          </p:stCondLst>
                                        </p:cTn>
                                        <p:tgtEl>
                                          <p:spTgt spid="6"/>
                                        </p:tgtEl>
                                      </p:cBhvr>
                                      <p:to x="100000" y="100000"/>
                                    </p:animScale>
                                    <p:animScale>
                                      <p:cBhvr>
                                        <p:cTn id="22" dur="26">
                                          <p:stCondLst>
                                            <p:cond delay="1642"/>
                                          </p:stCondLst>
                                        </p:cTn>
                                        <p:tgtEl>
                                          <p:spTgt spid="6"/>
                                        </p:tgtEl>
                                      </p:cBhvr>
                                      <p:to x="100000" y="90000"/>
                                    </p:animScale>
                                    <p:animScale>
                                      <p:cBhvr>
                                        <p:cTn id="23" dur="166" decel="50000">
                                          <p:stCondLst>
                                            <p:cond delay="1668"/>
                                          </p:stCondLst>
                                        </p:cTn>
                                        <p:tgtEl>
                                          <p:spTgt spid="6"/>
                                        </p:tgtEl>
                                      </p:cBhvr>
                                      <p:to x="100000" y="100000"/>
                                    </p:animScale>
                                    <p:animScale>
                                      <p:cBhvr>
                                        <p:cTn id="24" dur="26">
                                          <p:stCondLst>
                                            <p:cond delay="1808"/>
                                          </p:stCondLst>
                                        </p:cTn>
                                        <p:tgtEl>
                                          <p:spTgt spid="6"/>
                                        </p:tgtEl>
                                      </p:cBhvr>
                                      <p:to x="100000" y="95000"/>
                                    </p:animScale>
                                    <p:animScale>
                                      <p:cBhvr>
                                        <p:cTn id="25" dur="166" decel="50000">
                                          <p:stCondLst>
                                            <p:cond delay="1834"/>
                                          </p:stCondLst>
                                        </p:cTn>
                                        <p:tgtEl>
                                          <p:spTgt spid="6"/>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80">
                                          <p:stCondLst>
                                            <p:cond delay="0"/>
                                          </p:stCondLst>
                                        </p:cTn>
                                        <p:tgtEl>
                                          <p:spTgt spid="7"/>
                                        </p:tgtEl>
                                      </p:cBhvr>
                                    </p:animEffect>
                                    <p:anim calcmode="lin" valueType="num">
                                      <p:cBhvr>
                                        <p:cTn id="3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1" dur="26">
                                          <p:stCondLst>
                                            <p:cond delay="650"/>
                                          </p:stCondLst>
                                        </p:cTn>
                                        <p:tgtEl>
                                          <p:spTgt spid="7"/>
                                        </p:tgtEl>
                                      </p:cBhvr>
                                      <p:to x="100000" y="60000"/>
                                    </p:animScale>
                                    <p:animScale>
                                      <p:cBhvr>
                                        <p:cTn id="42" dur="166" decel="50000">
                                          <p:stCondLst>
                                            <p:cond delay="676"/>
                                          </p:stCondLst>
                                        </p:cTn>
                                        <p:tgtEl>
                                          <p:spTgt spid="7"/>
                                        </p:tgtEl>
                                      </p:cBhvr>
                                      <p:to x="100000" y="100000"/>
                                    </p:animScale>
                                    <p:animScale>
                                      <p:cBhvr>
                                        <p:cTn id="43" dur="26">
                                          <p:stCondLst>
                                            <p:cond delay="1312"/>
                                          </p:stCondLst>
                                        </p:cTn>
                                        <p:tgtEl>
                                          <p:spTgt spid="7"/>
                                        </p:tgtEl>
                                      </p:cBhvr>
                                      <p:to x="100000" y="80000"/>
                                    </p:animScale>
                                    <p:animScale>
                                      <p:cBhvr>
                                        <p:cTn id="44" dur="166" decel="50000">
                                          <p:stCondLst>
                                            <p:cond delay="1338"/>
                                          </p:stCondLst>
                                        </p:cTn>
                                        <p:tgtEl>
                                          <p:spTgt spid="7"/>
                                        </p:tgtEl>
                                      </p:cBhvr>
                                      <p:to x="100000" y="100000"/>
                                    </p:animScale>
                                    <p:animScale>
                                      <p:cBhvr>
                                        <p:cTn id="45" dur="26">
                                          <p:stCondLst>
                                            <p:cond delay="1642"/>
                                          </p:stCondLst>
                                        </p:cTn>
                                        <p:tgtEl>
                                          <p:spTgt spid="7"/>
                                        </p:tgtEl>
                                      </p:cBhvr>
                                      <p:to x="100000" y="90000"/>
                                    </p:animScale>
                                    <p:animScale>
                                      <p:cBhvr>
                                        <p:cTn id="46" dur="166" decel="50000">
                                          <p:stCondLst>
                                            <p:cond delay="1668"/>
                                          </p:stCondLst>
                                        </p:cTn>
                                        <p:tgtEl>
                                          <p:spTgt spid="7"/>
                                        </p:tgtEl>
                                      </p:cBhvr>
                                      <p:to x="100000" y="100000"/>
                                    </p:animScale>
                                    <p:animScale>
                                      <p:cBhvr>
                                        <p:cTn id="47" dur="26">
                                          <p:stCondLst>
                                            <p:cond delay="1808"/>
                                          </p:stCondLst>
                                        </p:cTn>
                                        <p:tgtEl>
                                          <p:spTgt spid="7"/>
                                        </p:tgtEl>
                                      </p:cBhvr>
                                      <p:to x="100000" y="95000"/>
                                    </p:animScale>
                                    <p:animScale>
                                      <p:cBhvr>
                                        <p:cTn id="4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403648" y="2420888"/>
            <a:ext cx="7042363" cy="2554545"/>
          </a:xfrm>
          <a:prstGeom prst="rect">
            <a:avLst/>
          </a:prstGeom>
          <a:noFill/>
        </p:spPr>
        <p:txBody>
          <a:bodyPr wrap="square">
            <a:spAutoFit/>
          </a:bodyPr>
          <a:lstStyle/>
          <a:p>
            <a:pPr algn="ctr"/>
            <a:r>
              <a:rPr lang="ar-EG" sz="3200" b="1" dirty="0"/>
              <a:t>التعاميم تستخدم في تبادل المعلومات داخل المنظمة بين إداراتها وأقسامها، وتتميز بالاختصار، وذكر الموضوع مباشرة وقلة تعبيرات المجاملة.</a:t>
            </a:r>
          </a:p>
          <a:p>
            <a:pPr algn="ctr"/>
            <a:r>
              <a:rPr lang="ar-EG" sz="3200" b="1" dirty="0"/>
              <a:t>(           )</a:t>
            </a:r>
          </a:p>
          <a:p>
            <a:pPr algn="ctr"/>
            <a:endParaRPr lang="ar-EG" sz="3200" b="1" dirty="0"/>
          </a:p>
        </p:txBody>
      </p:sp>
      <p:sp>
        <p:nvSpPr>
          <p:cNvPr id="4" name="مربع نص 3">
            <a:extLst>
              <a:ext uri="{FF2B5EF4-FFF2-40B4-BE49-F238E27FC236}">
                <a16:creationId xmlns:a16="http://schemas.microsoft.com/office/drawing/2014/main" id="{91F2D8B2-A7ED-DBDE-72CB-8EE8F2770412}"/>
              </a:ext>
            </a:extLst>
          </p:cNvPr>
          <p:cNvSpPr txBox="1"/>
          <p:nvPr/>
        </p:nvSpPr>
        <p:spPr>
          <a:xfrm>
            <a:off x="4572000" y="3789040"/>
            <a:ext cx="483631"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Tree>
    <p:extLst>
      <p:ext uri="{BB962C8B-B14F-4D97-AF65-F5344CB8AC3E}">
        <p14:creationId xmlns:p14="http://schemas.microsoft.com/office/powerpoint/2010/main" val="90105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6745</TotalTime>
  <Words>739</Words>
  <Application>Microsoft Office PowerPoint</Application>
  <PresentationFormat>On-screen Show (4:3)</PresentationFormat>
  <Paragraphs>74</Paragraphs>
  <Slides>35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Arial</vt:lpstr>
      <vt:lpstr>Calibri</vt:lpstr>
      <vt:lpstr>Times New Roman</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297</cp:revision>
  <dcterms:created xsi:type="dcterms:W3CDTF">2020-12-01T14:21:27Z</dcterms:created>
  <dcterms:modified xsi:type="dcterms:W3CDTF">2025-11-30T05:14:53Z</dcterms:modified>
</cp:coreProperties>
</file>