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08" r:id="rId3"/>
    <p:sldMasterId id="2147483720" r:id="rId4"/>
  </p:sldMasterIdLst>
  <p:sldIdLst>
    <p:sldId id="507" r:id="rId5"/>
    <p:sldId id="257" r:id="rId6"/>
    <p:sldId id="508" r:id="rId7"/>
    <p:sldId id="424" r:id="rId8"/>
    <p:sldId id="262" r:id="rId9"/>
    <p:sldId id="264" r:id="rId10"/>
    <p:sldId id="427" r:id="rId11"/>
    <p:sldId id="494" r:id="rId12"/>
    <p:sldId id="509" r:id="rId13"/>
    <p:sldId id="510" r:id="rId14"/>
    <p:sldId id="429" r:id="rId15"/>
    <p:sldId id="505" r:id="rId16"/>
    <p:sldId id="496" r:id="rId17"/>
    <p:sldId id="497" r:id="rId18"/>
    <p:sldId id="511" r:id="rId19"/>
    <p:sldId id="512" r:id="rId20"/>
    <p:sldId id="432" r:id="rId21"/>
    <p:sldId id="498" r:id="rId22"/>
    <p:sldId id="499" r:id="rId23"/>
    <p:sldId id="501" r:id="rId24"/>
    <p:sldId id="434" r:id="rId25"/>
    <p:sldId id="500" r:id="rId26"/>
    <p:sldId id="502" r:id="rId27"/>
    <p:sldId id="513" r:id="rId28"/>
    <p:sldId id="436" r:id="rId29"/>
    <p:sldId id="265" r:id="rId30"/>
    <p:sldId id="459" r:id="rId31"/>
    <p:sldId id="260" r:id="rId32"/>
    <p:sldId id="487" r:id="rId33"/>
    <p:sldId id="514" r:id="rId34"/>
    <p:sldId id="515" r:id="rId35"/>
    <p:sldId id="504" r:id="rId36"/>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767B"/>
    <a:srgbClr val="070D1E"/>
    <a:srgbClr val="087E85"/>
    <a:srgbClr val="99FFCC"/>
    <a:srgbClr val="481918"/>
    <a:srgbClr val="003E6B"/>
    <a:srgbClr val="E1615D"/>
    <a:srgbClr val="0000CC"/>
    <a:srgbClr val="990000"/>
    <a:srgbClr val="AF9C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نمط متوسط 1 - تميي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71F41C-5561-47A6-825D-11E0A578062E}" type="doc">
      <dgm:prSet loTypeId="urn:microsoft.com/office/officeart/2005/8/layout/radial6" loCatId="cycle" qsTypeId="urn:microsoft.com/office/officeart/2005/8/quickstyle/simple1" qsCatId="simple" csTypeId="urn:microsoft.com/office/officeart/2005/8/colors/colorful4" csCatId="colorful" phldr="1"/>
      <dgm:spPr/>
      <dgm:t>
        <a:bodyPr/>
        <a:lstStyle/>
        <a:p>
          <a:endParaRPr lang="en-US"/>
        </a:p>
      </dgm:t>
    </dgm:pt>
    <dgm:pt modelId="{C3B4E0CB-9AB2-49A6-AD25-BA643DC09CDB}">
      <dgm:prSet phldrT="[نص]"/>
      <dgm:spPr/>
      <dgm:t>
        <a:bodyPr/>
        <a:lstStyle/>
        <a:p>
          <a:r>
            <a:rPr lang="ar-EG" b="1" dirty="0">
              <a:solidFill>
                <a:schemeClr val="tx1"/>
              </a:solidFill>
              <a:latin typeface="Traditional Arabic" panose="02020603050405020304" pitchFamily="18" charset="-78"/>
              <a:cs typeface="Traditional Arabic" panose="02020603050405020304" pitchFamily="18" charset="-78"/>
            </a:rPr>
            <a:t>خطوات التخطيط</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8DE47944-B2E8-4D13-8F1E-560C7BA4D580}" type="parTrans" cxnId="{5402A1B4-E4E4-4075-8B61-643192473246}">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F4BC9000-7A2D-45F1-865E-7A60F09D6D55}" type="sibTrans" cxnId="{5402A1B4-E4E4-4075-8B61-643192473246}">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DF33775F-3437-48B5-B06B-324FBB1E1E7D}">
      <dgm:prSet phldrT="[نص]"/>
      <dgm:spPr/>
      <dgm:t>
        <a:bodyPr/>
        <a:lstStyle/>
        <a:p>
          <a:r>
            <a:rPr lang="ar-EG" b="1" dirty="0">
              <a:solidFill>
                <a:schemeClr val="tx1"/>
              </a:solidFill>
              <a:latin typeface="Traditional Arabic" panose="02020603050405020304" pitchFamily="18" charset="-78"/>
              <a:cs typeface="Traditional Arabic" panose="02020603050405020304" pitchFamily="18" charset="-78"/>
            </a:rPr>
            <a:t>تحديد الأهداف</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5660BAD9-3DB4-430B-A5F4-472E992B048E}" type="parTrans" cxnId="{D6B49A0C-04CD-4D8A-A8D5-CB80D645B04A}">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172A9B78-9F66-4193-AEE0-5C32B9759880}" type="sibTrans" cxnId="{D6B49A0C-04CD-4D8A-A8D5-CB80D645B04A}">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50BAB4A7-39ED-489D-A3EC-2851B0592BFA}">
      <dgm:prSet phldrT="[نص]"/>
      <dgm:spPr/>
      <dgm:t>
        <a:bodyPr/>
        <a:lstStyle/>
        <a:p>
          <a:r>
            <a:rPr lang="ar-EG" b="1" dirty="0">
              <a:solidFill>
                <a:schemeClr val="tx1"/>
              </a:solidFill>
              <a:latin typeface="Traditional Arabic" panose="02020603050405020304" pitchFamily="18" charset="-78"/>
              <a:cs typeface="Traditional Arabic" panose="02020603050405020304" pitchFamily="18" charset="-78"/>
            </a:rPr>
            <a:t>جمع المعلومات</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F06667E5-0F07-4951-AFEA-4B1F10C77252}" type="parTrans" cxnId="{9E2CAB7A-6DD0-4F34-A3A3-ED2607F556EB}">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7893C6CA-C165-4E53-BEE0-B4108B0514B3}" type="sibTrans" cxnId="{9E2CAB7A-6DD0-4F34-A3A3-ED2607F556EB}">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228AC74E-0739-49C6-A965-01064E055D08}">
      <dgm:prSet phldrT="[نص]"/>
      <dgm:spPr/>
      <dgm:t>
        <a:bodyPr/>
        <a:lstStyle/>
        <a:p>
          <a:r>
            <a:rPr lang="ar-EG" b="1" dirty="0">
              <a:solidFill>
                <a:schemeClr val="tx1"/>
              </a:solidFill>
              <a:latin typeface="Traditional Arabic" panose="02020603050405020304" pitchFamily="18" charset="-78"/>
              <a:cs typeface="Traditional Arabic" panose="02020603050405020304" pitchFamily="18" charset="-78"/>
            </a:rPr>
            <a:t>وضع الافتراضات</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5973E77E-563E-42E8-8A58-500DC7C2C024}" type="parTrans" cxnId="{A0629DA7-CDF9-4DBC-A973-C8E1B8787D1C}">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1A250E06-90BF-4322-B066-01FD3BF80FB8}" type="sibTrans" cxnId="{A0629DA7-CDF9-4DBC-A973-C8E1B8787D1C}">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40D62F68-7C9C-41A5-A0F3-EC375B3D9C93}">
      <dgm:prSet phldrT="[نص]"/>
      <dgm:spPr/>
      <dgm:t>
        <a:bodyPr/>
        <a:lstStyle/>
        <a:p>
          <a:r>
            <a:rPr lang="ar-EG" b="1" dirty="0">
              <a:solidFill>
                <a:schemeClr val="tx1"/>
              </a:solidFill>
              <a:latin typeface="Traditional Arabic" panose="02020603050405020304" pitchFamily="18" charset="-78"/>
              <a:cs typeface="Traditional Arabic" panose="02020603050405020304" pitchFamily="18" charset="-78"/>
            </a:rPr>
            <a:t>التنفيذ</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9A33C6F0-928C-496F-9E89-F71F8C747E4F}" type="parTrans" cxnId="{CC12005C-B87B-4323-B3C1-33A40AB5820E}">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47E44027-9A8B-489E-8876-D022753DB65F}" type="sibTrans" cxnId="{CC12005C-B87B-4323-B3C1-33A40AB5820E}">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821B2556-07F7-48A4-BF0E-577C404D68AC}">
      <dgm:prSet phldrT="[نص]"/>
      <dgm:spPr/>
      <dgm:t>
        <a:bodyPr/>
        <a:lstStyle/>
        <a:p>
          <a:r>
            <a:rPr lang="ar-EG" b="1" dirty="0">
              <a:solidFill>
                <a:schemeClr val="tx1"/>
              </a:solidFill>
              <a:latin typeface="Traditional Arabic" panose="02020603050405020304" pitchFamily="18" charset="-78"/>
              <a:cs typeface="Traditional Arabic" panose="02020603050405020304" pitchFamily="18" charset="-78"/>
            </a:rPr>
            <a:t>تحديد البدائل والاختيار بينها</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6D40C2ED-8B01-4192-BFC4-8C060D616FE8}" type="parTrans" cxnId="{19A95C76-712C-431C-A3FF-E01BFACE7595}">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42AF5533-0B87-4988-99AC-D02B7373BE8C}" type="sibTrans" cxnId="{19A95C76-712C-431C-A3FF-E01BFACE7595}">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27AAB94B-AD31-4BD9-A18E-1C98CB48D37A}" type="pres">
      <dgm:prSet presAssocID="{3171F41C-5561-47A6-825D-11E0A578062E}" presName="Name0" presStyleCnt="0">
        <dgm:presLayoutVars>
          <dgm:chMax val="1"/>
          <dgm:dir/>
          <dgm:animLvl val="ctr"/>
          <dgm:resizeHandles val="exact"/>
        </dgm:presLayoutVars>
      </dgm:prSet>
      <dgm:spPr/>
    </dgm:pt>
    <dgm:pt modelId="{93FEDDC7-3DA0-4A53-8627-C2F074E355D3}" type="pres">
      <dgm:prSet presAssocID="{C3B4E0CB-9AB2-49A6-AD25-BA643DC09CDB}" presName="centerShape" presStyleLbl="node0" presStyleIdx="0" presStyleCnt="1" custLinFactNeighborX="283" custLinFactNeighborY="-4552"/>
      <dgm:spPr/>
    </dgm:pt>
    <dgm:pt modelId="{CE881D66-6775-48F3-A640-DBDA5E3A5DC2}" type="pres">
      <dgm:prSet presAssocID="{DF33775F-3437-48B5-B06B-324FBB1E1E7D}" presName="node" presStyleLbl="node1" presStyleIdx="0" presStyleCnt="5" custScaleX="233371" custRadScaleRad="111164" custRadScaleInc="1215">
        <dgm:presLayoutVars>
          <dgm:bulletEnabled val="1"/>
        </dgm:presLayoutVars>
      </dgm:prSet>
      <dgm:spPr/>
    </dgm:pt>
    <dgm:pt modelId="{E8A5E826-4BA7-49D4-A648-D6BCC2DE1EAB}" type="pres">
      <dgm:prSet presAssocID="{DF33775F-3437-48B5-B06B-324FBB1E1E7D}" presName="dummy" presStyleCnt="0"/>
      <dgm:spPr/>
    </dgm:pt>
    <dgm:pt modelId="{0FFBEB84-69E9-4A76-8F8F-DEA616F4939F}" type="pres">
      <dgm:prSet presAssocID="{172A9B78-9F66-4193-AEE0-5C32B9759880}" presName="sibTrans" presStyleLbl="sibTrans2D1" presStyleIdx="0" presStyleCnt="5"/>
      <dgm:spPr/>
    </dgm:pt>
    <dgm:pt modelId="{965F7607-0D5E-4061-9587-CEE3B9841B6E}" type="pres">
      <dgm:prSet presAssocID="{50BAB4A7-39ED-489D-A3EC-2851B0592BFA}" presName="node" presStyleLbl="node1" presStyleIdx="1" presStyleCnt="5" custScaleX="142902" custRadScaleRad="148736" custRadScaleInc="-19689">
        <dgm:presLayoutVars>
          <dgm:bulletEnabled val="1"/>
        </dgm:presLayoutVars>
      </dgm:prSet>
      <dgm:spPr/>
    </dgm:pt>
    <dgm:pt modelId="{53326A2F-E76A-4DE4-970A-51D65DC36DF0}" type="pres">
      <dgm:prSet presAssocID="{50BAB4A7-39ED-489D-A3EC-2851B0592BFA}" presName="dummy" presStyleCnt="0"/>
      <dgm:spPr/>
    </dgm:pt>
    <dgm:pt modelId="{9CA90D5E-0026-4F04-B3B5-897ED917E5CF}" type="pres">
      <dgm:prSet presAssocID="{7893C6CA-C165-4E53-BEE0-B4108B0514B3}" presName="sibTrans" presStyleLbl="sibTrans2D1" presStyleIdx="1" presStyleCnt="5"/>
      <dgm:spPr/>
    </dgm:pt>
    <dgm:pt modelId="{A707FE98-6A3A-4AB2-B123-5CEBCCFC1158}" type="pres">
      <dgm:prSet presAssocID="{228AC74E-0739-49C6-A965-01064E055D08}" presName="node" presStyleLbl="node1" presStyleIdx="2" presStyleCnt="5" custScaleX="200174">
        <dgm:presLayoutVars>
          <dgm:bulletEnabled val="1"/>
        </dgm:presLayoutVars>
      </dgm:prSet>
      <dgm:spPr/>
    </dgm:pt>
    <dgm:pt modelId="{5DF90922-D1D1-48F0-933B-B1DAAC17D530}" type="pres">
      <dgm:prSet presAssocID="{228AC74E-0739-49C6-A965-01064E055D08}" presName="dummy" presStyleCnt="0"/>
      <dgm:spPr/>
    </dgm:pt>
    <dgm:pt modelId="{0879E167-85B9-407E-B2F6-547834B4AB1E}" type="pres">
      <dgm:prSet presAssocID="{1A250E06-90BF-4322-B066-01FD3BF80FB8}" presName="sibTrans" presStyleLbl="sibTrans2D1" presStyleIdx="2" presStyleCnt="5"/>
      <dgm:spPr/>
    </dgm:pt>
    <dgm:pt modelId="{EE3B86EA-2065-4658-A6E4-352AC7B0F0AC}" type="pres">
      <dgm:prSet presAssocID="{40D62F68-7C9C-41A5-A0F3-EC375B3D9C93}" presName="node" presStyleLbl="node1" presStyleIdx="3" presStyleCnt="5" custScaleX="206158" custRadScaleRad="152128" custRadScaleInc="-6683">
        <dgm:presLayoutVars>
          <dgm:bulletEnabled val="1"/>
        </dgm:presLayoutVars>
      </dgm:prSet>
      <dgm:spPr/>
    </dgm:pt>
    <dgm:pt modelId="{F962C9A4-F072-49A6-AB32-5B50CEE0D3C8}" type="pres">
      <dgm:prSet presAssocID="{40D62F68-7C9C-41A5-A0F3-EC375B3D9C93}" presName="dummy" presStyleCnt="0"/>
      <dgm:spPr/>
    </dgm:pt>
    <dgm:pt modelId="{B67737E9-3A1C-4BDD-9EA9-A0A76AC58C30}" type="pres">
      <dgm:prSet presAssocID="{47E44027-9A8B-489E-8876-D022753DB65F}" presName="sibTrans" presStyleLbl="sibTrans2D1" presStyleIdx="3" presStyleCnt="5"/>
      <dgm:spPr/>
    </dgm:pt>
    <dgm:pt modelId="{77837170-B534-4469-849C-F2EF67D09863}" type="pres">
      <dgm:prSet presAssocID="{821B2556-07F7-48A4-BF0E-577C404D68AC}" presName="node" presStyleLbl="node1" presStyleIdx="4" presStyleCnt="5" custScaleX="206158" custRadScaleRad="152128" custRadScaleInc="-6683">
        <dgm:presLayoutVars>
          <dgm:bulletEnabled val="1"/>
        </dgm:presLayoutVars>
      </dgm:prSet>
      <dgm:spPr/>
    </dgm:pt>
    <dgm:pt modelId="{778FC6C6-EDA3-469B-A312-FBCEF8D7A89D}" type="pres">
      <dgm:prSet presAssocID="{821B2556-07F7-48A4-BF0E-577C404D68AC}" presName="dummy" presStyleCnt="0"/>
      <dgm:spPr/>
    </dgm:pt>
    <dgm:pt modelId="{A6EF6C00-2D0C-4155-B043-A812E1FDB09B}" type="pres">
      <dgm:prSet presAssocID="{42AF5533-0B87-4988-99AC-D02B7373BE8C}" presName="sibTrans" presStyleLbl="sibTrans2D1" presStyleIdx="4" presStyleCnt="5"/>
      <dgm:spPr/>
    </dgm:pt>
  </dgm:ptLst>
  <dgm:cxnLst>
    <dgm:cxn modelId="{B9467907-5C72-4659-AD5F-B839323F0500}" type="presOf" srcId="{3171F41C-5561-47A6-825D-11E0A578062E}" destId="{27AAB94B-AD31-4BD9-A18E-1C98CB48D37A}" srcOrd="0" destOrd="0" presId="urn:microsoft.com/office/officeart/2005/8/layout/radial6"/>
    <dgm:cxn modelId="{D6B49A0C-04CD-4D8A-A8D5-CB80D645B04A}" srcId="{C3B4E0CB-9AB2-49A6-AD25-BA643DC09CDB}" destId="{DF33775F-3437-48B5-B06B-324FBB1E1E7D}" srcOrd="0" destOrd="0" parTransId="{5660BAD9-3DB4-430B-A5F4-472E992B048E}" sibTransId="{172A9B78-9F66-4193-AEE0-5C32B9759880}"/>
    <dgm:cxn modelId="{1BA8E714-7A54-4342-9D51-D303A52FB778}" type="presOf" srcId="{DF33775F-3437-48B5-B06B-324FBB1E1E7D}" destId="{CE881D66-6775-48F3-A640-DBDA5E3A5DC2}" srcOrd="0" destOrd="0" presId="urn:microsoft.com/office/officeart/2005/8/layout/radial6"/>
    <dgm:cxn modelId="{18962316-A77F-44A9-AC1C-277EB92026BA}" type="presOf" srcId="{7893C6CA-C165-4E53-BEE0-B4108B0514B3}" destId="{9CA90D5E-0026-4F04-B3B5-897ED917E5CF}" srcOrd="0" destOrd="0" presId="urn:microsoft.com/office/officeart/2005/8/layout/radial6"/>
    <dgm:cxn modelId="{1DEF7119-53A8-43B0-956B-69EFE35C9AC5}" type="presOf" srcId="{50BAB4A7-39ED-489D-A3EC-2851B0592BFA}" destId="{965F7607-0D5E-4061-9587-CEE3B9841B6E}" srcOrd="0" destOrd="0" presId="urn:microsoft.com/office/officeart/2005/8/layout/radial6"/>
    <dgm:cxn modelId="{596DEA1F-34E7-46BC-A087-0846A53FF670}" type="presOf" srcId="{1A250E06-90BF-4322-B066-01FD3BF80FB8}" destId="{0879E167-85B9-407E-B2F6-547834B4AB1E}" srcOrd="0" destOrd="0" presId="urn:microsoft.com/office/officeart/2005/8/layout/radial6"/>
    <dgm:cxn modelId="{440DE421-81EE-4046-8D43-F875CBFD204E}" type="presOf" srcId="{40D62F68-7C9C-41A5-A0F3-EC375B3D9C93}" destId="{EE3B86EA-2065-4658-A6E4-352AC7B0F0AC}" srcOrd="0" destOrd="0" presId="urn:microsoft.com/office/officeart/2005/8/layout/radial6"/>
    <dgm:cxn modelId="{7419103F-E2CE-4B34-B62C-07EA2F939A4E}" type="presOf" srcId="{47E44027-9A8B-489E-8876-D022753DB65F}" destId="{B67737E9-3A1C-4BDD-9EA9-A0A76AC58C30}" srcOrd="0" destOrd="0" presId="urn:microsoft.com/office/officeart/2005/8/layout/radial6"/>
    <dgm:cxn modelId="{CC12005C-B87B-4323-B3C1-33A40AB5820E}" srcId="{C3B4E0CB-9AB2-49A6-AD25-BA643DC09CDB}" destId="{40D62F68-7C9C-41A5-A0F3-EC375B3D9C93}" srcOrd="3" destOrd="0" parTransId="{9A33C6F0-928C-496F-9E89-F71F8C747E4F}" sibTransId="{47E44027-9A8B-489E-8876-D022753DB65F}"/>
    <dgm:cxn modelId="{0418F55E-6572-4B46-BE90-B6ADBC70E6EA}" type="presOf" srcId="{42AF5533-0B87-4988-99AC-D02B7373BE8C}" destId="{A6EF6C00-2D0C-4155-B043-A812E1FDB09B}" srcOrd="0" destOrd="0" presId="urn:microsoft.com/office/officeart/2005/8/layout/radial6"/>
    <dgm:cxn modelId="{622CB161-AE49-4974-B1F4-8F2FA71467DD}" type="presOf" srcId="{172A9B78-9F66-4193-AEE0-5C32B9759880}" destId="{0FFBEB84-69E9-4A76-8F8F-DEA616F4939F}" srcOrd="0" destOrd="0" presId="urn:microsoft.com/office/officeart/2005/8/layout/radial6"/>
    <dgm:cxn modelId="{19A95C76-712C-431C-A3FF-E01BFACE7595}" srcId="{C3B4E0CB-9AB2-49A6-AD25-BA643DC09CDB}" destId="{821B2556-07F7-48A4-BF0E-577C404D68AC}" srcOrd="4" destOrd="0" parTransId="{6D40C2ED-8B01-4192-BFC4-8C060D616FE8}" sibTransId="{42AF5533-0B87-4988-99AC-D02B7373BE8C}"/>
    <dgm:cxn modelId="{9E2CAB7A-6DD0-4F34-A3A3-ED2607F556EB}" srcId="{C3B4E0CB-9AB2-49A6-AD25-BA643DC09CDB}" destId="{50BAB4A7-39ED-489D-A3EC-2851B0592BFA}" srcOrd="1" destOrd="0" parTransId="{F06667E5-0F07-4951-AFEA-4B1F10C77252}" sibTransId="{7893C6CA-C165-4E53-BEE0-B4108B0514B3}"/>
    <dgm:cxn modelId="{A0629DA7-CDF9-4DBC-A973-C8E1B8787D1C}" srcId="{C3B4E0CB-9AB2-49A6-AD25-BA643DC09CDB}" destId="{228AC74E-0739-49C6-A965-01064E055D08}" srcOrd="2" destOrd="0" parTransId="{5973E77E-563E-42E8-8A58-500DC7C2C024}" sibTransId="{1A250E06-90BF-4322-B066-01FD3BF80FB8}"/>
    <dgm:cxn modelId="{5402A1B4-E4E4-4075-8B61-643192473246}" srcId="{3171F41C-5561-47A6-825D-11E0A578062E}" destId="{C3B4E0CB-9AB2-49A6-AD25-BA643DC09CDB}" srcOrd="0" destOrd="0" parTransId="{8DE47944-B2E8-4D13-8F1E-560C7BA4D580}" sibTransId="{F4BC9000-7A2D-45F1-865E-7A60F09D6D55}"/>
    <dgm:cxn modelId="{756914BE-8998-4A96-BAE4-8E4F11E44453}" type="presOf" srcId="{228AC74E-0739-49C6-A965-01064E055D08}" destId="{A707FE98-6A3A-4AB2-B123-5CEBCCFC1158}" srcOrd="0" destOrd="0" presId="urn:microsoft.com/office/officeart/2005/8/layout/radial6"/>
    <dgm:cxn modelId="{65C5CDE6-7B32-4F6A-BA37-68D38F680C8F}" type="presOf" srcId="{C3B4E0CB-9AB2-49A6-AD25-BA643DC09CDB}" destId="{93FEDDC7-3DA0-4A53-8627-C2F074E355D3}" srcOrd="0" destOrd="0" presId="urn:microsoft.com/office/officeart/2005/8/layout/radial6"/>
    <dgm:cxn modelId="{017AB2F2-3443-465B-9E71-92D7AF0A6EC2}" type="presOf" srcId="{821B2556-07F7-48A4-BF0E-577C404D68AC}" destId="{77837170-B534-4469-849C-F2EF67D09863}" srcOrd="0" destOrd="0" presId="urn:microsoft.com/office/officeart/2005/8/layout/radial6"/>
    <dgm:cxn modelId="{780A61A6-C989-4359-918B-0E404B44FC89}" type="presParOf" srcId="{27AAB94B-AD31-4BD9-A18E-1C98CB48D37A}" destId="{93FEDDC7-3DA0-4A53-8627-C2F074E355D3}" srcOrd="0" destOrd="0" presId="urn:microsoft.com/office/officeart/2005/8/layout/radial6"/>
    <dgm:cxn modelId="{6235E6C2-5533-4823-AE49-077234429352}" type="presParOf" srcId="{27AAB94B-AD31-4BD9-A18E-1C98CB48D37A}" destId="{CE881D66-6775-48F3-A640-DBDA5E3A5DC2}" srcOrd="1" destOrd="0" presId="urn:microsoft.com/office/officeart/2005/8/layout/radial6"/>
    <dgm:cxn modelId="{5AB9152F-75BD-4843-9B77-0D9D1AF20194}" type="presParOf" srcId="{27AAB94B-AD31-4BD9-A18E-1C98CB48D37A}" destId="{E8A5E826-4BA7-49D4-A648-D6BCC2DE1EAB}" srcOrd="2" destOrd="0" presId="urn:microsoft.com/office/officeart/2005/8/layout/radial6"/>
    <dgm:cxn modelId="{21BEB22B-A7F0-45D9-AE78-48C625415D8F}" type="presParOf" srcId="{27AAB94B-AD31-4BD9-A18E-1C98CB48D37A}" destId="{0FFBEB84-69E9-4A76-8F8F-DEA616F4939F}" srcOrd="3" destOrd="0" presId="urn:microsoft.com/office/officeart/2005/8/layout/radial6"/>
    <dgm:cxn modelId="{38F410E2-5A2F-422A-AF0E-CC2CB7F1E461}" type="presParOf" srcId="{27AAB94B-AD31-4BD9-A18E-1C98CB48D37A}" destId="{965F7607-0D5E-4061-9587-CEE3B9841B6E}" srcOrd="4" destOrd="0" presId="urn:microsoft.com/office/officeart/2005/8/layout/radial6"/>
    <dgm:cxn modelId="{D800DBF3-7666-4BA3-A045-DA148CC5B94A}" type="presParOf" srcId="{27AAB94B-AD31-4BD9-A18E-1C98CB48D37A}" destId="{53326A2F-E76A-4DE4-970A-51D65DC36DF0}" srcOrd="5" destOrd="0" presId="urn:microsoft.com/office/officeart/2005/8/layout/radial6"/>
    <dgm:cxn modelId="{CF4F6DEB-3828-407D-800F-8653FE8FFA7E}" type="presParOf" srcId="{27AAB94B-AD31-4BD9-A18E-1C98CB48D37A}" destId="{9CA90D5E-0026-4F04-B3B5-897ED917E5CF}" srcOrd="6" destOrd="0" presId="urn:microsoft.com/office/officeart/2005/8/layout/radial6"/>
    <dgm:cxn modelId="{442BF0C1-B129-4B60-8AE4-C88347119329}" type="presParOf" srcId="{27AAB94B-AD31-4BD9-A18E-1C98CB48D37A}" destId="{A707FE98-6A3A-4AB2-B123-5CEBCCFC1158}" srcOrd="7" destOrd="0" presId="urn:microsoft.com/office/officeart/2005/8/layout/radial6"/>
    <dgm:cxn modelId="{A5248D16-BB0E-4383-8BA1-A3BEE747E181}" type="presParOf" srcId="{27AAB94B-AD31-4BD9-A18E-1C98CB48D37A}" destId="{5DF90922-D1D1-48F0-933B-B1DAAC17D530}" srcOrd="8" destOrd="0" presId="urn:microsoft.com/office/officeart/2005/8/layout/radial6"/>
    <dgm:cxn modelId="{DA6424F6-9EA5-4C4F-8B8C-30C630712F19}" type="presParOf" srcId="{27AAB94B-AD31-4BD9-A18E-1C98CB48D37A}" destId="{0879E167-85B9-407E-B2F6-547834B4AB1E}" srcOrd="9" destOrd="0" presId="urn:microsoft.com/office/officeart/2005/8/layout/radial6"/>
    <dgm:cxn modelId="{C4E1443D-4126-4DF2-8D33-2763DBE7E315}" type="presParOf" srcId="{27AAB94B-AD31-4BD9-A18E-1C98CB48D37A}" destId="{EE3B86EA-2065-4658-A6E4-352AC7B0F0AC}" srcOrd="10" destOrd="0" presId="urn:microsoft.com/office/officeart/2005/8/layout/radial6"/>
    <dgm:cxn modelId="{EE810BBA-B330-4A4E-B0CB-1F515535BF76}" type="presParOf" srcId="{27AAB94B-AD31-4BD9-A18E-1C98CB48D37A}" destId="{F962C9A4-F072-49A6-AB32-5B50CEE0D3C8}" srcOrd="11" destOrd="0" presId="urn:microsoft.com/office/officeart/2005/8/layout/radial6"/>
    <dgm:cxn modelId="{73C7D709-A787-49A7-A3DD-F60005B3DFC7}" type="presParOf" srcId="{27AAB94B-AD31-4BD9-A18E-1C98CB48D37A}" destId="{B67737E9-3A1C-4BDD-9EA9-A0A76AC58C30}" srcOrd="12" destOrd="0" presId="urn:microsoft.com/office/officeart/2005/8/layout/radial6"/>
    <dgm:cxn modelId="{93EAE308-3A47-4A51-8605-24F5204D2EA6}" type="presParOf" srcId="{27AAB94B-AD31-4BD9-A18E-1C98CB48D37A}" destId="{77837170-B534-4469-849C-F2EF67D09863}" srcOrd="13" destOrd="0" presId="urn:microsoft.com/office/officeart/2005/8/layout/radial6"/>
    <dgm:cxn modelId="{742E035D-9714-4BA1-AC19-445C49A83835}" type="presParOf" srcId="{27AAB94B-AD31-4BD9-A18E-1C98CB48D37A}" destId="{778FC6C6-EDA3-469B-A312-FBCEF8D7A89D}" srcOrd="14" destOrd="0" presId="urn:microsoft.com/office/officeart/2005/8/layout/radial6"/>
    <dgm:cxn modelId="{F3DAA6FB-CF4B-418D-9657-C6BE137FFAE2}" type="presParOf" srcId="{27AAB94B-AD31-4BD9-A18E-1C98CB48D37A}" destId="{A6EF6C00-2D0C-4155-B043-A812E1FDB09B}"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F6C00-2D0C-4155-B043-A812E1FDB09B}">
      <dsp:nvSpPr>
        <dsp:cNvPr id="0" name=""/>
        <dsp:cNvSpPr/>
      </dsp:nvSpPr>
      <dsp:spPr>
        <a:xfrm>
          <a:off x="1686468" y="301219"/>
          <a:ext cx="3688712" cy="3688712"/>
        </a:xfrm>
        <a:prstGeom prst="blockArc">
          <a:avLst>
            <a:gd name="adj1" fmla="val 11812301"/>
            <a:gd name="adj2" fmla="val 18032301"/>
            <a:gd name="adj3" fmla="val 4637"/>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7737E9-3A1C-4BDD-9EA9-A0A76AC58C30}">
      <dsp:nvSpPr>
        <dsp:cNvPr id="0" name=""/>
        <dsp:cNvSpPr/>
      </dsp:nvSpPr>
      <dsp:spPr>
        <a:xfrm>
          <a:off x="1669944" y="352887"/>
          <a:ext cx="3688712" cy="3688712"/>
        </a:xfrm>
        <a:prstGeom prst="blockArc">
          <a:avLst>
            <a:gd name="adj1" fmla="val 6621015"/>
            <a:gd name="adj2" fmla="val 11915816"/>
            <a:gd name="adj3" fmla="val 4637"/>
          </a:avLst>
        </a:prstGeom>
        <a:solidFill>
          <a:schemeClr val="accent4">
            <a:hueOff val="7350668"/>
            <a:satOff val="-30583"/>
            <a:lumOff val="72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79E167-85B9-407E-B2F6-547834B4AB1E}">
      <dsp:nvSpPr>
        <dsp:cNvPr id="0" name=""/>
        <dsp:cNvSpPr/>
      </dsp:nvSpPr>
      <dsp:spPr>
        <a:xfrm>
          <a:off x="2331523" y="782452"/>
          <a:ext cx="3688712" cy="3688712"/>
        </a:xfrm>
        <a:prstGeom prst="blockArc">
          <a:avLst>
            <a:gd name="adj1" fmla="val 2575750"/>
            <a:gd name="adj2" fmla="val 8138474"/>
            <a:gd name="adj3" fmla="val 4637"/>
          </a:avLst>
        </a:prstGeom>
        <a:solidFill>
          <a:schemeClr val="accent4">
            <a:hueOff val="4900445"/>
            <a:satOff val="-20388"/>
            <a:lumOff val="480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CA90D5E-0026-4F04-B3B5-897ED917E5CF}">
      <dsp:nvSpPr>
        <dsp:cNvPr id="0" name=""/>
        <dsp:cNvSpPr/>
      </dsp:nvSpPr>
      <dsp:spPr>
        <a:xfrm>
          <a:off x="3406521" y="224528"/>
          <a:ext cx="3688712" cy="3688712"/>
        </a:xfrm>
        <a:prstGeom prst="blockArc">
          <a:avLst>
            <a:gd name="adj1" fmla="val 20212162"/>
            <a:gd name="adj2" fmla="val 4932731"/>
            <a:gd name="adj3" fmla="val 4637"/>
          </a:avLst>
        </a:prstGeom>
        <a:solidFill>
          <a:schemeClr val="accent4">
            <a:hueOff val="2450223"/>
            <a:satOff val="-10194"/>
            <a:lumOff val="240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FBEB84-69E9-4A76-8F8F-DEA616F4939F}">
      <dsp:nvSpPr>
        <dsp:cNvPr id="0" name=""/>
        <dsp:cNvSpPr/>
      </dsp:nvSpPr>
      <dsp:spPr>
        <a:xfrm>
          <a:off x="3458041" y="334688"/>
          <a:ext cx="3688712" cy="3688712"/>
        </a:xfrm>
        <a:prstGeom prst="blockArc">
          <a:avLst>
            <a:gd name="adj1" fmla="val 14497579"/>
            <a:gd name="adj2" fmla="val 19980060"/>
            <a:gd name="adj3" fmla="val 4637"/>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FEDDC7-3DA0-4A53-8627-C2F074E355D3}">
      <dsp:nvSpPr>
        <dsp:cNvPr id="0" name=""/>
        <dsp:cNvSpPr/>
      </dsp:nvSpPr>
      <dsp:spPr>
        <a:xfrm>
          <a:off x="3597848" y="1383925"/>
          <a:ext cx="1696798" cy="1696798"/>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ar-EG" sz="3100" b="1" kern="1200" dirty="0">
              <a:solidFill>
                <a:schemeClr val="tx1"/>
              </a:solidFill>
              <a:latin typeface="Traditional Arabic" panose="02020603050405020304" pitchFamily="18" charset="-78"/>
              <a:cs typeface="Traditional Arabic" panose="02020603050405020304" pitchFamily="18" charset="-78"/>
            </a:rPr>
            <a:t>خطوات التخطيط</a:t>
          </a:r>
          <a:endParaRPr lang="en-US" sz="3100" b="1" kern="1200" dirty="0">
            <a:solidFill>
              <a:schemeClr val="tx1"/>
            </a:solidFill>
            <a:latin typeface="Traditional Arabic" panose="02020603050405020304" pitchFamily="18" charset="-78"/>
            <a:cs typeface="Traditional Arabic" panose="02020603050405020304" pitchFamily="18" charset="-78"/>
          </a:endParaRPr>
        </a:p>
      </dsp:txBody>
      <dsp:txXfrm>
        <a:off x="3846338" y="1632415"/>
        <a:ext cx="1199818" cy="1199818"/>
      </dsp:txXfrm>
    </dsp:sp>
    <dsp:sp modelId="{CE881D66-6775-48F3-A640-DBDA5E3A5DC2}">
      <dsp:nvSpPr>
        <dsp:cNvPr id="0" name=""/>
        <dsp:cNvSpPr/>
      </dsp:nvSpPr>
      <dsp:spPr>
        <a:xfrm>
          <a:off x="3060300" y="0"/>
          <a:ext cx="2771884" cy="118775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تحديد الأهداف</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3466233" y="173943"/>
        <a:ext cx="1960018" cy="839872"/>
      </dsp:txXfrm>
    </dsp:sp>
    <dsp:sp modelId="{965F7607-0D5E-4061-9587-CEE3B9841B6E}">
      <dsp:nvSpPr>
        <dsp:cNvPr id="0" name=""/>
        <dsp:cNvSpPr/>
      </dsp:nvSpPr>
      <dsp:spPr>
        <a:xfrm>
          <a:off x="6058981" y="767285"/>
          <a:ext cx="1697330" cy="1187758"/>
        </a:xfrm>
        <a:prstGeom prst="ellipse">
          <a:avLst/>
        </a:prstGeom>
        <a:solidFill>
          <a:schemeClr val="accent4">
            <a:hueOff val="2450223"/>
            <a:satOff val="-10194"/>
            <a:lumOff val="24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جمع المعلومات</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6307549" y="941228"/>
        <a:ext cx="1200194" cy="839872"/>
      </dsp:txXfrm>
    </dsp:sp>
    <dsp:sp modelId="{A707FE98-6A3A-4AB2-B123-5CEBCCFC1158}">
      <dsp:nvSpPr>
        <dsp:cNvPr id="0" name=""/>
        <dsp:cNvSpPr/>
      </dsp:nvSpPr>
      <dsp:spPr>
        <a:xfrm>
          <a:off x="4306210" y="3259985"/>
          <a:ext cx="2377583" cy="1187758"/>
        </a:xfrm>
        <a:prstGeom prst="ellipse">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وضع الافتراضات</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4654399" y="3433928"/>
        <a:ext cx="1681205" cy="839872"/>
      </dsp:txXfrm>
    </dsp:sp>
    <dsp:sp modelId="{EE3B86EA-2065-4658-A6E4-352AC7B0F0AC}">
      <dsp:nvSpPr>
        <dsp:cNvPr id="0" name=""/>
        <dsp:cNvSpPr/>
      </dsp:nvSpPr>
      <dsp:spPr>
        <a:xfrm>
          <a:off x="1663451" y="3292513"/>
          <a:ext cx="2448659" cy="1187758"/>
        </a:xfrm>
        <a:prstGeom prst="ellipse">
          <a:avLst/>
        </a:prstGeom>
        <a:solidFill>
          <a:schemeClr val="accent4">
            <a:hueOff val="7350668"/>
            <a:satOff val="-30583"/>
            <a:lumOff val="7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التنفيذ</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2022049" y="3466456"/>
        <a:ext cx="1731463" cy="839872"/>
      </dsp:txXfrm>
    </dsp:sp>
    <dsp:sp modelId="{77837170-B534-4469-849C-F2EF67D09863}">
      <dsp:nvSpPr>
        <dsp:cNvPr id="0" name=""/>
        <dsp:cNvSpPr/>
      </dsp:nvSpPr>
      <dsp:spPr>
        <a:xfrm>
          <a:off x="582443" y="1028819"/>
          <a:ext cx="2448659" cy="1187758"/>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تحديد البدائل والاختيار بينها</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941041" y="1202762"/>
        <a:ext cx="1731463" cy="83987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2721873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220659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221257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7480638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1400009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0185094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0392517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5849993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2161816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399098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6682381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450235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233341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82770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69690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5783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04890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32275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19575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688478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782933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58639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224719382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9072983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Layout" Target="../slideLayouts/slideLayout40.xml"/><Relationship Id="rId6" Type="http://schemas.openxmlformats.org/officeDocument/2006/relationships/image" Target="../media/image10.png"/><Relationship Id="rId5" Type="http://schemas.openxmlformats.org/officeDocument/2006/relationships/image" Target="../media/image15.sv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11.svg"/><Relationship Id="rId2" Type="http://schemas.openxmlformats.org/officeDocument/2006/relationships/image" Target="../media/image16.png"/><Relationship Id="rId1" Type="http://schemas.openxmlformats.org/officeDocument/2006/relationships/slideLayout" Target="../slideLayouts/slideLayout40.xml"/><Relationship Id="rId6" Type="http://schemas.openxmlformats.org/officeDocument/2006/relationships/image" Target="../media/image10.png"/><Relationship Id="rId5" Type="http://schemas.openxmlformats.org/officeDocument/2006/relationships/image" Target="../media/image19.sv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3.svg"/><Relationship Id="rId2" Type="http://schemas.openxmlformats.org/officeDocument/2006/relationships/image" Target="../media/image20.png"/><Relationship Id="rId1" Type="http://schemas.openxmlformats.org/officeDocument/2006/relationships/slideLayout" Target="../slideLayouts/slideLayout40.xml"/><Relationship Id="rId6" Type="http://schemas.openxmlformats.org/officeDocument/2006/relationships/image" Target="../media/image22.png"/><Relationship Id="rId5" Type="http://schemas.openxmlformats.org/officeDocument/2006/relationships/image" Target="../media/image11.sv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11.svg"/><Relationship Id="rId2" Type="http://schemas.openxmlformats.org/officeDocument/2006/relationships/image" Target="../media/image16.png"/><Relationship Id="rId1" Type="http://schemas.openxmlformats.org/officeDocument/2006/relationships/slideLayout" Target="../slideLayouts/slideLayout40.xml"/><Relationship Id="rId6" Type="http://schemas.openxmlformats.org/officeDocument/2006/relationships/image" Target="../media/image10.png"/><Relationship Id="rId5" Type="http://schemas.openxmlformats.org/officeDocument/2006/relationships/image" Target="../media/image19.sv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3.svg"/><Relationship Id="rId2" Type="http://schemas.openxmlformats.org/officeDocument/2006/relationships/image" Target="../media/image20.png"/><Relationship Id="rId1" Type="http://schemas.openxmlformats.org/officeDocument/2006/relationships/slideLayout" Target="../slideLayouts/slideLayout40.xml"/><Relationship Id="rId6" Type="http://schemas.openxmlformats.org/officeDocument/2006/relationships/image" Target="../media/image22.png"/><Relationship Id="rId5" Type="http://schemas.openxmlformats.org/officeDocument/2006/relationships/image" Target="../media/image11.sv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6.svg"/><Relationship Id="rId7" Type="http://schemas.openxmlformats.org/officeDocument/2006/relationships/image" Target="../media/image11.svg"/><Relationship Id="rId2" Type="http://schemas.openxmlformats.org/officeDocument/2006/relationships/image" Target="../media/image35.png"/><Relationship Id="rId1" Type="http://schemas.openxmlformats.org/officeDocument/2006/relationships/slideLayout" Target="../slideLayouts/slideLayout40.xml"/><Relationship Id="rId6" Type="http://schemas.openxmlformats.org/officeDocument/2006/relationships/image" Target="../media/image10.png"/><Relationship Id="rId5" Type="http://schemas.openxmlformats.org/officeDocument/2006/relationships/image" Target="../media/image38.svg"/><Relationship Id="rId4" Type="http://schemas.openxmlformats.org/officeDocument/2006/relationships/image" Target="../media/image37.png"/><Relationship Id="rId9" Type="http://schemas.openxmlformats.org/officeDocument/2006/relationships/image" Target="../media/image23.svg"/></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8" Type="http://schemas.openxmlformats.org/officeDocument/2006/relationships/image" Target="../media/image42.gif"/><Relationship Id="rId3" Type="http://schemas.openxmlformats.org/officeDocument/2006/relationships/image" Target="../media/image11.svg"/><Relationship Id="rId7" Type="http://schemas.openxmlformats.org/officeDocument/2006/relationships/image" Target="../media/image41.svg"/><Relationship Id="rId2" Type="http://schemas.openxmlformats.org/officeDocument/2006/relationships/image" Target="../media/image10.png"/><Relationship Id="rId1" Type="http://schemas.openxmlformats.org/officeDocument/2006/relationships/slideLayout" Target="../slideLayouts/slideLayout40.xml"/><Relationship Id="rId6" Type="http://schemas.openxmlformats.org/officeDocument/2006/relationships/image" Target="../media/image40.pn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43.gif"/></Relationships>
</file>

<file path=ppt/slides/_rels/slide29.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grpSp>
        <p:nvGrpSpPr>
          <p:cNvPr id="2" name="Group 2"/>
          <p:cNvGrpSpPr/>
          <p:nvPr/>
        </p:nvGrpSpPr>
        <p:grpSpPr>
          <a:xfrm>
            <a:off x="-663389" y="1946400"/>
            <a:ext cx="1683649" cy="1683649"/>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590550" y="1447800"/>
            <a:ext cx="6322931" cy="3557748"/>
            <a:chOff x="0" y="0"/>
            <a:chExt cx="3330597" cy="1874040"/>
          </a:xfrm>
        </p:grpSpPr>
        <p:sp>
          <p:nvSpPr>
            <p:cNvPr id="6" name="Freeform 6"/>
            <p:cNvSpPr/>
            <p:nvPr/>
          </p:nvSpPr>
          <p:spPr>
            <a:xfrm>
              <a:off x="0" y="0"/>
              <a:ext cx="3330597" cy="1874040"/>
            </a:xfrm>
            <a:custGeom>
              <a:avLst/>
              <a:gdLst/>
              <a:ahLst/>
              <a:cxnLst/>
              <a:rect l="l" t="t" r="r" b="b"/>
              <a:pathLst>
                <a:path w="3330597" h="1874040">
                  <a:moveTo>
                    <a:pt x="61221" y="0"/>
                  </a:moveTo>
                  <a:lnTo>
                    <a:pt x="3269376" y="0"/>
                  </a:lnTo>
                  <a:cubicBezTo>
                    <a:pt x="3285613" y="0"/>
                    <a:pt x="3301185" y="6450"/>
                    <a:pt x="3312666" y="17931"/>
                  </a:cubicBezTo>
                  <a:cubicBezTo>
                    <a:pt x="3324147" y="29412"/>
                    <a:pt x="3330597" y="44984"/>
                    <a:pt x="3330597" y="61221"/>
                  </a:cubicBezTo>
                  <a:lnTo>
                    <a:pt x="3330597" y="1812819"/>
                  </a:lnTo>
                  <a:cubicBezTo>
                    <a:pt x="3330597" y="1829056"/>
                    <a:pt x="3324147" y="1844628"/>
                    <a:pt x="3312666" y="1856109"/>
                  </a:cubicBezTo>
                  <a:cubicBezTo>
                    <a:pt x="3301185" y="1867590"/>
                    <a:pt x="3285613" y="1874040"/>
                    <a:pt x="3269376" y="1874040"/>
                  </a:cubicBezTo>
                  <a:lnTo>
                    <a:pt x="61221" y="1874040"/>
                  </a:lnTo>
                  <a:cubicBezTo>
                    <a:pt x="44984" y="1874040"/>
                    <a:pt x="29412" y="1867590"/>
                    <a:pt x="17931" y="1856109"/>
                  </a:cubicBezTo>
                  <a:cubicBezTo>
                    <a:pt x="6450" y="1844628"/>
                    <a:pt x="0" y="1829056"/>
                    <a:pt x="0" y="1812819"/>
                  </a:cubicBezTo>
                  <a:lnTo>
                    <a:pt x="0" y="61221"/>
                  </a:lnTo>
                  <a:cubicBezTo>
                    <a:pt x="0" y="44984"/>
                    <a:pt x="6450" y="29412"/>
                    <a:pt x="17931" y="17931"/>
                  </a:cubicBezTo>
                  <a:cubicBezTo>
                    <a:pt x="29412" y="6450"/>
                    <a:pt x="44984" y="0"/>
                    <a:pt x="61221" y="0"/>
                  </a:cubicBezTo>
                  <a:close/>
                </a:path>
              </a:pathLst>
            </a:custGeom>
            <a:solidFill>
              <a:srgbClr val="553E60"/>
            </a:solidFill>
          </p:spPr>
        </p:sp>
        <p:sp>
          <p:nvSpPr>
            <p:cNvPr id="7" name="TextBox 7"/>
            <p:cNvSpPr txBox="1"/>
            <p:nvPr/>
          </p:nvSpPr>
          <p:spPr>
            <a:xfrm>
              <a:off x="0" y="-38100"/>
              <a:ext cx="3330597" cy="191214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514350" y="1371600"/>
            <a:ext cx="6322931" cy="3557748"/>
            <a:chOff x="0" y="0"/>
            <a:chExt cx="3330597" cy="1874040"/>
          </a:xfrm>
        </p:grpSpPr>
        <p:sp>
          <p:nvSpPr>
            <p:cNvPr id="9" name="Freeform 9"/>
            <p:cNvSpPr/>
            <p:nvPr/>
          </p:nvSpPr>
          <p:spPr>
            <a:xfrm>
              <a:off x="0" y="0"/>
              <a:ext cx="3330597" cy="1874040"/>
            </a:xfrm>
            <a:custGeom>
              <a:avLst/>
              <a:gdLst/>
              <a:ahLst/>
              <a:cxnLst/>
              <a:rect l="l" t="t" r="r" b="b"/>
              <a:pathLst>
                <a:path w="3330597" h="1874040">
                  <a:moveTo>
                    <a:pt x="61221" y="0"/>
                  </a:moveTo>
                  <a:lnTo>
                    <a:pt x="3269376" y="0"/>
                  </a:lnTo>
                  <a:cubicBezTo>
                    <a:pt x="3285613" y="0"/>
                    <a:pt x="3301185" y="6450"/>
                    <a:pt x="3312666" y="17931"/>
                  </a:cubicBezTo>
                  <a:cubicBezTo>
                    <a:pt x="3324147" y="29412"/>
                    <a:pt x="3330597" y="44984"/>
                    <a:pt x="3330597" y="61221"/>
                  </a:cubicBezTo>
                  <a:lnTo>
                    <a:pt x="3330597" y="1812819"/>
                  </a:lnTo>
                  <a:cubicBezTo>
                    <a:pt x="3330597" y="1829056"/>
                    <a:pt x="3324147" y="1844628"/>
                    <a:pt x="3312666" y="1856109"/>
                  </a:cubicBezTo>
                  <a:cubicBezTo>
                    <a:pt x="3301185" y="1867590"/>
                    <a:pt x="3285613" y="1874040"/>
                    <a:pt x="3269376" y="1874040"/>
                  </a:cubicBezTo>
                  <a:lnTo>
                    <a:pt x="61221" y="1874040"/>
                  </a:lnTo>
                  <a:cubicBezTo>
                    <a:pt x="44984" y="1874040"/>
                    <a:pt x="29412" y="1867590"/>
                    <a:pt x="17931" y="1856109"/>
                  </a:cubicBezTo>
                  <a:cubicBezTo>
                    <a:pt x="6450" y="1844628"/>
                    <a:pt x="0" y="1829056"/>
                    <a:pt x="0" y="1812819"/>
                  </a:cubicBezTo>
                  <a:lnTo>
                    <a:pt x="0" y="61221"/>
                  </a:lnTo>
                  <a:cubicBezTo>
                    <a:pt x="0" y="44984"/>
                    <a:pt x="6450" y="29412"/>
                    <a:pt x="17931" y="17931"/>
                  </a:cubicBezTo>
                  <a:cubicBezTo>
                    <a:pt x="29412" y="6450"/>
                    <a:pt x="44984" y="0"/>
                    <a:pt x="61221" y="0"/>
                  </a:cubicBezTo>
                  <a:close/>
                </a:path>
              </a:pathLst>
            </a:custGeom>
            <a:solidFill>
              <a:srgbClr val="317F54"/>
            </a:solidFill>
          </p:spPr>
        </p:sp>
        <p:sp>
          <p:nvSpPr>
            <p:cNvPr id="10" name="TextBox 10"/>
            <p:cNvSpPr txBox="1"/>
            <p:nvPr/>
          </p:nvSpPr>
          <p:spPr>
            <a:xfrm>
              <a:off x="0" y="-38100"/>
              <a:ext cx="3330597" cy="191214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a:off x="5269420" y="2070269"/>
            <a:ext cx="3360231" cy="3416131"/>
          </a:xfrm>
          <a:custGeom>
            <a:avLst/>
            <a:gdLst/>
            <a:ahLst/>
            <a:cxnLst/>
            <a:rect l="l" t="t" r="r" b="b"/>
            <a:pathLst>
              <a:path w="6720461" h="6832262">
                <a:moveTo>
                  <a:pt x="0" y="0"/>
                </a:moveTo>
                <a:lnTo>
                  <a:pt x="6720461" y="0"/>
                </a:lnTo>
                <a:lnTo>
                  <a:pt x="6720461" y="6832262"/>
                </a:lnTo>
                <a:lnTo>
                  <a:pt x="0" y="68322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p:cNvSpPr/>
          <p:nvPr/>
        </p:nvSpPr>
        <p:spPr>
          <a:xfrm rot="852199">
            <a:off x="7688889" y="1456160"/>
            <a:ext cx="975876" cy="1228219"/>
          </a:xfrm>
          <a:custGeom>
            <a:avLst/>
            <a:gdLst/>
            <a:ahLst/>
            <a:cxnLst/>
            <a:rect l="l" t="t" r="r" b="b"/>
            <a:pathLst>
              <a:path w="1951752" h="2456438">
                <a:moveTo>
                  <a:pt x="0" y="0"/>
                </a:moveTo>
                <a:lnTo>
                  <a:pt x="1951752" y="0"/>
                </a:lnTo>
                <a:lnTo>
                  <a:pt x="1951752" y="2456438"/>
                </a:lnTo>
                <a:lnTo>
                  <a:pt x="0" y="24564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875369">
            <a:off x="4207255" y="314422"/>
            <a:ext cx="1050123" cy="1650194"/>
          </a:xfrm>
          <a:custGeom>
            <a:avLst/>
            <a:gdLst/>
            <a:ahLst/>
            <a:cxnLst/>
            <a:rect l="l" t="t" r="r" b="b"/>
            <a:pathLst>
              <a:path w="2100246" h="3300387">
                <a:moveTo>
                  <a:pt x="0" y="0"/>
                </a:moveTo>
                <a:lnTo>
                  <a:pt x="2100246" y="0"/>
                </a:lnTo>
                <a:lnTo>
                  <a:pt x="2100246" y="3300388"/>
                </a:lnTo>
                <a:lnTo>
                  <a:pt x="0" y="33003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a:off x="1105498" y="5255603"/>
            <a:ext cx="3626819" cy="230798"/>
          </a:xfrm>
          <a:custGeom>
            <a:avLst/>
            <a:gdLst/>
            <a:ahLst/>
            <a:cxnLst/>
            <a:rect l="l" t="t" r="r" b="b"/>
            <a:pathLst>
              <a:path w="7253637" h="461595">
                <a:moveTo>
                  <a:pt x="0" y="0"/>
                </a:moveTo>
                <a:lnTo>
                  <a:pt x="7253636" y="0"/>
                </a:lnTo>
                <a:lnTo>
                  <a:pt x="7253636" y="461595"/>
                </a:lnTo>
                <a:lnTo>
                  <a:pt x="0" y="46159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20" name="Group 20"/>
          <p:cNvGrpSpPr/>
          <p:nvPr/>
        </p:nvGrpSpPr>
        <p:grpSpPr>
          <a:xfrm>
            <a:off x="8800529" y="2564415"/>
            <a:ext cx="1024826" cy="1024826"/>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22" name="TextBox 22"/>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p:cNvSpPr/>
          <p:nvPr/>
        </p:nvSpPr>
        <p:spPr>
          <a:xfrm rot="-3657843" flipH="1">
            <a:off x="251300" y="4330384"/>
            <a:ext cx="526101" cy="526101"/>
          </a:xfrm>
          <a:custGeom>
            <a:avLst/>
            <a:gdLst/>
            <a:ahLst/>
            <a:cxnLst/>
            <a:rect l="l" t="t" r="r" b="b"/>
            <a:pathLst>
              <a:path w="1052201" h="1052201">
                <a:moveTo>
                  <a:pt x="1052200" y="0"/>
                </a:moveTo>
                <a:lnTo>
                  <a:pt x="0" y="0"/>
                </a:lnTo>
                <a:lnTo>
                  <a:pt x="0" y="1052200"/>
                </a:lnTo>
                <a:lnTo>
                  <a:pt x="1052200" y="1052200"/>
                </a:lnTo>
                <a:lnTo>
                  <a:pt x="105220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4" name="Freeform 24"/>
          <p:cNvSpPr/>
          <p:nvPr/>
        </p:nvSpPr>
        <p:spPr>
          <a:xfrm rot="4611896" flipH="1">
            <a:off x="7146349" y="1262994"/>
            <a:ext cx="369614" cy="369614"/>
          </a:xfrm>
          <a:custGeom>
            <a:avLst/>
            <a:gdLst/>
            <a:ahLst/>
            <a:cxnLst/>
            <a:rect l="l" t="t" r="r" b="b"/>
            <a:pathLst>
              <a:path w="739227" h="739227">
                <a:moveTo>
                  <a:pt x="739227" y="0"/>
                </a:moveTo>
                <a:lnTo>
                  <a:pt x="0" y="0"/>
                </a:lnTo>
                <a:lnTo>
                  <a:pt x="0" y="739226"/>
                </a:lnTo>
                <a:lnTo>
                  <a:pt x="739227" y="739226"/>
                </a:lnTo>
                <a:lnTo>
                  <a:pt x="739227"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5" name="مربع نص 24">
            <a:extLst>
              <a:ext uri="{FF2B5EF4-FFF2-40B4-BE49-F238E27FC236}">
                <a16:creationId xmlns:a16="http://schemas.microsoft.com/office/drawing/2014/main" id="{1D59E328-E95F-0E93-073B-0FDEDE59DF44}"/>
              </a:ext>
            </a:extLst>
          </p:cNvPr>
          <p:cNvSpPr txBox="1"/>
          <p:nvPr/>
        </p:nvSpPr>
        <p:spPr>
          <a:xfrm>
            <a:off x="-49093" y="1943418"/>
            <a:ext cx="5542353" cy="276998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D3BC53"/>
                </a:solidFill>
                <a:effectLst/>
                <a:uLnTx/>
                <a:uFillTx/>
                <a:latin typeface="Traditional Arabic" panose="02020603050405020304" pitchFamily="18" charset="-78"/>
                <a:ea typeface="+mn-ea"/>
                <a:cs typeface="Traditional Arabic" panose="02020603050405020304" pitchFamily="18" charset="-78"/>
              </a:rPr>
              <a:t>الفصل الثاني</a:t>
            </a:r>
            <a:endParaRPr kumimoji="0" lang="ar-EG" sz="5400" b="1" i="0" u="none" strike="noStrike" kern="1200" cap="none" spc="0" normalizeH="0" baseline="0" noProof="0" dirty="0">
              <a:ln>
                <a:noFill/>
              </a:ln>
              <a:solidFill>
                <a:srgbClr val="D3BC53"/>
              </a:solidFill>
              <a:effectLst/>
              <a:uLnTx/>
              <a:uFillTx/>
              <a:latin typeface="Traditional Arabic" panose="02020603050405020304" pitchFamily="18" charset="-78"/>
              <a:ea typeface="+mn-ea"/>
              <a:cs typeface="Traditional Arabic" panose="02020603050405020304" pitchFamily="18"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ABC339"/>
                </a:solidFill>
                <a:effectLst/>
                <a:uLnTx/>
                <a:uFillTx/>
                <a:latin typeface="Traditional Arabic" panose="02020603050405020304" pitchFamily="18" charset="-78"/>
                <a:ea typeface="+mn-ea"/>
                <a:cs typeface="Traditional Arabic" panose="02020603050405020304" pitchFamily="18" charset="-78"/>
              </a:rPr>
              <a:t>مهارة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ABC339"/>
                </a:solidFill>
                <a:effectLst/>
                <a:uLnTx/>
                <a:uFillTx/>
                <a:latin typeface="Traditional Arabic" panose="02020603050405020304" pitchFamily="18" charset="-78"/>
                <a:ea typeface="+mn-ea"/>
                <a:cs typeface="Traditional Arabic" panose="02020603050405020304" pitchFamily="18" charset="-78"/>
              </a:rPr>
              <a:t> التخطيط</a:t>
            </a:r>
            <a:endParaRPr kumimoji="0" lang="en-US" sz="5400" b="1" i="0" u="none" strike="noStrike" kern="1200" cap="none" spc="0" normalizeH="0" baseline="0" noProof="0" dirty="0">
              <a:ln>
                <a:noFill/>
              </a:ln>
              <a:solidFill>
                <a:srgbClr val="ABC339"/>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sp>
        <p:nvSpPr>
          <p:cNvPr id="4" name="Freeform 4"/>
          <p:cNvSpPr/>
          <p:nvPr/>
        </p:nvSpPr>
        <p:spPr>
          <a:xfrm>
            <a:off x="4544431" y="2648703"/>
            <a:ext cx="389172" cy="389172"/>
          </a:xfrm>
          <a:custGeom>
            <a:avLst/>
            <a:gdLst/>
            <a:ahLst/>
            <a:cxnLst/>
            <a:rect l="l" t="t" r="r" b="b"/>
            <a:pathLst>
              <a:path w="778344" h="778344">
                <a:moveTo>
                  <a:pt x="0" y="0"/>
                </a:moveTo>
                <a:lnTo>
                  <a:pt x="778344" y="0"/>
                </a:lnTo>
                <a:lnTo>
                  <a:pt x="778344" y="778344"/>
                </a:lnTo>
                <a:lnTo>
                  <a:pt x="0" y="7783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514350" y="5453063"/>
            <a:ext cx="9061636" cy="1543050"/>
            <a:chOff x="0" y="0"/>
            <a:chExt cx="4773207" cy="812800"/>
          </a:xfrm>
        </p:grpSpPr>
        <p:sp>
          <p:nvSpPr>
            <p:cNvPr id="7" name="Freeform 7"/>
            <p:cNvSpPr/>
            <p:nvPr/>
          </p:nvSpPr>
          <p:spPr>
            <a:xfrm>
              <a:off x="0" y="0"/>
              <a:ext cx="4773207" cy="812800"/>
            </a:xfrm>
            <a:custGeom>
              <a:avLst/>
              <a:gdLst/>
              <a:ahLst/>
              <a:cxnLst/>
              <a:rect l="l" t="t" r="r" b="b"/>
              <a:pathLst>
                <a:path w="4773207" h="812800">
                  <a:moveTo>
                    <a:pt x="34174" y="0"/>
                  </a:moveTo>
                  <a:lnTo>
                    <a:pt x="4739033" y="0"/>
                  </a:lnTo>
                  <a:cubicBezTo>
                    <a:pt x="4757907" y="0"/>
                    <a:pt x="4773207" y="15300"/>
                    <a:pt x="4773207" y="34174"/>
                  </a:cubicBezTo>
                  <a:lnTo>
                    <a:pt x="4773207" y="778625"/>
                  </a:lnTo>
                  <a:cubicBezTo>
                    <a:pt x="4773207" y="797500"/>
                    <a:pt x="4757907" y="812800"/>
                    <a:pt x="4739033" y="812800"/>
                  </a:cubicBezTo>
                  <a:lnTo>
                    <a:pt x="34174" y="812800"/>
                  </a:lnTo>
                  <a:cubicBezTo>
                    <a:pt x="15300" y="812800"/>
                    <a:pt x="0" y="797500"/>
                    <a:pt x="0" y="778625"/>
                  </a:cubicBezTo>
                  <a:lnTo>
                    <a:pt x="0" y="34174"/>
                  </a:lnTo>
                  <a:cubicBezTo>
                    <a:pt x="0" y="15300"/>
                    <a:pt x="15300" y="0"/>
                    <a:pt x="34174" y="0"/>
                  </a:cubicBezTo>
                  <a:close/>
                </a:path>
              </a:pathLst>
            </a:custGeom>
            <a:solidFill>
              <a:srgbClr val="D9BB57"/>
            </a:solidFill>
          </p:spPr>
        </p:sp>
        <p:sp>
          <p:nvSpPr>
            <p:cNvPr id="8" name="TextBox 8"/>
            <p:cNvSpPr txBox="1"/>
            <p:nvPr/>
          </p:nvSpPr>
          <p:spPr>
            <a:xfrm>
              <a:off x="0" y="-38100"/>
              <a:ext cx="4773207" cy="8509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6383511" y="-240541"/>
            <a:ext cx="3567113" cy="356711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1" name="TextBox 11"/>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p:cNvSpPr/>
          <p:nvPr/>
        </p:nvSpPr>
        <p:spPr>
          <a:xfrm flipH="1">
            <a:off x="7085033" y="1790050"/>
            <a:ext cx="2677330" cy="3663013"/>
          </a:xfrm>
          <a:custGeom>
            <a:avLst/>
            <a:gdLst/>
            <a:ahLst/>
            <a:cxnLst/>
            <a:rect l="l" t="t" r="r" b="b"/>
            <a:pathLst>
              <a:path w="5354659" h="7326026">
                <a:moveTo>
                  <a:pt x="5354659" y="0"/>
                </a:moveTo>
                <a:lnTo>
                  <a:pt x="0" y="0"/>
                </a:lnTo>
                <a:lnTo>
                  <a:pt x="0" y="7326026"/>
                </a:lnTo>
                <a:lnTo>
                  <a:pt x="5354659" y="7326026"/>
                </a:lnTo>
                <a:lnTo>
                  <a:pt x="5354659"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rot="1767937" flipH="1">
            <a:off x="6956564" y="1599927"/>
            <a:ext cx="526101" cy="526101"/>
          </a:xfrm>
          <a:custGeom>
            <a:avLst/>
            <a:gdLst/>
            <a:ahLst/>
            <a:cxnLst/>
            <a:rect l="l" t="t" r="r" b="b"/>
            <a:pathLst>
              <a:path w="1052201" h="1052201">
                <a:moveTo>
                  <a:pt x="1052201" y="0"/>
                </a:moveTo>
                <a:lnTo>
                  <a:pt x="0" y="0"/>
                </a:lnTo>
                <a:lnTo>
                  <a:pt x="0" y="1052200"/>
                </a:lnTo>
                <a:lnTo>
                  <a:pt x="1052201" y="1052200"/>
                </a:lnTo>
                <a:lnTo>
                  <a:pt x="1052201"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9" name="Group 19"/>
          <p:cNvGrpSpPr/>
          <p:nvPr/>
        </p:nvGrpSpPr>
        <p:grpSpPr>
          <a:xfrm>
            <a:off x="-872744" y="3228772"/>
            <a:ext cx="1387094" cy="1387094"/>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21" name="TextBox 21"/>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31C72A27-D5A9-A126-1D55-9698C6CF3634}"/>
              </a:ext>
            </a:extLst>
          </p:cNvPr>
          <p:cNvSpPr txBox="1"/>
          <p:nvPr/>
        </p:nvSpPr>
        <p:spPr>
          <a:xfrm>
            <a:off x="23201" y="1556792"/>
            <a:ext cx="4799821" cy="2862322"/>
          </a:xfrm>
          <a:prstGeom prst="rect">
            <a:avLst/>
          </a:prstGeom>
          <a:noFill/>
        </p:spPr>
        <p:txBody>
          <a:bodyPr wrap="square" rtlCol="0">
            <a:spAutoFit/>
          </a:bodyPr>
          <a:lstStyle/>
          <a:p>
            <a:pPr algn="ctr"/>
            <a:r>
              <a:rPr lang="ar-EG" sz="6000" b="1" dirty="0">
                <a:solidFill>
                  <a:schemeClr val="bg1"/>
                </a:solidFill>
                <a:latin typeface="Traditional Arabic" panose="02020603050405020304" pitchFamily="18" charset="-78"/>
                <a:cs typeface="Traditional Arabic" panose="02020603050405020304" pitchFamily="18" charset="-78"/>
              </a:rPr>
              <a:t>4-2</a:t>
            </a:r>
          </a:p>
          <a:p>
            <a:pPr algn="ctr"/>
            <a:r>
              <a:rPr lang="ar-EG" sz="6000" b="1" dirty="0">
                <a:solidFill>
                  <a:schemeClr val="bg1"/>
                </a:solidFill>
                <a:latin typeface="Traditional Arabic" panose="02020603050405020304" pitchFamily="18" charset="-78"/>
                <a:cs typeface="Traditional Arabic" panose="02020603050405020304" pitchFamily="18" charset="-78"/>
              </a:rPr>
              <a:t>خطوات </a:t>
            </a:r>
          </a:p>
          <a:p>
            <a:pPr algn="ctr"/>
            <a:r>
              <a:rPr lang="ar-EG" sz="6000" b="1" dirty="0">
                <a:solidFill>
                  <a:schemeClr val="bg1"/>
                </a:solidFill>
                <a:latin typeface="Traditional Arabic" panose="02020603050405020304" pitchFamily="18" charset="-78"/>
                <a:cs typeface="Traditional Arabic" panose="02020603050405020304" pitchFamily="18" charset="-78"/>
              </a:rPr>
              <a:t>التخطيط</a:t>
            </a:r>
            <a:endParaRPr lang="en-US" sz="6000" b="1"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heel(1)">
                                      <p:cBhvr>
                                        <p:cTn id="7" dur="20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wheel(1)">
                                      <p:cBhvr>
                                        <p:cTn id="12" dur="20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2">
                                            <p:txEl>
                                              <p:pRg st="2" end="2"/>
                                            </p:txEl>
                                          </p:spTgt>
                                        </p:tgtEl>
                                        <p:attrNameLst>
                                          <p:attrName>style.visibility</p:attrName>
                                        </p:attrNameLst>
                                      </p:cBhvr>
                                      <p:to>
                                        <p:strVal val="visible"/>
                                      </p:to>
                                    </p:set>
                                    <p:animEffect transition="in" filter="wheel(1)">
                                      <p:cBhvr>
                                        <p:cTn id="17" dur="20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noFill/>
          <a:ln>
            <a:solidFill>
              <a:schemeClr val="accent4">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chemeClr val="bg1"/>
                </a:solidFill>
                <a:effectLst/>
                <a:uLnTx/>
                <a:uFillTx/>
                <a:latin typeface="Traditional Arabic"/>
                <a:ea typeface="+mn-ea"/>
                <a:cs typeface="Traditional Arabic" panose="02020603050405020304" pitchFamily="18" charset="-78"/>
              </a:rPr>
              <a:t>الفكرة المحورية</a:t>
            </a:r>
            <a:endParaRPr kumimoji="0" lang="en-US" sz="3600" b="1" i="0" u="none" strike="noStrike" kern="1200" cap="none" spc="0" normalizeH="0" baseline="0" noProof="0" dirty="0">
              <a:ln>
                <a:noFill/>
              </a:ln>
              <a:solidFill>
                <a:schemeClr val="bg1"/>
              </a:solidFill>
              <a:effectLst/>
              <a:uLnTx/>
              <a:uFillTx/>
              <a:latin typeface="Traditional Arabic"/>
              <a:ea typeface="+mn-ea"/>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noFill/>
          <a:ln>
            <a:solidFill>
              <a:schemeClr val="accent4">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chemeClr val="bg1"/>
                </a:solidFill>
                <a:effectLst/>
                <a:uLnTx/>
                <a:uFillTx/>
                <a:latin typeface="Traditional Arabic"/>
                <a:ea typeface="+mn-ea"/>
                <a:cs typeface="Traditional Arabic" panose="02020603050405020304" pitchFamily="18" charset="-78"/>
              </a:rPr>
              <a:t>المفاهيم الرئيسية</a:t>
            </a:r>
            <a:endParaRPr kumimoji="0" lang="en-US" sz="3600" b="1" i="0" u="none" strike="noStrike" kern="1200" cap="none" spc="0" normalizeH="0" baseline="0" noProof="0" dirty="0">
              <a:ln>
                <a:noFill/>
              </a:ln>
              <a:solidFill>
                <a:schemeClr val="bg1"/>
              </a:solidFill>
              <a:effectLst/>
              <a:uLnTx/>
              <a:uFillTx/>
              <a:latin typeface="Traditional Arabic"/>
              <a:ea typeface="+mn-ea"/>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noFill/>
          <a:ln>
            <a:solidFill>
              <a:schemeClr val="accent4">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chemeClr val="bg1"/>
                </a:solidFill>
                <a:effectLst/>
                <a:uLnTx/>
                <a:uFillTx/>
                <a:latin typeface="Traditional Arabic"/>
                <a:ea typeface="+mn-ea"/>
                <a:cs typeface="Traditional Arabic" panose="02020603050405020304" pitchFamily="18" charset="-78"/>
              </a:rPr>
              <a:t>الأهداف</a:t>
            </a:r>
            <a:endParaRPr kumimoji="0" lang="en-US" sz="3600" b="1" i="0" u="none" strike="noStrike" kern="1200" cap="none" spc="0" normalizeH="0" baseline="0" noProof="0" dirty="0">
              <a:ln>
                <a:noFill/>
              </a:ln>
              <a:solidFill>
                <a:schemeClr val="bg1"/>
              </a:solidFill>
              <a:effectLst/>
              <a:uLnTx/>
              <a:uFillTx/>
              <a:latin typeface="Traditional Arabic"/>
              <a:ea typeface="+mn-ea"/>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827584" y="908720"/>
            <a:ext cx="4740955" cy="523220"/>
          </a:xfrm>
          <a:prstGeom prst="rect">
            <a:avLst/>
          </a:prstGeom>
          <a:noFill/>
        </p:spPr>
        <p:txBody>
          <a:bodyPr wrap="square">
            <a:spAutoFit/>
          </a:bodyPr>
          <a:lstStyle/>
          <a:p>
            <a:pPr marL="285750" indent="-285750">
              <a:buFont typeface="Arial" panose="020B0604020202020204" pitchFamily="34" charset="0"/>
              <a:buChar char="•"/>
            </a:pPr>
            <a:r>
              <a:rPr lang="ar-EG" sz="2800" b="1" dirty="0">
                <a:solidFill>
                  <a:schemeClr val="bg1"/>
                </a:solidFill>
              </a:rPr>
              <a:t> التعرف على خطوات التخطيط وتطبيقها.</a:t>
            </a:r>
            <a:endParaRPr lang="ar-EG" sz="4400" b="1" dirty="0">
              <a:solidFill>
                <a:schemeClr val="bg1"/>
              </a:solidFill>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525065" y="2305035"/>
            <a:ext cx="5043474" cy="954107"/>
          </a:xfrm>
          <a:prstGeom prst="rect">
            <a:avLst/>
          </a:prstGeom>
          <a:noFill/>
        </p:spPr>
        <p:txBody>
          <a:bodyPr wrap="square">
            <a:spAutoFit/>
          </a:bodyPr>
          <a:lstStyle/>
          <a:p>
            <a:r>
              <a:rPr lang="ar-EG" sz="2800" b="1" dirty="0">
                <a:solidFill>
                  <a:schemeClr val="bg1"/>
                </a:solidFill>
              </a:rPr>
              <a:t>تحديد الأهداف - جمع المعلومات - البدائل - التنفيذ - التقويم</a:t>
            </a:r>
            <a:endParaRPr lang="ar-EG" sz="4000" b="1" dirty="0">
              <a:solidFill>
                <a:schemeClr val="bg1"/>
              </a:solidFill>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862026" y="4607843"/>
            <a:ext cx="4572000" cy="1200329"/>
          </a:xfrm>
          <a:prstGeom prst="rect">
            <a:avLst/>
          </a:prstGeom>
          <a:noFill/>
        </p:spPr>
        <p:txBody>
          <a:bodyPr wrap="square">
            <a:spAutoFit/>
          </a:bodyPr>
          <a:lstStyle/>
          <a:p>
            <a:r>
              <a:rPr lang="ar-EG" sz="2400" b="1" dirty="0">
                <a:solidFill>
                  <a:schemeClr val="bg1"/>
                </a:solidFill>
              </a:rPr>
              <a:t>يتوقع بعد نهاية الموضوع أن يكون الطلبة قادرين على:</a:t>
            </a:r>
          </a:p>
          <a:p>
            <a:r>
              <a:rPr lang="ar-EG" sz="2400" b="1" dirty="0">
                <a:solidFill>
                  <a:schemeClr val="bg1"/>
                </a:solidFill>
              </a:rPr>
              <a:t> 1-استنتاج خطوات التخطيط.</a:t>
            </a:r>
          </a:p>
          <a:p>
            <a:r>
              <a:rPr lang="ar-EG" sz="2400" b="1" dirty="0">
                <a:solidFill>
                  <a:schemeClr val="bg1"/>
                </a:solidFill>
              </a:rPr>
              <a:t>-2 تطبيق خطوات التخطيط.</a:t>
            </a:r>
          </a:p>
        </p:txBody>
      </p:sp>
    </p:spTree>
    <p:extLst>
      <p:ext uri="{BB962C8B-B14F-4D97-AF65-F5344CB8AC3E}">
        <p14:creationId xmlns:p14="http://schemas.microsoft.com/office/powerpoint/2010/main" val="1472727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331640" y="1556792"/>
            <a:ext cx="6480720" cy="3785652"/>
          </a:xfrm>
          <a:prstGeom prst="rect">
            <a:avLst/>
          </a:prstGeom>
          <a:noFill/>
          <a:ln>
            <a:noFill/>
          </a:ln>
        </p:spPr>
        <p:txBody>
          <a:bodyPr wrap="square">
            <a:spAutoFit/>
          </a:bodyPr>
          <a:lstStyle/>
          <a:p>
            <a:pPr algn="ctr"/>
            <a:r>
              <a:rPr lang="ar-EG" sz="4000" b="1" dirty="0">
                <a:solidFill>
                  <a:schemeClr val="bg1"/>
                </a:solidFill>
                <a:latin typeface="Traditional Arabic" panose="02020603050405020304" pitchFamily="18" charset="-78"/>
                <a:cs typeface="Traditional Arabic" panose="02020603050405020304" pitchFamily="18" charset="-78"/>
              </a:rPr>
              <a:t>سبقت الإشارة إلى أن من أهم المهارات الإدارية القيام بعدد من المهارات المختلفة ويأتي في مقدمتها التخطيط، وإعداد الخطط بأنواعها الاستراتيجية والتكتيكية والتشغيلية حيث يتم التخطيط من خلال مجموعة من الخطوات سنتعرف عليها في هذا الموضوع.</a:t>
            </a:r>
          </a:p>
        </p:txBody>
      </p:sp>
    </p:spTree>
    <p:extLst>
      <p:ext uri="{BB962C8B-B14F-4D97-AF65-F5344CB8AC3E}">
        <p14:creationId xmlns:p14="http://schemas.microsoft.com/office/powerpoint/2010/main" val="406103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grpSp>
        <p:nvGrpSpPr>
          <p:cNvPr id="2" name="Group 2"/>
          <p:cNvGrpSpPr/>
          <p:nvPr/>
        </p:nvGrpSpPr>
        <p:grpSpPr>
          <a:xfrm>
            <a:off x="8629650" y="2825264"/>
            <a:ext cx="1067450" cy="106745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7" name="مجموعة 46">
            <a:extLst>
              <a:ext uri="{FF2B5EF4-FFF2-40B4-BE49-F238E27FC236}">
                <a16:creationId xmlns:a16="http://schemas.microsoft.com/office/drawing/2014/main" id="{AB5BDBD3-5268-40CD-01A4-82FB8B7E037C}"/>
              </a:ext>
            </a:extLst>
          </p:cNvPr>
          <p:cNvGrpSpPr/>
          <p:nvPr/>
        </p:nvGrpSpPr>
        <p:grpSpPr>
          <a:xfrm>
            <a:off x="501305" y="2047010"/>
            <a:ext cx="8228418" cy="2325573"/>
            <a:chOff x="763595" y="2037381"/>
            <a:chExt cx="7464076" cy="2325573"/>
          </a:xfrm>
        </p:grpSpPr>
        <p:grpSp>
          <p:nvGrpSpPr>
            <p:cNvPr id="5" name="Group 5"/>
            <p:cNvGrpSpPr/>
            <p:nvPr/>
          </p:nvGrpSpPr>
          <p:grpSpPr>
            <a:xfrm>
              <a:off x="763595" y="2037381"/>
              <a:ext cx="7464076" cy="2325573"/>
              <a:chOff x="0" y="-38100"/>
              <a:chExt cx="3934282" cy="1225800"/>
            </a:xfrm>
          </p:grpSpPr>
          <p:sp>
            <p:nvSpPr>
              <p:cNvPr id="6" name="Freeform 6"/>
              <p:cNvSpPr/>
              <p:nvPr/>
            </p:nvSpPr>
            <p:spPr>
              <a:xfrm>
                <a:off x="513" y="619157"/>
                <a:ext cx="3933769" cy="568543"/>
              </a:xfrm>
              <a:custGeom>
                <a:avLst/>
                <a:gdLst/>
                <a:ahLst/>
                <a:cxnLst/>
                <a:rect l="l" t="t" r="r" b="b"/>
                <a:pathLst>
                  <a:path w="3933769" h="568543">
                    <a:moveTo>
                      <a:pt x="51868" y="0"/>
                    </a:moveTo>
                    <a:lnTo>
                      <a:pt x="3881901" y="0"/>
                    </a:lnTo>
                    <a:cubicBezTo>
                      <a:pt x="3910547" y="0"/>
                      <a:pt x="3933769" y="23222"/>
                      <a:pt x="3933769" y="51868"/>
                    </a:cubicBezTo>
                    <a:lnTo>
                      <a:pt x="3933769" y="516675"/>
                    </a:lnTo>
                    <a:cubicBezTo>
                      <a:pt x="3933769" y="545321"/>
                      <a:pt x="3910547" y="568543"/>
                      <a:pt x="3881901" y="568543"/>
                    </a:cubicBezTo>
                    <a:lnTo>
                      <a:pt x="51868" y="568543"/>
                    </a:lnTo>
                    <a:cubicBezTo>
                      <a:pt x="23222" y="568543"/>
                      <a:pt x="0" y="545321"/>
                      <a:pt x="0" y="516675"/>
                    </a:cubicBezTo>
                    <a:lnTo>
                      <a:pt x="0" y="51868"/>
                    </a:lnTo>
                    <a:cubicBezTo>
                      <a:pt x="0" y="23222"/>
                      <a:pt x="23222" y="0"/>
                      <a:pt x="51868" y="0"/>
                    </a:cubicBezTo>
                    <a:close/>
                  </a:path>
                </a:pathLst>
              </a:custGeom>
              <a:solidFill>
                <a:srgbClr val="317F54"/>
              </a:solidFill>
            </p:spPr>
          </p:sp>
          <p:sp>
            <p:nvSpPr>
              <p:cNvPr id="7" name="TextBox 7"/>
              <p:cNvSpPr txBox="1"/>
              <p:nvPr/>
            </p:nvSpPr>
            <p:spPr>
              <a:xfrm>
                <a:off x="0" y="-38100"/>
                <a:ext cx="3933769" cy="60664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2844111" y="2350367"/>
              <a:ext cx="3629376" cy="1078633"/>
              <a:chOff x="0" y="0"/>
              <a:chExt cx="1913028" cy="568543"/>
            </a:xfrm>
          </p:grpSpPr>
          <p:sp>
            <p:nvSpPr>
              <p:cNvPr id="12" name="Freeform 12"/>
              <p:cNvSpPr/>
              <p:nvPr/>
            </p:nvSpPr>
            <p:spPr>
              <a:xfrm>
                <a:off x="0" y="0"/>
                <a:ext cx="1913028" cy="568543"/>
              </a:xfrm>
              <a:custGeom>
                <a:avLst/>
                <a:gdLst/>
                <a:ahLst/>
                <a:cxnLst/>
                <a:rect l="l" t="t" r="r" b="b"/>
                <a:pathLst>
                  <a:path w="1913028" h="568543">
                    <a:moveTo>
                      <a:pt x="106656" y="0"/>
                    </a:moveTo>
                    <a:lnTo>
                      <a:pt x="1806372" y="0"/>
                    </a:lnTo>
                    <a:cubicBezTo>
                      <a:pt x="1865276" y="0"/>
                      <a:pt x="1913028" y="47752"/>
                      <a:pt x="1913028" y="106656"/>
                    </a:cubicBezTo>
                    <a:lnTo>
                      <a:pt x="1913028" y="461886"/>
                    </a:lnTo>
                    <a:cubicBezTo>
                      <a:pt x="1913028" y="490173"/>
                      <a:pt x="1901791" y="517302"/>
                      <a:pt x="1881789" y="537304"/>
                    </a:cubicBezTo>
                    <a:cubicBezTo>
                      <a:pt x="1861787" y="557306"/>
                      <a:pt x="1834659" y="568543"/>
                      <a:pt x="1806372" y="568543"/>
                    </a:cubicBezTo>
                    <a:lnTo>
                      <a:pt x="106656" y="568543"/>
                    </a:lnTo>
                    <a:cubicBezTo>
                      <a:pt x="78369" y="568543"/>
                      <a:pt x="51241" y="557306"/>
                      <a:pt x="31239" y="537304"/>
                    </a:cubicBezTo>
                    <a:cubicBezTo>
                      <a:pt x="11237" y="517302"/>
                      <a:pt x="0" y="490173"/>
                      <a:pt x="0" y="461886"/>
                    </a:cubicBezTo>
                    <a:lnTo>
                      <a:pt x="0" y="106656"/>
                    </a:lnTo>
                    <a:cubicBezTo>
                      <a:pt x="0" y="78369"/>
                      <a:pt x="11237" y="51241"/>
                      <a:pt x="31239" y="31239"/>
                    </a:cubicBezTo>
                    <a:cubicBezTo>
                      <a:pt x="51241" y="11237"/>
                      <a:pt x="78369" y="0"/>
                      <a:pt x="106656" y="0"/>
                    </a:cubicBezTo>
                    <a:close/>
                  </a:path>
                </a:pathLst>
              </a:custGeom>
              <a:solidFill>
                <a:srgbClr val="ABC339"/>
              </a:solidFill>
            </p:spPr>
          </p:sp>
          <p:sp>
            <p:nvSpPr>
              <p:cNvPr id="13" name="TextBox 13"/>
              <p:cNvSpPr txBox="1"/>
              <p:nvPr/>
            </p:nvSpPr>
            <p:spPr>
              <a:xfrm>
                <a:off x="0" y="-38100"/>
                <a:ext cx="1913028" cy="60664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4" name="Group 14"/>
          <p:cNvGrpSpPr/>
          <p:nvPr/>
        </p:nvGrpSpPr>
        <p:grpSpPr>
          <a:xfrm>
            <a:off x="514350" y="380691"/>
            <a:ext cx="1524310" cy="152431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6" name="TextBox 16"/>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35"/>
          <p:cNvSpPr/>
          <p:nvPr/>
        </p:nvSpPr>
        <p:spPr>
          <a:xfrm rot="-272943">
            <a:off x="726733" y="1244420"/>
            <a:ext cx="1049723" cy="1321161"/>
          </a:xfrm>
          <a:custGeom>
            <a:avLst/>
            <a:gdLst/>
            <a:ahLst/>
            <a:cxnLst/>
            <a:rect l="l" t="t" r="r" b="b"/>
            <a:pathLst>
              <a:path w="2099445" h="2642322">
                <a:moveTo>
                  <a:pt x="0" y="0"/>
                </a:moveTo>
                <a:lnTo>
                  <a:pt x="2099445" y="0"/>
                </a:lnTo>
                <a:lnTo>
                  <a:pt x="2099445" y="2642321"/>
                </a:lnTo>
                <a:lnTo>
                  <a:pt x="0" y="26423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6" name="Freeform 36"/>
          <p:cNvSpPr/>
          <p:nvPr/>
        </p:nvSpPr>
        <p:spPr>
          <a:xfrm rot="664621">
            <a:off x="7926021" y="4622385"/>
            <a:ext cx="959413" cy="1507649"/>
          </a:xfrm>
          <a:custGeom>
            <a:avLst/>
            <a:gdLst/>
            <a:ahLst/>
            <a:cxnLst/>
            <a:rect l="l" t="t" r="r" b="b"/>
            <a:pathLst>
              <a:path w="1918825" h="3015297">
                <a:moveTo>
                  <a:pt x="0" y="0"/>
                </a:moveTo>
                <a:lnTo>
                  <a:pt x="1918825" y="0"/>
                </a:lnTo>
                <a:lnTo>
                  <a:pt x="1918825" y="3015296"/>
                </a:lnTo>
                <a:lnTo>
                  <a:pt x="0" y="30152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2" name="Freeform 42"/>
          <p:cNvSpPr/>
          <p:nvPr/>
        </p:nvSpPr>
        <p:spPr>
          <a:xfrm rot="5191380" flipH="1">
            <a:off x="7712662" y="1735811"/>
            <a:ext cx="570229" cy="570229"/>
          </a:xfrm>
          <a:custGeom>
            <a:avLst/>
            <a:gdLst/>
            <a:ahLst/>
            <a:cxnLst/>
            <a:rect l="l" t="t" r="r" b="b"/>
            <a:pathLst>
              <a:path w="1140458" h="1140458">
                <a:moveTo>
                  <a:pt x="1140459" y="0"/>
                </a:moveTo>
                <a:lnTo>
                  <a:pt x="0" y="0"/>
                </a:lnTo>
                <a:lnTo>
                  <a:pt x="0" y="1140458"/>
                </a:lnTo>
                <a:lnTo>
                  <a:pt x="1140459" y="1140458"/>
                </a:lnTo>
                <a:lnTo>
                  <a:pt x="1140459"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43" name="Group 43"/>
          <p:cNvGrpSpPr/>
          <p:nvPr/>
        </p:nvGrpSpPr>
        <p:grpSpPr>
          <a:xfrm>
            <a:off x="3213274" y="5497725"/>
            <a:ext cx="3209101" cy="3209101"/>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5" name="TextBox 45"/>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6" name="Freeform 46"/>
          <p:cNvSpPr/>
          <p:nvPr/>
        </p:nvSpPr>
        <p:spPr>
          <a:xfrm rot="-4715896" flipH="1">
            <a:off x="408321" y="5130885"/>
            <a:ext cx="490648" cy="490648"/>
          </a:xfrm>
          <a:custGeom>
            <a:avLst/>
            <a:gdLst/>
            <a:ahLst/>
            <a:cxnLst/>
            <a:rect l="l" t="t" r="r" b="b"/>
            <a:pathLst>
              <a:path w="981296" h="981296">
                <a:moveTo>
                  <a:pt x="981296" y="0"/>
                </a:moveTo>
                <a:lnTo>
                  <a:pt x="0" y="0"/>
                </a:lnTo>
                <a:lnTo>
                  <a:pt x="0" y="981296"/>
                </a:lnTo>
                <a:lnTo>
                  <a:pt x="981296" y="981296"/>
                </a:lnTo>
                <a:lnTo>
                  <a:pt x="981296"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8" name="مربع نص 47">
            <a:extLst>
              <a:ext uri="{FF2B5EF4-FFF2-40B4-BE49-F238E27FC236}">
                <a16:creationId xmlns:a16="http://schemas.microsoft.com/office/drawing/2014/main" id="{F49FBFD0-848C-9839-D08A-C3FC7AC1CCE8}"/>
              </a:ext>
            </a:extLst>
          </p:cNvPr>
          <p:cNvSpPr txBox="1"/>
          <p:nvPr/>
        </p:nvSpPr>
        <p:spPr>
          <a:xfrm>
            <a:off x="121598" y="2755556"/>
            <a:ext cx="8869342" cy="138755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40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الهدف الأول:</a:t>
            </a:r>
          </a:p>
          <a:p>
            <a:pPr algn="ctr"/>
            <a:r>
              <a:rPr lang="ar-EG" sz="4000" b="1" dirty="0">
                <a:solidFill>
                  <a:schemeClr val="bg1"/>
                </a:solidFill>
                <a:latin typeface="Traditional Arabic" panose="02020603050405020304" pitchFamily="18" charset="-78"/>
                <a:cs typeface="Traditional Arabic" panose="02020603050405020304" pitchFamily="18" charset="-78"/>
              </a:rPr>
              <a:t> أن يكون الطلبة قادرين على استنتاج خطوات التخطيط.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circle(in)">
                                      <p:cBhvr>
                                        <p:cTn id="7" dur="2000"/>
                                        <p:tgtEl>
                                          <p:spTgt spid="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8">
                                            <p:txEl>
                                              <p:pRg st="0" end="0"/>
                                            </p:txEl>
                                          </p:spTgt>
                                        </p:tgtEl>
                                        <p:attrNameLst>
                                          <p:attrName>style.visibility</p:attrName>
                                        </p:attrNameLst>
                                      </p:cBhvr>
                                      <p:to>
                                        <p:strVal val="visible"/>
                                      </p:to>
                                    </p:set>
                                    <p:anim calcmode="lin" valueType="num">
                                      <p:cBhvr additive="base">
                                        <p:cTn id="12"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sp>
        <p:nvSpPr>
          <p:cNvPr id="2" name="Freeform 2"/>
          <p:cNvSpPr/>
          <p:nvPr/>
        </p:nvSpPr>
        <p:spPr>
          <a:xfrm>
            <a:off x="514350" y="2066449"/>
            <a:ext cx="3724699" cy="3419951"/>
          </a:xfrm>
          <a:custGeom>
            <a:avLst/>
            <a:gdLst/>
            <a:ahLst/>
            <a:cxnLst/>
            <a:rect l="l" t="t" r="r" b="b"/>
            <a:pathLst>
              <a:path w="7449398" h="6839902">
                <a:moveTo>
                  <a:pt x="0" y="0"/>
                </a:moveTo>
                <a:lnTo>
                  <a:pt x="7449398" y="0"/>
                </a:lnTo>
                <a:lnTo>
                  <a:pt x="7449398" y="6839902"/>
                </a:lnTo>
                <a:lnTo>
                  <a:pt x="0" y="68399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94186">
            <a:off x="3631482" y="3304172"/>
            <a:ext cx="525790" cy="525790"/>
          </a:xfrm>
          <a:custGeom>
            <a:avLst/>
            <a:gdLst/>
            <a:ahLst/>
            <a:cxnLst/>
            <a:rect l="l" t="t" r="r" b="b"/>
            <a:pathLst>
              <a:path w="1051579" h="1051579">
                <a:moveTo>
                  <a:pt x="0" y="0"/>
                </a:moveTo>
                <a:lnTo>
                  <a:pt x="1051579" y="0"/>
                </a:lnTo>
                <a:lnTo>
                  <a:pt x="1051579" y="1051579"/>
                </a:lnTo>
                <a:lnTo>
                  <a:pt x="0" y="10515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612643">
            <a:off x="2532017" y="1767541"/>
            <a:ext cx="902852" cy="902852"/>
          </a:xfrm>
          <a:custGeom>
            <a:avLst/>
            <a:gdLst/>
            <a:ahLst/>
            <a:cxnLst/>
            <a:rect l="l" t="t" r="r" b="b"/>
            <a:pathLst>
              <a:path w="1805704" h="1805704">
                <a:moveTo>
                  <a:pt x="0" y="0"/>
                </a:moveTo>
                <a:lnTo>
                  <a:pt x="1805705" y="0"/>
                </a:lnTo>
                <a:lnTo>
                  <a:pt x="1805705" y="1805705"/>
                </a:lnTo>
                <a:lnTo>
                  <a:pt x="0" y="180570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8144795" y="572745"/>
            <a:ext cx="1397963" cy="139796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9" name="TextBox 9"/>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0" name="Group 10"/>
          <p:cNvGrpSpPr/>
          <p:nvPr/>
        </p:nvGrpSpPr>
        <p:grpSpPr>
          <a:xfrm>
            <a:off x="4872306" y="5078373"/>
            <a:ext cx="2488545" cy="248854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2" name="TextBox 12"/>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3" name="Group 13"/>
          <p:cNvGrpSpPr/>
          <p:nvPr/>
        </p:nvGrpSpPr>
        <p:grpSpPr>
          <a:xfrm>
            <a:off x="514350" y="4317707"/>
            <a:ext cx="673606" cy="673606"/>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17" name="مربع نص 16">
            <a:extLst>
              <a:ext uri="{FF2B5EF4-FFF2-40B4-BE49-F238E27FC236}">
                <a16:creationId xmlns:a16="http://schemas.microsoft.com/office/drawing/2014/main" id="{E919E632-CB81-689C-2B6C-6703A8CF23EB}"/>
              </a:ext>
            </a:extLst>
          </p:cNvPr>
          <p:cNvSpPr txBox="1"/>
          <p:nvPr/>
        </p:nvSpPr>
        <p:spPr>
          <a:xfrm>
            <a:off x="5105607" y="3105402"/>
            <a:ext cx="3378078" cy="175432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خطوات التخطيط</a:t>
            </a:r>
            <a:endParaRPr kumimoji="0" lang="en-US"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arn(inVertical)">
                                      <p:cBhvr>
                                        <p:cTn id="7"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837C380-19CE-D19B-F3C8-8E16756B8B11}"/>
              </a:ext>
            </a:extLst>
          </p:cNvPr>
          <p:cNvSpPr txBox="1"/>
          <p:nvPr/>
        </p:nvSpPr>
        <p:spPr>
          <a:xfrm>
            <a:off x="1043608" y="476672"/>
            <a:ext cx="7452828" cy="1639788"/>
          </a:xfrm>
          <a:prstGeom prst="cloud">
            <a:avLst/>
          </a:prstGeom>
          <a:noFill/>
          <a:ln>
            <a:noFill/>
          </a:ln>
        </p:spPr>
        <p:txBody>
          <a:bodyPr wrap="square">
            <a:spAutoFit/>
          </a:bodyPr>
          <a:lstStyle/>
          <a:p>
            <a:pPr algn="ctr"/>
            <a:r>
              <a:rPr lang="ar-EG" sz="3200" b="1" dirty="0">
                <a:solidFill>
                  <a:schemeClr val="bg1"/>
                </a:solidFill>
                <a:latin typeface="Traditional Arabic" panose="02020603050405020304" pitchFamily="18" charset="-78"/>
                <a:cs typeface="Traditional Arabic" panose="02020603050405020304" pitchFamily="18" charset="-78"/>
              </a:rPr>
              <a:t>يعتمد التخطيط على تنفيذ عدد من الخطوات؛ هي:</a:t>
            </a:r>
            <a:endParaRPr lang="ar-EG" sz="4400" b="1" dirty="0">
              <a:solidFill>
                <a:schemeClr val="bg1"/>
              </a:solidFill>
              <a:latin typeface="Traditional Arabic" panose="02020603050405020304" pitchFamily="18" charset="-78"/>
              <a:cs typeface="Traditional Arabic" panose="02020603050405020304" pitchFamily="18" charset="-78"/>
            </a:endParaRPr>
          </a:p>
        </p:txBody>
      </p:sp>
      <p:graphicFrame>
        <p:nvGraphicFramePr>
          <p:cNvPr id="8" name="رسم تخطيطي 7">
            <a:extLst>
              <a:ext uri="{FF2B5EF4-FFF2-40B4-BE49-F238E27FC236}">
                <a16:creationId xmlns:a16="http://schemas.microsoft.com/office/drawing/2014/main" id="{283F9F4D-399F-BC58-27D2-7B9511981E1E}"/>
              </a:ext>
            </a:extLst>
          </p:cNvPr>
          <p:cNvGraphicFramePr/>
          <p:nvPr>
            <p:extLst>
              <p:ext uri="{D42A27DB-BD31-4B8C-83A1-F6EECF244321}">
                <p14:modId xmlns:p14="http://schemas.microsoft.com/office/powerpoint/2010/main" val="1359678560"/>
              </p:ext>
            </p:extLst>
          </p:nvPr>
        </p:nvGraphicFramePr>
        <p:xfrm>
          <a:off x="323782" y="1901056"/>
          <a:ext cx="8496436" cy="448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586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graphicEl>
                                              <a:dgm id="{93FEDDC7-3DA0-4A53-8627-C2F074E355D3}"/>
                                            </p:graphicEl>
                                          </p:spTgt>
                                        </p:tgtEl>
                                        <p:attrNameLst>
                                          <p:attrName>style.visibility</p:attrName>
                                        </p:attrNameLst>
                                      </p:cBhvr>
                                      <p:to>
                                        <p:strVal val="visible"/>
                                      </p:to>
                                    </p:set>
                                    <p:anim calcmode="lin" valueType="num">
                                      <p:cBhvr additive="base">
                                        <p:cTn id="15" dur="500" fill="hold"/>
                                        <p:tgtEl>
                                          <p:spTgt spid="8">
                                            <p:graphicEl>
                                              <a:dgm id="{93FEDDC7-3DA0-4A53-8627-C2F074E355D3}"/>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graphicEl>
                                              <a:dgm id="{93FEDDC7-3DA0-4A53-8627-C2F074E355D3}"/>
                                            </p:graphic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graphicEl>
                                              <a:dgm id="{CE881D66-6775-48F3-A640-DBDA5E3A5DC2}"/>
                                            </p:graphicEl>
                                          </p:spTgt>
                                        </p:tgtEl>
                                        <p:attrNameLst>
                                          <p:attrName>style.visibility</p:attrName>
                                        </p:attrNameLst>
                                      </p:cBhvr>
                                      <p:to>
                                        <p:strVal val="visible"/>
                                      </p:to>
                                    </p:set>
                                    <p:anim calcmode="lin" valueType="num">
                                      <p:cBhvr additive="base">
                                        <p:cTn id="21" dur="500" fill="hold"/>
                                        <p:tgtEl>
                                          <p:spTgt spid="8">
                                            <p:graphicEl>
                                              <a:dgm id="{CE881D66-6775-48F3-A640-DBDA5E3A5DC2}"/>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graphicEl>
                                              <a:dgm id="{CE881D66-6775-48F3-A640-DBDA5E3A5DC2}"/>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graphicEl>
                                              <a:dgm id="{0FFBEB84-69E9-4A76-8F8F-DEA616F4939F}"/>
                                            </p:graphicEl>
                                          </p:spTgt>
                                        </p:tgtEl>
                                        <p:attrNameLst>
                                          <p:attrName>style.visibility</p:attrName>
                                        </p:attrNameLst>
                                      </p:cBhvr>
                                      <p:to>
                                        <p:strVal val="visible"/>
                                      </p:to>
                                    </p:set>
                                    <p:anim calcmode="lin" valueType="num">
                                      <p:cBhvr additive="base">
                                        <p:cTn id="27" dur="500" fill="hold"/>
                                        <p:tgtEl>
                                          <p:spTgt spid="8">
                                            <p:graphicEl>
                                              <a:dgm id="{0FFBEB84-69E9-4A76-8F8F-DEA616F4939F}"/>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graphicEl>
                                              <a:dgm id="{0FFBEB84-69E9-4A76-8F8F-DEA616F4939F}"/>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graphicEl>
                                              <a:dgm id="{965F7607-0D5E-4061-9587-CEE3B9841B6E}"/>
                                            </p:graphicEl>
                                          </p:spTgt>
                                        </p:tgtEl>
                                        <p:attrNameLst>
                                          <p:attrName>style.visibility</p:attrName>
                                        </p:attrNameLst>
                                      </p:cBhvr>
                                      <p:to>
                                        <p:strVal val="visible"/>
                                      </p:to>
                                    </p:set>
                                    <p:anim calcmode="lin" valueType="num">
                                      <p:cBhvr additive="base">
                                        <p:cTn id="33" dur="500" fill="hold"/>
                                        <p:tgtEl>
                                          <p:spTgt spid="8">
                                            <p:graphicEl>
                                              <a:dgm id="{965F7607-0D5E-4061-9587-CEE3B9841B6E}"/>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graphicEl>
                                              <a:dgm id="{965F7607-0D5E-4061-9587-CEE3B9841B6E}"/>
                                            </p:graphic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
                                            <p:graphicEl>
                                              <a:dgm id="{9CA90D5E-0026-4F04-B3B5-897ED917E5CF}"/>
                                            </p:graphicEl>
                                          </p:spTgt>
                                        </p:tgtEl>
                                        <p:attrNameLst>
                                          <p:attrName>style.visibility</p:attrName>
                                        </p:attrNameLst>
                                      </p:cBhvr>
                                      <p:to>
                                        <p:strVal val="visible"/>
                                      </p:to>
                                    </p:set>
                                    <p:anim calcmode="lin" valueType="num">
                                      <p:cBhvr additive="base">
                                        <p:cTn id="39" dur="500" fill="hold"/>
                                        <p:tgtEl>
                                          <p:spTgt spid="8">
                                            <p:graphicEl>
                                              <a:dgm id="{9CA90D5E-0026-4F04-B3B5-897ED917E5CF}"/>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8">
                                            <p:graphicEl>
                                              <a:dgm id="{9CA90D5E-0026-4F04-B3B5-897ED917E5CF}"/>
                                            </p:graphic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8">
                                            <p:graphicEl>
                                              <a:dgm id="{A707FE98-6A3A-4AB2-B123-5CEBCCFC1158}"/>
                                            </p:graphicEl>
                                          </p:spTgt>
                                        </p:tgtEl>
                                        <p:attrNameLst>
                                          <p:attrName>style.visibility</p:attrName>
                                        </p:attrNameLst>
                                      </p:cBhvr>
                                      <p:to>
                                        <p:strVal val="visible"/>
                                      </p:to>
                                    </p:set>
                                    <p:anim calcmode="lin" valueType="num">
                                      <p:cBhvr additive="base">
                                        <p:cTn id="45" dur="500" fill="hold"/>
                                        <p:tgtEl>
                                          <p:spTgt spid="8">
                                            <p:graphicEl>
                                              <a:dgm id="{A707FE98-6A3A-4AB2-B123-5CEBCCFC1158}"/>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8">
                                            <p:graphicEl>
                                              <a:dgm id="{A707FE98-6A3A-4AB2-B123-5CEBCCFC1158}"/>
                                            </p:graphic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8">
                                            <p:graphicEl>
                                              <a:dgm id="{0879E167-85B9-407E-B2F6-547834B4AB1E}"/>
                                            </p:graphicEl>
                                          </p:spTgt>
                                        </p:tgtEl>
                                        <p:attrNameLst>
                                          <p:attrName>style.visibility</p:attrName>
                                        </p:attrNameLst>
                                      </p:cBhvr>
                                      <p:to>
                                        <p:strVal val="visible"/>
                                      </p:to>
                                    </p:set>
                                    <p:anim calcmode="lin" valueType="num">
                                      <p:cBhvr additive="base">
                                        <p:cTn id="51" dur="500" fill="hold"/>
                                        <p:tgtEl>
                                          <p:spTgt spid="8">
                                            <p:graphicEl>
                                              <a:dgm id="{0879E167-85B9-407E-B2F6-547834B4AB1E}"/>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8">
                                            <p:graphicEl>
                                              <a:dgm id="{0879E167-85B9-407E-B2F6-547834B4AB1E}"/>
                                            </p:graphic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
                                            <p:graphicEl>
                                              <a:dgm id="{EE3B86EA-2065-4658-A6E4-352AC7B0F0AC}"/>
                                            </p:graphicEl>
                                          </p:spTgt>
                                        </p:tgtEl>
                                        <p:attrNameLst>
                                          <p:attrName>style.visibility</p:attrName>
                                        </p:attrNameLst>
                                      </p:cBhvr>
                                      <p:to>
                                        <p:strVal val="visible"/>
                                      </p:to>
                                    </p:set>
                                    <p:anim calcmode="lin" valueType="num">
                                      <p:cBhvr additive="base">
                                        <p:cTn id="57" dur="500" fill="hold"/>
                                        <p:tgtEl>
                                          <p:spTgt spid="8">
                                            <p:graphicEl>
                                              <a:dgm id="{EE3B86EA-2065-4658-A6E4-352AC7B0F0AC}"/>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8">
                                            <p:graphicEl>
                                              <a:dgm id="{EE3B86EA-2065-4658-A6E4-352AC7B0F0AC}"/>
                                            </p:graphic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8">
                                            <p:graphicEl>
                                              <a:dgm id="{B67737E9-3A1C-4BDD-9EA9-A0A76AC58C30}"/>
                                            </p:graphicEl>
                                          </p:spTgt>
                                        </p:tgtEl>
                                        <p:attrNameLst>
                                          <p:attrName>style.visibility</p:attrName>
                                        </p:attrNameLst>
                                      </p:cBhvr>
                                      <p:to>
                                        <p:strVal val="visible"/>
                                      </p:to>
                                    </p:set>
                                    <p:anim calcmode="lin" valueType="num">
                                      <p:cBhvr additive="base">
                                        <p:cTn id="63" dur="500" fill="hold"/>
                                        <p:tgtEl>
                                          <p:spTgt spid="8">
                                            <p:graphicEl>
                                              <a:dgm id="{B67737E9-3A1C-4BDD-9EA9-A0A76AC58C30}"/>
                                            </p:graphicEl>
                                          </p:spTgt>
                                        </p:tgtEl>
                                        <p:attrNameLst>
                                          <p:attrName>ppt_x</p:attrName>
                                        </p:attrNameLst>
                                      </p:cBhvr>
                                      <p:tavLst>
                                        <p:tav tm="0">
                                          <p:val>
                                            <p:strVal val="#ppt_x"/>
                                          </p:val>
                                        </p:tav>
                                        <p:tav tm="100000">
                                          <p:val>
                                            <p:strVal val="#ppt_x"/>
                                          </p:val>
                                        </p:tav>
                                      </p:tavLst>
                                    </p:anim>
                                    <p:anim calcmode="lin" valueType="num">
                                      <p:cBhvr additive="base">
                                        <p:cTn id="64" dur="500" fill="hold"/>
                                        <p:tgtEl>
                                          <p:spTgt spid="8">
                                            <p:graphicEl>
                                              <a:dgm id="{B67737E9-3A1C-4BDD-9EA9-A0A76AC58C30}"/>
                                            </p:graphic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8">
                                            <p:graphicEl>
                                              <a:dgm id="{77837170-B534-4469-849C-F2EF67D09863}"/>
                                            </p:graphicEl>
                                          </p:spTgt>
                                        </p:tgtEl>
                                        <p:attrNameLst>
                                          <p:attrName>style.visibility</p:attrName>
                                        </p:attrNameLst>
                                      </p:cBhvr>
                                      <p:to>
                                        <p:strVal val="visible"/>
                                      </p:to>
                                    </p:set>
                                    <p:anim calcmode="lin" valueType="num">
                                      <p:cBhvr additive="base">
                                        <p:cTn id="69" dur="500" fill="hold"/>
                                        <p:tgtEl>
                                          <p:spTgt spid="8">
                                            <p:graphicEl>
                                              <a:dgm id="{77837170-B534-4469-849C-F2EF67D09863}"/>
                                            </p:graphicEl>
                                          </p:spTgt>
                                        </p:tgtEl>
                                        <p:attrNameLst>
                                          <p:attrName>ppt_x</p:attrName>
                                        </p:attrNameLst>
                                      </p:cBhvr>
                                      <p:tavLst>
                                        <p:tav tm="0">
                                          <p:val>
                                            <p:strVal val="#ppt_x"/>
                                          </p:val>
                                        </p:tav>
                                        <p:tav tm="100000">
                                          <p:val>
                                            <p:strVal val="#ppt_x"/>
                                          </p:val>
                                        </p:tav>
                                      </p:tavLst>
                                    </p:anim>
                                    <p:anim calcmode="lin" valueType="num">
                                      <p:cBhvr additive="base">
                                        <p:cTn id="70" dur="500" fill="hold"/>
                                        <p:tgtEl>
                                          <p:spTgt spid="8">
                                            <p:graphicEl>
                                              <a:dgm id="{77837170-B534-4469-849C-F2EF67D09863}"/>
                                            </p:graphic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8">
                                            <p:graphicEl>
                                              <a:dgm id="{A6EF6C00-2D0C-4155-B043-A812E1FDB09B}"/>
                                            </p:graphicEl>
                                          </p:spTgt>
                                        </p:tgtEl>
                                        <p:attrNameLst>
                                          <p:attrName>style.visibility</p:attrName>
                                        </p:attrNameLst>
                                      </p:cBhvr>
                                      <p:to>
                                        <p:strVal val="visible"/>
                                      </p:to>
                                    </p:set>
                                    <p:anim calcmode="lin" valueType="num">
                                      <p:cBhvr additive="base">
                                        <p:cTn id="75" dur="500" fill="hold"/>
                                        <p:tgtEl>
                                          <p:spTgt spid="8">
                                            <p:graphicEl>
                                              <a:dgm id="{A6EF6C00-2D0C-4155-B043-A812E1FDB09B}"/>
                                            </p:graphicEl>
                                          </p:spTgt>
                                        </p:tgtEl>
                                        <p:attrNameLst>
                                          <p:attrName>ppt_x</p:attrName>
                                        </p:attrNameLst>
                                      </p:cBhvr>
                                      <p:tavLst>
                                        <p:tav tm="0">
                                          <p:val>
                                            <p:strVal val="#ppt_x"/>
                                          </p:val>
                                        </p:tav>
                                        <p:tav tm="100000">
                                          <p:val>
                                            <p:strVal val="#ppt_x"/>
                                          </p:val>
                                        </p:tav>
                                      </p:tavLst>
                                    </p:anim>
                                    <p:anim calcmode="lin" valueType="num">
                                      <p:cBhvr additive="base">
                                        <p:cTn id="76" dur="500" fill="hold"/>
                                        <p:tgtEl>
                                          <p:spTgt spid="8">
                                            <p:graphicEl>
                                              <a:dgm id="{A6EF6C00-2D0C-4155-B043-A812E1FDB09B}"/>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8" grpId="0" uiExpand="1">
        <p:bldSub>
          <a:bldDgm bld="lvlAtOnc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331640" y="2204864"/>
            <a:ext cx="6480720" cy="2800767"/>
          </a:xfrm>
          <a:prstGeom prst="rect">
            <a:avLst/>
          </a:prstGeom>
          <a:noFill/>
          <a:ln>
            <a:noFill/>
          </a:ln>
        </p:spPr>
        <p:txBody>
          <a:bodyPr wrap="square">
            <a:spAutoFit/>
          </a:bodyPr>
          <a:lstStyle/>
          <a:p>
            <a:pPr algn="ctr"/>
            <a:r>
              <a:rPr lang="ar-EG" sz="4400" b="1" dirty="0">
                <a:solidFill>
                  <a:schemeClr val="bg1"/>
                </a:solidFill>
              </a:rPr>
              <a:t>هذه الخطوات تكون متتالية؛ أي كل خطوة تسبق الخطوة التي تليها وهذا لا يعني عدم العودة إلى الخطوات وتحسينها باستمرار، ثم إكمال الخطوات مجددًا.</a:t>
            </a:r>
            <a:endParaRPr lang="ar-EG" sz="6600" b="1" dirty="0">
              <a:solidFill>
                <a:schemeClr val="bg1"/>
              </a:solidFill>
            </a:endParaRPr>
          </a:p>
        </p:txBody>
      </p:sp>
    </p:spTree>
    <p:extLst>
      <p:ext uri="{BB962C8B-B14F-4D97-AF65-F5344CB8AC3E}">
        <p14:creationId xmlns:p14="http://schemas.microsoft.com/office/powerpoint/2010/main" val="82417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6B7FACED-4324-3096-D636-77CC3A4E57B9}"/>
              </a:ext>
            </a:extLst>
          </p:cNvPr>
          <p:cNvSpPr/>
          <p:nvPr/>
        </p:nvSpPr>
        <p:spPr>
          <a:xfrm>
            <a:off x="2570405" y="1607061"/>
            <a:ext cx="4003190" cy="4759424"/>
          </a:xfrm>
          <a:custGeom>
            <a:avLst/>
            <a:gdLst/>
            <a:ahLst/>
            <a:cxnLst/>
            <a:rect l="l" t="t" r="r" b="b"/>
            <a:pathLst>
              <a:path w="3278644" h="4114800">
                <a:moveTo>
                  <a:pt x="0" y="0"/>
                </a:moveTo>
                <a:lnTo>
                  <a:pt x="3278644" y="0"/>
                </a:lnTo>
                <a:lnTo>
                  <a:pt x="32786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874EB6AD-E5FE-B369-3165-FA59B44D1E02}"/>
              </a:ext>
            </a:extLst>
          </p:cNvPr>
          <p:cNvSpPr txBox="1"/>
          <p:nvPr/>
        </p:nvSpPr>
        <p:spPr>
          <a:xfrm>
            <a:off x="3059832" y="3151622"/>
            <a:ext cx="2520280" cy="212365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prstClr val="black"/>
                </a:solidFill>
                <a:effectLst/>
                <a:uLnTx/>
                <a:uFillTx/>
                <a:latin typeface="Traditional Arabic"/>
                <a:ea typeface="+mn-ea"/>
                <a:cs typeface="Traditional Arabic"/>
              </a:rPr>
              <a:t>النشاط التطبيقي</a:t>
            </a:r>
            <a:endParaRPr kumimoji="0" lang="en-US" sz="66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148462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80A50C5A-15D9-9600-AFB6-97D12F4B344E}"/>
              </a:ext>
            </a:extLst>
          </p:cNvPr>
          <p:cNvSpPr/>
          <p:nvPr/>
        </p:nvSpPr>
        <p:spPr>
          <a:xfrm>
            <a:off x="880208" y="625561"/>
            <a:ext cx="7383584" cy="5606877"/>
          </a:xfrm>
          <a:custGeom>
            <a:avLst/>
            <a:gdLst/>
            <a:ahLst/>
            <a:cxnLst/>
            <a:rect l="l" t="t" r="r" b="b"/>
            <a:pathLst>
              <a:path w="4350449" h="4114800">
                <a:moveTo>
                  <a:pt x="0" y="0"/>
                </a:moveTo>
                <a:lnTo>
                  <a:pt x="4350449" y="0"/>
                </a:lnTo>
                <a:lnTo>
                  <a:pt x="435044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174C5951-9669-33F7-A3E2-07BBD7DF887D}"/>
              </a:ext>
            </a:extLst>
          </p:cNvPr>
          <p:cNvSpPr txBox="1"/>
          <p:nvPr/>
        </p:nvSpPr>
        <p:spPr>
          <a:xfrm>
            <a:off x="1808819" y="1277631"/>
            <a:ext cx="5526360" cy="4517886"/>
          </a:xfrm>
          <a:prstGeom prst="snip2DiagRect">
            <a:avLst/>
          </a:prstGeom>
          <a:noFill/>
          <a:ln>
            <a:noFill/>
          </a:ln>
        </p:spPr>
        <p:txBody>
          <a:bodyPr wrap="square">
            <a:spAutoFit/>
          </a:bodyPr>
          <a:lstStyle/>
          <a:p>
            <a:pPr algn="ctr"/>
            <a:r>
              <a:rPr lang="ar-EG" sz="4000" b="1" dirty="0"/>
              <a:t>يرغب عبدالعزيز ببناء مسكنه الخاص وطلب منك مساعدته في ترتيب الخطوات الخاصة بمراحل بناء منزله، رتب هذه الخطوات حسب ما تراه مناسب ثم ناقش ذلك مع زملائك:</a:t>
            </a:r>
            <a:endParaRPr lang="ar-EG" sz="5400" b="1" dirty="0"/>
          </a:p>
        </p:txBody>
      </p:sp>
    </p:spTree>
    <p:extLst>
      <p:ext uri="{BB962C8B-B14F-4D97-AF65-F5344CB8AC3E}">
        <p14:creationId xmlns:p14="http://schemas.microsoft.com/office/powerpoint/2010/main" val="85750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جدول 7">
            <a:extLst>
              <a:ext uri="{FF2B5EF4-FFF2-40B4-BE49-F238E27FC236}">
                <a16:creationId xmlns:a16="http://schemas.microsoft.com/office/drawing/2014/main" id="{16C96F70-DD18-98D4-46FA-0D4B453EBB11}"/>
              </a:ext>
            </a:extLst>
          </p:cNvPr>
          <p:cNvGraphicFramePr>
            <a:graphicFrameLocks noGrp="1"/>
          </p:cNvGraphicFramePr>
          <p:nvPr>
            <p:extLst>
              <p:ext uri="{D42A27DB-BD31-4B8C-83A1-F6EECF244321}">
                <p14:modId xmlns:p14="http://schemas.microsoft.com/office/powerpoint/2010/main" val="998370388"/>
              </p:ext>
            </p:extLst>
          </p:nvPr>
        </p:nvGraphicFramePr>
        <p:xfrm>
          <a:off x="899592" y="1628800"/>
          <a:ext cx="7620000" cy="4063413"/>
        </p:xfrm>
        <a:graphic>
          <a:graphicData uri="http://schemas.openxmlformats.org/drawingml/2006/table">
            <a:tbl>
              <a:tblPr firstRow="1" bandRow="1">
                <a:tableStyleId>{1E171933-4619-4E11-9A3F-F7608DF75F80}</a:tableStyleId>
              </a:tblPr>
              <a:tblGrid>
                <a:gridCol w="2733364">
                  <a:extLst>
                    <a:ext uri="{9D8B030D-6E8A-4147-A177-3AD203B41FA5}">
                      <a16:colId xmlns:a16="http://schemas.microsoft.com/office/drawing/2014/main" val="590598760"/>
                    </a:ext>
                  </a:extLst>
                </a:gridCol>
                <a:gridCol w="4886636">
                  <a:extLst>
                    <a:ext uri="{9D8B030D-6E8A-4147-A177-3AD203B41FA5}">
                      <a16:colId xmlns:a16="http://schemas.microsoft.com/office/drawing/2014/main" val="881351476"/>
                    </a:ext>
                  </a:extLst>
                </a:gridCol>
              </a:tblGrid>
              <a:tr h="341053">
                <a:tc>
                  <a:txBody>
                    <a:bodyPr/>
                    <a:lstStyle/>
                    <a:p>
                      <a:pPr algn="ctr"/>
                      <a:r>
                        <a:rPr lang="ar-EG" sz="2800" b="1" dirty="0">
                          <a:solidFill>
                            <a:schemeClr val="tx1"/>
                          </a:solidFill>
                        </a:rPr>
                        <a:t>الترتيب</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EG" sz="2800" b="1" dirty="0">
                          <a:solidFill>
                            <a:schemeClr val="tx1"/>
                          </a:solidFill>
                        </a:rPr>
                        <a:t>الخطوة</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4814397"/>
                  </a:ext>
                </a:extLst>
              </a:tr>
              <a:tr h="86679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EG" sz="2800" b="1" u="none" strike="noStrike" kern="1200" dirty="0">
                          <a:solidFill>
                            <a:schemeClr val="tx1"/>
                          </a:solidFill>
                          <a:effectLst/>
                        </a:rPr>
                        <a:t>يأتي الكهربائي لتمديد الأسلاك الكهربائية داخل الجدران.</a:t>
                      </a:r>
                      <a:endParaRPr lang="ar-EG" sz="5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9755836"/>
                  </a:ext>
                </a:extLst>
              </a:tr>
              <a:tr h="86679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EG" sz="2800" b="1" u="none" strike="noStrike" kern="1200" dirty="0">
                          <a:solidFill>
                            <a:schemeClr val="tx1"/>
                          </a:solidFill>
                          <a:effectLst/>
                        </a:rPr>
                        <a:t>يقوم النجار بتركيب الأبواب والنوافذ.</a:t>
                      </a:r>
                      <a:endParaRPr lang="ar-EG" sz="5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7520839"/>
                  </a:ext>
                </a:extLst>
              </a:tr>
              <a:tr h="86679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EG" sz="2800" b="1" u="none" strike="noStrike" kern="1200" dirty="0">
                          <a:solidFill>
                            <a:schemeClr val="tx1"/>
                          </a:solidFill>
                          <a:effectLst/>
                        </a:rPr>
                        <a:t>يتم حفر الأساسات والقواعد.</a:t>
                      </a:r>
                      <a:endParaRPr lang="ar-EG" sz="5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7050695"/>
                  </a:ext>
                </a:extLst>
              </a:tr>
              <a:tr h="86679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EG" sz="2800" b="1" u="none" strike="noStrike" kern="1200" dirty="0">
                          <a:solidFill>
                            <a:schemeClr val="tx1"/>
                          </a:solidFill>
                          <a:effectLst/>
                        </a:rPr>
                        <a:t>يتم صب القواعد والأعمدة الخرسانية للمبنى.</a:t>
                      </a:r>
                      <a:endParaRPr lang="ar-EG" sz="5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7995433"/>
                  </a:ext>
                </a:extLst>
              </a:tr>
            </a:tbl>
          </a:graphicData>
        </a:graphic>
      </p:graphicFrame>
      <p:sp>
        <p:nvSpPr>
          <p:cNvPr id="2" name="مربع نص 1">
            <a:extLst>
              <a:ext uri="{FF2B5EF4-FFF2-40B4-BE49-F238E27FC236}">
                <a16:creationId xmlns:a16="http://schemas.microsoft.com/office/drawing/2014/main" id="{2EDDD7CD-4C84-F619-FBD2-44D44DE0E46A}"/>
              </a:ext>
            </a:extLst>
          </p:cNvPr>
          <p:cNvSpPr txBox="1"/>
          <p:nvPr/>
        </p:nvSpPr>
        <p:spPr>
          <a:xfrm>
            <a:off x="1883024" y="2185877"/>
            <a:ext cx="792088" cy="584775"/>
          </a:xfrm>
          <a:prstGeom prst="rect">
            <a:avLst/>
          </a:prstGeom>
          <a:noFill/>
        </p:spPr>
        <p:txBody>
          <a:bodyPr wrap="square" rtlCol="1">
            <a:spAutoFit/>
          </a:bodyPr>
          <a:lstStyle/>
          <a:p>
            <a:r>
              <a:rPr lang="ar-EG" sz="3200" b="1" dirty="0">
                <a:solidFill>
                  <a:srgbClr val="C00000"/>
                </a:solidFill>
              </a:rPr>
              <a:t>7</a:t>
            </a:r>
          </a:p>
        </p:txBody>
      </p:sp>
      <p:sp>
        <p:nvSpPr>
          <p:cNvPr id="3" name="مربع نص 2">
            <a:extLst>
              <a:ext uri="{FF2B5EF4-FFF2-40B4-BE49-F238E27FC236}">
                <a16:creationId xmlns:a16="http://schemas.microsoft.com/office/drawing/2014/main" id="{EF614C14-77E6-8DA8-26DF-A871DA66718A}"/>
              </a:ext>
            </a:extLst>
          </p:cNvPr>
          <p:cNvSpPr txBox="1"/>
          <p:nvPr/>
        </p:nvSpPr>
        <p:spPr>
          <a:xfrm>
            <a:off x="1749623" y="3187741"/>
            <a:ext cx="792088" cy="584775"/>
          </a:xfrm>
          <a:prstGeom prst="rect">
            <a:avLst/>
          </a:prstGeom>
          <a:noFill/>
        </p:spPr>
        <p:txBody>
          <a:bodyPr wrap="square" rtlCol="1">
            <a:spAutoFit/>
          </a:bodyPr>
          <a:lstStyle/>
          <a:p>
            <a:r>
              <a:rPr lang="ar-EG" sz="3200" b="1" dirty="0">
                <a:solidFill>
                  <a:srgbClr val="C00000"/>
                </a:solidFill>
              </a:rPr>
              <a:t>9</a:t>
            </a:r>
          </a:p>
        </p:txBody>
      </p:sp>
      <p:sp>
        <p:nvSpPr>
          <p:cNvPr id="4" name="مربع نص 3">
            <a:extLst>
              <a:ext uri="{FF2B5EF4-FFF2-40B4-BE49-F238E27FC236}">
                <a16:creationId xmlns:a16="http://schemas.microsoft.com/office/drawing/2014/main" id="{41E20948-93AE-D5B3-D1DC-E0BAE0550F3B}"/>
              </a:ext>
            </a:extLst>
          </p:cNvPr>
          <p:cNvSpPr txBox="1"/>
          <p:nvPr/>
        </p:nvSpPr>
        <p:spPr>
          <a:xfrm>
            <a:off x="1883024" y="3978089"/>
            <a:ext cx="792088" cy="584775"/>
          </a:xfrm>
          <a:prstGeom prst="rect">
            <a:avLst/>
          </a:prstGeom>
          <a:noFill/>
        </p:spPr>
        <p:txBody>
          <a:bodyPr wrap="square" rtlCol="1">
            <a:spAutoFit/>
          </a:bodyPr>
          <a:lstStyle/>
          <a:p>
            <a:r>
              <a:rPr lang="ar-EG" sz="3200" b="1" dirty="0">
                <a:solidFill>
                  <a:srgbClr val="C00000"/>
                </a:solidFill>
              </a:rPr>
              <a:t>1</a:t>
            </a:r>
          </a:p>
        </p:txBody>
      </p:sp>
      <p:sp>
        <p:nvSpPr>
          <p:cNvPr id="6" name="مربع نص 5">
            <a:extLst>
              <a:ext uri="{FF2B5EF4-FFF2-40B4-BE49-F238E27FC236}">
                <a16:creationId xmlns:a16="http://schemas.microsoft.com/office/drawing/2014/main" id="{7D1A9BC7-C387-D242-6C21-F334EDA44828}"/>
              </a:ext>
            </a:extLst>
          </p:cNvPr>
          <p:cNvSpPr txBox="1"/>
          <p:nvPr/>
        </p:nvSpPr>
        <p:spPr>
          <a:xfrm>
            <a:off x="1892523" y="5039069"/>
            <a:ext cx="792088" cy="584775"/>
          </a:xfrm>
          <a:prstGeom prst="rect">
            <a:avLst/>
          </a:prstGeom>
          <a:noFill/>
        </p:spPr>
        <p:txBody>
          <a:bodyPr wrap="square" rtlCol="1">
            <a:spAutoFit/>
          </a:bodyPr>
          <a:lstStyle/>
          <a:p>
            <a:r>
              <a:rPr lang="ar-EG" sz="3200" b="1" dirty="0">
                <a:solidFill>
                  <a:srgbClr val="C00000"/>
                </a:solidFill>
              </a:rPr>
              <a:t>2</a:t>
            </a:r>
          </a:p>
        </p:txBody>
      </p:sp>
    </p:spTree>
    <p:extLst>
      <p:ext uri="{BB962C8B-B14F-4D97-AF65-F5344CB8AC3E}">
        <p14:creationId xmlns:p14="http://schemas.microsoft.com/office/powerpoint/2010/main" val="279829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80">
                                          <p:stCondLst>
                                            <p:cond delay="0"/>
                                          </p:stCondLst>
                                        </p:cTn>
                                        <p:tgtEl>
                                          <p:spTgt spid="3"/>
                                        </p:tgtEl>
                                      </p:cBhvr>
                                    </p:animEffect>
                                    <p:anim calcmode="lin" valueType="num">
                                      <p:cBhvr>
                                        <p:cTn id="31"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gtEl>
                                      </p:cBhvr>
                                      <p:to x="100000" y="60000"/>
                                    </p:animScale>
                                    <p:animScale>
                                      <p:cBhvr>
                                        <p:cTn id="37" dur="166" decel="50000">
                                          <p:stCondLst>
                                            <p:cond delay="676"/>
                                          </p:stCondLst>
                                        </p:cTn>
                                        <p:tgtEl>
                                          <p:spTgt spid="3"/>
                                        </p:tgtEl>
                                      </p:cBhvr>
                                      <p:to x="100000" y="100000"/>
                                    </p:animScale>
                                    <p:animScale>
                                      <p:cBhvr>
                                        <p:cTn id="38" dur="26">
                                          <p:stCondLst>
                                            <p:cond delay="1312"/>
                                          </p:stCondLst>
                                        </p:cTn>
                                        <p:tgtEl>
                                          <p:spTgt spid="3"/>
                                        </p:tgtEl>
                                      </p:cBhvr>
                                      <p:to x="100000" y="80000"/>
                                    </p:animScale>
                                    <p:animScale>
                                      <p:cBhvr>
                                        <p:cTn id="39" dur="166" decel="50000">
                                          <p:stCondLst>
                                            <p:cond delay="1338"/>
                                          </p:stCondLst>
                                        </p:cTn>
                                        <p:tgtEl>
                                          <p:spTgt spid="3"/>
                                        </p:tgtEl>
                                      </p:cBhvr>
                                      <p:to x="100000" y="100000"/>
                                    </p:animScale>
                                    <p:animScale>
                                      <p:cBhvr>
                                        <p:cTn id="40" dur="26">
                                          <p:stCondLst>
                                            <p:cond delay="1642"/>
                                          </p:stCondLst>
                                        </p:cTn>
                                        <p:tgtEl>
                                          <p:spTgt spid="3"/>
                                        </p:tgtEl>
                                      </p:cBhvr>
                                      <p:to x="100000" y="90000"/>
                                    </p:animScale>
                                    <p:animScale>
                                      <p:cBhvr>
                                        <p:cTn id="41" dur="166" decel="50000">
                                          <p:stCondLst>
                                            <p:cond delay="1668"/>
                                          </p:stCondLst>
                                        </p:cTn>
                                        <p:tgtEl>
                                          <p:spTgt spid="3"/>
                                        </p:tgtEl>
                                      </p:cBhvr>
                                      <p:to x="100000" y="100000"/>
                                    </p:animScale>
                                    <p:animScale>
                                      <p:cBhvr>
                                        <p:cTn id="42" dur="26">
                                          <p:stCondLst>
                                            <p:cond delay="1808"/>
                                          </p:stCondLst>
                                        </p:cTn>
                                        <p:tgtEl>
                                          <p:spTgt spid="3"/>
                                        </p:tgtEl>
                                      </p:cBhvr>
                                      <p:to x="100000" y="95000"/>
                                    </p:animScale>
                                    <p:animScale>
                                      <p:cBhvr>
                                        <p:cTn id="43" dur="166" decel="50000">
                                          <p:stCondLst>
                                            <p:cond delay="1834"/>
                                          </p:stCondLst>
                                        </p:cTn>
                                        <p:tgtEl>
                                          <p:spTgt spid="3"/>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down)">
                                      <p:cBhvr>
                                        <p:cTn id="48" dur="580">
                                          <p:stCondLst>
                                            <p:cond delay="0"/>
                                          </p:stCondLst>
                                        </p:cTn>
                                        <p:tgtEl>
                                          <p:spTgt spid="4"/>
                                        </p:tgtEl>
                                      </p:cBhvr>
                                    </p:animEffect>
                                    <p:anim calcmode="lin" valueType="num">
                                      <p:cBhvr>
                                        <p:cTn id="49"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4" dur="26">
                                          <p:stCondLst>
                                            <p:cond delay="650"/>
                                          </p:stCondLst>
                                        </p:cTn>
                                        <p:tgtEl>
                                          <p:spTgt spid="4"/>
                                        </p:tgtEl>
                                      </p:cBhvr>
                                      <p:to x="100000" y="60000"/>
                                    </p:animScale>
                                    <p:animScale>
                                      <p:cBhvr>
                                        <p:cTn id="55" dur="166" decel="50000">
                                          <p:stCondLst>
                                            <p:cond delay="676"/>
                                          </p:stCondLst>
                                        </p:cTn>
                                        <p:tgtEl>
                                          <p:spTgt spid="4"/>
                                        </p:tgtEl>
                                      </p:cBhvr>
                                      <p:to x="100000" y="100000"/>
                                    </p:animScale>
                                    <p:animScale>
                                      <p:cBhvr>
                                        <p:cTn id="56" dur="26">
                                          <p:stCondLst>
                                            <p:cond delay="1312"/>
                                          </p:stCondLst>
                                        </p:cTn>
                                        <p:tgtEl>
                                          <p:spTgt spid="4"/>
                                        </p:tgtEl>
                                      </p:cBhvr>
                                      <p:to x="100000" y="80000"/>
                                    </p:animScale>
                                    <p:animScale>
                                      <p:cBhvr>
                                        <p:cTn id="57" dur="166" decel="50000">
                                          <p:stCondLst>
                                            <p:cond delay="1338"/>
                                          </p:stCondLst>
                                        </p:cTn>
                                        <p:tgtEl>
                                          <p:spTgt spid="4"/>
                                        </p:tgtEl>
                                      </p:cBhvr>
                                      <p:to x="100000" y="100000"/>
                                    </p:animScale>
                                    <p:animScale>
                                      <p:cBhvr>
                                        <p:cTn id="58" dur="26">
                                          <p:stCondLst>
                                            <p:cond delay="1642"/>
                                          </p:stCondLst>
                                        </p:cTn>
                                        <p:tgtEl>
                                          <p:spTgt spid="4"/>
                                        </p:tgtEl>
                                      </p:cBhvr>
                                      <p:to x="100000" y="90000"/>
                                    </p:animScale>
                                    <p:animScale>
                                      <p:cBhvr>
                                        <p:cTn id="59" dur="166" decel="50000">
                                          <p:stCondLst>
                                            <p:cond delay="1668"/>
                                          </p:stCondLst>
                                        </p:cTn>
                                        <p:tgtEl>
                                          <p:spTgt spid="4"/>
                                        </p:tgtEl>
                                      </p:cBhvr>
                                      <p:to x="100000" y="100000"/>
                                    </p:animScale>
                                    <p:animScale>
                                      <p:cBhvr>
                                        <p:cTn id="60" dur="26">
                                          <p:stCondLst>
                                            <p:cond delay="1808"/>
                                          </p:stCondLst>
                                        </p:cTn>
                                        <p:tgtEl>
                                          <p:spTgt spid="4"/>
                                        </p:tgtEl>
                                      </p:cBhvr>
                                      <p:to x="100000" y="95000"/>
                                    </p:animScale>
                                    <p:animScale>
                                      <p:cBhvr>
                                        <p:cTn id="61" dur="166" decel="50000">
                                          <p:stCondLst>
                                            <p:cond delay="1834"/>
                                          </p:stCondLst>
                                        </p:cTn>
                                        <p:tgtEl>
                                          <p:spTgt spid="4"/>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down)">
                                      <p:cBhvr>
                                        <p:cTn id="66" dur="580">
                                          <p:stCondLst>
                                            <p:cond delay="0"/>
                                          </p:stCondLst>
                                        </p:cTn>
                                        <p:tgtEl>
                                          <p:spTgt spid="6"/>
                                        </p:tgtEl>
                                      </p:cBhvr>
                                    </p:animEffect>
                                    <p:anim calcmode="lin" valueType="num">
                                      <p:cBhvr>
                                        <p:cTn id="6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72" dur="26">
                                          <p:stCondLst>
                                            <p:cond delay="650"/>
                                          </p:stCondLst>
                                        </p:cTn>
                                        <p:tgtEl>
                                          <p:spTgt spid="6"/>
                                        </p:tgtEl>
                                      </p:cBhvr>
                                      <p:to x="100000" y="60000"/>
                                    </p:animScale>
                                    <p:animScale>
                                      <p:cBhvr>
                                        <p:cTn id="73" dur="166" decel="50000">
                                          <p:stCondLst>
                                            <p:cond delay="676"/>
                                          </p:stCondLst>
                                        </p:cTn>
                                        <p:tgtEl>
                                          <p:spTgt spid="6"/>
                                        </p:tgtEl>
                                      </p:cBhvr>
                                      <p:to x="100000" y="100000"/>
                                    </p:animScale>
                                    <p:animScale>
                                      <p:cBhvr>
                                        <p:cTn id="74" dur="26">
                                          <p:stCondLst>
                                            <p:cond delay="1312"/>
                                          </p:stCondLst>
                                        </p:cTn>
                                        <p:tgtEl>
                                          <p:spTgt spid="6"/>
                                        </p:tgtEl>
                                      </p:cBhvr>
                                      <p:to x="100000" y="80000"/>
                                    </p:animScale>
                                    <p:animScale>
                                      <p:cBhvr>
                                        <p:cTn id="75" dur="166" decel="50000">
                                          <p:stCondLst>
                                            <p:cond delay="1338"/>
                                          </p:stCondLst>
                                        </p:cTn>
                                        <p:tgtEl>
                                          <p:spTgt spid="6"/>
                                        </p:tgtEl>
                                      </p:cBhvr>
                                      <p:to x="100000" y="100000"/>
                                    </p:animScale>
                                    <p:animScale>
                                      <p:cBhvr>
                                        <p:cTn id="76" dur="26">
                                          <p:stCondLst>
                                            <p:cond delay="1642"/>
                                          </p:stCondLst>
                                        </p:cTn>
                                        <p:tgtEl>
                                          <p:spTgt spid="6"/>
                                        </p:tgtEl>
                                      </p:cBhvr>
                                      <p:to x="100000" y="90000"/>
                                    </p:animScale>
                                    <p:animScale>
                                      <p:cBhvr>
                                        <p:cTn id="77" dur="166" decel="50000">
                                          <p:stCondLst>
                                            <p:cond delay="1668"/>
                                          </p:stCondLst>
                                        </p:cTn>
                                        <p:tgtEl>
                                          <p:spTgt spid="6"/>
                                        </p:tgtEl>
                                      </p:cBhvr>
                                      <p:to x="100000" y="100000"/>
                                    </p:animScale>
                                    <p:animScale>
                                      <p:cBhvr>
                                        <p:cTn id="78" dur="26">
                                          <p:stCondLst>
                                            <p:cond delay="1808"/>
                                          </p:stCondLst>
                                        </p:cTn>
                                        <p:tgtEl>
                                          <p:spTgt spid="6"/>
                                        </p:tgtEl>
                                      </p:cBhvr>
                                      <p:to x="100000" y="95000"/>
                                    </p:animScale>
                                    <p:animScale>
                                      <p:cBhvr>
                                        <p:cTn id="79"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جدول 7">
            <a:extLst>
              <a:ext uri="{FF2B5EF4-FFF2-40B4-BE49-F238E27FC236}">
                <a16:creationId xmlns:a16="http://schemas.microsoft.com/office/drawing/2014/main" id="{16C96F70-DD18-98D4-46FA-0D4B453EBB11}"/>
              </a:ext>
            </a:extLst>
          </p:cNvPr>
          <p:cNvGraphicFramePr>
            <a:graphicFrameLocks noGrp="1"/>
          </p:cNvGraphicFramePr>
          <p:nvPr>
            <p:extLst>
              <p:ext uri="{D42A27DB-BD31-4B8C-83A1-F6EECF244321}">
                <p14:modId xmlns:p14="http://schemas.microsoft.com/office/powerpoint/2010/main" val="1887471473"/>
              </p:ext>
            </p:extLst>
          </p:nvPr>
        </p:nvGraphicFramePr>
        <p:xfrm>
          <a:off x="971600" y="1438434"/>
          <a:ext cx="7620000" cy="3981132"/>
        </p:xfrm>
        <a:graphic>
          <a:graphicData uri="http://schemas.openxmlformats.org/drawingml/2006/table">
            <a:tbl>
              <a:tblPr firstRow="1" bandRow="1">
                <a:tableStyleId>{00A15C55-8517-42AA-B614-E9B94910E393}</a:tableStyleId>
              </a:tblPr>
              <a:tblGrid>
                <a:gridCol w="2733364">
                  <a:extLst>
                    <a:ext uri="{9D8B030D-6E8A-4147-A177-3AD203B41FA5}">
                      <a16:colId xmlns:a16="http://schemas.microsoft.com/office/drawing/2014/main" val="590598760"/>
                    </a:ext>
                  </a:extLst>
                </a:gridCol>
                <a:gridCol w="4886636">
                  <a:extLst>
                    <a:ext uri="{9D8B030D-6E8A-4147-A177-3AD203B41FA5}">
                      <a16:colId xmlns:a16="http://schemas.microsoft.com/office/drawing/2014/main" val="881351476"/>
                    </a:ext>
                  </a:extLst>
                </a:gridCol>
              </a:tblGrid>
              <a:tr h="341053">
                <a:tc>
                  <a:txBody>
                    <a:bodyPr/>
                    <a:lstStyle/>
                    <a:p>
                      <a:pPr algn="ctr"/>
                      <a:r>
                        <a:rPr lang="ar-EG" sz="2800" b="1" dirty="0">
                          <a:solidFill>
                            <a:schemeClr val="tx1"/>
                          </a:solidFill>
                        </a:rPr>
                        <a:t>الترتيب</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EG" sz="2800" b="1" dirty="0">
                          <a:solidFill>
                            <a:schemeClr val="tx1"/>
                          </a:solidFill>
                        </a:rPr>
                        <a:t>الخطوة</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4814397"/>
                  </a:ext>
                </a:extLst>
              </a:tr>
              <a:tr h="61498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EG" sz="2800" b="1" u="none" strike="noStrike" kern="1200" dirty="0">
                          <a:solidFill>
                            <a:schemeClr val="tx1"/>
                          </a:solidFill>
                          <a:effectLst/>
                        </a:rPr>
                        <a:t>يقوم عمال البناء ببناء الجدران.</a:t>
                      </a:r>
                      <a:endParaRPr lang="ar-EG" sz="5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9755836"/>
                  </a:ext>
                </a:extLst>
              </a:tr>
              <a:tr h="324254">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EG" sz="2800" b="1" u="none" strike="noStrike" kern="1200" dirty="0">
                          <a:solidFill>
                            <a:schemeClr val="tx1"/>
                          </a:solidFill>
                          <a:effectLst/>
                        </a:rPr>
                        <a:t>يتم عمل لياسة الجدران.</a:t>
                      </a:r>
                      <a:endParaRPr lang="ar-EG" sz="5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7520839"/>
                  </a:ext>
                </a:extLst>
              </a:tr>
              <a:tr h="489952">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EG" sz="2800" b="1" u="none" strike="noStrike" kern="1200" dirty="0">
                          <a:solidFill>
                            <a:schemeClr val="tx1"/>
                          </a:solidFill>
                          <a:effectLst/>
                        </a:rPr>
                        <a:t>يأتي عامل الدهان لدهن الجدران</a:t>
                      </a:r>
                      <a:endParaRPr lang="ar-EG" sz="9600" b="0"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3473524"/>
                  </a:ext>
                </a:extLst>
              </a:tr>
              <a:tr h="86679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EG" sz="2800" b="1" u="none" strike="noStrike" kern="1200" dirty="0">
                          <a:solidFill>
                            <a:schemeClr val="tx1"/>
                          </a:solidFill>
                          <a:effectLst/>
                        </a:rPr>
                        <a:t>يقوم الكهربائي  بتركيب المصابيح والأفياش الكهربائية.</a:t>
                      </a:r>
                      <a:endParaRPr lang="ar-EG" sz="5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7050695"/>
                  </a:ext>
                </a:extLst>
              </a:tr>
              <a:tr h="86679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EG" sz="2800" b="1" u="none" strike="noStrike" kern="1200" dirty="0">
                          <a:solidFill>
                            <a:schemeClr val="tx1"/>
                          </a:solidFill>
                          <a:effectLst/>
                        </a:rPr>
                        <a:t>يتم تركيب الرخام والسيراميك للأرضيات</a:t>
                      </a:r>
                      <a:endParaRPr lang="ar-EG" sz="5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7995433"/>
                  </a:ext>
                </a:extLst>
              </a:tr>
            </a:tbl>
          </a:graphicData>
        </a:graphic>
      </p:graphicFrame>
      <p:sp>
        <p:nvSpPr>
          <p:cNvPr id="2" name="مربع نص 1">
            <a:extLst>
              <a:ext uri="{FF2B5EF4-FFF2-40B4-BE49-F238E27FC236}">
                <a16:creationId xmlns:a16="http://schemas.microsoft.com/office/drawing/2014/main" id="{5A5BA847-551D-5F64-539C-04581A701C49}"/>
              </a:ext>
            </a:extLst>
          </p:cNvPr>
          <p:cNvSpPr txBox="1"/>
          <p:nvPr/>
        </p:nvSpPr>
        <p:spPr>
          <a:xfrm>
            <a:off x="2027040" y="1892886"/>
            <a:ext cx="792088" cy="584775"/>
          </a:xfrm>
          <a:prstGeom prst="rect">
            <a:avLst/>
          </a:prstGeom>
          <a:noFill/>
        </p:spPr>
        <p:txBody>
          <a:bodyPr wrap="square" rtlCol="1">
            <a:spAutoFit/>
          </a:bodyPr>
          <a:lstStyle/>
          <a:p>
            <a:r>
              <a:rPr lang="ar-EG" sz="3200" b="1" dirty="0">
                <a:solidFill>
                  <a:srgbClr val="C00000"/>
                </a:solidFill>
              </a:rPr>
              <a:t>3</a:t>
            </a:r>
          </a:p>
        </p:txBody>
      </p:sp>
      <p:sp>
        <p:nvSpPr>
          <p:cNvPr id="3" name="مربع نص 2">
            <a:extLst>
              <a:ext uri="{FF2B5EF4-FFF2-40B4-BE49-F238E27FC236}">
                <a16:creationId xmlns:a16="http://schemas.microsoft.com/office/drawing/2014/main" id="{40F0F975-23FA-7026-796B-0B924A7329B0}"/>
              </a:ext>
            </a:extLst>
          </p:cNvPr>
          <p:cNvSpPr txBox="1"/>
          <p:nvPr/>
        </p:nvSpPr>
        <p:spPr>
          <a:xfrm>
            <a:off x="2027040" y="2607249"/>
            <a:ext cx="792088" cy="584775"/>
          </a:xfrm>
          <a:prstGeom prst="rect">
            <a:avLst/>
          </a:prstGeom>
          <a:noFill/>
        </p:spPr>
        <p:txBody>
          <a:bodyPr wrap="square" rtlCol="1">
            <a:spAutoFit/>
          </a:bodyPr>
          <a:lstStyle/>
          <a:p>
            <a:r>
              <a:rPr lang="ar-EG" sz="3200" b="1" dirty="0">
                <a:solidFill>
                  <a:srgbClr val="C00000"/>
                </a:solidFill>
              </a:rPr>
              <a:t>4</a:t>
            </a:r>
          </a:p>
        </p:txBody>
      </p:sp>
      <p:sp>
        <p:nvSpPr>
          <p:cNvPr id="4" name="مربع نص 3">
            <a:extLst>
              <a:ext uri="{FF2B5EF4-FFF2-40B4-BE49-F238E27FC236}">
                <a16:creationId xmlns:a16="http://schemas.microsoft.com/office/drawing/2014/main" id="{FFD4E526-3040-D258-7E5E-B0E509204953}"/>
              </a:ext>
            </a:extLst>
          </p:cNvPr>
          <p:cNvSpPr txBox="1"/>
          <p:nvPr/>
        </p:nvSpPr>
        <p:spPr>
          <a:xfrm>
            <a:off x="2027040" y="3029224"/>
            <a:ext cx="792088" cy="584775"/>
          </a:xfrm>
          <a:prstGeom prst="rect">
            <a:avLst/>
          </a:prstGeom>
          <a:noFill/>
        </p:spPr>
        <p:txBody>
          <a:bodyPr wrap="square" rtlCol="1">
            <a:spAutoFit/>
          </a:bodyPr>
          <a:lstStyle/>
          <a:p>
            <a:r>
              <a:rPr lang="ar-EG" sz="3200" b="1" dirty="0">
                <a:solidFill>
                  <a:srgbClr val="C00000"/>
                </a:solidFill>
              </a:rPr>
              <a:t>8</a:t>
            </a:r>
          </a:p>
        </p:txBody>
      </p:sp>
      <p:sp>
        <p:nvSpPr>
          <p:cNvPr id="6" name="مربع نص 5">
            <a:extLst>
              <a:ext uri="{FF2B5EF4-FFF2-40B4-BE49-F238E27FC236}">
                <a16:creationId xmlns:a16="http://schemas.microsoft.com/office/drawing/2014/main" id="{4FE7C7DC-E10E-ADD3-154C-1ED21C0F123A}"/>
              </a:ext>
            </a:extLst>
          </p:cNvPr>
          <p:cNvSpPr txBox="1"/>
          <p:nvPr/>
        </p:nvSpPr>
        <p:spPr>
          <a:xfrm>
            <a:off x="1999961" y="3815316"/>
            <a:ext cx="792088" cy="584775"/>
          </a:xfrm>
          <a:prstGeom prst="rect">
            <a:avLst/>
          </a:prstGeom>
          <a:noFill/>
        </p:spPr>
        <p:txBody>
          <a:bodyPr wrap="square" rtlCol="1">
            <a:spAutoFit/>
          </a:bodyPr>
          <a:lstStyle/>
          <a:p>
            <a:r>
              <a:rPr lang="ar-EG" sz="3200" b="1" dirty="0">
                <a:solidFill>
                  <a:srgbClr val="C00000"/>
                </a:solidFill>
              </a:rPr>
              <a:t>10</a:t>
            </a:r>
          </a:p>
        </p:txBody>
      </p:sp>
      <p:sp>
        <p:nvSpPr>
          <p:cNvPr id="8" name="مربع نص 7">
            <a:extLst>
              <a:ext uri="{FF2B5EF4-FFF2-40B4-BE49-F238E27FC236}">
                <a16:creationId xmlns:a16="http://schemas.microsoft.com/office/drawing/2014/main" id="{D11A260B-1D7A-C0B1-AA78-D1712D770591}"/>
              </a:ext>
            </a:extLst>
          </p:cNvPr>
          <p:cNvSpPr txBox="1"/>
          <p:nvPr/>
        </p:nvSpPr>
        <p:spPr>
          <a:xfrm>
            <a:off x="1999961" y="4730995"/>
            <a:ext cx="792088" cy="584775"/>
          </a:xfrm>
          <a:prstGeom prst="rect">
            <a:avLst/>
          </a:prstGeom>
          <a:noFill/>
        </p:spPr>
        <p:txBody>
          <a:bodyPr wrap="square" rtlCol="1">
            <a:spAutoFit/>
          </a:bodyPr>
          <a:lstStyle/>
          <a:p>
            <a:r>
              <a:rPr lang="ar-EG" sz="3200" b="1" dirty="0">
                <a:solidFill>
                  <a:srgbClr val="C00000"/>
                </a:solidFill>
              </a:rPr>
              <a:t>6</a:t>
            </a:r>
          </a:p>
        </p:txBody>
      </p:sp>
    </p:spTree>
    <p:extLst>
      <p:ext uri="{BB962C8B-B14F-4D97-AF65-F5344CB8AC3E}">
        <p14:creationId xmlns:p14="http://schemas.microsoft.com/office/powerpoint/2010/main" val="123488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80">
                                          <p:stCondLst>
                                            <p:cond delay="0"/>
                                          </p:stCondLst>
                                        </p:cTn>
                                        <p:tgtEl>
                                          <p:spTgt spid="3"/>
                                        </p:tgtEl>
                                      </p:cBhvr>
                                    </p:animEffect>
                                    <p:anim calcmode="lin" valueType="num">
                                      <p:cBhvr>
                                        <p:cTn id="31"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gtEl>
                                      </p:cBhvr>
                                      <p:to x="100000" y="60000"/>
                                    </p:animScale>
                                    <p:animScale>
                                      <p:cBhvr>
                                        <p:cTn id="37" dur="166" decel="50000">
                                          <p:stCondLst>
                                            <p:cond delay="676"/>
                                          </p:stCondLst>
                                        </p:cTn>
                                        <p:tgtEl>
                                          <p:spTgt spid="3"/>
                                        </p:tgtEl>
                                      </p:cBhvr>
                                      <p:to x="100000" y="100000"/>
                                    </p:animScale>
                                    <p:animScale>
                                      <p:cBhvr>
                                        <p:cTn id="38" dur="26">
                                          <p:stCondLst>
                                            <p:cond delay="1312"/>
                                          </p:stCondLst>
                                        </p:cTn>
                                        <p:tgtEl>
                                          <p:spTgt spid="3"/>
                                        </p:tgtEl>
                                      </p:cBhvr>
                                      <p:to x="100000" y="80000"/>
                                    </p:animScale>
                                    <p:animScale>
                                      <p:cBhvr>
                                        <p:cTn id="39" dur="166" decel="50000">
                                          <p:stCondLst>
                                            <p:cond delay="1338"/>
                                          </p:stCondLst>
                                        </p:cTn>
                                        <p:tgtEl>
                                          <p:spTgt spid="3"/>
                                        </p:tgtEl>
                                      </p:cBhvr>
                                      <p:to x="100000" y="100000"/>
                                    </p:animScale>
                                    <p:animScale>
                                      <p:cBhvr>
                                        <p:cTn id="40" dur="26">
                                          <p:stCondLst>
                                            <p:cond delay="1642"/>
                                          </p:stCondLst>
                                        </p:cTn>
                                        <p:tgtEl>
                                          <p:spTgt spid="3"/>
                                        </p:tgtEl>
                                      </p:cBhvr>
                                      <p:to x="100000" y="90000"/>
                                    </p:animScale>
                                    <p:animScale>
                                      <p:cBhvr>
                                        <p:cTn id="41" dur="166" decel="50000">
                                          <p:stCondLst>
                                            <p:cond delay="1668"/>
                                          </p:stCondLst>
                                        </p:cTn>
                                        <p:tgtEl>
                                          <p:spTgt spid="3"/>
                                        </p:tgtEl>
                                      </p:cBhvr>
                                      <p:to x="100000" y="100000"/>
                                    </p:animScale>
                                    <p:animScale>
                                      <p:cBhvr>
                                        <p:cTn id="42" dur="26">
                                          <p:stCondLst>
                                            <p:cond delay="1808"/>
                                          </p:stCondLst>
                                        </p:cTn>
                                        <p:tgtEl>
                                          <p:spTgt spid="3"/>
                                        </p:tgtEl>
                                      </p:cBhvr>
                                      <p:to x="100000" y="95000"/>
                                    </p:animScale>
                                    <p:animScale>
                                      <p:cBhvr>
                                        <p:cTn id="43" dur="166" decel="50000">
                                          <p:stCondLst>
                                            <p:cond delay="1834"/>
                                          </p:stCondLst>
                                        </p:cTn>
                                        <p:tgtEl>
                                          <p:spTgt spid="3"/>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down)">
                                      <p:cBhvr>
                                        <p:cTn id="48" dur="580">
                                          <p:stCondLst>
                                            <p:cond delay="0"/>
                                          </p:stCondLst>
                                        </p:cTn>
                                        <p:tgtEl>
                                          <p:spTgt spid="4"/>
                                        </p:tgtEl>
                                      </p:cBhvr>
                                    </p:animEffect>
                                    <p:anim calcmode="lin" valueType="num">
                                      <p:cBhvr>
                                        <p:cTn id="49"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4" dur="26">
                                          <p:stCondLst>
                                            <p:cond delay="650"/>
                                          </p:stCondLst>
                                        </p:cTn>
                                        <p:tgtEl>
                                          <p:spTgt spid="4"/>
                                        </p:tgtEl>
                                      </p:cBhvr>
                                      <p:to x="100000" y="60000"/>
                                    </p:animScale>
                                    <p:animScale>
                                      <p:cBhvr>
                                        <p:cTn id="55" dur="166" decel="50000">
                                          <p:stCondLst>
                                            <p:cond delay="676"/>
                                          </p:stCondLst>
                                        </p:cTn>
                                        <p:tgtEl>
                                          <p:spTgt spid="4"/>
                                        </p:tgtEl>
                                      </p:cBhvr>
                                      <p:to x="100000" y="100000"/>
                                    </p:animScale>
                                    <p:animScale>
                                      <p:cBhvr>
                                        <p:cTn id="56" dur="26">
                                          <p:stCondLst>
                                            <p:cond delay="1312"/>
                                          </p:stCondLst>
                                        </p:cTn>
                                        <p:tgtEl>
                                          <p:spTgt spid="4"/>
                                        </p:tgtEl>
                                      </p:cBhvr>
                                      <p:to x="100000" y="80000"/>
                                    </p:animScale>
                                    <p:animScale>
                                      <p:cBhvr>
                                        <p:cTn id="57" dur="166" decel="50000">
                                          <p:stCondLst>
                                            <p:cond delay="1338"/>
                                          </p:stCondLst>
                                        </p:cTn>
                                        <p:tgtEl>
                                          <p:spTgt spid="4"/>
                                        </p:tgtEl>
                                      </p:cBhvr>
                                      <p:to x="100000" y="100000"/>
                                    </p:animScale>
                                    <p:animScale>
                                      <p:cBhvr>
                                        <p:cTn id="58" dur="26">
                                          <p:stCondLst>
                                            <p:cond delay="1642"/>
                                          </p:stCondLst>
                                        </p:cTn>
                                        <p:tgtEl>
                                          <p:spTgt spid="4"/>
                                        </p:tgtEl>
                                      </p:cBhvr>
                                      <p:to x="100000" y="90000"/>
                                    </p:animScale>
                                    <p:animScale>
                                      <p:cBhvr>
                                        <p:cTn id="59" dur="166" decel="50000">
                                          <p:stCondLst>
                                            <p:cond delay="1668"/>
                                          </p:stCondLst>
                                        </p:cTn>
                                        <p:tgtEl>
                                          <p:spTgt spid="4"/>
                                        </p:tgtEl>
                                      </p:cBhvr>
                                      <p:to x="100000" y="100000"/>
                                    </p:animScale>
                                    <p:animScale>
                                      <p:cBhvr>
                                        <p:cTn id="60" dur="26">
                                          <p:stCondLst>
                                            <p:cond delay="1808"/>
                                          </p:stCondLst>
                                        </p:cTn>
                                        <p:tgtEl>
                                          <p:spTgt spid="4"/>
                                        </p:tgtEl>
                                      </p:cBhvr>
                                      <p:to x="100000" y="95000"/>
                                    </p:animScale>
                                    <p:animScale>
                                      <p:cBhvr>
                                        <p:cTn id="61" dur="166" decel="50000">
                                          <p:stCondLst>
                                            <p:cond delay="1834"/>
                                          </p:stCondLst>
                                        </p:cTn>
                                        <p:tgtEl>
                                          <p:spTgt spid="4"/>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down)">
                                      <p:cBhvr>
                                        <p:cTn id="66" dur="580">
                                          <p:stCondLst>
                                            <p:cond delay="0"/>
                                          </p:stCondLst>
                                        </p:cTn>
                                        <p:tgtEl>
                                          <p:spTgt spid="6"/>
                                        </p:tgtEl>
                                      </p:cBhvr>
                                    </p:animEffect>
                                    <p:anim calcmode="lin" valueType="num">
                                      <p:cBhvr>
                                        <p:cTn id="6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72" dur="26">
                                          <p:stCondLst>
                                            <p:cond delay="650"/>
                                          </p:stCondLst>
                                        </p:cTn>
                                        <p:tgtEl>
                                          <p:spTgt spid="6"/>
                                        </p:tgtEl>
                                      </p:cBhvr>
                                      <p:to x="100000" y="60000"/>
                                    </p:animScale>
                                    <p:animScale>
                                      <p:cBhvr>
                                        <p:cTn id="73" dur="166" decel="50000">
                                          <p:stCondLst>
                                            <p:cond delay="676"/>
                                          </p:stCondLst>
                                        </p:cTn>
                                        <p:tgtEl>
                                          <p:spTgt spid="6"/>
                                        </p:tgtEl>
                                      </p:cBhvr>
                                      <p:to x="100000" y="100000"/>
                                    </p:animScale>
                                    <p:animScale>
                                      <p:cBhvr>
                                        <p:cTn id="74" dur="26">
                                          <p:stCondLst>
                                            <p:cond delay="1312"/>
                                          </p:stCondLst>
                                        </p:cTn>
                                        <p:tgtEl>
                                          <p:spTgt spid="6"/>
                                        </p:tgtEl>
                                      </p:cBhvr>
                                      <p:to x="100000" y="80000"/>
                                    </p:animScale>
                                    <p:animScale>
                                      <p:cBhvr>
                                        <p:cTn id="75" dur="166" decel="50000">
                                          <p:stCondLst>
                                            <p:cond delay="1338"/>
                                          </p:stCondLst>
                                        </p:cTn>
                                        <p:tgtEl>
                                          <p:spTgt spid="6"/>
                                        </p:tgtEl>
                                      </p:cBhvr>
                                      <p:to x="100000" y="100000"/>
                                    </p:animScale>
                                    <p:animScale>
                                      <p:cBhvr>
                                        <p:cTn id="76" dur="26">
                                          <p:stCondLst>
                                            <p:cond delay="1642"/>
                                          </p:stCondLst>
                                        </p:cTn>
                                        <p:tgtEl>
                                          <p:spTgt spid="6"/>
                                        </p:tgtEl>
                                      </p:cBhvr>
                                      <p:to x="100000" y="90000"/>
                                    </p:animScale>
                                    <p:animScale>
                                      <p:cBhvr>
                                        <p:cTn id="77" dur="166" decel="50000">
                                          <p:stCondLst>
                                            <p:cond delay="1668"/>
                                          </p:stCondLst>
                                        </p:cTn>
                                        <p:tgtEl>
                                          <p:spTgt spid="6"/>
                                        </p:tgtEl>
                                      </p:cBhvr>
                                      <p:to x="100000" y="100000"/>
                                    </p:animScale>
                                    <p:animScale>
                                      <p:cBhvr>
                                        <p:cTn id="78" dur="26">
                                          <p:stCondLst>
                                            <p:cond delay="1808"/>
                                          </p:stCondLst>
                                        </p:cTn>
                                        <p:tgtEl>
                                          <p:spTgt spid="6"/>
                                        </p:tgtEl>
                                      </p:cBhvr>
                                      <p:to x="100000" y="95000"/>
                                    </p:animScale>
                                    <p:animScale>
                                      <p:cBhvr>
                                        <p:cTn id="79" dur="166" decel="50000">
                                          <p:stCondLst>
                                            <p:cond delay="1834"/>
                                          </p:stCondLst>
                                        </p:cTn>
                                        <p:tgtEl>
                                          <p:spTgt spid="6"/>
                                        </p:tgtEl>
                                      </p:cBhvr>
                                      <p:to x="100000" y="100000"/>
                                    </p:animScale>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wipe(down)">
                                      <p:cBhvr>
                                        <p:cTn id="84" dur="580">
                                          <p:stCondLst>
                                            <p:cond delay="0"/>
                                          </p:stCondLst>
                                        </p:cTn>
                                        <p:tgtEl>
                                          <p:spTgt spid="8"/>
                                        </p:tgtEl>
                                      </p:cBhvr>
                                    </p:animEffect>
                                    <p:anim calcmode="lin" valueType="num">
                                      <p:cBhvr>
                                        <p:cTn id="8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90" dur="26">
                                          <p:stCondLst>
                                            <p:cond delay="650"/>
                                          </p:stCondLst>
                                        </p:cTn>
                                        <p:tgtEl>
                                          <p:spTgt spid="8"/>
                                        </p:tgtEl>
                                      </p:cBhvr>
                                      <p:to x="100000" y="60000"/>
                                    </p:animScale>
                                    <p:animScale>
                                      <p:cBhvr>
                                        <p:cTn id="91" dur="166" decel="50000">
                                          <p:stCondLst>
                                            <p:cond delay="676"/>
                                          </p:stCondLst>
                                        </p:cTn>
                                        <p:tgtEl>
                                          <p:spTgt spid="8"/>
                                        </p:tgtEl>
                                      </p:cBhvr>
                                      <p:to x="100000" y="100000"/>
                                    </p:animScale>
                                    <p:animScale>
                                      <p:cBhvr>
                                        <p:cTn id="92" dur="26">
                                          <p:stCondLst>
                                            <p:cond delay="1312"/>
                                          </p:stCondLst>
                                        </p:cTn>
                                        <p:tgtEl>
                                          <p:spTgt spid="8"/>
                                        </p:tgtEl>
                                      </p:cBhvr>
                                      <p:to x="100000" y="80000"/>
                                    </p:animScale>
                                    <p:animScale>
                                      <p:cBhvr>
                                        <p:cTn id="93" dur="166" decel="50000">
                                          <p:stCondLst>
                                            <p:cond delay="1338"/>
                                          </p:stCondLst>
                                        </p:cTn>
                                        <p:tgtEl>
                                          <p:spTgt spid="8"/>
                                        </p:tgtEl>
                                      </p:cBhvr>
                                      <p:to x="100000" y="100000"/>
                                    </p:animScale>
                                    <p:animScale>
                                      <p:cBhvr>
                                        <p:cTn id="94" dur="26">
                                          <p:stCondLst>
                                            <p:cond delay="1642"/>
                                          </p:stCondLst>
                                        </p:cTn>
                                        <p:tgtEl>
                                          <p:spTgt spid="8"/>
                                        </p:tgtEl>
                                      </p:cBhvr>
                                      <p:to x="100000" y="90000"/>
                                    </p:animScale>
                                    <p:animScale>
                                      <p:cBhvr>
                                        <p:cTn id="95" dur="166" decel="50000">
                                          <p:stCondLst>
                                            <p:cond delay="1668"/>
                                          </p:stCondLst>
                                        </p:cTn>
                                        <p:tgtEl>
                                          <p:spTgt spid="8"/>
                                        </p:tgtEl>
                                      </p:cBhvr>
                                      <p:to x="100000" y="100000"/>
                                    </p:animScale>
                                    <p:animScale>
                                      <p:cBhvr>
                                        <p:cTn id="96" dur="26">
                                          <p:stCondLst>
                                            <p:cond delay="1808"/>
                                          </p:stCondLst>
                                        </p:cTn>
                                        <p:tgtEl>
                                          <p:spTgt spid="8"/>
                                        </p:tgtEl>
                                      </p:cBhvr>
                                      <p:to x="100000" y="95000"/>
                                    </p:animScale>
                                    <p:animScale>
                                      <p:cBhvr>
                                        <p:cTn id="97"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جدول 7">
            <a:extLst>
              <a:ext uri="{FF2B5EF4-FFF2-40B4-BE49-F238E27FC236}">
                <a16:creationId xmlns:a16="http://schemas.microsoft.com/office/drawing/2014/main" id="{16C96F70-DD18-98D4-46FA-0D4B453EBB11}"/>
              </a:ext>
            </a:extLst>
          </p:cNvPr>
          <p:cNvGraphicFramePr>
            <a:graphicFrameLocks noGrp="1"/>
          </p:cNvGraphicFramePr>
          <p:nvPr>
            <p:extLst>
              <p:ext uri="{D42A27DB-BD31-4B8C-83A1-F6EECF244321}">
                <p14:modId xmlns:p14="http://schemas.microsoft.com/office/powerpoint/2010/main" val="2428537116"/>
              </p:ext>
            </p:extLst>
          </p:nvPr>
        </p:nvGraphicFramePr>
        <p:xfrm>
          <a:off x="996280" y="2367867"/>
          <a:ext cx="7620000" cy="1463040"/>
        </p:xfrm>
        <a:graphic>
          <a:graphicData uri="http://schemas.openxmlformats.org/drawingml/2006/table">
            <a:tbl>
              <a:tblPr firstRow="1" bandRow="1">
                <a:tableStyleId>{1E171933-4619-4E11-9A3F-F7608DF75F80}</a:tableStyleId>
              </a:tblPr>
              <a:tblGrid>
                <a:gridCol w="2733364">
                  <a:extLst>
                    <a:ext uri="{9D8B030D-6E8A-4147-A177-3AD203B41FA5}">
                      <a16:colId xmlns:a16="http://schemas.microsoft.com/office/drawing/2014/main" val="590598760"/>
                    </a:ext>
                  </a:extLst>
                </a:gridCol>
                <a:gridCol w="4886636">
                  <a:extLst>
                    <a:ext uri="{9D8B030D-6E8A-4147-A177-3AD203B41FA5}">
                      <a16:colId xmlns:a16="http://schemas.microsoft.com/office/drawing/2014/main" val="881351476"/>
                    </a:ext>
                  </a:extLst>
                </a:gridCol>
              </a:tblGrid>
              <a:tr h="341053">
                <a:tc>
                  <a:txBody>
                    <a:bodyPr/>
                    <a:lstStyle/>
                    <a:p>
                      <a:pPr algn="ctr"/>
                      <a:r>
                        <a:rPr lang="ar-EG" sz="2800" b="1" dirty="0">
                          <a:solidFill>
                            <a:schemeClr val="tx1"/>
                          </a:solidFill>
                        </a:rPr>
                        <a:t>الترتيب</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EG" sz="2800" b="1" dirty="0">
                          <a:solidFill>
                            <a:schemeClr val="tx1"/>
                          </a:solidFill>
                        </a:rPr>
                        <a:t>الخطوة</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4814397"/>
                  </a:ext>
                </a:extLst>
              </a:tr>
              <a:tr h="86679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EG" sz="2800" b="1" u="none" strike="noStrike" kern="1200" dirty="0">
                          <a:solidFill>
                            <a:schemeClr val="tx1"/>
                          </a:solidFill>
                          <a:effectLst/>
                        </a:rPr>
                        <a:t>يقوم السباك بعمل التمديدات الصحية وأنابيب تغذية المياه للمبنى.</a:t>
                      </a:r>
                      <a:endParaRPr lang="ar-EG" sz="5400" b="1"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7995433"/>
                  </a:ext>
                </a:extLst>
              </a:tr>
            </a:tbl>
          </a:graphicData>
        </a:graphic>
      </p:graphicFrame>
      <p:sp>
        <p:nvSpPr>
          <p:cNvPr id="2" name="مربع نص 1">
            <a:extLst>
              <a:ext uri="{FF2B5EF4-FFF2-40B4-BE49-F238E27FC236}">
                <a16:creationId xmlns:a16="http://schemas.microsoft.com/office/drawing/2014/main" id="{5A5BA847-551D-5F64-539C-04581A701C49}"/>
              </a:ext>
            </a:extLst>
          </p:cNvPr>
          <p:cNvSpPr txBox="1"/>
          <p:nvPr/>
        </p:nvSpPr>
        <p:spPr>
          <a:xfrm>
            <a:off x="1979712" y="3099387"/>
            <a:ext cx="792088" cy="584775"/>
          </a:xfrm>
          <a:prstGeom prst="rect">
            <a:avLst/>
          </a:prstGeom>
          <a:noFill/>
        </p:spPr>
        <p:txBody>
          <a:bodyPr wrap="square" rtlCol="1">
            <a:spAutoFit/>
          </a:bodyPr>
          <a:lstStyle/>
          <a:p>
            <a:r>
              <a:rPr lang="ar-EG" sz="3200" b="1" dirty="0">
                <a:solidFill>
                  <a:srgbClr val="C00000"/>
                </a:solidFill>
              </a:rPr>
              <a:t>5</a:t>
            </a:r>
          </a:p>
        </p:txBody>
      </p:sp>
    </p:spTree>
    <p:extLst>
      <p:ext uri="{BB962C8B-B14F-4D97-AF65-F5344CB8AC3E}">
        <p14:creationId xmlns:p14="http://schemas.microsoft.com/office/powerpoint/2010/main" val="1669606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355301D6-A4AA-1B6C-423C-9C7A186FDD3B}"/>
              </a:ext>
            </a:extLst>
          </p:cNvPr>
          <p:cNvSpPr/>
          <p:nvPr/>
        </p:nvSpPr>
        <p:spPr>
          <a:xfrm>
            <a:off x="1569102" y="1412776"/>
            <a:ext cx="6401332" cy="4452902"/>
          </a:xfrm>
          <a:custGeom>
            <a:avLst/>
            <a:gdLst/>
            <a:ahLst/>
            <a:cxnLst/>
            <a:rect l="l" t="t" r="r" b="b"/>
            <a:pathLst>
              <a:path w="6217418" h="4114800">
                <a:moveTo>
                  <a:pt x="0" y="0"/>
                </a:moveTo>
                <a:lnTo>
                  <a:pt x="6217417" y="0"/>
                </a:lnTo>
                <a:lnTo>
                  <a:pt x="621741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9840BEE8-A787-6AB7-2169-7D545C998DE5}"/>
              </a:ext>
            </a:extLst>
          </p:cNvPr>
          <p:cNvSpPr txBox="1"/>
          <p:nvPr/>
        </p:nvSpPr>
        <p:spPr>
          <a:xfrm>
            <a:off x="2026435" y="2047384"/>
            <a:ext cx="5486666" cy="2331184"/>
          </a:xfrm>
          <a:prstGeom prst="bevel">
            <a:avLst/>
          </a:prstGeom>
          <a:noFill/>
          <a:ln>
            <a:noFill/>
          </a:ln>
        </p:spPr>
        <p:txBody>
          <a:bodyPr wrap="square">
            <a:spAutoFit/>
          </a:bodyPr>
          <a:lstStyle/>
          <a:p>
            <a:pPr algn="ctr" rtl="1">
              <a:spcBef>
                <a:spcPts val="0"/>
              </a:spcBef>
              <a:spcAft>
                <a:spcPts val="500"/>
              </a:spcAft>
            </a:pPr>
            <a:r>
              <a:rPr lang="ar-EG" sz="3600" b="1" i="0" u="none" strike="noStrike" dirty="0">
                <a:solidFill>
                  <a:schemeClr val="bg1"/>
                </a:solidFill>
                <a:effectLst/>
                <a:latin typeface="Arial" panose="020B0604020202020204" pitchFamily="34" charset="0"/>
              </a:rPr>
              <a:t>هل يمكن أن تكون خطوة تركيب الرخام والسيراميك للأرضيات " هي الخطوة الأولى؟</a:t>
            </a:r>
            <a:endParaRPr lang="ar-EG" sz="3600" b="1" dirty="0">
              <a:solidFill>
                <a:schemeClr val="bg1"/>
              </a:solidFill>
              <a:effectLst/>
            </a:endParaRPr>
          </a:p>
        </p:txBody>
      </p:sp>
      <p:sp>
        <p:nvSpPr>
          <p:cNvPr id="2" name="مربع نص 1">
            <a:extLst>
              <a:ext uri="{FF2B5EF4-FFF2-40B4-BE49-F238E27FC236}">
                <a16:creationId xmlns:a16="http://schemas.microsoft.com/office/drawing/2014/main" id="{D13F6A0D-F507-AD64-D645-73682274ED5F}"/>
              </a:ext>
            </a:extLst>
          </p:cNvPr>
          <p:cNvSpPr txBox="1"/>
          <p:nvPr/>
        </p:nvSpPr>
        <p:spPr>
          <a:xfrm>
            <a:off x="4373724" y="4537347"/>
            <a:ext cx="792088" cy="707886"/>
          </a:xfrm>
          <a:prstGeom prst="rect">
            <a:avLst/>
          </a:prstGeom>
          <a:noFill/>
          <a:ln>
            <a:noFill/>
          </a:ln>
        </p:spPr>
        <p:txBody>
          <a:bodyPr wrap="square" rtlCol="1">
            <a:spAutoFit/>
          </a:bodyPr>
          <a:lstStyle/>
          <a:p>
            <a:r>
              <a:rPr lang="ar-EG" sz="4000" b="1" dirty="0">
                <a:solidFill>
                  <a:srgbClr val="C00000"/>
                </a:solidFill>
              </a:rPr>
              <a:t>لا</a:t>
            </a:r>
          </a:p>
        </p:txBody>
      </p:sp>
    </p:spTree>
    <p:extLst>
      <p:ext uri="{BB962C8B-B14F-4D97-AF65-F5344CB8AC3E}">
        <p14:creationId xmlns:p14="http://schemas.microsoft.com/office/powerpoint/2010/main" val="228327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80">
                                          <p:stCondLst>
                                            <p:cond delay="0"/>
                                          </p:stCondLst>
                                        </p:cTn>
                                        <p:tgtEl>
                                          <p:spTgt spid="2"/>
                                        </p:tgtEl>
                                      </p:cBhvr>
                                    </p:animEffect>
                                    <p:anim calcmode="lin" valueType="num">
                                      <p:cBhvr>
                                        <p:cTn id="2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gtEl>
                                      </p:cBhvr>
                                      <p:to x="100000" y="60000"/>
                                    </p:animScale>
                                    <p:animScale>
                                      <p:cBhvr>
                                        <p:cTn id="32" dur="166" decel="50000">
                                          <p:stCondLst>
                                            <p:cond delay="676"/>
                                          </p:stCondLst>
                                        </p:cTn>
                                        <p:tgtEl>
                                          <p:spTgt spid="2"/>
                                        </p:tgtEl>
                                      </p:cBhvr>
                                      <p:to x="100000" y="100000"/>
                                    </p:animScale>
                                    <p:animScale>
                                      <p:cBhvr>
                                        <p:cTn id="33" dur="26">
                                          <p:stCondLst>
                                            <p:cond delay="1312"/>
                                          </p:stCondLst>
                                        </p:cTn>
                                        <p:tgtEl>
                                          <p:spTgt spid="2"/>
                                        </p:tgtEl>
                                      </p:cBhvr>
                                      <p:to x="100000" y="80000"/>
                                    </p:animScale>
                                    <p:animScale>
                                      <p:cBhvr>
                                        <p:cTn id="34" dur="166" decel="50000">
                                          <p:stCondLst>
                                            <p:cond delay="1338"/>
                                          </p:stCondLst>
                                        </p:cTn>
                                        <p:tgtEl>
                                          <p:spTgt spid="2"/>
                                        </p:tgtEl>
                                      </p:cBhvr>
                                      <p:to x="100000" y="100000"/>
                                    </p:animScale>
                                    <p:animScale>
                                      <p:cBhvr>
                                        <p:cTn id="35" dur="26">
                                          <p:stCondLst>
                                            <p:cond delay="1642"/>
                                          </p:stCondLst>
                                        </p:cTn>
                                        <p:tgtEl>
                                          <p:spTgt spid="2"/>
                                        </p:tgtEl>
                                      </p:cBhvr>
                                      <p:to x="100000" y="90000"/>
                                    </p:animScale>
                                    <p:animScale>
                                      <p:cBhvr>
                                        <p:cTn id="36" dur="166" decel="50000">
                                          <p:stCondLst>
                                            <p:cond delay="1668"/>
                                          </p:stCondLst>
                                        </p:cTn>
                                        <p:tgtEl>
                                          <p:spTgt spid="2"/>
                                        </p:tgtEl>
                                      </p:cBhvr>
                                      <p:to x="100000" y="100000"/>
                                    </p:animScale>
                                    <p:animScale>
                                      <p:cBhvr>
                                        <p:cTn id="37" dur="26">
                                          <p:stCondLst>
                                            <p:cond delay="1808"/>
                                          </p:stCondLst>
                                        </p:cTn>
                                        <p:tgtEl>
                                          <p:spTgt spid="2"/>
                                        </p:tgtEl>
                                      </p:cBhvr>
                                      <p:to x="100000" y="95000"/>
                                    </p:animScale>
                                    <p:animScale>
                                      <p:cBhvr>
                                        <p:cTn id="38"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a:extLst>
            <a:ext uri="{FF2B5EF4-FFF2-40B4-BE49-F238E27FC236}">
              <a16:creationId xmlns:a16="http://schemas.microsoft.com/office/drawing/2014/main" id="{CD865144-B7ED-DEBB-14B2-D1B45BA2C04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164FB0B-5674-E740-8143-A0DE65087909}"/>
              </a:ext>
            </a:extLst>
          </p:cNvPr>
          <p:cNvGrpSpPr/>
          <p:nvPr/>
        </p:nvGrpSpPr>
        <p:grpSpPr>
          <a:xfrm>
            <a:off x="8629650" y="2825264"/>
            <a:ext cx="1067450" cy="1067450"/>
            <a:chOff x="0" y="0"/>
            <a:chExt cx="812800" cy="812800"/>
          </a:xfrm>
        </p:grpSpPr>
        <p:sp>
          <p:nvSpPr>
            <p:cNvPr id="3" name="Freeform 3">
              <a:extLst>
                <a:ext uri="{FF2B5EF4-FFF2-40B4-BE49-F238E27FC236}">
                  <a16:creationId xmlns:a16="http://schemas.microsoft.com/office/drawing/2014/main" id="{68316703-EA75-531D-D12F-3310F4CD09F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a:extLst>
                <a:ext uri="{FF2B5EF4-FFF2-40B4-BE49-F238E27FC236}">
                  <a16:creationId xmlns:a16="http://schemas.microsoft.com/office/drawing/2014/main" id="{E083C33F-0882-5606-8429-C66831453E82}"/>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7" name="مجموعة 46">
            <a:extLst>
              <a:ext uri="{FF2B5EF4-FFF2-40B4-BE49-F238E27FC236}">
                <a16:creationId xmlns:a16="http://schemas.microsoft.com/office/drawing/2014/main" id="{67F0B9F0-74E8-CC09-00EC-092C8F4D7BA0}"/>
              </a:ext>
            </a:extLst>
          </p:cNvPr>
          <p:cNvGrpSpPr/>
          <p:nvPr/>
        </p:nvGrpSpPr>
        <p:grpSpPr>
          <a:xfrm>
            <a:off x="501305" y="2047010"/>
            <a:ext cx="8228418" cy="2325573"/>
            <a:chOff x="763595" y="2037381"/>
            <a:chExt cx="7464076" cy="2325573"/>
          </a:xfrm>
        </p:grpSpPr>
        <p:grpSp>
          <p:nvGrpSpPr>
            <p:cNvPr id="5" name="Group 5">
              <a:extLst>
                <a:ext uri="{FF2B5EF4-FFF2-40B4-BE49-F238E27FC236}">
                  <a16:creationId xmlns:a16="http://schemas.microsoft.com/office/drawing/2014/main" id="{9538E33D-CA13-1202-AE6A-46D6CB76C6AA}"/>
                </a:ext>
              </a:extLst>
            </p:cNvPr>
            <p:cNvGrpSpPr/>
            <p:nvPr/>
          </p:nvGrpSpPr>
          <p:grpSpPr>
            <a:xfrm>
              <a:off x="763595" y="2037381"/>
              <a:ext cx="7464076" cy="2325573"/>
              <a:chOff x="0" y="-38100"/>
              <a:chExt cx="3934282" cy="1225800"/>
            </a:xfrm>
          </p:grpSpPr>
          <p:sp>
            <p:nvSpPr>
              <p:cNvPr id="6" name="Freeform 6">
                <a:extLst>
                  <a:ext uri="{FF2B5EF4-FFF2-40B4-BE49-F238E27FC236}">
                    <a16:creationId xmlns:a16="http://schemas.microsoft.com/office/drawing/2014/main" id="{8FB2368F-D13C-D2CA-656C-2413B5DA728A}"/>
                  </a:ext>
                </a:extLst>
              </p:cNvPr>
              <p:cNvSpPr/>
              <p:nvPr/>
            </p:nvSpPr>
            <p:spPr>
              <a:xfrm>
                <a:off x="513" y="619157"/>
                <a:ext cx="3933769" cy="568543"/>
              </a:xfrm>
              <a:custGeom>
                <a:avLst/>
                <a:gdLst/>
                <a:ahLst/>
                <a:cxnLst/>
                <a:rect l="l" t="t" r="r" b="b"/>
                <a:pathLst>
                  <a:path w="3933769" h="568543">
                    <a:moveTo>
                      <a:pt x="51868" y="0"/>
                    </a:moveTo>
                    <a:lnTo>
                      <a:pt x="3881901" y="0"/>
                    </a:lnTo>
                    <a:cubicBezTo>
                      <a:pt x="3910547" y="0"/>
                      <a:pt x="3933769" y="23222"/>
                      <a:pt x="3933769" y="51868"/>
                    </a:cubicBezTo>
                    <a:lnTo>
                      <a:pt x="3933769" y="516675"/>
                    </a:lnTo>
                    <a:cubicBezTo>
                      <a:pt x="3933769" y="545321"/>
                      <a:pt x="3910547" y="568543"/>
                      <a:pt x="3881901" y="568543"/>
                    </a:cubicBezTo>
                    <a:lnTo>
                      <a:pt x="51868" y="568543"/>
                    </a:lnTo>
                    <a:cubicBezTo>
                      <a:pt x="23222" y="568543"/>
                      <a:pt x="0" y="545321"/>
                      <a:pt x="0" y="516675"/>
                    </a:cubicBezTo>
                    <a:lnTo>
                      <a:pt x="0" y="51868"/>
                    </a:lnTo>
                    <a:cubicBezTo>
                      <a:pt x="0" y="23222"/>
                      <a:pt x="23222" y="0"/>
                      <a:pt x="51868" y="0"/>
                    </a:cubicBezTo>
                    <a:close/>
                  </a:path>
                </a:pathLst>
              </a:custGeom>
              <a:solidFill>
                <a:srgbClr val="317F54"/>
              </a:solidFill>
            </p:spPr>
          </p:sp>
          <p:sp>
            <p:nvSpPr>
              <p:cNvPr id="7" name="TextBox 7">
                <a:extLst>
                  <a:ext uri="{FF2B5EF4-FFF2-40B4-BE49-F238E27FC236}">
                    <a16:creationId xmlns:a16="http://schemas.microsoft.com/office/drawing/2014/main" id="{9EEE2766-5641-8A4F-1B94-0990BD60EBB9}"/>
                  </a:ext>
                </a:extLst>
              </p:cNvPr>
              <p:cNvSpPr txBox="1"/>
              <p:nvPr/>
            </p:nvSpPr>
            <p:spPr>
              <a:xfrm>
                <a:off x="0" y="-38100"/>
                <a:ext cx="3933769" cy="60664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7C6085B5-0207-7B44-5A80-483638DA72ED}"/>
                </a:ext>
              </a:extLst>
            </p:cNvPr>
            <p:cNvGrpSpPr/>
            <p:nvPr/>
          </p:nvGrpSpPr>
          <p:grpSpPr>
            <a:xfrm>
              <a:off x="2844111" y="2350367"/>
              <a:ext cx="3629376" cy="1078633"/>
              <a:chOff x="0" y="0"/>
              <a:chExt cx="1913028" cy="568543"/>
            </a:xfrm>
          </p:grpSpPr>
          <p:sp>
            <p:nvSpPr>
              <p:cNvPr id="12" name="Freeform 12">
                <a:extLst>
                  <a:ext uri="{FF2B5EF4-FFF2-40B4-BE49-F238E27FC236}">
                    <a16:creationId xmlns:a16="http://schemas.microsoft.com/office/drawing/2014/main" id="{AB60266A-780A-2325-C0A4-CEE393E48B9C}"/>
                  </a:ext>
                </a:extLst>
              </p:cNvPr>
              <p:cNvSpPr/>
              <p:nvPr/>
            </p:nvSpPr>
            <p:spPr>
              <a:xfrm>
                <a:off x="0" y="0"/>
                <a:ext cx="1913028" cy="568543"/>
              </a:xfrm>
              <a:custGeom>
                <a:avLst/>
                <a:gdLst/>
                <a:ahLst/>
                <a:cxnLst/>
                <a:rect l="l" t="t" r="r" b="b"/>
                <a:pathLst>
                  <a:path w="1913028" h="568543">
                    <a:moveTo>
                      <a:pt x="106656" y="0"/>
                    </a:moveTo>
                    <a:lnTo>
                      <a:pt x="1806372" y="0"/>
                    </a:lnTo>
                    <a:cubicBezTo>
                      <a:pt x="1865276" y="0"/>
                      <a:pt x="1913028" y="47752"/>
                      <a:pt x="1913028" y="106656"/>
                    </a:cubicBezTo>
                    <a:lnTo>
                      <a:pt x="1913028" y="461886"/>
                    </a:lnTo>
                    <a:cubicBezTo>
                      <a:pt x="1913028" y="490173"/>
                      <a:pt x="1901791" y="517302"/>
                      <a:pt x="1881789" y="537304"/>
                    </a:cubicBezTo>
                    <a:cubicBezTo>
                      <a:pt x="1861787" y="557306"/>
                      <a:pt x="1834659" y="568543"/>
                      <a:pt x="1806372" y="568543"/>
                    </a:cubicBezTo>
                    <a:lnTo>
                      <a:pt x="106656" y="568543"/>
                    </a:lnTo>
                    <a:cubicBezTo>
                      <a:pt x="78369" y="568543"/>
                      <a:pt x="51241" y="557306"/>
                      <a:pt x="31239" y="537304"/>
                    </a:cubicBezTo>
                    <a:cubicBezTo>
                      <a:pt x="11237" y="517302"/>
                      <a:pt x="0" y="490173"/>
                      <a:pt x="0" y="461886"/>
                    </a:cubicBezTo>
                    <a:lnTo>
                      <a:pt x="0" y="106656"/>
                    </a:lnTo>
                    <a:cubicBezTo>
                      <a:pt x="0" y="78369"/>
                      <a:pt x="11237" y="51241"/>
                      <a:pt x="31239" y="31239"/>
                    </a:cubicBezTo>
                    <a:cubicBezTo>
                      <a:pt x="51241" y="11237"/>
                      <a:pt x="78369" y="0"/>
                      <a:pt x="106656" y="0"/>
                    </a:cubicBezTo>
                    <a:close/>
                  </a:path>
                </a:pathLst>
              </a:custGeom>
              <a:solidFill>
                <a:srgbClr val="ABC339"/>
              </a:solidFill>
            </p:spPr>
          </p:sp>
          <p:sp>
            <p:nvSpPr>
              <p:cNvPr id="13" name="TextBox 13">
                <a:extLst>
                  <a:ext uri="{FF2B5EF4-FFF2-40B4-BE49-F238E27FC236}">
                    <a16:creationId xmlns:a16="http://schemas.microsoft.com/office/drawing/2014/main" id="{08C26237-05C4-C2F0-AC27-10B53C892464}"/>
                  </a:ext>
                </a:extLst>
              </p:cNvPr>
              <p:cNvSpPr txBox="1"/>
              <p:nvPr/>
            </p:nvSpPr>
            <p:spPr>
              <a:xfrm>
                <a:off x="0" y="-38100"/>
                <a:ext cx="1913028" cy="60664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4" name="Group 14">
            <a:extLst>
              <a:ext uri="{FF2B5EF4-FFF2-40B4-BE49-F238E27FC236}">
                <a16:creationId xmlns:a16="http://schemas.microsoft.com/office/drawing/2014/main" id="{8F68202F-456E-3C25-BE1B-5762805E7168}"/>
              </a:ext>
            </a:extLst>
          </p:cNvPr>
          <p:cNvGrpSpPr/>
          <p:nvPr/>
        </p:nvGrpSpPr>
        <p:grpSpPr>
          <a:xfrm>
            <a:off x="514350" y="380691"/>
            <a:ext cx="1524310" cy="1524310"/>
            <a:chOff x="0" y="0"/>
            <a:chExt cx="812800" cy="812800"/>
          </a:xfrm>
        </p:grpSpPr>
        <p:sp>
          <p:nvSpPr>
            <p:cNvPr id="15" name="Freeform 15">
              <a:extLst>
                <a:ext uri="{FF2B5EF4-FFF2-40B4-BE49-F238E27FC236}">
                  <a16:creationId xmlns:a16="http://schemas.microsoft.com/office/drawing/2014/main" id="{DE2371C0-8E00-8D94-4E95-D7AE8684EFC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6" name="TextBox 16">
              <a:extLst>
                <a:ext uri="{FF2B5EF4-FFF2-40B4-BE49-F238E27FC236}">
                  <a16:creationId xmlns:a16="http://schemas.microsoft.com/office/drawing/2014/main" id="{83DFD0DF-FBF2-E6AE-640E-66CB639992F3}"/>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35">
            <a:extLst>
              <a:ext uri="{FF2B5EF4-FFF2-40B4-BE49-F238E27FC236}">
                <a16:creationId xmlns:a16="http://schemas.microsoft.com/office/drawing/2014/main" id="{DC46D91A-5417-2E10-A8F6-D7BE9DAF7DDD}"/>
              </a:ext>
            </a:extLst>
          </p:cNvPr>
          <p:cNvSpPr/>
          <p:nvPr/>
        </p:nvSpPr>
        <p:spPr>
          <a:xfrm rot="-272943">
            <a:off x="726733" y="1244420"/>
            <a:ext cx="1049723" cy="1321161"/>
          </a:xfrm>
          <a:custGeom>
            <a:avLst/>
            <a:gdLst/>
            <a:ahLst/>
            <a:cxnLst/>
            <a:rect l="l" t="t" r="r" b="b"/>
            <a:pathLst>
              <a:path w="2099445" h="2642322">
                <a:moveTo>
                  <a:pt x="0" y="0"/>
                </a:moveTo>
                <a:lnTo>
                  <a:pt x="2099445" y="0"/>
                </a:lnTo>
                <a:lnTo>
                  <a:pt x="2099445" y="2642321"/>
                </a:lnTo>
                <a:lnTo>
                  <a:pt x="0" y="26423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6" name="Freeform 36">
            <a:extLst>
              <a:ext uri="{FF2B5EF4-FFF2-40B4-BE49-F238E27FC236}">
                <a16:creationId xmlns:a16="http://schemas.microsoft.com/office/drawing/2014/main" id="{57BC086E-EF17-626E-EAFA-F3BC58815883}"/>
              </a:ext>
            </a:extLst>
          </p:cNvPr>
          <p:cNvSpPr/>
          <p:nvPr/>
        </p:nvSpPr>
        <p:spPr>
          <a:xfrm rot="664621">
            <a:off x="7926021" y="4622385"/>
            <a:ext cx="959413" cy="1507649"/>
          </a:xfrm>
          <a:custGeom>
            <a:avLst/>
            <a:gdLst/>
            <a:ahLst/>
            <a:cxnLst/>
            <a:rect l="l" t="t" r="r" b="b"/>
            <a:pathLst>
              <a:path w="1918825" h="3015297">
                <a:moveTo>
                  <a:pt x="0" y="0"/>
                </a:moveTo>
                <a:lnTo>
                  <a:pt x="1918825" y="0"/>
                </a:lnTo>
                <a:lnTo>
                  <a:pt x="1918825" y="3015296"/>
                </a:lnTo>
                <a:lnTo>
                  <a:pt x="0" y="30152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2" name="Freeform 42">
            <a:extLst>
              <a:ext uri="{FF2B5EF4-FFF2-40B4-BE49-F238E27FC236}">
                <a16:creationId xmlns:a16="http://schemas.microsoft.com/office/drawing/2014/main" id="{5FC09B3D-B4C7-BB80-F15C-9714ED98C21D}"/>
              </a:ext>
            </a:extLst>
          </p:cNvPr>
          <p:cNvSpPr/>
          <p:nvPr/>
        </p:nvSpPr>
        <p:spPr>
          <a:xfrm rot="5191380" flipH="1">
            <a:off x="7712662" y="1735811"/>
            <a:ext cx="570229" cy="570229"/>
          </a:xfrm>
          <a:custGeom>
            <a:avLst/>
            <a:gdLst/>
            <a:ahLst/>
            <a:cxnLst/>
            <a:rect l="l" t="t" r="r" b="b"/>
            <a:pathLst>
              <a:path w="1140458" h="1140458">
                <a:moveTo>
                  <a:pt x="1140459" y="0"/>
                </a:moveTo>
                <a:lnTo>
                  <a:pt x="0" y="0"/>
                </a:lnTo>
                <a:lnTo>
                  <a:pt x="0" y="1140458"/>
                </a:lnTo>
                <a:lnTo>
                  <a:pt x="1140459" y="1140458"/>
                </a:lnTo>
                <a:lnTo>
                  <a:pt x="1140459"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43" name="Group 43">
            <a:extLst>
              <a:ext uri="{FF2B5EF4-FFF2-40B4-BE49-F238E27FC236}">
                <a16:creationId xmlns:a16="http://schemas.microsoft.com/office/drawing/2014/main" id="{E7895661-D402-AAFB-070A-910B999F7BF8}"/>
              </a:ext>
            </a:extLst>
          </p:cNvPr>
          <p:cNvGrpSpPr/>
          <p:nvPr/>
        </p:nvGrpSpPr>
        <p:grpSpPr>
          <a:xfrm>
            <a:off x="3213274" y="5497725"/>
            <a:ext cx="3209101" cy="3209101"/>
            <a:chOff x="0" y="0"/>
            <a:chExt cx="812800" cy="812800"/>
          </a:xfrm>
        </p:grpSpPr>
        <p:sp>
          <p:nvSpPr>
            <p:cNvPr id="44" name="Freeform 44">
              <a:extLst>
                <a:ext uri="{FF2B5EF4-FFF2-40B4-BE49-F238E27FC236}">
                  <a16:creationId xmlns:a16="http://schemas.microsoft.com/office/drawing/2014/main" id="{E1C34BFD-0C0D-0595-FC6E-F49AD3E60A5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5" name="TextBox 45">
              <a:extLst>
                <a:ext uri="{FF2B5EF4-FFF2-40B4-BE49-F238E27FC236}">
                  <a16:creationId xmlns:a16="http://schemas.microsoft.com/office/drawing/2014/main" id="{F849F3FE-58F2-C18A-AAC8-6003BCD17F69}"/>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6" name="Freeform 46">
            <a:extLst>
              <a:ext uri="{FF2B5EF4-FFF2-40B4-BE49-F238E27FC236}">
                <a16:creationId xmlns:a16="http://schemas.microsoft.com/office/drawing/2014/main" id="{6EB29319-8D1C-06CF-7857-F5B32F523C8E}"/>
              </a:ext>
            </a:extLst>
          </p:cNvPr>
          <p:cNvSpPr/>
          <p:nvPr/>
        </p:nvSpPr>
        <p:spPr>
          <a:xfrm rot="-4715896" flipH="1">
            <a:off x="408321" y="5130885"/>
            <a:ext cx="490648" cy="490648"/>
          </a:xfrm>
          <a:custGeom>
            <a:avLst/>
            <a:gdLst/>
            <a:ahLst/>
            <a:cxnLst/>
            <a:rect l="l" t="t" r="r" b="b"/>
            <a:pathLst>
              <a:path w="981296" h="981296">
                <a:moveTo>
                  <a:pt x="981296" y="0"/>
                </a:moveTo>
                <a:lnTo>
                  <a:pt x="0" y="0"/>
                </a:lnTo>
                <a:lnTo>
                  <a:pt x="0" y="981296"/>
                </a:lnTo>
                <a:lnTo>
                  <a:pt x="981296" y="981296"/>
                </a:lnTo>
                <a:lnTo>
                  <a:pt x="981296"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8" name="مربع نص 47">
            <a:extLst>
              <a:ext uri="{FF2B5EF4-FFF2-40B4-BE49-F238E27FC236}">
                <a16:creationId xmlns:a16="http://schemas.microsoft.com/office/drawing/2014/main" id="{73408962-A884-C5E7-4729-014D08177B8A}"/>
              </a:ext>
            </a:extLst>
          </p:cNvPr>
          <p:cNvSpPr txBox="1"/>
          <p:nvPr/>
        </p:nvSpPr>
        <p:spPr>
          <a:xfrm>
            <a:off x="121598" y="2755556"/>
            <a:ext cx="8869342" cy="138755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40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الهدف الأول:</a:t>
            </a:r>
          </a:p>
          <a:p>
            <a:pPr algn="ctr"/>
            <a:r>
              <a:rPr lang="ar-EG" sz="4000" b="1" dirty="0">
                <a:solidFill>
                  <a:schemeClr val="bg1"/>
                </a:solidFill>
                <a:latin typeface="Traditional Arabic" panose="02020603050405020304" pitchFamily="18" charset="-78"/>
                <a:cs typeface="Traditional Arabic" panose="02020603050405020304" pitchFamily="18" charset="-78"/>
              </a:rPr>
              <a:t>أن يكون الطلبة قادرين على تطبيق خطوات التخطيط.</a:t>
            </a:r>
            <a:endParaRPr lang="ar-EG" sz="7200" b="1" dirty="0">
              <a:solidFill>
                <a:schemeClr val="bg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78974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circle(in)">
                                      <p:cBhvr>
                                        <p:cTn id="7" dur="2000"/>
                                        <p:tgtEl>
                                          <p:spTgt spid="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8">
                                            <p:txEl>
                                              <p:pRg st="0" end="0"/>
                                            </p:txEl>
                                          </p:spTgt>
                                        </p:tgtEl>
                                        <p:attrNameLst>
                                          <p:attrName>style.visibility</p:attrName>
                                        </p:attrNameLst>
                                      </p:cBhvr>
                                      <p:to>
                                        <p:strVal val="visible"/>
                                      </p:to>
                                    </p:set>
                                    <p:anim calcmode="lin" valueType="num">
                                      <p:cBhvr additive="base">
                                        <p:cTn id="12"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a:extLst>
            <a:ext uri="{FF2B5EF4-FFF2-40B4-BE49-F238E27FC236}">
              <a16:creationId xmlns:a16="http://schemas.microsoft.com/office/drawing/2014/main" id="{89F86496-6EB7-AB08-591A-82B44BCC348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62EE4D-476F-3823-9257-0A1C31135AEB}"/>
              </a:ext>
            </a:extLst>
          </p:cNvPr>
          <p:cNvSpPr/>
          <p:nvPr/>
        </p:nvSpPr>
        <p:spPr>
          <a:xfrm>
            <a:off x="514350" y="2066449"/>
            <a:ext cx="3724699" cy="3419951"/>
          </a:xfrm>
          <a:custGeom>
            <a:avLst/>
            <a:gdLst/>
            <a:ahLst/>
            <a:cxnLst/>
            <a:rect l="l" t="t" r="r" b="b"/>
            <a:pathLst>
              <a:path w="7449398" h="6839902">
                <a:moveTo>
                  <a:pt x="0" y="0"/>
                </a:moveTo>
                <a:lnTo>
                  <a:pt x="7449398" y="0"/>
                </a:lnTo>
                <a:lnTo>
                  <a:pt x="7449398" y="6839902"/>
                </a:lnTo>
                <a:lnTo>
                  <a:pt x="0" y="68399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194A1961-19A1-6ABA-324A-5B960FE40D0B}"/>
              </a:ext>
            </a:extLst>
          </p:cNvPr>
          <p:cNvSpPr/>
          <p:nvPr/>
        </p:nvSpPr>
        <p:spPr>
          <a:xfrm rot="594186">
            <a:off x="3631482" y="3304172"/>
            <a:ext cx="525790" cy="525790"/>
          </a:xfrm>
          <a:custGeom>
            <a:avLst/>
            <a:gdLst/>
            <a:ahLst/>
            <a:cxnLst/>
            <a:rect l="l" t="t" r="r" b="b"/>
            <a:pathLst>
              <a:path w="1051579" h="1051579">
                <a:moveTo>
                  <a:pt x="0" y="0"/>
                </a:moveTo>
                <a:lnTo>
                  <a:pt x="1051579" y="0"/>
                </a:lnTo>
                <a:lnTo>
                  <a:pt x="1051579" y="1051579"/>
                </a:lnTo>
                <a:lnTo>
                  <a:pt x="0" y="10515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AEA11668-9B28-FA80-8722-821AA9F256DD}"/>
              </a:ext>
            </a:extLst>
          </p:cNvPr>
          <p:cNvSpPr/>
          <p:nvPr/>
        </p:nvSpPr>
        <p:spPr>
          <a:xfrm rot="1612643">
            <a:off x="2532017" y="1767541"/>
            <a:ext cx="902852" cy="902852"/>
          </a:xfrm>
          <a:custGeom>
            <a:avLst/>
            <a:gdLst/>
            <a:ahLst/>
            <a:cxnLst/>
            <a:rect l="l" t="t" r="r" b="b"/>
            <a:pathLst>
              <a:path w="1805704" h="1805704">
                <a:moveTo>
                  <a:pt x="0" y="0"/>
                </a:moveTo>
                <a:lnTo>
                  <a:pt x="1805705" y="0"/>
                </a:lnTo>
                <a:lnTo>
                  <a:pt x="1805705" y="1805705"/>
                </a:lnTo>
                <a:lnTo>
                  <a:pt x="0" y="180570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a:extLst>
              <a:ext uri="{FF2B5EF4-FFF2-40B4-BE49-F238E27FC236}">
                <a16:creationId xmlns:a16="http://schemas.microsoft.com/office/drawing/2014/main" id="{A36588F7-ADE6-2F09-6063-32BE730CBF96}"/>
              </a:ext>
            </a:extLst>
          </p:cNvPr>
          <p:cNvGrpSpPr/>
          <p:nvPr/>
        </p:nvGrpSpPr>
        <p:grpSpPr>
          <a:xfrm>
            <a:off x="8144795" y="572745"/>
            <a:ext cx="1397963" cy="1397963"/>
            <a:chOff x="0" y="0"/>
            <a:chExt cx="812800" cy="812800"/>
          </a:xfrm>
        </p:grpSpPr>
        <p:sp>
          <p:nvSpPr>
            <p:cNvPr id="8" name="Freeform 8">
              <a:extLst>
                <a:ext uri="{FF2B5EF4-FFF2-40B4-BE49-F238E27FC236}">
                  <a16:creationId xmlns:a16="http://schemas.microsoft.com/office/drawing/2014/main" id="{DAE9193A-10B7-59C6-B2A2-09C83A501F4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9" name="TextBox 9">
              <a:extLst>
                <a:ext uri="{FF2B5EF4-FFF2-40B4-BE49-F238E27FC236}">
                  <a16:creationId xmlns:a16="http://schemas.microsoft.com/office/drawing/2014/main" id="{78862CC9-8850-3843-0CC7-73858D4539D1}"/>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0" name="Group 10">
            <a:extLst>
              <a:ext uri="{FF2B5EF4-FFF2-40B4-BE49-F238E27FC236}">
                <a16:creationId xmlns:a16="http://schemas.microsoft.com/office/drawing/2014/main" id="{D8885766-75A9-FFA2-BEC8-A67B836F1236}"/>
              </a:ext>
            </a:extLst>
          </p:cNvPr>
          <p:cNvGrpSpPr/>
          <p:nvPr/>
        </p:nvGrpSpPr>
        <p:grpSpPr>
          <a:xfrm>
            <a:off x="4872306" y="5078373"/>
            <a:ext cx="2488545" cy="2488545"/>
            <a:chOff x="0" y="0"/>
            <a:chExt cx="812800" cy="812800"/>
          </a:xfrm>
        </p:grpSpPr>
        <p:sp>
          <p:nvSpPr>
            <p:cNvPr id="11" name="Freeform 11">
              <a:extLst>
                <a:ext uri="{FF2B5EF4-FFF2-40B4-BE49-F238E27FC236}">
                  <a16:creationId xmlns:a16="http://schemas.microsoft.com/office/drawing/2014/main" id="{96D496ED-61DD-2727-9FA3-37AF56FFB4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2" name="TextBox 12">
              <a:extLst>
                <a:ext uri="{FF2B5EF4-FFF2-40B4-BE49-F238E27FC236}">
                  <a16:creationId xmlns:a16="http://schemas.microsoft.com/office/drawing/2014/main" id="{8C4DA1A6-AF31-8830-ECA2-9FC2EC69C3BD}"/>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3" name="Group 13">
            <a:extLst>
              <a:ext uri="{FF2B5EF4-FFF2-40B4-BE49-F238E27FC236}">
                <a16:creationId xmlns:a16="http://schemas.microsoft.com/office/drawing/2014/main" id="{20556B8A-B340-3D40-3FFE-74F3F8D94899}"/>
              </a:ext>
            </a:extLst>
          </p:cNvPr>
          <p:cNvGrpSpPr/>
          <p:nvPr/>
        </p:nvGrpSpPr>
        <p:grpSpPr>
          <a:xfrm>
            <a:off x="514350" y="4317707"/>
            <a:ext cx="673606" cy="673606"/>
            <a:chOff x="0" y="0"/>
            <a:chExt cx="812800" cy="812800"/>
          </a:xfrm>
        </p:grpSpPr>
        <p:sp>
          <p:nvSpPr>
            <p:cNvPr id="14" name="Freeform 14">
              <a:extLst>
                <a:ext uri="{FF2B5EF4-FFF2-40B4-BE49-F238E27FC236}">
                  <a16:creationId xmlns:a16="http://schemas.microsoft.com/office/drawing/2014/main" id="{B90D7786-113D-4E25-7C5F-5887005A910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5" name="TextBox 15">
              <a:extLst>
                <a:ext uri="{FF2B5EF4-FFF2-40B4-BE49-F238E27FC236}">
                  <a16:creationId xmlns:a16="http://schemas.microsoft.com/office/drawing/2014/main" id="{C7CE11AE-8C2C-DCD9-5548-5E6FF4E5288D}"/>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17" name="مربع نص 16">
            <a:extLst>
              <a:ext uri="{FF2B5EF4-FFF2-40B4-BE49-F238E27FC236}">
                <a16:creationId xmlns:a16="http://schemas.microsoft.com/office/drawing/2014/main" id="{72F7CDDD-FA96-132B-526B-47F602AB8E9C}"/>
              </a:ext>
            </a:extLst>
          </p:cNvPr>
          <p:cNvSpPr txBox="1"/>
          <p:nvPr/>
        </p:nvSpPr>
        <p:spPr>
          <a:xfrm>
            <a:off x="5105607" y="3105402"/>
            <a:ext cx="3378078" cy="175432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خطوات التخطيط</a:t>
            </a:r>
            <a:endParaRPr kumimoji="0" lang="en-US"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77377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arn(inVertical)">
                                      <p:cBhvr>
                                        <p:cTn id="7"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5B618BB1-4010-DD76-6EB6-2C287D50455A}"/>
              </a:ext>
            </a:extLst>
          </p:cNvPr>
          <p:cNvSpPr/>
          <p:nvPr/>
        </p:nvSpPr>
        <p:spPr>
          <a:xfrm>
            <a:off x="2987824" y="264641"/>
            <a:ext cx="3941092" cy="1567762"/>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مربع نص 12">
            <a:extLst>
              <a:ext uri="{FF2B5EF4-FFF2-40B4-BE49-F238E27FC236}">
                <a16:creationId xmlns:a16="http://schemas.microsoft.com/office/drawing/2014/main" id="{6CAE1CEC-2387-8796-FCE1-0E534F5D7BA2}"/>
              </a:ext>
            </a:extLst>
          </p:cNvPr>
          <p:cNvSpPr txBox="1"/>
          <p:nvPr/>
        </p:nvSpPr>
        <p:spPr>
          <a:xfrm>
            <a:off x="1835696" y="725357"/>
            <a:ext cx="4572000" cy="646331"/>
          </a:xfrm>
          <a:prstGeom prst="rect">
            <a:avLst/>
          </a:prstGeom>
          <a:noFill/>
        </p:spPr>
        <p:txBody>
          <a:bodyPr wrap="square">
            <a:spAutoFit/>
          </a:bodyPr>
          <a:lstStyle/>
          <a:p>
            <a:pPr algn="r" rtl="1">
              <a:spcBef>
                <a:spcPts val="0"/>
              </a:spcBef>
              <a:spcAft>
                <a:spcPts val="500"/>
              </a:spcAft>
            </a:pPr>
            <a:r>
              <a:rPr lang="ar-EG" sz="3600" b="1" i="0" u="none" strike="noStrike" dirty="0">
                <a:solidFill>
                  <a:schemeClr val="bg1"/>
                </a:solidFill>
                <a:effectLst/>
                <a:latin typeface="Times New Roman" panose="02020603050405020304" pitchFamily="18" charset="0"/>
              </a:rPr>
              <a:t>1. تحديد الأهداف:</a:t>
            </a:r>
            <a:endParaRPr lang="ar-EG" sz="3600" b="1" dirty="0">
              <a:solidFill>
                <a:schemeClr val="bg1"/>
              </a:solidFill>
              <a:effectLst/>
            </a:endParaRPr>
          </a:p>
        </p:txBody>
      </p:sp>
      <p:sp>
        <p:nvSpPr>
          <p:cNvPr id="15" name="مربع نص 14">
            <a:extLst>
              <a:ext uri="{FF2B5EF4-FFF2-40B4-BE49-F238E27FC236}">
                <a16:creationId xmlns:a16="http://schemas.microsoft.com/office/drawing/2014/main" id="{E39A161F-1462-CF06-7FA8-F822CC3699F0}"/>
              </a:ext>
            </a:extLst>
          </p:cNvPr>
          <p:cNvSpPr txBox="1"/>
          <p:nvPr/>
        </p:nvSpPr>
        <p:spPr>
          <a:xfrm>
            <a:off x="556457" y="2058772"/>
            <a:ext cx="8031086" cy="3860031"/>
          </a:xfrm>
          <a:prstGeom prst="rect">
            <a:avLst/>
          </a:prstGeom>
          <a:noFill/>
        </p:spPr>
        <p:txBody>
          <a:bodyPr wrap="square">
            <a:spAutoFit/>
          </a:bodyPr>
          <a:lstStyle/>
          <a:p>
            <a:pPr algn="r" rtl="1">
              <a:spcBef>
                <a:spcPts val="0"/>
              </a:spcBef>
              <a:spcAft>
                <a:spcPts val="500"/>
              </a:spcAft>
            </a:pPr>
            <a:r>
              <a:rPr lang="ar-EG" sz="2800" b="1" i="0" u="none" strike="noStrike" dirty="0">
                <a:solidFill>
                  <a:srgbClr val="FFC000"/>
                </a:solidFill>
                <a:effectLst/>
                <a:latin typeface="Times New Roman" panose="02020603050405020304" pitchFamily="18" charset="0"/>
              </a:rPr>
              <a:t>هي الغاية التي تسعى إليها المنظمة.</a:t>
            </a:r>
            <a:endParaRPr lang="ar-EG" sz="2800" b="1" dirty="0">
              <a:solidFill>
                <a:srgbClr val="FFC000"/>
              </a:solidFill>
              <a:effectLst/>
            </a:endParaRPr>
          </a:p>
          <a:p>
            <a:pPr algn="r" rtl="1">
              <a:spcBef>
                <a:spcPts val="0"/>
              </a:spcBef>
              <a:spcAft>
                <a:spcPts val="500"/>
              </a:spcAft>
            </a:pPr>
            <a:r>
              <a:rPr lang="ar-EG" sz="2800" b="1" i="0" u="none" strike="noStrike" dirty="0">
                <a:solidFill>
                  <a:srgbClr val="FFC000"/>
                </a:solidFill>
                <a:effectLst/>
                <a:latin typeface="Arial" panose="020B0604020202020204" pitchFamily="34" charset="0"/>
              </a:rPr>
              <a:t>ويمكن تصوّر أهداف المنظمة من خلال المثال الآتي:</a:t>
            </a:r>
            <a:endParaRPr lang="ar-EG" sz="2800" b="1" dirty="0">
              <a:solidFill>
                <a:srgbClr val="FFC000"/>
              </a:solidFill>
              <a:effectLst/>
            </a:endParaRPr>
          </a:p>
          <a:p>
            <a:pPr algn="r" rtl="1">
              <a:spcBef>
                <a:spcPts val="0"/>
              </a:spcBef>
              <a:spcAft>
                <a:spcPts val="500"/>
              </a:spcAft>
            </a:pPr>
            <a:r>
              <a:rPr lang="ar-EG" sz="2800" b="1" i="0" u="none" strike="noStrike" dirty="0">
                <a:solidFill>
                  <a:srgbClr val="FFC000"/>
                </a:solidFill>
                <a:effectLst/>
                <a:latin typeface="Times New Roman" panose="02020603050405020304" pitchFamily="18" charset="0"/>
              </a:rPr>
              <a:t>أهداف منظمة منتجة للأجهزة الإلكترونية</a:t>
            </a:r>
            <a:endParaRPr lang="ar-EG" sz="2800" b="1" dirty="0">
              <a:solidFill>
                <a:srgbClr val="FFC000"/>
              </a:solidFill>
              <a:effectLst/>
            </a:endParaRPr>
          </a:p>
          <a:p>
            <a:pPr marL="457200" indent="-457200" algn="r" rtl="1">
              <a:spcBef>
                <a:spcPts val="0"/>
              </a:spcBef>
              <a:spcAft>
                <a:spcPts val="500"/>
              </a:spcAft>
              <a:buFont typeface="Wingdings" panose="05000000000000000000" pitchFamily="2" charset="2"/>
              <a:buChar char="§"/>
            </a:pPr>
            <a:r>
              <a:rPr lang="ar-EG" sz="2800" b="1" i="0" u="none" strike="noStrike" dirty="0">
                <a:solidFill>
                  <a:schemeClr val="bg1"/>
                </a:solidFill>
                <a:effectLst/>
                <a:latin typeface="Arial" panose="020B0604020202020204" pitchFamily="34" charset="0"/>
              </a:rPr>
              <a:t> الهدف الإستراتيجي: أن تصبح المنظمة أكبر شركة منتجة للأجهزة الإلكترونية منخفضة التكاليف.</a:t>
            </a:r>
            <a:endParaRPr lang="ar-EG" sz="2800" b="1" dirty="0">
              <a:solidFill>
                <a:schemeClr val="bg1"/>
              </a:solidFill>
              <a:effectLst/>
            </a:endParaRPr>
          </a:p>
          <a:p>
            <a:pPr marL="457200" indent="-457200" algn="r" rtl="1">
              <a:spcBef>
                <a:spcPts val="0"/>
              </a:spcBef>
              <a:spcAft>
                <a:spcPts val="500"/>
              </a:spcAft>
              <a:buFont typeface="Wingdings" panose="05000000000000000000" pitchFamily="2" charset="2"/>
              <a:buChar char="§"/>
            </a:pPr>
            <a:r>
              <a:rPr lang="ar-EG" sz="2800" b="1" i="0" u="none" strike="noStrike" dirty="0">
                <a:solidFill>
                  <a:schemeClr val="bg1"/>
                </a:solidFill>
                <a:effectLst/>
                <a:latin typeface="Arial" panose="020B0604020202020204" pitchFamily="34" charset="0"/>
              </a:rPr>
              <a:t>الهدف التكتيكي: زيادة نصيب المنظمة من سوق الأجهزة الإلكترونية بنسبة (20%).</a:t>
            </a:r>
            <a:endParaRPr lang="ar-EG" sz="2800" b="1" dirty="0">
              <a:solidFill>
                <a:schemeClr val="bg1"/>
              </a:solidFill>
              <a:effectLst/>
            </a:endParaRPr>
          </a:p>
          <a:p>
            <a:pPr marL="457200" indent="-457200" algn="r" rtl="1">
              <a:spcBef>
                <a:spcPts val="0"/>
              </a:spcBef>
              <a:spcAft>
                <a:spcPts val="500"/>
              </a:spcAft>
              <a:buFont typeface="Wingdings" panose="05000000000000000000" pitchFamily="2" charset="2"/>
              <a:buChar char="§"/>
            </a:pPr>
            <a:r>
              <a:rPr lang="ar-EG" sz="2800" b="1" i="0" u="none" strike="noStrike" dirty="0">
                <a:solidFill>
                  <a:schemeClr val="bg1"/>
                </a:solidFill>
                <a:effectLst/>
                <a:latin typeface="Arial" panose="020B0604020202020204" pitchFamily="34" charset="0"/>
              </a:rPr>
              <a:t> الهدف التشغيلي: تخفيض تكلفة الإنتاج بنسبة (16%).</a:t>
            </a:r>
            <a:endParaRPr lang="ar-EG" sz="2800" b="1" dirty="0">
              <a:solidFill>
                <a:schemeClr val="bg1"/>
              </a:solidFill>
              <a:effectLst/>
            </a:endParaRPr>
          </a:p>
        </p:txBody>
      </p:sp>
    </p:spTree>
    <p:extLst>
      <p:ext uri="{BB962C8B-B14F-4D97-AF65-F5344CB8AC3E}">
        <p14:creationId xmlns:p14="http://schemas.microsoft.com/office/powerpoint/2010/main" val="220264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5">
                                            <p:txEl>
                                              <p:pRg st="0" end="0"/>
                                            </p:txEl>
                                          </p:spTgt>
                                        </p:tgtEl>
                                        <p:attrNameLst>
                                          <p:attrName>style.visibility</p:attrName>
                                        </p:attrNameLst>
                                      </p:cBhvr>
                                      <p:to>
                                        <p:strVal val="visible"/>
                                      </p:to>
                                    </p:set>
                                    <p:anim calcmode="lin" valueType="num">
                                      <p:cBhvr additive="base">
                                        <p:cTn id="14"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5">
                                            <p:txEl>
                                              <p:pRg st="1" end="1"/>
                                            </p:txEl>
                                          </p:spTgt>
                                        </p:tgtEl>
                                        <p:attrNameLst>
                                          <p:attrName>style.visibility</p:attrName>
                                        </p:attrNameLst>
                                      </p:cBhvr>
                                      <p:to>
                                        <p:strVal val="visible"/>
                                      </p:to>
                                    </p:set>
                                    <p:anim calcmode="lin" valueType="num">
                                      <p:cBhvr additive="base">
                                        <p:cTn id="20"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
                                            <p:txEl>
                                              <p:pRg st="2" end="2"/>
                                            </p:txEl>
                                          </p:spTgt>
                                        </p:tgtEl>
                                        <p:attrNameLst>
                                          <p:attrName>style.visibility</p:attrName>
                                        </p:attrNameLst>
                                      </p:cBhvr>
                                      <p:to>
                                        <p:strVal val="visible"/>
                                      </p:to>
                                    </p:set>
                                    <p:anim calcmode="lin" valueType="num">
                                      <p:cBhvr additive="base">
                                        <p:cTn id="26"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5">
                                            <p:txEl>
                                              <p:pRg st="3" end="3"/>
                                            </p:txEl>
                                          </p:spTgt>
                                        </p:tgtEl>
                                        <p:attrNameLst>
                                          <p:attrName>style.visibility</p:attrName>
                                        </p:attrNameLst>
                                      </p:cBhvr>
                                      <p:to>
                                        <p:strVal val="visible"/>
                                      </p:to>
                                    </p:set>
                                    <p:anim calcmode="lin" valueType="num">
                                      <p:cBhvr additive="base">
                                        <p:cTn id="32" dur="5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5">
                                            <p:txEl>
                                              <p:pRg st="4" end="4"/>
                                            </p:txEl>
                                          </p:spTgt>
                                        </p:tgtEl>
                                        <p:attrNameLst>
                                          <p:attrName>style.visibility</p:attrName>
                                        </p:attrNameLst>
                                      </p:cBhvr>
                                      <p:to>
                                        <p:strVal val="visible"/>
                                      </p:to>
                                    </p:set>
                                    <p:anim calcmode="lin" valueType="num">
                                      <p:cBhvr additive="base">
                                        <p:cTn id="38" dur="5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5">
                                            <p:txEl>
                                              <p:pRg st="5" end="5"/>
                                            </p:txEl>
                                          </p:spTgt>
                                        </p:tgtEl>
                                        <p:attrNameLst>
                                          <p:attrName>style.visibility</p:attrName>
                                        </p:attrNameLst>
                                      </p:cBhvr>
                                      <p:to>
                                        <p:strVal val="visible"/>
                                      </p:to>
                                    </p:set>
                                    <p:anim calcmode="lin" valueType="num">
                                      <p:cBhvr additive="base">
                                        <p:cTn id="44" dur="500" fill="hold"/>
                                        <p:tgtEl>
                                          <p:spTgt spid="15">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24FABDF0-8C52-DD20-76CD-ED85D7391973}"/>
              </a:ext>
            </a:extLst>
          </p:cNvPr>
          <p:cNvSpPr/>
          <p:nvPr/>
        </p:nvSpPr>
        <p:spPr>
          <a:xfrm>
            <a:off x="2987824" y="264641"/>
            <a:ext cx="3941092" cy="1567762"/>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مربع نص 12">
            <a:extLst>
              <a:ext uri="{FF2B5EF4-FFF2-40B4-BE49-F238E27FC236}">
                <a16:creationId xmlns:a16="http://schemas.microsoft.com/office/drawing/2014/main" id="{6CAE1CEC-2387-8796-FCE1-0E534F5D7BA2}"/>
              </a:ext>
            </a:extLst>
          </p:cNvPr>
          <p:cNvSpPr txBox="1"/>
          <p:nvPr/>
        </p:nvSpPr>
        <p:spPr>
          <a:xfrm>
            <a:off x="1835696" y="725357"/>
            <a:ext cx="4572000" cy="646331"/>
          </a:xfrm>
          <a:prstGeom prst="rect">
            <a:avLst/>
          </a:prstGeom>
          <a:noFill/>
        </p:spPr>
        <p:txBody>
          <a:bodyPr wrap="square">
            <a:spAutoFit/>
          </a:bodyPr>
          <a:lstStyle/>
          <a:p>
            <a:pPr algn="r" rtl="1">
              <a:spcBef>
                <a:spcPts val="0"/>
              </a:spcBef>
              <a:spcAft>
                <a:spcPts val="500"/>
              </a:spcAft>
            </a:pPr>
            <a:r>
              <a:rPr lang="ar-EG" sz="3600" b="1" dirty="0">
                <a:solidFill>
                  <a:schemeClr val="bg1"/>
                </a:solidFill>
                <a:latin typeface="Times New Roman" panose="02020603050405020304" pitchFamily="18" charset="0"/>
              </a:rPr>
              <a:t>2- جمع المعلومات</a:t>
            </a:r>
            <a:endParaRPr lang="ar-EG" sz="3600" b="1" dirty="0">
              <a:solidFill>
                <a:schemeClr val="bg1"/>
              </a:solidFill>
              <a:effectLst/>
            </a:endParaRPr>
          </a:p>
        </p:txBody>
      </p:sp>
      <p:sp>
        <p:nvSpPr>
          <p:cNvPr id="15" name="مربع نص 14">
            <a:extLst>
              <a:ext uri="{FF2B5EF4-FFF2-40B4-BE49-F238E27FC236}">
                <a16:creationId xmlns:a16="http://schemas.microsoft.com/office/drawing/2014/main" id="{E39A161F-1462-CF06-7FA8-F822CC3699F0}"/>
              </a:ext>
            </a:extLst>
          </p:cNvPr>
          <p:cNvSpPr txBox="1"/>
          <p:nvPr/>
        </p:nvSpPr>
        <p:spPr>
          <a:xfrm>
            <a:off x="556457" y="2924944"/>
            <a:ext cx="8031086" cy="2769989"/>
          </a:xfrm>
          <a:prstGeom prst="rect">
            <a:avLst/>
          </a:prstGeom>
          <a:noFill/>
        </p:spPr>
        <p:txBody>
          <a:bodyPr wrap="square">
            <a:spAutoFit/>
          </a:bodyPr>
          <a:lstStyle/>
          <a:p>
            <a:r>
              <a:rPr lang="ar-EG" sz="4000" b="1" dirty="0">
                <a:solidFill>
                  <a:srgbClr val="FFC000"/>
                </a:solidFill>
              </a:rPr>
              <a:t>ويقصد بها جمع البيانات والمعلومات حول العوامل المؤثرة في تحقيق الهدف.</a:t>
            </a:r>
            <a:r>
              <a:rPr lang="ar-EG" sz="5400" b="1" dirty="0">
                <a:solidFill>
                  <a:srgbClr val="FFC000"/>
                </a:solidFill>
              </a:rPr>
              <a:t> </a:t>
            </a:r>
            <a:r>
              <a:rPr lang="ar-EG" sz="4000" b="1" dirty="0">
                <a:solidFill>
                  <a:srgbClr val="FFC000"/>
                </a:solidFill>
              </a:rPr>
              <a:t>ويمكن أن تكون في مثالنا السابق حجم الطلب المنافسون التغيرات التقنية، عناصر الإنتاج، ونحو ذلك.</a:t>
            </a:r>
            <a:endParaRPr lang="ar-EG" sz="5400" b="1" dirty="0">
              <a:solidFill>
                <a:srgbClr val="FFC000"/>
              </a:solidFill>
            </a:endParaRPr>
          </a:p>
        </p:txBody>
      </p:sp>
    </p:spTree>
    <p:extLst>
      <p:ext uri="{BB962C8B-B14F-4D97-AF65-F5344CB8AC3E}">
        <p14:creationId xmlns:p14="http://schemas.microsoft.com/office/powerpoint/2010/main" val="203603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5">
                                            <p:txEl>
                                              <p:pRg st="0" end="0"/>
                                            </p:txEl>
                                          </p:spTgt>
                                        </p:tgtEl>
                                        <p:attrNameLst>
                                          <p:attrName>style.visibility</p:attrName>
                                        </p:attrNameLst>
                                      </p:cBhvr>
                                      <p:to>
                                        <p:strVal val="visible"/>
                                      </p:to>
                                    </p:set>
                                    <p:anim calcmode="lin" valueType="num">
                                      <p:cBhvr additive="base">
                                        <p:cTn id="14"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904D1015-8A46-807C-48CD-D58F221E65D3}"/>
              </a:ext>
            </a:extLst>
          </p:cNvPr>
          <p:cNvSpPr/>
          <p:nvPr/>
        </p:nvSpPr>
        <p:spPr>
          <a:xfrm>
            <a:off x="2987824" y="264641"/>
            <a:ext cx="3941092" cy="1567762"/>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مربع نص 12">
            <a:extLst>
              <a:ext uri="{FF2B5EF4-FFF2-40B4-BE49-F238E27FC236}">
                <a16:creationId xmlns:a16="http://schemas.microsoft.com/office/drawing/2014/main" id="{6CAE1CEC-2387-8796-FCE1-0E534F5D7BA2}"/>
              </a:ext>
            </a:extLst>
          </p:cNvPr>
          <p:cNvSpPr txBox="1"/>
          <p:nvPr/>
        </p:nvSpPr>
        <p:spPr>
          <a:xfrm>
            <a:off x="1835696" y="725357"/>
            <a:ext cx="4572000" cy="646331"/>
          </a:xfrm>
          <a:prstGeom prst="rect">
            <a:avLst/>
          </a:prstGeom>
          <a:noFill/>
        </p:spPr>
        <p:txBody>
          <a:bodyPr wrap="square">
            <a:spAutoFit/>
          </a:bodyPr>
          <a:lstStyle/>
          <a:p>
            <a:pPr algn="r" rtl="1">
              <a:spcBef>
                <a:spcPts val="0"/>
              </a:spcBef>
              <a:spcAft>
                <a:spcPts val="500"/>
              </a:spcAft>
            </a:pPr>
            <a:r>
              <a:rPr lang="ar-EG" sz="3600" b="1" dirty="0">
                <a:solidFill>
                  <a:schemeClr val="bg1"/>
                </a:solidFill>
                <a:latin typeface="Times New Roman" panose="02020603050405020304" pitchFamily="18" charset="0"/>
              </a:rPr>
              <a:t>3- وضع الافتراضات</a:t>
            </a:r>
            <a:endParaRPr lang="ar-EG" sz="3600" b="1" dirty="0">
              <a:solidFill>
                <a:schemeClr val="bg1"/>
              </a:solidFill>
              <a:effectLst/>
            </a:endParaRPr>
          </a:p>
        </p:txBody>
      </p:sp>
      <p:sp>
        <p:nvSpPr>
          <p:cNvPr id="15" name="مربع نص 14">
            <a:extLst>
              <a:ext uri="{FF2B5EF4-FFF2-40B4-BE49-F238E27FC236}">
                <a16:creationId xmlns:a16="http://schemas.microsoft.com/office/drawing/2014/main" id="{E39A161F-1462-CF06-7FA8-F822CC3699F0}"/>
              </a:ext>
            </a:extLst>
          </p:cNvPr>
          <p:cNvSpPr txBox="1"/>
          <p:nvPr/>
        </p:nvSpPr>
        <p:spPr>
          <a:xfrm>
            <a:off x="556457" y="2385751"/>
            <a:ext cx="8031086" cy="2862322"/>
          </a:xfrm>
          <a:prstGeom prst="rect">
            <a:avLst/>
          </a:prstGeom>
          <a:noFill/>
        </p:spPr>
        <p:txBody>
          <a:bodyPr wrap="square">
            <a:spAutoFit/>
          </a:bodyPr>
          <a:lstStyle/>
          <a:p>
            <a:r>
              <a:rPr lang="ar-EG" sz="3600" b="1" dirty="0">
                <a:solidFill>
                  <a:srgbClr val="FFC000"/>
                </a:solidFill>
              </a:rPr>
              <a:t>توضع الافتراضات من خلال تحديد الوضع المستقبلي المأمول للمنظمة، من خلال تحديد الاتجاهات التسويقية التحقيق الأهداف الموضوعة، تقدير نسبة الأرباح المتوقعة البحث عن إحلال بدائل تقنية للتطوير، ويُركز على مختلف الاحتمالات والظروف التي قد تواجه المنظمة خلال مدة تنفيذ الخطة</a:t>
            </a:r>
            <a:endParaRPr lang="ar-EG" sz="8000" b="1" dirty="0">
              <a:solidFill>
                <a:srgbClr val="FFC000"/>
              </a:solidFill>
            </a:endParaRPr>
          </a:p>
        </p:txBody>
      </p:sp>
    </p:spTree>
    <p:extLst>
      <p:ext uri="{BB962C8B-B14F-4D97-AF65-F5344CB8AC3E}">
        <p14:creationId xmlns:p14="http://schemas.microsoft.com/office/powerpoint/2010/main" val="28567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5">
                                            <p:txEl>
                                              <p:pRg st="0" end="0"/>
                                            </p:txEl>
                                          </p:spTgt>
                                        </p:tgtEl>
                                        <p:attrNameLst>
                                          <p:attrName>style.visibility</p:attrName>
                                        </p:attrNameLst>
                                      </p:cBhvr>
                                      <p:to>
                                        <p:strVal val="visible"/>
                                      </p:to>
                                    </p:set>
                                    <p:anim calcmode="lin" valueType="num">
                                      <p:cBhvr additive="base">
                                        <p:cTn id="14"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661F6CD3-3BA8-0EFD-4527-D83D1DD98C86}"/>
              </a:ext>
            </a:extLst>
          </p:cNvPr>
          <p:cNvSpPr/>
          <p:nvPr/>
        </p:nvSpPr>
        <p:spPr>
          <a:xfrm>
            <a:off x="2123728" y="574504"/>
            <a:ext cx="5597276" cy="1567762"/>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مربع نص 12">
            <a:extLst>
              <a:ext uri="{FF2B5EF4-FFF2-40B4-BE49-F238E27FC236}">
                <a16:creationId xmlns:a16="http://schemas.microsoft.com/office/drawing/2014/main" id="{6CAE1CEC-2387-8796-FCE1-0E534F5D7BA2}"/>
              </a:ext>
            </a:extLst>
          </p:cNvPr>
          <p:cNvSpPr txBox="1"/>
          <p:nvPr/>
        </p:nvSpPr>
        <p:spPr>
          <a:xfrm>
            <a:off x="2043020" y="1065997"/>
            <a:ext cx="5265510" cy="584775"/>
          </a:xfrm>
          <a:prstGeom prst="rect">
            <a:avLst/>
          </a:prstGeom>
          <a:noFill/>
        </p:spPr>
        <p:txBody>
          <a:bodyPr wrap="square">
            <a:spAutoFit/>
          </a:bodyPr>
          <a:lstStyle/>
          <a:p>
            <a:pPr algn="ctr">
              <a:spcAft>
                <a:spcPts val="500"/>
              </a:spcAft>
            </a:pPr>
            <a:r>
              <a:rPr lang="ar-EG" sz="3200" b="1" dirty="0">
                <a:solidFill>
                  <a:schemeClr val="bg1"/>
                </a:solidFill>
              </a:rPr>
              <a:t>4. تحديد البدائل والاختيار من بينها:</a:t>
            </a:r>
            <a:endParaRPr lang="ar-EG" sz="5400" b="1" dirty="0">
              <a:solidFill>
                <a:schemeClr val="bg1"/>
              </a:solidFill>
              <a:effectLst/>
            </a:endParaRPr>
          </a:p>
        </p:txBody>
      </p:sp>
      <p:sp>
        <p:nvSpPr>
          <p:cNvPr id="15" name="مربع نص 14">
            <a:extLst>
              <a:ext uri="{FF2B5EF4-FFF2-40B4-BE49-F238E27FC236}">
                <a16:creationId xmlns:a16="http://schemas.microsoft.com/office/drawing/2014/main" id="{E39A161F-1462-CF06-7FA8-F822CC3699F0}"/>
              </a:ext>
            </a:extLst>
          </p:cNvPr>
          <p:cNvSpPr txBox="1"/>
          <p:nvPr/>
        </p:nvSpPr>
        <p:spPr>
          <a:xfrm>
            <a:off x="556457" y="2780928"/>
            <a:ext cx="8031086" cy="2554545"/>
          </a:xfrm>
          <a:prstGeom prst="rect">
            <a:avLst/>
          </a:prstGeom>
          <a:noFill/>
        </p:spPr>
        <p:txBody>
          <a:bodyPr wrap="square">
            <a:spAutoFit/>
          </a:bodyPr>
          <a:lstStyle/>
          <a:p>
            <a:r>
              <a:rPr lang="ar-EG" sz="3200" b="1" dirty="0">
                <a:solidFill>
                  <a:srgbClr val="FFC000"/>
                </a:solidFill>
              </a:rPr>
              <a:t>يبحث عن مجموعة من البدائل المتاحة، وبعد ذلك تقوم للوصول لأفضل بديل، وتتم عملية تقييم البدائل عن طريق وضع مجموعة من المعايير التي تبين مزايا كل بديل وعيوبه التسهيل المقارنة بينها. كما يختار البديل الأفضل الذي لابد أن يكون تنفيذه عمليا وواقعيا، ولا يتعارض مع السياسات والأنظمة داخل المنظمة وخارجها.</a:t>
            </a:r>
          </a:p>
        </p:txBody>
      </p:sp>
    </p:spTree>
    <p:extLst>
      <p:ext uri="{BB962C8B-B14F-4D97-AF65-F5344CB8AC3E}">
        <p14:creationId xmlns:p14="http://schemas.microsoft.com/office/powerpoint/2010/main" val="46769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5">
                                            <p:txEl>
                                              <p:pRg st="0" end="0"/>
                                            </p:txEl>
                                          </p:spTgt>
                                        </p:tgtEl>
                                        <p:attrNameLst>
                                          <p:attrName>style.visibility</p:attrName>
                                        </p:attrNameLst>
                                      </p:cBhvr>
                                      <p:to>
                                        <p:strVal val="visible"/>
                                      </p:to>
                                    </p:set>
                                    <p:anim calcmode="lin" valueType="num">
                                      <p:cBhvr additive="base">
                                        <p:cTn id="14"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655676" y="620688"/>
            <a:ext cx="5832648" cy="1285577"/>
          </a:xfrm>
          <a:prstGeom prst="snip2DiagRect">
            <a:avLst/>
          </a:prstGeom>
          <a:noFill/>
          <a:ln>
            <a:noFill/>
          </a:ln>
        </p:spPr>
        <p:txBody>
          <a:bodyPr wrap="square">
            <a:spAutoFit/>
          </a:bodyPr>
          <a:lstStyle/>
          <a:p>
            <a:r>
              <a:rPr lang="ar-EG" sz="3200" b="1" dirty="0">
                <a:solidFill>
                  <a:schemeClr val="bg1"/>
                </a:solidFill>
              </a:rPr>
              <a:t>مثال: يمكن لمنظمة تهدف لزيادة أرباحها بنسبة (10%) مثلاً باختيار أحد البديلين الآتيين:</a:t>
            </a:r>
            <a:endParaRPr lang="ar-EG" sz="4000" b="1" dirty="0">
              <a:solidFill>
                <a:schemeClr val="bg1"/>
              </a:solidFill>
            </a:endParaRPr>
          </a:p>
        </p:txBody>
      </p:sp>
      <p:graphicFrame>
        <p:nvGraphicFramePr>
          <p:cNvPr id="4" name="جدول 5">
            <a:extLst>
              <a:ext uri="{FF2B5EF4-FFF2-40B4-BE49-F238E27FC236}">
                <a16:creationId xmlns:a16="http://schemas.microsoft.com/office/drawing/2014/main" id="{2C7238A7-3CE4-64D3-B08D-0289A6799BB5}"/>
              </a:ext>
            </a:extLst>
          </p:cNvPr>
          <p:cNvGraphicFramePr>
            <a:graphicFrameLocks noGrp="1"/>
          </p:cNvGraphicFramePr>
          <p:nvPr>
            <p:extLst>
              <p:ext uri="{D42A27DB-BD31-4B8C-83A1-F6EECF244321}">
                <p14:modId xmlns:p14="http://schemas.microsoft.com/office/powerpoint/2010/main" val="381866786"/>
              </p:ext>
            </p:extLst>
          </p:nvPr>
        </p:nvGraphicFramePr>
        <p:xfrm>
          <a:off x="4860032" y="2276872"/>
          <a:ext cx="3600400" cy="3675817"/>
        </p:xfrm>
        <a:graphic>
          <a:graphicData uri="http://schemas.openxmlformats.org/drawingml/2006/table">
            <a:tbl>
              <a:tblPr firstRow="1" bandRow="1">
                <a:tableStyleId>{21E4AEA4-8DFA-4A89-87EB-49C32662AFE0}</a:tableStyleId>
              </a:tblPr>
              <a:tblGrid>
                <a:gridCol w="3600400">
                  <a:extLst>
                    <a:ext uri="{9D8B030D-6E8A-4147-A177-3AD203B41FA5}">
                      <a16:colId xmlns:a16="http://schemas.microsoft.com/office/drawing/2014/main" val="2439503268"/>
                    </a:ext>
                  </a:extLst>
                </a:gridCol>
              </a:tblGrid>
              <a:tr h="720081">
                <a:tc>
                  <a:txBody>
                    <a:bodyPr/>
                    <a:lstStyle/>
                    <a:p>
                      <a:pPr algn="ctr"/>
                      <a:r>
                        <a:rPr lang="ar-EG" sz="3600" dirty="0"/>
                        <a:t>01</a:t>
                      </a:r>
                      <a:endParaRPr lang="en-US" sz="3600" dirty="0"/>
                    </a:p>
                  </a:txBody>
                  <a:tcPr>
                    <a:solidFill>
                      <a:schemeClr val="accent4">
                        <a:lumMod val="75000"/>
                      </a:schemeClr>
                    </a:solidFill>
                  </a:tcPr>
                </a:tc>
                <a:extLst>
                  <a:ext uri="{0D108BD9-81ED-4DB2-BD59-A6C34878D82A}">
                    <a16:rowId xmlns:a16="http://schemas.microsoft.com/office/drawing/2014/main" val="666247777"/>
                  </a:ext>
                </a:extLst>
              </a:tr>
              <a:tr h="2955736">
                <a:tc>
                  <a:txBody>
                    <a:bodyPr/>
                    <a:lstStyle/>
                    <a:p>
                      <a:pPr algn="ctr"/>
                      <a:r>
                        <a:rPr lang="ar-EG" sz="3600" b="1" dirty="0"/>
                        <a:t>زيادة مبيعاتها: باتخاذ إجراء أو أكثر لتحقيق تلك الزيادة من خلال قرارات التسعير، والترويج، وتنمية مهارات فريق التسويق</a:t>
                      </a:r>
                      <a:endParaRPr lang="en-US" sz="3600" b="1" dirty="0"/>
                    </a:p>
                  </a:txBody>
                  <a:tcPr>
                    <a:solidFill>
                      <a:schemeClr val="tx2">
                        <a:lumMod val="20000"/>
                        <a:lumOff val="80000"/>
                      </a:schemeClr>
                    </a:solidFill>
                  </a:tcPr>
                </a:tc>
                <a:extLst>
                  <a:ext uri="{0D108BD9-81ED-4DB2-BD59-A6C34878D82A}">
                    <a16:rowId xmlns:a16="http://schemas.microsoft.com/office/drawing/2014/main" val="2355611469"/>
                  </a:ext>
                </a:extLst>
              </a:tr>
            </a:tbl>
          </a:graphicData>
        </a:graphic>
      </p:graphicFrame>
      <p:graphicFrame>
        <p:nvGraphicFramePr>
          <p:cNvPr id="6" name="جدول 5">
            <a:extLst>
              <a:ext uri="{FF2B5EF4-FFF2-40B4-BE49-F238E27FC236}">
                <a16:creationId xmlns:a16="http://schemas.microsoft.com/office/drawing/2014/main" id="{762A061C-58B7-8A3A-0C86-44743FD5424D}"/>
              </a:ext>
            </a:extLst>
          </p:cNvPr>
          <p:cNvGraphicFramePr>
            <a:graphicFrameLocks noGrp="1"/>
          </p:cNvGraphicFramePr>
          <p:nvPr>
            <p:extLst>
              <p:ext uri="{D42A27DB-BD31-4B8C-83A1-F6EECF244321}">
                <p14:modId xmlns:p14="http://schemas.microsoft.com/office/powerpoint/2010/main" val="4278107630"/>
              </p:ext>
            </p:extLst>
          </p:nvPr>
        </p:nvGraphicFramePr>
        <p:xfrm>
          <a:off x="943363" y="2276872"/>
          <a:ext cx="3600400" cy="3737601"/>
        </p:xfrm>
        <a:graphic>
          <a:graphicData uri="http://schemas.openxmlformats.org/drawingml/2006/table">
            <a:tbl>
              <a:tblPr firstRow="1" bandRow="1">
                <a:tableStyleId>{21E4AEA4-8DFA-4A89-87EB-49C32662AFE0}</a:tableStyleId>
              </a:tblPr>
              <a:tblGrid>
                <a:gridCol w="3600400">
                  <a:extLst>
                    <a:ext uri="{9D8B030D-6E8A-4147-A177-3AD203B41FA5}">
                      <a16:colId xmlns:a16="http://schemas.microsoft.com/office/drawing/2014/main" val="2439503268"/>
                    </a:ext>
                  </a:extLst>
                </a:gridCol>
              </a:tblGrid>
              <a:tr h="720081">
                <a:tc>
                  <a:txBody>
                    <a:bodyPr/>
                    <a:lstStyle/>
                    <a:p>
                      <a:pPr algn="ctr"/>
                      <a:r>
                        <a:rPr lang="ar-EG" sz="3600" dirty="0"/>
                        <a:t>02</a:t>
                      </a:r>
                      <a:endParaRPr lang="en-US" sz="3600" dirty="0"/>
                    </a:p>
                  </a:txBody>
                  <a:tcPr>
                    <a:solidFill>
                      <a:schemeClr val="accent5">
                        <a:lumMod val="75000"/>
                      </a:schemeClr>
                    </a:solidFill>
                  </a:tcPr>
                </a:tc>
                <a:extLst>
                  <a:ext uri="{0D108BD9-81ED-4DB2-BD59-A6C34878D82A}">
                    <a16:rowId xmlns:a16="http://schemas.microsoft.com/office/drawing/2014/main" val="666247777"/>
                  </a:ext>
                </a:extLst>
              </a:tr>
              <a:tr h="2955736">
                <a:tc>
                  <a:txBody>
                    <a:bodyPr/>
                    <a:lstStyle/>
                    <a:p>
                      <a:pPr algn="ctr"/>
                      <a:r>
                        <a:rPr lang="ar-EG" sz="3200" b="1" dirty="0"/>
                        <a:t>تخفيض التكاليف: ويمكن من خلال هذا البديل أن تقوم المنظمة بأكثر من خيار؛ مثل تخفيض عدد العاملين، والبحث عن بديل اقتصادي للمواد المستخدمة</a:t>
                      </a:r>
                      <a:endParaRPr lang="en-US" sz="3200" b="1" dirty="0"/>
                    </a:p>
                  </a:txBody>
                  <a:tcPr>
                    <a:solidFill>
                      <a:schemeClr val="bg1">
                        <a:lumMod val="95000"/>
                      </a:schemeClr>
                    </a:solidFill>
                  </a:tcPr>
                </a:tc>
                <a:extLst>
                  <a:ext uri="{0D108BD9-81ED-4DB2-BD59-A6C34878D82A}">
                    <a16:rowId xmlns:a16="http://schemas.microsoft.com/office/drawing/2014/main" val="2355611469"/>
                  </a:ext>
                </a:extLst>
              </a:tr>
            </a:tbl>
          </a:graphicData>
        </a:graphic>
      </p:graphicFrame>
    </p:spTree>
    <p:extLst>
      <p:ext uri="{BB962C8B-B14F-4D97-AF65-F5344CB8AC3E}">
        <p14:creationId xmlns:p14="http://schemas.microsoft.com/office/powerpoint/2010/main" val="37070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D07FDA56-91A0-9B1F-C3BB-224B30BF887A}"/>
              </a:ext>
            </a:extLst>
          </p:cNvPr>
          <p:cNvSpPr/>
          <p:nvPr/>
        </p:nvSpPr>
        <p:spPr>
          <a:xfrm>
            <a:off x="2842508" y="525849"/>
            <a:ext cx="3941092" cy="1567762"/>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مربع نص 12">
            <a:extLst>
              <a:ext uri="{FF2B5EF4-FFF2-40B4-BE49-F238E27FC236}">
                <a16:creationId xmlns:a16="http://schemas.microsoft.com/office/drawing/2014/main" id="{6CAE1CEC-2387-8796-FCE1-0E534F5D7BA2}"/>
              </a:ext>
            </a:extLst>
          </p:cNvPr>
          <p:cNvSpPr txBox="1"/>
          <p:nvPr/>
        </p:nvSpPr>
        <p:spPr>
          <a:xfrm>
            <a:off x="2180299" y="925009"/>
            <a:ext cx="5265510" cy="769441"/>
          </a:xfrm>
          <a:prstGeom prst="rect">
            <a:avLst/>
          </a:prstGeom>
          <a:noFill/>
        </p:spPr>
        <p:txBody>
          <a:bodyPr wrap="square">
            <a:spAutoFit/>
          </a:bodyPr>
          <a:lstStyle/>
          <a:p>
            <a:pPr algn="ctr">
              <a:spcAft>
                <a:spcPts val="500"/>
              </a:spcAft>
            </a:pPr>
            <a:r>
              <a:rPr lang="ar-EG" sz="4400" b="1" dirty="0">
                <a:solidFill>
                  <a:schemeClr val="bg1"/>
                </a:solidFill>
              </a:rPr>
              <a:t>5- التنفيذ</a:t>
            </a:r>
            <a:endParaRPr lang="ar-EG" sz="7200" b="1" dirty="0">
              <a:solidFill>
                <a:schemeClr val="bg1"/>
              </a:solidFill>
              <a:effectLst/>
            </a:endParaRPr>
          </a:p>
        </p:txBody>
      </p:sp>
      <p:sp>
        <p:nvSpPr>
          <p:cNvPr id="15" name="مربع نص 14">
            <a:extLst>
              <a:ext uri="{FF2B5EF4-FFF2-40B4-BE49-F238E27FC236}">
                <a16:creationId xmlns:a16="http://schemas.microsoft.com/office/drawing/2014/main" id="{E39A161F-1462-CF06-7FA8-F822CC3699F0}"/>
              </a:ext>
            </a:extLst>
          </p:cNvPr>
          <p:cNvSpPr txBox="1"/>
          <p:nvPr/>
        </p:nvSpPr>
        <p:spPr>
          <a:xfrm>
            <a:off x="556457" y="2996952"/>
            <a:ext cx="8031086" cy="1938992"/>
          </a:xfrm>
          <a:prstGeom prst="rect">
            <a:avLst/>
          </a:prstGeom>
          <a:noFill/>
        </p:spPr>
        <p:txBody>
          <a:bodyPr wrap="square">
            <a:spAutoFit/>
          </a:bodyPr>
          <a:lstStyle/>
          <a:p>
            <a:r>
              <a:rPr lang="ar-EG" sz="4000" b="1" dirty="0">
                <a:solidFill>
                  <a:srgbClr val="FFC000"/>
                </a:solidFill>
              </a:rPr>
              <a:t>وهذه الخطوة تختص بوضع البديل الذي اعتمد موضع التنفيذ الفعلي، وبعد البدء بتنفيذه تأتي مرحلة تقويم النتائج</a:t>
            </a:r>
          </a:p>
          <a:p>
            <a:r>
              <a:rPr lang="ar-EG" sz="4000" b="1" dirty="0">
                <a:solidFill>
                  <a:srgbClr val="FFC000"/>
                </a:solidFill>
              </a:rPr>
              <a:t>للمطابقة بين المخطط والمنفذ.</a:t>
            </a:r>
          </a:p>
        </p:txBody>
      </p:sp>
    </p:spTree>
    <p:extLst>
      <p:ext uri="{BB962C8B-B14F-4D97-AF65-F5344CB8AC3E}">
        <p14:creationId xmlns:p14="http://schemas.microsoft.com/office/powerpoint/2010/main" val="411364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5">
                                            <p:txEl>
                                              <p:pRg st="0" end="0"/>
                                            </p:txEl>
                                          </p:spTgt>
                                        </p:tgtEl>
                                        <p:attrNameLst>
                                          <p:attrName>style.visibility</p:attrName>
                                        </p:attrNameLst>
                                      </p:cBhvr>
                                      <p:to>
                                        <p:strVal val="visible"/>
                                      </p:to>
                                    </p:set>
                                    <p:anim calcmode="lin" valueType="num">
                                      <p:cBhvr additive="base">
                                        <p:cTn id="14"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5">
                                            <p:txEl>
                                              <p:pRg st="1" end="1"/>
                                            </p:txEl>
                                          </p:spTgt>
                                        </p:tgtEl>
                                        <p:attrNameLst>
                                          <p:attrName>style.visibility</p:attrName>
                                        </p:attrNameLst>
                                      </p:cBhvr>
                                      <p:to>
                                        <p:strVal val="visible"/>
                                      </p:to>
                                    </p:set>
                                    <p:anim calcmode="lin" valueType="num">
                                      <p:cBhvr additive="base">
                                        <p:cTn id="20"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94D561F6-6681-CE8A-0361-92597FBA6897}"/>
              </a:ext>
            </a:extLst>
          </p:cNvPr>
          <p:cNvSpPr/>
          <p:nvPr/>
        </p:nvSpPr>
        <p:spPr>
          <a:xfrm>
            <a:off x="2601331" y="1483060"/>
            <a:ext cx="4689562" cy="3891880"/>
          </a:xfrm>
          <a:custGeom>
            <a:avLst/>
            <a:gdLst/>
            <a:ahLst/>
            <a:cxnLst/>
            <a:rect l="l" t="t" r="r" b="b"/>
            <a:pathLst>
              <a:path w="3231988" h="4114800">
                <a:moveTo>
                  <a:pt x="0" y="0"/>
                </a:moveTo>
                <a:lnTo>
                  <a:pt x="3231988" y="0"/>
                </a:lnTo>
                <a:lnTo>
                  <a:pt x="3231988"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مربع نص 5">
            <a:extLst>
              <a:ext uri="{FF2B5EF4-FFF2-40B4-BE49-F238E27FC236}">
                <a16:creationId xmlns:a16="http://schemas.microsoft.com/office/drawing/2014/main" id="{7960B6A7-5AB8-CE4F-E8ED-FD709DB9759D}"/>
              </a:ext>
            </a:extLst>
          </p:cNvPr>
          <p:cNvSpPr txBox="1"/>
          <p:nvPr/>
        </p:nvSpPr>
        <p:spPr>
          <a:xfrm>
            <a:off x="2601331" y="2151727"/>
            <a:ext cx="4572000" cy="2554545"/>
          </a:xfrm>
          <a:prstGeom prst="rect">
            <a:avLst/>
          </a:prstGeom>
          <a:noFill/>
        </p:spPr>
        <p:txBody>
          <a:bodyPr wrap="square">
            <a:spAutoFit/>
          </a:bodyPr>
          <a:lstStyle/>
          <a:p>
            <a:r>
              <a:rPr lang="ar-EG" sz="3200" b="1" i="0" u="none" strike="noStrike" dirty="0">
                <a:effectLst/>
                <a:latin typeface="Arial" panose="020B0604020202020204" pitchFamily="34" charset="0"/>
              </a:rPr>
              <a:t>تنويه: التقويم يعد خطوة أساسية من خطوات التخطيط الفعال، وتتم عملية التقويم مع كل خطوة من خطوات التخطيط؛ وذلك لتصحيح الانحرافات في حينها، ثم تقويم النتائج التي تحققت</a:t>
            </a:r>
            <a:endParaRPr lang="en-US" sz="3200" b="1" dirty="0"/>
          </a:p>
        </p:txBody>
      </p:sp>
    </p:spTree>
    <p:extLst>
      <p:ext uri="{BB962C8B-B14F-4D97-AF65-F5344CB8AC3E}">
        <p14:creationId xmlns:p14="http://schemas.microsoft.com/office/powerpoint/2010/main" val="137173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4FB56-A5A7-32A8-89E1-11621DF03C86}"/>
            </a:ext>
          </a:extLst>
        </p:cNvPr>
        <p:cNvGrpSpPr/>
        <p:nvPr/>
      </p:nvGrpSpPr>
      <p:grpSpPr>
        <a:xfrm>
          <a:off x="0" y="0"/>
          <a:ext cx="0" cy="0"/>
          <a:chOff x="0" y="0"/>
          <a:chExt cx="0" cy="0"/>
        </a:xfrm>
      </p:grpSpPr>
      <p:sp>
        <p:nvSpPr>
          <p:cNvPr id="2" name="Freeform 4">
            <a:extLst>
              <a:ext uri="{FF2B5EF4-FFF2-40B4-BE49-F238E27FC236}">
                <a16:creationId xmlns:a16="http://schemas.microsoft.com/office/drawing/2014/main" id="{D278C5D9-18E9-1345-CAC0-81A5F91BF61E}"/>
              </a:ext>
            </a:extLst>
          </p:cNvPr>
          <p:cNvSpPr/>
          <p:nvPr/>
        </p:nvSpPr>
        <p:spPr>
          <a:xfrm>
            <a:off x="2570405" y="1607061"/>
            <a:ext cx="4003190" cy="4759424"/>
          </a:xfrm>
          <a:custGeom>
            <a:avLst/>
            <a:gdLst/>
            <a:ahLst/>
            <a:cxnLst/>
            <a:rect l="l" t="t" r="r" b="b"/>
            <a:pathLst>
              <a:path w="3278644" h="4114800">
                <a:moveTo>
                  <a:pt x="0" y="0"/>
                </a:moveTo>
                <a:lnTo>
                  <a:pt x="3278644" y="0"/>
                </a:lnTo>
                <a:lnTo>
                  <a:pt x="32786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FED389B6-14EF-F9FA-A7BA-6CCCF2F5978B}"/>
              </a:ext>
            </a:extLst>
          </p:cNvPr>
          <p:cNvSpPr txBox="1"/>
          <p:nvPr/>
        </p:nvSpPr>
        <p:spPr>
          <a:xfrm>
            <a:off x="3059832" y="3151622"/>
            <a:ext cx="2520280" cy="212365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prstClr val="black"/>
                </a:solidFill>
                <a:effectLst/>
                <a:uLnTx/>
                <a:uFillTx/>
                <a:latin typeface="Traditional Arabic"/>
                <a:ea typeface="+mn-ea"/>
                <a:cs typeface="Traditional Arabic"/>
              </a:rPr>
              <a:t>النشاط التطبيقي</a:t>
            </a:r>
            <a:endParaRPr kumimoji="0" lang="en-US" sz="66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346340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282198" y="2708920"/>
            <a:ext cx="6579604" cy="2754809"/>
          </a:xfrm>
          <a:prstGeom prst="snip2DiagRect">
            <a:avLst/>
          </a:prstGeom>
          <a:noFill/>
          <a:ln>
            <a:noFill/>
          </a:ln>
        </p:spPr>
        <p:txBody>
          <a:bodyPr wrap="square">
            <a:spAutoFit/>
          </a:bodyPr>
          <a:lstStyle/>
          <a:p>
            <a:r>
              <a:rPr lang="ar-EG" sz="3600" b="1" dirty="0">
                <a:solidFill>
                  <a:schemeClr val="bg1"/>
                </a:solidFill>
              </a:rPr>
              <a:t>من خلال ما تعلمته؛ ضع خطة دراسية لاختبار نهاية الفصل الدراسي لموادك الدراسية على أن تبدأ الخطة قبل بدء الاختبارات بشهر موضحًا فيها الخطوات التي تعلمتها في هذا الموضوع.</a:t>
            </a:r>
            <a:endParaRPr lang="ar-EG" sz="5400" b="1" dirty="0">
              <a:solidFill>
                <a:schemeClr val="bg1"/>
              </a:solidFill>
            </a:endParaRPr>
          </a:p>
        </p:txBody>
      </p:sp>
      <p:pic>
        <p:nvPicPr>
          <p:cNvPr id="6" name="صورة 5">
            <a:extLst>
              <a:ext uri="{FF2B5EF4-FFF2-40B4-BE49-F238E27FC236}">
                <a16:creationId xmlns:a16="http://schemas.microsoft.com/office/drawing/2014/main" id="{6709121C-80FC-3474-9F8E-886E2C22A934}"/>
              </a:ext>
            </a:extLst>
          </p:cNvPr>
          <p:cNvPicPr>
            <a:picLocks noChangeAspect="1"/>
          </p:cNvPicPr>
          <p:nvPr/>
        </p:nvPicPr>
        <p:blipFill>
          <a:blip r:embed="rId2"/>
          <a:stretch>
            <a:fillRect/>
          </a:stretch>
        </p:blipFill>
        <p:spPr>
          <a:xfrm>
            <a:off x="3131983" y="897285"/>
            <a:ext cx="2880035" cy="1811635"/>
          </a:xfrm>
          <a:prstGeom prst="rect">
            <a:avLst/>
          </a:prstGeom>
          <a:noFill/>
          <a:ln w="127000" cap="rnd">
            <a:no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04105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sp>
        <p:nvSpPr>
          <p:cNvPr id="2" name="Freeform 2"/>
          <p:cNvSpPr/>
          <p:nvPr/>
        </p:nvSpPr>
        <p:spPr>
          <a:xfrm>
            <a:off x="6742426" y="2870049"/>
            <a:ext cx="1675084" cy="2632275"/>
          </a:xfrm>
          <a:custGeom>
            <a:avLst/>
            <a:gdLst/>
            <a:ahLst/>
            <a:cxnLst/>
            <a:rect l="l" t="t" r="r" b="b"/>
            <a:pathLst>
              <a:path w="3350168" h="5264550">
                <a:moveTo>
                  <a:pt x="0" y="0"/>
                </a:moveTo>
                <a:lnTo>
                  <a:pt x="3350169" y="0"/>
                </a:lnTo>
                <a:lnTo>
                  <a:pt x="3350169" y="5264550"/>
                </a:lnTo>
                <a:lnTo>
                  <a:pt x="0" y="52645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514350" y="5486400"/>
            <a:ext cx="9032022" cy="1509713"/>
            <a:chOff x="0" y="0"/>
            <a:chExt cx="4757608" cy="795240"/>
          </a:xfrm>
        </p:grpSpPr>
        <p:sp>
          <p:nvSpPr>
            <p:cNvPr id="4" name="Freeform 4"/>
            <p:cNvSpPr/>
            <p:nvPr/>
          </p:nvSpPr>
          <p:spPr>
            <a:xfrm>
              <a:off x="0" y="0"/>
              <a:ext cx="4757608" cy="795239"/>
            </a:xfrm>
            <a:custGeom>
              <a:avLst/>
              <a:gdLst/>
              <a:ahLst/>
              <a:cxnLst/>
              <a:rect l="l" t="t" r="r" b="b"/>
              <a:pathLst>
                <a:path w="4757608" h="795239">
                  <a:moveTo>
                    <a:pt x="34287" y="0"/>
                  </a:moveTo>
                  <a:lnTo>
                    <a:pt x="4723321" y="0"/>
                  </a:lnTo>
                  <a:cubicBezTo>
                    <a:pt x="4732415" y="0"/>
                    <a:pt x="4741136" y="3612"/>
                    <a:pt x="4747566" y="10042"/>
                  </a:cubicBezTo>
                  <a:cubicBezTo>
                    <a:pt x="4753996" y="16472"/>
                    <a:pt x="4757608" y="25193"/>
                    <a:pt x="4757608" y="34287"/>
                  </a:cubicBezTo>
                  <a:lnTo>
                    <a:pt x="4757608" y="760953"/>
                  </a:lnTo>
                  <a:cubicBezTo>
                    <a:pt x="4757608" y="770046"/>
                    <a:pt x="4753996" y="778767"/>
                    <a:pt x="4747566" y="785197"/>
                  </a:cubicBezTo>
                  <a:cubicBezTo>
                    <a:pt x="4741136" y="791627"/>
                    <a:pt x="4732415" y="795239"/>
                    <a:pt x="4723321" y="795239"/>
                  </a:cubicBezTo>
                  <a:lnTo>
                    <a:pt x="34287" y="795239"/>
                  </a:lnTo>
                  <a:cubicBezTo>
                    <a:pt x="15351" y="795239"/>
                    <a:pt x="0" y="779889"/>
                    <a:pt x="0" y="760953"/>
                  </a:cubicBezTo>
                  <a:lnTo>
                    <a:pt x="0" y="34287"/>
                  </a:lnTo>
                  <a:cubicBezTo>
                    <a:pt x="0" y="15351"/>
                    <a:pt x="15351" y="0"/>
                    <a:pt x="34287" y="0"/>
                  </a:cubicBezTo>
                  <a:close/>
                </a:path>
              </a:pathLst>
            </a:custGeom>
            <a:solidFill>
              <a:srgbClr val="D9BB57"/>
            </a:solidFill>
          </p:spPr>
        </p:sp>
        <p:sp>
          <p:nvSpPr>
            <p:cNvPr id="5" name="TextBox 5"/>
            <p:cNvSpPr txBox="1"/>
            <p:nvPr/>
          </p:nvSpPr>
          <p:spPr>
            <a:xfrm>
              <a:off x="0" y="-38100"/>
              <a:ext cx="4757608" cy="83334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4379682" y="4465957"/>
            <a:ext cx="1962391" cy="1020443"/>
          </a:xfrm>
          <a:custGeom>
            <a:avLst/>
            <a:gdLst/>
            <a:ahLst/>
            <a:cxnLst/>
            <a:rect l="l" t="t" r="r" b="b"/>
            <a:pathLst>
              <a:path w="3924781" h="2040886">
                <a:moveTo>
                  <a:pt x="0" y="0"/>
                </a:moveTo>
                <a:lnTo>
                  <a:pt x="3924781" y="0"/>
                </a:lnTo>
                <a:lnTo>
                  <a:pt x="3924781" y="2040886"/>
                </a:lnTo>
                <a:lnTo>
                  <a:pt x="0" y="20408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3207076">
            <a:off x="7786864" y="1653520"/>
            <a:ext cx="525790" cy="525790"/>
          </a:xfrm>
          <a:custGeom>
            <a:avLst/>
            <a:gdLst/>
            <a:ahLst/>
            <a:cxnLst/>
            <a:rect l="l" t="t" r="r" b="b"/>
            <a:pathLst>
              <a:path w="1051579" h="1051579">
                <a:moveTo>
                  <a:pt x="0" y="0"/>
                </a:moveTo>
                <a:lnTo>
                  <a:pt x="1051579" y="0"/>
                </a:lnTo>
                <a:lnTo>
                  <a:pt x="1051579" y="1051579"/>
                </a:lnTo>
                <a:lnTo>
                  <a:pt x="0" y="10515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1974195" y="2087756"/>
            <a:ext cx="2488545" cy="248854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0" name="TextBox 10"/>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5472768" y="25155"/>
            <a:ext cx="2024805" cy="202480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3" name="TextBox 13"/>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p:cNvSpPr/>
          <p:nvPr/>
        </p:nvSpPr>
        <p:spPr>
          <a:xfrm rot="721001">
            <a:off x="6000166" y="1683350"/>
            <a:ext cx="763638" cy="763638"/>
          </a:xfrm>
          <a:custGeom>
            <a:avLst/>
            <a:gdLst/>
            <a:ahLst/>
            <a:cxnLst/>
            <a:rect l="l" t="t" r="r" b="b"/>
            <a:pathLst>
              <a:path w="1527276" h="1527276">
                <a:moveTo>
                  <a:pt x="0" y="0"/>
                </a:moveTo>
                <a:lnTo>
                  <a:pt x="1527276" y="0"/>
                </a:lnTo>
                <a:lnTo>
                  <a:pt x="1527276" y="1527276"/>
                </a:lnTo>
                <a:lnTo>
                  <a:pt x="0" y="15272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29" name="Group 29"/>
          <p:cNvGrpSpPr/>
          <p:nvPr/>
        </p:nvGrpSpPr>
        <p:grpSpPr>
          <a:xfrm>
            <a:off x="3691568" y="2723778"/>
            <a:ext cx="122835" cy="1122600"/>
            <a:chOff x="0" y="0"/>
            <a:chExt cx="64703" cy="591328"/>
          </a:xfrm>
        </p:grpSpPr>
        <p:sp>
          <p:nvSpPr>
            <p:cNvPr id="30" name="Freeform 30"/>
            <p:cNvSpPr/>
            <p:nvPr/>
          </p:nvSpPr>
          <p:spPr>
            <a:xfrm>
              <a:off x="0" y="0"/>
              <a:ext cx="64703" cy="591328"/>
            </a:xfrm>
            <a:custGeom>
              <a:avLst/>
              <a:gdLst/>
              <a:ahLst/>
              <a:cxnLst/>
              <a:rect l="l" t="t" r="r" b="b"/>
              <a:pathLst>
                <a:path w="64703" h="591328">
                  <a:moveTo>
                    <a:pt x="32352" y="0"/>
                  </a:moveTo>
                  <a:lnTo>
                    <a:pt x="32352" y="0"/>
                  </a:lnTo>
                  <a:cubicBezTo>
                    <a:pt x="40932" y="0"/>
                    <a:pt x="49161" y="3408"/>
                    <a:pt x="55228" y="9476"/>
                  </a:cubicBezTo>
                  <a:cubicBezTo>
                    <a:pt x="61295" y="15543"/>
                    <a:pt x="64703" y="23771"/>
                    <a:pt x="64703" y="32352"/>
                  </a:cubicBezTo>
                  <a:lnTo>
                    <a:pt x="64703" y="558977"/>
                  </a:lnTo>
                  <a:cubicBezTo>
                    <a:pt x="64703" y="567557"/>
                    <a:pt x="61295" y="575786"/>
                    <a:pt x="55228" y="581853"/>
                  </a:cubicBezTo>
                  <a:cubicBezTo>
                    <a:pt x="49161" y="587920"/>
                    <a:pt x="40932" y="591328"/>
                    <a:pt x="32352" y="591328"/>
                  </a:cubicBezTo>
                  <a:lnTo>
                    <a:pt x="32352" y="591328"/>
                  </a:lnTo>
                  <a:cubicBezTo>
                    <a:pt x="23771" y="591328"/>
                    <a:pt x="15543" y="587920"/>
                    <a:pt x="9476" y="581853"/>
                  </a:cubicBezTo>
                  <a:cubicBezTo>
                    <a:pt x="3408" y="575786"/>
                    <a:pt x="0" y="567557"/>
                    <a:pt x="0" y="558977"/>
                  </a:cubicBezTo>
                  <a:lnTo>
                    <a:pt x="0" y="32352"/>
                  </a:lnTo>
                  <a:cubicBezTo>
                    <a:pt x="0" y="23771"/>
                    <a:pt x="3408" y="15543"/>
                    <a:pt x="9476" y="9476"/>
                  </a:cubicBezTo>
                  <a:cubicBezTo>
                    <a:pt x="15543" y="3408"/>
                    <a:pt x="23771" y="0"/>
                    <a:pt x="32352" y="0"/>
                  </a:cubicBezTo>
                  <a:close/>
                </a:path>
              </a:pathLst>
            </a:custGeom>
            <a:solidFill>
              <a:srgbClr val="317F54"/>
            </a:solidFill>
          </p:spPr>
        </p:sp>
        <p:sp>
          <p:nvSpPr>
            <p:cNvPr id="31" name="TextBox 31"/>
            <p:cNvSpPr txBox="1"/>
            <p:nvPr/>
          </p:nvSpPr>
          <p:spPr>
            <a:xfrm>
              <a:off x="0" y="-38100"/>
              <a:ext cx="64703" cy="62942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مربع نص 31">
            <a:extLst>
              <a:ext uri="{FF2B5EF4-FFF2-40B4-BE49-F238E27FC236}">
                <a16:creationId xmlns:a16="http://schemas.microsoft.com/office/drawing/2014/main" id="{58FECAEF-A899-A338-B8E8-7A0DC8D192E2}"/>
              </a:ext>
            </a:extLst>
          </p:cNvPr>
          <p:cNvSpPr txBox="1"/>
          <p:nvPr/>
        </p:nvSpPr>
        <p:spPr>
          <a:xfrm>
            <a:off x="484920" y="2018402"/>
            <a:ext cx="2520280"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66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90"/>
                                          </p:val>
                                        </p:tav>
                                        <p:tav tm="100000">
                                          <p:val>
                                            <p:fltVal val="0"/>
                                          </p:val>
                                        </p:tav>
                                      </p:tavLst>
                                    </p:anim>
                                    <p:animEffect transition="in" filter="fade">
                                      <p:cBhvr>
                                        <p:cTn id="10"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90114AB-2468-8426-4B5C-D17EA235B53D}"/>
              </a:ext>
            </a:extLst>
          </p:cNvPr>
          <p:cNvSpPr txBox="1"/>
          <p:nvPr/>
        </p:nvSpPr>
        <p:spPr>
          <a:xfrm>
            <a:off x="877280" y="620688"/>
            <a:ext cx="7389440" cy="1384995"/>
          </a:xfrm>
          <a:prstGeom prst="rect">
            <a:avLst/>
          </a:prstGeom>
          <a:solidFill>
            <a:schemeClr val="bg1">
              <a:lumMod val="95000"/>
            </a:schemeClr>
          </a:solidFill>
        </p:spPr>
        <p:txBody>
          <a:bodyPr wrap="square">
            <a:spAutoFit/>
          </a:bodyPr>
          <a:lstStyle/>
          <a:p>
            <a:r>
              <a:rPr lang="ar-EG" sz="2800" b="1" i="0" u="none" strike="noStrike" dirty="0">
                <a:solidFill>
                  <a:srgbClr val="C00000"/>
                </a:solidFill>
                <a:effectLst/>
                <a:latin typeface="Times New Roman" panose="02020603050405020304" pitchFamily="18" charset="0"/>
              </a:rPr>
              <a:t> أجر مقابلة مع أحد أقاربك الذين يعملون بإحدى منظمات الأعمال، وناقشه عن الأهداف والخطوات المتبعة لتحقيق تلك الأهداف، ثم ناقش ذلك مع بقية زملائك مع ما توصلوا إليه.</a:t>
            </a:r>
            <a:endParaRPr lang="en-US" sz="2800" b="1" dirty="0">
              <a:solidFill>
                <a:srgbClr val="C00000"/>
              </a:solidFill>
            </a:endParaRPr>
          </a:p>
        </p:txBody>
      </p:sp>
      <p:pic>
        <p:nvPicPr>
          <p:cNvPr id="7" name="صورة 6">
            <a:extLst>
              <a:ext uri="{FF2B5EF4-FFF2-40B4-BE49-F238E27FC236}">
                <a16:creationId xmlns:a16="http://schemas.microsoft.com/office/drawing/2014/main" id="{50A22FE3-1223-6549-DAA7-B2CD3FD054A3}"/>
              </a:ext>
            </a:extLst>
          </p:cNvPr>
          <p:cNvPicPr>
            <a:picLocks noChangeAspect="1"/>
          </p:cNvPicPr>
          <p:nvPr/>
        </p:nvPicPr>
        <p:blipFill>
          <a:blip r:embed="rId2"/>
          <a:stretch>
            <a:fillRect/>
          </a:stretch>
        </p:blipFill>
        <p:spPr>
          <a:xfrm>
            <a:off x="896080" y="2005683"/>
            <a:ext cx="7389440" cy="42452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8094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grpSp>
        <p:nvGrpSpPr>
          <p:cNvPr id="2" name="Group 2"/>
          <p:cNvGrpSpPr/>
          <p:nvPr/>
        </p:nvGrpSpPr>
        <p:grpSpPr>
          <a:xfrm>
            <a:off x="-681413" y="2679961"/>
            <a:ext cx="1181967" cy="118196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rot="3157798">
            <a:off x="8145375" y="4983182"/>
            <a:ext cx="437987" cy="437987"/>
          </a:xfrm>
          <a:custGeom>
            <a:avLst/>
            <a:gdLst/>
            <a:ahLst/>
            <a:cxnLst/>
            <a:rect l="l" t="t" r="r" b="b"/>
            <a:pathLst>
              <a:path w="875973" h="875973">
                <a:moveTo>
                  <a:pt x="0" y="0"/>
                </a:moveTo>
                <a:lnTo>
                  <a:pt x="875973" y="0"/>
                </a:lnTo>
                <a:lnTo>
                  <a:pt x="875973" y="875973"/>
                </a:lnTo>
                <a:lnTo>
                  <a:pt x="0" y="8759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2074776" y="6089886"/>
            <a:ext cx="893303" cy="89330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1" name="TextBox 11"/>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p:cNvSpPr/>
          <p:nvPr/>
        </p:nvSpPr>
        <p:spPr>
          <a:xfrm rot="1341593" flipH="1">
            <a:off x="623744" y="1996022"/>
            <a:ext cx="490648" cy="490648"/>
          </a:xfrm>
          <a:custGeom>
            <a:avLst/>
            <a:gdLst/>
            <a:ahLst/>
            <a:cxnLst/>
            <a:rect l="l" t="t" r="r" b="b"/>
            <a:pathLst>
              <a:path w="981296" h="981296">
                <a:moveTo>
                  <a:pt x="981296" y="0"/>
                </a:moveTo>
                <a:lnTo>
                  <a:pt x="0" y="0"/>
                </a:lnTo>
                <a:lnTo>
                  <a:pt x="0" y="981296"/>
                </a:lnTo>
                <a:lnTo>
                  <a:pt x="981296" y="981296"/>
                </a:lnTo>
                <a:lnTo>
                  <a:pt x="981296"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3" name="Group 13"/>
          <p:cNvGrpSpPr/>
          <p:nvPr/>
        </p:nvGrpSpPr>
        <p:grpSpPr>
          <a:xfrm>
            <a:off x="5252773" y="5486400"/>
            <a:ext cx="2100276" cy="2100276"/>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p:cNvGrpSpPr/>
          <p:nvPr/>
        </p:nvGrpSpPr>
        <p:grpSpPr>
          <a:xfrm>
            <a:off x="2483768" y="2679961"/>
            <a:ext cx="4610900" cy="2215252"/>
            <a:chOff x="0" y="0"/>
            <a:chExt cx="1732998" cy="622600"/>
          </a:xfrm>
        </p:grpSpPr>
        <p:sp>
          <p:nvSpPr>
            <p:cNvPr id="20" name="Freeform 20"/>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ABC339"/>
            </a:solidFill>
          </p:spPr>
        </p:sp>
        <p:sp>
          <p:nvSpPr>
            <p:cNvPr id="21" name="TextBox 21"/>
            <p:cNvSpPr txBox="1"/>
            <p:nvPr/>
          </p:nvSpPr>
          <p:spPr>
            <a:xfrm>
              <a:off x="0" y="-38100"/>
              <a:ext cx="1732998" cy="6607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Freeform 25"/>
          <p:cNvSpPr/>
          <p:nvPr/>
        </p:nvSpPr>
        <p:spPr>
          <a:xfrm rot="-844389">
            <a:off x="908531" y="4541354"/>
            <a:ext cx="573793" cy="901675"/>
          </a:xfrm>
          <a:custGeom>
            <a:avLst/>
            <a:gdLst/>
            <a:ahLst/>
            <a:cxnLst/>
            <a:rect l="l" t="t" r="r" b="b"/>
            <a:pathLst>
              <a:path w="1147586" h="1803350">
                <a:moveTo>
                  <a:pt x="0" y="0"/>
                </a:moveTo>
                <a:lnTo>
                  <a:pt x="1147586" y="0"/>
                </a:lnTo>
                <a:lnTo>
                  <a:pt x="1147586" y="1803350"/>
                </a:lnTo>
                <a:lnTo>
                  <a:pt x="0" y="18033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6" name="Freeform 26"/>
          <p:cNvSpPr/>
          <p:nvPr/>
        </p:nvSpPr>
        <p:spPr>
          <a:xfrm rot="528773">
            <a:off x="6417858" y="2586224"/>
            <a:ext cx="1083174" cy="1823081"/>
          </a:xfrm>
          <a:custGeom>
            <a:avLst/>
            <a:gdLst/>
            <a:ahLst/>
            <a:cxnLst/>
            <a:rect l="l" t="t" r="r" b="b"/>
            <a:pathLst>
              <a:path w="1545742" h="1945442">
                <a:moveTo>
                  <a:pt x="0" y="0"/>
                </a:moveTo>
                <a:lnTo>
                  <a:pt x="1545742" y="0"/>
                </a:lnTo>
                <a:lnTo>
                  <a:pt x="1545742" y="1945442"/>
                </a:lnTo>
                <a:lnTo>
                  <a:pt x="0" y="194544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32" name="Picture 8">
            <a:extLst>
              <a:ext uri="{FF2B5EF4-FFF2-40B4-BE49-F238E27FC236}">
                <a16:creationId xmlns:a16="http://schemas.microsoft.com/office/drawing/2014/main" id="{47D43C87-6AF1-FBD9-7EB1-0F84840ED2A1}"/>
              </a:ext>
            </a:extLst>
          </p:cNvPr>
          <p:cNvPicPr>
            <a:picLocks noChangeAspect="1"/>
          </p:cNvPicPr>
          <p:nvPr/>
        </p:nvPicPr>
        <p:blipFill>
          <a:blip r:embed="rId8"/>
          <a:srcRect/>
          <a:stretch>
            <a:fillRect/>
          </a:stretch>
        </p:blipFill>
        <p:spPr>
          <a:xfrm>
            <a:off x="3820344" y="1643382"/>
            <a:ext cx="2445591" cy="1149428"/>
          </a:xfrm>
          <a:prstGeom prst="rect">
            <a:avLst/>
          </a:prstGeom>
        </p:spPr>
      </p:pic>
      <p:sp>
        <p:nvSpPr>
          <p:cNvPr id="33" name="مربع نص 32">
            <a:extLst>
              <a:ext uri="{FF2B5EF4-FFF2-40B4-BE49-F238E27FC236}">
                <a16:creationId xmlns:a16="http://schemas.microsoft.com/office/drawing/2014/main" id="{0C0A89A7-8280-9F3A-7C09-0297DC751FFA}"/>
              </a:ext>
            </a:extLst>
          </p:cNvPr>
          <p:cNvSpPr txBox="1"/>
          <p:nvPr/>
        </p:nvSpPr>
        <p:spPr>
          <a:xfrm>
            <a:off x="3169591" y="3008505"/>
            <a:ext cx="3096344"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التقويم</a:t>
            </a:r>
            <a:endParaRPr kumimoji="0" lang="en-US" sz="8000" b="1" i="0" u="none" strike="noStrike" kern="1200" cap="none" spc="0" normalizeH="0" baseline="0" noProof="0" dirty="0">
              <a:ln>
                <a:noFill/>
              </a:ln>
              <a:solidFill>
                <a:srgbClr val="FFFF00"/>
              </a:solidFill>
              <a:effectLst/>
              <a:uLnTx/>
              <a:uFillTx/>
              <a:latin typeface="Calibri"/>
              <a:ea typeface="+mn-ea"/>
              <a:cs typeface="+mn-cs"/>
            </a:endParaRPr>
          </a:p>
        </p:txBody>
      </p:sp>
      <p:pic>
        <p:nvPicPr>
          <p:cNvPr id="34" name="Picture 6">
            <a:extLst>
              <a:ext uri="{FF2B5EF4-FFF2-40B4-BE49-F238E27FC236}">
                <a16:creationId xmlns:a16="http://schemas.microsoft.com/office/drawing/2014/main" id="{39215D92-A5E9-E389-31C6-6CBB67EAD933}"/>
              </a:ext>
            </a:extLst>
          </p:cNvPr>
          <p:cNvPicPr>
            <a:picLocks noChangeAspect="1"/>
          </p:cNvPicPr>
          <p:nvPr/>
        </p:nvPicPr>
        <p:blipFill>
          <a:blip r:embed="rId9"/>
          <a:srcRect/>
          <a:stretch>
            <a:fillRect/>
          </a:stretch>
        </p:blipFill>
        <p:spPr>
          <a:xfrm>
            <a:off x="844328" y="427225"/>
            <a:ext cx="2994734" cy="17908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heel(1)">
                                      <p:cBhvr>
                                        <p:cTn id="7"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F2356863-FF2D-3725-5169-3DB5F85FFAA3}"/>
              </a:ext>
            </a:extLst>
          </p:cNvPr>
          <p:cNvSpPr/>
          <p:nvPr/>
        </p:nvSpPr>
        <p:spPr>
          <a:xfrm>
            <a:off x="1907704" y="1988840"/>
            <a:ext cx="6089303" cy="3528392"/>
          </a:xfrm>
          <a:custGeom>
            <a:avLst/>
            <a:gdLst/>
            <a:ahLst/>
            <a:cxnLst/>
            <a:rect l="l" t="t" r="r" b="b"/>
            <a:pathLst>
              <a:path w="5893594" h="4114800">
                <a:moveTo>
                  <a:pt x="0" y="0"/>
                </a:moveTo>
                <a:lnTo>
                  <a:pt x="5893594" y="0"/>
                </a:lnTo>
                <a:lnTo>
                  <a:pt x="589359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نجمة: 10 نقاط 1">
            <a:extLst>
              <a:ext uri="{FF2B5EF4-FFF2-40B4-BE49-F238E27FC236}">
                <a16:creationId xmlns:a16="http://schemas.microsoft.com/office/drawing/2014/main" id="{5E0367CD-192D-FF26-8534-C36E5EE0035A}"/>
              </a:ext>
            </a:extLst>
          </p:cNvPr>
          <p:cNvSpPr/>
          <p:nvPr/>
        </p:nvSpPr>
        <p:spPr>
          <a:xfrm>
            <a:off x="2699792" y="1412776"/>
            <a:ext cx="4248472" cy="4680520"/>
          </a:xfrm>
          <a:prstGeom prst="star10">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black"/>
                </a:solidFill>
                <a:effectLst/>
                <a:uLnTx/>
                <a:uFillTx/>
                <a:latin typeface="Traditional Arabic"/>
                <a:ea typeface="+mn-ea"/>
                <a:cs typeface="Arial" panose="020B0604020202020204" pitchFamily="34" charset="0"/>
              </a:rPr>
              <a:t>أجب عن الأسئلة الآتية:</a:t>
            </a:r>
            <a:endParaRPr kumimoji="0" lang="en-US" sz="40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402542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929A8131-F883-D55E-FE9A-6E9622325830}"/>
              </a:ext>
            </a:extLst>
          </p:cNvPr>
          <p:cNvSpPr/>
          <p:nvPr/>
        </p:nvSpPr>
        <p:spPr>
          <a:xfrm>
            <a:off x="1835697" y="1412776"/>
            <a:ext cx="6524940" cy="1441471"/>
          </a:xfrm>
          <a:custGeom>
            <a:avLst/>
            <a:gdLst/>
            <a:ahLst/>
            <a:cxnLst/>
            <a:rect l="l" t="t" r="r" b="b"/>
            <a:pathLst>
              <a:path w="5740904" h="4114800">
                <a:moveTo>
                  <a:pt x="0" y="0"/>
                </a:moveTo>
                <a:lnTo>
                  <a:pt x="5740904" y="0"/>
                </a:lnTo>
                <a:lnTo>
                  <a:pt x="574090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2543805" y="1530808"/>
            <a:ext cx="4795695" cy="1323439"/>
          </a:xfrm>
          <a:prstGeom prst="rect">
            <a:avLst/>
          </a:prstGeom>
          <a:noFill/>
          <a:ln>
            <a:noFill/>
          </a:ln>
        </p:spPr>
        <p:txBody>
          <a:bodyPr wrap="square">
            <a:spAutoFit/>
          </a:bodyPr>
          <a:lstStyle/>
          <a:p>
            <a:r>
              <a:rPr lang="ar-EG" sz="4000" b="1" dirty="0"/>
              <a:t>اشرح المقصود بخطوة جمع المعلومات، مع ذكر مثال عليها.</a:t>
            </a:r>
            <a:endParaRPr lang="ar-EG" sz="6000" b="1" dirty="0"/>
          </a:p>
        </p:txBody>
      </p:sp>
      <p:sp>
        <p:nvSpPr>
          <p:cNvPr id="3" name="مربع نص 2">
            <a:extLst>
              <a:ext uri="{FF2B5EF4-FFF2-40B4-BE49-F238E27FC236}">
                <a16:creationId xmlns:a16="http://schemas.microsoft.com/office/drawing/2014/main" id="{7317B9CB-F5AD-336C-9CA5-095C825E2DE1}"/>
              </a:ext>
            </a:extLst>
          </p:cNvPr>
          <p:cNvSpPr txBox="1"/>
          <p:nvPr/>
        </p:nvSpPr>
        <p:spPr>
          <a:xfrm>
            <a:off x="1137767" y="3358303"/>
            <a:ext cx="7191672" cy="2618666"/>
          </a:xfrm>
          <a:prstGeom prst="rect">
            <a:avLst/>
          </a:prstGeom>
          <a:noFill/>
          <a:ln>
            <a:noFill/>
          </a:ln>
        </p:spPr>
        <p:txBody>
          <a:bodyPr wrap="square">
            <a:spAutoFit/>
          </a:bodyPr>
          <a:lstStyle/>
          <a:p>
            <a:pPr>
              <a:spcAft>
                <a:spcPts val="500"/>
              </a:spcAft>
            </a:pPr>
            <a:r>
              <a:rPr lang="ar-EG" sz="4000" b="1" dirty="0">
                <a:solidFill>
                  <a:schemeClr val="bg1"/>
                </a:solidFill>
                <a:latin typeface="Times New Roman" panose="02020603050405020304" pitchFamily="18" charset="0"/>
              </a:rPr>
              <a:t>جمع المعلومات هي الخطوة المعنية بجمع البيانات والمعلومات حول العوامل المؤثرة في تحقيق الهدف .</a:t>
            </a:r>
            <a:endParaRPr lang="ar-EG" sz="4000" b="1" dirty="0">
              <a:solidFill>
                <a:schemeClr val="bg1"/>
              </a:solidFill>
            </a:endParaRPr>
          </a:p>
          <a:p>
            <a:pPr>
              <a:spcAft>
                <a:spcPts val="500"/>
              </a:spcAft>
            </a:pPr>
            <a:r>
              <a:rPr lang="ar-EG" sz="4000" b="1" dirty="0">
                <a:solidFill>
                  <a:schemeClr val="bg1"/>
                </a:solidFill>
                <a:latin typeface="Times New Roman" panose="02020603050405020304" pitchFamily="18" charset="0"/>
              </a:rPr>
              <a:t>مثال : معلومات الموقع، احتياجات المالك، الاحتياجات الوظيفية.</a:t>
            </a:r>
            <a:endParaRPr lang="ar-EG" sz="4000" b="1" dirty="0">
              <a:solidFill>
                <a:schemeClr val="bg1"/>
              </a:solidFill>
            </a:endParaRPr>
          </a:p>
        </p:txBody>
      </p:sp>
    </p:spTree>
    <p:extLst>
      <p:ext uri="{BB962C8B-B14F-4D97-AF65-F5344CB8AC3E}">
        <p14:creationId xmlns:p14="http://schemas.microsoft.com/office/powerpoint/2010/main" val="195666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F3E82-F93A-36E5-3B6B-69AB3915B0EB}"/>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98565C15-13D7-F985-4578-2E107FA66C05}"/>
              </a:ext>
            </a:extLst>
          </p:cNvPr>
          <p:cNvSpPr/>
          <p:nvPr/>
        </p:nvSpPr>
        <p:spPr>
          <a:xfrm>
            <a:off x="1835697" y="1412776"/>
            <a:ext cx="6524940" cy="1441471"/>
          </a:xfrm>
          <a:custGeom>
            <a:avLst/>
            <a:gdLst/>
            <a:ahLst/>
            <a:cxnLst/>
            <a:rect l="l" t="t" r="r" b="b"/>
            <a:pathLst>
              <a:path w="5740904" h="4114800">
                <a:moveTo>
                  <a:pt x="0" y="0"/>
                </a:moveTo>
                <a:lnTo>
                  <a:pt x="5740904" y="0"/>
                </a:lnTo>
                <a:lnTo>
                  <a:pt x="574090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211040AA-4038-4585-B51F-E64B08FC801C}"/>
              </a:ext>
            </a:extLst>
          </p:cNvPr>
          <p:cNvSpPr txBox="1"/>
          <p:nvPr/>
        </p:nvSpPr>
        <p:spPr>
          <a:xfrm>
            <a:off x="2543805" y="1530808"/>
            <a:ext cx="4795695" cy="1323439"/>
          </a:xfrm>
          <a:prstGeom prst="rect">
            <a:avLst/>
          </a:prstGeom>
          <a:noFill/>
          <a:ln>
            <a:noFill/>
          </a:ln>
        </p:spPr>
        <p:txBody>
          <a:bodyPr wrap="square">
            <a:spAutoFit/>
          </a:bodyPr>
          <a:lstStyle/>
          <a:p>
            <a:r>
              <a:rPr lang="ar-EG" sz="4000" b="1" dirty="0"/>
              <a:t>في أي مرحلة من مراحل التخطيط تكتب الخطط التشغيلية؟</a:t>
            </a:r>
            <a:endParaRPr lang="ar-EG" sz="6600" b="1" dirty="0"/>
          </a:p>
        </p:txBody>
      </p:sp>
      <p:sp>
        <p:nvSpPr>
          <p:cNvPr id="5" name="مربع نص 4">
            <a:extLst>
              <a:ext uri="{FF2B5EF4-FFF2-40B4-BE49-F238E27FC236}">
                <a16:creationId xmlns:a16="http://schemas.microsoft.com/office/drawing/2014/main" id="{1A7E4229-76E5-440C-E193-A3A83BD7E6EA}"/>
              </a:ext>
            </a:extLst>
          </p:cNvPr>
          <p:cNvSpPr txBox="1"/>
          <p:nvPr/>
        </p:nvSpPr>
        <p:spPr>
          <a:xfrm>
            <a:off x="2195736" y="4037060"/>
            <a:ext cx="4572000" cy="769441"/>
          </a:xfrm>
          <a:prstGeom prst="rect">
            <a:avLst/>
          </a:prstGeom>
          <a:noFill/>
        </p:spPr>
        <p:txBody>
          <a:bodyPr wrap="square">
            <a:spAutoFit/>
          </a:bodyPr>
          <a:lstStyle/>
          <a:p>
            <a:pPr algn="r" rtl="1">
              <a:spcBef>
                <a:spcPts val="0"/>
              </a:spcBef>
              <a:spcAft>
                <a:spcPts val="500"/>
              </a:spcAft>
            </a:pPr>
            <a:r>
              <a:rPr lang="ar-EG" sz="4400" b="1" i="0" u="none" strike="noStrike" dirty="0">
                <a:solidFill>
                  <a:schemeClr val="bg1"/>
                </a:solidFill>
                <a:effectLst/>
                <a:latin typeface="Times New Roman" panose="02020603050405020304" pitchFamily="18" charset="0"/>
              </a:rPr>
              <a:t>تحديد الاهداف</a:t>
            </a:r>
            <a:endParaRPr lang="ar-EG" sz="4400" b="0" dirty="0">
              <a:solidFill>
                <a:schemeClr val="bg1"/>
              </a:solidFill>
              <a:effectLst/>
            </a:endParaRPr>
          </a:p>
        </p:txBody>
      </p:sp>
    </p:spTree>
    <p:extLst>
      <p:ext uri="{BB962C8B-B14F-4D97-AF65-F5344CB8AC3E}">
        <p14:creationId xmlns:p14="http://schemas.microsoft.com/office/powerpoint/2010/main" val="18863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589976" y="620688"/>
            <a:ext cx="7964047" cy="1200329"/>
          </a:xfrm>
          <a:prstGeom prst="rect">
            <a:avLst/>
          </a:prstGeom>
          <a:solidFill>
            <a:schemeClr val="bg1">
              <a:lumMod val="95000"/>
            </a:schemeClr>
          </a:solidFill>
        </p:spPr>
        <p:txBody>
          <a:bodyPr wrap="square">
            <a:spAutoFit/>
          </a:bodyPr>
          <a:lstStyle/>
          <a:p>
            <a:r>
              <a:rPr lang="ar-EG" sz="3600" b="1" dirty="0"/>
              <a:t>رتب خطوات عملية التخطيط الظاهرة أمامك حسب ترتيبها المناسب خلال عمل الخطة:</a:t>
            </a:r>
            <a:endParaRPr lang="ar-EG" sz="6000" b="1" dirty="0"/>
          </a:p>
        </p:txBody>
      </p:sp>
      <p:graphicFrame>
        <p:nvGraphicFramePr>
          <p:cNvPr id="2" name="جدول 2">
            <a:extLst>
              <a:ext uri="{FF2B5EF4-FFF2-40B4-BE49-F238E27FC236}">
                <a16:creationId xmlns:a16="http://schemas.microsoft.com/office/drawing/2014/main" id="{255A1447-BBF8-A599-BBE8-FFBAB181CEA9}"/>
              </a:ext>
            </a:extLst>
          </p:cNvPr>
          <p:cNvGraphicFramePr>
            <a:graphicFrameLocks noGrp="1"/>
          </p:cNvGraphicFramePr>
          <p:nvPr>
            <p:extLst>
              <p:ext uri="{D42A27DB-BD31-4B8C-83A1-F6EECF244321}">
                <p14:modId xmlns:p14="http://schemas.microsoft.com/office/powerpoint/2010/main" val="2015885320"/>
              </p:ext>
            </p:extLst>
          </p:nvPr>
        </p:nvGraphicFramePr>
        <p:xfrm>
          <a:off x="6650529" y="1821017"/>
          <a:ext cx="1895872" cy="4480270"/>
        </p:xfrm>
        <a:graphic>
          <a:graphicData uri="http://schemas.openxmlformats.org/drawingml/2006/table">
            <a:tbl>
              <a:tblPr firstRow="1" bandRow="1">
                <a:tableStyleId>{5C22544A-7EE6-4342-B048-85BDC9FD1C3A}</a:tableStyleId>
              </a:tblPr>
              <a:tblGrid>
                <a:gridCol w="1895872">
                  <a:extLst>
                    <a:ext uri="{9D8B030D-6E8A-4147-A177-3AD203B41FA5}">
                      <a16:colId xmlns:a16="http://schemas.microsoft.com/office/drawing/2014/main" val="344837900"/>
                    </a:ext>
                  </a:extLst>
                </a:gridCol>
              </a:tblGrid>
              <a:tr h="896054">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2336201"/>
                  </a:ext>
                </a:extLst>
              </a:tr>
              <a:tr h="896054">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993076"/>
                  </a:ext>
                </a:extLst>
              </a:tr>
              <a:tr h="896054">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22152977"/>
                  </a:ext>
                </a:extLst>
              </a:tr>
              <a:tr h="896054">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71533247"/>
                  </a:ext>
                </a:extLst>
              </a:tr>
              <a:tr h="896054">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21933228"/>
                  </a:ext>
                </a:extLst>
              </a:tr>
            </a:tbl>
          </a:graphicData>
        </a:graphic>
      </p:graphicFrame>
      <p:graphicFrame>
        <p:nvGraphicFramePr>
          <p:cNvPr id="3" name="جدول 2">
            <a:extLst>
              <a:ext uri="{FF2B5EF4-FFF2-40B4-BE49-F238E27FC236}">
                <a16:creationId xmlns:a16="http://schemas.microsoft.com/office/drawing/2014/main" id="{B5F9B3B1-7B46-DDBE-AE6D-B9686CFE6655}"/>
              </a:ext>
            </a:extLst>
          </p:cNvPr>
          <p:cNvGraphicFramePr>
            <a:graphicFrameLocks noGrp="1"/>
          </p:cNvGraphicFramePr>
          <p:nvPr>
            <p:extLst>
              <p:ext uri="{D42A27DB-BD31-4B8C-83A1-F6EECF244321}">
                <p14:modId xmlns:p14="http://schemas.microsoft.com/office/powerpoint/2010/main" val="313424412"/>
              </p:ext>
            </p:extLst>
          </p:nvPr>
        </p:nvGraphicFramePr>
        <p:xfrm>
          <a:off x="599232" y="1821017"/>
          <a:ext cx="2808312" cy="4529096"/>
        </p:xfrm>
        <a:graphic>
          <a:graphicData uri="http://schemas.openxmlformats.org/drawingml/2006/table">
            <a:tbl>
              <a:tblPr firstRow="1" bandRow="1">
                <a:tableStyleId>{5C22544A-7EE6-4342-B048-85BDC9FD1C3A}</a:tableStyleId>
              </a:tblPr>
              <a:tblGrid>
                <a:gridCol w="2808312">
                  <a:extLst>
                    <a:ext uri="{9D8B030D-6E8A-4147-A177-3AD203B41FA5}">
                      <a16:colId xmlns:a16="http://schemas.microsoft.com/office/drawing/2014/main" val="344837900"/>
                    </a:ext>
                  </a:extLst>
                </a:gridCol>
              </a:tblGrid>
              <a:tr h="896054">
                <a:tc>
                  <a:txBody>
                    <a:bodyPr/>
                    <a:lstStyle/>
                    <a:p>
                      <a:pPr algn="ctr"/>
                      <a:r>
                        <a:rPr lang="ar-EG" sz="2800" b="1" dirty="0">
                          <a:solidFill>
                            <a:srgbClr val="05767B"/>
                          </a:solidFill>
                        </a:rPr>
                        <a:t>التنفيذ</a:t>
                      </a:r>
                      <a:endParaRPr lang="en-US" sz="2800" b="1" dirty="0">
                        <a:solidFill>
                          <a:srgbClr val="05767B"/>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2336201"/>
                  </a:ext>
                </a:extLst>
              </a:tr>
              <a:tr h="896054">
                <a:tc>
                  <a:txBody>
                    <a:bodyPr/>
                    <a:lstStyle/>
                    <a:p>
                      <a:pPr algn="ctr"/>
                      <a:r>
                        <a:rPr lang="ar-EG" sz="2800" b="1" dirty="0">
                          <a:solidFill>
                            <a:srgbClr val="05767B"/>
                          </a:solidFill>
                        </a:rPr>
                        <a:t>تحديد الأهداف</a:t>
                      </a:r>
                      <a:endParaRPr lang="en-US" sz="2800" b="1" dirty="0">
                        <a:solidFill>
                          <a:srgbClr val="05767B"/>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993076"/>
                  </a:ext>
                </a:extLst>
              </a:tr>
              <a:tr h="896054">
                <a:tc>
                  <a:txBody>
                    <a:bodyPr/>
                    <a:lstStyle/>
                    <a:p>
                      <a:pPr algn="ctr"/>
                      <a:r>
                        <a:rPr lang="ar-EG" sz="2800" b="1" dirty="0">
                          <a:solidFill>
                            <a:srgbClr val="05767B"/>
                          </a:solidFill>
                        </a:rPr>
                        <a:t>تحديد البدائل والاختيار من بينها</a:t>
                      </a:r>
                      <a:endParaRPr lang="en-US" sz="2800" b="1" dirty="0">
                        <a:solidFill>
                          <a:srgbClr val="05767B"/>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22152977"/>
                  </a:ext>
                </a:extLst>
              </a:tr>
              <a:tr h="896054">
                <a:tc>
                  <a:txBody>
                    <a:bodyPr/>
                    <a:lstStyle/>
                    <a:p>
                      <a:pPr algn="ctr"/>
                      <a:r>
                        <a:rPr lang="ar-EG" sz="2800" b="1" dirty="0">
                          <a:solidFill>
                            <a:srgbClr val="05767B"/>
                          </a:solidFill>
                        </a:rPr>
                        <a:t>جمع المعلومات</a:t>
                      </a:r>
                      <a:endParaRPr lang="en-US" sz="2800" b="1" dirty="0">
                        <a:solidFill>
                          <a:srgbClr val="05767B"/>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71533247"/>
                  </a:ext>
                </a:extLst>
              </a:tr>
              <a:tr h="896054">
                <a:tc>
                  <a:txBody>
                    <a:bodyPr/>
                    <a:lstStyle/>
                    <a:p>
                      <a:pPr algn="ctr"/>
                      <a:r>
                        <a:rPr lang="ar-EG" sz="2800" b="1" dirty="0">
                          <a:solidFill>
                            <a:srgbClr val="05767B"/>
                          </a:solidFill>
                        </a:rPr>
                        <a:t>وضع الافتراضات</a:t>
                      </a:r>
                      <a:endParaRPr lang="en-US" sz="2800" b="1" dirty="0">
                        <a:solidFill>
                          <a:srgbClr val="05767B"/>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21933228"/>
                  </a:ext>
                </a:extLst>
              </a:tr>
            </a:tbl>
          </a:graphicData>
        </a:graphic>
      </p:graphicFrame>
      <p:sp>
        <p:nvSpPr>
          <p:cNvPr id="6" name="مربع نص 5">
            <a:extLst>
              <a:ext uri="{FF2B5EF4-FFF2-40B4-BE49-F238E27FC236}">
                <a16:creationId xmlns:a16="http://schemas.microsoft.com/office/drawing/2014/main" id="{FC83D3C3-D6D2-6B0F-86C0-F11EA5326573}"/>
              </a:ext>
            </a:extLst>
          </p:cNvPr>
          <p:cNvSpPr txBox="1"/>
          <p:nvPr/>
        </p:nvSpPr>
        <p:spPr>
          <a:xfrm>
            <a:off x="7355565" y="1988840"/>
            <a:ext cx="485800" cy="646331"/>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5</a:t>
            </a:r>
            <a:endParaRPr lang="ar-EG" sz="3600" dirty="0">
              <a:solidFill>
                <a:srgbClr val="FF0000"/>
              </a:solidFill>
            </a:endParaRPr>
          </a:p>
        </p:txBody>
      </p:sp>
      <p:sp>
        <p:nvSpPr>
          <p:cNvPr id="7" name="مربع نص 6">
            <a:extLst>
              <a:ext uri="{FF2B5EF4-FFF2-40B4-BE49-F238E27FC236}">
                <a16:creationId xmlns:a16="http://schemas.microsoft.com/office/drawing/2014/main" id="{F560E953-55B1-19D0-3AAB-723A94009B32}"/>
              </a:ext>
            </a:extLst>
          </p:cNvPr>
          <p:cNvSpPr txBox="1"/>
          <p:nvPr/>
        </p:nvSpPr>
        <p:spPr>
          <a:xfrm>
            <a:off x="7365915" y="2802994"/>
            <a:ext cx="485800" cy="646331"/>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1</a:t>
            </a:r>
            <a:endParaRPr lang="ar-EG" sz="3600" dirty="0">
              <a:solidFill>
                <a:srgbClr val="FF0000"/>
              </a:solidFill>
            </a:endParaRPr>
          </a:p>
        </p:txBody>
      </p:sp>
      <p:sp>
        <p:nvSpPr>
          <p:cNvPr id="8" name="مربع نص 7">
            <a:extLst>
              <a:ext uri="{FF2B5EF4-FFF2-40B4-BE49-F238E27FC236}">
                <a16:creationId xmlns:a16="http://schemas.microsoft.com/office/drawing/2014/main" id="{B5D636EE-6CC0-4F04-23F7-6D00CD378F23}"/>
              </a:ext>
            </a:extLst>
          </p:cNvPr>
          <p:cNvSpPr txBox="1"/>
          <p:nvPr/>
        </p:nvSpPr>
        <p:spPr>
          <a:xfrm>
            <a:off x="7598465" y="3821897"/>
            <a:ext cx="485800" cy="646331"/>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4</a:t>
            </a:r>
            <a:endParaRPr lang="ar-EG" sz="3600" dirty="0">
              <a:solidFill>
                <a:srgbClr val="FF0000"/>
              </a:solidFill>
            </a:endParaRPr>
          </a:p>
        </p:txBody>
      </p:sp>
      <p:sp>
        <p:nvSpPr>
          <p:cNvPr id="9" name="مربع نص 8">
            <a:extLst>
              <a:ext uri="{FF2B5EF4-FFF2-40B4-BE49-F238E27FC236}">
                <a16:creationId xmlns:a16="http://schemas.microsoft.com/office/drawing/2014/main" id="{14845658-468D-9435-FA43-43D6CE5136A8}"/>
              </a:ext>
            </a:extLst>
          </p:cNvPr>
          <p:cNvSpPr txBox="1"/>
          <p:nvPr/>
        </p:nvSpPr>
        <p:spPr>
          <a:xfrm>
            <a:off x="7608815" y="4552140"/>
            <a:ext cx="485800" cy="646331"/>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2</a:t>
            </a:r>
            <a:endParaRPr lang="ar-EG" sz="3600" dirty="0">
              <a:solidFill>
                <a:srgbClr val="FF0000"/>
              </a:solidFill>
            </a:endParaRPr>
          </a:p>
        </p:txBody>
      </p:sp>
      <p:sp>
        <p:nvSpPr>
          <p:cNvPr id="10" name="مربع نص 9">
            <a:extLst>
              <a:ext uri="{FF2B5EF4-FFF2-40B4-BE49-F238E27FC236}">
                <a16:creationId xmlns:a16="http://schemas.microsoft.com/office/drawing/2014/main" id="{CADACFA9-F673-FA9E-BD52-B5D0B4EDBE0B}"/>
              </a:ext>
            </a:extLst>
          </p:cNvPr>
          <p:cNvSpPr txBox="1"/>
          <p:nvPr/>
        </p:nvSpPr>
        <p:spPr>
          <a:xfrm>
            <a:off x="7714731" y="5426713"/>
            <a:ext cx="485800" cy="646331"/>
          </a:xfrm>
          <a:prstGeom prst="rect">
            <a:avLst/>
          </a:prstGeom>
          <a:noFill/>
        </p:spPr>
        <p:txBody>
          <a:bodyPr wrap="square">
            <a:spAutoFit/>
          </a:bodyPr>
          <a:lstStyle/>
          <a:p>
            <a:pPr algn="r" rtl="1">
              <a:spcBef>
                <a:spcPts val="0"/>
              </a:spcBef>
              <a:spcAft>
                <a:spcPts val="500"/>
              </a:spcAft>
            </a:pPr>
            <a:r>
              <a:rPr lang="ar-EG" sz="3600" b="1" i="0" u="none" strike="noStrike" dirty="0">
                <a:solidFill>
                  <a:srgbClr val="FF0000"/>
                </a:solidFill>
                <a:effectLst/>
                <a:latin typeface="Times New Roman" panose="02020603050405020304" pitchFamily="18" charset="0"/>
              </a:rPr>
              <a:t>3</a:t>
            </a:r>
            <a:endParaRPr lang="ar-EG" sz="3600" dirty="0">
              <a:solidFill>
                <a:srgbClr val="FF0000"/>
              </a:solidFill>
            </a:endParaRPr>
          </a:p>
        </p:txBody>
      </p:sp>
    </p:spTree>
    <p:extLst>
      <p:ext uri="{BB962C8B-B14F-4D97-AF65-F5344CB8AC3E}">
        <p14:creationId xmlns:p14="http://schemas.microsoft.com/office/powerpoint/2010/main" val="390333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fade">
                                      <p:cBhvr>
                                        <p:cTn id="24" dur="1000"/>
                                        <p:tgtEl>
                                          <p:spTgt spid="7">
                                            <p:txEl>
                                              <p:pRg st="0" end="0"/>
                                            </p:txEl>
                                          </p:spTgt>
                                        </p:tgtEl>
                                      </p:cBhvr>
                                    </p:animEffect>
                                    <p:anim calcmode="lin" valueType="num">
                                      <p:cBhvr>
                                        <p:cTn id="2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fade">
                                      <p:cBhvr>
                                        <p:cTn id="31" dur="1000"/>
                                        <p:tgtEl>
                                          <p:spTgt spid="8">
                                            <p:txEl>
                                              <p:pRg st="0" end="0"/>
                                            </p:txEl>
                                          </p:spTgt>
                                        </p:tgtEl>
                                      </p:cBhvr>
                                    </p:animEffect>
                                    <p:anim calcmode="lin" valueType="num">
                                      <p:cBhvr>
                                        <p:cTn id="3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9">
                                            <p:txEl>
                                              <p:pRg st="0" end="0"/>
                                            </p:txEl>
                                          </p:spTgt>
                                        </p:tgtEl>
                                        <p:attrNameLst>
                                          <p:attrName>style.visibility</p:attrName>
                                        </p:attrNameLst>
                                      </p:cBhvr>
                                      <p:to>
                                        <p:strVal val="visible"/>
                                      </p:to>
                                    </p:set>
                                    <p:animEffect transition="in" filter="fade">
                                      <p:cBhvr>
                                        <p:cTn id="38" dur="1000"/>
                                        <p:tgtEl>
                                          <p:spTgt spid="9">
                                            <p:txEl>
                                              <p:pRg st="0" end="0"/>
                                            </p:txEl>
                                          </p:spTgt>
                                        </p:tgtEl>
                                      </p:cBhvr>
                                    </p:animEffect>
                                    <p:anim calcmode="lin" valueType="num">
                                      <p:cBhvr>
                                        <p:cTn id="3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0">
                                            <p:txEl>
                                              <p:pRg st="0" end="0"/>
                                            </p:txEl>
                                          </p:spTgt>
                                        </p:tgtEl>
                                        <p:attrNameLst>
                                          <p:attrName>style.visibility</p:attrName>
                                        </p:attrNameLst>
                                      </p:cBhvr>
                                      <p:to>
                                        <p:strVal val="visible"/>
                                      </p:to>
                                    </p:set>
                                    <p:animEffect transition="in" filter="fade">
                                      <p:cBhvr>
                                        <p:cTn id="45" dur="1000"/>
                                        <p:tgtEl>
                                          <p:spTgt spid="10">
                                            <p:txEl>
                                              <p:pRg st="0" end="0"/>
                                            </p:txEl>
                                          </p:spTgt>
                                        </p:tgtEl>
                                      </p:cBhvr>
                                    </p:animEffect>
                                    <p:anim calcmode="lin" valueType="num">
                                      <p:cBhvr>
                                        <p:cTn id="46"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5261</TotalTime>
  <Words>778</Words>
  <Application>Microsoft Office PowerPoint</Application>
  <PresentationFormat>On-screen Show (4:3)</PresentationFormat>
  <Paragraphs>103</Paragraphs>
  <Slides>32</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32</vt:i4>
      </vt:variant>
    </vt:vector>
  </HeadingPairs>
  <TitlesOfParts>
    <vt:vector size="42" baseType="lpstr">
      <vt:lpstr>Arial</vt:lpstr>
      <vt:lpstr>Calibri</vt:lpstr>
      <vt:lpstr>Calibri Light</vt:lpstr>
      <vt:lpstr>Times New Roman</vt:lpstr>
      <vt:lpstr>Traditional Arabic</vt:lpstr>
      <vt:lpstr>Wingdings</vt:lpstr>
      <vt:lpstr>2_نسق Office</vt:lpstr>
      <vt:lpstr>3_نسق Office</vt:lpstr>
      <vt:lpstr>5_نسق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257</cp:revision>
  <dcterms:created xsi:type="dcterms:W3CDTF">2020-12-01T14:21:27Z</dcterms:created>
  <dcterms:modified xsi:type="dcterms:W3CDTF">2025-11-13T06:58:23Z</dcterms:modified>
</cp:coreProperties>
</file>