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9" r:id="rId5"/>
    <p:sldId id="423" r:id="rId6"/>
    <p:sldId id="424" r:id="rId7"/>
    <p:sldId id="264" r:id="rId8"/>
    <p:sldId id="260" r:id="rId9"/>
    <p:sldId id="520" r:id="rId10"/>
    <p:sldId id="771" r:id="rId11"/>
    <p:sldId id="478" r:id="rId12"/>
    <p:sldId id="772" r:id="rId13"/>
    <p:sldId id="773" r:id="rId14"/>
    <p:sldId id="521" r:id="rId15"/>
    <p:sldId id="522" r:id="rId16"/>
    <p:sldId id="550" r:id="rId17"/>
    <p:sldId id="523" r:id="rId18"/>
    <p:sldId id="774" r:id="rId19"/>
    <p:sldId id="509" r:id="rId20"/>
    <p:sldId id="257" r:id="rId21"/>
    <p:sldId id="547" r:id="rId22"/>
    <p:sldId id="263" r:id="rId23"/>
    <p:sldId id="775" r:id="rId24"/>
    <p:sldId id="514" r:id="rId25"/>
    <p:sldId id="776" r:id="rId2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8800"/>
    <a:srgbClr val="A674AB"/>
    <a:srgbClr val="E4D6E6"/>
    <a:srgbClr val="990000"/>
    <a:srgbClr val="481918"/>
    <a:srgbClr val="003E6B"/>
    <a:srgbClr val="05767B"/>
    <a:srgbClr val="2B3481"/>
    <a:srgbClr val="AF9C4B"/>
    <a:srgbClr val="087E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445" autoAdjust="0"/>
    <p:restoredTop sz="94660"/>
  </p:normalViewPr>
  <p:slideViewPr>
    <p:cSldViewPr>
      <p:cViewPr varScale="1">
        <p:scale>
          <a:sx n="63" d="100"/>
          <a:sy n="63" d="100"/>
        </p:scale>
        <p:origin x="107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ABA605-74F9-4BB4-86A5-002F4EA2EF58}"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F82CA9DC-BE48-464B-ABFC-C15E69FF572A}">
      <dgm:prSet phldrT="[نص]" custT="1"/>
      <dgm:spPr/>
      <dgm:t>
        <a:bodyPr/>
        <a:lstStyle/>
        <a:p>
          <a:r>
            <a:rPr lang="ar-EG" sz="3200" b="1" dirty="0"/>
            <a:t>وضع المعايير</a:t>
          </a:r>
          <a:endParaRPr lang="en-US" sz="3200" b="1" dirty="0"/>
        </a:p>
      </dgm:t>
    </dgm:pt>
    <dgm:pt modelId="{DE08BDBC-706D-46BC-A3C7-66B8BD0671F3}" type="parTrans" cxnId="{E013C97E-92FD-42DF-8A62-C30950F3E16D}">
      <dgm:prSet/>
      <dgm:spPr/>
      <dgm:t>
        <a:bodyPr/>
        <a:lstStyle/>
        <a:p>
          <a:endParaRPr lang="en-US" sz="2800" b="1"/>
        </a:p>
      </dgm:t>
    </dgm:pt>
    <dgm:pt modelId="{CF373438-BCF5-4378-ACB9-7203C121D519}" type="sibTrans" cxnId="{E013C97E-92FD-42DF-8A62-C30950F3E16D}">
      <dgm:prSet custT="1"/>
      <dgm:spPr/>
      <dgm:t>
        <a:bodyPr/>
        <a:lstStyle/>
        <a:p>
          <a:endParaRPr lang="en-US" sz="2400" b="1"/>
        </a:p>
      </dgm:t>
    </dgm:pt>
    <dgm:pt modelId="{AE21A99F-8135-4E4B-BE6C-96B2D168BC70}">
      <dgm:prSet phldrT="[نص]" custT="1"/>
      <dgm:spPr/>
      <dgm:t>
        <a:bodyPr/>
        <a:lstStyle/>
        <a:p>
          <a:r>
            <a:rPr lang="ar-EG" sz="3200" b="1" dirty="0"/>
            <a:t>قياس الأداء</a:t>
          </a:r>
          <a:endParaRPr lang="en-US" sz="3200" b="1" dirty="0"/>
        </a:p>
      </dgm:t>
    </dgm:pt>
    <dgm:pt modelId="{D6879754-72E5-474A-A8B5-873BEA94E0CF}" type="parTrans" cxnId="{0F816AA6-F0A0-4EFE-AE1F-BD70BD36279C}">
      <dgm:prSet/>
      <dgm:spPr/>
      <dgm:t>
        <a:bodyPr/>
        <a:lstStyle/>
        <a:p>
          <a:endParaRPr lang="en-US" sz="2800" b="1"/>
        </a:p>
      </dgm:t>
    </dgm:pt>
    <dgm:pt modelId="{40750E51-78A0-4315-971C-B4220B9F211D}" type="sibTrans" cxnId="{0F816AA6-F0A0-4EFE-AE1F-BD70BD36279C}">
      <dgm:prSet custT="1"/>
      <dgm:spPr/>
      <dgm:t>
        <a:bodyPr/>
        <a:lstStyle/>
        <a:p>
          <a:endParaRPr lang="en-US" sz="2400" b="1"/>
        </a:p>
      </dgm:t>
    </dgm:pt>
    <dgm:pt modelId="{9C4BF00C-F29E-4DED-A9C4-2B6D96CF3419}">
      <dgm:prSet phldrT="[نص]" custT="1"/>
      <dgm:spPr/>
      <dgm:t>
        <a:bodyPr/>
        <a:lstStyle/>
        <a:p>
          <a:r>
            <a:rPr lang="ar-EG" sz="3200" b="1" dirty="0"/>
            <a:t>تحليل الانحرافات ومعالجتها</a:t>
          </a:r>
          <a:endParaRPr lang="en-US" sz="3200" b="1" dirty="0"/>
        </a:p>
      </dgm:t>
    </dgm:pt>
    <dgm:pt modelId="{0494E505-28AB-4A36-9417-3A72539B9637}" type="parTrans" cxnId="{7F545E54-DEE1-47DC-A723-69808CCB80AC}">
      <dgm:prSet/>
      <dgm:spPr/>
      <dgm:t>
        <a:bodyPr/>
        <a:lstStyle/>
        <a:p>
          <a:endParaRPr lang="en-US" sz="2800" b="1"/>
        </a:p>
      </dgm:t>
    </dgm:pt>
    <dgm:pt modelId="{A9E36531-558F-4043-A951-ABB3BEA7CE72}" type="sibTrans" cxnId="{7F545E54-DEE1-47DC-A723-69808CCB80AC}">
      <dgm:prSet/>
      <dgm:spPr/>
      <dgm:t>
        <a:bodyPr/>
        <a:lstStyle/>
        <a:p>
          <a:endParaRPr lang="en-US" sz="2800" b="1"/>
        </a:p>
      </dgm:t>
    </dgm:pt>
    <dgm:pt modelId="{61DB2CF3-99C6-427A-8ED1-F2FBCA7C2A45}" type="pres">
      <dgm:prSet presAssocID="{C9ABA605-74F9-4BB4-86A5-002F4EA2EF58}" presName="Name0" presStyleCnt="0">
        <dgm:presLayoutVars>
          <dgm:dir val="rev"/>
          <dgm:resizeHandles val="exact"/>
        </dgm:presLayoutVars>
      </dgm:prSet>
      <dgm:spPr/>
    </dgm:pt>
    <dgm:pt modelId="{D9D3D72A-0228-44FF-9BFA-2ABC6E490172}" type="pres">
      <dgm:prSet presAssocID="{F82CA9DC-BE48-464B-ABFC-C15E69FF572A}" presName="node" presStyleLbl="node1" presStyleIdx="0" presStyleCnt="3">
        <dgm:presLayoutVars>
          <dgm:bulletEnabled val="1"/>
        </dgm:presLayoutVars>
      </dgm:prSet>
      <dgm:spPr/>
    </dgm:pt>
    <dgm:pt modelId="{C9DEC79A-18EC-49C9-91F4-9B6EAC933863}" type="pres">
      <dgm:prSet presAssocID="{CF373438-BCF5-4378-ACB9-7203C121D519}" presName="sibTrans" presStyleLbl="sibTrans2D1" presStyleIdx="0" presStyleCnt="2"/>
      <dgm:spPr/>
    </dgm:pt>
    <dgm:pt modelId="{081AF792-3793-4411-AE5A-5E64B28A4B12}" type="pres">
      <dgm:prSet presAssocID="{CF373438-BCF5-4378-ACB9-7203C121D519}" presName="connectorText" presStyleLbl="sibTrans2D1" presStyleIdx="0" presStyleCnt="2"/>
      <dgm:spPr/>
    </dgm:pt>
    <dgm:pt modelId="{380ACF7F-EC40-4655-B8FF-DAC7460CEB1A}" type="pres">
      <dgm:prSet presAssocID="{AE21A99F-8135-4E4B-BE6C-96B2D168BC70}" presName="node" presStyleLbl="node1" presStyleIdx="1" presStyleCnt="3">
        <dgm:presLayoutVars>
          <dgm:bulletEnabled val="1"/>
        </dgm:presLayoutVars>
      </dgm:prSet>
      <dgm:spPr/>
    </dgm:pt>
    <dgm:pt modelId="{17A54255-5D9A-4738-9380-3AC51E4EB812}" type="pres">
      <dgm:prSet presAssocID="{40750E51-78A0-4315-971C-B4220B9F211D}" presName="sibTrans" presStyleLbl="sibTrans2D1" presStyleIdx="1" presStyleCnt="2"/>
      <dgm:spPr/>
    </dgm:pt>
    <dgm:pt modelId="{29A08E6B-A007-4B03-B91C-57EA7A75E1B9}" type="pres">
      <dgm:prSet presAssocID="{40750E51-78A0-4315-971C-B4220B9F211D}" presName="connectorText" presStyleLbl="sibTrans2D1" presStyleIdx="1" presStyleCnt="2"/>
      <dgm:spPr/>
    </dgm:pt>
    <dgm:pt modelId="{064A7EC5-605E-42FF-82EF-CCC2823A002C}" type="pres">
      <dgm:prSet presAssocID="{9C4BF00C-F29E-4DED-A9C4-2B6D96CF3419}" presName="node" presStyleLbl="node1" presStyleIdx="2" presStyleCnt="3">
        <dgm:presLayoutVars>
          <dgm:bulletEnabled val="1"/>
        </dgm:presLayoutVars>
      </dgm:prSet>
      <dgm:spPr/>
    </dgm:pt>
  </dgm:ptLst>
  <dgm:cxnLst>
    <dgm:cxn modelId="{1C787A0F-A2E8-4F3C-A403-8C2D2AD70F9C}" type="presOf" srcId="{CF373438-BCF5-4378-ACB9-7203C121D519}" destId="{081AF792-3793-4411-AE5A-5E64B28A4B12}" srcOrd="1" destOrd="0" presId="urn:microsoft.com/office/officeart/2005/8/layout/process1"/>
    <dgm:cxn modelId="{88AA8E29-B66D-410E-8B36-6DCB0B73602C}" type="presOf" srcId="{C9ABA605-74F9-4BB4-86A5-002F4EA2EF58}" destId="{61DB2CF3-99C6-427A-8ED1-F2FBCA7C2A45}" srcOrd="0" destOrd="0" presId="urn:microsoft.com/office/officeart/2005/8/layout/process1"/>
    <dgm:cxn modelId="{85A7FF5B-7F3B-493C-A74E-393FBCDCDB82}" type="presOf" srcId="{AE21A99F-8135-4E4B-BE6C-96B2D168BC70}" destId="{380ACF7F-EC40-4655-B8FF-DAC7460CEB1A}" srcOrd="0" destOrd="0" presId="urn:microsoft.com/office/officeart/2005/8/layout/process1"/>
    <dgm:cxn modelId="{7F545E54-DEE1-47DC-A723-69808CCB80AC}" srcId="{C9ABA605-74F9-4BB4-86A5-002F4EA2EF58}" destId="{9C4BF00C-F29E-4DED-A9C4-2B6D96CF3419}" srcOrd="2" destOrd="0" parTransId="{0494E505-28AB-4A36-9417-3A72539B9637}" sibTransId="{A9E36531-558F-4043-A951-ABB3BEA7CE72}"/>
    <dgm:cxn modelId="{B7198F54-D327-4F35-9DA6-AF9742661F8F}" type="presOf" srcId="{40750E51-78A0-4315-971C-B4220B9F211D}" destId="{17A54255-5D9A-4738-9380-3AC51E4EB812}" srcOrd="0" destOrd="0" presId="urn:microsoft.com/office/officeart/2005/8/layout/process1"/>
    <dgm:cxn modelId="{E013C97E-92FD-42DF-8A62-C30950F3E16D}" srcId="{C9ABA605-74F9-4BB4-86A5-002F4EA2EF58}" destId="{F82CA9DC-BE48-464B-ABFC-C15E69FF572A}" srcOrd="0" destOrd="0" parTransId="{DE08BDBC-706D-46BC-A3C7-66B8BD0671F3}" sibTransId="{CF373438-BCF5-4378-ACB9-7203C121D519}"/>
    <dgm:cxn modelId="{8659AAA2-B00E-4BAA-8095-32F613F90777}" type="presOf" srcId="{9C4BF00C-F29E-4DED-A9C4-2B6D96CF3419}" destId="{064A7EC5-605E-42FF-82EF-CCC2823A002C}" srcOrd="0" destOrd="0" presId="urn:microsoft.com/office/officeart/2005/8/layout/process1"/>
    <dgm:cxn modelId="{0F816AA6-F0A0-4EFE-AE1F-BD70BD36279C}" srcId="{C9ABA605-74F9-4BB4-86A5-002F4EA2EF58}" destId="{AE21A99F-8135-4E4B-BE6C-96B2D168BC70}" srcOrd="1" destOrd="0" parTransId="{D6879754-72E5-474A-A8B5-873BEA94E0CF}" sibTransId="{40750E51-78A0-4315-971C-B4220B9F211D}"/>
    <dgm:cxn modelId="{679592E9-C746-4683-AD7D-E59777A45178}" type="presOf" srcId="{40750E51-78A0-4315-971C-B4220B9F211D}" destId="{29A08E6B-A007-4B03-B91C-57EA7A75E1B9}" srcOrd="1" destOrd="0" presId="urn:microsoft.com/office/officeart/2005/8/layout/process1"/>
    <dgm:cxn modelId="{B1B87BED-07D4-49C5-89A7-AC40A4A6E1ED}" type="presOf" srcId="{CF373438-BCF5-4378-ACB9-7203C121D519}" destId="{C9DEC79A-18EC-49C9-91F4-9B6EAC933863}" srcOrd="0" destOrd="0" presId="urn:microsoft.com/office/officeart/2005/8/layout/process1"/>
    <dgm:cxn modelId="{518C11F9-251C-4057-A78D-94C94C739B42}" type="presOf" srcId="{F82CA9DC-BE48-464B-ABFC-C15E69FF572A}" destId="{D9D3D72A-0228-44FF-9BFA-2ABC6E490172}" srcOrd="0" destOrd="0" presId="urn:microsoft.com/office/officeart/2005/8/layout/process1"/>
    <dgm:cxn modelId="{CD665BD4-9036-4348-9CC7-A43A63A595AF}" type="presParOf" srcId="{61DB2CF3-99C6-427A-8ED1-F2FBCA7C2A45}" destId="{D9D3D72A-0228-44FF-9BFA-2ABC6E490172}" srcOrd="0" destOrd="0" presId="urn:microsoft.com/office/officeart/2005/8/layout/process1"/>
    <dgm:cxn modelId="{FA47B772-0F7B-45B3-8849-D68D841E8F9B}" type="presParOf" srcId="{61DB2CF3-99C6-427A-8ED1-F2FBCA7C2A45}" destId="{C9DEC79A-18EC-49C9-91F4-9B6EAC933863}" srcOrd="1" destOrd="0" presId="urn:microsoft.com/office/officeart/2005/8/layout/process1"/>
    <dgm:cxn modelId="{4E4ECA5B-67AA-4416-AFAF-4A442D8FE0F9}" type="presParOf" srcId="{C9DEC79A-18EC-49C9-91F4-9B6EAC933863}" destId="{081AF792-3793-4411-AE5A-5E64B28A4B12}" srcOrd="0" destOrd="0" presId="urn:microsoft.com/office/officeart/2005/8/layout/process1"/>
    <dgm:cxn modelId="{C698CA25-4FBE-4FFF-9BD5-5FBACE3F0C40}" type="presParOf" srcId="{61DB2CF3-99C6-427A-8ED1-F2FBCA7C2A45}" destId="{380ACF7F-EC40-4655-B8FF-DAC7460CEB1A}" srcOrd="2" destOrd="0" presId="urn:microsoft.com/office/officeart/2005/8/layout/process1"/>
    <dgm:cxn modelId="{70BD4767-DA47-4942-A09B-F4AE5CA75BCD}" type="presParOf" srcId="{61DB2CF3-99C6-427A-8ED1-F2FBCA7C2A45}" destId="{17A54255-5D9A-4738-9380-3AC51E4EB812}" srcOrd="3" destOrd="0" presId="urn:microsoft.com/office/officeart/2005/8/layout/process1"/>
    <dgm:cxn modelId="{6FD9B01D-F86B-44F8-9EB3-89C1D630CD68}" type="presParOf" srcId="{17A54255-5D9A-4738-9380-3AC51E4EB812}" destId="{29A08E6B-A007-4B03-B91C-57EA7A75E1B9}" srcOrd="0" destOrd="0" presId="urn:microsoft.com/office/officeart/2005/8/layout/process1"/>
    <dgm:cxn modelId="{993C007A-F45E-45FA-BFAF-3BE63E603577}" type="presParOf" srcId="{61DB2CF3-99C6-427A-8ED1-F2FBCA7C2A45}" destId="{064A7EC5-605E-42FF-82EF-CCC2823A002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3D72A-0228-44FF-9BFA-2ABC6E490172}">
      <dsp:nvSpPr>
        <dsp:cNvPr id="0" name=""/>
        <dsp:cNvSpPr/>
      </dsp:nvSpPr>
      <dsp:spPr>
        <a:xfrm>
          <a:off x="5267252" y="992724"/>
          <a:ext cx="1878916" cy="207855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EG" sz="3200" b="1" kern="1200" dirty="0"/>
            <a:t>وضع المعايير</a:t>
          </a:r>
          <a:endParaRPr lang="en-US" sz="3200" b="1" kern="1200" dirty="0"/>
        </a:p>
      </dsp:txBody>
      <dsp:txXfrm>
        <a:off x="5322284" y="1047756"/>
        <a:ext cx="1768852" cy="1968487"/>
      </dsp:txXfrm>
    </dsp:sp>
    <dsp:sp modelId="{C9DEC79A-18EC-49C9-91F4-9B6EAC933863}">
      <dsp:nvSpPr>
        <dsp:cNvPr id="0" name=""/>
        <dsp:cNvSpPr/>
      </dsp:nvSpPr>
      <dsp:spPr>
        <a:xfrm rot="10800000">
          <a:off x="4681030" y="1799014"/>
          <a:ext cx="398330" cy="4659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b="1" kern="1200"/>
        </a:p>
      </dsp:txBody>
      <dsp:txXfrm rot="10800000">
        <a:off x="4800529" y="1892208"/>
        <a:ext cx="278831" cy="279583"/>
      </dsp:txXfrm>
    </dsp:sp>
    <dsp:sp modelId="{380ACF7F-EC40-4655-B8FF-DAC7460CEB1A}">
      <dsp:nvSpPr>
        <dsp:cNvPr id="0" name=""/>
        <dsp:cNvSpPr/>
      </dsp:nvSpPr>
      <dsp:spPr>
        <a:xfrm>
          <a:off x="2636769" y="992724"/>
          <a:ext cx="1878916" cy="207855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EG" sz="3200" b="1" kern="1200" dirty="0"/>
            <a:t>قياس الأداء</a:t>
          </a:r>
          <a:endParaRPr lang="en-US" sz="3200" b="1" kern="1200" dirty="0"/>
        </a:p>
      </dsp:txBody>
      <dsp:txXfrm>
        <a:off x="2691801" y="1047756"/>
        <a:ext cx="1768852" cy="1968487"/>
      </dsp:txXfrm>
    </dsp:sp>
    <dsp:sp modelId="{17A54255-5D9A-4738-9380-3AC51E4EB812}">
      <dsp:nvSpPr>
        <dsp:cNvPr id="0" name=""/>
        <dsp:cNvSpPr/>
      </dsp:nvSpPr>
      <dsp:spPr>
        <a:xfrm rot="10800000">
          <a:off x="2050547" y="1799014"/>
          <a:ext cx="398330" cy="4659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b="1" kern="1200"/>
        </a:p>
      </dsp:txBody>
      <dsp:txXfrm rot="10800000">
        <a:off x="2170046" y="1892208"/>
        <a:ext cx="278831" cy="279583"/>
      </dsp:txXfrm>
    </dsp:sp>
    <dsp:sp modelId="{064A7EC5-605E-42FF-82EF-CCC2823A002C}">
      <dsp:nvSpPr>
        <dsp:cNvPr id="0" name=""/>
        <dsp:cNvSpPr/>
      </dsp:nvSpPr>
      <dsp:spPr>
        <a:xfrm>
          <a:off x="6286" y="992724"/>
          <a:ext cx="1878916" cy="207855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EG" sz="3200" b="1" kern="1200" dirty="0"/>
            <a:t>تحليل الانحرافات ومعالجتها</a:t>
          </a:r>
          <a:endParaRPr lang="en-US" sz="3200" b="1" kern="1200" dirty="0"/>
        </a:p>
      </dsp:txBody>
      <dsp:txXfrm>
        <a:off x="61318" y="1047756"/>
        <a:ext cx="1768852" cy="196848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6532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7395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368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9522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90387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7222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1583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9196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4065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93071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2556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155435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3.svg"/><Relationship Id="rId7" Type="http://schemas.openxmlformats.org/officeDocument/2006/relationships/image" Target="../media/image2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svg"/><Relationship Id="rId7" Type="http://schemas.openxmlformats.org/officeDocument/2006/relationships/image" Target="../media/image40.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9.png"/><Relationship Id="rId5" Type="http://schemas.openxmlformats.org/officeDocument/2006/relationships/image" Target="../media/image9.svg"/><Relationship Id="rId10" Type="http://schemas.openxmlformats.org/officeDocument/2006/relationships/image" Target="../media/image43.png"/><Relationship Id="rId4" Type="http://schemas.openxmlformats.org/officeDocument/2006/relationships/image" Target="../media/image8.png"/><Relationship Id="rId9" Type="http://schemas.openxmlformats.org/officeDocument/2006/relationships/image" Target="../media/image42.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svg"/><Relationship Id="rId7" Type="http://schemas.openxmlformats.org/officeDocument/2006/relationships/image" Target="../media/image40.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9.png"/><Relationship Id="rId5" Type="http://schemas.openxmlformats.org/officeDocument/2006/relationships/image" Target="../media/image9.svg"/><Relationship Id="rId10" Type="http://schemas.openxmlformats.org/officeDocument/2006/relationships/image" Target="../media/image43.png"/><Relationship Id="rId4" Type="http://schemas.openxmlformats.org/officeDocument/2006/relationships/image" Target="../media/image8.png"/><Relationship Id="rId9" Type="http://schemas.openxmlformats.org/officeDocument/2006/relationships/image" Target="../media/image42.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svg"/><Relationship Id="rId7" Type="http://schemas.openxmlformats.org/officeDocument/2006/relationships/image" Target="../media/image50.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svg"/><Relationship Id="rId7" Type="http://schemas.openxmlformats.org/officeDocument/2006/relationships/image" Target="../media/image40.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9.png"/><Relationship Id="rId5" Type="http://schemas.openxmlformats.org/officeDocument/2006/relationships/image" Target="../media/image9.svg"/><Relationship Id="rId10" Type="http://schemas.openxmlformats.org/officeDocument/2006/relationships/image" Target="../media/image55.gif"/><Relationship Id="rId4" Type="http://schemas.openxmlformats.org/officeDocument/2006/relationships/image" Target="../media/image8.png"/><Relationship Id="rId9" Type="http://schemas.openxmlformats.org/officeDocument/2006/relationships/image" Target="../media/image42.svg"/></Relationships>
</file>

<file path=ppt/slides/_rels/slide21.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33184"/>
            <a:ext cx="10258425" cy="735625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1715934" y="1650101"/>
            <a:ext cx="5740706" cy="3157388"/>
          </a:xfrm>
          <a:custGeom>
            <a:avLst/>
            <a:gdLst/>
            <a:ahLst/>
            <a:cxnLst/>
            <a:rect l="l" t="t" r="r" b="b"/>
            <a:pathLst>
              <a:path w="11481411" h="6314776">
                <a:moveTo>
                  <a:pt x="0" y="0"/>
                </a:moveTo>
                <a:lnTo>
                  <a:pt x="11481410" y="0"/>
                </a:lnTo>
                <a:lnTo>
                  <a:pt x="11481410" y="6314776"/>
                </a:lnTo>
                <a:lnTo>
                  <a:pt x="0" y="63147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06657" y="1014240"/>
            <a:ext cx="1110767" cy="828027"/>
          </a:xfrm>
          <a:custGeom>
            <a:avLst/>
            <a:gdLst/>
            <a:ahLst/>
            <a:cxnLst/>
            <a:rect l="l" t="t" r="r" b="b"/>
            <a:pathLst>
              <a:path w="2221534" h="1656053">
                <a:moveTo>
                  <a:pt x="0" y="0"/>
                </a:moveTo>
                <a:lnTo>
                  <a:pt x="2221535" y="0"/>
                </a:lnTo>
                <a:lnTo>
                  <a:pt x="2221535" y="1656053"/>
                </a:lnTo>
                <a:lnTo>
                  <a:pt x="0" y="16560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443314" y="2317257"/>
            <a:ext cx="901921" cy="495237"/>
          </a:xfrm>
          <a:custGeom>
            <a:avLst/>
            <a:gdLst/>
            <a:ahLst/>
            <a:cxnLst/>
            <a:rect l="l" t="t" r="r" b="b"/>
            <a:pathLst>
              <a:path w="1803841" h="990473">
                <a:moveTo>
                  <a:pt x="0" y="0"/>
                </a:moveTo>
                <a:lnTo>
                  <a:pt x="1803841" y="0"/>
                </a:lnTo>
                <a:lnTo>
                  <a:pt x="1803841" y="990473"/>
                </a:lnTo>
                <a:lnTo>
                  <a:pt x="0" y="9904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flipH="1" flipV="1">
            <a:off x="6213476" y="3984122"/>
            <a:ext cx="901921" cy="495237"/>
          </a:xfrm>
          <a:custGeom>
            <a:avLst/>
            <a:gdLst/>
            <a:ahLst/>
            <a:cxnLst/>
            <a:rect l="l" t="t" r="r" b="b"/>
            <a:pathLst>
              <a:path w="1803841" h="990473">
                <a:moveTo>
                  <a:pt x="1803841" y="990473"/>
                </a:moveTo>
                <a:lnTo>
                  <a:pt x="0" y="990473"/>
                </a:lnTo>
                <a:lnTo>
                  <a:pt x="0" y="0"/>
                </a:lnTo>
                <a:lnTo>
                  <a:pt x="1803841" y="0"/>
                </a:lnTo>
                <a:lnTo>
                  <a:pt x="1803841" y="990473"/>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010551" y="5243139"/>
            <a:ext cx="944258" cy="865283"/>
          </a:xfrm>
          <a:custGeom>
            <a:avLst/>
            <a:gdLst/>
            <a:ahLst/>
            <a:cxnLst/>
            <a:rect l="l" t="t" r="r" b="b"/>
            <a:pathLst>
              <a:path w="1888515" h="1730566">
                <a:moveTo>
                  <a:pt x="0" y="0"/>
                </a:moveTo>
                <a:lnTo>
                  <a:pt x="1888515" y="0"/>
                </a:lnTo>
                <a:lnTo>
                  <a:pt x="1888515" y="1730566"/>
                </a:lnTo>
                <a:lnTo>
                  <a:pt x="0" y="17305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7466978" y="1395630"/>
            <a:ext cx="1029988" cy="1028700"/>
          </a:xfrm>
          <a:custGeom>
            <a:avLst/>
            <a:gdLst/>
            <a:ahLst/>
            <a:cxnLst/>
            <a:rect l="l" t="t" r="r" b="b"/>
            <a:pathLst>
              <a:path w="2059975" h="2057400">
                <a:moveTo>
                  <a:pt x="0" y="0"/>
                </a:moveTo>
                <a:lnTo>
                  <a:pt x="2059975" y="0"/>
                </a:lnTo>
                <a:lnTo>
                  <a:pt x="2059975"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14286" y="3615372"/>
            <a:ext cx="1959674" cy="2057400"/>
          </a:xfrm>
          <a:custGeom>
            <a:avLst/>
            <a:gdLst/>
            <a:ahLst/>
            <a:cxnLst/>
            <a:rect l="l" t="t" r="r" b="b"/>
            <a:pathLst>
              <a:path w="3919347" h="4114800">
                <a:moveTo>
                  <a:pt x="0" y="0"/>
                </a:moveTo>
                <a:lnTo>
                  <a:pt x="3919347" y="0"/>
                </a:lnTo>
                <a:lnTo>
                  <a:pt x="3919347"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مربع نص 14">
            <a:extLst>
              <a:ext uri="{FF2B5EF4-FFF2-40B4-BE49-F238E27FC236}">
                <a16:creationId xmlns:a16="http://schemas.microsoft.com/office/drawing/2014/main" id="{75987B26-D8B1-174E-6D60-2E077BF585C2}"/>
              </a:ext>
            </a:extLst>
          </p:cNvPr>
          <p:cNvSpPr txBox="1"/>
          <p:nvPr/>
        </p:nvSpPr>
        <p:spPr>
          <a:xfrm>
            <a:off x="1687360" y="2461993"/>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الفصل الخامس</a:t>
            </a:r>
            <a:endParaRPr kumimoji="0" lang="en-US"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16" name="مربع نص 15">
            <a:extLst>
              <a:ext uri="{FF2B5EF4-FFF2-40B4-BE49-F238E27FC236}">
                <a16:creationId xmlns:a16="http://schemas.microsoft.com/office/drawing/2014/main" id="{BFFC16A7-C9B0-9FD5-080F-68378CE30003}"/>
              </a:ext>
            </a:extLst>
          </p:cNvPr>
          <p:cNvSpPr txBox="1"/>
          <p:nvPr/>
        </p:nvSpPr>
        <p:spPr>
          <a:xfrm>
            <a:off x="1817534" y="3624386"/>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مهارة الرقابة</a:t>
            </a:r>
            <a:endParaRPr kumimoji="0" lang="en-US" sz="4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
        <p:nvSpPr>
          <p:cNvPr id="17" name="Freeform 3">
            <a:extLst>
              <a:ext uri="{FF2B5EF4-FFF2-40B4-BE49-F238E27FC236}">
                <a16:creationId xmlns:a16="http://schemas.microsoft.com/office/drawing/2014/main" id="{EA0109AA-C70B-134B-963E-DB66BF0CBD45}"/>
              </a:ext>
            </a:extLst>
          </p:cNvPr>
          <p:cNvSpPr/>
          <p:nvPr/>
        </p:nvSpPr>
        <p:spPr>
          <a:xfrm>
            <a:off x="3411255" y="4786779"/>
            <a:ext cx="2245448" cy="1903143"/>
          </a:xfrm>
          <a:custGeom>
            <a:avLst/>
            <a:gdLst/>
            <a:ahLst/>
            <a:cxnLst/>
            <a:rect l="l" t="t" r="r" b="b"/>
            <a:pathLst>
              <a:path w="3898773" h="4114800">
                <a:moveTo>
                  <a:pt x="0" y="0"/>
                </a:moveTo>
                <a:lnTo>
                  <a:pt x="3898773" y="0"/>
                </a:lnTo>
                <a:lnTo>
                  <a:pt x="389877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4514850" y="1371600"/>
            <a:ext cx="4114800" cy="41148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514349" y="4836292"/>
            <a:ext cx="600107" cy="753559"/>
          </a:xfrm>
          <a:custGeom>
            <a:avLst/>
            <a:gdLst/>
            <a:ahLst/>
            <a:cxnLst/>
            <a:rect l="l" t="t" r="r" b="b"/>
            <a:pathLst>
              <a:path w="1200213" h="1507117">
                <a:moveTo>
                  <a:pt x="0" y="0"/>
                </a:moveTo>
                <a:lnTo>
                  <a:pt x="1200213" y="0"/>
                </a:lnTo>
                <a:lnTo>
                  <a:pt x="1200213" y="1507117"/>
                </a:lnTo>
                <a:lnTo>
                  <a:pt x="0" y="15071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965598" y="3051271"/>
            <a:ext cx="401917" cy="504690"/>
          </a:xfrm>
          <a:custGeom>
            <a:avLst/>
            <a:gdLst/>
            <a:ahLst/>
            <a:cxnLst/>
            <a:rect l="l" t="t" r="r" b="b"/>
            <a:pathLst>
              <a:path w="803833" h="1009379">
                <a:moveTo>
                  <a:pt x="0" y="0"/>
                </a:moveTo>
                <a:lnTo>
                  <a:pt x="803833" y="0"/>
                </a:lnTo>
                <a:lnTo>
                  <a:pt x="803833" y="1009379"/>
                </a:lnTo>
                <a:lnTo>
                  <a:pt x="0" y="10093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1" name="Picture 2">
            <a:extLst>
              <a:ext uri="{FF2B5EF4-FFF2-40B4-BE49-F238E27FC236}">
                <a16:creationId xmlns:a16="http://schemas.microsoft.com/office/drawing/2014/main" id="{72F074E6-8CC2-5D99-1E3D-6CB4B9C22972}"/>
              </a:ext>
            </a:extLst>
          </p:cNvPr>
          <p:cNvPicPr>
            <a:picLocks noChangeAspect="1"/>
          </p:cNvPicPr>
          <p:nvPr/>
        </p:nvPicPr>
        <p:blipFill>
          <a:blip r:embed="rId8"/>
          <a:srcRect/>
          <a:stretch>
            <a:fillRect/>
          </a:stretch>
        </p:blipFill>
        <p:spPr>
          <a:xfrm>
            <a:off x="231111" y="1404130"/>
            <a:ext cx="3452554" cy="3072773"/>
          </a:xfrm>
          <a:prstGeom prst="rect">
            <a:avLst/>
          </a:prstGeom>
        </p:spPr>
      </p:pic>
      <p:sp>
        <p:nvSpPr>
          <p:cNvPr id="12" name="مربع نص 11">
            <a:extLst>
              <a:ext uri="{FF2B5EF4-FFF2-40B4-BE49-F238E27FC236}">
                <a16:creationId xmlns:a16="http://schemas.microsoft.com/office/drawing/2014/main" id="{2A4F2359-D6E8-7B29-C75B-FB394B36207B}"/>
              </a:ext>
            </a:extLst>
          </p:cNvPr>
          <p:cNvSpPr txBox="1"/>
          <p:nvPr/>
        </p:nvSpPr>
        <p:spPr>
          <a:xfrm>
            <a:off x="3112792" y="2580341"/>
            <a:ext cx="6918915" cy="1446550"/>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4-5</a:t>
            </a:r>
          </a:p>
          <a:p>
            <a:pPr algn="ctr"/>
            <a:r>
              <a:rPr lang="ar-EG" sz="4400" b="1" dirty="0">
                <a:solidFill>
                  <a:srgbClr val="990000"/>
                </a:solidFill>
                <a:latin typeface="Traditional Arabic" panose="02020603050405020304" pitchFamily="18" charset="-78"/>
                <a:cs typeface="Traditional Arabic" panose="02020603050405020304" pitchFamily="18" charset="-78"/>
              </a:rPr>
              <a:t>خطوات الرقابة</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heel(1)">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heel(1)">
                                      <p:cBhvr>
                                        <p:cTn id="12" dur="20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2373" y="1196752"/>
            <a:ext cx="2454954"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accent5">
                  <a:lumMod val="50000"/>
                </a:schemeClr>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454954"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accent5">
                  <a:lumMod val="50000"/>
                </a:schemeClr>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454954"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الأهداف</a:t>
            </a:r>
            <a:endParaRPr lang="en-US" sz="3600" b="1" dirty="0">
              <a:solidFill>
                <a:schemeClr val="accent5">
                  <a:lumMod val="50000"/>
                </a:schemeClr>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1" y="1143908"/>
            <a:ext cx="4807737"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التعرف على خطوات الرقابة.</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51520" y="2278613"/>
            <a:ext cx="5043474" cy="646331"/>
          </a:xfrm>
          <a:prstGeom prst="rect">
            <a:avLst/>
          </a:prstGeom>
          <a:noFill/>
        </p:spPr>
        <p:txBody>
          <a:bodyPr wrap="square">
            <a:spAutoFit/>
          </a:bodyPr>
          <a:lstStyle/>
          <a:p>
            <a:r>
              <a:rPr lang="ar-EG" sz="3600" b="1" dirty="0">
                <a:latin typeface="Traditional Arabic" panose="02020603050405020304" pitchFamily="18" charset="-78"/>
                <a:cs typeface="Traditional Arabic" panose="02020603050405020304" pitchFamily="18" charset="-78"/>
              </a:rPr>
              <a:t>خطوات الرقابة.</a:t>
            </a:r>
            <a:endParaRPr lang="ar-EG" sz="5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592094" y="4198148"/>
            <a:ext cx="5043473" cy="2062103"/>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400" b="1" dirty="0">
              <a:latin typeface="Traditional Arabic" panose="02020603050405020304" pitchFamily="18" charset="-78"/>
              <a:cs typeface="Traditional Arabic" panose="02020603050405020304" pitchFamily="18" charset="-78"/>
            </a:endParaRPr>
          </a:p>
          <a:p>
            <a:r>
              <a:rPr lang="ar-EG" sz="3200" b="1" dirty="0">
                <a:latin typeface="Traditional Arabic" panose="02020603050405020304" pitchFamily="18" charset="-78"/>
                <a:cs typeface="Traditional Arabic" panose="02020603050405020304" pitchFamily="18" charset="-78"/>
              </a:rPr>
              <a:t>1. التعرف على خطوات الرقابة.</a:t>
            </a:r>
            <a:endParaRPr lang="ar-EG" sz="4400" b="1" dirty="0">
              <a:latin typeface="Traditional Arabic" panose="02020603050405020304" pitchFamily="18" charset="-78"/>
              <a:cs typeface="Traditional Arabic" panose="02020603050405020304" pitchFamily="18" charset="-78"/>
            </a:endParaRPr>
          </a:p>
          <a:p>
            <a:r>
              <a:rPr lang="ar-EG" sz="3200" b="1" dirty="0">
                <a:latin typeface="Traditional Arabic" panose="02020603050405020304" pitchFamily="18" charset="-78"/>
                <a:cs typeface="Traditional Arabic" panose="02020603050405020304" pitchFamily="18" charset="-78"/>
              </a:rPr>
              <a:t>2 تطبيق خطوات الرقابة</a:t>
            </a:r>
            <a:endParaRPr lang="ar-EG" sz="4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259632" y="1340768"/>
            <a:ext cx="6840760" cy="4524315"/>
          </a:xfrm>
          <a:prstGeom prst="rect">
            <a:avLst/>
          </a:prstGeom>
          <a:noFill/>
          <a:ln>
            <a:noFill/>
          </a:ln>
          <a:effectLst/>
        </p:spPr>
        <p:txBody>
          <a:bodyPr wrap="square">
            <a:spAutoFit/>
          </a:bodyPr>
          <a:lstStyle/>
          <a:p>
            <a:r>
              <a:rPr lang="ar-EG" sz="3200" b="1" dirty="0">
                <a:latin typeface="Traditional Arabic" panose="02020603050405020304" pitchFamily="18" charset="-78"/>
                <a:cs typeface="Traditional Arabic" panose="02020603050405020304" pitchFamily="18" charset="-78"/>
              </a:rPr>
              <a:t>إن الرقابة لا تتم عشوائيا، وإنما بناء على خطة مرسومة وأهداف محددة مسبقا. كما أن للرقابة مبادئ وخطوات أساسية يتبعها المدير حتى يستطيع القيام بمهمة الرقابة على الوجه المطلوب؛ فالمدير يمارس دوره الرقابي باستمرار وتواز مع عمليات التنفيذ، فهو يتابع الأنشطة التنفيذية، ويصحح انحرافاتها عن المسار المحدد لها أولاً بأول؛ وذلك بناء على المعايير التي وضعت سابقا لتوصل إلى الأهداف المرسومة للمنشاة، وفي هذا الموضوع سنتعرف على خطوات الرقابة، وتطبيقها.</a:t>
            </a:r>
            <a:endParaRPr lang="ar-EG" sz="5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000"/>
                                        <p:tgtEl>
                                          <p:spTgt spid="5">
                                            <p:bg/>
                                          </p:spTgt>
                                        </p:tgtEl>
                                      </p:cBhvr>
                                    </p:animEffect>
                                    <p:anim calcmode="lin" valueType="num">
                                      <p:cBhvr>
                                        <p:cTn id="8" dur="1000" fill="hold"/>
                                        <p:tgtEl>
                                          <p:spTgt spid="5">
                                            <p:bg/>
                                          </p:spTgt>
                                        </p:tgtEl>
                                        <p:attrNameLst>
                                          <p:attrName>ppt_x</p:attrName>
                                        </p:attrNameLst>
                                      </p:cBhvr>
                                      <p:tavLst>
                                        <p:tav tm="0">
                                          <p:val>
                                            <p:strVal val="#ppt_x"/>
                                          </p:val>
                                        </p:tav>
                                        <p:tav tm="100000">
                                          <p:val>
                                            <p:strVal val="#ppt_x"/>
                                          </p:val>
                                        </p:tav>
                                      </p:tavLst>
                                    </p:anim>
                                    <p:anim calcmode="lin" valueType="num">
                                      <p:cBhvr>
                                        <p:cTn id="9"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BAFFD904-4D53-4E0A-73BA-E7887E9F90BC}"/>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B18CCF2B-DAF1-7A0E-AB87-D00703A34C11}"/>
              </a:ext>
            </a:extLst>
          </p:cNvPr>
          <p:cNvSpPr txBox="1"/>
          <p:nvPr/>
        </p:nvSpPr>
        <p:spPr>
          <a:xfrm>
            <a:off x="4850321" y="1728181"/>
            <a:ext cx="2664296" cy="4031873"/>
          </a:xfrm>
          <a:prstGeom prst="rect">
            <a:avLst/>
          </a:prstGeom>
          <a:noFill/>
        </p:spPr>
        <p:txBody>
          <a:bodyPr wrap="square">
            <a:spAutoFit/>
          </a:bodyPr>
          <a:lstStyle/>
          <a:p>
            <a:pPr algn="ctr"/>
            <a:r>
              <a:rPr lang="ar-EG" sz="4800" b="1" dirty="0">
                <a:solidFill>
                  <a:schemeClr val="accent6">
                    <a:lumMod val="50000"/>
                  </a:schemeClr>
                </a:solidFill>
                <a:latin typeface="Traditional Arabic" panose="02020603050405020304" pitchFamily="18" charset="-78"/>
                <a:cs typeface="Traditional Arabic" panose="02020603050405020304" pitchFamily="18" charset="-78"/>
              </a:rPr>
              <a:t>الهدف الأول</a:t>
            </a:r>
          </a:p>
          <a:p>
            <a:pPr algn="ctr"/>
            <a:endParaRPr lang="ar-EG" sz="4800" b="1" dirty="0">
              <a:solidFill>
                <a:schemeClr val="accent6">
                  <a:lumMod val="50000"/>
                </a:schemeClr>
              </a:solidFill>
              <a:latin typeface="Traditional Arabic" panose="02020603050405020304" pitchFamily="18" charset="-78"/>
              <a:cs typeface="Traditional Arabic" panose="02020603050405020304" pitchFamily="18" charset="-78"/>
            </a:endParaRPr>
          </a:p>
          <a:p>
            <a:pPr algn="ctr"/>
            <a:r>
              <a:rPr lang="ar-EG" sz="4000" b="1" dirty="0">
                <a:latin typeface="Traditional Arabic" panose="02020603050405020304" pitchFamily="18" charset="-78"/>
                <a:cs typeface="Traditional Arabic" panose="02020603050405020304" pitchFamily="18" charset="-78"/>
              </a:rPr>
              <a:t>أن يكون الطلبة قادرين على التعرف خطوات الرقابة.</a:t>
            </a:r>
            <a:endParaRPr lang="ar-EG" sz="60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16632"/>
            <a:ext cx="10258425" cy="662473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857DC75E-E088-369E-7272-8559C293AF3F}"/>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6" name="مربع نص 5">
            <a:extLst>
              <a:ext uri="{FF2B5EF4-FFF2-40B4-BE49-F238E27FC236}">
                <a16:creationId xmlns:a16="http://schemas.microsoft.com/office/drawing/2014/main" id="{D2C4B4EF-4788-C7FA-A90D-B5D5856A3009}"/>
              </a:ext>
            </a:extLst>
          </p:cNvPr>
          <p:cNvSpPr txBox="1"/>
          <p:nvPr/>
        </p:nvSpPr>
        <p:spPr>
          <a:xfrm>
            <a:off x="2224741" y="1540013"/>
            <a:ext cx="4572000" cy="2187778"/>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خطوات</a:t>
            </a:r>
          </a:p>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 الرقابة</a:t>
            </a:r>
            <a:endParaRPr kumimoji="0" lang="ar-EG" sz="6600" b="0"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a:extLst>
              <a:ext uri="{FF2B5EF4-FFF2-40B4-BE49-F238E27FC236}">
                <a16:creationId xmlns:a16="http://schemas.microsoft.com/office/drawing/2014/main" id="{3836D290-C6C2-1056-A76D-42EC610EE483}"/>
              </a:ext>
            </a:extLst>
          </p:cNvPr>
          <p:cNvGraphicFramePr/>
          <p:nvPr>
            <p:extLst>
              <p:ext uri="{D42A27DB-BD31-4B8C-83A1-F6EECF244321}">
                <p14:modId xmlns:p14="http://schemas.microsoft.com/office/powerpoint/2010/main" val="4016589265"/>
              </p:ext>
            </p:extLst>
          </p:nvPr>
        </p:nvGraphicFramePr>
        <p:xfrm>
          <a:off x="1115616" y="2276872"/>
          <a:ext cx="71524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مربع نص 6">
            <a:extLst>
              <a:ext uri="{FF2B5EF4-FFF2-40B4-BE49-F238E27FC236}">
                <a16:creationId xmlns:a16="http://schemas.microsoft.com/office/drawing/2014/main" id="{0AA1A6A6-D939-3518-5BFB-120778820946}"/>
              </a:ext>
            </a:extLst>
          </p:cNvPr>
          <p:cNvSpPr txBox="1"/>
          <p:nvPr/>
        </p:nvSpPr>
        <p:spPr>
          <a:xfrm>
            <a:off x="1235460" y="1356544"/>
            <a:ext cx="7152457" cy="1449115"/>
          </a:xfrm>
          <a:prstGeom prst="rect">
            <a:avLst/>
          </a:prstGeom>
          <a:noFill/>
        </p:spPr>
        <p:txBody>
          <a:bodyPr wrap="square">
            <a:spAutoFit/>
          </a:bodyPr>
          <a:lstStyle/>
          <a:p>
            <a:pPr algn="r" rtl="1">
              <a:spcBef>
                <a:spcPts val="0"/>
              </a:spcBef>
              <a:spcAft>
                <a:spcPts val="500"/>
              </a:spcAft>
            </a:pPr>
            <a:r>
              <a:rPr lang="ar-EG" sz="2800" b="1" i="0" u="none" strike="noStrike" dirty="0">
                <a:solidFill>
                  <a:schemeClr val="accent4">
                    <a:lumMod val="50000"/>
                  </a:schemeClr>
                </a:solidFill>
                <a:effectLst/>
                <a:latin typeface="Arial" panose="020B0604020202020204" pitchFamily="34" charset="0"/>
              </a:rPr>
              <a:t>للقيام بعملية الرقابة بجميع مستوياتها وأنواعها؛ هناك عدد من الخطوات الثابتة والمتسلسلة التي يجب الالتزام بها.</a:t>
            </a:r>
            <a:endParaRPr lang="ar-EG" sz="2800" b="1" dirty="0">
              <a:solidFill>
                <a:schemeClr val="accent4">
                  <a:lumMod val="50000"/>
                </a:schemeClr>
              </a:solidFill>
              <a:effectLst/>
            </a:endParaRPr>
          </a:p>
          <a:p>
            <a:pPr algn="r" rtl="1">
              <a:spcBef>
                <a:spcPts val="0"/>
              </a:spcBef>
              <a:spcAft>
                <a:spcPts val="500"/>
              </a:spcAft>
            </a:pPr>
            <a:r>
              <a:rPr lang="ar-EG" sz="2800" b="1" i="0" u="none" strike="noStrike" dirty="0">
                <a:solidFill>
                  <a:schemeClr val="accent4">
                    <a:lumMod val="50000"/>
                  </a:schemeClr>
                </a:solidFill>
                <a:effectLst/>
                <a:latin typeface="Times New Roman" panose="02020603050405020304" pitchFamily="18" charset="0"/>
              </a:rPr>
              <a:t>وتتلخص هذه الخطوات في ما يأتي:</a:t>
            </a:r>
            <a:endParaRPr lang="ar-EG" sz="2800" b="1" dirty="0">
              <a:solidFill>
                <a:schemeClr val="accent4">
                  <a:lumMod val="50000"/>
                </a:schemeClr>
              </a:solidFill>
              <a:effectLst/>
            </a:endParaRPr>
          </a:p>
        </p:txBody>
      </p:sp>
    </p:spTree>
    <p:extLst>
      <p:ext uri="{BB962C8B-B14F-4D97-AF65-F5344CB8AC3E}">
        <p14:creationId xmlns:p14="http://schemas.microsoft.com/office/powerpoint/2010/main" val="55856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graphicEl>
                                              <a:dgm id="{D9D3D72A-0228-44FF-9BFA-2ABC6E490172}"/>
                                            </p:graphicEl>
                                          </p:spTgt>
                                        </p:tgtEl>
                                        <p:attrNameLst>
                                          <p:attrName>style.visibility</p:attrName>
                                        </p:attrNameLst>
                                      </p:cBhvr>
                                      <p:to>
                                        <p:strVal val="visible"/>
                                      </p:to>
                                    </p:set>
                                    <p:animEffect transition="in" filter="randombar(horizontal)">
                                      <p:cBhvr>
                                        <p:cTn id="12" dur="500"/>
                                        <p:tgtEl>
                                          <p:spTgt spid="5">
                                            <p:graphicEl>
                                              <a:dgm id="{D9D3D72A-0228-44FF-9BFA-2ABC6E49017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graphicEl>
                                              <a:dgm id="{C9DEC79A-18EC-49C9-91F4-9B6EAC933863}"/>
                                            </p:graphicEl>
                                          </p:spTgt>
                                        </p:tgtEl>
                                        <p:attrNameLst>
                                          <p:attrName>style.visibility</p:attrName>
                                        </p:attrNameLst>
                                      </p:cBhvr>
                                      <p:to>
                                        <p:strVal val="visible"/>
                                      </p:to>
                                    </p:set>
                                    <p:animEffect transition="in" filter="randombar(horizontal)">
                                      <p:cBhvr>
                                        <p:cTn id="17" dur="500"/>
                                        <p:tgtEl>
                                          <p:spTgt spid="5">
                                            <p:graphicEl>
                                              <a:dgm id="{C9DEC79A-18EC-49C9-91F4-9B6EAC933863}"/>
                                            </p:graphic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
                                            <p:graphicEl>
                                              <a:dgm id="{380ACF7F-EC40-4655-B8FF-DAC7460CEB1A}"/>
                                            </p:graphicEl>
                                          </p:spTgt>
                                        </p:tgtEl>
                                        <p:attrNameLst>
                                          <p:attrName>style.visibility</p:attrName>
                                        </p:attrNameLst>
                                      </p:cBhvr>
                                      <p:to>
                                        <p:strVal val="visible"/>
                                      </p:to>
                                    </p:set>
                                    <p:animEffect transition="in" filter="randombar(horizontal)">
                                      <p:cBhvr>
                                        <p:cTn id="20" dur="500"/>
                                        <p:tgtEl>
                                          <p:spTgt spid="5">
                                            <p:graphicEl>
                                              <a:dgm id="{380ACF7F-EC40-4655-B8FF-DAC7460CEB1A}"/>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5">
                                            <p:graphicEl>
                                              <a:dgm id="{17A54255-5D9A-4738-9380-3AC51E4EB812}"/>
                                            </p:graphicEl>
                                          </p:spTgt>
                                        </p:tgtEl>
                                        <p:attrNameLst>
                                          <p:attrName>style.visibility</p:attrName>
                                        </p:attrNameLst>
                                      </p:cBhvr>
                                      <p:to>
                                        <p:strVal val="visible"/>
                                      </p:to>
                                    </p:set>
                                    <p:animEffect transition="in" filter="randombar(horizontal)">
                                      <p:cBhvr>
                                        <p:cTn id="25" dur="500"/>
                                        <p:tgtEl>
                                          <p:spTgt spid="5">
                                            <p:graphicEl>
                                              <a:dgm id="{17A54255-5D9A-4738-9380-3AC51E4EB812}"/>
                                            </p:graphicEl>
                                          </p:spTgt>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
                                            <p:graphicEl>
                                              <a:dgm id="{064A7EC5-605E-42FF-82EF-CCC2823A002C}"/>
                                            </p:graphicEl>
                                          </p:spTgt>
                                        </p:tgtEl>
                                        <p:attrNameLst>
                                          <p:attrName>style.visibility</p:attrName>
                                        </p:attrNameLst>
                                      </p:cBhvr>
                                      <p:to>
                                        <p:strVal val="visible"/>
                                      </p:to>
                                    </p:set>
                                    <p:animEffect transition="in" filter="randombar(horizontal)">
                                      <p:cBhvr>
                                        <p:cTn id="28" dur="500"/>
                                        <p:tgtEl>
                                          <p:spTgt spid="5">
                                            <p:graphicEl>
                                              <a:dgm id="{064A7EC5-605E-42FF-82EF-CCC2823A002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CC4FA75C-7205-A512-57F3-876C3FE7FB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94327AE-1BD4-19B9-A510-3A4972CA8F15}"/>
              </a:ext>
            </a:extLst>
          </p:cNvPr>
          <p:cNvGrpSpPr/>
          <p:nvPr/>
        </p:nvGrpSpPr>
        <p:grpSpPr>
          <a:xfrm>
            <a:off x="-557213" y="188640"/>
            <a:ext cx="10258425" cy="6408712"/>
            <a:chOff x="0" y="0"/>
            <a:chExt cx="27355800" cy="13716000"/>
          </a:xfrm>
        </p:grpSpPr>
        <p:sp>
          <p:nvSpPr>
            <p:cNvPr id="3" name="Freeform 3">
              <a:extLst>
                <a:ext uri="{FF2B5EF4-FFF2-40B4-BE49-F238E27FC236}">
                  <a16:creationId xmlns:a16="http://schemas.microsoft.com/office/drawing/2014/main" id="{37829AB7-2E99-E325-4615-4B147910A8C1}"/>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5B133A64-61D4-40BE-9DBF-50DC0F269F3B}"/>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a:extLst>
              <a:ext uri="{FF2B5EF4-FFF2-40B4-BE49-F238E27FC236}">
                <a16:creationId xmlns:a16="http://schemas.microsoft.com/office/drawing/2014/main" id="{0A0D45C1-94AB-B1BD-0AF5-ACEFAD6515F6}"/>
              </a:ext>
            </a:extLst>
          </p:cNvPr>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a:extLst>
              <a:ext uri="{FF2B5EF4-FFF2-40B4-BE49-F238E27FC236}">
                <a16:creationId xmlns:a16="http://schemas.microsoft.com/office/drawing/2014/main" id="{647AC99B-716F-F7F5-A8D1-5F5A73A7DA77}"/>
              </a:ext>
            </a:extLst>
          </p:cNvPr>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a:extLst>
              <a:ext uri="{FF2B5EF4-FFF2-40B4-BE49-F238E27FC236}">
                <a16:creationId xmlns:a16="http://schemas.microsoft.com/office/drawing/2014/main" id="{B403477A-0FF3-789F-22E7-E50B498B2363}"/>
              </a:ext>
            </a:extLst>
          </p:cNvPr>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a:extLst>
              <a:ext uri="{FF2B5EF4-FFF2-40B4-BE49-F238E27FC236}">
                <a16:creationId xmlns:a16="http://schemas.microsoft.com/office/drawing/2014/main" id="{C3B29DBF-A30B-830F-3322-9A6317E8FF89}"/>
              </a:ext>
            </a:extLst>
          </p:cNvPr>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1429D3E3-D7BF-1AE6-DFE8-3C13285F1631}"/>
              </a:ext>
            </a:extLst>
          </p:cNvPr>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99EC50F1-6011-7E8E-361A-10A211F7B78E}"/>
              </a:ext>
            </a:extLst>
          </p:cNvPr>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3CC8A9A5-CE38-13B2-1910-20F7143D9260}"/>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7E04BD7A-E326-524F-40AB-EA5760A129D3}"/>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6C58B022-111E-8189-211C-69E7323C45F5}"/>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05636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629816" y="476672"/>
            <a:ext cx="7884368" cy="1077218"/>
          </a:xfrm>
          <a:prstGeom prst="rect">
            <a:avLst/>
          </a:prstGeom>
          <a:solidFill>
            <a:srgbClr val="C88800"/>
          </a:solidFill>
        </p:spPr>
        <p:txBody>
          <a:bodyPr wrap="square">
            <a:spAutoFit/>
          </a:bodyPr>
          <a:lstStyle/>
          <a:p>
            <a:r>
              <a:rPr lang="ar-EG" sz="3200" b="1" dirty="0">
                <a:solidFill>
                  <a:schemeClr val="bg1"/>
                </a:solidFill>
              </a:rPr>
              <a:t>بالتعاون مع زملائك؛ حدد الخطوة الرقابية المناسبة لكلِّ من النشاطات الآتية:</a:t>
            </a:r>
            <a:endParaRPr lang="ar-EG" sz="4400" b="1" dirty="0">
              <a:solidFill>
                <a:schemeClr val="bg1"/>
              </a:solidFill>
            </a:endParaRPr>
          </a:p>
        </p:txBody>
      </p:sp>
      <p:graphicFrame>
        <p:nvGraphicFramePr>
          <p:cNvPr id="3" name="جدول 3">
            <a:extLst>
              <a:ext uri="{FF2B5EF4-FFF2-40B4-BE49-F238E27FC236}">
                <a16:creationId xmlns:a16="http://schemas.microsoft.com/office/drawing/2014/main" id="{ADF7EF68-962F-4403-C840-901F6A5ED4FB}"/>
              </a:ext>
            </a:extLst>
          </p:cNvPr>
          <p:cNvGraphicFramePr>
            <a:graphicFrameLocks noGrp="1"/>
          </p:cNvGraphicFramePr>
          <p:nvPr>
            <p:extLst>
              <p:ext uri="{D42A27DB-BD31-4B8C-83A1-F6EECF244321}">
                <p14:modId xmlns:p14="http://schemas.microsoft.com/office/powerpoint/2010/main" val="467455567"/>
              </p:ext>
            </p:extLst>
          </p:nvPr>
        </p:nvGraphicFramePr>
        <p:xfrm>
          <a:off x="629816" y="1553890"/>
          <a:ext cx="7884368" cy="4467398"/>
        </p:xfrm>
        <a:graphic>
          <a:graphicData uri="http://schemas.openxmlformats.org/drawingml/2006/table">
            <a:tbl>
              <a:tblPr firstRow="1" bandRow="1">
                <a:tableStyleId>{00A15C55-8517-42AA-B614-E9B94910E393}</a:tableStyleId>
              </a:tblPr>
              <a:tblGrid>
                <a:gridCol w="3366120">
                  <a:extLst>
                    <a:ext uri="{9D8B030D-6E8A-4147-A177-3AD203B41FA5}">
                      <a16:colId xmlns:a16="http://schemas.microsoft.com/office/drawing/2014/main" val="1325200181"/>
                    </a:ext>
                  </a:extLst>
                </a:gridCol>
                <a:gridCol w="4518248">
                  <a:extLst>
                    <a:ext uri="{9D8B030D-6E8A-4147-A177-3AD203B41FA5}">
                      <a16:colId xmlns:a16="http://schemas.microsoft.com/office/drawing/2014/main" val="1405292286"/>
                    </a:ext>
                  </a:extLst>
                </a:gridCol>
              </a:tblGrid>
              <a:tr h="838803">
                <a:tc>
                  <a:txBody>
                    <a:bodyPr/>
                    <a:lstStyle/>
                    <a:p>
                      <a:pPr algn="ctr"/>
                      <a:r>
                        <a:rPr lang="ar-EG" sz="3200" dirty="0"/>
                        <a:t>الخطوة الرقابية</a:t>
                      </a:r>
                      <a:endParaRPr lang="en-US" sz="3200" dirty="0"/>
                    </a:p>
                  </a:txBody>
                  <a:tcPr/>
                </a:tc>
                <a:tc>
                  <a:txBody>
                    <a:bodyPr/>
                    <a:lstStyle/>
                    <a:p>
                      <a:pPr algn="ctr"/>
                      <a:r>
                        <a:rPr lang="ar-EG" sz="3200" dirty="0"/>
                        <a:t>النشاطات</a:t>
                      </a:r>
                      <a:endParaRPr lang="en-US" sz="3200" dirty="0"/>
                    </a:p>
                  </a:txBody>
                  <a:tcPr/>
                </a:tc>
                <a:extLst>
                  <a:ext uri="{0D108BD9-81ED-4DB2-BD59-A6C34878D82A}">
                    <a16:rowId xmlns:a16="http://schemas.microsoft.com/office/drawing/2014/main" val="2709989752"/>
                  </a:ext>
                </a:extLst>
              </a:tr>
              <a:tr h="838803">
                <a:tc>
                  <a:txBody>
                    <a:bodyPr/>
                    <a:lstStyle/>
                    <a:p>
                      <a:pPr algn="ctr"/>
                      <a:endParaRPr lang="en-US" sz="3200" dirty="0"/>
                    </a:p>
                  </a:txBody>
                  <a:tcPr/>
                </a:tc>
                <a:tc>
                  <a:txBody>
                    <a:bodyPr/>
                    <a:lstStyle/>
                    <a:p>
                      <a:pPr rtl="1"/>
                      <a:r>
                        <a:rPr lang="ar-EG" sz="2400" b="1" u="none" strike="noStrike" kern="1200" dirty="0">
                          <a:solidFill>
                            <a:schemeClr val="tx1"/>
                          </a:solidFill>
                          <a:effectLst/>
                        </a:rPr>
                        <a:t>كتابة تقرير عن عمليات تجميع الثلاجات في أحد المصانع.</a:t>
                      </a:r>
                      <a:endParaRPr lang="ar-EG" sz="5400" b="1" dirty="0">
                        <a:effectLst/>
                      </a:endParaRPr>
                    </a:p>
                  </a:txBody>
                  <a:tcPr/>
                </a:tc>
                <a:extLst>
                  <a:ext uri="{0D108BD9-81ED-4DB2-BD59-A6C34878D82A}">
                    <a16:rowId xmlns:a16="http://schemas.microsoft.com/office/drawing/2014/main" val="2007675598"/>
                  </a:ext>
                </a:extLst>
              </a:tr>
              <a:tr h="838803">
                <a:tc>
                  <a:txBody>
                    <a:bodyPr/>
                    <a:lstStyle/>
                    <a:p>
                      <a:pPr algn="ctr"/>
                      <a:endParaRPr lang="en-US" sz="3200"/>
                    </a:p>
                  </a:txBody>
                  <a:tcPr/>
                </a:tc>
                <a:tc>
                  <a:txBody>
                    <a:bodyPr/>
                    <a:lstStyle/>
                    <a:p>
                      <a:pPr rtl="1"/>
                      <a:r>
                        <a:rPr lang="ar-EG" sz="2400" b="1" u="none" strike="noStrike" kern="1200" dirty="0">
                          <a:solidFill>
                            <a:schemeClr val="tx1"/>
                          </a:solidFill>
                          <a:effectLst/>
                        </a:rPr>
                        <a:t>إعلام العاملين بالسلوكيات التي تحفظ سمعة المنظمة.</a:t>
                      </a:r>
                      <a:endParaRPr lang="ar-EG" sz="5400" b="1" dirty="0">
                        <a:effectLst/>
                      </a:endParaRPr>
                    </a:p>
                  </a:txBody>
                  <a:tcPr/>
                </a:tc>
                <a:extLst>
                  <a:ext uri="{0D108BD9-81ED-4DB2-BD59-A6C34878D82A}">
                    <a16:rowId xmlns:a16="http://schemas.microsoft.com/office/drawing/2014/main" val="3279350032"/>
                  </a:ext>
                </a:extLst>
              </a:tr>
              <a:tr h="1112186">
                <a:tc>
                  <a:txBody>
                    <a:bodyPr/>
                    <a:lstStyle/>
                    <a:p>
                      <a:pPr algn="ctr"/>
                      <a:endParaRPr lang="en-US" sz="3200"/>
                    </a:p>
                  </a:txBody>
                  <a:tcPr/>
                </a:tc>
                <a:tc>
                  <a:txBody>
                    <a:bodyPr/>
                    <a:lstStyle/>
                    <a:p>
                      <a:pPr rtl="1"/>
                      <a:r>
                        <a:rPr lang="ar-EG" sz="2400" b="1" u="none" strike="noStrike" kern="1200" dirty="0">
                          <a:solidFill>
                            <a:schemeClr val="tx1"/>
                          </a:solidFill>
                          <a:effectLst/>
                        </a:rPr>
                        <a:t>أنتجت</a:t>
                      </a:r>
                      <a:r>
                        <a:rPr lang="ar-EG" sz="5400" b="1" u="none" strike="noStrike" kern="1200" dirty="0">
                          <a:solidFill>
                            <a:schemeClr val="tx1"/>
                          </a:solidFill>
                          <a:effectLst/>
                        </a:rPr>
                        <a:t> </a:t>
                      </a:r>
                      <a:r>
                        <a:rPr lang="ar-EG" sz="2400" b="1" u="none" strike="noStrike" kern="1200" dirty="0">
                          <a:solidFill>
                            <a:schemeClr val="tx1"/>
                          </a:solidFill>
                          <a:effectLst/>
                        </a:rPr>
                        <a:t>وحدات إضافية عما حدد مسبقاً من المنتج.</a:t>
                      </a:r>
                      <a:endParaRPr lang="ar-EG" sz="5400" b="1" dirty="0">
                        <a:effectLst/>
                      </a:endParaRPr>
                    </a:p>
                  </a:txBody>
                  <a:tcPr/>
                </a:tc>
                <a:extLst>
                  <a:ext uri="{0D108BD9-81ED-4DB2-BD59-A6C34878D82A}">
                    <a16:rowId xmlns:a16="http://schemas.microsoft.com/office/drawing/2014/main" val="2527758882"/>
                  </a:ext>
                </a:extLst>
              </a:tr>
              <a:tr h="838803">
                <a:tc>
                  <a:txBody>
                    <a:bodyPr/>
                    <a:lstStyle/>
                    <a:p>
                      <a:pPr algn="ctr"/>
                      <a:endParaRPr lang="en-US" sz="3200"/>
                    </a:p>
                  </a:txBody>
                  <a:tcPr/>
                </a:tc>
                <a:tc>
                  <a:txBody>
                    <a:bodyPr/>
                    <a:lstStyle/>
                    <a:p>
                      <a:pPr rtl="1"/>
                      <a:r>
                        <a:rPr lang="ar-EG" sz="2400" b="1" u="none" strike="noStrike" kern="1200" dirty="0">
                          <a:solidFill>
                            <a:schemeClr val="tx1"/>
                          </a:solidFill>
                          <a:effectLst/>
                        </a:rPr>
                        <a:t>عمل دورات تدريبية عاجلة لبعض العاملين؛ لتطوير مستوى أدائهم.</a:t>
                      </a:r>
                      <a:endParaRPr lang="ar-EG" sz="5400" b="1" dirty="0">
                        <a:effectLst/>
                      </a:endParaRPr>
                    </a:p>
                  </a:txBody>
                  <a:tcPr/>
                </a:tc>
                <a:extLst>
                  <a:ext uri="{0D108BD9-81ED-4DB2-BD59-A6C34878D82A}">
                    <a16:rowId xmlns:a16="http://schemas.microsoft.com/office/drawing/2014/main" val="2415522709"/>
                  </a:ext>
                </a:extLst>
              </a:tr>
            </a:tbl>
          </a:graphicData>
        </a:graphic>
      </p:graphicFrame>
      <p:sp>
        <p:nvSpPr>
          <p:cNvPr id="4" name="مربع نص 3">
            <a:extLst>
              <a:ext uri="{FF2B5EF4-FFF2-40B4-BE49-F238E27FC236}">
                <a16:creationId xmlns:a16="http://schemas.microsoft.com/office/drawing/2014/main" id="{6E10AEE0-7C70-7E05-7C6A-7547A4E70753}"/>
              </a:ext>
            </a:extLst>
          </p:cNvPr>
          <p:cNvSpPr txBox="1"/>
          <p:nvPr/>
        </p:nvSpPr>
        <p:spPr>
          <a:xfrm>
            <a:off x="1403648" y="2564904"/>
            <a:ext cx="2232248" cy="584775"/>
          </a:xfrm>
          <a:prstGeom prst="rect">
            <a:avLst/>
          </a:prstGeom>
          <a:noFill/>
        </p:spPr>
        <p:txBody>
          <a:bodyPr wrap="square" rtlCol="1">
            <a:spAutoFit/>
          </a:bodyPr>
          <a:lstStyle/>
          <a:p>
            <a:pPr algn="ctr"/>
            <a:r>
              <a:rPr lang="ar-EG" sz="3200" b="1" dirty="0">
                <a:solidFill>
                  <a:srgbClr val="FF0000"/>
                </a:solidFill>
              </a:rPr>
              <a:t>قياس الأداء</a:t>
            </a:r>
          </a:p>
        </p:txBody>
      </p:sp>
      <p:sp>
        <p:nvSpPr>
          <p:cNvPr id="6" name="مربع نص 5">
            <a:extLst>
              <a:ext uri="{FF2B5EF4-FFF2-40B4-BE49-F238E27FC236}">
                <a16:creationId xmlns:a16="http://schemas.microsoft.com/office/drawing/2014/main" id="{E8EFE3C8-7E4A-DB95-F07A-2894408F40F3}"/>
              </a:ext>
            </a:extLst>
          </p:cNvPr>
          <p:cNvSpPr txBox="1"/>
          <p:nvPr/>
        </p:nvSpPr>
        <p:spPr>
          <a:xfrm>
            <a:off x="1394215" y="3400907"/>
            <a:ext cx="2232248" cy="584775"/>
          </a:xfrm>
          <a:prstGeom prst="rect">
            <a:avLst/>
          </a:prstGeom>
          <a:noFill/>
        </p:spPr>
        <p:txBody>
          <a:bodyPr wrap="square" rtlCol="1">
            <a:spAutoFit/>
          </a:bodyPr>
          <a:lstStyle/>
          <a:p>
            <a:pPr algn="ctr"/>
            <a:r>
              <a:rPr lang="ar-EG" sz="3200" b="1" dirty="0">
                <a:solidFill>
                  <a:srgbClr val="FF0000"/>
                </a:solidFill>
              </a:rPr>
              <a:t>وضع المعايير</a:t>
            </a:r>
          </a:p>
        </p:txBody>
      </p:sp>
      <p:sp>
        <p:nvSpPr>
          <p:cNvPr id="7" name="مربع نص 6">
            <a:extLst>
              <a:ext uri="{FF2B5EF4-FFF2-40B4-BE49-F238E27FC236}">
                <a16:creationId xmlns:a16="http://schemas.microsoft.com/office/drawing/2014/main" id="{B7CA6735-532C-5D03-DCC9-0EE09449A7C6}"/>
              </a:ext>
            </a:extLst>
          </p:cNvPr>
          <p:cNvSpPr txBox="1"/>
          <p:nvPr/>
        </p:nvSpPr>
        <p:spPr>
          <a:xfrm>
            <a:off x="1426873" y="4411921"/>
            <a:ext cx="2232248" cy="584775"/>
          </a:xfrm>
          <a:prstGeom prst="rect">
            <a:avLst/>
          </a:prstGeom>
          <a:noFill/>
        </p:spPr>
        <p:txBody>
          <a:bodyPr wrap="square" rtlCol="1">
            <a:spAutoFit/>
          </a:bodyPr>
          <a:lstStyle/>
          <a:p>
            <a:pPr algn="ctr"/>
            <a:r>
              <a:rPr lang="ar-EG" sz="3200" b="1" dirty="0">
                <a:solidFill>
                  <a:srgbClr val="FF0000"/>
                </a:solidFill>
              </a:rPr>
              <a:t>قياس الأداء</a:t>
            </a:r>
          </a:p>
        </p:txBody>
      </p:sp>
      <p:sp>
        <p:nvSpPr>
          <p:cNvPr id="8" name="مربع نص 7">
            <a:extLst>
              <a:ext uri="{FF2B5EF4-FFF2-40B4-BE49-F238E27FC236}">
                <a16:creationId xmlns:a16="http://schemas.microsoft.com/office/drawing/2014/main" id="{44E09B14-F3D7-6169-018E-1773CC792E3F}"/>
              </a:ext>
            </a:extLst>
          </p:cNvPr>
          <p:cNvSpPr txBox="1"/>
          <p:nvPr/>
        </p:nvSpPr>
        <p:spPr>
          <a:xfrm>
            <a:off x="629816" y="5247924"/>
            <a:ext cx="3366323" cy="1077218"/>
          </a:xfrm>
          <a:prstGeom prst="rect">
            <a:avLst/>
          </a:prstGeom>
          <a:noFill/>
        </p:spPr>
        <p:txBody>
          <a:bodyPr wrap="square" rtlCol="1">
            <a:spAutoFit/>
          </a:bodyPr>
          <a:lstStyle/>
          <a:p>
            <a:pPr algn="ctr"/>
            <a:r>
              <a:rPr lang="ar-EG" sz="3200" b="1" dirty="0">
                <a:solidFill>
                  <a:srgbClr val="FF0000"/>
                </a:solidFill>
              </a:rPr>
              <a:t>تحليل الانحرافات ومعالجتها</a:t>
            </a:r>
          </a:p>
        </p:txBody>
      </p:sp>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fade">
                                      <p:cBhvr>
                                        <p:cTn id="35" dur="1000"/>
                                        <p:tgtEl>
                                          <p:spTgt spid="8">
                                            <p:txEl>
                                              <p:pRg st="0" end="0"/>
                                            </p:txEl>
                                          </p:spTgt>
                                        </p:tgtEl>
                                      </p:cBhvr>
                                    </p:animEffect>
                                    <p:anim calcmode="lin" valueType="num">
                                      <p:cBhvr>
                                        <p:cTn id="3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9366E3E4-F10C-434F-A87C-C971C9BBDC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FE3200-B519-639A-BEAB-48ABA41B50BA}"/>
              </a:ext>
            </a:extLst>
          </p:cNvPr>
          <p:cNvGrpSpPr/>
          <p:nvPr/>
        </p:nvGrpSpPr>
        <p:grpSpPr>
          <a:xfrm>
            <a:off x="-557213" y="0"/>
            <a:ext cx="10258425" cy="6858000"/>
            <a:chOff x="0" y="0"/>
            <a:chExt cx="27355800" cy="13716000"/>
          </a:xfrm>
        </p:grpSpPr>
        <p:sp>
          <p:nvSpPr>
            <p:cNvPr id="3" name="Freeform 3">
              <a:extLst>
                <a:ext uri="{FF2B5EF4-FFF2-40B4-BE49-F238E27FC236}">
                  <a16:creationId xmlns:a16="http://schemas.microsoft.com/office/drawing/2014/main" id="{15362197-30BB-EA45-4991-0F359620400B}"/>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3FBCB346-1F5A-4816-4036-4AC18DFD2B43}"/>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F71B56D9-02B4-46FD-2A17-F961914F65F3}"/>
              </a:ext>
            </a:extLst>
          </p:cNvPr>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a:extLst>
              <a:ext uri="{FF2B5EF4-FFF2-40B4-BE49-F238E27FC236}">
                <a16:creationId xmlns:a16="http://schemas.microsoft.com/office/drawing/2014/main" id="{81F8B664-1BAB-9AF3-B7B5-3AC6C3E0C82E}"/>
              </a:ext>
            </a:extLst>
          </p:cNvPr>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35EAF94E-A17A-5AA9-637D-E5303F07AF5C}"/>
              </a:ext>
            </a:extLst>
          </p:cNvPr>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a:extLst>
              <a:ext uri="{FF2B5EF4-FFF2-40B4-BE49-F238E27FC236}">
                <a16:creationId xmlns:a16="http://schemas.microsoft.com/office/drawing/2014/main" id="{0610B1C8-9CC5-2056-4A86-AC02D5C70770}"/>
              </a:ext>
            </a:extLst>
          </p:cNvPr>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62864C8F-33A0-F184-FA9B-635D64E7CA97}"/>
              </a:ext>
            </a:extLst>
          </p:cNvPr>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9CF9DCD2-D0F8-4F5D-6431-192D3451707B}"/>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CA2C1C61-D925-9D03-2594-FAA481CDD378}"/>
              </a:ext>
            </a:extLst>
          </p:cNvPr>
          <p:cNvSpPr txBox="1"/>
          <p:nvPr/>
        </p:nvSpPr>
        <p:spPr>
          <a:xfrm>
            <a:off x="4850321" y="1728181"/>
            <a:ext cx="2664296" cy="4462760"/>
          </a:xfrm>
          <a:prstGeom prst="rect">
            <a:avLst/>
          </a:prstGeom>
          <a:noFill/>
        </p:spPr>
        <p:txBody>
          <a:bodyPr wrap="square">
            <a:spAutoFit/>
          </a:bodyPr>
          <a:lstStyle/>
          <a:p>
            <a:pPr lvl="0" algn="ctr">
              <a:defRPr/>
            </a:pPr>
            <a:r>
              <a:rPr lang="ar-EG" sz="5400" b="1" dirty="0">
                <a:solidFill>
                  <a:srgbClr val="70AD47">
                    <a:lumMod val="50000"/>
                  </a:srgbClr>
                </a:solidFill>
                <a:latin typeface="Traditional Arabic" panose="02020603050405020304" pitchFamily="18" charset="-78"/>
                <a:cs typeface="Traditional Arabic" panose="02020603050405020304" pitchFamily="18" charset="-78"/>
              </a:rPr>
              <a:t>الهدف الثاني</a:t>
            </a:r>
          </a:p>
          <a:p>
            <a:pPr lvl="0" algn="ctr">
              <a:defRPr/>
            </a:pPr>
            <a:endParaRPr lang="ar-EG" sz="5400" b="1" dirty="0">
              <a:solidFill>
                <a:srgbClr val="70AD47">
                  <a:lumMod val="50000"/>
                </a:srgbClr>
              </a:solidFill>
              <a:latin typeface="Traditional Arabic" panose="02020603050405020304" pitchFamily="18" charset="-78"/>
              <a:cs typeface="Traditional Arabic" panose="02020603050405020304" pitchFamily="18" charset="-78"/>
            </a:endParaRPr>
          </a:p>
          <a:p>
            <a:pPr algn="ctr"/>
            <a:r>
              <a:rPr lang="ar-EG" sz="4400" b="1" dirty="0">
                <a:latin typeface="Traditional Arabic" panose="02020603050405020304" pitchFamily="18" charset="-78"/>
                <a:cs typeface="Traditional Arabic" panose="02020603050405020304" pitchFamily="18" charset="-78"/>
              </a:rPr>
              <a:t>أن يكون الطلبة قادرين على تطبيق خطوات الرقابة.</a:t>
            </a:r>
            <a:endParaRPr lang="ar-EG" sz="7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643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27A41A37-017F-3011-1762-83990B450E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BDC959C-CF06-B501-9BF6-4E795E0B5E57}"/>
              </a:ext>
            </a:extLst>
          </p:cNvPr>
          <p:cNvGrpSpPr/>
          <p:nvPr/>
        </p:nvGrpSpPr>
        <p:grpSpPr>
          <a:xfrm>
            <a:off x="-557213" y="116632"/>
            <a:ext cx="10258425" cy="6624736"/>
            <a:chOff x="0" y="0"/>
            <a:chExt cx="27355800" cy="13716000"/>
          </a:xfrm>
        </p:grpSpPr>
        <p:sp>
          <p:nvSpPr>
            <p:cNvPr id="3" name="Freeform 3">
              <a:extLst>
                <a:ext uri="{FF2B5EF4-FFF2-40B4-BE49-F238E27FC236}">
                  <a16:creationId xmlns:a16="http://schemas.microsoft.com/office/drawing/2014/main" id="{BA577D45-C61F-325F-7788-AA455EB4ED81}"/>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E7137E77-EBE8-C3DB-B7A5-BADBE1F139D8}"/>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9A7A923B-3AE2-F39C-572B-ACDB16EBA971}"/>
              </a:ext>
            </a:extLst>
          </p:cNvPr>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a:extLst>
              <a:ext uri="{FF2B5EF4-FFF2-40B4-BE49-F238E27FC236}">
                <a16:creationId xmlns:a16="http://schemas.microsoft.com/office/drawing/2014/main" id="{8FD76F4A-82FB-6244-3B57-DFDD03FBF09A}"/>
              </a:ext>
            </a:extLst>
          </p:cNvPr>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FAC83C61-D9BC-6A5B-C6EE-6C9BD84B9887}"/>
              </a:ext>
            </a:extLst>
          </p:cNvPr>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31D5524B-55C9-8FB6-41D1-8C412C620A54}"/>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6" name="مربع نص 5">
            <a:extLst>
              <a:ext uri="{FF2B5EF4-FFF2-40B4-BE49-F238E27FC236}">
                <a16:creationId xmlns:a16="http://schemas.microsoft.com/office/drawing/2014/main" id="{8FD023D9-8350-2846-7BEA-2CA902C536D3}"/>
              </a:ext>
            </a:extLst>
          </p:cNvPr>
          <p:cNvSpPr txBox="1"/>
          <p:nvPr/>
        </p:nvSpPr>
        <p:spPr>
          <a:xfrm>
            <a:off x="2224741" y="1540013"/>
            <a:ext cx="4572000" cy="2187778"/>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خطوات</a:t>
            </a:r>
          </a:p>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 الرقابة</a:t>
            </a:r>
            <a:endParaRPr kumimoji="0" lang="ar-EG" sz="6600" b="0"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90318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0B94B20A-F687-174A-85A2-642FD9329E1D}"/>
              </a:ext>
            </a:extLst>
          </p:cNvPr>
          <p:cNvSpPr/>
          <p:nvPr/>
        </p:nvSpPr>
        <p:spPr>
          <a:xfrm>
            <a:off x="2700908" y="1106207"/>
            <a:ext cx="3742184" cy="907845"/>
          </a:xfrm>
          <a:custGeom>
            <a:avLst/>
            <a:gdLst/>
            <a:ahLst/>
            <a:cxnLst/>
            <a:rect l="l" t="t" r="r" b="b"/>
            <a:pathLst>
              <a:path w="8115300" h="3540300">
                <a:moveTo>
                  <a:pt x="0" y="0"/>
                </a:moveTo>
                <a:lnTo>
                  <a:pt x="8115300" y="0"/>
                </a:lnTo>
                <a:lnTo>
                  <a:pt x="8115300" y="3540300"/>
                </a:lnTo>
                <a:lnTo>
                  <a:pt x="0" y="3540300"/>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B03B2175-B0FD-6E9B-6A09-152161233DAF}"/>
              </a:ext>
            </a:extLst>
          </p:cNvPr>
          <p:cNvSpPr txBox="1"/>
          <p:nvPr/>
        </p:nvSpPr>
        <p:spPr>
          <a:xfrm>
            <a:off x="2483768" y="1268760"/>
            <a:ext cx="4176464" cy="707886"/>
          </a:xfrm>
          <a:prstGeom prst="rect">
            <a:avLst/>
          </a:prstGeom>
          <a:noFill/>
        </p:spPr>
        <p:txBody>
          <a:bodyPr wrap="square" rtlCol="0">
            <a:spAutoFit/>
          </a:bodyPr>
          <a:lstStyle/>
          <a:p>
            <a:pPr algn="ctr"/>
            <a:r>
              <a:rPr lang="ar-EG" sz="4000" b="1" dirty="0"/>
              <a:t>أولًا / وضع المعايير</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2915816" y="2924412"/>
            <a:ext cx="5529151" cy="3539430"/>
          </a:xfrm>
          <a:prstGeom prst="rect">
            <a:avLst/>
          </a:prstGeom>
          <a:noFill/>
        </p:spPr>
        <p:txBody>
          <a:bodyPr wrap="square">
            <a:spAutoFit/>
          </a:bodyPr>
          <a:lstStyle/>
          <a:p>
            <a:r>
              <a:rPr lang="ar-EG" sz="3200" b="1" dirty="0">
                <a:solidFill>
                  <a:srgbClr val="002060"/>
                </a:solidFill>
              </a:rPr>
              <a:t>المعيار أداة قياس كمي أو وصفي، يوضع أو يصمم ليساعد في الرقابة على العمل، أو العمليات، أو المنتجات.</a:t>
            </a:r>
            <a:endParaRPr lang="ar-EG" sz="6600" b="1" dirty="0">
              <a:solidFill>
                <a:srgbClr val="002060"/>
              </a:solidFill>
            </a:endParaRPr>
          </a:p>
          <a:p>
            <a:r>
              <a:rPr lang="ar-EG" sz="3200" b="1" dirty="0">
                <a:solidFill>
                  <a:srgbClr val="002060"/>
                </a:solidFill>
              </a:rPr>
              <a:t>ومن المعايير التي يمكن استخدامها الوقت والكم والكيف، والتكلفة. ويشترط في المعايير أن تكون محددة واضحة مفهومة مرنة، وقابلة للقياس.</a:t>
            </a:r>
            <a:endParaRPr lang="ar-EG" sz="6600" b="1" dirty="0">
              <a:solidFill>
                <a:srgbClr val="002060"/>
              </a:solidFill>
            </a:endParaRPr>
          </a:p>
        </p:txBody>
      </p:sp>
      <p:pic>
        <p:nvPicPr>
          <p:cNvPr id="10" name="صورة 9">
            <a:extLst>
              <a:ext uri="{FF2B5EF4-FFF2-40B4-BE49-F238E27FC236}">
                <a16:creationId xmlns:a16="http://schemas.microsoft.com/office/drawing/2014/main" id="{E7D33A17-12A2-1D08-B56F-40123FBD267E}"/>
              </a:ext>
            </a:extLst>
          </p:cNvPr>
          <p:cNvPicPr>
            <a:picLocks noChangeAspect="1"/>
          </p:cNvPicPr>
          <p:nvPr/>
        </p:nvPicPr>
        <p:blipFill>
          <a:blip r:embed="rId3"/>
          <a:stretch>
            <a:fillRect/>
          </a:stretch>
        </p:blipFill>
        <p:spPr>
          <a:xfrm>
            <a:off x="1091624" y="1726019"/>
            <a:ext cx="1830114" cy="247159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1237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B1C79DC0-49AF-77E0-AEB3-4BECC57719B6}"/>
              </a:ext>
            </a:extLst>
          </p:cNvPr>
          <p:cNvSpPr/>
          <p:nvPr/>
        </p:nvSpPr>
        <p:spPr>
          <a:xfrm>
            <a:off x="2700908" y="1106207"/>
            <a:ext cx="3742184" cy="907845"/>
          </a:xfrm>
          <a:custGeom>
            <a:avLst/>
            <a:gdLst/>
            <a:ahLst/>
            <a:cxnLst/>
            <a:rect l="l" t="t" r="r" b="b"/>
            <a:pathLst>
              <a:path w="8115300" h="3540300">
                <a:moveTo>
                  <a:pt x="0" y="0"/>
                </a:moveTo>
                <a:lnTo>
                  <a:pt x="8115300" y="0"/>
                </a:lnTo>
                <a:lnTo>
                  <a:pt x="8115300" y="3540300"/>
                </a:lnTo>
                <a:lnTo>
                  <a:pt x="0" y="3540300"/>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B03B2175-B0FD-6E9B-6A09-152161233DAF}"/>
              </a:ext>
            </a:extLst>
          </p:cNvPr>
          <p:cNvSpPr txBox="1"/>
          <p:nvPr/>
        </p:nvSpPr>
        <p:spPr>
          <a:xfrm>
            <a:off x="2280340" y="1206186"/>
            <a:ext cx="4176464" cy="707886"/>
          </a:xfrm>
          <a:prstGeom prst="rect">
            <a:avLst/>
          </a:prstGeom>
          <a:noFill/>
        </p:spPr>
        <p:txBody>
          <a:bodyPr wrap="square" rtlCol="0">
            <a:spAutoFit/>
          </a:bodyPr>
          <a:lstStyle/>
          <a:p>
            <a:pPr algn="ctr"/>
            <a:r>
              <a:rPr lang="ar-EG" sz="4000" b="1" dirty="0"/>
              <a:t>ثانيًا : قياس الأداء:</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1448780" y="2735524"/>
            <a:ext cx="6246440" cy="3539430"/>
          </a:xfrm>
          <a:prstGeom prst="rect">
            <a:avLst/>
          </a:prstGeom>
          <a:noFill/>
        </p:spPr>
        <p:txBody>
          <a:bodyPr wrap="square">
            <a:spAutoFit/>
          </a:bodyPr>
          <a:lstStyle/>
          <a:p>
            <a:r>
              <a:rPr lang="ar-EG" sz="3200" b="1" dirty="0">
                <a:solidFill>
                  <a:srgbClr val="002060"/>
                </a:solidFill>
              </a:rPr>
              <a:t>ويُقصد به مقارنة الأداء الفعلي بالمعايير الرقابية التي حددت سابقا، وذلك من خلال جمع البيانات والمعلومات المطلوبة عن الأداء.</a:t>
            </a:r>
          </a:p>
          <a:p>
            <a:r>
              <a:rPr lang="ar-EG" sz="3200" b="1" dirty="0">
                <a:solidFill>
                  <a:srgbClr val="002060"/>
                </a:solidFill>
              </a:rPr>
              <a:t>وتجمع البيانات والمعلومات بطريقة الملاحظة المباشرة، والتقارير، وغيرها. هناك أساليب متخصصة للرقابة مثل خريطة جانت والمسار الحرج.</a:t>
            </a:r>
          </a:p>
        </p:txBody>
      </p:sp>
    </p:spTree>
    <p:extLst>
      <p:ext uri="{BB962C8B-B14F-4D97-AF65-F5344CB8AC3E}">
        <p14:creationId xmlns:p14="http://schemas.microsoft.com/office/powerpoint/2010/main" val="43607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819ACE62-0D08-B5DB-83FB-268DDC8BA5C9}"/>
              </a:ext>
            </a:extLst>
          </p:cNvPr>
          <p:cNvSpPr/>
          <p:nvPr/>
        </p:nvSpPr>
        <p:spPr>
          <a:xfrm>
            <a:off x="2700908" y="1106207"/>
            <a:ext cx="3742184" cy="907845"/>
          </a:xfrm>
          <a:custGeom>
            <a:avLst/>
            <a:gdLst/>
            <a:ahLst/>
            <a:cxnLst/>
            <a:rect l="l" t="t" r="r" b="b"/>
            <a:pathLst>
              <a:path w="8115300" h="3540300">
                <a:moveTo>
                  <a:pt x="0" y="0"/>
                </a:moveTo>
                <a:lnTo>
                  <a:pt x="8115300" y="0"/>
                </a:lnTo>
                <a:lnTo>
                  <a:pt x="8115300" y="3540300"/>
                </a:lnTo>
                <a:lnTo>
                  <a:pt x="0" y="3540300"/>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B03B2175-B0FD-6E9B-6A09-152161233DAF}"/>
              </a:ext>
            </a:extLst>
          </p:cNvPr>
          <p:cNvSpPr txBox="1"/>
          <p:nvPr/>
        </p:nvSpPr>
        <p:spPr>
          <a:xfrm>
            <a:off x="2266628" y="1302109"/>
            <a:ext cx="4176464" cy="707886"/>
          </a:xfrm>
          <a:prstGeom prst="rect">
            <a:avLst/>
          </a:prstGeom>
          <a:noFill/>
        </p:spPr>
        <p:txBody>
          <a:bodyPr wrap="square" rtlCol="0">
            <a:spAutoFit/>
          </a:bodyPr>
          <a:lstStyle/>
          <a:p>
            <a:pPr algn="ctr"/>
            <a:r>
              <a:rPr lang="ar-EG" sz="4000" b="1" dirty="0"/>
              <a:t>ثانيًا : قياس الأداء:</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1835696" y="2395338"/>
            <a:ext cx="6696744" cy="4031873"/>
          </a:xfrm>
          <a:prstGeom prst="rect">
            <a:avLst/>
          </a:prstGeom>
          <a:noFill/>
        </p:spPr>
        <p:txBody>
          <a:bodyPr wrap="square">
            <a:spAutoFit/>
          </a:bodyPr>
          <a:lstStyle/>
          <a:p>
            <a:r>
              <a:rPr lang="ar-EG" sz="3200" b="1" dirty="0">
                <a:solidFill>
                  <a:srgbClr val="002060"/>
                </a:solidFill>
              </a:rPr>
              <a:t>وبعد عملية المقارنة تكون عادة أمام ثلاثة احتمالات</a:t>
            </a:r>
          </a:p>
          <a:p>
            <a:pPr marL="457200" indent="-457200">
              <a:buFont typeface="Arial" panose="020B0604020202020204" pitchFamily="34" charset="0"/>
              <a:buChar char="•"/>
            </a:pPr>
            <a:r>
              <a:rPr lang="ar-EG" sz="3200" b="1" dirty="0">
                <a:solidFill>
                  <a:srgbClr val="FF0000"/>
                </a:solidFill>
              </a:rPr>
              <a:t>عدم وجود انحرافات </a:t>
            </a:r>
            <a:r>
              <a:rPr lang="ar-EG" sz="3200" b="1" dirty="0"/>
              <a:t>حيث يتوافق الأداء الفعلي مع المعيار.</a:t>
            </a:r>
          </a:p>
          <a:p>
            <a:pPr marL="457200" indent="-457200">
              <a:buFont typeface="Arial" panose="020B0604020202020204" pitchFamily="34" charset="0"/>
              <a:buChar char="•"/>
            </a:pPr>
            <a:r>
              <a:rPr lang="ar-EG" sz="3200" b="1" dirty="0">
                <a:solidFill>
                  <a:srgbClr val="FF0000"/>
                </a:solidFill>
              </a:rPr>
              <a:t>ظهور انحراف موجب </a:t>
            </a:r>
            <a:r>
              <a:rPr lang="ar-EG" sz="3200" b="1" dirty="0"/>
              <a:t>حيث يكون الأداء الفعلي يفوق المعيار.</a:t>
            </a:r>
          </a:p>
          <a:p>
            <a:pPr marL="457200" indent="-457200">
              <a:buFont typeface="Arial" panose="020B0604020202020204" pitchFamily="34" charset="0"/>
              <a:buChar char="•"/>
            </a:pPr>
            <a:r>
              <a:rPr lang="ar-EG" sz="3200" b="1" dirty="0">
                <a:solidFill>
                  <a:srgbClr val="FF0000"/>
                </a:solidFill>
              </a:rPr>
              <a:t> وجود انحراف سلبي </a:t>
            </a:r>
            <a:r>
              <a:rPr lang="ar-EG" sz="3200" b="1" dirty="0"/>
              <a:t>ويكون الأداء الفعلي أقل من المعيار، ويعني ضرورة التصحيح.</a:t>
            </a:r>
          </a:p>
        </p:txBody>
      </p:sp>
      <p:pic>
        <p:nvPicPr>
          <p:cNvPr id="3" name="صورة 2">
            <a:extLst>
              <a:ext uri="{FF2B5EF4-FFF2-40B4-BE49-F238E27FC236}">
                <a16:creationId xmlns:a16="http://schemas.microsoft.com/office/drawing/2014/main" id="{11656D69-55CB-0173-B4DE-C8D94AA67FA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11560" y="2925851"/>
            <a:ext cx="1152128" cy="1628522"/>
          </a:xfrm>
          <a:prstGeom prst="rect">
            <a:avLst/>
          </a:prstGeom>
        </p:spPr>
      </p:pic>
    </p:spTree>
    <p:extLst>
      <p:ext uri="{BB962C8B-B14F-4D97-AF65-F5344CB8AC3E}">
        <p14:creationId xmlns:p14="http://schemas.microsoft.com/office/powerpoint/2010/main" val="196654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E3E22700-DFB5-E8D3-03EF-F27C6593845B}"/>
              </a:ext>
            </a:extLst>
          </p:cNvPr>
          <p:cNvSpPr/>
          <p:nvPr/>
        </p:nvSpPr>
        <p:spPr>
          <a:xfrm>
            <a:off x="2267744" y="1166485"/>
            <a:ext cx="5256584" cy="907845"/>
          </a:xfrm>
          <a:custGeom>
            <a:avLst/>
            <a:gdLst/>
            <a:ahLst/>
            <a:cxnLst/>
            <a:rect l="l" t="t" r="r" b="b"/>
            <a:pathLst>
              <a:path w="8115300" h="3540300">
                <a:moveTo>
                  <a:pt x="0" y="0"/>
                </a:moveTo>
                <a:lnTo>
                  <a:pt x="8115300" y="0"/>
                </a:lnTo>
                <a:lnTo>
                  <a:pt x="8115300" y="3540300"/>
                </a:lnTo>
                <a:lnTo>
                  <a:pt x="0" y="3540300"/>
                </a:lnTo>
                <a:lnTo>
                  <a:pt x="0" y="0"/>
                </a:lnTo>
                <a:close/>
              </a:path>
            </a:pathLst>
          </a:custGeom>
          <a:blipFill>
            <a:blip r:embed="rId2"/>
            <a:stretch>
              <a:fillRect/>
            </a:stretch>
          </a:blipFill>
        </p:spPr>
      </p:sp>
      <p:sp>
        <p:nvSpPr>
          <p:cNvPr id="6" name="مربع نص 5">
            <a:extLst>
              <a:ext uri="{FF2B5EF4-FFF2-40B4-BE49-F238E27FC236}">
                <a16:creationId xmlns:a16="http://schemas.microsoft.com/office/drawing/2014/main" id="{B03B2175-B0FD-6E9B-6A09-152161233DAF}"/>
              </a:ext>
            </a:extLst>
          </p:cNvPr>
          <p:cNvSpPr txBox="1"/>
          <p:nvPr/>
        </p:nvSpPr>
        <p:spPr>
          <a:xfrm>
            <a:off x="1943708" y="1183930"/>
            <a:ext cx="5256584" cy="646331"/>
          </a:xfrm>
          <a:prstGeom prst="rect">
            <a:avLst/>
          </a:prstGeom>
          <a:noFill/>
        </p:spPr>
        <p:txBody>
          <a:bodyPr wrap="square" rtlCol="0">
            <a:spAutoFit/>
          </a:bodyPr>
          <a:lstStyle/>
          <a:p>
            <a:pPr algn="ctr"/>
            <a:r>
              <a:rPr lang="ar-EG" sz="3600" b="1" dirty="0"/>
              <a:t>ثالثًا: تحليل الانحرافات ومعالجتها</a:t>
            </a:r>
            <a:endParaRPr lang="en-US" sz="36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940160" y="2204864"/>
            <a:ext cx="7263680" cy="4031873"/>
          </a:xfrm>
          <a:prstGeom prst="rect">
            <a:avLst/>
          </a:prstGeom>
          <a:noFill/>
        </p:spPr>
        <p:txBody>
          <a:bodyPr wrap="square">
            <a:spAutoFit/>
          </a:bodyPr>
          <a:lstStyle/>
          <a:p>
            <a:r>
              <a:rPr lang="ar-EG" sz="3200" b="1" dirty="0">
                <a:solidFill>
                  <a:schemeClr val="accent6">
                    <a:lumMod val="75000"/>
                  </a:schemeClr>
                </a:solidFill>
              </a:rPr>
              <a:t>بعد إجراء المقارنة وتحديد الانحرافات يتم التعرف على أسبابها.</a:t>
            </a:r>
          </a:p>
          <a:p>
            <a:pPr marL="457200" indent="-457200">
              <a:buFont typeface="Arial" panose="020B0604020202020204" pitchFamily="34" charset="0"/>
              <a:buChar char="•"/>
            </a:pPr>
            <a:r>
              <a:rPr lang="ar-EG" sz="3200" b="1" dirty="0">
                <a:solidFill>
                  <a:srgbClr val="C00000"/>
                </a:solidFill>
              </a:rPr>
              <a:t>قد ترجع الانحرافات للأسباب الآتية:</a:t>
            </a:r>
          </a:p>
          <a:p>
            <a:pPr marL="457200" indent="-457200">
              <a:buFont typeface="Arial" panose="020B0604020202020204" pitchFamily="34" charset="0"/>
              <a:buChar char="•"/>
            </a:pPr>
            <a:r>
              <a:rPr lang="ar-EG" sz="3200" b="1" dirty="0">
                <a:solidFill>
                  <a:srgbClr val="C00000"/>
                </a:solidFill>
              </a:rPr>
              <a:t> قد يكون سبب الانحراف المعيار نفسه (أقل مما يجب أو أعلى مما يجب).</a:t>
            </a:r>
          </a:p>
          <a:p>
            <a:pPr marL="457200" indent="-457200">
              <a:buFont typeface="Arial" panose="020B0604020202020204" pitchFamily="34" charset="0"/>
              <a:buChar char="•"/>
            </a:pPr>
            <a:r>
              <a:rPr lang="ar-EG" sz="3200" b="1" dirty="0">
                <a:solidFill>
                  <a:srgbClr val="C00000"/>
                </a:solidFill>
              </a:rPr>
              <a:t> قد يكون بسبب العاملين (وقد يتطلب ذلك مزيدا من التدريب، وتقديم الحوافز).</a:t>
            </a:r>
          </a:p>
          <a:p>
            <a:pPr marL="457200" indent="-457200">
              <a:buFont typeface="Arial" panose="020B0604020202020204" pitchFamily="34" charset="0"/>
              <a:buChar char="•"/>
            </a:pPr>
            <a:r>
              <a:rPr lang="ar-EG" sz="3200" b="1" dirty="0">
                <a:solidFill>
                  <a:srgbClr val="C00000"/>
                </a:solidFill>
              </a:rPr>
              <a:t>ظروف خارج بيئة العمل اختلاف جودة المواد الخام، أو الركود الاقتصادي).</a:t>
            </a:r>
          </a:p>
        </p:txBody>
      </p:sp>
    </p:spTree>
    <p:extLst>
      <p:ext uri="{BB962C8B-B14F-4D97-AF65-F5344CB8AC3E}">
        <p14:creationId xmlns:p14="http://schemas.microsoft.com/office/powerpoint/2010/main" val="211870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 calcmode="lin" valueType="num">
                                      <p:cBhvr additive="base">
                                        <p:cTn id="30"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 calcmode="lin" valueType="num">
                                      <p:cBhvr additive="base">
                                        <p:cTn id="36"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C22444A2-274B-6676-7404-D58583F74A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E54C896-2804-7E0C-48D5-6FEADFB328A9}"/>
              </a:ext>
            </a:extLst>
          </p:cNvPr>
          <p:cNvGrpSpPr/>
          <p:nvPr/>
        </p:nvGrpSpPr>
        <p:grpSpPr>
          <a:xfrm>
            <a:off x="-557213" y="188640"/>
            <a:ext cx="10258425" cy="6408712"/>
            <a:chOff x="0" y="0"/>
            <a:chExt cx="27355800" cy="13716000"/>
          </a:xfrm>
        </p:grpSpPr>
        <p:sp>
          <p:nvSpPr>
            <p:cNvPr id="3" name="Freeform 3">
              <a:extLst>
                <a:ext uri="{FF2B5EF4-FFF2-40B4-BE49-F238E27FC236}">
                  <a16:creationId xmlns:a16="http://schemas.microsoft.com/office/drawing/2014/main" id="{301F0FD3-E9C9-F955-DB46-9AC1C6445470}"/>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67F6D03C-4656-3E06-E85F-974341A4FBEB}"/>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a:extLst>
              <a:ext uri="{FF2B5EF4-FFF2-40B4-BE49-F238E27FC236}">
                <a16:creationId xmlns:a16="http://schemas.microsoft.com/office/drawing/2014/main" id="{DC1897E8-C19A-D894-6025-BAE08CE374FF}"/>
              </a:ext>
            </a:extLst>
          </p:cNvPr>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a:extLst>
              <a:ext uri="{FF2B5EF4-FFF2-40B4-BE49-F238E27FC236}">
                <a16:creationId xmlns:a16="http://schemas.microsoft.com/office/drawing/2014/main" id="{AAC125CB-4913-3E09-2E5E-84F64365E765}"/>
              </a:ext>
            </a:extLst>
          </p:cNvPr>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a:extLst>
              <a:ext uri="{FF2B5EF4-FFF2-40B4-BE49-F238E27FC236}">
                <a16:creationId xmlns:a16="http://schemas.microsoft.com/office/drawing/2014/main" id="{3D3CE3F2-9B29-F1AC-42B8-4C1E4D23D5B0}"/>
              </a:ext>
            </a:extLst>
          </p:cNvPr>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a:extLst>
              <a:ext uri="{FF2B5EF4-FFF2-40B4-BE49-F238E27FC236}">
                <a16:creationId xmlns:a16="http://schemas.microsoft.com/office/drawing/2014/main" id="{885E86C5-4D0F-316B-967F-AEC31AF69767}"/>
              </a:ext>
            </a:extLst>
          </p:cNvPr>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439C4EAA-E46B-51D8-CCDF-CF06389B8DF7}"/>
              </a:ext>
            </a:extLst>
          </p:cNvPr>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3350E029-0FBE-FA0E-8FC8-5EF05CCBA1AE}"/>
              </a:ext>
            </a:extLst>
          </p:cNvPr>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C81AB0E7-8AF6-8AAF-2075-BD93DDD9BB21}"/>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DBE1F63A-A5F1-F3FA-0B09-24659157171B}"/>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E71207CE-397F-23C8-FE6A-5E9E1C4A506F}"/>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2454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733509" y="625769"/>
            <a:ext cx="7740352" cy="2554545"/>
          </a:xfrm>
          <a:prstGeom prst="rect">
            <a:avLst/>
          </a:prstGeom>
          <a:solidFill>
            <a:srgbClr val="A674AB"/>
          </a:solidFill>
        </p:spPr>
        <p:txBody>
          <a:bodyPr wrap="square">
            <a:spAutoFit/>
          </a:bodyPr>
          <a:lstStyle/>
          <a:p>
            <a:pPr marL="457200" indent="-457200">
              <a:buFont typeface="Arial" panose="020B0604020202020204" pitchFamily="34" charset="0"/>
              <a:buChar char="•"/>
            </a:pPr>
            <a:r>
              <a:rPr lang="ar-EG" sz="3200" b="1" dirty="0">
                <a:solidFill>
                  <a:schemeClr val="bg1"/>
                </a:solidFill>
              </a:rPr>
              <a:t>طلب من أحد مصانع السيارات إنتاج خمس سيارات فئة (أ) حسب المواصفات المحددة لهذه الفئة خلال شهر، وبتكلفة إجمالية لا تزيد عن خمسمائة ألف ريال سعودي.</a:t>
            </a:r>
          </a:p>
          <a:p>
            <a:pPr marL="457200" indent="-457200">
              <a:buFont typeface="Arial" panose="020B0604020202020204" pitchFamily="34" charset="0"/>
              <a:buChar char="•"/>
            </a:pPr>
            <a:r>
              <a:rPr lang="ar-EG" sz="3200" b="1" dirty="0">
                <a:solidFill>
                  <a:schemeClr val="bg1"/>
                </a:solidFill>
              </a:rPr>
              <a:t>المطلوب تحديد المعايير الرقابية الواردة في النشاط:</a:t>
            </a:r>
          </a:p>
        </p:txBody>
      </p:sp>
      <p:graphicFrame>
        <p:nvGraphicFramePr>
          <p:cNvPr id="2" name="جدول 2">
            <a:extLst>
              <a:ext uri="{FF2B5EF4-FFF2-40B4-BE49-F238E27FC236}">
                <a16:creationId xmlns:a16="http://schemas.microsoft.com/office/drawing/2014/main" id="{C60420AB-54D2-4127-7613-DED5FD186447}"/>
              </a:ext>
            </a:extLst>
          </p:cNvPr>
          <p:cNvGraphicFramePr>
            <a:graphicFrameLocks noGrp="1"/>
          </p:cNvGraphicFramePr>
          <p:nvPr>
            <p:extLst>
              <p:ext uri="{D42A27DB-BD31-4B8C-83A1-F6EECF244321}">
                <p14:modId xmlns:p14="http://schemas.microsoft.com/office/powerpoint/2010/main" val="3300268505"/>
              </p:ext>
            </p:extLst>
          </p:nvPr>
        </p:nvGraphicFramePr>
        <p:xfrm>
          <a:off x="1241376" y="3413339"/>
          <a:ext cx="7200800" cy="2808312"/>
        </p:xfrm>
        <a:graphic>
          <a:graphicData uri="http://schemas.openxmlformats.org/drawingml/2006/table">
            <a:tbl>
              <a:tblPr firstRow="1" bandRow="1">
                <a:tableStyleId>{073A0DAA-6AF3-43AB-8588-CEC1D06C72B9}</a:tableStyleId>
              </a:tblPr>
              <a:tblGrid>
                <a:gridCol w="3600400">
                  <a:extLst>
                    <a:ext uri="{9D8B030D-6E8A-4147-A177-3AD203B41FA5}">
                      <a16:colId xmlns:a16="http://schemas.microsoft.com/office/drawing/2014/main" val="3928149572"/>
                    </a:ext>
                  </a:extLst>
                </a:gridCol>
                <a:gridCol w="3600400">
                  <a:extLst>
                    <a:ext uri="{9D8B030D-6E8A-4147-A177-3AD203B41FA5}">
                      <a16:colId xmlns:a16="http://schemas.microsoft.com/office/drawing/2014/main" val="1669989825"/>
                    </a:ext>
                  </a:extLst>
                </a:gridCol>
              </a:tblGrid>
              <a:tr h="765876">
                <a:tc>
                  <a:txBody>
                    <a:bodyPr/>
                    <a:lstStyle/>
                    <a:p>
                      <a:pPr algn="ctr"/>
                      <a:r>
                        <a:rPr lang="ar-EG" sz="3200" b="1" dirty="0"/>
                        <a:t>تحديد المعيار</a:t>
                      </a:r>
                      <a:endParaRPr lang="en-US" sz="3200" b="1" dirty="0"/>
                    </a:p>
                  </a:txBody>
                  <a:tcPr/>
                </a:tc>
                <a:tc>
                  <a:txBody>
                    <a:bodyPr/>
                    <a:lstStyle/>
                    <a:p>
                      <a:pPr algn="ctr"/>
                      <a:r>
                        <a:rPr lang="ar-EG" sz="3200" b="1" dirty="0"/>
                        <a:t>نوع المعيار</a:t>
                      </a:r>
                      <a:endParaRPr lang="en-US" sz="3200" b="1" dirty="0"/>
                    </a:p>
                  </a:txBody>
                  <a:tcPr/>
                </a:tc>
                <a:extLst>
                  <a:ext uri="{0D108BD9-81ED-4DB2-BD59-A6C34878D82A}">
                    <a16:rowId xmlns:a16="http://schemas.microsoft.com/office/drawing/2014/main" val="2472806924"/>
                  </a:ext>
                </a:extLst>
              </a:tr>
              <a:tr h="2042436">
                <a:tc>
                  <a:txBody>
                    <a:bodyPr/>
                    <a:lstStyle/>
                    <a:p>
                      <a:pPr algn="ctr"/>
                      <a:endParaRPr lang="en-US" sz="3200" b="1" dirty="0"/>
                    </a:p>
                  </a:txBody>
                  <a:tcPr/>
                </a:tc>
                <a:tc>
                  <a:txBody>
                    <a:bodyPr/>
                    <a:lstStyle/>
                    <a:p>
                      <a:pPr algn="ctr"/>
                      <a:endParaRPr lang="en-US" sz="3200" b="1" dirty="0"/>
                    </a:p>
                  </a:txBody>
                  <a:tcPr/>
                </a:tc>
                <a:extLst>
                  <a:ext uri="{0D108BD9-81ED-4DB2-BD59-A6C34878D82A}">
                    <a16:rowId xmlns:a16="http://schemas.microsoft.com/office/drawing/2014/main" val="4038269563"/>
                  </a:ext>
                </a:extLst>
              </a:tr>
            </a:tbl>
          </a:graphicData>
        </a:graphic>
      </p:graphicFrame>
    </p:spTree>
    <p:extLst>
      <p:ext uri="{BB962C8B-B14F-4D97-AF65-F5344CB8AC3E}">
        <p14:creationId xmlns:p14="http://schemas.microsoft.com/office/powerpoint/2010/main" val="52515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70294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12" name="Freeform 12"/>
          <p:cNvSpPr/>
          <p:nvPr/>
        </p:nvSpPr>
        <p:spPr>
          <a:xfrm>
            <a:off x="287047" y="4862154"/>
            <a:ext cx="753524" cy="946206"/>
          </a:xfrm>
          <a:custGeom>
            <a:avLst/>
            <a:gdLst/>
            <a:ahLst/>
            <a:cxnLst/>
            <a:rect l="l" t="t" r="r" b="b"/>
            <a:pathLst>
              <a:path w="1507048" h="1892412">
                <a:moveTo>
                  <a:pt x="0" y="0"/>
                </a:moveTo>
                <a:lnTo>
                  <a:pt x="1507048" y="0"/>
                </a:lnTo>
                <a:lnTo>
                  <a:pt x="1507048" y="1892412"/>
                </a:lnTo>
                <a:lnTo>
                  <a:pt x="0" y="1892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flipH="1">
            <a:off x="8177645" y="1026283"/>
            <a:ext cx="753524" cy="946206"/>
          </a:xfrm>
          <a:custGeom>
            <a:avLst/>
            <a:gdLst/>
            <a:ahLst/>
            <a:cxnLst/>
            <a:rect l="l" t="t" r="r" b="b"/>
            <a:pathLst>
              <a:path w="1507048" h="1892412">
                <a:moveTo>
                  <a:pt x="1507049" y="0"/>
                </a:moveTo>
                <a:lnTo>
                  <a:pt x="0" y="0"/>
                </a:lnTo>
                <a:lnTo>
                  <a:pt x="0" y="1892412"/>
                </a:lnTo>
                <a:lnTo>
                  <a:pt x="1507049" y="1892412"/>
                </a:lnTo>
                <a:lnTo>
                  <a:pt x="150704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522364">
            <a:off x="380461" y="1198221"/>
            <a:ext cx="733996" cy="947648"/>
          </a:xfrm>
          <a:custGeom>
            <a:avLst/>
            <a:gdLst/>
            <a:ahLst/>
            <a:cxnLst/>
            <a:rect l="l" t="t" r="r" b="b"/>
            <a:pathLst>
              <a:path w="1467992" h="1895295">
                <a:moveTo>
                  <a:pt x="0" y="0"/>
                </a:moveTo>
                <a:lnTo>
                  <a:pt x="1467991" y="0"/>
                </a:lnTo>
                <a:lnTo>
                  <a:pt x="1467991" y="1895294"/>
                </a:lnTo>
                <a:lnTo>
                  <a:pt x="0" y="18952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11587" y="4349676"/>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flipH="1" flipV="1">
            <a:off x="1138829" y="5335257"/>
            <a:ext cx="402764" cy="743356"/>
          </a:xfrm>
          <a:custGeom>
            <a:avLst/>
            <a:gdLst/>
            <a:ahLst/>
            <a:cxnLst/>
            <a:rect l="l" t="t" r="r" b="b"/>
            <a:pathLst>
              <a:path w="805527" h="1486711">
                <a:moveTo>
                  <a:pt x="805527" y="1486711"/>
                </a:moveTo>
                <a:lnTo>
                  <a:pt x="0" y="1486711"/>
                </a:lnTo>
                <a:lnTo>
                  <a:pt x="0" y="0"/>
                </a:lnTo>
                <a:lnTo>
                  <a:pt x="805527" y="0"/>
                </a:lnTo>
                <a:lnTo>
                  <a:pt x="805527" y="1486711"/>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4" name="Freeform 24"/>
          <p:cNvSpPr/>
          <p:nvPr/>
        </p:nvSpPr>
        <p:spPr>
          <a:xfrm>
            <a:off x="8576139" y="1972489"/>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Freeform 25"/>
          <p:cNvSpPr/>
          <p:nvPr/>
        </p:nvSpPr>
        <p:spPr>
          <a:xfrm>
            <a:off x="7582416" y="806843"/>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3">
            <a:extLst>
              <a:ext uri="{FF2B5EF4-FFF2-40B4-BE49-F238E27FC236}">
                <a16:creationId xmlns:a16="http://schemas.microsoft.com/office/drawing/2014/main" id="{97C0BEC8-9F10-8746-480B-482260672E72}"/>
              </a:ext>
            </a:extLst>
          </p:cNvPr>
          <p:cNvSpPr/>
          <p:nvPr/>
        </p:nvSpPr>
        <p:spPr>
          <a:xfrm>
            <a:off x="2065774" y="806843"/>
            <a:ext cx="4794333" cy="4896704"/>
          </a:xfrm>
          <a:custGeom>
            <a:avLst/>
            <a:gdLst/>
            <a:ahLst/>
            <a:cxnLst/>
            <a:rect l="l" t="t" r="r" b="b"/>
            <a:pathLst>
              <a:path w="3982784" h="4114800">
                <a:moveTo>
                  <a:pt x="0" y="0"/>
                </a:moveTo>
                <a:lnTo>
                  <a:pt x="3982784" y="0"/>
                </a:lnTo>
                <a:lnTo>
                  <a:pt x="3982784"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مربع نص 26">
            <a:extLst>
              <a:ext uri="{FF2B5EF4-FFF2-40B4-BE49-F238E27FC236}">
                <a16:creationId xmlns:a16="http://schemas.microsoft.com/office/drawing/2014/main" id="{489DEB24-9A57-00E6-8BE5-50C03AEE5E1A}"/>
              </a:ext>
            </a:extLst>
          </p:cNvPr>
          <p:cNvSpPr txBox="1"/>
          <p:nvPr/>
        </p:nvSpPr>
        <p:spPr>
          <a:xfrm>
            <a:off x="2202487" y="2195961"/>
            <a:ext cx="3674143"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907704" y="1916832"/>
            <a:ext cx="5328592" cy="3170099"/>
          </a:xfrm>
          <a:prstGeom prst="rect">
            <a:avLst/>
          </a:prstGeom>
          <a:solidFill>
            <a:srgbClr val="A674AB"/>
          </a:solidFill>
        </p:spPr>
        <p:txBody>
          <a:bodyPr wrap="square">
            <a:spAutoFit/>
          </a:bodyPr>
          <a:lstStyle/>
          <a:p>
            <a:pPr algn="ctr"/>
            <a:r>
              <a:rPr lang="ar-EG" sz="4000" b="1" dirty="0">
                <a:solidFill>
                  <a:schemeClr val="bg1"/>
                </a:solidFill>
              </a:rPr>
              <a:t>من خلال البحث في موقع إحدى المنظمات اختر خمسة أهداف، ثم ضع معايير للرقابة على هذه</a:t>
            </a:r>
            <a:endParaRPr lang="ar-EG" sz="6000" b="1" dirty="0">
              <a:solidFill>
                <a:schemeClr val="bg1"/>
              </a:solidFill>
            </a:endParaRPr>
          </a:p>
          <a:p>
            <a:pPr algn="ctr"/>
            <a:r>
              <a:rPr lang="ar-EG" sz="4000" b="1" dirty="0">
                <a:solidFill>
                  <a:schemeClr val="bg1"/>
                </a:solidFill>
              </a:rPr>
              <a:t>الأهداف، ثم وضح الأنشطة المحققة لتلك الأهداف في مخطط جانت.</a:t>
            </a:r>
            <a:endParaRPr lang="ar-EG" sz="6000" b="1" dirty="0">
              <a:solidFill>
                <a:schemeClr val="bg1"/>
              </a:solidFill>
            </a:endParaRPr>
          </a:p>
        </p:txBody>
      </p:sp>
    </p:spTree>
    <p:extLst>
      <p:ext uri="{BB962C8B-B14F-4D97-AF65-F5344CB8AC3E}">
        <p14:creationId xmlns:p14="http://schemas.microsoft.com/office/powerpoint/2010/main" val="20527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7" name="Freeform 7"/>
          <p:cNvSpPr/>
          <p:nvPr/>
        </p:nvSpPr>
        <p:spPr>
          <a:xfrm flipV="1">
            <a:off x="1354913" y="4061065"/>
            <a:ext cx="2362743" cy="628992"/>
          </a:xfrm>
          <a:custGeom>
            <a:avLst/>
            <a:gdLst/>
            <a:ahLst/>
            <a:cxnLst/>
            <a:rect l="l" t="t" r="r" b="b"/>
            <a:pathLst>
              <a:path w="2334482" h="1281843">
                <a:moveTo>
                  <a:pt x="0" y="0"/>
                </a:moveTo>
                <a:lnTo>
                  <a:pt x="2334482" y="0"/>
                </a:lnTo>
                <a:lnTo>
                  <a:pt x="2334482" y="1281843"/>
                </a:lnTo>
                <a:lnTo>
                  <a:pt x="0" y="12818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flipH="1" flipV="1">
            <a:off x="4932040" y="3782630"/>
            <a:ext cx="2362743" cy="628992"/>
          </a:xfrm>
          <a:custGeom>
            <a:avLst/>
            <a:gdLst/>
            <a:ahLst/>
            <a:cxnLst/>
            <a:rect l="l" t="t" r="r" b="b"/>
            <a:pathLst>
              <a:path w="2334482" h="1281843">
                <a:moveTo>
                  <a:pt x="2334482" y="0"/>
                </a:moveTo>
                <a:lnTo>
                  <a:pt x="0" y="0"/>
                </a:lnTo>
                <a:lnTo>
                  <a:pt x="0" y="1281843"/>
                </a:lnTo>
                <a:lnTo>
                  <a:pt x="2334482" y="1281843"/>
                </a:lnTo>
                <a:lnTo>
                  <a:pt x="233448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flipV="1">
            <a:off x="1184765" y="4266615"/>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flipV="1">
            <a:off x="5515661" y="4003609"/>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flipV="1">
            <a:off x="2719626" y="3395694"/>
            <a:ext cx="4063548" cy="383276"/>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مربع نص 15">
            <a:extLst>
              <a:ext uri="{FF2B5EF4-FFF2-40B4-BE49-F238E27FC236}">
                <a16:creationId xmlns:a16="http://schemas.microsoft.com/office/drawing/2014/main" id="{41D1D49B-9238-4EAD-0DA9-160A41BC571E}"/>
              </a:ext>
            </a:extLst>
          </p:cNvPr>
          <p:cNvSpPr txBox="1"/>
          <p:nvPr/>
        </p:nvSpPr>
        <p:spPr>
          <a:xfrm>
            <a:off x="3412126" y="1840201"/>
            <a:ext cx="2490129"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pic>
        <p:nvPicPr>
          <p:cNvPr id="17" name="Picture 4">
            <a:extLst>
              <a:ext uri="{FF2B5EF4-FFF2-40B4-BE49-F238E27FC236}">
                <a16:creationId xmlns:a16="http://schemas.microsoft.com/office/drawing/2014/main" id="{2381F5E6-F668-5334-BC12-EB5616E19E42}"/>
              </a:ext>
            </a:extLst>
          </p:cNvPr>
          <p:cNvPicPr>
            <a:picLocks noChangeAspect="1"/>
          </p:cNvPicPr>
          <p:nvPr/>
        </p:nvPicPr>
        <p:blipFill>
          <a:blip r:embed="rId10"/>
          <a:srcRect/>
          <a:stretch>
            <a:fillRect/>
          </a:stretch>
        </p:blipFill>
        <p:spPr>
          <a:xfrm>
            <a:off x="3742652" y="4411622"/>
            <a:ext cx="2017495" cy="19055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C6222D6-E65E-2652-CFC8-ACE54B28AE47}"/>
              </a:ext>
            </a:extLst>
          </p:cNvPr>
          <p:cNvPicPr>
            <a:picLocks noChangeAspect="1"/>
          </p:cNvPicPr>
          <p:nvPr/>
        </p:nvPicPr>
        <p:blipFill>
          <a:blip r:embed="rId2"/>
          <a:srcRect/>
          <a:stretch>
            <a:fillRect/>
          </a:stretch>
        </p:blipFill>
        <p:spPr>
          <a:xfrm>
            <a:off x="2051720" y="2304408"/>
            <a:ext cx="5727824" cy="2249183"/>
          </a:xfrm>
          <a:prstGeom prst="rect">
            <a:avLst/>
          </a:prstGeom>
        </p:spPr>
      </p:pic>
      <p:sp>
        <p:nvSpPr>
          <p:cNvPr id="5" name="مربع نص 4">
            <a:extLst>
              <a:ext uri="{FF2B5EF4-FFF2-40B4-BE49-F238E27FC236}">
                <a16:creationId xmlns:a16="http://schemas.microsoft.com/office/drawing/2014/main" id="{2E4C4374-45CB-4E68-98F7-979E4B334383}"/>
              </a:ext>
            </a:extLst>
          </p:cNvPr>
          <p:cNvSpPr txBox="1"/>
          <p:nvPr/>
        </p:nvSpPr>
        <p:spPr>
          <a:xfrm>
            <a:off x="2286000" y="1628800"/>
            <a:ext cx="4572000" cy="3972104"/>
          </a:xfrm>
          <a:prstGeom prst="star24">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400" b="1" i="0" u="none" strike="noStrike" kern="1200" cap="none" spc="0" normalizeH="0" baseline="0" noProof="0" dirty="0">
                <a:ln>
                  <a:noFill/>
                </a:ln>
                <a:solidFill>
                  <a:srgbClr val="B13800"/>
                </a:solidFill>
                <a:effectLst/>
                <a:uLnTx/>
                <a:uFillTx/>
                <a:latin typeface="Arial" panose="020B0604020202020204" pitchFamily="34" charset="0"/>
                <a:ea typeface="+mn-ea"/>
                <a:cs typeface="Traditional Arabic"/>
              </a:rPr>
              <a:t>أجب عن الأسئلة الآتية:</a:t>
            </a:r>
            <a:endParaRPr kumimoji="0" lang="ar-EG" sz="4400" b="0"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02927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C8CF5039-C2D4-F5C4-A96E-C33429818BBE}"/>
              </a:ext>
            </a:extLst>
          </p:cNvPr>
          <p:cNvSpPr/>
          <p:nvPr/>
        </p:nvSpPr>
        <p:spPr>
          <a:xfrm>
            <a:off x="2448508" y="1226895"/>
            <a:ext cx="4876800" cy="1853184"/>
          </a:xfrm>
          <a:custGeom>
            <a:avLst/>
            <a:gdLst/>
            <a:ahLst/>
            <a:cxnLst/>
            <a:rect l="l" t="t" r="r" b="b"/>
            <a:pathLst>
              <a:path w="7315200" h="2779776">
                <a:moveTo>
                  <a:pt x="0" y="0"/>
                </a:moveTo>
                <a:lnTo>
                  <a:pt x="7315200" y="0"/>
                </a:lnTo>
                <a:lnTo>
                  <a:pt x="7315200" y="2779776"/>
                </a:lnTo>
                <a:lnTo>
                  <a:pt x="0" y="2779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771978F3-74AD-5DF9-6D1B-ACD83A8E3AEB}"/>
              </a:ext>
            </a:extLst>
          </p:cNvPr>
          <p:cNvSpPr txBox="1"/>
          <p:nvPr/>
        </p:nvSpPr>
        <p:spPr>
          <a:xfrm>
            <a:off x="2195736" y="1772816"/>
            <a:ext cx="5382344" cy="990124"/>
          </a:xfrm>
          <a:prstGeom prst="downArrowCallout">
            <a:avLst/>
          </a:prstGeom>
          <a:noFill/>
          <a:ln>
            <a:noFill/>
          </a:ln>
          <a:effectLst/>
        </p:spPr>
        <p:txBody>
          <a:bodyPr wrap="square">
            <a:spAutoFit/>
          </a:bodyPr>
          <a:lstStyle/>
          <a:p>
            <a:pPr algn="ctr"/>
            <a:r>
              <a:rPr lang="ar-EG" sz="3600" b="1" dirty="0"/>
              <a:t>وضح خطوات عملية الرقابة</a:t>
            </a:r>
            <a:endParaRPr lang="ar-EG" sz="6000" b="1" dirty="0"/>
          </a:p>
        </p:txBody>
      </p:sp>
      <p:sp>
        <p:nvSpPr>
          <p:cNvPr id="2" name="مربع نص 1">
            <a:extLst>
              <a:ext uri="{FF2B5EF4-FFF2-40B4-BE49-F238E27FC236}">
                <a16:creationId xmlns:a16="http://schemas.microsoft.com/office/drawing/2014/main" id="{9595136B-64F1-F32F-5EB6-0A8C9D07B624}"/>
              </a:ext>
            </a:extLst>
          </p:cNvPr>
          <p:cNvSpPr txBox="1"/>
          <p:nvPr/>
        </p:nvSpPr>
        <p:spPr>
          <a:xfrm>
            <a:off x="3347864" y="3721937"/>
            <a:ext cx="4464496" cy="1569660"/>
          </a:xfrm>
          <a:prstGeom prst="rect">
            <a:avLst/>
          </a:prstGeom>
          <a:noFill/>
          <a:ln>
            <a:noFill/>
          </a:ln>
          <a:effectLst/>
        </p:spPr>
        <p:txBody>
          <a:bodyPr wrap="square" rtlCol="1">
            <a:spAutoFit/>
          </a:bodyPr>
          <a:lstStyle/>
          <a:p>
            <a:pPr marL="457200" indent="-457200">
              <a:buFont typeface="Arial" panose="020B0604020202020204" pitchFamily="34" charset="0"/>
              <a:buChar char="•"/>
            </a:pPr>
            <a:r>
              <a:rPr lang="ar-EG" sz="3200" b="1" dirty="0">
                <a:solidFill>
                  <a:srgbClr val="FF0000"/>
                </a:solidFill>
              </a:rPr>
              <a:t>وضع المعايير</a:t>
            </a:r>
          </a:p>
          <a:p>
            <a:pPr marL="457200" indent="-457200">
              <a:buFont typeface="Arial" panose="020B0604020202020204" pitchFamily="34" charset="0"/>
              <a:buChar char="•"/>
            </a:pPr>
            <a:r>
              <a:rPr lang="ar-EG" sz="3200" b="1" dirty="0">
                <a:solidFill>
                  <a:srgbClr val="FF0000"/>
                </a:solidFill>
              </a:rPr>
              <a:t>قياس الأداء</a:t>
            </a:r>
          </a:p>
          <a:p>
            <a:pPr marL="457200" indent="-457200">
              <a:buFont typeface="Arial" panose="020B0604020202020204" pitchFamily="34" charset="0"/>
              <a:buChar char="•"/>
            </a:pPr>
            <a:r>
              <a:rPr lang="ar-EG" sz="3200" b="1" dirty="0">
                <a:solidFill>
                  <a:srgbClr val="FF0000"/>
                </a:solidFill>
              </a:rPr>
              <a:t>تحليل الانحرافات ومعالجتها</a:t>
            </a:r>
          </a:p>
        </p:txBody>
      </p:sp>
    </p:spTree>
    <p:extLst>
      <p:ext uri="{BB962C8B-B14F-4D97-AF65-F5344CB8AC3E}">
        <p14:creationId xmlns:p14="http://schemas.microsoft.com/office/powerpoint/2010/main" val="68950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8A198-2BA7-12B0-950C-ADB140280E3E}"/>
            </a:ext>
          </a:extLst>
        </p:cNvPr>
        <p:cNvGrpSpPr/>
        <p:nvPr/>
      </p:nvGrpSpPr>
      <p:grpSpPr>
        <a:xfrm>
          <a:off x="0" y="0"/>
          <a:ext cx="0" cy="0"/>
          <a:chOff x="0" y="0"/>
          <a:chExt cx="0" cy="0"/>
        </a:xfrm>
      </p:grpSpPr>
      <p:sp>
        <p:nvSpPr>
          <p:cNvPr id="3" name="Freeform 5">
            <a:extLst>
              <a:ext uri="{FF2B5EF4-FFF2-40B4-BE49-F238E27FC236}">
                <a16:creationId xmlns:a16="http://schemas.microsoft.com/office/drawing/2014/main" id="{6B898B5E-016F-EFD7-B17F-45C718A7B5E5}"/>
              </a:ext>
            </a:extLst>
          </p:cNvPr>
          <p:cNvSpPr/>
          <p:nvPr/>
        </p:nvSpPr>
        <p:spPr>
          <a:xfrm>
            <a:off x="2448508" y="1226895"/>
            <a:ext cx="4876800" cy="1853184"/>
          </a:xfrm>
          <a:custGeom>
            <a:avLst/>
            <a:gdLst/>
            <a:ahLst/>
            <a:cxnLst/>
            <a:rect l="l" t="t" r="r" b="b"/>
            <a:pathLst>
              <a:path w="7315200" h="2779776">
                <a:moveTo>
                  <a:pt x="0" y="0"/>
                </a:moveTo>
                <a:lnTo>
                  <a:pt x="7315200" y="0"/>
                </a:lnTo>
                <a:lnTo>
                  <a:pt x="7315200" y="2779776"/>
                </a:lnTo>
                <a:lnTo>
                  <a:pt x="0" y="2779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DDABDAB6-BED8-E511-44C6-1577D5DC8349}"/>
              </a:ext>
            </a:extLst>
          </p:cNvPr>
          <p:cNvSpPr txBox="1"/>
          <p:nvPr/>
        </p:nvSpPr>
        <p:spPr>
          <a:xfrm>
            <a:off x="2051720" y="1550581"/>
            <a:ext cx="5382344" cy="1838801"/>
          </a:xfrm>
          <a:prstGeom prst="downArrowCallout">
            <a:avLst/>
          </a:prstGeom>
          <a:noFill/>
          <a:ln>
            <a:noFill/>
          </a:ln>
          <a:effectLst/>
        </p:spPr>
        <p:txBody>
          <a:bodyPr wrap="square">
            <a:spAutoFit/>
          </a:bodyPr>
          <a:lstStyle/>
          <a:p>
            <a:pPr algn="ctr"/>
            <a:r>
              <a:rPr lang="ar-EG" sz="3600" b="1" dirty="0"/>
              <a:t>ما احتمالات المقارنة بين الأداء الفعلي والمعايير الرقابية.</a:t>
            </a:r>
            <a:endParaRPr lang="ar-EG" sz="5400" b="1" dirty="0"/>
          </a:p>
        </p:txBody>
      </p:sp>
      <p:sp>
        <p:nvSpPr>
          <p:cNvPr id="4" name="مربع نص 3">
            <a:extLst>
              <a:ext uri="{FF2B5EF4-FFF2-40B4-BE49-F238E27FC236}">
                <a16:creationId xmlns:a16="http://schemas.microsoft.com/office/drawing/2014/main" id="{8CBEB107-7CFA-D164-526C-C48652122CB8}"/>
              </a:ext>
            </a:extLst>
          </p:cNvPr>
          <p:cNvSpPr txBox="1"/>
          <p:nvPr/>
        </p:nvSpPr>
        <p:spPr>
          <a:xfrm>
            <a:off x="1745432" y="3140968"/>
            <a:ext cx="5760640" cy="1569660"/>
          </a:xfrm>
          <a:prstGeom prst="rect">
            <a:avLst/>
          </a:prstGeom>
          <a:noFill/>
        </p:spPr>
        <p:txBody>
          <a:bodyPr wrap="square" rtlCol="1">
            <a:spAutoFit/>
          </a:bodyPr>
          <a:lstStyle/>
          <a:p>
            <a:pPr marL="457200" indent="-457200">
              <a:buFont typeface="Arial" panose="020B0604020202020204" pitchFamily="34" charset="0"/>
              <a:buChar char="•"/>
            </a:pPr>
            <a:r>
              <a:rPr lang="ar-EG" sz="3200" b="1" dirty="0">
                <a:solidFill>
                  <a:srgbClr val="FF0000"/>
                </a:solidFill>
              </a:rPr>
              <a:t>الأداء يفوق المعايير الرقابية</a:t>
            </a:r>
          </a:p>
          <a:p>
            <a:pPr marL="457200" indent="-457200">
              <a:buFont typeface="Arial" panose="020B0604020202020204" pitchFamily="34" charset="0"/>
              <a:buChar char="•"/>
            </a:pPr>
            <a:r>
              <a:rPr lang="ar-EG" sz="3200" b="1" dirty="0">
                <a:solidFill>
                  <a:srgbClr val="FF0000"/>
                </a:solidFill>
              </a:rPr>
              <a:t>الأداء يتوافق مع المعايير الرقابية</a:t>
            </a:r>
          </a:p>
          <a:p>
            <a:pPr marL="457200" indent="-457200">
              <a:buFont typeface="Arial" panose="020B0604020202020204" pitchFamily="34" charset="0"/>
              <a:buChar char="•"/>
            </a:pPr>
            <a:r>
              <a:rPr lang="ar-EG" sz="3200" b="1" dirty="0">
                <a:solidFill>
                  <a:srgbClr val="FF0000"/>
                </a:solidFill>
              </a:rPr>
              <a:t>الأداء يقل دون المعايير الرقابية</a:t>
            </a:r>
          </a:p>
        </p:txBody>
      </p:sp>
    </p:spTree>
    <p:extLst>
      <p:ext uri="{BB962C8B-B14F-4D97-AF65-F5344CB8AC3E}">
        <p14:creationId xmlns:p14="http://schemas.microsoft.com/office/powerpoint/2010/main" val="146369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5743</TotalTime>
  <Words>572</Words>
  <Application>Microsoft Office PowerPoint</Application>
  <PresentationFormat>On-screen Show (4:3)</PresentationFormat>
  <Paragraphs>75</Paragraphs>
  <Slides>23</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267</cp:revision>
  <dcterms:created xsi:type="dcterms:W3CDTF">2020-12-01T14:21:27Z</dcterms:created>
  <dcterms:modified xsi:type="dcterms:W3CDTF">2025-11-13T07:34:55Z</dcterms:modified>
</cp:coreProperties>
</file>