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20" r:id="rId2"/>
  </p:sldMasterIdLst>
  <p:sldIdLst>
    <p:sldId id="256" r:id="rId3"/>
    <p:sldId id="560" r:id="rId4"/>
    <p:sldId id="422" r:id="rId5"/>
    <p:sldId id="423" r:id="rId6"/>
    <p:sldId id="476" r:id="rId7"/>
    <p:sldId id="561" r:id="rId8"/>
    <p:sldId id="258" r:id="rId9"/>
    <p:sldId id="259" r:id="rId10"/>
    <p:sldId id="523" r:id="rId11"/>
    <p:sldId id="524" r:id="rId12"/>
    <p:sldId id="525" r:id="rId13"/>
    <p:sldId id="526" r:id="rId14"/>
    <p:sldId id="562" r:id="rId15"/>
    <p:sldId id="528" r:id="rId16"/>
    <p:sldId id="563" r:id="rId17"/>
    <p:sldId id="530" r:id="rId18"/>
    <p:sldId id="564" r:id="rId19"/>
    <p:sldId id="532" r:id="rId20"/>
    <p:sldId id="565" r:id="rId21"/>
    <p:sldId id="534" r:id="rId22"/>
    <p:sldId id="566" r:id="rId23"/>
    <p:sldId id="536" r:id="rId24"/>
    <p:sldId id="567" r:id="rId25"/>
    <p:sldId id="538" r:id="rId26"/>
    <p:sldId id="513" r:id="rId27"/>
    <p:sldId id="483" r:id="rId28"/>
    <p:sldId id="511" r:id="rId29"/>
    <p:sldId id="512" r:id="rId30"/>
    <p:sldId id="514" r:id="rId31"/>
    <p:sldId id="539" r:id="rId32"/>
    <p:sldId id="540" r:id="rId33"/>
    <p:sldId id="541" r:id="rId34"/>
    <p:sldId id="568" r:id="rId35"/>
    <p:sldId id="569" r:id="rId36"/>
    <p:sldId id="543" r:id="rId37"/>
    <p:sldId id="570" r:id="rId38"/>
    <p:sldId id="544" r:id="rId39"/>
    <p:sldId id="545" r:id="rId40"/>
    <p:sldId id="546" r:id="rId41"/>
    <p:sldId id="547" r:id="rId42"/>
    <p:sldId id="548" r:id="rId43"/>
    <p:sldId id="571" r:id="rId44"/>
    <p:sldId id="549" r:id="rId45"/>
    <p:sldId id="550" r:id="rId46"/>
    <p:sldId id="551" r:id="rId47"/>
    <p:sldId id="552" r:id="rId48"/>
    <p:sldId id="553" r:id="rId49"/>
    <p:sldId id="554" r:id="rId50"/>
    <p:sldId id="510" r:id="rId51"/>
    <p:sldId id="490" r:id="rId52"/>
    <p:sldId id="263" r:id="rId53"/>
    <p:sldId id="492" r:id="rId54"/>
    <p:sldId id="264" r:id="rId55"/>
    <p:sldId id="572" r:id="rId56"/>
    <p:sldId id="494" r:id="rId57"/>
    <p:sldId id="573" r:id="rId58"/>
    <p:sldId id="558" r:id="rId59"/>
    <p:sldId id="574" r:id="rId60"/>
    <p:sldId id="506" r:id="rId61"/>
    <p:sldId id="556" r:id="rId62"/>
    <p:sldId id="557" r:id="rId6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481"/>
    <a:srgbClr val="990000"/>
    <a:srgbClr val="77FFDA"/>
    <a:srgbClr val="087E85"/>
    <a:srgbClr val="E4D6E6"/>
    <a:srgbClr val="AF9C4B"/>
    <a:srgbClr val="A674AB"/>
    <a:srgbClr val="481918"/>
    <a:srgbClr val="003E6B"/>
    <a:srgbClr val="057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46DC8-5BA0-47E3-B5B5-033449792FD0}" type="doc">
      <dgm:prSet loTypeId="urn:microsoft.com/office/officeart/2005/8/layout/radial6" loCatId="cycle" qsTypeId="urn:microsoft.com/office/officeart/2005/8/quickstyle/simple1" qsCatId="simple" csTypeId="urn:microsoft.com/office/officeart/2005/8/colors/colorful3" csCatId="colorful" phldr="1"/>
      <dgm:spPr/>
      <dgm:t>
        <a:bodyPr/>
        <a:lstStyle/>
        <a:p>
          <a:endParaRPr lang="en-US"/>
        </a:p>
      </dgm:t>
    </dgm:pt>
    <dgm:pt modelId="{8334D8F2-52EE-4621-BCF8-35A724E11970}">
      <dgm:prSet phldrT="[نص]"/>
      <dgm:spPr/>
      <dgm:t>
        <a:bodyPr/>
        <a:lstStyle/>
        <a:p>
          <a:r>
            <a:rPr lang="ar-EG" b="1" dirty="0"/>
            <a:t>معوقات الاتصال</a:t>
          </a:r>
          <a:endParaRPr lang="en-US" b="1" dirty="0"/>
        </a:p>
      </dgm:t>
    </dgm:pt>
    <dgm:pt modelId="{4D1B02DC-35E8-442B-B860-DE7D85BC2269}" type="parTrans" cxnId="{43BED139-DD54-4637-AAB0-09AC7BC0F8BA}">
      <dgm:prSet/>
      <dgm:spPr/>
      <dgm:t>
        <a:bodyPr/>
        <a:lstStyle/>
        <a:p>
          <a:endParaRPr lang="en-US" b="1"/>
        </a:p>
      </dgm:t>
    </dgm:pt>
    <dgm:pt modelId="{F5BB7D6C-C332-4B91-A492-A5CE7CB94944}" type="sibTrans" cxnId="{43BED139-DD54-4637-AAB0-09AC7BC0F8BA}">
      <dgm:prSet/>
      <dgm:spPr/>
      <dgm:t>
        <a:bodyPr/>
        <a:lstStyle/>
        <a:p>
          <a:endParaRPr lang="en-US" b="1"/>
        </a:p>
      </dgm:t>
    </dgm:pt>
    <dgm:pt modelId="{B5F3FC3D-549D-48E2-A86B-0DA330EA6EFA}">
      <dgm:prSet phldrT="[نص]"/>
      <dgm:spPr/>
      <dgm:t>
        <a:bodyPr/>
        <a:lstStyle/>
        <a:p>
          <a:r>
            <a:rPr lang="ar-EG" b="1" dirty="0"/>
            <a:t>العوامل التنظيمية</a:t>
          </a:r>
          <a:endParaRPr lang="en-US" b="1" dirty="0"/>
        </a:p>
      </dgm:t>
    </dgm:pt>
    <dgm:pt modelId="{B0E17E05-E8AF-4A3D-8008-0C6F5D435476}" type="parTrans" cxnId="{54AD5CD2-F559-4276-B383-4EE3D2DA8656}">
      <dgm:prSet/>
      <dgm:spPr/>
      <dgm:t>
        <a:bodyPr/>
        <a:lstStyle/>
        <a:p>
          <a:endParaRPr lang="en-US" b="1"/>
        </a:p>
      </dgm:t>
    </dgm:pt>
    <dgm:pt modelId="{2D666C48-ABD2-405B-A284-F66F9CD96D2E}" type="sibTrans" cxnId="{54AD5CD2-F559-4276-B383-4EE3D2DA8656}">
      <dgm:prSet/>
      <dgm:spPr/>
      <dgm:t>
        <a:bodyPr/>
        <a:lstStyle/>
        <a:p>
          <a:endParaRPr lang="en-US" b="1"/>
        </a:p>
      </dgm:t>
    </dgm:pt>
    <dgm:pt modelId="{874F9583-1C50-4B54-9159-6E8C0A8BE6D0}">
      <dgm:prSet phldrT="[نص]"/>
      <dgm:spPr/>
      <dgm:t>
        <a:bodyPr/>
        <a:lstStyle/>
        <a:p>
          <a:r>
            <a:rPr lang="ar-EG" b="1" dirty="0"/>
            <a:t>موضوع الاتصال</a:t>
          </a:r>
          <a:endParaRPr lang="en-US" b="1" dirty="0"/>
        </a:p>
      </dgm:t>
    </dgm:pt>
    <dgm:pt modelId="{80324F21-2836-4BB2-A824-0FA452403AE4}" type="parTrans" cxnId="{B4964314-1A92-4A45-84FC-429D4F696272}">
      <dgm:prSet/>
      <dgm:spPr/>
      <dgm:t>
        <a:bodyPr/>
        <a:lstStyle/>
        <a:p>
          <a:endParaRPr lang="en-US" b="1"/>
        </a:p>
      </dgm:t>
    </dgm:pt>
    <dgm:pt modelId="{C91A4F5C-E73D-4312-A4B8-699B5734F8C8}" type="sibTrans" cxnId="{B4964314-1A92-4A45-84FC-429D4F696272}">
      <dgm:prSet/>
      <dgm:spPr/>
      <dgm:t>
        <a:bodyPr/>
        <a:lstStyle/>
        <a:p>
          <a:endParaRPr lang="en-US" b="1"/>
        </a:p>
      </dgm:t>
    </dgm:pt>
    <dgm:pt modelId="{CF1645C2-A181-45DB-B8D9-795187D36F57}">
      <dgm:prSet phldrT="[نص]"/>
      <dgm:spPr/>
      <dgm:t>
        <a:bodyPr/>
        <a:lstStyle/>
        <a:p>
          <a:r>
            <a:rPr lang="ar-EG" b="1" dirty="0"/>
            <a:t>التشويش</a:t>
          </a:r>
          <a:endParaRPr lang="en-US" b="1" dirty="0"/>
        </a:p>
      </dgm:t>
    </dgm:pt>
    <dgm:pt modelId="{809DA23C-1DA7-4884-8884-08B29A2A1F64}" type="parTrans" cxnId="{8F7ADF34-C99C-4F1D-BBD0-C922340DB209}">
      <dgm:prSet/>
      <dgm:spPr/>
      <dgm:t>
        <a:bodyPr/>
        <a:lstStyle/>
        <a:p>
          <a:endParaRPr lang="en-US" b="1"/>
        </a:p>
      </dgm:t>
    </dgm:pt>
    <dgm:pt modelId="{D06A79EA-67B4-4B6A-AF49-885B38B2BA98}" type="sibTrans" cxnId="{8F7ADF34-C99C-4F1D-BBD0-C922340DB209}">
      <dgm:prSet/>
      <dgm:spPr/>
      <dgm:t>
        <a:bodyPr/>
        <a:lstStyle/>
        <a:p>
          <a:endParaRPr lang="en-US" b="1"/>
        </a:p>
      </dgm:t>
    </dgm:pt>
    <dgm:pt modelId="{038C13EF-3BED-4303-A826-AB2FDD82C9C4}">
      <dgm:prSet phldrT="[نص]"/>
      <dgm:spPr/>
      <dgm:t>
        <a:bodyPr/>
        <a:lstStyle/>
        <a:p>
          <a:r>
            <a:rPr lang="ar-EG" b="1" dirty="0"/>
            <a:t>العوامل الاجتماعية</a:t>
          </a:r>
          <a:endParaRPr lang="en-US" b="1" dirty="0"/>
        </a:p>
      </dgm:t>
    </dgm:pt>
    <dgm:pt modelId="{C944258E-A56C-421C-9B6F-422E7F4B8B52}" type="parTrans" cxnId="{A0205C67-63B0-49ED-B9DA-28CE13696577}">
      <dgm:prSet/>
      <dgm:spPr/>
      <dgm:t>
        <a:bodyPr/>
        <a:lstStyle/>
        <a:p>
          <a:endParaRPr lang="en-US" b="1"/>
        </a:p>
      </dgm:t>
    </dgm:pt>
    <dgm:pt modelId="{0659E88D-F9CD-44D0-89A7-74B23D1B16C5}" type="sibTrans" cxnId="{A0205C67-63B0-49ED-B9DA-28CE13696577}">
      <dgm:prSet/>
      <dgm:spPr/>
      <dgm:t>
        <a:bodyPr/>
        <a:lstStyle/>
        <a:p>
          <a:endParaRPr lang="en-US" b="1"/>
        </a:p>
      </dgm:t>
    </dgm:pt>
    <dgm:pt modelId="{2EB96BA6-F0A0-47BD-AABF-94FD50AD82B3}">
      <dgm:prSet phldrT="[نص]"/>
      <dgm:spPr/>
      <dgm:t>
        <a:bodyPr/>
        <a:lstStyle/>
        <a:p>
          <a:r>
            <a:rPr lang="ar-EG" b="1" dirty="0"/>
            <a:t>الوقت</a:t>
          </a:r>
          <a:endParaRPr lang="en-US" b="1" dirty="0"/>
        </a:p>
      </dgm:t>
    </dgm:pt>
    <dgm:pt modelId="{ED186DB0-74F8-437D-A4FC-BDC811F6454A}" type="parTrans" cxnId="{BDB21BF3-9A62-4238-A3C3-3330996976B0}">
      <dgm:prSet/>
      <dgm:spPr/>
      <dgm:t>
        <a:bodyPr/>
        <a:lstStyle/>
        <a:p>
          <a:endParaRPr lang="en-US" b="1"/>
        </a:p>
      </dgm:t>
    </dgm:pt>
    <dgm:pt modelId="{2917F354-7E33-4633-A9AA-E2C306B5CB5C}" type="sibTrans" cxnId="{BDB21BF3-9A62-4238-A3C3-3330996976B0}">
      <dgm:prSet/>
      <dgm:spPr/>
      <dgm:t>
        <a:bodyPr/>
        <a:lstStyle/>
        <a:p>
          <a:endParaRPr lang="en-US" b="1"/>
        </a:p>
      </dgm:t>
    </dgm:pt>
    <dgm:pt modelId="{9BBC9EA4-4A1E-4982-9D5B-903F19FC982F}">
      <dgm:prSet phldrT="[نص]"/>
      <dgm:spPr/>
      <dgm:t>
        <a:bodyPr/>
        <a:lstStyle/>
        <a:p>
          <a:r>
            <a:rPr lang="ar-EG" b="1" dirty="0"/>
            <a:t>لغة الاتصال</a:t>
          </a:r>
          <a:endParaRPr lang="en-US" b="1" dirty="0"/>
        </a:p>
      </dgm:t>
    </dgm:pt>
    <dgm:pt modelId="{C84FFBE0-625E-4636-82F6-8007F56DCC8E}" type="parTrans" cxnId="{ED9C4A76-81AE-446E-BCE9-C43AFC2D269B}">
      <dgm:prSet/>
      <dgm:spPr/>
      <dgm:t>
        <a:bodyPr/>
        <a:lstStyle/>
        <a:p>
          <a:endParaRPr lang="en-US" b="1"/>
        </a:p>
      </dgm:t>
    </dgm:pt>
    <dgm:pt modelId="{503F03DF-49EE-4867-A154-AD072831933D}" type="sibTrans" cxnId="{ED9C4A76-81AE-446E-BCE9-C43AFC2D269B}">
      <dgm:prSet/>
      <dgm:spPr/>
      <dgm:t>
        <a:bodyPr/>
        <a:lstStyle/>
        <a:p>
          <a:endParaRPr lang="en-US" b="1"/>
        </a:p>
      </dgm:t>
    </dgm:pt>
    <dgm:pt modelId="{62280562-2308-4901-93C4-AB22E9BF7056}" type="pres">
      <dgm:prSet presAssocID="{01C46DC8-5BA0-47E3-B5B5-033449792FD0}" presName="Name0" presStyleCnt="0">
        <dgm:presLayoutVars>
          <dgm:chMax val="1"/>
          <dgm:dir/>
          <dgm:animLvl val="ctr"/>
          <dgm:resizeHandles val="exact"/>
        </dgm:presLayoutVars>
      </dgm:prSet>
      <dgm:spPr/>
    </dgm:pt>
    <dgm:pt modelId="{6E81A103-887E-45BF-B978-71B3AD5923B4}" type="pres">
      <dgm:prSet presAssocID="{8334D8F2-52EE-4621-BCF8-35A724E11970}" presName="centerShape" presStyleLbl="node0" presStyleIdx="0" presStyleCnt="1"/>
      <dgm:spPr/>
    </dgm:pt>
    <dgm:pt modelId="{25C97AEB-FB89-49FA-A0D3-626B963D5C30}" type="pres">
      <dgm:prSet presAssocID="{B5F3FC3D-549D-48E2-A86B-0DA330EA6EFA}" presName="node" presStyleLbl="node1" presStyleIdx="0" presStyleCnt="6" custScaleX="178496">
        <dgm:presLayoutVars>
          <dgm:bulletEnabled val="1"/>
        </dgm:presLayoutVars>
      </dgm:prSet>
      <dgm:spPr/>
    </dgm:pt>
    <dgm:pt modelId="{30B5D3E5-9A2C-4938-8150-F9474FAB91EF}" type="pres">
      <dgm:prSet presAssocID="{B5F3FC3D-549D-48E2-A86B-0DA330EA6EFA}" presName="dummy" presStyleCnt="0"/>
      <dgm:spPr/>
    </dgm:pt>
    <dgm:pt modelId="{8CC18342-C7EC-4AA4-87C6-98E6BB9453FF}" type="pres">
      <dgm:prSet presAssocID="{2D666C48-ABD2-405B-A284-F66F9CD96D2E}" presName="sibTrans" presStyleLbl="sibTrans2D1" presStyleIdx="0" presStyleCnt="6"/>
      <dgm:spPr/>
    </dgm:pt>
    <dgm:pt modelId="{F57219B2-D50C-4A2D-8B89-072DEEEAA595}" type="pres">
      <dgm:prSet presAssocID="{874F9583-1C50-4B54-9159-6E8C0A8BE6D0}" presName="node" presStyleLbl="node1" presStyleIdx="1" presStyleCnt="6" custScaleX="166115">
        <dgm:presLayoutVars>
          <dgm:bulletEnabled val="1"/>
        </dgm:presLayoutVars>
      </dgm:prSet>
      <dgm:spPr/>
    </dgm:pt>
    <dgm:pt modelId="{CCA5EC82-E564-4885-A3CD-DB986EEA76CD}" type="pres">
      <dgm:prSet presAssocID="{874F9583-1C50-4B54-9159-6E8C0A8BE6D0}" presName="dummy" presStyleCnt="0"/>
      <dgm:spPr/>
    </dgm:pt>
    <dgm:pt modelId="{39427938-FF67-447A-BE88-507C0F36A188}" type="pres">
      <dgm:prSet presAssocID="{C91A4F5C-E73D-4312-A4B8-699B5734F8C8}" presName="sibTrans" presStyleLbl="sibTrans2D1" presStyleIdx="1" presStyleCnt="6"/>
      <dgm:spPr/>
    </dgm:pt>
    <dgm:pt modelId="{1782A36E-714F-4F03-B71B-CADC5799A2AC}" type="pres">
      <dgm:prSet presAssocID="{2EB96BA6-F0A0-47BD-AABF-94FD50AD82B3}" presName="node" presStyleLbl="node1" presStyleIdx="2" presStyleCnt="6" custScaleX="199173">
        <dgm:presLayoutVars>
          <dgm:bulletEnabled val="1"/>
        </dgm:presLayoutVars>
      </dgm:prSet>
      <dgm:spPr/>
    </dgm:pt>
    <dgm:pt modelId="{EB3DC628-FAAF-4BDE-8DDD-2B193AD71D82}" type="pres">
      <dgm:prSet presAssocID="{2EB96BA6-F0A0-47BD-AABF-94FD50AD82B3}" presName="dummy" presStyleCnt="0"/>
      <dgm:spPr/>
    </dgm:pt>
    <dgm:pt modelId="{7B130861-2FCB-4AB6-96F6-0B84A53F882B}" type="pres">
      <dgm:prSet presAssocID="{2917F354-7E33-4633-A9AA-E2C306B5CB5C}" presName="sibTrans" presStyleLbl="sibTrans2D1" presStyleIdx="2" presStyleCnt="6"/>
      <dgm:spPr/>
    </dgm:pt>
    <dgm:pt modelId="{CFB8239C-1754-4C24-B768-8BC4294F518C}" type="pres">
      <dgm:prSet presAssocID="{9BBC9EA4-4A1E-4982-9D5B-903F19FC982F}" presName="node" presStyleLbl="node1" presStyleIdx="3" presStyleCnt="6">
        <dgm:presLayoutVars>
          <dgm:bulletEnabled val="1"/>
        </dgm:presLayoutVars>
      </dgm:prSet>
      <dgm:spPr/>
    </dgm:pt>
    <dgm:pt modelId="{3A0BCD27-D9FF-43B7-A261-B32AB7B9E825}" type="pres">
      <dgm:prSet presAssocID="{9BBC9EA4-4A1E-4982-9D5B-903F19FC982F}" presName="dummy" presStyleCnt="0"/>
      <dgm:spPr/>
    </dgm:pt>
    <dgm:pt modelId="{EB17B27C-5943-4D96-89FB-7CBA52137A84}" type="pres">
      <dgm:prSet presAssocID="{503F03DF-49EE-4867-A154-AD072831933D}" presName="sibTrans" presStyleLbl="sibTrans2D1" presStyleIdx="3" presStyleCnt="6"/>
      <dgm:spPr/>
    </dgm:pt>
    <dgm:pt modelId="{05A46650-FE98-4896-B56D-1A169042B788}" type="pres">
      <dgm:prSet presAssocID="{CF1645C2-A181-45DB-B8D9-795187D36F57}" presName="node" presStyleLbl="node1" presStyleIdx="4" presStyleCnt="6" custScaleX="152808">
        <dgm:presLayoutVars>
          <dgm:bulletEnabled val="1"/>
        </dgm:presLayoutVars>
      </dgm:prSet>
      <dgm:spPr/>
    </dgm:pt>
    <dgm:pt modelId="{725C5614-D5C1-4410-BB5E-4D142AED92FA}" type="pres">
      <dgm:prSet presAssocID="{CF1645C2-A181-45DB-B8D9-795187D36F57}" presName="dummy" presStyleCnt="0"/>
      <dgm:spPr/>
    </dgm:pt>
    <dgm:pt modelId="{5ACF68F0-7CF3-4B0A-B1AF-7BFB56CF74B6}" type="pres">
      <dgm:prSet presAssocID="{D06A79EA-67B4-4B6A-AF49-885B38B2BA98}" presName="sibTrans" presStyleLbl="sibTrans2D1" presStyleIdx="4" presStyleCnt="6"/>
      <dgm:spPr/>
    </dgm:pt>
    <dgm:pt modelId="{6D0C18BF-79B2-4C7F-B0C0-13EC38EAD6C4}" type="pres">
      <dgm:prSet presAssocID="{038C13EF-3BED-4303-A826-AB2FDD82C9C4}" presName="node" presStyleLbl="node1" presStyleIdx="5" presStyleCnt="6" custScaleX="202495">
        <dgm:presLayoutVars>
          <dgm:bulletEnabled val="1"/>
        </dgm:presLayoutVars>
      </dgm:prSet>
      <dgm:spPr/>
    </dgm:pt>
    <dgm:pt modelId="{0F44E504-741E-4451-A00F-5A7EE88B8AD0}" type="pres">
      <dgm:prSet presAssocID="{038C13EF-3BED-4303-A826-AB2FDD82C9C4}" presName="dummy" presStyleCnt="0"/>
      <dgm:spPr/>
    </dgm:pt>
    <dgm:pt modelId="{25A74DC5-AD85-4925-ACED-543E8A6257D2}" type="pres">
      <dgm:prSet presAssocID="{0659E88D-F9CD-44D0-89A7-74B23D1B16C5}" presName="sibTrans" presStyleLbl="sibTrans2D1" presStyleIdx="5" presStyleCnt="6"/>
      <dgm:spPr/>
    </dgm:pt>
  </dgm:ptLst>
  <dgm:cxnLst>
    <dgm:cxn modelId="{FA4B5808-7DA7-4D76-9E5C-C35C02F8F66D}" type="presOf" srcId="{01C46DC8-5BA0-47E3-B5B5-033449792FD0}" destId="{62280562-2308-4901-93C4-AB22E9BF7056}" srcOrd="0" destOrd="0" presId="urn:microsoft.com/office/officeart/2005/8/layout/radial6"/>
    <dgm:cxn modelId="{B4964314-1A92-4A45-84FC-429D4F696272}" srcId="{8334D8F2-52EE-4621-BCF8-35A724E11970}" destId="{874F9583-1C50-4B54-9159-6E8C0A8BE6D0}" srcOrd="1" destOrd="0" parTransId="{80324F21-2836-4BB2-A824-0FA452403AE4}" sibTransId="{C91A4F5C-E73D-4312-A4B8-699B5734F8C8}"/>
    <dgm:cxn modelId="{8F7ADF34-C99C-4F1D-BBD0-C922340DB209}" srcId="{8334D8F2-52EE-4621-BCF8-35A724E11970}" destId="{CF1645C2-A181-45DB-B8D9-795187D36F57}" srcOrd="4" destOrd="0" parTransId="{809DA23C-1DA7-4884-8884-08B29A2A1F64}" sibTransId="{D06A79EA-67B4-4B6A-AF49-885B38B2BA98}"/>
    <dgm:cxn modelId="{43BED139-DD54-4637-AAB0-09AC7BC0F8BA}" srcId="{01C46DC8-5BA0-47E3-B5B5-033449792FD0}" destId="{8334D8F2-52EE-4621-BCF8-35A724E11970}" srcOrd="0" destOrd="0" parTransId="{4D1B02DC-35E8-442B-B860-DE7D85BC2269}" sibTransId="{F5BB7D6C-C332-4B91-A492-A5CE7CB94944}"/>
    <dgm:cxn modelId="{BBE66B5B-C6C5-467A-9752-3F642A6932D0}" type="presOf" srcId="{874F9583-1C50-4B54-9159-6E8C0A8BE6D0}" destId="{F57219B2-D50C-4A2D-8B89-072DEEEAA595}" srcOrd="0" destOrd="0" presId="urn:microsoft.com/office/officeart/2005/8/layout/radial6"/>
    <dgm:cxn modelId="{A0205C67-63B0-49ED-B9DA-28CE13696577}" srcId="{8334D8F2-52EE-4621-BCF8-35A724E11970}" destId="{038C13EF-3BED-4303-A826-AB2FDD82C9C4}" srcOrd="5" destOrd="0" parTransId="{C944258E-A56C-421C-9B6F-422E7F4B8B52}" sibTransId="{0659E88D-F9CD-44D0-89A7-74B23D1B16C5}"/>
    <dgm:cxn modelId="{36603669-199C-4666-AD4C-8102F6D10A14}" type="presOf" srcId="{2D666C48-ABD2-405B-A284-F66F9CD96D2E}" destId="{8CC18342-C7EC-4AA4-87C6-98E6BB9453FF}" srcOrd="0" destOrd="0" presId="urn:microsoft.com/office/officeart/2005/8/layout/radial6"/>
    <dgm:cxn modelId="{9406194C-5952-4B54-9EF4-08EE13F2A933}" type="presOf" srcId="{C91A4F5C-E73D-4312-A4B8-699B5734F8C8}" destId="{39427938-FF67-447A-BE88-507C0F36A188}" srcOrd="0" destOrd="0" presId="urn:microsoft.com/office/officeart/2005/8/layout/radial6"/>
    <dgm:cxn modelId="{ED9C4A76-81AE-446E-BCE9-C43AFC2D269B}" srcId="{8334D8F2-52EE-4621-BCF8-35A724E11970}" destId="{9BBC9EA4-4A1E-4982-9D5B-903F19FC982F}" srcOrd="3" destOrd="0" parTransId="{C84FFBE0-625E-4636-82F6-8007F56DCC8E}" sibTransId="{503F03DF-49EE-4867-A154-AD072831933D}"/>
    <dgm:cxn modelId="{BE00EE58-24C5-4E6D-8F07-B8EF388AC441}" type="presOf" srcId="{2EB96BA6-F0A0-47BD-AABF-94FD50AD82B3}" destId="{1782A36E-714F-4F03-B71B-CADC5799A2AC}" srcOrd="0" destOrd="0" presId="urn:microsoft.com/office/officeart/2005/8/layout/radial6"/>
    <dgm:cxn modelId="{D5D70C89-19C1-42E3-B7B6-B6D8150A35C7}" type="presOf" srcId="{503F03DF-49EE-4867-A154-AD072831933D}" destId="{EB17B27C-5943-4D96-89FB-7CBA52137A84}" srcOrd="0" destOrd="0" presId="urn:microsoft.com/office/officeart/2005/8/layout/radial6"/>
    <dgm:cxn modelId="{8AEBF689-28AB-4ECE-9795-ACFC8713FE81}" type="presOf" srcId="{038C13EF-3BED-4303-A826-AB2FDD82C9C4}" destId="{6D0C18BF-79B2-4C7F-B0C0-13EC38EAD6C4}" srcOrd="0" destOrd="0" presId="urn:microsoft.com/office/officeart/2005/8/layout/radial6"/>
    <dgm:cxn modelId="{0133368A-C055-4F8B-933D-68C78E1ADB7A}" type="presOf" srcId="{8334D8F2-52EE-4621-BCF8-35A724E11970}" destId="{6E81A103-887E-45BF-B978-71B3AD5923B4}" srcOrd="0" destOrd="0" presId="urn:microsoft.com/office/officeart/2005/8/layout/radial6"/>
    <dgm:cxn modelId="{8767EDB3-6CD8-428E-9AC6-61E62E48D600}" type="presOf" srcId="{CF1645C2-A181-45DB-B8D9-795187D36F57}" destId="{05A46650-FE98-4896-B56D-1A169042B788}" srcOrd="0" destOrd="0" presId="urn:microsoft.com/office/officeart/2005/8/layout/radial6"/>
    <dgm:cxn modelId="{FD4148B8-F5C8-4639-8942-E1045EB31020}" type="presOf" srcId="{D06A79EA-67B4-4B6A-AF49-885B38B2BA98}" destId="{5ACF68F0-7CF3-4B0A-B1AF-7BFB56CF74B6}" srcOrd="0" destOrd="0" presId="urn:microsoft.com/office/officeart/2005/8/layout/radial6"/>
    <dgm:cxn modelId="{B3D526C6-D414-4283-9EDF-068F99234554}" type="presOf" srcId="{B5F3FC3D-549D-48E2-A86B-0DA330EA6EFA}" destId="{25C97AEB-FB89-49FA-A0D3-626B963D5C30}" srcOrd="0" destOrd="0" presId="urn:microsoft.com/office/officeart/2005/8/layout/radial6"/>
    <dgm:cxn modelId="{828845C8-2100-4A30-986C-764A6B2FDBED}" type="presOf" srcId="{9BBC9EA4-4A1E-4982-9D5B-903F19FC982F}" destId="{CFB8239C-1754-4C24-B768-8BC4294F518C}" srcOrd="0" destOrd="0" presId="urn:microsoft.com/office/officeart/2005/8/layout/radial6"/>
    <dgm:cxn modelId="{93A723CA-9A72-4921-96ED-1BEA7B4D4323}" type="presOf" srcId="{0659E88D-F9CD-44D0-89A7-74B23D1B16C5}" destId="{25A74DC5-AD85-4925-ACED-543E8A6257D2}" srcOrd="0" destOrd="0" presId="urn:microsoft.com/office/officeart/2005/8/layout/radial6"/>
    <dgm:cxn modelId="{54AD5CD2-F559-4276-B383-4EE3D2DA8656}" srcId="{8334D8F2-52EE-4621-BCF8-35A724E11970}" destId="{B5F3FC3D-549D-48E2-A86B-0DA330EA6EFA}" srcOrd="0" destOrd="0" parTransId="{B0E17E05-E8AF-4A3D-8008-0C6F5D435476}" sibTransId="{2D666C48-ABD2-405B-A284-F66F9CD96D2E}"/>
    <dgm:cxn modelId="{BDB21BF3-9A62-4238-A3C3-3330996976B0}" srcId="{8334D8F2-52EE-4621-BCF8-35A724E11970}" destId="{2EB96BA6-F0A0-47BD-AABF-94FD50AD82B3}" srcOrd="2" destOrd="0" parTransId="{ED186DB0-74F8-437D-A4FC-BDC811F6454A}" sibTransId="{2917F354-7E33-4633-A9AA-E2C306B5CB5C}"/>
    <dgm:cxn modelId="{7325C2FC-12C7-4F4D-99EF-18959CF8855C}" type="presOf" srcId="{2917F354-7E33-4633-A9AA-E2C306B5CB5C}" destId="{7B130861-2FCB-4AB6-96F6-0B84A53F882B}" srcOrd="0" destOrd="0" presId="urn:microsoft.com/office/officeart/2005/8/layout/radial6"/>
    <dgm:cxn modelId="{47BE07F4-1C5C-4176-A969-2024749DD1D0}" type="presParOf" srcId="{62280562-2308-4901-93C4-AB22E9BF7056}" destId="{6E81A103-887E-45BF-B978-71B3AD5923B4}" srcOrd="0" destOrd="0" presId="urn:microsoft.com/office/officeart/2005/8/layout/radial6"/>
    <dgm:cxn modelId="{F66CFD89-E80B-4CD4-B8C1-88C1D46FF97F}" type="presParOf" srcId="{62280562-2308-4901-93C4-AB22E9BF7056}" destId="{25C97AEB-FB89-49FA-A0D3-626B963D5C30}" srcOrd="1" destOrd="0" presId="urn:microsoft.com/office/officeart/2005/8/layout/radial6"/>
    <dgm:cxn modelId="{E6BA201C-23E6-4302-8856-6116251D4E7D}" type="presParOf" srcId="{62280562-2308-4901-93C4-AB22E9BF7056}" destId="{30B5D3E5-9A2C-4938-8150-F9474FAB91EF}" srcOrd="2" destOrd="0" presId="urn:microsoft.com/office/officeart/2005/8/layout/radial6"/>
    <dgm:cxn modelId="{2E37D3FE-C1AD-4CFB-B5DE-BB5D95CD7480}" type="presParOf" srcId="{62280562-2308-4901-93C4-AB22E9BF7056}" destId="{8CC18342-C7EC-4AA4-87C6-98E6BB9453FF}" srcOrd="3" destOrd="0" presId="urn:microsoft.com/office/officeart/2005/8/layout/radial6"/>
    <dgm:cxn modelId="{35B0F4C1-6AB8-42A2-9804-668C78DE0504}" type="presParOf" srcId="{62280562-2308-4901-93C4-AB22E9BF7056}" destId="{F57219B2-D50C-4A2D-8B89-072DEEEAA595}" srcOrd="4" destOrd="0" presId="urn:microsoft.com/office/officeart/2005/8/layout/radial6"/>
    <dgm:cxn modelId="{57088626-8A9C-41DA-9EFA-501FB3ABFD83}" type="presParOf" srcId="{62280562-2308-4901-93C4-AB22E9BF7056}" destId="{CCA5EC82-E564-4885-A3CD-DB986EEA76CD}" srcOrd="5" destOrd="0" presId="urn:microsoft.com/office/officeart/2005/8/layout/radial6"/>
    <dgm:cxn modelId="{65AB1411-EE83-4534-BDFE-6F13D087952F}" type="presParOf" srcId="{62280562-2308-4901-93C4-AB22E9BF7056}" destId="{39427938-FF67-447A-BE88-507C0F36A188}" srcOrd="6" destOrd="0" presId="urn:microsoft.com/office/officeart/2005/8/layout/radial6"/>
    <dgm:cxn modelId="{11AB8E24-494D-4F47-BEB1-4A74FA0BE93A}" type="presParOf" srcId="{62280562-2308-4901-93C4-AB22E9BF7056}" destId="{1782A36E-714F-4F03-B71B-CADC5799A2AC}" srcOrd="7" destOrd="0" presId="urn:microsoft.com/office/officeart/2005/8/layout/radial6"/>
    <dgm:cxn modelId="{120003F3-B6CD-4F59-B66B-2E6907978FE9}" type="presParOf" srcId="{62280562-2308-4901-93C4-AB22E9BF7056}" destId="{EB3DC628-FAAF-4BDE-8DDD-2B193AD71D82}" srcOrd="8" destOrd="0" presId="urn:microsoft.com/office/officeart/2005/8/layout/radial6"/>
    <dgm:cxn modelId="{C7707C8F-8135-48F2-B22C-668827CFA638}" type="presParOf" srcId="{62280562-2308-4901-93C4-AB22E9BF7056}" destId="{7B130861-2FCB-4AB6-96F6-0B84A53F882B}" srcOrd="9" destOrd="0" presId="urn:microsoft.com/office/officeart/2005/8/layout/radial6"/>
    <dgm:cxn modelId="{F20B27F4-F66A-478D-B209-4ACCC4F63F10}" type="presParOf" srcId="{62280562-2308-4901-93C4-AB22E9BF7056}" destId="{CFB8239C-1754-4C24-B768-8BC4294F518C}" srcOrd="10" destOrd="0" presId="urn:microsoft.com/office/officeart/2005/8/layout/radial6"/>
    <dgm:cxn modelId="{9CCF62C7-96C6-423E-8232-73FDAEE34FD6}" type="presParOf" srcId="{62280562-2308-4901-93C4-AB22E9BF7056}" destId="{3A0BCD27-D9FF-43B7-A261-B32AB7B9E825}" srcOrd="11" destOrd="0" presId="urn:microsoft.com/office/officeart/2005/8/layout/radial6"/>
    <dgm:cxn modelId="{FA3B5F07-FA45-42C6-ADC5-D78242A26690}" type="presParOf" srcId="{62280562-2308-4901-93C4-AB22E9BF7056}" destId="{EB17B27C-5943-4D96-89FB-7CBA52137A84}" srcOrd="12" destOrd="0" presId="urn:microsoft.com/office/officeart/2005/8/layout/radial6"/>
    <dgm:cxn modelId="{1F168A90-7527-4B39-812C-3010BDAA8976}" type="presParOf" srcId="{62280562-2308-4901-93C4-AB22E9BF7056}" destId="{05A46650-FE98-4896-B56D-1A169042B788}" srcOrd="13" destOrd="0" presId="urn:microsoft.com/office/officeart/2005/8/layout/radial6"/>
    <dgm:cxn modelId="{2032B21A-DD2E-44E5-95CE-8E94081DF3C5}" type="presParOf" srcId="{62280562-2308-4901-93C4-AB22E9BF7056}" destId="{725C5614-D5C1-4410-BB5E-4D142AED92FA}" srcOrd="14" destOrd="0" presId="urn:microsoft.com/office/officeart/2005/8/layout/radial6"/>
    <dgm:cxn modelId="{D87D9694-DD66-4E40-95D2-AE972ECC3CD1}" type="presParOf" srcId="{62280562-2308-4901-93C4-AB22E9BF7056}" destId="{5ACF68F0-7CF3-4B0A-B1AF-7BFB56CF74B6}" srcOrd="15" destOrd="0" presId="urn:microsoft.com/office/officeart/2005/8/layout/radial6"/>
    <dgm:cxn modelId="{C6578D47-02E5-4179-8F7C-66E18A9F611E}" type="presParOf" srcId="{62280562-2308-4901-93C4-AB22E9BF7056}" destId="{6D0C18BF-79B2-4C7F-B0C0-13EC38EAD6C4}" srcOrd="16" destOrd="0" presId="urn:microsoft.com/office/officeart/2005/8/layout/radial6"/>
    <dgm:cxn modelId="{FBF6C841-416A-44AA-A45A-B25881190AF7}" type="presParOf" srcId="{62280562-2308-4901-93C4-AB22E9BF7056}" destId="{0F44E504-741E-4451-A00F-5A7EE88B8AD0}" srcOrd="17" destOrd="0" presId="urn:microsoft.com/office/officeart/2005/8/layout/radial6"/>
    <dgm:cxn modelId="{6FE0B7EE-F3F9-4AE7-87B8-894CB3F6E285}" type="presParOf" srcId="{62280562-2308-4901-93C4-AB22E9BF7056}" destId="{25A74DC5-AD85-4925-ACED-543E8A6257D2}"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74DC5-AD85-4925-ACED-543E8A6257D2}">
      <dsp:nvSpPr>
        <dsp:cNvPr id="0" name=""/>
        <dsp:cNvSpPr/>
      </dsp:nvSpPr>
      <dsp:spPr>
        <a:xfrm>
          <a:off x="2398302" y="530926"/>
          <a:ext cx="3634443" cy="3634443"/>
        </a:xfrm>
        <a:prstGeom prst="blockArc">
          <a:avLst>
            <a:gd name="adj1" fmla="val 12600000"/>
            <a:gd name="adj2" fmla="val 16200000"/>
            <a:gd name="adj3" fmla="val 4523"/>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CF68F0-7CF3-4B0A-B1AF-7BFB56CF74B6}">
      <dsp:nvSpPr>
        <dsp:cNvPr id="0" name=""/>
        <dsp:cNvSpPr/>
      </dsp:nvSpPr>
      <dsp:spPr>
        <a:xfrm>
          <a:off x="2398302" y="530926"/>
          <a:ext cx="3634443" cy="3634443"/>
        </a:xfrm>
        <a:prstGeom prst="blockArc">
          <a:avLst>
            <a:gd name="adj1" fmla="val 9000000"/>
            <a:gd name="adj2" fmla="val 12600000"/>
            <a:gd name="adj3" fmla="val 4523"/>
          </a:avLst>
        </a:prstGeom>
        <a:solidFill>
          <a:schemeClr val="accent3">
            <a:hueOff val="2168479"/>
            <a:satOff val="80000"/>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17B27C-5943-4D96-89FB-7CBA52137A84}">
      <dsp:nvSpPr>
        <dsp:cNvPr id="0" name=""/>
        <dsp:cNvSpPr/>
      </dsp:nvSpPr>
      <dsp:spPr>
        <a:xfrm>
          <a:off x="2398302" y="530926"/>
          <a:ext cx="3634443" cy="3634443"/>
        </a:xfrm>
        <a:prstGeom prst="blockArc">
          <a:avLst>
            <a:gd name="adj1" fmla="val 5400000"/>
            <a:gd name="adj2" fmla="val 9000000"/>
            <a:gd name="adj3" fmla="val 4523"/>
          </a:avLst>
        </a:prstGeom>
        <a:solidFill>
          <a:schemeClr val="accent3">
            <a:hueOff val="1626359"/>
            <a:satOff val="60000"/>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B130861-2FCB-4AB6-96F6-0B84A53F882B}">
      <dsp:nvSpPr>
        <dsp:cNvPr id="0" name=""/>
        <dsp:cNvSpPr/>
      </dsp:nvSpPr>
      <dsp:spPr>
        <a:xfrm>
          <a:off x="2398302" y="530926"/>
          <a:ext cx="3634443" cy="3634443"/>
        </a:xfrm>
        <a:prstGeom prst="blockArc">
          <a:avLst>
            <a:gd name="adj1" fmla="val 1800000"/>
            <a:gd name="adj2" fmla="val 5400000"/>
            <a:gd name="adj3" fmla="val 4523"/>
          </a:avLst>
        </a:prstGeom>
        <a:solidFill>
          <a:schemeClr val="accent3">
            <a:hueOff val="1084240"/>
            <a:satOff val="40000"/>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427938-FF67-447A-BE88-507C0F36A188}">
      <dsp:nvSpPr>
        <dsp:cNvPr id="0" name=""/>
        <dsp:cNvSpPr/>
      </dsp:nvSpPr>
      <dsp:spPr>
        <a:xfrm>
          <a:off x="2398302" y="530926"/>
          <a:ext cx="3634443" cy="3634443"/>
        </a:xfrm>
        <a:prstGeom prst="blockArc">
          <a:avLst>
            <a:gd name="adj1" fmla="val 19800000"/>
            <a:gd name="adj2" fmla="val 1800000"/>
            <a:gd name="adj3" fmla="val 4523"/>
          </a:avLst>
        </a:prstGeom>
        <a:solidFill>
          <a:schemeClr val="accent3">
            <a:hueOff val="542120"/>
            <a:satOff val="2000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C18342-C7EC-4AA4-87C6-98E6BB9453FF}">
      <dsp:nvSpPr>
        <dsp:cNvPr id="0" name=""/>
        <dsp:cNvSpPr/>
      </dsp:nvSpPr>
      <dsp:spPr>
        <a:xfrm>
          <a:off x="2398302" y="530926"/>
          <a:ext cx="3634443" cy="3634443"/>
        </a:xfrm>
        <a:prstGeom prst="blockArc">
          <a:avLst>
            <a:gd name="adj1" fmla="val 16200000"/>
            <a:gd name="adj2" fmla="val 19800000"/>
            <a:gd name="adj3" fmla="val 452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81A103-887E-45BF-B978-71B3AD5923B4}">
      <dsp:nvSpPr>
        <dsp:cNvPr id="0" name=""/>
        <dsp:cNvSpPr/>
      </dsp:nvSpPr>
      <dsp:spPr>
        <a:xfrm>
          <a:off x="3400192" y="1532816"/>
          <a:ext cx="1630663" cy="163066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ar-EG" sz="3000" b="1" kern="1200" dirty="0"/>
            <a:t>معوقات الاتصال</a:t>
          </a:r>
          <a:endParaRPr lang="en-US" sz="3000" b="1" kern="1200" dirty="0"/>
        </a:p>
      </dsp:txBody>
      <dsp:txXfrm>
        <a:off x="3638997" y="1771621"/>
        <a:ext cx="1153053" cy="1153053"/>
      </dsp:txXfrm>
    </dsp:sp>
    <dsp:sp modelId="{25C97AEB-FB89-49FA-A0D3-626B963D5C30}">
      <dsp:nvSpPr>
        <dsp:cNvPr id="0" name=""/>
        <dsp:cNvSpPr/>
      </dsp:nvSpPr>
      <dsp:spPr>
        <a:xfrm>
          <a:off x="3196789" y="1286"/>
          <a:ext cx="2037468" cy="114146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ar-EG" sz="2100" b="1" kern="1200" dirty="0"/>
            <a:t>العوامل التنظيمية</a:t>
          </a:r>
          <a:endParaRPr lang="en-US" sz="2100" b="1" kern="1200" dirty="0"/>
        </a:p>
      </dsp:txBody>
      <dsp:txXfrm>
        <a:off x="3495169" y="168450"/>
        <a:ext cx="1440708" cy="807136"/>
      </dsp:txXfrm>
    </dsp:sp>
    <dsp:sp modelId="{F57219B2-D50C-4A2D-8B89-072DEEEAA595}">
      <dsp:nvSpPr>
        <dsp:cNvPr id="0" name=""/>
        <dsp:cNvSpPr/>
      </dsp:nvSpPr>
      <dsp:spPr>
        <a:xfrm>
          <a:off x="4805624" y="889351"/>
          <a:ext cx="1896143" cy="1141464"/>
        </a:xfrm>
        <a:prstGeom prst="ellipse">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ar-EG" sz="2100" b="1" kern="1200" dirty="0"/>
            <a:t>موضوع الاتصال</a:t>
          </a:r>
          <a:endParaRPr lang="en-US" sz="2100" b="1" kern="1200" dirty="0"/>
        </a:p>
      </dsp:txBody>
      <dsp:txXfrm>
        <a:off x="5083308" y="1056515"/>
        <a:ext cx="1340775" cy="807136"/>
      </dsp:txXfrm>
    </dsp:sp>
    <dsp:sp modelId="{1782A36E-714F-4F03-B71B-CADC5799A2AC}">
      <dsp:nvSpPr>
        <dsp:cNvPr id="0" name=""/>
        <dsp:cNvSpPr/>
      </dsp:nvSpPr>
      <dsp:spPr>
        <a:xfrm>
          <a:off x="4616952" y="2665480"/>
          <a:ext cx="2273489" cy="1141464"/>
        </a:xfrm>
        <a:prstGeom prst="ellipse">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ar-EG" sz="2100" b="1" kern="1200" dirty="0"/>
            <a:t>الوقت</a:t>
          </a:r>
          <a:endParaRPr lang="en-US" sz="2100" b="1" kern="1200" dirty="0"/>
        </a:p>
      </dsp:txBody>
      <dsp:txXfrm>
        <a:off x="4949897" y="2832644"/>
        <a:ext cx="1607599" cy="807136"/>
      </dsp:txXfrm>
    </dsp:sp>
    <dsp:sp modelId="{CFB8239C-1754-4C24-B768-8BC4294F518C}">
      <dsp:nvSpPr>
        <dsp:cNvPr id="0" name=""/>
        <dsp:cNvSpPr/>
      </dsp:nvSpPr>
      <dsp:spPr>
        <a:xfrm>
          <a:off x="3644791" y="3553544"/>
          <a:ext cx="1141464" cy="1141464"/>
        </a:xfrm>
        <a:prstGeom prst="ellipse">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ar-EG" sz="2100" b="1" kern="1200" dirty="0"/>
            <a:t>لغة الاتصال</a:t>
          </a:r>
          <a:endParaRPr lang="en-US" sz="2100" b="1" kern="1200" dirty="0"/>
        </a:p>
      </dsp:txBody>
      <dsp:txXfrm>
        <a:off x="3811955" y="3720708"/>
        <a:ext cx="807136" cy="807136"/>
      </dsp:txXfrm>
    </dsp:sp>
    <dsp:sp modelId="{05A46650-FE98-4896-B56D-1A169042B788}">
      <dsp:nvSpPr>
        <dsp:cNvPr id="0" name=""/>
        <dsp:cNvSpPr/>
      </dsp:nvSpPr>
      <dsp:spPr>
        <a:xfrm>
          <a:off x="1805226" y="2665480"/>
          <a:ext cx="1744249" cy="1141464"/>
        </a:xfrm>
        <a:prstGeom prst="ellipse">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ar-EG" sz="2100" b="1" kern="1200" dirty="0"/>
            <a:t>التشويش</a:t>
          </a:r>
          <a:endParaRPr lang="en-US" sz="2100" b="1" kern="1200" dirty="0"/>
        </a:p>
      </dsp:txBody>
      <dsp:txXfrm>
        <a:off x="2060665" y="2832644"/>
        <a:ext cx="1233371" cy="807136"/>
      </dsp:txXfrm>
    </dsp:sp>
    <dsp:sp modelId="{6D0C18BF-79B2-4C7F-B0C0-13EC38EAD6C4}">
      <dsp:nvSpPr>
        <dsp:cNvPr id="0" name=""/>
        <dsp:cNvSpPr/>
      </dsp:nvSpPr>
      <dsp:spPr>
        <a:xfrm>
          <a:off x="1521646" y="889351"/>
          <a:ext cx="2311408" cy="1141464"/>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ar-EG" sz="2100" b="1" kern="1200" dirty="0"/>
            <a:t>العوامل الاجتماعية</a:t>
          </a:r>
          <a:endParaRPr lang="en-US" sz="2100" b="1" kern="1200" dirty="0"/>
        </a:p>
      </dsp:txBody>
      <dsp:txXfrm>
        <a:off x="1860144" y="1056515"/>
        <a:ext cx="1634412" cy="80713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7910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7204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43694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9593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126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03983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7821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3859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0959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0767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1711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11/16/2025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484000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38377" y="953536"/>
            <a:ext cx="8536129" cy="5027646"/>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1876795" y="2312969"/>
            <a:ext cx="5459292" cy="2777415"/>
          </a:xfrm>
          <a:custGeom>
            <a:avLst/>
            <a:gdLst/>
            <a:ahLst/>
            <a:cxnLst/>
            <a:rect l="l" t="t" r="r" b="b"/>
            <a:pathLst>
              <a:path w="10918584" h="5554830">
                <a:moveTo>
                  <a:pt x="0" y="0"/>
                </a:moveTo>
                <a:lnTo>
                  <a:pt x="10918584" y="0"/>
                </a:lnTo>
                <a:lnTo>
                  <a:pt x="10918584" y="5554830"/>
                </a:lnTo>
                <a:lnTo>
                  <a:pt x="0" y="5554830"/>
                </a:lnTo>
                <a:lnTo>
                  <a:pt x="0" y="0"/>
                </a:lnTo>
                <a:close/>
              </a:path>
            </a:pathLst>
          </a:custGeom>
          <a:blipFill>
            <a:blip r:embed="rId2"/>
            <a:stretch>
              <a:fillRect/>
            </a:stretch>
          </a:blipFill>
        </p:spPr>
      </p:sp>
      <p:grpSp>
        <p:nvGrpSpPr>
          <p:cNvPr id="17" name="Group 17"/>
          <p:cNvGrpSpPr/>
          <p:nvPr/>
        </p:nvGrpSpPr>
        <p:grpSpPr>
          <a:xfrm>
            <a:off x="337433" y="953535"/>
            <a:ext cx="8536129" cy="310516"/>
            <a:chOff x="0" y="0"/>
            <a:chExt cx="4496397" cy="163564"/>
          </a:xfrm>
        </p:grpSpPr>
        <p:sp>
          <p:nvSpPr>
            <p:cNvPr id="18" name="Freeform 18"/>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338377" y="5671169"/>
            <a:ext cx="8536129" cy="310516"/>
            <a:chOff x="0" y="0"/>
            <a:chExt cx="4496397" cy="163564"/>
          </a:xfrm>
        </p:grpSpPr>
        <p:sp>
          <p:nvSpPr>
            <p:cNvPr id="21" name="Freeform 21"/>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22" name="TextBox 22"/>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a:off x="-870092" y="9755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4" name="Freeform 24"/>
          <p:cNvSpPr/>
          <p:nvPr/>
        </p:nvSpPr>
        <p:spPr>
          <a:xfrm>
            <a:off x="7093416" y="50903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5" name="Freeform 25"/>
          <p:cNvSpPr/>
          <p:nvPr/>
        </p:nvSpPr>
        <p:spPr>
          <a:xfrm>
            <a:off x="7452320" y="1340768"/>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26" name="Freeform 26"/>
          <p:cNvSpPr/>
          <p:nvPr/>
        </p:nvSpPr>
        <p:spPr>
          <a:xfrm>
            <a:off x="-406689" y="5104230"/>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37" name="Freeform 37"/>
          <p:cNvSpPr/>
          <p:nvPr/>
        </p:nvSpPr>
        <p:spPr>
          <a:xfrm>
            <a:off x="-234340" y="2833146"/>
            <a:ext cx="2425543" cy="1885859"/>
          </a:xfrm>
          <a:custGeom>
            <a:avLst/>
            <a:gdLst/>
            <a:ahLst/>
            <a:cxnLst/>
            <a:rect l="l" t="t" r="r" b="b"/>
            <a:pathLst>
              <a:path w="4851085" h="3771718">
                <a:moveTo>
                  <a:pt x="0" y="0"/>
                </a:moveTo>
                <a:lnTo>
                  <a:pt x="4851085" y="0"/>
                </a:lnTo>
                <a:lnTo>
                  <a:pt x="4851085" y="3771718"/>
                </a:lnTo>
                <a:lnTo>
                  <a:pt x="0" y="3771718"/>
                </a:lnTo>
                <a:lnTo>
                  <a:pt x="0" y="0"/>
                </a:lnTo>
                <a:close/>
              </a:path>
            </a:pathLst>
          </a:custGeom>
          <a:blipFill>
            <a:blip r:embed="rId3"/>
            <a:stretch>
              <a:fillRect/>
            </a:stretch>
          </a:blipFill>
        </p:spPr>
      </p:sp>
      <p:sp>
        <p:nvSpPr>
          <p:cNvPr id="38" name="Freeform 38"/>
          <p:cNvSpPr/>
          <p:nvPr/>
        </p:nvSpPr>
        <p:spPr>
          <a:xfrm flipH="1">
            <a:off x="7605999" y="2984142"/>
            <a:ext cx="2116184" cy="2013020"/>
          </a:xfrm>
          <a:custGeom>
            <a:avLst/>
            <a:gdLst/>
            <a:ahLst/>
            <a:cxnLst/>
            <a:rect l="l" t="t" r="r" b="b"/>
            <a:pathLst>
              <a:path w="4232368" h="4026040">
                <a:moveTo>
                  <a:pt x="4232368" y="0"/>
                </a:moveTo>
                <a:lnTo>
                  <a:pt x="0" y="0"/>
                </a:lnTo>
                <a:lnTo>
                  <a:pt x="0" y="4026041"/>
                </a:lnTo>
                <a:lnTo>
                  <a:pt x="4232368" y="4026041"/>
                </a:lnTo>
                <a:lnTo>
                  <a:pt x="4232368" y="0"/>
                </a:lnTo>
                <a:close/>
              </a:path>
            </a:pathLst>
          </a:custGeom>
          <a:blipFill>
            <a:blip r:embed="rId4"/>
            <a:stretch>
              <a:fillRect/>
            </a:stretch>
          </a:blipFill>
        </p:spPr>
      </p:sp>
      <p:grpSp>
        <p:nvGrpSpPr>
          <p:cNvPr id="39" name="Group 39"/>
          <p:cNvGrpSpPr/>
          <p:nvPr/>
        </p:nvGrpSpPr>
        <p:grpSpPr>
          <a:xfrm>
            <a:off x="3275856" y="1255407"/>
            <a:ext cx="2890207" cy="972200"/>
            <a:chOff x="0" y="0"/>
            <a:chExt cx="1276267" cy="163564"/>
          </a:xfrm>
        </p:grpSpPr>
        <p:sp>
          <p:nvSpPr>
            <p:cNvPr id="40" name="Freeform 40"/>
            <p:cNvSpPr/>
            <p:nvPr/>
          </p:nvSpPr>
          <p:spPr>
            <a:xfrm>
              <a:off x="0" y="0"/>
              <a:ext cx="1276267" cy="163564"/>
            </a:xfrm>
            <a:custGeom>
              <a:avLst/>
              <a:gdLst/>
              <a:ahLst/>
              <a:cxnLst/>
              <a:rect l="l" t="t" r="r" b="b"/>
              <a:pathLst>
                <a:path w="1276267" h="163564">
                  <a:moveTo>
                    <a:pt x="81480" y="0"/>
                  </a:moveTo>
                  <a:lnTo>
                    <a:pt x="1194787" y="0"/>
                  </a:lnTo>
                  <a:cubicBezTo>
                    <a:pt x="1216397" y="0"/>
                    <a:pt x="1237122" y="8584"/>
                    <a:pt x="1252402" y="23865"/>
                  </a:cubicBezTo>
                  <a:cubicBezTo>
                    <a:pt x="1267683" y="39145"/>
                    <a:pt x="1276267" y="59870"/>
                    <a:pt x="1276267" y="81480"/>
                  </a:cubicBezTo>
                  <a:lnTo>
                    <a:pt x="1276267" y="82084"/>
                  </a:lnTo>
                  <a:cubicBezTo>
                    <a:pt x="1276267" y="103694"/>
                    <a:pt x="1267683" y="124419"/>
                    <a:pt x="1252402" y="139699"/>
                  </a:cubicBezTo>
                  <a:cubicBezTo>
                    <a:pt x="1237122" y="154980"/>
                    <a:pt x="1216397" y="163564"/>
                    <a:pt x="1194787" y="163564"/>
                  </a:cubicBezTo>
                  <a:lnTo>
                    <a:pt x="81480" y="163564"/>
                  </a:lnTo>
                  <a:cubicBezTo>
                    <a:pt x="59870" y="163564"/>
                    <a:pt x="39145" y="154980"/>
                    <a:pt x="23865" y="139699"/>
                  </a:cubicBezTo>
                  <a:cubicBezTo>
                    <a:pt x="8584" y="124419"/>
                    <a:pt x="0" y="103694"/>
                    <a:pt x="0" y="82084"/>
                  </a:cubicBezTo>
                  <a:lnTo>
                    <a:pt x="0" y="81480"/>
                  </a:lnTo>
                  <a:cubicBezTo>
                    <a:pt x="0" y="59870"/>
                    <a:pt x="8584" y="39145"/>
                    <a:pt x="23865" y="23865"/>
                  </a:cubicBezTo>
                  <a:cubicBezTo>
                    <a:pt x="39145" y="8584"/>
                    <a:pt x="59870" y="0"/>
                    <a:pt x="81480" y="0"/>
                  </a:cubicBezTo>
                  <a:close/>
                </a:path>
              </a:pathLst>
            </a:custGeom>
            <a:solidFill>
              <a:srgbClr val="000000">
                <a:alpha val="0"/>
              </a:srgbClr>
            </a:solidFill>
            <a:ln w="28575" cap="rnd">
              <a:solidFill>
                <a:srgbClr val="FFFFFF"/>
              </a:solidFill>
              <a:prstDash val="solid"/>
              <a:round/>
            </a:ln>
          </p:spPr>
        </p:sp>
        <p:sp>
          <p:nvSpPr>
            <p:cNvPr id="41" name="TextBox 41"/>
            <p:cNvSpPr txBox="1"/>
            <p:nvPr/>
          </p:nvSpPr>
          <p:spPr>
            <a:xfrm>
              <a:off x="0" y="-38100"/>
              <a:ext cx="127626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مربع نص 42">
            <a:extLst>
              <a:ext uri="{FF2B5EF4-FFF2-40B4-BE49-F238E27FC236}">
                <a16:creationId xmlns:a16="http://schemas.microsoft.com/office/drawing/2014/main" id="{739AF69E-877D-4E09-FDCC-24D2548D241B}"/>
              </a:ext>
            </a:extLst>
          </p:cNvPr>
          <p:cNvSpPr txBox="1"/>
          <p:nvPr/>
        </p:nvSpPr>
        <p:spPr>
          <a:xfrm>
            <a:off x="2353745" y="1304529"/>
            <a:ext cx="4565850"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a:t>
            </a:r>
            <a:r>
              <a:rPr kumimoji="0" lang="ar-EG"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السادس</a:t>
            </a:r>
            <a:endParaRPr kumimoji="0" lang="en-US"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
        <p:nvSpPr>
          <p:cNvPr id="44" name="مربع نص 43">
            <a:extLst>
              <a:ext uri="{FF2B5EF4-FFF2-40B4-BE49-F238E27FC236}">
                <a16:creationId xmlns:a16="http://schemas.microsoft.com/office/drawing/2014/main" id="{CB8A712A-D1CA-3D7F-7348-8D49A8EDC37F}"/>
              </a:ext>
            </a:extLst>
          </p:cNvPr>
          <p:cNvSpPr txBox="1"/>
          <p:nvPr/>
        </p:nvSpPr>
        <p:spPr>
          <a:xfrm>
            <a:off x="2004204" y="3255562"/>
            <a:ext cx="5105489"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4BACC6">
                    <a:lumMod val="50000"/>
                  </a:srgbClr>
                </a:solidFill>
                <a:effectLst/>
                <a:uLnTx/>
                <a:uFillTx/>
                <a:latin typeface="Traditional Arabic" panose="02020603050405020304" pitchFamily="18" charset="-78"/>
                <a:ea typeface="+mn-ea"/>
                <a:cs typeface="Traditional Arabic" panose="02020603050405020304" pitchFamily="18" charset="-78"/>
              </a:rPr>
              <a:t>مهارة التواصل</a:t>
            </a:r>
            <a:endParaRPr kumimoji="0" lang="en-US" sz="4400" b="1" i="0" u="none" strike="noStrike" kern="1200" cap="none" spc="0" normalizeH="0" baseline="0" noProof="0" dirty="0">
              <a:ln>
                <a:noFill/>
              </a:ln>
              <a:solidFill>
                <a:srgbClr val="4BACC6">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1000" fill="hold"/>
                                        <p:tgtEl>
                                          <p:spTgt spid="44"/>
                                        </p:tgtEl>
                                        <p:attrNameLst>
                                          <p:attrName>ppt_w</p:attrName>
                                        </p:attrNameLst>
                                      </p:cBhvr>
                                      <p:tavLst>
                                        <p:tav tm="0">
                                          <p:val>
                                            <p:fltVal val="0"/>
                                          </p:val>
                                        </p:tav>
                                        <p:tav tm="100000">
                                          <p:val>
                                            <p:strVal val="#ppt_w"/>
                                          </p:val>
                                        </p:tav>
                                      </p:tavLst>
                                    </p:anim>
                                    <p:anim calcmode="lin" valueType="num">
                                      <p:cBhvr>
                                        <p:cTn id="16" dur="1000" fill="hold"/>
                                        <p:tgtEl>
                                          <p:spTgt spid="44"/>
                                        </p:tgtEl>
                                        <p:attrNameLst>
                                          <p:attrName>ppt_h</p:attrName>
                                        </p:attrNameLst>
                                      </p:cBhvr>
                                      <p:tavLst>
                                        <p:tav tm="0">
                                          <p:val>
                                            <p:fltVal val="0"/>
                                          </p:val>
                                        </p:tav>
                                        <p:tav tm="100000">
                                          <p:val>
                                            <p:strVal val="#ppt_h"/>
                                          </p:val>
                                        </p:tav>
                                      </p:tavLst>
                                    </p:anim>
                                    <p:anim calcmode="lin" valueType="num">
                                      <p:cBhvr>
                                        <p:cTn id="17" dur="1000" fill="hold"/>
                                        <p:tgtEl>
                                          <p:spTgt spid="44"/>
                                        </p:tgtEl>
                                        <p:attrNameLst>
                                          <p:attrName>style.rotation</p:attrName>
                                        </p:attrNameLst>
                                      </p:cBhvr>
                                      <p:tavLst>
                                        <p:tav tm="0">
                                          <p:val>
                                            <p:fltVal val="90"/>
                                          </p:val>
                                        </p:tav>
                                        <p:tav tm="100000">
                                          <p:val>
                                            <p:fltVal val="0"/>
                                          </p:val>
                                        </p:tav>
                                      </p:tavLst>
                                    </p:anim>
                                    <p:animEffect transition="in" filter="fade">
                                      <p:cBhvr>
                                        <p:cTn id="18"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11345" y="2118757"/>
            <a:ext cx="867688" cy="688728"/>
          </a:xfrm>
          <a:custGeom>
            <a:avLst/>
            <a:gdLst/>
            <a:ahLst/>
            <a:cxnLst/>
            <a:rect l="l" t="t" r="r" b="b"/>
            <a:pathLst>
              <a:path w="1735376" h="1377455">
                <a:moveTo>
                  <a:pt x="0" y="0"/>
                </a:moveTo>
                <a:lnTo>
                  <a:pt x="1735376" y="0"/>
                </a:lnTo>
                <a:lnTo>
                  <a:pt x="1735376" y="1377455"/>
                </a:lnTo>
                <a:lnTo>
                  <a:pt x="0" y="1377455"/>
                </a:lnTo>
                <a:lnTo>
                  <a:pt x="0" y="0"/>
                </a:lnTo>
                <a:close/>
              </a:path>
            </a:pathLst>
          </a:custGeom>
          <a:blipFill>
            <a:blip r:embed="rId2"/>
            <a:stretch>
              <a:fillRect/>
            </a:stretch>
          </a:blipFill>
        </p:spPr>
      </p:sp>
      <p:sp>
        <p:nvSpPr>
          <p:cNvPr id="21" name="Freeform 21"/>
          <p:cNvSpPr/>
          <p:nvPr/>
        </p:nvSpPr>
        <p:spPr>
          <a:xfrm flipH="1">
            <a:off x="7365327" y="2118757"/>
            <a:ext cx="867688" cy="688728"/>
          </a:xfrm>
          <a:custGeom>
            <a:avLst/>
            <a:gdLst/>
            <a:ahLst/>
            <a:cxnLst/>
            <a:rect l="l" t="t" r="r" b="b"/>
            <a:pathLst>
              <a:path w="1735376" h="1377455">
                <a:moveTo>
                  <a:pt x="1735376" y="0"/>
                </a:moveTo>
                <a:lnTo>
                  <a:pt x="0" y="0"/>
                </a:lnTo>
                <a:lnTo>
                  <a:pt x="0" y="1377455"/>
                </a:lnTo>
                <a:lnTo>
                  <a:pt x="1735376" y="1377455"/>
                </a:lnTo>
                <a:lnTo>
                  <a:pt x="1735376" y="0"/>
                </a:lnTo>
                <a:close/>
              </a:path>
            </a:pathLst>
          </a:custGeom>
          <a:blipFill>
            <a:blip r:embed="rId2"/>
            <a:stretch>
              <a:fillRect/>
            </a:stretch>
          </a:blipFill>
        </p:spPr>
      </p:sp>
      <p:sp>
        <p:nvSpPr>
          <p:cNvPr id="30" name="Freeform 30"/>
          <p:cNvSpPr/>
          <p:nvPr/>
        </p:nvSpPr>
        <p:spPr>
          <a:xfrm>
            <a:off x="2267744" y="2316595"/>
            <a:ext cx="4935096" cy="1132648"/>
          </a:xfrm>
          <a:custGeom>
            <a:avLst/>
            <a:gdLst/>
            <a:ahLst/>
            <a:cxnLst/>
            <a:rect l="l" t="t" r="r" b="b"/>
            <a:pathLst>
              <a:path w="5093320" h="1341241">
                <a:moveTo>
                  <a:pt x="0" y="0"/>
                </a:moveTo>
                <a:lnTo>
                  <a:pt x="5093320" y="0"/>
                </a:lnTo>
                <a:lnTo>
                  <a:pt x="5093320" y="1341241"/>
                </a:lnTo>
                <a:lnTo>
                  <a:pt x="0" y="1341241"/>
                </a:lnTo>
                <a:lnTo>
                  <a:pt x="0" y="0"/>
                </a:lnTo>
                <a:close/>
              </a:path>
            </a:pathLst>
          </a:custGeom>
          <a:blipFill>
            <a:blip r:embed="rId3"/>
            <a:stretch>
              <a:fillRect/>
            </a:stretch>
          </a:blipFill>
        </p:spPr>
      </p:sp>
      <p:sp>
        <p:nvSpPr>
          <p:cNvPr id="44" name="مربع نص 43">
            <a:extLst>
              <a:ext uri="{FF2B5EF4-FFF2-40B4-BE49-F238E27FC236}">
                <a16:creationId xmlns:a16="http://schemas.microsoft.com/office/drawing/2014/main" id="{97797464-AD39-FABF-C504-09BADB3D764E}"/>
              </a:ext>
            </a:extLst>
          </p:cNvPr>
          <p:cNvSpPr txBox="1"/>
          <p:nvPr/>
        </p:nvSpPr>
        <p:spPr>
          <a:xfrm>
            <a:off x="1317155" y="2463121"/>
            <a:ext cx="6918915" cy="2585323"/>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4-6</a:t>
            </a:r>
          </a:p>
          <a:p>
            <a:pPr algn="ctr"/>
            <a:r>
              <a:rPr lang="ar-EG" sz="5400" b="1" dirty="0">
                <a:solidFill>
                  <a:schemeClr val="bg1"/>
                </a:solidFill>
                <a:latin typeface="Traditional Arabic" panose="02020603050405020304" pitchFamily="18" charset="-78"/>
                <a:cs typeface="Traditional Arabic" panose="02020603050405020304" pitchFamily="18" charset="-78"/>
              </a:rPr>
              <a:t>الاتصال</a:t>
            </a:r>
          </a:p>
          <a:p>
            <a:pPr algn="ctr"/>
            <a:r>
              <a:rPr lang="ar-EG" sz="5400" b="1" dirty="0">
                <a:solidFill>
                  <a:schemeClr val="bg1"/>
                </a:solidFill>
                <a:latin typeface="Traditional Arabic" panose="02020603050405020304" pitchFamily="18" charset="-78"/>
                <a:cs typeface="Traditional Arabic" panose="02020603050405020304" pitchFamily="18" charset="-78"/>
              </a:rPr>
              <a:t> (المبادئ ، المعوقات)</a:t>
            </a:r>
            <a:endParaRPr lang="en-US" sz="54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wheel(1)">
                                      <p:cBhvr>
                                        <p:cTn id="7" dur="2000"/>
                                        <p:tgtEl>
                                          <p:spTgt spid="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4">
                                            <p:txEl>
                                              <p:pRg st="1" end="1"/>
                                            </p:txEl>
                                          </p:spTgt>
                                        </p:tgtEl>
                                        <p:attrNameLst>
                                          <p:attrName>style.visibility</p:attrName>
                                        </p:attrNameLst>
                                      </p:cBhvr>
                                      <p:to>
                                        <p:strVal val="visible"/>
                                      </p:to>
                                    </p:set>
                                    <p:animEffect transition="in" filter="wheel(1)">
                                      <p:cBhvr>
                                        <p:cTn id="12" dur="2000"/>
                                        <p:tgtEl>
                                          <p:spTgt spid="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4">
                                            <p:txEl>
                                              <p:pRg st="2" end="2"/>
                                            </p:txEl>
                                          </p:spTgt>
                                        </p:tgtEl>
                                        <p:attrNameLst>
                                          <p:attrName>style.visibility</p:attrName>
                                        </p:attrNameLst>
                                      </p:cBhvr>
                                      <p:to>
                                        <p:strVal val="visible"/>
                                      </p:to>
                                    </p:set>
                                    <p:animEffect transition="in" filter="wheel(1)">
                                      <p:cBhvr>
                                        <p:cTn id="17" dur="20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BC2F90EC-8E7D-A693-7AC5-94316AF663FE}"/>
              </a:ext>
            </a:extLst>
          </p:cNvPr>
          <p:cNvSpPr txBox="1"/>
          <p:nvPr/>
        </p:nvSpPr>
        <p:spPr>
          <a:xfrm>
            <a:off x="1112542" y="1628800"/>
            <a:ext cx="6918915" cy="2585323"/>
          </a:xfrm>
          <a:prstGeom prst="rect">
            <a:avLst/>
          </a:prstGeom>
          <a:noFill/>
        </p:spPr>
        <p:txBody>
          <a:bodyPr wrap="square" rtlCol="0">
            <a:spAutoFit/>
          </a:bodyPr>
          <a:lstStyle/>
          <a:p>
            <a:pPr algn="ctr"/>
            <a:r>
              <a:rPr lang="ar-EG" sz="5400" b="1" dirty="0">
                <a:solidFill>
                  <a:srgbClr val="AF9C4B"/>
                </a:solidFill>
              </a:rPr>
              <a:t>4-6</a:t>
            </a:r>
          </a:p>
          <a:p>
            <a:pPr algn="ctr"/>
            <a:r>
              <a:rPr lang="ar-EG" sz="5400" b="1" dirty="0">
                <a:solidFill>
                  <a:srgbClr val="AF9C4B"/>
                </a:solidFill>
              </a:rPr>
              <a:t>الاتصال</a:t>
            </a:r>
          </a:p>
          <a:p>
            <a:pPr algn="ctr"/>
            <a:r>
              <a:rPr lang="ar-EG" sz="5400" b="1" dirty="0">
                <a:solidFill>
                  <a:srgbClr val="AF9C4B"/>
                </a:solidFill>
              </a:rPr>
              <a:t> (المبادئ ، المعوقات)</a:t>
            </a:r>
            <a:endParaRPr lang="en-US" sz="5400" b="1" dirty="0">
              <a:solidFill>
                <a:srgbClr val="AF9C4B"/>
              </a:solidFill>
            </a:endParaRPr>
          </a:p>
        </p:txBody>
      </p:sp>
    </p:spTree>
    <p:extLst>
      <p:ext uri="{BB962C8B-B14F-4D97-AF65-F5344CB8AC3E}">
        <p14:creationId xmlns:p14="http://schemas.microsoft.com/office/powerpoint/2010/main" val="325943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heel(1)">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heel(1)">
                                      <p:cBhvr>
                                        <p:cTn id="17"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الأهداف</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954107"/>
          </a:xfrm>
          <a:prstGeom prst="rect">
            <a:avLst/>
          </a:prstGeom>
          <a:noFill/>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التعرف على مبادئ الاتصال ومعوقات الاتصال.</a:t>
            </a:r>
            <a:endParaRPr lang="ar-EG" sz="40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51520" y="2278613"/>
            <a:ext cx="5043474" cy="584775"/>
          </a:xfrm>
          <a:prstGeom prst="rect">
            <a:avLst/>
          </a:prstGeom>
          <a:noFill/>
        </p:spPr>
        <p:txBody>
          <a:bodyPr wrap="square">
            <a:spAutoFit/>
          </a:bodyPr>
          <a:lstStyle/>
          <a:p>
            <a:pPr marL="571500" indent="-57150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الاتصال - معوقات الاتصال.</a:t>
            </a:r>
            <a:endParaRPr lang="ar-EG" sz="48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592094" y="4198148"/>
            <a:ext cx="5043473" cy="1815882"/>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توضيح مبادئ الاتصال</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شرح معوقات الاتصال.</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971600" y="2060848"/>
            <a:ext cx="7200800" cy="2554545"/>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إن نظام الاتصالات الفعال هو ذلك النظام القادر على توصيل الرسالة الاتصالية إلى المرسل إليه بدرجة فهم مرتفعة تتفق اتفاقا كبيرا مع ما يعنيه المرسل، حيث تعد عملية</a:t>
            </a:r>
          </a:p>
          <a:p>
            <a:r>
              <a:rPr lang="ar-EG" sz="3200" b="1" dirty="0"/>
              <a:t>الاتصال ضرورية ومهمة في المنظمات ولكنها لا تحظى بالعناية الكافية والاهتمام عند تقويم نظام الاتصال</a:t>
            </a:r>
            <a:endParaRPr lang="ar-EG" sz="3200" b="1" dirty="0">
              <a:solidFill>
                <a:schemeClr val="accent6">
                  <a:lumMod val="50000"/>
                </a:schemeClr>
              </a:solidFill>
            </a:endParaRPr>
          </a:p>
        </p:txBody>
      </p:sp>
      <p:pic>
        <p:nvPicPr>
          <p:cNvPr id="5" name="صورة 4">
            <a:extLst>
              <a:ext uri="{FF2B5EF4-FFF2-40B4-BE49-F238E27FC236}">
                <a16:creationId xmlns:a16="http://schemas.microsoft.com/office/drawing/2014/main" id="{B6C583C1-EBB8-A315-7521-9047E9C85013}"/>
              </a:ext>
            </a:extLst>
          </p:cNvPr>
          <p:cNvPicPr>
            <a:picLocks noChangeAspect="1"/>
          </p:cNvPicPr>
          <p:nvPr/>
        </p:nvPicPr>
        <p:blipFill>
          <a:blip r:embed="rId2"/>
          <a:stretch>
            <a:fillRect/>
          </a:stretch>
        </p:blipFill>
        <p:spPr>
          <a:xfrm>
            <a:off x="2699792" y="5013176"/>
            <a:ext cx="2465324" cy="829047"/>
          </a:xfrm>
          <a:prstGeom prst="rect">
            <a:avLst/>
          </a:prstGeom>
        </p:spPr>
      </p:pic>
    </p:spTree>
    <p:extLst>
      <p:ext uri="{BB962C8B-B14F-4D97-AF65-F5344CB8AC3E}">
        <p14:creationId xmlns:p14="http://schemas.microsoft.com/office/powerpoint/2010/main" val="30172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C6E86-D305-9A73-1C35-90E52DF62C48}"/>
            </a:ext>
          </a:extLst>
        </p:cNvPr>
        <p:cNvGrpSpPr/>
        <p:nvPr/>
      </p:nvGrpSpPr>
      <p:grpSpPr>
        <a:xfrm>
          <a:off x="0" y="0"/>
          <a:ext cx="0" cy="0"/>
          <a:chOff x="0" y="0"/>
          <a:chExt cx="0" cy="0"/>
        </a:xfrm>
      </p:grpSpPr>
      <p:sp>
        <p:nvSpPr>
          <p:cNvPr id="3" name="مربع نص 2">
            <a:extLst>
              <a:ext uri="{FF2B5EF4-FFF2-40B4-BE49-F238E27FC236}">
                <a16:creationId xmlns:a16="http://schemas.microsoft.com/office/drawing/2014/main" id="{84474A02-0153-AA7D-B9BD-466D3C552930}"/>
              </a:ext>
            </a:extLst>
          </p:cNvPr>
          <p:cNvSpPr txBox="1"/>
          <p:nvPr/>
        </p:nvSpPr>
        <p:spPr>
          <a:xfrm>
            <a:off x="971600" y="2060848"/>
            <a:ext cx="7200800" cy="2554545"/>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واختيار الوسائل المناسبة؛ لتسهيل عملية الاتصال بين العاملين والإدارة ونادرا ما نجد في منظمة ما نظاما خاصا بعملية الاتصال دون مشكلات أو عوائق،</a:t>
            </a:r>
          </a:p>
          <a:p>
            <a:r>
              <a:rPr lang="ar-EG" sz="3200" b="1" dirty="0">
                <a:solidFill>
                  <a:schemeClr val="accent6">
                    <a:lumMod val="50000"/>
                  </a:schemeClr>
                </a:solidFill>
              </a:rPr>
              <a:t> وفي هذا الموضوع سنتحدث عن أبرز مبادئ الاتصال، وكذلك أبرز المعوقات التي قد تسبب في التأثير على فاعلية الاتصال.</a:t>
            </a:r>
          </a:p>
        </p:txBody>
      </p:sp>
      <p:pic>
        <p:nvPicPr>
          <p:cNvPr id="5" name="صورة 4">
            <a:extLst>
              <a:ext uri="{FF2B5EF4-FFF2-40B4-BE49-F238E27FC236}">
                <a16:creationId xmlns:a16="http://schemas.microsoft.com/office/drawing/2014/main" id="{D29DCF2F-971D-987F-2C46-F0836D9373E8}"/>
              </a:ext>
            </a:extLst>
          </p:cNvPr>
          <p:cNvPicPr>
            <a:picLocks noChangeAspect="1"/>
          </p:cNvPicPr>
          <p:nvPr/>
        </p:nvPicPr>
        <p:blipFill>
          <a:blip r:embed="rId2"/>
          <a:stretch>
            <a:fillRect/>
          </a:stretch>
        </p:blipFill>
        <p:spPr>
          <a:xfrm>
            <a:off x="2699792" y="5013176"/>
            <a:ext cx="2465324" cy="829047"/>
          </a:xfrm>
          <a:prstGeom prst="rect">
            <a:avLst/>
          </a:prstGeom>
        </p:spPr>
      </p:pic>
    </p:spTree>
    <p:extLst>
      <p:ext uri="{BB962C8B-B14F-4D97-AF65-F5344CB8AC3E}">
        <p14:creationId xmlns:p14="http://schemas.microsoft.com/office/powerpoint/2010/main" val="88585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514350" y="2868144"/>
            <a:ext cx="3111528" cy="2272254"/>
            <a:chOff x="0" y="0"/>
            <a:chExt cx="1638994" cy="1196908"/>
          </a:xfrm>
        </p:grpSpPr>
        <p:sp>
          <p:nvSpPr>
            <p:cNvPr id="15" name="Freeform 15"/>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p:cNvGrpSpPr/>
          <p:nvPr/>
        </p:nvGrpSpPr>
        <p:grpSpPr>
          <a:xfrm>
            <a:off x="634236" y="2441855"/>
            <a:ext cx="2711183" cy="456189"/>
            <a:chOff x="0" y="0"/>
            <a:chExt cx="1428113" cy="240297"/>
          </a:xfrm>
        </p:grpSpPr>
        <p:sp>
          <p:nvSpPr>
            <p:cNvPr id="30" name="Freeform 30"/>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4B390725-FFE1-B1AD-4E9A-3C4699EF536D}"/>
              </a:ext>
            </a:extLst>
          </p:cNvPr>
          <p:cNvSpPr txBox="1"/>
          <p:nvPr/>
        </p:nvSpPr>
        <p:spPr>
          <a:xfrm>
            <a:off x="627335" y="2414741"/>
            <a:ext cx="2825922" cy="2187778"/>
          </a:xfrm>
          <a:prstGeom prst="rect">
            <a:avLst/>
          </a:prstGeom>
          <a:noFill/>
        </p:spPr>
        <p:txBody>
          <a:bodyPr wrap="square">
            <a:spAutoFit/>
          </a:bodyPr>
          <a:lstStyle/>
          <a:p>
            <a:pPr algn="ctr">
              <a:spcAft>
                <a:spcPts val="500"/>
              </a:spcAft>
            </a:pPr>
            <a:r>
              <a:rPr lang="ar-EG" sz="3600" b="1" dirty="0">
                <a:solidFill>
                  <a:srgbClr val="00B050"/>
                </a:solidFill>
                <a:latin typeface="Traditional Arabic" panose="02020603050405020304" pitchFamily="18" charset="-78"/>
                <a:cs typeface="Traditional Arabic" panose="02020603050405020304" pitchFamily="18" charset="-78"/>
              </a:rPr>
              <a:t>الهدف الأول </a:t>
            </a:r>
          </a:p>
          <a:p>
            <a:pPr algn="ctr"/>
            <a:r>
              <a:rPr lang="ar-EG" sz="3200" b="1" dirty="0">
                <a:latin typeface="Traditional Arabic" panose="02020603050405020304" pitchFamily="18" charset="-78"/>
                <a:cs typeface="Traditional Arabic" panose="02020603050405020304" pitchFamily="18" charset="-78"/>
              </a:rPr>
              <a:t>أن يكون الطلبة قادرين على توضيح مبادئ الاتصال.</a:t>
            </a:r>
            <a:endParaRPr lang="ar-EG" sz="60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487048" y="2898710"/>
            <a:ext cx="8115300" cy="2272254"/>
            <a:chOff x="0" y="0"/>
            <a:chExt cx="4274726" cy="1196908"/>
          </a:xfrm>
        </p:grpSpPr>
        <p:sp>
          <p:nvSpPr>
            <p:cNvPr id="25" name="Freeform 25"/>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a:off x="514350" y="2868144"/>
            <a:ext cx="3538355" cy="2272254"/>
            <a:chOff x="0" y="0"/>
            <a:chExt cx="1863825" cy="1196908"/>
          </a:xfrm>
        </p:grpSpPr>
        <p:sp>
          <p:nvSpPr>
            <p:cNvPr id="28" name="Freeform 28"/>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1146882" y="2868144"/>
            <a:ext cx="2906203" cy="2272254"/>
            <a:chOff x="0" y="0"/>
            <a:chExt cx="1530840" cy="1196908"/>
          </a:xfrm>
        </p:grpSpPr>
        <p:sp>
          <p:nvSpPr>
            <p:cNvPr id="31" name="Freeform 31"/>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p:cNvGrpSpPr/>
          <p:nvPr/>
        </p:nvGrpSpPr>
        <p:grpSpPr>
          <a:xfrm>
            <a:off x="5182400" y="3816602"/>
            <a:ext cx="2438570" cy="72008"/>
            <a:chOff x="0" y="0"/>
            <a:chExt cx="735332" cy="155003"/>
          </a:xfrm>
        </p:grpSpPr>
        <p:sp>
          <p:nvSpPr>
            <p:cNvPr id="38" name="Freeform 38"/>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مربع نص 7">
            <a:extLst>
              <a:ext uri="{FF2B5EF4-FFF2-40B4-BE49-F238E27FC236}">
                <a16:creationId xmlns:a16="http://schemas.microsoft.com/office/drawing/2014/main" id="{030EB27F-0D21-D761-4D6D-125DEA8539BC}"/>
              </a:ext>
            </a:extLst>
          </p:cNvPr>
          <p:cNvSpPr txBox="1"/>
          <p:nvPr/>
        </p:nvSpPr>
        <p:spPr>
          <a:xfrm>
            <a:off x="3147677" y="2898710"/>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EG" sz="5400" b="1" dirty="0">
                <a:solidFill>
                  <a:srgbClr val="E9535D"/>
                </a:solidFill>
                <a:latin typeface="Traditional Arabic" panose="02020603050405020304" pitchFamily="18" charset="-78"/>
                <a:ea typeface="Harmattan" panose="01000503000000020003" pitchFamily="2" charset="-78"/>
                <a:cs typeface="Traditional Arabic" panose="02020603050405020304" pitchFamily="18" charset="-78"/>
              </a:rPr>
              <a:t>مبادئ الاتصال</a:t>
            </a:r>
          </a:p>
        </p:txBody>
      </p:sp>
      <p:sp>
        <p:nvSpPr>
          <p:cNvPr id="9" name="مربع نص 8">
            <a:extLst>
              <a:ext uri="{FF2B5EF4-FFF2-40B4-BE49-F238E27FC236}">
                <a16:creationId xmlns:a16="http://schemas.microsoft.com/office/drawing/2014/main" id="{B4B38B2A-1B0F-2CC3-D7EF-BB0F7D82B7BD}"/>
              </a:ext>
            </a:extLst>
          </p:cNvPr>
          <p:cNvSpPr txBox="1"/>
          <p:nvPr/>
        </p:nvSpPr>
        <p:spPr>
          <a:xfrm>
            <a:off x="3635896" y="4115877"/>
            <a:ext cx="4517864" cy="954107"/>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يمكن القول أن النظام الفعال ذلك الذي يتمتع بالخصائص الآتية:</a:t>
            </a:r>
            <a:endParaRPr lang="en-US" sz="40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2EDE4D-0A3F-E721-13B3-13828725B7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780" y="-99392"/>
            <a:ext cx="8532440" cy="7992888"/>
          </a:xfrm>
          <a:prstGeom prst="rect">
            <a:avLst/>
          </a:prstGeom>
        </p:spPr>
      </p:pic>
      <p:sp>
        <p:nvSpPr>
          <p:cNvPr id="4" name="مربع نص 3">
            <a:extLst>
              <a:ext uri="{FF2B5EF4-FFF2-40B4-BE49-F238E27FC236}">
                <a16:creationId xmlns:a16="http://schemas.microsoft.com/office/drawing/2014/main" id="{8B0665EB-32B2-95F8-87D3-2222069A1326}"/>
              </a:ext>
            </a:extLst>
          </p:cNvPr>
          <p:cNvSpPr txBox="1"/>
          <p:nvPr/>
        </p:nvSpPr>
        <p:spPr>
          <a:xfrm>
            <a:off x="7092280" y="3022794"/>
            <a:ext cx="1080120" cy="1077218"/>
          </a:xfrm>
          <a:prstGeom prst="rect">
            <a:avLst/>
          </a:prstGeom>
          <a:noFill/>
        </p:spPr>
        <p:txBody>
          <a:bodyPr wrap="square" rtlCol="0">
            <a:spAutoFit/>
          </a:bodyPr>
          <a:lstStyle/>
          <a:p>
            <a:pPr algn="ctr"/>
            <a:r>
              <a:rPr lang="ar-EG" sz="3200" b="1" dirty="0">
                <a:solidFill>
                  <a:schemeClr val="bg1"/>
                </a:solidFill>
              </a:rPr>
              <a:t>الإعداد الجيد</a:t>
            </a:r>
            <a:endParaRPr lang="en-US" sz="3200" b="1" dirty="0">
              <a:solidFill>
                <a:schemeClr val="bg1"/>
              </a:solidFill>
            </a:endParaRPr>
          </a:p>
        </p:txBody>
      </p:sp>
      <p:sp>
        <p:nvSpPr>
          <p:cNvPr id="5" name="مربع نص 4">
            <a:extLst>
              <a:ext uri="{FF2B5EF4-FFF2-40B4-BE49-F238E27FC236}">
                <a16:creationId xmlns:a16="http://schemas.microsoft.com/office/drawing/2014/main" id="{D9A0B9D0-3B0C-60AC-90CD-488C69240877}"/>
              </a:ext>
            </a:extLst>
          </p:cNvPr>
          <p:cNvSpPr txBox="1"/>
          <p:nvPr/>
        </p:nvSpPr>
        <p:spPr>
          <a:xfrm>
            <a:off x="4932040" y="3028713"/>
            <a:ext cx="1296144" cy="1077218"/>
          </a:xfrm>
          <a:prstGeom prst="rect">
            <a:avLst/>
          </a:prstGeom>
          <a:noFill/>
        </p:spPr>
        <p:txBody>
          <a:bodyPr wrap="square" rtlCol="0">
            <a:spAutoFit/>
          </a:bodyPr>
          <a:lstStyle/>
          <a:p>
            <a:pPr algn="ctr"/>
            <a:r>
              <a:rPr lang="ar-EG" sz="3200" b="1" dirty="0">
                <a:solidFill>
                  <a:schemeClr val="bg1"/>
                </a:solidFill>
              </a:rPr>
              <a:t>الوضوح والبيان</a:t>
            </a:r>
            <a:endParaRPr lang="en-US" sz="3200" b="1" dirty="0">
              <a:solidFill>
                <a:schemeClr val="bg1"/>
              </a:solidFill>
            </a:endParaRPr>
          </a:p>
        </p:txBody>
      </p:sp>
      <p:sp>
        <p:nvSpPr>
          <p:cNvPr id="6" name="مربع نص 5">
            <a:extLst>
              <a:ext uri="{FF2B5EF4-FFF2-40B4-BE49-F238E27FC236}">
                <a16:creationId xmlns:a16="http://schemas.microsoft.com/office/drawing/2014/main" id="{45FCA081-E1FD-54F1-1F0F-86F41371187D}"/>
              </a:ext>
            </a:extLst>
          </p:cNvPr>
          <p:cNvSpPr txBox="1"/>
          <p:nvPr/>
        </p:nvSpPr>
        <p:spPr>
          <a:xfrm>
            <a:off x="2699792" y="3312277"/>
            <a:ext cx="1512169" cy="584775"/>
          </a:xfrm>
          <a:prstGeom prst="rect">
            <a:avLst/>
          </a:prstGeom>
          <a:noFill/>
        </p:spPr>
        <p:txBody>
          <a:bodyPr wrap="square" rtlCol="0">
            <a:spAutoFit/>
          </a:bodyPr>
          <a:lstStyle/>
          <a:p>
            <a:pPr algn="ctr"/>
            <a:r>
              <a:rPr lang="ar-EG" sz="3200" b="1" dirty="0">
                <a:solidFill>
                  <a:schemeClr val="bg1"/>
                </a:solidFill>
              </a:rPr>
              <a:t>الانسيابية</a:t>
            </a:r>
            <a:endParaRPr lang="en-US" sz="3200" b="1" dirty="0">
              <a:solidFill>
                <a:schemeClr val="bg1"/>
              </a:solidFill>
            </a:endParaRPr>
          </a:p>
        </p:txBody>
      </p:sp>
      <p:sp>
        <p:nvSpPr>
          <p:cNvPr id="7" name="مربع نص 6">
            <a:extLst>
              <a:ext uri="{FF2B5EF4-FFF2-40B4-BE49-F238E27FC236}">
                <a16:creationId xmlns:a16="http://schemas.microsoft.com/office/drawing/2014/main" id="{C3AB616A-8C4A-CB9A-B117-1E2E9F76665E}"/>
              </a:ext>
            </a:extLst>
          </p:cNvPr>
          <p:cNvSpPr txBox="1"/>
          <p:nvPr/>
        </p:nvSpPr>
        <p:spPr>
          <a:xfrm>
            <a:off x="782706" y="2573612"/>
            <a:ext cx="1512169" cy="2062103"/>
          </a:xfrm>
          <a:prstGeom prst="rect">
            <a:avLst/>
          </a:prstGeom>
          <a:noFill/>
        </p:spPr>
        <p:txBody>
          <a:bodyPr wrap="square" rtlCol="0">
            <a:spAutoFit/>
          </a:bodyPr>
          <a:lstStyle/>
          <a:p>
            <a:pPr algn="ctr"/>
            <a:r>
              <a:rPr lang="ar-EG" sz="3200" b="1" dirty="0">
                <a:solidFill>
                  <a:schemeClr val="bg1"/>
                </a:solidFill>
              </a:rPr>
              <a:t>اختيار الوسيلة المناسبة للاتصال</a:t>
            </a:r>
            <a:endParaRPr lang="en-US" sz="3200" b="1" dirty="0">
              <a:solidFill>
                <a:schemeClr val="bg1"/>
              </a:solidFill>
            </a:endParaRPr>
          </a:p>
        </p:txBody>
      </p:sp>
    </p:spTree>
    <p:extLst>
      <p:ext uri="{BB962C8B-B14F-4D97-AF65-F5344CB8AC3E}">
        <p14:creationId xmlns:p14="http://schemas.microsoft.com/office/powerpoint/2010/main" val="377331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82EDE4D-0A3F-E721-13B3-13828725B73E}"/>
              </a:ext>
            </a:extLst>
          </p:cNvPr>
          <p:cNvPicPr>
            <a:picLocks noChangeAspect="1"/>
          </p:cNvPicPr>
          <p:nvPr/>
        </p:nvPicPr>
        <p:blipFill rotWithShape="1">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l="26370" t="-2576" b="2576"/>
          <a:stretch/>
        </p:blipFill>
        <p:spPr>
          <a:xfrm>
            <a:off x="323528" y="-243408"/>
            <a:ext cx="6282444" cy="7992888"/>
          </a:xfrm>
          <a:prstGeom prst="rect">
            <a:avLst/>
          </a:prstGeom>
        </p:spPr>
      </p:pic>
      <p:sp>
        <p:nvSpPr>
          <p:cNvPr id="4" name="مربع نص 3">
            <a:extLst>
              <a:ext uri="{FF2B5EF4-FFF2-40B4-BE49-F238E27FC236}">
                <a16:creationId xmlns:a16="http://schemas.microsoft.com/office/drawing/2014/main" id="{8B0665EB-32B2-95F8-87D3-2222069A1326}"/>
              </a:ext>
            </a:extLst>
          </p:cNvPr>
          <p:cNvSpPr txBox="1"/>
          <p:nvPr/>
        </p:nvSpPr>
        <p:spPr>
          <a:xfrm>
            <a:off x="4616878" y="2730808"/>
            <a:ext cx="1323274" cy="1384995"/>
          </a:xfrm>
          <a:prstGeom prst="rect">
            <a:avLst/>
          </a:prstGeom>
          <a:noFill/>
        </p:spPr>
        <p:txBody>
          <a:bodyPr wrap="square" rtlCol="0">
            <a:spAutoFit/>
          </a:bodyPr>
          <a:lstStyle/>
          <a:p>
            <a:pPr algn="ctr"/>
            <a:r>
              <a:rPr lang="ar-EG" sz="2800" b="1" dirty="0">
                <a:solidFill>
                  <a:schemeClr val="bg1"/>
                </a:solidFill>
              </a:rPr>
              <a:t>التوقيت المناسب للاتصال</a:t>
            </a:r>
            <a:endParaRPr lang="en-US" sz="2800" b="1" dirty="0">
              <a:solidFill>
                <a:schemeClr val="bg1"/>
              </a:solidFill>
            </a:endParaRPr>
          </a:p>
        </p:txBody>
      </p:sp>
      <p:sp>
        <p:nvSpPr>
          <p:cNvPr id="5" name="مربع نص 4">
            <a:extLst>
              <a:ext uri="{FF2B5EF4-FFF2-40B4-BE49-F238E27FC236}">
                <a16:creationId xmlns:a16="http://schemas.microsoft.com/office/drawing/2014/main" id="{D9A0B9D0-3B0C-60AC-90CD-488C69240877}"/>
              </a:ext>
            </a:extLst>
          </p:cNvPr>
          <p:cNvSpPr txBox="1"/>
          <p:nvPr/>
        </p:nvSpPr>
        <p:spPr>
          <a:xfrm>
            <a:off x="2699792" y="2884697"/>
            <a:ext cx="1512168" cy="1569660"/>
          </a:xfrm>
          <a:prstGeom prst="rect">
            <a:avLst/>
          </a:prstGeom>
          <a:noFill/>
        </p:spPr>
        <p:txBody>
          <a:bodyPr wrap="square" rtlCol="0">
            <a:spAutoFit/>
          </a:bodyPr>
          <a:lstStyle/>
          <a:p>
            <a:pPr algn="ctr"/>
            <a:r>
              <a:rPr lang="ar-EG" sz="3200" b="1" dirty="0">
                <a:solidFill>
                  <a:schemeClr val="bg1"/>
                </a:solidFill>
              </a:rPr>
              <a:t>الاستعداد لتلقي الرسالة</a:t>
            </a:r>
            <a:endParaRPr lang="en-US" sz="3200" b="1" dirty="0">
              <a:solidFill>
                <a:schemeClr val="bg1"/>
              </a:solidFill>
            </a:endParaRPr>
          </a:p>
        </p:txBody>
      </p:sp>
      <p:sp>
        <p:nvSpPr>
          <p:cNvPr id="6" name="مربع نص 5">
            <a:extLst>
              <a:ext uri="{FF2B5EF4-FFF2-40B4-BE49-F238E27FC236}">
                <a16:creationId xmlns:a16="http://schemas.microsoft.com/office/drawing/2014/main" id="{45FCA081-E1FD-54F1-1F0F-86F41371187D}"/>
              </a:ext>
            </a:extLst>
          </p:cNvPr>
          <p:cNvSpPr txBox="1"/>
          <p:nvPr/>
        </p:nvSpPr>
        <p:spPr>
          <a:xfrm>
            <a:off x="467544" y="3168261"/>
            <a:ext cx="1512169" cy="1077218"/>
          </a:xfrm>
          <a:prstGeom prst="rect">
            <a:avLst/>
          </a:prstGeom>
          <a:noFill/>
        </p:spPr>
        <p:txBody>
          <a:bodyPr wrap="square" rtlCol="0">
            <a:spAutoFit/>
          </a:bodyPr>
          <a:lstStyle/>
          <a:p>
            <a:pPr algn="ctr"/>
            <a:r>
              <a:rPr lang="ar-EG" sz="3200" b="1" dirty="0">
                <a:solidFill>
                  <a:schemeClr val="bg1"/>
                </a:solidFill>
              </a:rPr>
              <a:t>متابعة الاتصال</a:t>
            </a:r>
            <a:endParaRPr lang="en-US" sz="3200" b="1" dirty="0">
              <a:solidFill>
                <a:schemeClr val="bg1"/>
              </a:solidFill>
            </a:endParaRPr>
          </a:p>
        </p:txBody>
      </p:sp>
    </p:spTree>
    <p:extLst>
      <p:ext uri="{BB962C8B-B14F-4D97-AF65-F5344CB8AC3E}">
        <p14:creationId xmlns:p14="http://schemas.microsoft.com/office/powerpoint/2010/main" val="291718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2839AED2-2ABE-CCB6-6133-470F8F6EA083}"/>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A6BE6390-9219-B50B-F2BE-62F62862F8F6}"/>
              </a:ext>
            </a:extLst>
          </p:cNvPr>
          <p:cNvSpPr txBox="1"/>
          <p:nvPr/>
        </p:nvSpPr>
        <p:spPr>
          <a:xfrm rot="525231">
            <a:off x="3669490" y="2520559"/>
            <a:ext cx="2376264" cy="1569660"/>
          </a:xfrm>
          <a:prstGeom prst="rect">
            <a:avLst/>
          </a:prstGeom>
          <a:noFill/>
        </p:spPr>
        <p:txBody>
          <a:bodyPr wrap="square" rtlCol="0">
            <a:spAutoFit/>
          </a:bodyPr>
          <a:lstStyle/>
          <a:p>
            <a:pPr algn="ctr"/>
            <a:r>
              <a:rPr lang="ar-EG" sz="4800" b="1" dirty="0">
                <a:solidFill>
                  <a:srgbClr val="2B3481"/>
                </a:solidFill>
              </a:rPr>
              <a:t>1- الإعداد الجيد</a:t>
            </a:r>
            <a:endParaRPr lang="en-US" sz="4800" b="1" dirty="0">
              <a:solidFill>
                <a:srgbClr val="2B3481"/>
              </a:solidFill>
            </a:endParaRPr>
          </a:p>
        </p:txBody>
      </p:sp>
    </p:spTree>
    <p:extLst>
      <p:ext uri="{BB962C8B-B14F-4D97-AF65-F5344CB8AC3E}">
        <p14:creationId xmlns:p14="http://schemas.microsoft.com/office/powerpoint/2010/main" val="296776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1143000" y="1412776"/>
            <a:ext cx="6858000" cy="5016758"/>
          </a:xfrm>
          <a:prstGeom prst="rect">
            <a:avLst/>
          </a:prstGeom>
          <a:noFill/>
          <a:ln>
            <a:noFill/>
          </a:ln>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ويقصد به الاستكشاف الجيد للمجال الذي يحدث فيه الاتصال والتعرف على طبيعة النظام والمشاركين فيه من المستقبلين أو المرسلين، ثم دراسة أفضل الطرق للاتصال بينهم، بحيث تكون الرسالة الاتصالية على أفضل وجه؛ ليتم الاتصال المطلوب بالكيفية التي تقيم علاقات عامة جيدة، والإعداد الجيد يعني أيضًا إعداد نظام متناسب مع المنشأة، لا نقلا تقليديا للأنظمة الأخرى، أو مجرد تطبيق نظام آخر درج الآخرون على تبنيه دون قياس مدى ملاءمته للجهاز الإداري.</a:t>
            </a:r>
            <a:endParaRPr lang="ar-EG" sz="3200" b="1" dirty="0">
              <a:effectLst/>
            </a:endParaRPr>
          </a:p>
        </p:txBody>
      </p:sp>
    </p:spTree>
    <p:extLst>
      <p:ext uri="{BB962C8B-B14F-4D97-AF65-F5344CB8AC3E}">
        <p14:creationId xmlns:p14="http://schemas.microsoft.com/office/powerpoint/2010/main" val="73768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38008-28B5-BBBC-DEE9-92DFBD41FCD0}"/>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AEBB00C9-BB90-6333-CC2F-62519FED9952}"/>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A1C64D78-8050-ABA1-56F2-7B5767DB2C12}"/>
              </a:ext>
            </a:extLst>
          </p:cNvPr>
          <p:cNvSpPr txBox="1"/>
          <p:nvPr/>
        </p:nvSpPr>
        <p:spPr>
          <a:xfrm rot="525231">
            <a:off x="3669490" y="2520559"/>
            <a:ext cx="2376264"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EG" sz="4800" b="1" dirty="0">
                <a:solidFill>
                  <a:srgbClr val="2B3481"/>
                </a:solidFill>
                <a:latin typeface="Traditional Arabic"/>
                <a:cs typeface="Traditional Arabic"/>
              </a:rPr>
              <a:t>2- الوضوح والبيان</a:t>
            </a:r>
            <a:endParaRPr kumimoji="0" lang="en-US" sz="4800" b="1" i="0" u="none" strike="noStrike" kern="1200" cap="none" spc="0" normalizeH="0" baseline="0" noProof="0" dirty="0">
              <a:ln>
                <a:noFill/>
              </a:ln>
              <a:solidFill>
                <a:srgbClr val="2B3481"/>
              </a:solidFill>
              <a:effectLst/>
              <a:uLnTx/>
              <a:uFillTx/>
              <a:latin typeface="Traditional Arabic"/>
              <a:ea typeface="+mn-ea"/>
              <a:cs typeface="Traditional Arabic"/>
            </a:endParaRPr>
          </a:p>
        </p:txBody>
      </p:sp>
    </p:spTree>
    <p:extLst>
      <p:ext uri="{BB962C8B-B14F-4D97-AF65-F5344CB8AC3E}">
        <p14:creationId xmlns:p14="http://schemas.microsoft.com/office/powerpoint/2010/main" val="291972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899592" y="1412776"/>
            <a:ext cx="6858000" cy="4832092"/>
          </a:xfrm>
          <a:prstGeom prst="rect">
            <a:avLst/>
          </a:prstGeom>
          <a:noFill/>
          <a:ln>
            <a:noFill/>
          </a:ln>
        </p:spPr>
        <p:txBody>
          <a:bodyPr wrap="square">
            <a:spAutoFit/>
          </a:bodyPr>
          <a:lstStyle/>
          <a:p>
            <a:pPr>
              <a:spcAft>
                <a:spcPts val="500"/>
              </a:spcAft>
            </a:pPr>
            <a:r>
              <a:rPr lang="ar-EG" sz="4400" b="1" dirty="0"/>
              <a:t>أن يحدث الاتصال وفق درجة عالية من الوضوح ليتحقق الإقناع والفهم؛ ومن ذلك استخدام لغة اتصال مفهومة وواضحة الأطراف عملية الاتصال، وعدم وجود تصفية للمعلومات عند انتقال الرسالة بين المستويات الإدارية المختلفة</a:t>
            </a:r>
            <a:endParaRPr lang="ar-EG" sz="6600" b="1" dirty="0">
              <a:effectLst/>
            </a:endParaRPr>
          </a:p>
        </p:txBody>
      </p:sp>
    </p:spTree>
    <p:extLst>
      <p:ext uri="{BB962C8B-B14F-4D97-AF65-F5344CB8AC3E}">
        <p14:creationId xmlns:p14="http://schemas.microsoft.com/office/powerpoint/2010/main" val="257558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F141F-1B11-D8F8-CBB4-186AAA1F6221}"/>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AC1B33B1-C4E0-FDFC-AC15-A192EADA38EF}"/>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73078666-01D8-129F-2140-9614DCE5E39E}"/>
              </a:ext>
            </a:extLst>
          </p:cNvPr>
          <p:cNvSpPr txBox="1"/>
          <p:nvPr/>
        </p:nvSpPr>
        <p:spPr>
          <a:xfrm rot="525231">
            <a:off x="3669490" y="2520559"/>
            <a:ext cx="2376264" cy="1569660"/>
          </a:xfrm>
          <a:prstGeom prst="rect">
            <a:avLst/>
          </a:prstGeom>
          <a:noFill/>
        </p:spPr>
        <p:txBody>
          <a:bodyPr wrap="square" rtlCol="0">
            <a:spAutoFit/>
          </a:bodyPr>
          <a:lstStyle/>
          <a:p>
            <a:pPr algn="ctr"/>
            <a:r>
              <a:rPr lang="ar-EG" sz="4800" b="1" dirty="0">
                <a:solidFill>
                  <a:srgbClr val="2B3481"/>
                </a:solidFill>
              </a:rPr>
              <a:t>3- الانسيابية</a:t>
            </a:r>
            <a:endParaRPr lang="en-US" sz="4800" b="1" dirty="0">
              <a:solidFill>
                <a:srgbClr val="2B3481"/>
              </a:solidFill>
            </a:endParaRPr>
          </a:p>
        </p:txBody>
      </p:sp>
    </p:spTree>
    <p:extLst>
      <p:ext uri="{BB962C8B-B14F-4D97-AF65-F5344CB8AC3E}">
        <p14:creationId xmlns:p14="http://schemas.microsoft.com/office/powerpoint/2010/main" val="55295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1143000" y="1988840"/>
            <a:ext cx="6858000" cy="4524315"/>
          </a:xfrm>
          <a:prstGeom prst="rect">
            <a:avLst/>
          </a:prstGeom>
          <a:noFill/>
          <a:ln>
            <a:noFill/>
          </a:ln>
        </p:spPr>
        <p:txBody>
          <a:bodyPr wrap="square">
            <a:spAutoFit/>
          </a:bodyPr>
          <a:lstStyle/>
          <a:p>
            <a:r>
              <a:rPr lang="ar-EG" sz="3200" b="1" dirty="0"/>
              <a:t>أن يحدث الاتصال وفق أقصر الطرق المناسبة، دون الحاجة إلى تعقيد العملية الإجرائية للاتصال، ويتطلب ذلك اتباع نظام مبسط لتدفق المعلومات والأوامر والتوجيهات وانسيابها انسيابا يسهل استيعابها. كما يجب أن لا يكون اختلاف المستويات الإدارية وتعددها عقبة في الاتصالات، وأن تكون شبكة الاتصالات الرسمية محددة وواضحة ومعروفة للجميع، وتتسم بالمرونة بما يساعد في بلوغ الأهداف وتحقيقها.</a:t>
            </a:r>
            <a:endParaRPr lang="ar-EG" sz="6600" b="1" dirty="0"/>
          </a:p>
        </p:txBody>
      </p:sp>
    </p:spTree>
    <p:extLst>
      <p:ext uri="{BB962C8B-B14F-4D97-AF65-F5344CB8AC3E}">
        <p14:creationId xmlns:p14="http://schemas.microsoft.com/office/powerpoint/2010/main" val="3540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AE1A9-34C5-126A-A78A-4E07F5FC5982}"/>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9EDDBF8F-431B-D719-0564-E446C22FC078}"/>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7B9B60A6-2422-F96F-570F-6D214F4F13B1}"/>
              </a:ext>
            </a:extLst>
          </p:cNvPr>
          <p:cNvSpPr txBox="1"/>
          <p:nvPr/>
        </p:nvSpPr>
        <p:spPr>
          <a:xfrm rot="525231">
            <a:off x="3088075" y="2644170"/>
            <a:ext cx="3295151" cy="1569660"/>
          </a:xfrm>
          <a:prstGeom prst="rect">
            <a:avLst/>
          </a:prstGeom>
          <a:noFill/>
        </p:spPr>
        <p:txBody>
          <a:bodyPr wrap="square" rtlCol="0">
            <a:spAutoFit/>
          </a:bodyPr>
          <a:lstStyle/>
          <a:p>
            <a:pPr algn="ctr"/>
            <a:r>
              <a:rPr lang="ar-EG" sz="4800" b="1" dirty="0">
                <a:solidFill>
                  <a:srgbClr val="2B3481"/>
                </a:solidFill>
              </a:rPr>
              <a:t>4- اختيار الوسيلة المناسبة للاتصال</a:t>
            </a:r>
            <a:endParaRPr lang="en-US" sz="4800" b="1" dirty="0">
              <a:solidFill>
                <a:srgbClr val="2B3481"/>
              </a:solidFill>
            </a:endParaRPr>
          </a:p>
        </p:txBody>
      </p:sp>
    </p:spTree>
    <p:extLst>
      <p:ext uri="{BB962C8B-B14F-4D97-AF65-F5344CB8AC3E}">
        <p14:creationId xmlns:p14="http://schemas.microsoft.com/office/powerpoint/2010/main" val="102397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1043608" y="1412776"/>
            <a:ext cx="6858000" cy="5632311"/>
          </a:xfrm>
          <a:prstGeom prst="rect">
            <a:avLst/>
          </a:prstGeom>
          <a:noFill/>
          <a:ln>
            <a:noFill/>
          </a:ln>
        </p:spPr>
        <p:txBody>
          <a:bodyPr wrap="square">
            <a:spAutoFit/>
          </a:bodyPr>
          <a:lstStyle/>
          <a:p>
            <a:r>
              <a:rPr lang="ar-EG" sz="4000" b="1" dirty="0"/>
              <a:t>يتطلب اختيار الوسيلة المناسبة للاتصال استعراض الوسائل المختلفة للاتصال، واختيار الأنسب من بينها بحيث تصلح لإتمام الاتصال بنجاح، فقد تكون بعض الوسائل غير ملائمة لبعض عمليات الاتصال، وأخرى يكون في استخدامها تكلف وإطالة للإجراءات ونقل المعلومات، ويكون الإبقاء على استخدامها مجرد تقليد درجت عليه المنشأة.</a:t>
            </a:r>
            <a:endParaRPr lang="ar-EG" sz="6000" b="1" dirty="0"/>
          </a:p>
        </p:txBody>
      </p:sp>
    </p:spTree>
    <p:extLst>
      <p:ext uri="{BB962C8B-B14F-4D97-AF65-F5344CB8AC3E}">
        <p14:creationId xmlns:p14="http://schemas.microsoft.com/office/powerpoint/2010/main" val="336819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D41D6-C90D-BB59-DCAD-FA71E14A699D}"/>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1276982B-1254-DC05-8B25-E09A8C287ADF}"/>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A7FD86A1-6E1A-517B-4F70-1A7AC3B330EC}"/>
              </a:ext>
            </a:extLst>
          </p:cNvPr>
          <p:cNvSpPr txBox="1"/>
          <p:nvPr/>
        </p:nvSpPr>
        <p:spPr>
          <a:xfrm rot="525231">
            <a:off x="3088075" y="2644170"/>
            <a:ext cx="3295151" cy="1569660"/>
          </a:xfrm>
          <a:prstGeom prst="rect">
            <a:avLst/>
          </a:prstGeom>
          <a:noFill/>
        </p:spPr>
        <p:txBody>
          <a:bodyPr wrap="square" rtlCol="0">
            <a:spAutoFit/>
          </a:bodyPr>
          <a:lstStyle/>
          <a:p>
            <a:pPr algn="ctr"/>
            <a:r>
              <a:rPr lang="ar-EG" sz="4800" b="1" dirty="0">
                <a:solidFill>
                  <a:srgbClr val="2B3481"/>
                </a:solidFill>
              </a:rPr>
              <a:t>5- التوقيت المناسب للاتصال</a:t>
            </a:r>
            <a:endParaRPr lang="en-US" sz="4800" b="1" dirty="0">
              <a:solidFill>
                <a:srgbClr val="2B3481"/>
              </a:solidFill>
            </a:endParaRPr>
          </a:p>
        </p:txBody>
      </p:sp>
    </p:spTree>
    <p:extLst>
      <p:ext uri="{BB962C8B-B14F-4D97-AF65-F5344CB8AC3E}">
        <p14:creationId xmlns:p14="http://schemas.microsoft.com/office/powerpoint/2010/main" val="411587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611560" y="1124744"/>
            <a:ext cx="6858000" cy="5509200"/>
          </a:xfrm>
          <a:prstGeom prst="rect">
            <a:avLst/>
          </a:prstGeom>
          <a:noFill/>
          <a:ln>
            <a:noFill/>
          </a:ln>
        </p:spPr>
        <p:txBody>
          <a:bodyPr wrap="square">
            <a:spAutoFit/>
          </a:bodyPr>
          <a:lstStyle/>
          <a:p>
            <a:r>
              <a:rPr lang="ar-EG" sz="3200" b="1" dirty="0"/>
              <a:t>ويتحقق ذلك عن طريق سرعة الإنجاز وإنهاء المهمة في الوقت المخصص لها دون تأخير إذ إن التأخير للمهام والعمليات والقرارات الإدارية ربما يفقدها أهميتها أو فائدتها بالكلية والنظام الإداري الفعال هو ذلك الذي يضع أولويات وآليات تنفيذية مرنة وميسرة لوصول الرسالة في الوقت المناسب؛ سواء كان ذلك المستقبل في المستوى الإداري الأعلى أم المستوى الإداري الأدنى، وهي خاصية معقدة يصعب على كثير من أنظمة الاتصالات الإدارية تحقيقها بكفاءة خاصة تلك الاتصالات التنازلية.</a:t>
            </a:r>
            <a:endParaRPr lang="ar-EG" sz="6000" b="1" dirty="0"/>
          </a:p>
        </p:txBody>
      </p:sp>
    </p:spTree>
    <p:extLst>
      <p:ext uri="{BB962C8B-B14F-4D97-AF65-F5344CB8AC3E}">
        <p14:creationId xmlns:p14="http://schemas.microsoft.com/office/powerpoint/2010/main" val="167567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03B32-8F47-2D64-0F3F-9ECCCED00548}"/>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010DBC09-5669-6AB4-3B92-644533AE28C5}"/>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5ACC5D0C-642D-FF76-96FE-64B632388E51}"/>
              </a:ext>
            </a:extLst>
          </p:cNvPr>
          <p:cNvSpPr txBox="1"/>
          <p:nvPr/>
        </p:nvSpPr>
        <p:spPr>
          <a:xfrm rot="525231">
            <a:off x="3088075" y="2644170"/>
            <a:ext cx="3295151" cy="1569660"/>
          </a:xfrm>
          <a:prstGeom prst="rect">
            <a:avLst/>
          </a:prstGeom>
          <a:noFill/>
        </p:spPr>
        <p:txBody>
          <a:bodyPr wrap="square" rtlCol="0">
            <a:spAutoFit/>
          </a:bodyPr>
          <a:lstStyle/>
          <a:p>
            <a:r>
              <a:rPr lang="ar-EG" sz="4800" b="1" dirty="0">
                <a:solidFill>
                  <a:srgbClr val="2B3481"/>
                </a:solidFill>
              </a:rPr>
              <a:t>6. الاستعداد لتلقي الرسالة:</a:t>
            </a:r>
            <a:endParaRPr lang="ar-EG" sz="10500" b="1" dirty="0">
              <a:solidFill>
                <a:srgbClr val="2B3481"/>
              </a:solidFill>
            </a:endParaRPr>
          </a:p>
        </p:txBody>
      </p:sp>
    </p:spTree>
    <p:extLst>
      <p:ext uri="{BB962C8B-B14F-4D97-AF65-F5344CB8AC3E}">
        <p14:creationId xmlns:p14="http://schemas.microsoft.com/office/powerpoint/2010/main" val="354273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251520" y="980728"/>
            <a:ext cx="6858000" cy="5509200"/>
          </a:xfrm>
          <a:prstGeom prst="rect">
            <a:avLst/>
          </a:prstGeom>
          <a:noFill/>
          <a:ln>
            <a:noFill/>
          </a:ln>
        </p:spPr>
        <p:txBody>
          <a:bodyPr wrap="square">
            <a:spAutoFit/>
          </a:bodyPr>
          <a:lstStyle/>
          <a:p>
            <a:r>
              <a:rPr lang="ar-EG" sz="3200" b="1" dirty="0"/>
              <a:t>بعد استعداد المستقبل لتلقي الرسالة أحد أهم المبادئ المعينة على فعالية الاتصال بين الرئيس والمرؤوس، ومن أبرز مظاهر الاستعداد لتلقي الرسالة الإنصات في الاتصال الشفوي. ولذلك من المهم تعميق مبدأ الإنصات من قبل مستقبل الرسالة لأن عملية الإنصات مرتبطة بالفهم، ومن هنا نفرق بين الإنصات والاستماع؛ فيمكن للفرد أن يستمع للمتكلم استماعا دون إدراك، وقد يكون الذهن مشغولا بمسائل أخرى؛ ومن ثم يكون الاتصال غير فعال لعدم تركيز المستقبل على مضمون الرسالة الموجهة له من المرسل.</a:t>
            </a:r>
            <a:endParaRPr lang="ar-EG" sz="4800" b="1" dirty="0"/>
          </a:p>
        </p:txBody>
      </p:sp>
    </p:spTree>
    <p:extLst>
      <p:ext uri="{BB962C8B-B14F-4D97-AF65-F5344CB8AC3E}">
        <p14:creationId xmlns:p14="http://schemas.microsoft.com/office/powerpoint/2010/main" val="123237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C405-36F4-0684-78A1-B1C85B87C95D}"/>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B0C5A95A-D37B-0FDE-C07A-53ACE44C0706}"/>
              </a:ext>
            </a:extLst>
          </p:cNvPr>
          <p:cNvSpPr/>
          <p:nvPr/>
        </p:nvSpPr>
        <p:spPr>
          <a:xfrm>
            <a:off x="2363809" y="1916832"/>
            <a:ext cx="4416381" cy="3540465"/>
          </a:xfrm>
          <a:custGeom>
            <a:avLst/>
            <a:gdLst/>
            <a:ahLst/>
            <a:cxnLst/>
            <a:rect l="l" t="t" r="r" b="b"/>
            <a:pathLst>
              <a:path w="6624572" h="5310698">
                <a:moveTo>
                  <a:pt x="0" y="0"/>
                </a:moveTo>
                <a:lnTo>
                  <a:pt x="6624572" y="0"/>
                </a:lnTo>
                <a:lnTo>
                  <a:pt x="6624572" y="5310699"/>
                </a:lnTo>
                <a:lnTo>
                  <a:pt x="0" y="5310699"/>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45A81E02-7510-1176-7D6B-FE3966E65588}"/>
              </a:ext>
            </a:extLst>
          </p:cNvPr>
          <p:cNvSpPr txBox="1"/>
          <p:nvPr/>
        </p:nvSpPr>
        <p:spPr>
          <a:xfrm rot="525231">
            <a:off x="3088075" y="2644170"/>
            <a:ext cx="3295151" cy="1569660"/>
          </a:xfrm>
          <a:prstGeom prst="rect">
            <a:avLst/>
          </a:prstGeom>
          <a:noFill/>
        </p:spPr>
        <p:txBody>
          <a:bodyPr wrap="square" rtlCol="0">
            <a:spAutoFit/>
          </a:bodyPr>
          <a:lstStyle/>
          <a:p>
            <a:pPr algn="ctr"/>
            <a:r>
              <a:rPr lang="ar-EG" sz="4800" b="1" dirty="0">
                <a:solidFill>
                  <a:srgbClr val="2B3481"/>
                </a:solidFill>
              </a:rPr>
              <a:t>7- متابعة الاتصال</a:t>
            </a:r>
            <a:endParaRPr lang="ar-EG" sz="10500" b="1" dirty="0">
              <a:solidFill>
                <a:srgbClr val="2B3481"/>
              </a:solidFill>
            </a:endParaRPr>
          </a:p>
        </p:txBody>
      </p:sp>
    </p:spTree>
    <p:extLst>
      <p:ext uri="{BB962C8B-B14F-4D97-AF65-F5344CB8AC3E}">
        <p14:creationId xmlns:p14="http://schemas.microsoft.com/office/powerpoint/2010/main" val="194431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7D14BE6-5231-C4DA-C1B6-32737050E3AC}"/>
              </a:ext>
            </a:extLst>
          </p:cNvPr>
          <p:cNvSpPr txBox="1"/>
          <p:nvPr/>
        </p:nvSpPr>
        <p:spPr>
          <a:xfrm>
            <a:off x="611560" y="1700808"/>
            <a:ext cx="6858000" cy="4524315"/>
          </a:xfrm>
          <a:prstGeom prst="rect">
            <a:avLst/>
          </a:prstGeom>
          <a:noFill/>
          <a:ln>
            <a:noFill/>
          </a:ln>
        </p:spPr>
        <p:txBody>
          <a:bodyPr wrap="square">
            <a:spAutoFit/>
          </a:bodyPr>
          <a:lstStyle/>
          <a:p>
            <a:r>
              <a:rPr lang="ar-EG" sz="3200" b="1" dirty="0"/>
              <a:t>قد يكون متابعة الاتصالات من أهم عوامل نجاح الاتصال؛ فربما توفرت جميع الصفات الفعالة السابقة، لكن إهمال متابعة المعاملات قد يعني فقد كل الجهود الأساسية التي سبقت فالاتصال الفعال ينبغي أن يلازمه متابعة مستمرة لضمان تحقيق الأهداف والغايات من عملية الاتصال وتزداد الأهمية عندما تكون الاتصالات مكونة من أوامر، أو مهام أو تعليمات يتوقف نجاح العملية الإدارية على إتمامها بدقة.</a:t>
            </a:r>
            <a:endParaRPr lang="ar-EG" sz="4800" b="1" dirty="0"/>
          </a:p>
        </p:txBody>
      </p:sp>
    </p:spTree>
    <p:extLst>
      <p:ext uri="{BB962C8B-B14F-4D97-AF65-F5344CB8AC3E}">
        <p14:creationId xmlns:p14="http://schemas.microsoft.com/office/powerpoint/2010/main" val="79373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7723824-D408-F32E-4689-6C3DDA3A2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EA89F-9098-6297-DCF0-9ECBB4D25624}"/>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8877EF28-52EA-B869-CDB1-543AC45B2AFD}"/>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216B55B4-7DF0-9ED2-F3AA-A20CDAC42F19}"/>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6AA677C-31CD-314A-960E-33FB1BDF9926}"/>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FA942F8-40E9-8479-522C-5F6FC06BB5F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E3CF97B7-A28E-8EA4-C91D-68A3BEB390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07B48C0-A4BB-6371-0567-D7F08EBB8C9A}"/>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1E5BA0BE-B3BD-4656-E788-10382D4F0FC7}"/>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3751443B-D744-7FF3-2C8F-7C8365F6E51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8FD93730-F938-8FEE-3FF4-5865F3B446B3}"/>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A58107AA-DEAD-BF00-F674-086B82273F95}"/>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12B2DC44-B7B3-5F2E-C866-DBD99ACDE2B1}"/>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E54FE7BD-2AC8-0A37-3E61-D2D4AA760646}"/>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CA9AEEEA-26E9-72CA-D254-BC3EBFF829B9}"/>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99035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827584" y="2492896"/>
            <a:ext cx="7371692" cy="2554545"/>
          </a:xfrm>
          <a:prstGeom prst="rect">
            <a:avLst/>
          </a:prstGeom>
          <a:noFill/>
          <a:ln>
            <a:noFill/>
          </a:ln>
          <a:effectLst>
            <a:outerShdw blurRad="107950" dist="12700" dir="5400000" algn="ctr">
              <a:srgbClr val="000000"/>
            </a:outerShdw>
          </a:effectLst>
        </p:spPr>
        <p:txBody>
          <a:bodyPr wrap="square">
            <a:spAutoFit/>
          </a:bodyPr>
          <a:lstStyle/>
          <a:p>
            <a:r>
              <a:rPr lang="ar-EG" sz="4000" b="1" dirty="0"/>
              <a:t> من خلال مجموعتك ناقش مع زملائك أحد مبادئ عملية الاتصال في البيئة المدرسية؛ على أن تتناول كل مجموعة مبدأ مختلفا. عن المجموعة الأخرى.</a:t>
            </a:r>
            <a:endParaRPr lang="ar-EG" sz="6000" b="1" dirty="0"/>
          </a:p>
        </p:txBody>
      </p:sp>
    </p:spTree>
    <p:extLst>
      <p:ext uri="{BB962C8B-B14F-4D97-AF65-F5344CB8AC3E}">
        <p14:creationId xmlns:p14="http://schemas.microsoft.com/office/powerpoint/2010/main" val="17802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1F18FF6C-072E-6890-750F-8ED2833BD03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68D782B-18EC-A202-FAA8-DEAB469D1163}"/>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300AE802-B1C9-86E0-3669-0F276A2393AB}"/>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C20DE092-1010-1752-4697-9F90D2DE6003}"/>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537878B-DAA1-6EAB-BF95-B3C3F05C0D33}"/>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8D97A324-1580-9239-8ACD-CE4CE5F12943}"/>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87E1B07E-D393-5696-0BE0-C91C280F04F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C48CA442-7375-A53A-3AFB-BD496E288EAB}"/>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8152294A-4D89-9546-DE64-570400D0CD94}"/>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D1078E58-FB2B-8CFC-C820-FB006E8B862A}"/>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2E486CB0-2805-4ED4-F4FF-083BF8EFA9D1}"/>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C5FCDF9B-672A-4D16-AB38-EB4B683B3C9C}"/>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CA831F1C-8B29-4699-80BB-18AB80017029}"/>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a:extLst>
              <a:ext uri="{FF2B5EF4-FFF2-40B4-BE49-F238E27FC236}">
                <a16:creationId xmlns:a16="http://schemas.microsoft.com/office/drawing/2014/main" id="{2E5BBE87-FEE5-A040-CB9B-225486EB6984}"/>
              </a:ext>
            </a:extLst>
          </p:cNvPr>
          <p:cNvGrpSpPr/>
          <p:nvPr/>
        </p:nvGrpSpPr>
        <p:grpSpPr>
          <a:xfrm>
            <a:off x="514350" y="2868144"/>
            <a:ext cx="3111528" cy="2272254"/>
            <a:chOff x="0" y="0"/>
            <a:chExt cx="1638994" cy="1196908"/>
          </a:xfrm>
        </p:grpSpPr>
        <p:sp>
          <p:nvSpPr>
            <p:cNvPr id="15" name="Freeform 15">
              <a:extLst>
                <a:ext uri="{FF2B5EF4-FFF2-40B4-BE49-F238E27FC236}">
                  <a16:creationId xmlns:a16="http://schemas.microsoft.com/office/drawing/2014/main" id="{FF3CE379-B34D-F695-6A15-576F7BCD77D8}"/>
                </a:ext>
              </a:extLst>
            </p:cNvPr>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a:extLst>
                <a:ext uri="{FF2B5EF4-FFF2-40B4-BE49-F238E27FC236}">
                  <a16:creationId xmlns:a16="http://schemas.microsoft.com/office/drawing/2014/main" id="{0D22A3CD-1CF7-9753-A294-3315189FB63C}"/>
                </a:ext>
              </a:extLst>
            </p:cNvPr>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a:extLst>
              <a:ext uri="{FF2B5EF4-FFF2-40B4-BE49-F238E27FC236}">
                <a16:creationId xmlns:a16="http://schemas.microsoft.com/office/drawing/2014/main" id="{D48377E1-6672-CF8E-6F54-E611E115F5CD}"/>
              </a:ext>
            </a:extLst>
          </p:cNvPr>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a:extLst>
              <a:ext uri="{FF2B5EF4-FFF2-40B4-BE49-F238E27FC236}">
                <a16:creationId xmlns:a16="http://schemas.microsoft.com/office/drawing/2014/main" id="{4B715059-3E36-943E-9E45-F9B16D1715FC}"/>
              </a:ext>
            </a:extLst>
          </p:cNvPr>
          <p:cNvGrpSpPr/>
          <p:nvPr/>
        </p:nvGrpSpPr>
        <p:grpSpPr>
          <a:xfrm>
            <a:off x="634236" y="2441855"/>
            <a:ext cx="2711183" cy="456189"/>
            <a:chOff x="0" y="0"/>
            <a:chExt cx="1428113" cy="240297"/>
          </a:xfrm>
        </p:grpSpPr>
        <p:sp>
          <p:nvSpPr>
            <p:cNvPr id="30" name="Freeform 30">
              <a:extLst>
                <a:ext uri="{FF2B5EF4-FFF2-40B4-BE49-F238E27FC236}">
                  <a16:creationId xmlns:a16="http://schemas.microsoft.com/office/drawing/2014/main" id="{EC1182D9-C03F-C271-6E50-7325B0B6FEE5}"/>
                </a:ext>
              </a:extLst>
            </p:cNvPr>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a:extLst>
                <a:ext uri="{FF2B5EF4-FFF2-40B4-BE49-F238E27FC236}">
                  <a16:creationId xmlns:a16="http://schemas.microsoft.com/office/drawing/2014/main" id="{84A941EB-6618-DEDC-19A3-20710F49E63B}"/>
                </a:ext>
              </a:extLst>
            </p:cNvPr>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E117A964-603E-E5DF-9A93-4E238E8FA644}"/>
              </a:ext>
            </a:extLst>
          </p:cNvPr>
          <p:cNvSpPr txBox="1"/>
          <p:nvPr/>
        </p:nvSpPr>
        <p:spPr>
          <a:xfrm>
            <a:off x="627335" y="2414741"/>
            <a:ext cx="2825922" cy="2126223"/>
          </a:xfrm>
          <a:prstGeom prst="rect">
            <a:avLst/>
          </a:prstGeom>
          <a:noFill/>
        </p:spPr>
        <p:txBody>
          <a:bodyPr wrap="square">
            <a:spAutoFit/>
          </a:bodyPr>
          <a:lstStyle/>
          <a:p>
            <a:pPr lvl="0" algn="ctr">
              <a:spcAft>
                <a:spcPts val="500"/>
              </a:spcAft>
              <a:defRPr/>
            </a:pPr>
            <a:r>
              <a:rPr lang="ar-EG" sz="3200" b="1" dirty="0">
                <a:solidFill>
                  <a:srgbClr val="00B050"/>
                </a:solidFill>
                <a:latin typeface="Traditional Arabic" panose="02020603050405020304" pitchFamily="18" charset="-78"/>
                <a:cs typeface="Traditional Arabic" panose="02020603050405020304" pitchFamily="18" charset="-78"/>
              </a:rPr>
              <a:t>الهدف الثاني</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شرح معوقات الاتصال.</a:t>
            </a:r>
            <a:endParaRPr lang="ar-EG"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3334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028D612E-AD7B-D27D-4EF4-32668D48FA7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7AAD9C2-096D-E303-D679-CE283585FECE}"/>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1C19902E-9479-4990-B280-D06A8576BE26}"/>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511A89F9-60C8-2162-ED2E-2057040F97AE}"/>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5B6E7451-8B58-4945-4A0D-E0F5D6888730}"/>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96498F96-FFA5-1CA9-FD6A-270F0FCAA24F}"/>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8770647C-D2C9-D60D-DF16-C2C50E32BD64}"/>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D33EC41A-76E8-505D-F8A3-FB399D902F3E}"/>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2DBFA348-C7F7-2FAC-3457-256B9C57D160}"/>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A41F00B7-D5F1-3956-B004-8B5E73A23649}"/>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2877B408-F40A-A1D6-E1CB-341A4113159E}"/>
              </a:ext>
            </a:extLst>
          </p:cNvPr>
          <p:cNvGrpSpPr/>
          <p:nvPr/>
        </p:nvGrpSpPr>
        <p:grpSpPr>
          <a:xfrm>
            <a:off x="487048" y="2898710"/>
            <a:ext cx="8115300" cy="2272254"/>
            <a:chOff x="0" y="0"/>
            <a:chExt cx="4274726" cy="1196908"/>
          </a:xfrm>
        </p:grpSpPr>
        <p:sp>
          <p:nvSpPr>
            <p:cNvPr id="25" name="Freeform 25">
              <a:extLst>
                <a:ext uri="{FF2B5EF4-FFF2-40B4-BE49-F238E27FC236}">
                  <a16:creationId xmlns:a16="http://schemas.microsoft.com/office/drawing/2014/main" id="{6E562557-F538-8A82-DC3D-D4D734809BB6}"/>
                </a:ext>
              </a:extLst>
            </p:cNvPr>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a:extLst>
                <a:ext uri="{FF2B5EF4-FFF2-40B4-BE49-F238E27FC236}">
                  <a16:creationId xmlns:a16="http://schemas.microsoft.com/office/drawing/2014/main" id="{8A42EBE1-65E7-2394-E875-4F9B1D2506A4}"/>
                </a:ext>
              </a:extLst>
            </p:cNvPr>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E1E79703-E60C-24E3-FB6B-253711D41DF9}"/>
              </a:ext>
            </a:extLst>
          </p:cNvPr>
          <p:cNvGrpSpPr/>
          <p:nvPr/>
        </p:nvGrpSpPr>
        <p:grpSpPr>
          <a:xfrm>
            <a:off x="514350" y="2868144"/>
            <a:ext cx="3538355" cy="2272254"/>
            <a:chOff x="0" y="0"/>
            <a:chExt cx="1863825" cy="1196908"/>
          </a:xfrm>
        </p:grpSpPr>
        <p:sp>
          <p:nvSpPr>
            <p:cNvPr id="28" name="Freeform 28">
              <a:extLst>
                <a:ext uri="{FF2B5EF4-FFF2-40B4-BE49-F238E27FC236}">
                  <a16:creationId xmlns:a16="http://schemas.microsoft.com/office/drawing/2014/main" id="{1341E0E8-6975-9B55-067F-6162F75AD8A4}"/>
                </a:ext>
              </a:extLst>
            </p:cNvPr>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a:extLst>
                <a:ext uri="{FF2B5EF4-FFF2-40B4-BE49-F238E27FC236}">
                  <a16:creationId xmlns:a16="http://schemas.microsoft.com/office/drawing/2014/main" id="{55F3C11F-B240-BE5B-7A7D-B35D7C5E055E}"/>
                </a:ext>
              </a:extLst>
            </p:cNvPr>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CAE19BCA-58E6-400E-E9F0-2D8F05B0D2FF}"/>
              </a:ext>
            </a:extLst>
          </p:cNvPr>
          <p:cNvGrpSpPr/>
          <p:nvPr/>
        </p:nvGrpSpPr>
        <p:grpSpPr>
          <a:xfrm>
            <a:off x="1146882" y="2868144"/>
            <a:ext cx="2906203" cy="2272254"/>
            <a:chOff x="0" y="0"/>
            <a:chExt cx="1530840" cy="1196908"/>
          </a:xfrm>
        </p:grpSpPr>
        <p:sp>
          <p:nvSpPr>
            <p:cNvPr id="31" name="Freeform 31">
              <a:extLst>
                <a:ext uri="{FF2B5EF4-FFF2-40B4-BE49-F238E27FC236}">
                  <a16:creationId xmlns:a16="http://schemas.microsoft.com/office/drawing/2014/main" id="{C6DC455B-C7A5-376A-4421-AD980FA49C5C}"/>
                </a:ext>
              </a:extLst>
            </p:cNvPr>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a:extLst>
                <a:ext uri="{FF2B5EF4-FFF2-40B4-BE49-F238E27FC236}">
                  <a16:creationId xmlns:a16="http://schemas.microsoft.com/office/drawing/2014/main" id="{D220D8EA-A6E7-916D-8A4A-000CAEEB2B28}"/>
                </a:ext>
              </a:extLst>
            </p:cNvPr>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a:extLst>
              <a:ext uri="{FF2B5EF4-FFF2-40B4-BE49-F238E27FC236}">
                <a16:creationId xmlns:a16="http://schemas.microsoft.com/office/drawing/2014/main" id="{AEBEC584-B2AE-77B8-2582-EF3C37CA41F8}"/>
              </a:ext>
            </a:extLst>
          </p:cNvPr>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a:extLst>
              <a:ext uri="{FF2B5EF4-FFF2-40B4-BE49-F238E27FC236}">
                <a16:creationId xmlns:a16="http://schemas.microsoft.com/office/drawing/2014/main" id="{2413088B-4A4B-3B32-C618-475F1A91B7D3}"/>
              </a:ext>
            </a:extLst>
          </p:cNvPr>
          <p:cNvGrpSpPr/>
          <p:nvPr/>
        </p:nvGrpSpPr>
        <p:grpSpPr>
          <a:xfrm>
            <a:off x="5537291" y="4293096"/>
            <a:ext cx="2438570" cy="72008"/>
            <a:chOff x="0" y="0"/>
            <a:chExt cx="735332" cy="155003"/>
          </a:xfrm>
        </p:grpSpPr>
        <p:sp>
          <p:nvSpPr>
            <p:cNvPr id="38" name="Freeform 38">
              <a:extLst>
                <a:ext uri="{FF2B5EF4-FFF2-40B4-BE49-F238E27FC236}">
                  <a16:creationId xmlns:a16="http://schemas.microsoft.com/office/drawing/2014/main" id="{204EA316-43B6-0D3B-1EC2-ABAE845FAAB6}"/>
                </a:ext>
              </a:extLst>
            </p:cNvPr>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a:extLst>
                <a:ext uri="{FF2B5EF4-FFF2-40B4-BE49-F238E27FC236}">
                  <a16:creationId xmlns:a16="http://schemas.microsoft.com/office/drawing/2014/main" id="{398FFF44-63CD-77AC-DCFA-5569E5D9C2FA}"/>
                </a:ext>
              </a:extLst>
            </p:cNvPr>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1" name="مربع نص 50">
            <a:extLst>
              <a:ext uri="{FF2B5EF4-FFF2-40B4-BE49-F238E27FC236}">
                <a16:creationId xmlns:a16="http://schemas.microsoft.com/office/drawing/2014/main" id="{2EB3B7B9-F4CE-9E29-127F-CFFFC77E718D}"/>
              </a:ext>
            </a:extLst>
          </p:cNvPr>
          <p:cNvSpPr txBox="1"/>
          <p:nvPr/>
        </p:nvSpPr>
        <p:spPr>
          <a:xfrm>
            <a:off x="3508445" y="3143486"/>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002060"/>
                </a:solidFill>
                <a:effectLst/>
                <a:uLnTx/>
                <a:uFillTx/>
                <a:latin typeface="Traditional Arabic" panose="02020603050405020304" pitchFamily="18" charset="-78"/>
                <a:ea typeface="Harmattan" panose="01000503000000020003" pitchFamily="2" charset="-78"/>
                <a:cs typeface="Traditional Arabic" panose="02020603050405020304" pitchFamily="18" charset="-78"/>
              </a:rPr>
              <a:t>معوقات الاتصال</a:t>
            </a:r>
          </a:p>
        </p:txBody>
      </p:sp>
    </p:spTree>
    <p:extLst>
      <p:ext uri="{BB962C8B-B14F-4D97-AF65-F5344CB8AC3E}">
        <p14:creationId xmlns:p14="http://schemas.microsoft.com/office/powerpoint/2010/main" val="2788202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id="{094D49B0-1652-F115-53E2-4A4A148B8995}"/>
              </a:ext>
            </a:extLst>
          </p:cNvPr>
          <p:cNvGraphicFramePr/>
          <p:nvPr>
            <p:extLst>
              <p:ext uri="{D42A27DB-BD31-4B8C-83A1-F6EECF244321}">
                <p14:modId xmlns:p14="http://schemas.microsoft.com/office/powerpoint/2010/main" val="2325940301"/>
              </p:ext>
            </p:extLst>
          </p:nvPr>
        </p:nvGraphicFramePr>
        <p:xfrm>
          <a:off x="179512" y="1484784"/>
          <a:ext cx="8412088" cy="4696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ربع نص 4">
            <a:extLst>
              <a:ext uri="{FF2B5EF4-FFF2-40B4-BE49-F238E27FC236}">
                <a16:creationId xmlns:a16="http://schemas.microsoft.com/office/drawing/2014/main" id="{24A4CF9B-8FD5-9133-4CE7-5FB720C3FFEA}"/>
              </a:ext>
            </a:extLst>
          </p:cNvPr>
          <p:cNvSpPr txBox="1"/>
          <p:nvPr/>
        </p:nvSpPr>
        <p:spPr>
          <a:xfrm>
            <a:off x="179512" y="494800"/>
            <a:ext cx="8412088" cy="954107"/>
          </a:xfrm>
          <a:prstGeom prst="rect">
            <a:avLst/>
          </a:prstGeom>
          <a:solidFill>
            <a:srgbClr val="7030A0"/>
          </a:solidFill>
        </p:spPr>
        <p:txBody>
          <a:bodyPr wrap="square">
            <a:spAutoFit/>
          </a:bodyPr>
          <a:lstStyle/>
          <a:p>
            <a:pPr algn="r" rtl="1">
              <a:spcBef>
                <a:spcPts val="0"/>
              </a:spcBef>
              <a:spcAft>
                <a:spcPts val="500"/>
              </a:spcAft>
            </a:pPr>
            <a:r>
              <a:rPr lang="ar-EG" sz="2800" b="1" i="0" u="none" strike="noStrike" dirty="0">
                <a:solidFill>
                  <a:schemeClr val="bg1"/>
                </a:solidFill>
                <a:effectLst/>
                <a:latin typeface="Arial" panose="020B0604020202020204" pitchFamily="34" charset="0"/>
              </a:rPr>
              <a:t>تظهر معوقات نظام الاتصال نتيجة مجموعة من العوامل يمكن إجمالها فيما يأتي</a:t>
            </a:r>
            <a:endParaRPr lang="en-US" sz="2800" b="1" dirty="0">
              <a:solidFill>
                <a:schemeClr val="bg1"/>
              </a:solidFill>
            </a:endParaRPr>
          </a:p>
        </p:txBody>
      </p:sp>
    </p:spTree>
    <p:extLst>
      <p:ext uri="{BB962C8B-B14F-4D97-AF65-F5344CB8AC3E}">
        <p14:creationId xmlns:p14="http://schemas.microsoft.com/office/powerpoint/2010/main" val="165804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graphicEl>
                                              <a:dgm id="{6E81A103-887E-45BF-B978-71B3AD5923B4}"/>
                                            </p:graphicEl>
                                          </p:spTgt>
                                        </p:tgtEl>
                                        <p:attrNameLst>
                                          <p:attrName>style.visibility</p:attrName>
                                        </p:attrNameLst>
                                      </p:cBhvr>
                                      <p:to>
                                        <p:strVal val="visible"/>
                                      </p:to>
                                    </p:set>
                                    <p:anim calcmode="lin" valueType="num">
                                      <p:cBhvr additive="base">
                                        <p:cTn id="13" dur="500" fill="hold"/>
                                        <p:tgtEl>
                                          <p:spTgt spid="3">
                                            <p:graphicEl>
                                              <a:dgm id="{6E81A103-887E-45BF-B978-71B3AD5923B4}"/>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graphicEl>
                                              <a:dgm id="{6E81A103-887E-45BF-B978-71B3AD5923B4}"/>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graphicEl>
                                              <a:dgm id="{25C97AEB-FB89-49FA-A0D3-626B963D5C30}"/>
                                            </p:graphicEl>
                                          </p:spTgt>
                                        </p:tgtEl>
                                        <p:attrNameLst>
                                          <p:attrName>style.visibility</p:attrName>
                                        </p:attrNameLst>
                                      </p:cBhvr>
                                      <p:to>
                                        <p:strVal val="visible"/>
                                      </p:to>
                                    </p:set>
                                    <p:anim calcmode="lin" valueType="num">
                                      <p:cBhvr additive="base">
                                        <p:cTn id="19" dur="500" fill="hold"/>
                                        <p:tgtEl>
                                          <p:spTgt spid="3">
                                            <p:graphicEl>
                                              <a:dgm id="{25C97AEB-FB89-49FA-A0D3-626B963D5C30}"/>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graphicEl>
                                              <a:dgm id="{25C97AEB-FB89-49FA-A0D3-626B963D5C30}"/>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graphicEl>
                                              <a:dgm id="{8CC18342-C7EC-4AA4-87C6-98E6BB9453FF}"/>
                                            </p:graphicEl>
                                          </p:spTgt>
                                        </p:tgtEl>
                                        <p:attrNameLst>
                                          <p:attrName>style.visibility</p:attrName>
                                        </p:attrNameLst>
                                      </p:cBhvr>
                                      <p:to>
                                        <p:strVal val="visible"/>
                                      </p:to>
                                    </p:set>
                                    <p:anim calcmode="lin" valueType="num">
                                      <p:cBhvr additive="base">
                                        <p:cTn id="25" dur="500" fill="hold"/>
                                        <p:tgtEl>
                                          <p:spTgt spid="3">
                                            <p:graphicEl>
                                              <a:dgm id="{8CC18342-C7EC-4AA4-87C6-98E6BB9453FF}"/>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graphicEl>
                                              <a:dgm id="{8CC18342-C7EC-4AA4-87C6-98E6BB9453FF}"/>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graphicEl>
                                              <a:dgm id="{F57219B2-D50C-4A2D-8B89-072DEEEAA595}"/>
                                            </p:graphicEl>
                                          </p:spTgt>
                                        </p:tgtEl>
                                        <p:attrNameLst>
                                          <p:attrName>style.visibility</p:attrName>
                                        </p:attrNameLst>
                                      </p:cBhvr>
                                      <p:to>
                                        <p:strVal val="visible"/>
                                      </p:to>
                                    </p:set>
                                    <p:anim calcmode="lin" valueType="num">
                                      <p:cBhvr additive="base">
                                        <p:cTn id="29" dur="500" fill="hold"/>
                                        <p:tgtEl>
                                          <p:spTgt spid="3">
                                            <p:graphicEl>
                                              <a:dgm id="{F57219B2-D50C-4A2D-8B89-072DEEEAA595}"/>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graphicEl>
                                              <a:dgm id="{F57219B2-D50C-4A2D-8B89-072DEEEAA595}"/>
                                            </p:graphic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graphicEl>
                                              <a:dgm id="{39427938-FF67-447A-BE88-507C0F36A188}"/>
                                            </p:graphicEl>
                                          </p:spTgt>
                                        </p:tgtEl>
                                        <p:attrNameLst>
                                          <p:attrName>style.visibility</p:attrName>
                                        </p:attrNameLst>
                                      </p:cBhvr>
                                      <p:to>
                                        <p:strVal val="visible"/>
                                      </p:to>
                                    </p:set>
                                    <p:anim calcmode="lin" valueType="num">
                                      <p:cBhvr additive="base">
                                        <p:cTn id="35" dur="500" fill="hold"/>
                                        <p:tgtEl>
                                          <p:spTgt spid="3">
                                            <p:graphicEl>
                                              <a:dgm id="{39427938-FF67-447A-BE88-507C0F36A188}"/>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graphicEl>
                                              <a:dgm id="{39427938-FF67-447A-BE88-507C0F36A188}"/>
                                            </p:graphic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graphicEl>
                                              <a:dgm id="{1782A36E-714F-4F03-B71B-CADC5799A2AC}"/>
                                            </p:graphicEl>
                                          </p:spTgt>
                                        </p:tgtEl>
                                        <p:attrNameLst>
                                          <p:attrName>style.visibility</p:attrName>
                                        </p:attrNameLst>
                                      </p:cBhvr>
                                      <p:to>
                                        <p:strVal val="visible"/>
                                      </p:to>
                                    </p:set>
                                    <p:anim calcmode="lin" valueType="num">
                                      <p:cBhvr additive="base">
                                        <p:cTn id="39" dur="500" fill="hold"/>
                                        <p:tgtEl>
                                          <p:spTgt spid="3">
                                            <p:graphicEl>
                                              <a:dgm id="{1782A36E-714F-4F03-B71B-CADC5799A2AC}"/>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graphicEl>
                                              <a:dgm id="{1782A36E-714F-4F03-B71B-CADC5799A2AC}"/>
                                            </p:graphic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graphicEl>
                                              <a:dgm id="{7B130861-2FCB-4AB6-96F6-0B84A53F882B}"/>
                                            </p:graphicEl>
                                          </p:spTgt>
                                        </p:tgtEl>
                                        <p:attrNameLst>
                                          <p:attrName>style.visibility</p:attrName>
                                        </p:attrNameLst>
                                      </p:cBhvr>
                                      <p:to>
                                        <p:strVal val="visible"/>
                                      </p:to>
                                    </p:set>
                                    <p:anim calcmode="lin" valueType="num">
                                      <p:cBhvr additive="base">
                                        <p:cTn id="45" dur="500" fill="hold"/>
                                        <p:tgtEl>
                                          <p:spTgt spid="3">
                                            <p:graphicEl>
                                              <a:dgm id="{7B130861-2FCB-4AB6-96F6-0B84A53F882B}"/>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graphicEl>
                                              <a:dgm id="{7B130861-2FCB-4AB6-96F6-0B84A53F882B}"/>
                                            </p:graphic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graphicEl>
                                              <a:dgm id="{CFB8239C-1754-4C24-B768-8BC4294F518C}"/>
                                            </p:graphicEl>
                                          </p:spTgt>
                                        </p:tgtEl>
                                        <p:attrNameLst>
                                          <p:attrName>style.visibility</p:attrName>
                                        </p:attrNameLst>
                                      </p:cBhvr>
                                      <p:to>
                                        <p:strVal val="visible"/>
                                      </p:to>
                                    </p:set>
                                    <p:anim calcmode="lin" valueType="num">
                                      <p:cBhvr additive="base">
                                        <p:cTn id="49" dur="500" fill="hold"/>
                                        <p:tgtEl>
                                          <p:spTgt spid="3">
                                            <p:graphicEl>
                                              <a:dgm id="{CFB8239C-1754-4C24-B768-8BC4294F518C}"/>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graphicEl>
                                              <a:dgm id="{CFB8239C-1754-4C24-B768-8BC4294F518C}"/>
                                            </p:graphic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graphicEl>
                                              <a:dgm id="{EB17B27C-5943-4D96-89FB-7CBA52137A84}"/>
                                            </p:graphicEl>
                                          </p:spTgt>
                                        </p:tgtEl>
                                        <p:attrNameLst>
                                          <p:attrName>style.visibility</p:attrName>
                                        </p:attrNameLst>
                                      </p:cBhvr>
                                      <p:to>
                                        <p:strVal val="visible"/>
                                      </p:to>
                                    </p:set>
                                    <p:anim calcmode="lin" valueType="num">
                                      <p:cBhvr additive="base">
                                        <p:cTn id="55" dur="500" fill="hold"/>
                                        <p:tgtEl>
                                          <p:spTgt spid="3">
                                            <p:graphicEl>
                                              <a:dgm id="{EB17B27C-5943-4D96-89FB-7CBA52137A84}"/>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graphicEl>
                                              <a:dgm id="{EB17B27C-5943-4D96-89FB-7CBA52137A84}"/>
                                            </p:graphic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graphicEl>
                                              <a:dgm id="{05A46650-FE98-4896-B56D-1A169042B788}"/>
                                            </p:graphicEl>
                                          </p:spTgt>
                                        </p:tgtEl>
                                        <p:attrNameLst>
                                          <p:attrName>style.visibility</p:attrName>
                                        </p:attrNameLst>
                                      </p:cBhvr>
                                      <p:to>
                                        <p:strVal val="visible"/>
                                      </p:to>
                                    </p:set>
                                    <p:anim calcmode="lin" valueType="num">
                                      <p:cBhvr additive="base">
                                        <p:cTn id="59" dur="500" fill="hold"/>
                                        <p:tgtEl>
                                          <p:spTgt spid="3">
                                            <p:graphicEl>
                                              <a:dgm id="{05A46650-FE98-4896-B56D-1A169042B788}"/>
                                            </p:graphic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graphicEl>
                                              <a:dgm id="{05A46650-FE98-4896-B56D-1A169042B788}"/>
                                            </p:graphic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
                                            <p:graphicEl>
                                              <a:dgm id="{5ACF68F0-7CF3-4B0A-B1AF-7BFB56CF74B6}"/>
                                            </p:graphicEl>
                                          </p:spTgt>
                                        </p:tgtEl>
                                        <p:attrNameLst>
                                          <p:attrName>style.visibility</p:attrName>
                                        </p:attrNameLst>
                                      </p:cBhvr>
                                      <p:to>
                                        <p:strVal val="visible"/>
                                      </p:to>
                                    </p:set>
                                    <p:anim calcmode="lin" valueType="num">
                                      <p:cBhvr additive="base">
                                        <p:cTn id="65" dur="500" fill="hold"/>
                                        <p:tgtEl>
                                          <p:spTgt spid="3">
                                            <p:graphicEl>
                                              <a:dgm id="{5ACF68F0-7CF3-4B0A-B1AF-7BFB56CF74B6}"/>
                                            </p:graphic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graphicEl>
                                              <a:dgm id="{5ACF68F0-7CF3-4B0A-B1AF-7BFB56CF74B6}"/>
                                            </p:graphic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
                                            <p:graphicEl>
                                              <a:dgm id="{6D0C18BF-79B2-4C7F-B0C0-13EC38EAD6C4}"/>
                                            </p:graphicEl>
                                          </p:spTgt>
                                        </p:tgtEl>
                                        <p:attrNameLst>
                                          <p:attrName>style.visibility</p:attrName>
                                        </p:attrNameLst>
                                      </p:cBhvr>
                                      <p:to>
                                        <p:strVal val="visible"/>
                                      </p:to>
                                    </p:set>
                                    <p:anim calcmode="lin" valueType="num">
                                      <p:cBhvr additive="base">
                                        <p:cTn id="69" dur="500" fill="hold"/>
                                        <p:tgtEl>
                                          <p:spTgt spid="3">
                                            <p:graphicEl>
                                              <a:dgm id="{6D0C18BF-79B2-4C7F-B0C0-13EC38EAD6C4}"/>
                                            </p:graphic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graphicEl>
                                              <a:dgm id="{6D0C18BF-79B2-4C7F-B0C0-13EC38EAD6C4}"/>
                                            </p:graphic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
                                            <p:graphicEl>
                                              <a:dgm id="{25A74DC5-AD85-4925-ACED-543E8A6257D2}"/>
                                            </p:graphicEl>
                                          </p:spTgt>
                                        </p:tgtEl>
                                        <p:attrNameLst>
                                          <p:attrName>style.visibility</p:attrName>
                                        </p:attrNameLst>
                                      </p:cBhvr>
                                      <p:to>
                                        <p:strVal val="visible"/>
                                      </p:to>
                                    </p:set>
                                    <p:anim calcmode="lin" valueType="num">
                                      <p:cBhvr additive="base">
                                        <p:cTn id="73" dur="500" fill="hold"/>
                                        <p:tgtEl>
                                          <p:spTgt spid="3">
                                            <p:graphicEl>
                                              <a:dgm id="{25A74DC5-AD85-4925-ACED-543E8A6257D2}"/>
                                            </p:graphic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graphicEl>
                                              <a:dgm id="{25A74DC5-AD85-4925-ACED-543E8A6257D2}"/>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5A11A64-843E-F52D-3E89-8B0EF88D2A5B}"/>
              </a:ext>
            </a:extLst>
          </p:cNvPr>
          <p:cNvPicPr>
            <a:picLocks noChangeAspect="1"/>
          </p:cNvPicPr>
          <p:nvPr/>
        </p:nvPicPr>
        <p:blipFill>
          <a:blip r:embed="rId2"/>
          <a:srcRect/>
          <a:stretch>
            <a:fillRect/>
          </a:stretch>
        </p:blipFill>
        <p:spPr>
          <a:xfrm>
            <a:off x="2041036" y="1628800"/>
            <a:ext cx="5278506" cy="3431029"/>
          </a:xfrm>
          <a:prstGeom prst="rect">
            <a:avLst/>
          </a:prstGeom>
        </p:spPr>
      </p:pic>
      <p:sp>
        <p:nvSpPr>
          <p:cNvPr id="4" name="مربع نص 3">
            <a:extLst>
              <a:ext uri="{FF2B5EF4-FFF2-40B4-BE49-F238E27FC236}">
                <a16:creationId xmlns:a16="http://schemas.microsoft.com/office/drawing/2014/main" id="{995F31AE-2103-AE16-17DE-B69D1E8CC7CE}"/>
              </a:ext>
            </a:extLst>
          </p:cNvPr>
          <p:cNvSpPr txBox="1"/>
          <p:nvPr/>
        </p:nvSpPr>
        <p:spPr>
          <a:xfrm>
            <a:off x="2808081" y="3044279"/>
            <a:ext cx="3744416" cy="769441"/>
          </a:xfrm>
          <a:prstGeom prst="rect">
            <a:avLst/>
          </a:prstGeom>
          <a:noFill/>
        </p:spPr>
        <p:txBody>
          <a:bodyPr wrap="square" rtlCol="0">
            <a:spAutoFit/>
          </a:bodyPr>
          <a:lstStyle/>
          <a:p>
            <a:pPr algn="ctr"/>
            <a:r>
              <a:rPr lang="ar-EG" sz="4400" b="1" dirty="0"/>
              <a:t>1- لغة الاتصال</a:t>
            </a:r>
            <a:endParaRPr lang="en-US" sz="4400" b="1" dirty="0"/>
          </a:p>
        </p:txBody>
      </p:sp>
    </p:spTree>
    <p:extLst>
      <p:ext uri="{BB962C8B-B14F-4D97-AF65-F5344CB8AC3E}">
        <p14:creationId xmlns:p14="http://schemas.microsoft.com/office/powerpoint/2010/main" val="177596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683568" y="1628800"/>
            <a:ext cx="6678488" cy="452431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إن أهم معوقات عملية الاتصال في المنظمة هو عدم وضوح الرسالة المراد تبليغها للمستقبل حتى تجد صداها وفاعليتها، يرجع ذلك إلى استخدام لغة أو كلمات تحمل أكثر من معنى، أو تكون مصدرا للالتباس، أو تكون اللغة غير مفهومة لعدم وضوحها للمستقبل، أو استخدام ألفاظ أو كلمات - غير دارجة، أو غير شائعة الاستعمال، والرسالة المطلوب إبلاغها للمستقبل تعتمد على الكلمة أو لغة الاتصال، </a:t>
            </a:r>
            <a:endParaRPr lang="en-US" sz="3200" b="1" dirty="0"/>
          </a:p>
        </p:txBody>
      </p:sp>
    </p:spTree>
    <p:extLst>
      <p:ext uri="{BB962C8B-B14F-4D97-AF65-F5344CB8AC3E}">
        <p14:creationId xmlns:p14="http://schemas.microsoft.com/office/powerpoint/2010/main" val="98123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395536" y="2348880"/>
            <a:ext cx="7718294" cy="255454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spcAft>
                <a:spcPts val="500"/>
              </a:spcAft>
            </a:pPr>
            <a:r>
              <a:rPr lang="ar-EG" sz="3200" b="1" dirty="0">
                <a:latin typeface="Arial" panose="020B0604020202020204" pitchFamily="34" charset="0"/>
              </a:rPr>
              <a:t>وهذه قد تكون مسموعة أو مقروءة أو مكتوبة، فعدم وضوحها يؤدي إلى صعوبة تحقيق الهدف من عملية الاتصال، ويترتب عليها مشكلات عديدة للإدارة والعاملين بالمنظمة، ويرجع السبب الأساسي في ظهور هذه المشكلة إلى عدم العناية في اختيار الألفاظ والكلمات المناسبة للمستقبل.</a:t>
            </a:r>
            <a:endParaRPr lang="ar-EG" sz="3200" b="1" dirty="0"/>
          </a:p>
        </p:txBody>
      </p:sp>
    </p:spTree>
    <p:extLst>
      <p:ext uri="{BB962C8B-B14F-4D97-AF65-F5344CB8AC3E}">
        <p14:creationId xmlns:p14="http://schemas.microsoft.com/office/powerpoint/2010/main" val="26877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D85E-F076-E2DA-A90C-6F8BB9A45E2D}"/>
            </a:ext>
          </a:extLst>
        </p:cNvPr>
        <p:cNvGrpSpPr/>
        <p:nvPr/>
      </p:nvGrpSpPr>
      <p:grpSpPr>
        <a:xfrm>
          <a:off x="0" y="0"/>
          <a:ext cx="0" cy="0"/>
          <a:chOff x="0" y="0"/>
          <a:chExt cx="0" cy="0"/>
        </a:xfrm>
      </p:grpSpPr>
      <p:sp>
        <p:nvSpPr>
          <p:cNvPr id="3" name="مربع نص 2">
            <a:extLst>
              <a:ext uri="{FF2B5EF4-FFF2-40B4-BE49-F238E27FC236}">
                <a16:creationId xmlns:a16="http://schemas.microsoft.com/office/drawing/2014/main" id="{C0EA9C84-798D-AE58-954C-E335EDE3CA3B}"/>
              </a:ext>
            </a:extLst>
          </p:cNvPr>
          <p:cNvSpPr txBox="1"/>
          <p:nvPr/>
        </p:nvSpPr>
        <p:spPr>
          <a:xfrm>
            <a:off x="395536" y="2348880"/>
            <a:ext cx="7718294" cy="26186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spcAft>
                <a:spcPts val="500"/>
              </a:spcAft>
            </a:pPr>
            <a:endParaRPr lang="ar-EG" sz="3200" b="1" dirty="0"/>
          </a:p>
          <a:p>
            <a:pPr>
              <a:spcAft>
                <a:spcPts val="500"/>
              </a:spcAft>
            </a:pPr>
            <a:r>
              <a:rPr lang="ar-EG" sz="3200" b="1" dirty="0">
                <a:latin typeface="Arial" panose="020B0604020202020204" pitchFamily="34" charset="0"/>
              </a:rPr>
              <a:t>ومما يجب أخذه في الحسبان أن استخدام اللغة لا بد أن يتمشى مع نوعية المستقبل؛ فما يصلح من كلمات في المستويات الإدارية الدنيا قد لا يصلح في مخاطبة المستويات العليا في التنظيم؛ ويرجع ذلك لاختلاف المستوى الثقافي، والتخصص المهني والوظيفي، وغيرها.</a:t>
            </a:r>
            <a:endParaRPr lang="ar-EG" sz="3200" b="1" dirty="0"/>
          </a:p>
        </p:txBody>
      </p:sp>
    </p:spTree>
    <p:extLst>
      <p:ext uri="{BB962C8B-B14F-4D97-AF65-F5344CB8AC3E}">
        <p14:creationId xmlns:p14="http://schemas.microsoft.com/office/powerpoint/2010/main" val="361965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5F1AC-C9C4-CE57-E540-EB73F7E9E5F5}"/>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45D4F71D-339E-1F45-6A3F-F59978009AB7}"/>
              </a:ext>
            </a:extLst>
          </p:cNvPr>
          <p:cNvPicPr>
            <a:picLocks noChangeAspect="1"/>
          </p:cNvPicPr>
          <p:nvPr/>
        </p:nvPicPr>
        <p:blipFill>
          <a:blip r:embed="rId2"/>
          <a:srcRect/>
          <a:stretch>
            <a:fillRect/>
          </a:stretch>
        </p:blipFill>
        <p:spPr>
          <a:xfrm>
            <a:off x="2041036" y="1628800"/>
            <a:ext cx="5278506" cy="3431029"/>
          </a:xfrm>
          <a:prstGeom prst="rect">
            <a:avLst/>
          </a:prstGeom>
        </p:spPr>
      </p:pic>
      <p:sp>
        <p:nvSpPr>
          <p:cNvPr id="4" name="مربع نص 3">
            <a:extLst>
              <a:ext uri="{FF2B5EF4-FFF2-40B4-BE49-F238E27FC236}">
                <a16:creationId xmlns:a16="http://schemas.microsoft.com/office/drawing/2014/main" id="{35C6DEA1-A5A6-BE64-95CA-18FB5BE3C1F4}"/>
              </a:ext>
            </a:extLst>
          </p:cNvPr>
          <p:cNvSpPr txBox="1"/>
          <p:nvPr/>
        </p:nvSpPr>
        <p:spPr>
          <a:xfrm>
            <a:off x="2808081" y="3044279"/>
            <a:ext cx="3744416" cy="769441"/>
          </a:xfrm>
          <a:prstGeom prst="rect">
            <a:avLst/>
          </a:prstGeom>
          <a:noFill/>
        </p:spPr>
        <p:txBody>
          <a:bodyPr wrap="square" rtlCol="0">
            <a:spAutoFit/>
          </a:bodyPr>
          <a:lstStyle/>
          <a:p>
            <a:pPr algn="ctr"/>
            <a:r>
              <a:rPr lang="ar-EG" sz="4400" b="1" dirty="0"/>
              <a:t>2- موضوع الاتصال</a:t>
            </a:r>
            <a:endParaRPr lang="en-US" sz="4400" b="1" dirty="0"/>
          </a:p>
        </p:txBody>
      </p:sp>
    </p:spTree>
    <p:extLst>
      <p:ext uri="{BB962C8B-B14F-4D97-AF65-F5344CB8AC3E}">
        <p14:creationId xmlns:p14="http://schemas.microsoft.com/office/powerpoint/2010/main" val="77413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611560" y="1988840"/>
            <a:ext cx="7155668" cy="37856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4000" b="1" dirty="0"/>
              <a:t>إن عدم الاهتمام الكافي بموضوع الاتصال يؤدي إلى حدوث مشكلات عديدة تعوق عملية الاتصال في المنظمة؛ فتحديد مضمون موضوع الاتصال يحتاج إلى دراسات تحليلية للبيانات والمعلومات لبلورة الفكرة الأساسية لعملية الاتصال؛ حتى تصل وصولا جيدًا للمستقبل.</a:t>
            </a:r>
          </a:p>
        </p:txBody>
      </p:sp>
    </p:spTree>
    <p:extLst>
      <p:ext uri="{BB962C8B-B14F-4D97-AF65-F5344CB8AC3E}">
        <p14:creationId xmlns:p14="http://schemas.microsoft.com/office/powerpoint/2010/main" val="168327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FF458-263B-D51F-8ECD-2609F1B99CF7}"/>
            </a:ext>
          </a:extLst>
        </p:cNvPr>
        <p:cNvGrpSpPr/>
        <p:nvPr/>
      </p:nvGrpSpPr>
      <p:grpSpPr>
        <a:xfrm>
          <a:off x="0" y="0"/>
          <a:ext cx="0" cy="0"/>
          <a:chOff x="0" y="0"/>
          <a:chExt cx="0" cy="0"/>
        </a:xfrm>
      </p:grpSpPr>
      <p:sp>
        <p:nvSpPr>
          <p:cNvPr id="3" name="مربع نص 2">
            <a:extLst>
              <a:ext uri="{FF2B5EF4-FFF2-40B4-BE49-F238E27FC236}">
                <a16:creationId xmlns:a16="http://schemas.microsoft.com/office/drawing/2014/main" id="{878AD855-D6BB-6FCB-7EB7-30A792998F78}"/>
              </a:ext>
            </a:extLst>
          </p:cNvPr>
          <p:cNvSpPr txBox="1"/>
          <p:nvPr/>
        </p:nvSpPr>
        <p:spPr>
          <a:xfrm>
            <a:off x="611560" y="1412776"/>
            <a:ext cx="7155668" cy="440120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endParaRPr lang="ar-EG" sz="4000" b="1" dirty="0"/>
          </a:p>
          <a:p>
            <a:r>
              <a:rPr lang="ar-EG" sz="4000" b="1" dirty="0"/>
              <a:t>وحقيقة مهمة أن موضوع الاتصال يعتمد أساسا على مدى توافر البيانات والمعلومات اللازمة لبلورة الفكرة وتحقيق الغرض من الاتصال؛ فإن أي قصور من ناحية عدم توافر المعلومات الصادقة، أو إخفاء المعلومات الهامة عن المرسل إليه قد يؤدي إلى صعوبة اتخاذ القرارات بطريقة علمية صحيحة، </a:t>
            </a:r>
          </a:p>
        </p:txBody>
      </p:sp>
    </p:spTree>
    <p:extLst>
      <p:ext uri="{BB962C8B-B14F-4D97-AF65-F5344CB8AC3E}">
        <p14:creationId xmlns:p14="http://schemas.microsoft.com/office/powerpoint/2010/main" val="257862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827584" y="2348880"/>
            <a:ext cx="7155668" cy="3416320"/>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600" b="1" dirty="0"/>
              <a:t>ومن ثُمَّ يلجأ المسؤولون إلى الاعتماد على النظرة الشخصية والتخمين؛ مما يؤدي في بعض الأحيان إلى عدم جدية هذه القرارات، وفاعليتها؛ فقد يصعب أحياناً على أحد موظفي إدارة المشتريات فهم رسالة موجهة له من أحد المهندسين في إدارة الإنتاج لاحتوائها على مصطلحات هندسية.</a:t>
            </a:r>
            <a:endParaRPr lang="ar-EG" sz="5400" b="1" dirty="0"/>
          </a:p>
        </p:txBody>
      </p:sp>
    </p:spTree>
    <p:extLst>
      <p:ext uri="{BB962C8B-B14F-4D97-AF65-F5344CB8AC3E}">
        <p14:creationId xmlns:p14="http://schemas.microsoft.com/office/powerpoint/2010/main" val="4064574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70F4DA6-E868-4D8B-6E34-9813E0DECB7E}"/>
              </a:ext>
            </a:extLst>
          </p:cNvPr>
          <p:cNvPicPr>
            <a:picLocks noChangeAspect="1"/>
          </p:cNvPicPr>
          <p:nvPr/>
        </p:nvPicPr>
        <p:blipFill>
          <a:blip r:embed="rId2"/>
          <a:srcRect/>
          <a:stretch>
            <a:fillRect/>
          </a:stretch>
        </p:blipFill>
        <p:spPr>
          <a:xfrm>
            <a:off x="2041036" y="1628800"/>
            <a:ext cx="5278506" cy="3431029"/>
          </a:xfrm>
          <a:prstGeom prst="rect">
            <a:avLst/>
          </a:prstGeom>
        </p:spPr>
      </p:pic>
      <p:sp>
        <p:nvSpPr>
          <p:cNvPr id="4" name="مربع نص 3">
            <a:extLst>
              <a:ext uri="{FF2B5EF4-FFF2-40B4-BE49-F238E27FC236}">
                <a16:creationId xmlns:a16="http://schemas.microsoft.com/office/drawing/2014/main" id="{995F31AE-2103-AE16-17DE-B69D1E8CC7CE}"/>
              </a:ext>
            </a:extLst>
          </p:cNvPr>
          <p:cNvSpPr txBox="1"/>
          <p:nvPr/>
        </p:nvSpPr>
        <p:spPr>
          <a:xfrm rot="21375631">
            <a:off x="2808081" y="3118238"/>
            <a:ext cx="3744416" cy="769441"/>
          </a:xfrm>
          <a:prstGeom prst="rect">
            <a:avLst/>
          </a:prstGeom>
          <a:noFill/>
        </p:spPr>
        <p:txBody>
          <a:bodyPr wrap="square" rtlCol="0">
            <a:spAutoFit/>
          </a:bodyPr>
          <a:lstStyle/>
          <a:p>
            <a:pPr algn="ctr"/>
            <a:r>
              <a:rPr lang="ar-EG" sz="4400" b="1" dirty="0"/>
              <a:t>3- عنصر الوقت</a:t>
            </a:r>
            <a:endParaRPr lang="en-US" sz="4400" b="1" dirty="0"/>
          </a:p>
        </p:txBody>
      </p:sp>
    </p:spTree>
    <p:extLst>
      <p:ext uri="{BB962C8B-B14F-4D97-AF65-F5344CB8AC3E}">
        <p14:creationId xmlns:p14="http://schemas.microsoft.com/office/powerpoint/2010/main" val="32589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683568" y="1484784"/>
            <a:ext cx="7155668" cy="5016758"/>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t>إن العنصر الوقت أهمية حيوية في ضمان نجاح الإدارة في تحقيق وظائفها بكفاءة عالية، وعدم مراعاة الوقت من العوامل التي تؤدي إلى عرقلة عملية الاتصال وفشلها؛ فللوقت دور كبير في جعل الاتصال ضعيفًا أو قويًا، فقد يؤدي ضغط الوقت الذي حدث الاتصال إلى عدم فاعليته؛ نظرًا لاحتمال قصور الرسالة، أو عدم توفر الوقت للمستقبل لفهم الاتصال، كذلك فإن عنصر الوقت له أهمية في تقديم المعلومات فإن اتخاذ القرارات على أساس صحيح يتطلب توافر المعلومات في الوقت المناسب.</a:t>
            </a:r>
            <a:endParaRPr lang="ar-EG" sz="4800" b="1" dirty="0"/>
          </a:p>
        </p:txBody>
      </p:sp>
    </p:spTree>
    <p:extLst>
      <p:ext uri="{BB962C8B-B14F-4D97-AF65-F5344CB8AC3E}">
        <p14:creationId xmlns:p14="http://schemas.microsoft.com/office/powerpoint/2010/main" val="405803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7DCB339-F8EB-82C4-722E-F3DDAD0EC20B}"/>
              </a:ext>
            </a:extLst>
          </p:cNvPr>
          <p:cNvPicPr>
            <a:picLocks noChangeAspect="1"/>
          </p:cNvPicPr>
          <p:nvPr/>
        </p:nvPicPr>
        <p:blipFill>
          <a:blip r:embed="rId2"/>
          <a:srcRect/>
          <a:stretch>
            <a:fillRect/>
          </a:stretch>
        </p:blipFill>
        <p:spPr>
          <a:xfrm>
            <a:off x="2041036" y="1628800"/>
            <a:ext cx="5278506" cy="3431029"/>
          </a:xfrm>
          <a:prstGeom prst="rect">
            <a:avLst/>
          </a:prstGeom>
        </p:spPr>
      </p:pic>
      <p:sp>
        <p:nvSpPr>
          <p:cNvPr id="4" name="مربع نص 3">
            <a:extLst>
              <a:ext uri="{FF2B5EF4-FFF2-40B4-BE49-F238E27FC236}">
                <a16:creationId xmlns:a16="http://schemas.microsoft.com/office/drawing/2014/main" id="{995F31AE-2103-AE16-17DE-B69D1E8CC7CE}"/>
              </a:ext>
            </a:extLst>
          </p:cNvPr>
          <p:cNvSpPr txBox="1"/>
          <p:nvPr/>
        </p:nvSpPr>
        <p:spPr>
          <a:xfrm rot="21375631">
            <a:off x="3175026" y="3117518"/>
            <a:ext cx="3744416" cy="1446550"/>
          </a:xfrm>
          <a:prstGeom prst="rect">
            <a:avLst/>
          </a:prstGeom>
          <a:noFill/>
        </p:spPr>
        <p:txBody>
          <a:bodyPr wrap="square" rtlCol="0">
            <a:spAutoFit/>
          </a:bodyPr>
          <a:lstStyle/>
          <a:p>
            <a:pPr algn="ctr"/>
            <a:r>
              <a:rPr lang="ar-EG" sz="4400" b="1" dirty="0"/>
              <a:t>4- العوامل التنظيمية</a:t>
            </a:r>
            <a:endParaRPr lang="en-US" sz="4400" b="1" dirty="0"/>
          </a:p>
        </p:txBody>
      </p:sp>
    </p:spTree>
    <p:extLst>
      <p:ext uri="{BB962C8B-B14F-4D97-AF65-F5344CB8AC3E}">
        <p14:creationId xmlns:p14="http://schemas.microsoft.com/office/powerpoint/2010/main" val="214099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467544" y="2420888"/>
            <a:ext cx="7155668" cy="255454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4000" b="1" dirty="0"/>
              <a:t>كلما زاد حجم المنظمات وتعددت المستويات الإشرافية وتعددت العلاقات أدى ذلك إلى احتمال عدم فاعلية الاتصال بين هذه المستويات الإدارية و الأفراد ببعضهم.</a:t>
            </a:r>
          </a:p>
        </p:txBody>
      </p:sp>
    </p:spTree>
    <p:extLst>
      <p:ext uri="{BB962C8B-B14F-4D97-AF65-F5344CB8AC3E}">
        <p14:creationId xmlns:p14="http://schemas.microsoft.com/office/powerpoint/2010/main" val="8582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A7183-1A82-BF5C-E143-7A473227AD0D}"/>
            </a:ext>
          </a:extLst>
        </p:cNvPr>
        <p:cNvGrpSpPr/>
        <p:nvPr/>
      </p:nvGrpSpPr>
      <p:grpSpPr>
        <a:xfrm>
          <a:off x="0" y="0"/>
          <a:ext cx="0" cy="0"/>
          <a:chOff x="0" y="0"/>
          <a:chExt cx="0" cy="0"/>
        </a:xfrm>
      </p:grpSpPr>
      <p:sp>
        <p:nvSpPr>
          <p:cNvPr id="3" name="مربع نص 2">
            <a:extLst>
              <a:ext uri="{FF2B5EF4-FFF2-40B4-BE49-F238E27FC236}">
                <a16:creationId xmlns:a16="http://schemas.microsoft.com/office/drawing/2014/main" id="{405EABA9-0C24-CB0F-A46E-461CA395E5F0}"/>
              </a:ext>
            </a:extLst>
          </p:cNvPr>
          <p:cNvSpPr txBox="1"/>
          <p:nvPr/>
        </p:nvSpPr>
        <p:spPr>
          <a:xfrm>
            <a:off x="683568" y="1412776"/>
            <a:ext cx="7155668" cy="440120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endParaRPr lang="ar-EG" sz="4000" b="1" dirty="0"/>
          </a:p>
          <a:p>
            <a:r>
              <a:rPr lang="ar-EG" sz="4000" b="1" dirty="0"/>
              <a:t>كما أن عدم فهم عملية الاتصال بطريقة صحيحة قد يرجع إلى أن الإدارة ترى أن الاتصال عبارة عن إصدار الأوامر والتعليمات، واستقبال التقارير من المرؤوسين فقط، بمعنى أن تكون الإدارة في برج عاجي بعيدة كل البعد عن مواقع التنفيذ، وهي تعتمد في ذلك على الوسائل الرسمية</a:t>
            </a:r>
          </a:p>
        </p:txBody>
      </p:sp>
    </p:spTree>
    <p:extLst>
      <p:ext uri="{BB962C8B-B14F-4D97-AF65-F5344CB8AC3E}">
        <p14:creationId xmlns:p14="http://schemas.microsoft.com/office/powerpoint/2010/main" val="323498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683568" y="1228397"/>
            <a:ext cx="7155668" cy="440120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ar-EG" sz="4000" b="1" dirty="0"/>
              <a:t>في عمليات الاتصال، فهذا لا يكفي لزيادة فاعلية الاتصال، بل يترتب عليه مشكلات تسبب انهيار عملية الاتصال كاحتمال عدم صدق البيانات والمعلومات المرفوعة إليها من المرؤوسين؛ فتكون قرارات الإدارة العليا غير سليمة؛ مما قد يؤدي لتحملها أخطاء جسيمة تمهيدًا لانهيارها، وتوقف نشاطها.</a:t>
            </a:r>
            <a:endParaRPr lang="ar-EG" sz="6000" b="1" dirty="0"/>
          </a:p>
        </p:txBody>
      </p:sp>
    </p:spTree>
    <p:extLst>
      <p:ext uri="{BB962C8B-B14F-4D97-AF65-F5344CB8AC3E}">
        <p14:creationId xmlns:p14="http://schemas.microsoft.com/office/powerpoint/2010/main" val="183492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0B374C6-D0B3-63D1-7C2E-743B29A6A23F}"/>
              </a:ext>
            </a:extLst>
          </p:cNvPr>
          <p:cNvPicPr>
            <a:picLocks noChangeAspect="1"/>
          </p:cNvPicPr>
          <p:nvPr/>
        </p:nvPicPr>
        <p:blipFill>
          <a:blip r:embed="rId2"/>
          <a:srcRect/>
          <a:stretch>
            <a:fillRect/>
          </a:stretch>
        </p:blipFill>
        <p:spPr>
          <a:xfrm>
            <a:off x="2041036" y="1628800"/>
            <a:ext cx="5278506" cy="3431029"/>
          </a:xfrm>
          <a:prstGeom prst="rect">
            <a:avLst/>
          </a:prstGeom>
        </p:spPr>
      </p:pic>
      <p:sp>
        <p:nvSpPr>
          <p:cNvPr id="4" name="مربع نص 3">
            <a:extLst>
              <a:ext uri="{FF2B5EF4-FFF2-40B4-BE49-F238E27FC236}">
                <a16:creationId xmlns:a16="http://schemas.microsoft.com/office/drawing/2014/main" id="{995F31AE-2103-AE16-17DE-B69D1E8CC7CE}"/>
              </a:ext>
            </a:extLst>
          </p:cNvPr>
          <p:cNvSpPr txBox="1"/>
          <p:nvPr/>
        </p:nvSpPr>
        <p:spPr>
          <a:xfrm rot="21375631">
            <a:off x="3031010" y="3045509"/>
            <a:ext cx="3744416" cy="1446550"/>
          </a:xfrm>
          <a:prstGeom prst="rect">
            <a:avLst/>
          </a:prstGeom>
          <a:noFill/>
        </p:spPr>
        <p:txBody>
          <a:bodyPr wrap="square" rtlCol="0">
            <a:spAutoFit/>
          </a:bodyPr>
          <a:lstStyle/>
          <a:p>
            <a:pPr algn="ctr"/>
            <a:r>
              <a:rPr lang="ar-EG" sz="4400" b="1" dirty="0"/>
              <a:t>5- العوامل الاجتماعية</a:t>
            </a:r>
            <a:endParaRPr lang="en-US" sz="4400" b="1" dirty="0"/>
          </a:p>
        </p:txBody>
      </p:sp>
    </p:spTree>
    <p:extLst>
      <p:ext uri="{BB962C8B-B14F-4D97-AF65-F5344CB8AC3E}">
        <p14:creationId xmlns:p14="http://schemas.microsoft.com/office/powerpoint/2010/main" val="240905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683568" y="1916832"/>
            <a:ext cx="7155668" cy="452431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t>إن فاعلية الاتصال في المنظمة تتوقف أساسًا على اتجاهات العاملين؛ ففي بعض الأحيان تكون اتجاهاتهم سلبية ومنعدمة الثقة في الإدارة، وهذا مما يزيد مشكلة الاتصال تعقيداً؛ ومن ثم تؤثر في حجم المعلومات المتبادلة بين أطراف الاتصال، ونوعيتها. وقد يؤدي انتشار الاتجاهات السلبية إلى إخفاء المعلومات عمدًا، أو إعطاء معلومات غير دقيقة، وهذا يتوقف على الدور الذي تقوم به المجموعات غير الرسمية.</a:t>
            </a:r>
            <a:endParaRPr lang="ar-EG" sz="4800" b="1" dirty="0"/>
          </a:p>
        </p:txBody>
      </p:sp>
    </p:spTree>
    <p:extLst>
      <p:ext uri="{BB962C8B-B14F-4D97-AF65-F5344CB8AC3E}">
        <p14:creationId xmlns:p14="http://schemas.microsoft.com/office/powerpoint/2010/main" val="64256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827584" y="2132856"/>
            <a:ext cx="7155668" cy="353943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200" b="1" dirty="0"/>
              <a:t>ولأن الاتصال ظاهرة اجتماعية فإنه يتأثر بالتغيرات النفسية التي تطرأ على الفرد؛ فإذا شعر الفرد بالارتياح فإنه يفسر الرسالة بطريقة تختلف عما إذا كان يشعر بالضيق، أو الخوف أو القلق، كذلك يتدخل في هذه الحالة مدى نظرة المستقبل إلى المرسل، وموقفه منه؛ فهي تختلف من فرد لآخر؛ مما يخلق بعض الصعوبات في الاتصال.</a:t>
            </a:r>
            <a:endParaRPr lang="ar-EG" sz="4800" b="1" dirty="0"/>
          </a:p>
        </p:txBody>
      </p:sp>
    </p:spTree>
    <p:extLst>
      <p:ext uri="{BB962C8B-B14F-4D97-AF65-F5344CB8AC3E}">
        <p14:creationId xmlns:p14="http://schemas.microsoft.com/office/powerpoint/2010/main" val="180320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AE6C3F3-5E0F-4E74-4683-034022A1453F}"/>
              </a:ext>
            </a:extLst>
          </p:cNvPr>
          <p:cNvPicPr>
            <a:picLocks noChangeAspect="1"/>
          </p:cNvPicPr>
          <p:nvPr/>
        </p:nvPicPr>
        <p:blipFill>
          <a:blip r:embed="rId2"/>
          <a:srcRect/>
          <a:stretch>
            <a:fillRect/>
          </a:stretch>
        </p:blipFill>
        <p:spPr>
          <a:xfrm>
            <a:off x="2041036" y="1628800"/>
            <a:ext cx="5278506" cy="3431029"/>
          </a:xfrm>
          <a:prstGeom prst="rect">
            <a:avLst/>
          </a:prstGeom>
        </p:spPr>
      </p:pic>
      <p:sp>
        <p:nvSpPr>
          <p:cNvPr id="4" name="مربع نص 3">
            <a:extLst>
              <a:ext uri="{FF2B5EF4-FFF2-40B4-BE49-F238E27FC236}">
                <a16:creationId xmlns:a16="http://schemas.microsoft.com/office/drawing/2014/main" id="{995F31AE-2103-AE16-17DE-B69D1E8CC7CE}"/>
              </a:ext>
            </a:extLst>
          </p:cNvPr>
          <p:cNvSpPr txBox="1"/>
          <p:nvPr/>
        </p:nvSpPr>
        <p:spPr>
          <a:xfrm rot="21375631">
            <a:off x="3008930" y="3044280"/>
            <a:ext cx="3744416" cy="769441"/>
          </a:xfrm>
          <a:prstGeom prst="rect">
            <a:avLst/>
          </a:prstGeom>
          <a:noFill/>
        </p:spPr>
        <p:txBody>
          <a:bodyPr wrap="square" rtlCol="0">
            <a:spAutoFit/>
          </a:bodyPr>
          <a:lstStyle/>
          <a:p>
            <a:pPr algn="ctr"/>
            <a:r>
              <a:rPr lang="ar-EG" sz="4400" b="1" dirty="0"/>
              <a:t>6- التشويش</a:t>
            </a:r>
            <a:endParaRPr lang="en-US" sz="4400" b="1" dirty="0"/>
          </a:p>
        </p:txBody>
      </p:sp>
    </p:spTree>
    <p:extLst>
      <p:ext uri="{BB962C8B-B14F-4D97-AF65-F5344CB8AC3E}">
        <p14:creationId xmlns:p14="http://schemas.microsoft.com/office/powerpoint/2010/main" val="371591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C18EB90-24B5-C58A-63B4-9472F6A91232}"/>
              </a:ext>
            </a:extLst>
          </p:cNvPr>
          <p:cNvSpPr txBox="1"/>
          <p:nvPr/>
        </p:nvSpPr>
        <p:spPr>
          <a:xfrm>
            <a:off x="827584" y="2132856"/>
            <a:ext cx="7155668" cy="3416320"/>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r>
              <a:rPr lang="ar-EG" sz="3600" b="1" dirty="0"/>
              <a:t>يقصد بالتشويش أي عامل يتدخل في عملية الاتصال، وينتج عنه تقليل دقة الاتصال أو تعطيله، أو إعاقته للرسالة، ويمكن أن يكون التشويش في أي مرحلة من مراحل عملية الاتصال، ومن أمثلة التشويش نقص المعلومة، وعدم كفاية الوقت، وسوء قناة الاتصال، وغيرها.</a:t>
            </a:r>
          </a:p>
        </p:txBody>
      </p:sp>
    </p:spTree>
    <p:extLst>
      <p:ext uri="{BB962C8B-B14F-4D97-AF65-F5344CB8AC3E}">
        <p14:creationId xmlns:p14="http://schemas.microsoft.com/office/powerpoint/2010/main" val="196326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7723824-D408-F32E-4689-6C3DDA3A2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EA89F-9098-6297-DCF0-9ECBB4D25624}"/>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8877EF28-52EA-B869-CDB1-543AC45B2AFD}"/>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216B55B4-7DF0-9ED2-F3AA-A20CDAC42F19}"/>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6AA677C-31CD-314A-960E-33FB1BDF9926}"/>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FA942F8-40E9-8479-522C-5F6FC06BB5F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E3CF97B7-A28E-8EA4-C91D-68A3BEB390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07B48C0-A4BB-6371-0567-D7F08EBB8C9A}"/>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1E5BA0BE-B3BD-4656-E788-10382D4F0FC7}"/>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3751443B-D744-7FF3-2C8F-7C8365F6E51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8FD93730-F938-8FEE-3FF4-5865F3B446B3}"/>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A58107AA-DEAD-BF00-F674-086B82273F95}"/>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12B2DC44-B7B3-5F2E-C866-DBD99ACDE2B1}"/>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E54FE7BD-2AC8-0A37-3E61-D2D4AA760646}"/>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CA9AEEEA-26E9-72CA-D254-BC3EBFF829B9}"/>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94229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611560" y="692696"/>
            <a:ext cx="6480720" cy="5078313"/>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3600" b="1" dirty="0">
                <a:solidFill>
                  <a:srgbClr val="C00000"/>
                </a:solidFill>
              </a:rPr>
              <a:t>يختار المعلم جملة معينة، ثم تنتقل الرسالة من طالب إلى آخر بصوت منخفض، وبعد مرور الرسالة الجميع الطلاب يذكر آخر طالب الرسالة التي وصلته من الطالب السابق له، لمعرفة تغير الجملة من عدمه، وبالنقاش مع زملائك أجب عن ما يأتي:</a:t>
            </a:r>
          </a:p>
          <a:p>
            <a:pPr marL="457200" indent="-457200">
              <a:buFont typeface="Arial" panose="020B0604020202020204" pitchFamily="34" charset="0"/>
              <a:buChar char="•"/>
            </a:pPr>
            <a:r>
              <a:rPr lang="ar-EG" sz="3600" b="1" dirty="0"/>
              <a:t> هل الرسالة وصلت كما هي؟</a:t>
            </a:r>
          </a:p>
          <a:p>
            <a:pPr marL="457200" indent="-457200">
              <a:buFont typeface="Arial" panose="020B0604020202020204" pitchFamily="34" charset="0"/>
              <a:buChar char="•"/>
            </a:pPr>
            <a:r>
              <a:rPr lang="ar-EG" sz="3600" b="1" dirty="0"/>
              <a:t> في حال لم تصل كما هي ما الأسباب التي أدت إلى ذلك؟</a:t>
            </a:r>
          </a:p>
          <a:p>
            <a:pPr marL="457200" indent="-457200">
              <a:buFont typeface="Arial" panose="020B0604020202020204" pitchFamily="34" charset="0"/>
              <a:buChar char="•"/>
            </a:pPr>
            <a:r>
              <a:rPr lang="ar-EG" sz="3600" b="1" dirty="0"/>
              <a:t>ما علاقة ذلك بمعوقات الاتصال؟</a:t>
            </a:r>
          </a:p>
        </p:txBody>
      </p:sp>
    </p:spTree>
    <p:extLst>
      <p:ext uri="{BB962C8B-B14F-4D97-AF65-F5344CB8AC3E}">
        <p14:creationId xmlns:p14="http://schemas.microsoft.com/office/powerpoint/2010/main" val="357532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566886" y="1799920"/>
            <a:ext cx="3660854" cy="3258160"/>
          </a:xfrm>
          <a:custGeom>
            <a:avLst/>
            <a:gdLst/>
            <a:ahLst/>
            <a:cxnLst/>
            <a:rect l="l" t="t" r="r" b="b"/>
            <a:pathLst>
              <a:path w="7321708" h="6516320">
                <a:moveTo>
                  <a:pt x="0" y="0"/>
                </a:moveTo>
                <a:lnTo>
                  <a:pt x="7321708" y="0"/>
                </a:lnTo>
                <a:lnTo>
                  <a:pt x="7321708" y="6516320"/>
                </a:lnTo>
                <a:lnTo>
                  <a:pt x="0" y="6516320"/>
                </a:lnTo>
                <a:lnTo>
                  <a:pt x="0" y="0"/>
                </a:lnTo>
                <a:close/>
              </a:path>
            </a:pathLst>
          </a:custGeom>
          <a:blipFill>
            <a:blip r:embed="rId2"/>
            <a:stretch>
              <a:fillRect/>
            </a:stretch>
          </a:blipFill>
        </p:spPr>
      </p:sp>
      <p:grpSp>
        <p:nvGrpSpPr>
          <p:cNvPr id="25" name="Group 25"/>
          <p:cNvGrpSpPr/>
          <p:nvPr/>
        </p:nvGrpSpPr>
        <p:grpSpPr>
          <a:xfrm>
            <a:off x="4736417" y="2081619"/>
            <a:ext cx="3660854" cy="2694761"/>
            <a:chOff x="0" y="0"/>
            <a:chExt cx="1022610" cy="1419463"/>
          </a:xfrm>
        </p:grpSpPr>
        <p:sp>
          <p:nvSpPr>
            <p:cNvPr id="26" name="Freeform 26"/>
            <p:cNvSpPr/>
            <p:nvPr/>
          </p:nvSpPr>
          <p:spPr>
            <a:xfrm>
              <a:off x="0" y="0"/>
              <a:ext cx="1022610" cy="1419463"/>
            </a:xfrm>
            <a:custGeom>
              <a:avLst/>
              <a:gdLst/>
              <a:ahLst/>
              <a:cxnLst/>
              <a:rect l="l" t="t" r="r" b="b"/>
              <a:pathLst>
                <a:path w="1022610" h="1419463">
                  <a:moveTo>
                    <a:pt x="79758" y="0"/>
                  </a:moveTo>
                  <a:lnTo>
                    <a:pt x="942852" y="0"/>
                  </a:lnTo>
                  <a:cubicBezTo>
                    <a:pt x="964005" y="0"/>
                    <a:pt x="984292" y="8403"/>
                    <a:pt x="999249" y="23360"/>
                  </a:cubicBezTo>
                  <a:cubicBezTo>
                    <a:pt x="1014207" y="38318"/>
                    <a:pt x="1022610" y="58605"/>
                    <a:pt x="1022610" y="79758"/>
                  </a:cubicBezTo>
                  <a:lnTo>
                    <a:pt x="1022610" y="1339705"/>
                  </a:lnTo>
                  <a:cubicBezTo>
                    <a:pt x="1022610" y="1360858"/>
                    <a:pt x="1014207" y="1381145"/>
                    <a:pt x="999249" y="1396102"/>
                  </a:cubicBezTo>
                  <a:cubicBezTo>
                    <a:pt x="984292" y="1411060"/>
                    <a:pt x="964005" y="1419463"/>
                    <a:pt x="942852" y="1419463"/>
                  </a:cubicBezTo>
                  <a:lnTo>
                    <a:pt x="79758" y="1419463"/>
                  </a:lnTo>
                  <a:cubicBezTo>
                    <a:pt x="58605" y="1419463"/>
                    <a:pt x="38318" y="1411060"/>
                    <a:pt x="23360" y="1396102"/>
                  </a:cubicBezTo>
                  <a:cubicBezTo>
                    <a:pt x="8403" y="1381145"/>
                    <a:pt x="0" y="1360858"/>
                    <a:pt x="0" y="1339705"/>
                  </a:cubicBezTo>
                  <a:lnTo>
                    <a:pt x="0" y="79758"/>
                  </a:lnTo>
                  <a:cubicBezTo>
                    <a:pt x="0" y="58605"/>
                    <a:pt x="8403" y="38318"/>
                    <a:pt x="23360" y="23360"/>
                  </a:cubicBezTo>
                  <a:cubicBezTo>
                    <a:pt x="38318" y="8403"/>
                    <a:pt x="58605" y="0"/>
                    <a:pt x="79758" y="0"/>
                  </a:cubicBezTo>
                  <a:close/>
                </a:path>
              </a:pathLst>
            </a:custGeom>
            <a:solidFill>
              <a:srgbClr val="FFFFFF"/>
            </a:solidFill>
            <a:ln w="28575" cap="rnd">
              <a:solidFill>
                <a:srgbClr val="FFFFFF"/>
              </a:solidFill>
              <a:prstDash val="solid"/>
              <a:round/>
            </a:ln>
          </p:spPr>
        </p:sp>
        <p:sp>
          <p:nvSpPr>
            <p:cNvPr id="27" name="TextBox 27"/>
            <p:cNvSpPr txBox="1"/>
            <p:nvPr/>
          </p:nvSpPr>
          <p:spPr>
            <a:xfrm>
              <a:off x="0" y="-38100"/>
              <a:ext cx="1022610" cy="145756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مربع نص 40">
            <a:extLst>
              <a:ext uri="{FF2B5EF4-FFF2-40B4-BE49-F238E27FC236}">
                <a16:creationId xmlns:a16="http://schemas.microsoft.com/office/drawing/2014/main" id="{F65B2D32-BD2E-691A-EAF5-F01F0CF7F5B3}"/>
              </a:ext>
            </a:extLst>
          </p:cNvPr>
          <p:cNvSpPr txBox="1"/>
          <p:nvPr/>
        </p:nvSpPr>
        <p:spPr>
          <a:xfrm>
            <a:off x="4227740" y="3008367"/>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70AD47">
                    <a:lumMod val="50000"/>
                  </a:srgbClr>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4400" b="1" i="0" u="none" strike="noStrike" kern="1200" cap="none" spc="0" normalizeH="0" baseline="0" noProof="0" dirty="0">
              <a:ln>
                <a:noFill/>
              </a:ln>
              <a:solidFill>
                <a:srgbClr val="70AD47">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899592" y="920621"/>
            <a:ext cx="5400600" cy="4524315"/>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3200" b="1" dirty="0">
                <a:solidFill>
                  <a:srgbClr val="C00000"/>
                </a:solidFill>
              </a:rPr>
              <a:t>بين عمليات الاتصال التي تحتاجها كل مؤسسة من مؤسسات المجتمع الآتية لتحقيق أهدافها، ثم قدم تقريرًا لزملائك:</a:t>
            </a:r>
          </a:p>
          <a:p>
            <a:pPr marL="457200" indent="-457200">
              <a:buFont typeface="Arial" panose="020B0604020202020204" pitchFamily="34" charset="0"/>
              <a:buChar char="•"/>
            </a:pPr>
            <a:r>
              <a:rPr lang="ar-EG" sz="3200" b="1" dirty="0"/>
              <a:t>اهتمام المركز الوطني للقياس والتقويم بمعرفة الطلاب لمواعيد اختبار القدرات العامة.</a:t>
            </a:r>
          </a:p>
          <a:p>
            <a:pPr marL="457200" indent="-457200">
              <a:buFont typeface="Arial" panose="020B0604020202020204" pitchFamily="34" charset="0"/>
              <a:buChar char="•"/>
            </a:pPr>
            <a:r>
              <a:rPr lang="ar-EG" sz="3200" b="1" dirty="0"/>
              <a:t>رغبة وزارة الصحة في نشر التوعية الصحية بمخاطر التدخين.</a:t>
            </a:r>
          </a:p>
          <a:p>
            <a:pPr marL="457200" indent="-457200">
              <a:buFont typeface="Arial" panose="020B0604020202020204" pitchFamily="34" charset="0"/>
              <a:buChar char="•"/>
            </a:pPr>
            <a:r>
              <a:rPr lang="ar-EG" sz="3200" b="1" dirty="0"/>
              <a:t>حرص إدارة المدرسة على تعزيز القيم لدى الطلاب.</a:t>
            </a:r>
          </a:p>
        </p:txBody>
      </p:sp>
    </p:spTree>
    <p:extLst>
      <p:ext uri="{BB962C8B-B14F-4D97-AF65-F5344CB8AC3E}">
        <p14:creationId xmlns:p14="http://schemas.microsoft.com/office/powerpoint/2010/main" val="253414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03936" y="5397988"/>
            <a:ext cx="525902" cy="310516"/>
            <a:chOff x="0" y="0"/>
            <a:chExt cx="277018" cy="163564"/>
          </a:xfrm>
        </p:grpSpPr>
        <p:sp>
          <p:nvSpPr>
            <p:cNvPr id="18" name="Freeform 18"/>
            <p:cNvSpPr/>
            <p:nvPr/>
          </p:nvSpPr>
          <p:spPr>
            <a:xfrm>
              <a:off x="0" y="0"/>
              <a:ext cx="277018" cy="163564"/>
            </a:xfrm>
            <a:custGeom>
              <a:avLst/>
              <a:gdLst/>
              <a:ahLst/>
              <a:cxnLst/>
              <a:rect l="l" t="t" r="r" b="b"/>
              <a:pathLst>
                <a:path w="277018" h="163564">
                  <a:moveTo>
                    <a:pt x="81782" y="0"/>
                  </a:moveTo>
                  <a:lnTo>
                    <a:pt x="195236" y="0"/>
                  </a:lnTo>
                  <a:cubicBezTo>
                    <a:pt x="240403" y="0"/>
                    <a:pt x="277018" y="36615"/>
                    <a:pt x="277018" y="81782"/>
                  </a:cubicBezTo>
                  <a:lnTo>
                    <a:pt x="277018" y="81782"/>
                  </a:lnTo>
                  <a:cubicBezTo>
                    <a:pt x="277018" y="126949"/>
                    <a:pt x="240403" y="163564"/>
                    <a:pt x="195236"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277018"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5187519" y="1722994"/>
            <a:ext cx="3442131" cy="3412013"/>
          </a:xfrm>
          <a:custGeom>
            <a:avLst/>
            <a:gdLst/>
            <a:ahLst/>
            <a:cxnLst/>
            <a:rect l="l" t="t" r="r" b="b"/>
            <a:pathLst>
              <a:path w="6884262" h="6824025">
                <a:moveTo>
                  <a:pt x="0" y="0"/>
                </a:moveTo>
                <a:lnTo>
                  <a:pt x="6884262" y="0"/>
                </a:lnTo>
                <a:lnTo>
                  <a:pt x="6884262" y="6824024"/>
                </a:lnTo>
                <a:lnTo>
                  <a:pt x="0" y="6824024"/>
                </a:lnTo>
                <a:lnTo>
                  <a:pt x="0" y="0"/>
                </a:lnTo>
                <a:close/>
              </a:path>
            </a:pathLst>
          </a:custGeom>
          <a:blipFill>
            <a:blip r:embed="rId2"/>
            <a:stretch>
              <a:fillRect/>
            </a:stretch>
          </a:blipFill>
        </p:spPr>
      </p:sp>
      <p:sp>
        <p:nvSpPr>
          <p:cNvPr id="23" name="TextBox 23"/>
          <p:cNvSpPr txBox="1"/>
          <p:nvPr/>
        </p:nvSpPr>
        <p:spPr>
          <a:xfrm>
            <a:off x="435411" y="5449770"/>
            <a:ext cx="262951" cy="163891"/>
          </a:xfrm>
          <a:prstGeom prst="rect">
            <a:avLst/>
          </a:prstGeom>
        </p:spPr>
        <p:txBody>
          <a:bodyPr lIns="0" tIns="0" rIns="0" bIns="0" rtlCol="0" anchor="t">
            <a:spAutoFit/>
          </a:bodyPr>
          <a:lstStyle/>
          <a:p>
            <a:pPr marL="0" marR="0" lvl="0" indent="0" algn="ctr" defTabSz="457200" rtl="0" eaLnBrk="1" fontAlgn="auto" latinLnBrk="0" hangingPunct="1">
              <a:lnSpc>
                <a:spcPts val="1400"/>
              </a:lnSpc>
              <a:spcBef>
                <a:spcPct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Cy Grotesk Key"/>
                <a:ea typeface="Cy Grotesk Key"/>
                <a:cs typeface="Cy Grotesk Key"/>
                <a:sym typeface="Cy Grotesk Key"/>
              </a:rPr>
              <a:t>08</a:t>
            </a:r>
          </a:p>
        </p:txBody>
      </p:sp>
      <p:grpSp>
        <p:nvGrpSpPr>
          <p:cNvPr id="30" name="Group 30"/>
          <p:cNvGrpSpPr/>
          <p:nvPr/>
        </p:nvGrpSpPr>
        <p:grpSpPr>
          <a:xfrm>
            <a:off x="383877" y="2487540"/>
            <a:ext cx="4737734" cy="2178924"/>
            <a:chOff x="0" y="0"/>
            <a:chExt cx="1616683" cy="240297"/>
          </a:xfrm>
        </p:grpSpPr>
        <p:sp>
          <p:nvSpPr>
            <p:cNvPr id="31" name="Freeform 31"/>
            <p:cNvSpPr/>
            <p:nvPr/>
          </p:nvSpPr>
          <p:spPr>
            <a:xfrm>
              <a:off x="0" y="0"/>
              <a:ext cx="1616683" cy="240297"/>
            </a:xfrm>
            <a:custGeom>
              <a:avLst/>
              <a:gdLst/>
              <a:ahLst/>
              <a:cxnLst/>
              <a:rect l="l" t="t" r="r" b="b"/>
              <a:pathLst>
                <a:path w="1616683" h="240297">
                  <a:moveTo>
                    <a:pt x="31531" y="0"/>
                  </a:moveTo>
                  <a:lnTo>
                    <a:pt x="1585153" y="0"/>
                  </a:lnTo>
                  <a:cubicBezTo>
                    <a:pt x="1593515" y="0"/>
                    <a:pt x="1601535" y="3322"/>
                    <a:pt x="1607448" y="9235"/>
                  </a:cubicBezTo>
                  <a:cubicBezTo>
                    <a:pt x="1613362" y="15148"/>
                    <a:pt x="1616683" y="23168"/>
                    <a:pt x="1616683" y="31531"/>
                  </a:cubicBezTo>
                  <a:lnTo>
                    <a:pt x="1616683" y="208766"/>
                  </a:lnTo>
                  <a:cubicBezTo>
                    <a:pt x="1616683" y="226180"/>
                    <a:pt x="1602567" y="240297"/>
                    <a:pt x="1585153" y="240297"/>
                  </a:cubicBezTo>
                  <a:lnTo>
                    <a:pt x="31531" y="240297"/>
                  </a:lnTo>
                  <a:cubicBezTo>
                    <a:pt x="14117" y="240297"/>
                    <a:pt x="0" y="226180"/>
                    <a:pt x="0" y="208766"/>
                  </a:cubicBezTo>
                  <a:lnTo>
                    <a:pt x="0" y="31531"/>
                  </a:lnTo>
                  <a:cubicBezTo>
                    <a:pt x="0" y="14117"/>
                    <a:pt x="14117" y="0"/>
                    <a:pt x="31531" y="0"/>
                  </a:cubicBezTo>
                  <a:close/>
                </a:path>
              </a:pathLst>
            </a:custGeom>
            <a:solidFill>
              <a:srgbClr val="FFFFFF"/>
            </a:solidFill>
            <a:ln w="28575" cap="rnd">
              <a:solidFill>
                <a:srgbClr val="E75675"/>
              </a:solidFill>
              <a:prstDash val="solid"/>
              <a:round/>
            </a:ln>
          </p:spPr>
        </p:sp>
        <p:sp>
          <p:nvSpPr>
            <p:cNvPr id="32" name="TextBox 32"/>
            <p:cNvSpPr txBox="1"/>
            <p:nvPr/>
          </p:nvSpPr>
          <p:spPr>
            <a:xfrm>
              <a:off x="0" y="-38100"/>
              <a:ext cx="161668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4" name="مربع نص 33">
            <a:extLst>
              <a:ext uri="{FF2B5EF4-FFF2-40B4-BE49-F238E27FC236}">
                <a16:creationId xmlns:a16="http://schemas.microsoft.com/office/drawing/2014/main" id="{7F38295F-20C3-5B83-712F-F853182D74EA}"/>
              </a:ext>
            </a:extLst>
          </p:cNvPr>
          <p:cNvSpPr txBox="1"/>
          <p:nvPr/>
        </p:nvSpPr>
        <p:spPr>
          <a:xfrm>
            <a:off x="109952" y="2527389"/>
            <a:ext cx="5328592" cy="221599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138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138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DEF3502E-6371-39D4-02F1-D15A0447923E}"/>
              </a:ext>
            </a:extLst>
          </p:cNvPr>
          <p:cNvSpPr/>
          <p:nvPr/>
        </p:nvSpPr>
        <p:spPr>
          <a:xfrm>
            <a:off x="1943233" y="1891842"/>
            <a:ext cx="5257534" cy="2674770"/>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996952"/>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22120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8">
            <a:extLst>
              <a:ext uri="{FF2B5EF4-FFF2-40B4-BE49-F238E27FC236}">
                <a16:creationId xmlns:a16="http://schemas.microsoft.com/office/drawing/2014/main" id="{99FDB039-3814-AD86-B1F5-9E03C090E36E}"/>
              </a:ext>
            </a:extLst>
          </p:cNvPr>
          <p:cNvGrpSpPr/>
          <p:nvPr/>
        </p:nvGrpSpPr>
        <p:grpSpPr>
          <a:xfrm>
            <a:off x="1741537" y="1127646"/>
            <a:ext cx="5638775" cy="2301354"/>
            <a:chOff x="0" y="0"/>
            <a:chExt cx="1022610" cy="1419463"/>
          </a:xfrm>
        </p:grpSpPr>
        <p:sp>
          <p:nvSpPr>
            <p:cNvPr id="6" name="Freeform 29">
              <a:extLst>
                <a:ext uri="{FF2B5EF4-FFF2-40B4-BE49-F238E27FC236}">
                  <a16:creationId xmlns:a16="http://schemas.microsoft.com/office/drawing/2014/main" id="{2ED89E83-DB1B-9297-0B9D-A95F62538B40}"/>
                </a:ext>
              </a:extLst>
            </p:cNvPr>
            <p:cNvSpPr/>
            <p:nvPr/>
          </p:nvSpPr>
          <p:spPr>
            <a:xfrm>
              <a:off x="0" y="0"/>
              <a:ext cx="1022610" cy="1419463"/>
            </a:xfrm>
            <a:custGeom>
              <a:avLst/>
              <a:gdLst/>
              <a:ahLst/>
              <a:cxnLst/>
              <a:rect l="l" t="t" r="r" b="b"/>
              <a:pathLst>
                <a:path w="1022610" h="1419463">
                  <a:moveTo>
                    <a:pt x="79758" y="0"/>
                  </a:moveTo>
                  <a:lnTo>
                    <a:pt x="942852" y="0"/>
                  </a:lnTo>
                  <a:cubicBezTo>
                    <a:pt x="964005" y="0"/>
                    <a:pt x="984292" y="8403"/>
                    <a:pt x="999249" y="23360"/>
                  </a:cubicBezTo>
                  <a:cubicBezTo>
                    <a:pt x="1014207" y="38318"/>
                    <a:pt x="1022610" y="58605"/>
                    <a:pt x="1022610" y="79758"/>
                  </a:cubicBezTo>
                  <a:lnTo>
                    <a:pt x="1022610" y="1339705"/>
                  </a:lnTo>
                  <a:cubicBezTo>
                    <a:pt x="1022610" y="1360858"/>
                    <a:pt x="1014207" y="1381145"/>
                    <a:pt x="999249" y="1396102"/>
                  </a:cubicBezTo>
                  <a:cubicBezTo>
                    <a:pt x="984292" y="1411060"/>
                    <a:pt x="964005" y="1419463"/>
                    <a:pt x="942852" y="1419463"/>
                  </a:cubicBezTo>
                  <a:lnTo>
                    <a:pt x="79758" y="1419463"/>
                  </a:lnTo>
                  <a:cubicBezTo>
                    <a:pt x="58605" y="1419463"/>
                    <a:pt x="38318" y="1411060"/>
                    <a:pt x="23360" y="1396102"/>
                  </a:cubicBezTo>
                  <a:cubicBezTo>
                    <a:pt x="8403" y="1381145"/>
                    <a:pt x="0" y="1360858"/>
                    <a:pt x="0" y="1339705"/>
                  </a:cubicBezTo>
                  <a:lnTo>
                    <a:pt x="0" y="79758"/>
                  </a:lnTo>
                  <a:cubicBezTo>
                    <a:pt x="0" y="58605"/>
                    <a:pt x="8403" y="38318"/>
                    <a:pt x="23360" y="23360"/>
                  </a:cubicBezTo>
                  <a:cubicBezTo>
                    <a:pt x="38318" y="8403"/>
                    <a:pt x="58605" y="0"/>
                    <a:pt x="79758" y="0"/>
                  </a:cubicBezTo>
                  <a:close/>
                </a:path>
              </a:pathLst>
            </a:custGeom>
            <a:solidFill>
              <a:srgbClr val="FFFFFF"/>
            </a:solidFill>
            <a:ln w="28575" cap="rnd">
              <a:solidFill>
                <a:srgbClr val="FFFFFF"/>
              </a:solidFill>
              <a:prstDash val="solid"/>
              <a:round/>
            </a:ln>
          </p:spPr>
        </p:sp>
        <p:sp>
          <p:nvSpPr>
            <p:cNvPr id="7" name="TextBox 30">
              <a:extLst>
                <a:ext uri="{FF2B5EF4-FFF2-40B4-BE49-F238E27FC236}">
                  <a16:creationId xmlns:a16="http://schemas.microsoft.com/office/drawing/2014/main" id="{FEB68AD7-4437-A85C-D5C5-0DE91BAAA2B2}"/>
                </a:ext>
              </a:extLst>
            </p:cNvPr>
            <p:cNvSpPr txBox="1"/>
            <p:nvPr/>
          </p:nvSpPr>
          <p:spPr>
            <a:xfrm>
              <a:off x="0" y="-38100"/>
              <a:ext cx="1022610" cy="145756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34">
            <a:extLst>
              <a:ext uri="{FF2B5EF4-FFF2-40B4-BE49-F238E27FC236}">
                <a16:creationId xmlns:a16="http://schemas.microsoft.com/office/drawing/2014/main" id="{A3CD3A8F-FDDE-815A-C900-B5647B396E21}"/>
              </a:ext>
            </a:extLst>
          </p:cNvPr>
          <p:cNvGrpSpPr/>
          <p:nvPr/>
        </p:nvGrpSpPr>
        <p:grpSpPr>
          <a:xfrm>
            <a:off x="1954805" y="1330454"/>
            <a:ext cx="5234392" cy="1018426"/>
            <a:chOff x="-75235" y="-38100"/>
            <a:chExt cx="949274" cy="489654"/>
          </a:xfrm>
        </p:grpSpPr>
        <p:sp>
          <p:nvSpPr>
            <p:cNvPr id="10" name="Freeform 35">
              <a:extLst>
                <a:ext uri="{FF2B5EF4-FFF2-40B4-BE49-F238E27FC236}">
                  <a16:creationId xmlns:a16="http://schemas.microsoft.com/office/drawing/2014/main" id="{6C0BEC78-5B39-94FF-EF5F-D052696B6405}"/>
                </a:ext>
              </a:extLst>
            </p:cNvPr>
            <p:cNvSpPr/>
            <p:nvPr/>
          </p:nvSpPr>
          <p:spPr>
            <a:xfrm>
              <a:off x="-75235" y="0"/>
              <a:ext cx="949274" cy="451554"/>
            </a:xfrm>
            <a:custGeom>
              <a:avLst/>
              <a:gdLst/>
              <a:ahLst/>
              <a:cxnLst/>
              <a:rect l="l" t="t" r="r" b="b"/>
              <a:pathLst>
                <a:path w="874039" h="253752">
                  <a:moveTo>
                    <a:pt x="58322" y="0"/>
                  </a:moveTo>
                  <a:lnTo>
                    <a:pt x="815717" y="0"/>
                  </a:lnTo>
                  <a:cubicBezTo>
                    <a:pt x="831185" y="0"/>
                    <a:pt x="846019" y="6145"/>
                    <a:pt x="856957" y="17082"/>
                  </a:cubicBezTo>
                  <a:cubicBezTo>
                    <a:pt x="867894" y="28020"/>
                    <a:pt x="874039" y="42854"/>
                    <a:pt x="874039" y="58322"/>
                  </a:cubicBezTo>
                  <a:lnTo>
                    <a:pt x="874039" y="195430"/>
                  </a:lnTo>
                  <a:cubicBezTo>
                    <a:pt x="874039" y="227640"/>
                    <a:pt x="847927" y="253752"/>
                    <a:pt x="815717" y="253752"/>
                  </a:cubicBezTo>
                  <a:lnTo>
                    <a:pt x="58322" y="253752"/>
                  </a:lnTo>
                  <a:cubicBezTo>
                    <a:pt x="42854" y="253752"/>
                    <a:pt x="28020" y="247607"/>
                    <a:pt x="17082" y="236670"/>
                  </a:cubicBezTo>
                  <a:cubicBezTo>
                    <a:pt x="6145" y="225732"/>
                    <a:pt x="0" y="210898"/>
                    <a:pt x="0" y="195430"/>
                  </a:cubicBezTo>
                  <a:lnTo>
                    <a:pt x="0" y="58322"/>
                  </a:lnTo>
                  <a:cubicBezTo>
                    <a:pt x="0" y="42854"/>
                    <a:pt x="6145" y="28020"/>
                    <a:pt x="17082" y="17082"/>
                  </a:cubicBezTo>
                  <a:cubicBezTo>
                    <a:pt x="28020" y="6145"/>
                    <a:pt x="42854" y="0"/>
                    <a:pt x="58322" y="0"/>
                  </a:cubicBezTo>
                  <a:close/>
                </a:path>
              </a:pathLst>
            </a:custGeom>
            <a:solidFill>
              <a:srgbClr val="F8AD36"/>
            </a:solidFill>
            <a:ln cap="rnd">
              <a:noFill/>
              <a:prstDash val="solid"/>
              <a:round/>
            </a:ln>
          </p:spPr>
        </p:sp>
        <p:sp>
          <p:nvSpPr>
            <p:cNvPr id="11" name="TextBox 36">
              <a:extLst>
                <a:ext uri="{FF2B5EF4-FFF2-40B4-BE49-F238E27FC236}">
                  <a16:creationId xmlns:a16="http://schemas.microsoft.com/office/drawing/2014/main" id="{314C8916-F534-BA85-68FC-7FE7599FB7C3}"/>
                </a:ext>
              </a:extLst>
            </p:cNvPr>
            <p:cNvSpPr txBox="1"/>
            <p:nvPr/>
          </p:nvSpPr>
          <p:spPr>
            <a:xfrm>
              <a:off x="0" y="-38100"/>
              <a:ext cx="874039" cy="291852"/>
            </a:xfrm>
            <a:prstGeom prst="rect">
              <a:avLst/>
            </a:prstGeom>
          </p:spPr>
          <p:txBody>
            <a:bodyPr lIns="50800" tIns="50800" rIns="50800" bIns="50800" rtlCol="0" anchor="ctr"/>
            <a:lstStyle/>
            <a:p>
              <a:pPr algn="ctr">
                <a:lnSpc>
                  <a:spcPts val="2659"/>
                </a:lnSpc>
                <a:spcBef>
                  <a:spcPct val="0"/>
                </a:spcBef>
              </a:pPr>
              <a:endParaRPr/>
            </a:p>
          </p:txBody>
        </p:sp>
      </p:grpSp>
      <p:sp>
        <p:nvSpPr>
          <p:cNvPr id="3" name="مربع نص 2">
            <a:extLst>
              <a:ext uri="{FF2B5EF4-FFF2-40B4-BE49-F238E27FC236}">
                <a16:creationId xmlns:a16="http://schemas.microsoft.com/office/drawing/2014/main" id="{2020DBF9-3E7C-1FDA-E794-EFE0F92B568F}"/>
              </a:ext>
            </a:extLst>
          </p:cNvPr>
          <p:cNvSpPr txBox="1"/>
          <p:nvPr/>
        </p:nvSpPr>
        <p:spPr>
          <a:xfrm>
            <a:off x="899592" y="1577724"/>
            <a:ext cx="6048672" cy="646331"/>
          </a:xfrm>
          <a:prstGeom prst="rect">
            <a:avLst/>
          </a:prstGeom>
          <a:noFill/>
          <a:ln>
            <a:noFill/>
          </a:ln>
        </p:spPr>
        <p:txBody>
          <a:bodyPr wrap="square">
            <a:spAutoFit/>
          </a:bodyPr>
          <a:lstStyle/>
          <a:p>
            <a:r>
              <a:rPr lang="ar-EG" sz="3600" b="1" dirty="0"/>
              <a:t>وضح المقصود بمبادئ الاتصال الآتية:</a:t>
            </a:r>
            <a:endParaRPr lang="ar-EG" sz="6000" b="1" dirty="0"/>
          </a:p>
        </p:txBody>
      </p:sp>
      <p:sp>
        <p:nvSpPr>
          <p:cNvPr id="9" name="مخطط انسيابي: تخزين داخلي 8">
            <a:extLst>
              <a:ext uri="{FF2B5EF4-FFF2-40B4-BE49-F238E27FC236}">
                <a16:creationId xmlns:a16="http://schemas.microsoft.com/office/drawing/2014/main" id="{5053535A-FB24-78CF-8995-15A455FD5FA0}"/>
              </a:ext>
            </a:extLst>
          </p:cNvPr>
          <p:cNvSpPr/>
          <p:nvPr/>
        </p:nvSpPr>
        <p:spPr>
          <a:xfrm>
            <a:off x="3072287" y="1839113"/>
            <a:ext cx="2952328" cy="1800200"/>
          </a:xfrm>
          <a:prstGeom prst="flowChartInternalStorag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4800" b="1" dirty="0">
                <a:solidFill>
                  <a:srgbClr val="002060"/>
                </a:solidFill>
              </a:rPr>
              <a:t>الانسيابية</a:t>
            </a:r>
            <a:endParaRPr lang="en-US" sz="4800" b="1" dirty="0">
              <a:solidFill>
                <a:srgbClr val="002060"/>
              </a:solidFill>
            </a:endParaRPr>
          </a:p>
        </p:txBody>
      </p:sp>
      <p:sp>
        <p:nvSpPr>
          <p:cNvPr id="2" name="مربع نص 1">
            <a:extLst>
              <a:ext uri="{FF2B5EF4-FFF2-40B4-BE49-F238E27FC236}">
                <a16:creationId xmlns:a16="http://schemas.microsoft.com/office/drawing/2014/main" id="{41441563-85C4-E793-32EE-1ECA43454658}"/>
              </a:ext>
            </a:extLst>
          </p:cNvPr>
          <p:cNvSpPr txBox="1"/>
          <p:nvPr/>
        </p:nvSpPr>
        <p:spPr>
          <a:xfrm>
            <a:off x="1331438" y="4219529"/>
            <a:ext cx="6048672" cy="1200329"/>
          </a:xfrm>
          <a:prstGeom prst="rect">
            <a:avLst/>
          </a:prstGeom>
          <a:noFill/>
          <a:ln>
            <a:noFill/>
          </a:ln>
        </p:spPr>
        <p:txBody>
          <a:bodyPr wrap="square" rtlCol="1">
            <a:spAutoFit/>
          </a:bodyPr>
          <a:lstStyle/>
          <a:p>
            <a:r>
              <a:rPr lang="ar-EG" sz="3600" b="1" dirty="0">
                <a:solidFill>
                  <a:srgbClr val="FF0000"/>
                </a:solidFill>
              </a:rPr>
              <a:t>يحدث وفق أقصر الطرق المناسبة، دون الحاجة إلى تعقيد العملية الإجرائية للاتصال</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FC30-C8B4-7480-80EA-EDA1AC90AC43}"/>
            </a:ext>
          </a:extLst>
        </p:cNvPr>
        <p:cNvGrpSpPr/>
        <p:nvPr/>
      </p:nvGrpSpPr>
      <p:grpSpPr>
        <a:xfrm>
          <a:off x="0" y="0"/>
          <a:ext cx="0" cy="0"/>
          <a:chOff x="0" y="0"/>
          <a:chExt cx="0" cy="0"/>
        </a:xfrm>
      </p:grpSpPr>
      <p:grpSp>
        <p:nvGrpSpPr>
          <p:cNvPr id="5" name="Group 28">
            <a:extLst>
              <a:ext uri="{FF2B5EF4-FFF2-40B4-BE49-F238E27FC236}">
                <a16:creationId xmlns:a16="http://schemas.microsoft.com/office/drawing/2014/main" id="{98A1A22A-6929-E34E-9B7F-5CC780114BB6}"/>
              </a:ext>
            </a:extLst>
          </p:cNvPr>
          <p:cNvGrpSpPr/>
          <p:nvPr/>
        </p:nvGrpSpPr>
        <p:grpSpPr>
          <a:xfrm>
            <a:off x="1741537" y="1127646"/>
            <a:ext cx="5638775" cy="2301354"/>
            <a:chOff x="0" y="0"/>
            <a:chExt cx="1022610" cy="1419463"/>
          </a:xfrm>
        </p:grpSpPr>
        <p:sp>
          <p:nvSpPr>
            <p:cNvPr id="6" name="Freeform 29">
              <a:extLst>
                <a:ext uri="{FF2B5EF4-FFF2-40B4-BE49-F238E27FC236}">
                  <a16:creationId xmlns:a16="http://schemas.microsoft.com/office/drawing/2014/main" id="{C22E732B-5DC9-E2DF-4E72-63830EFBFE8C}"/>
                </a:ext>
              </a:extLst>
            </p:cNvPr>
            <p:cNvSpPr/>
            <p:nvPr/>
          </p:nvSpPr>
          <p:spPr>
            <a:xfrm>
              <a:off x="0" y="0"/>
              <a:ext cx="1022610" cy="1419463"/>
            </a:xfrm>
            <a:custGeom>
              <a:avLst/>
              <a:gdLst/>
              <a:ahLst/>
              <a:cxnLst/>
              <a:rect l="l" t="t" r="r" b="b"/>
              <a:pathLst>
                <a:path w="1022610" h="1419463">
                  <a:moveTo>
                    <a:pt x="79758" y="0"/>
                  </a:moveTo>
                  <a:lnTo>
                    <a:pt x="942852" y="0"/>
                  </a:lnTo>
                  <a:cubicBezTo>
                    <a:pt x="964005" y="0"/>
                    <a:pt x="984292" y="8403"/>
                    <a:pt x="999249" y="23360"/>
                  </a:cubicBezTo>
                  <a:cubicBezTo>
                    <a:pt x="1014207" y="38318"/>
                    <a:pt x="1022610" y="58605"/>
                    <a:pt x="1022610" y="79758"/>
                  </a:cubicBezTo>
                  <a:lnTo>
                    <a:pt x="1022610" y="1339705"/>
                  </a:lnTo>
                  <a:cubicBezTo>
                    <a:pt x="1022610" y="1360858"/>
                    <a:pt x="1014207" y="1381145"/>
                    <a:pt x="999249" y="1396102"/>
                  </a:cubicBezTo>
                  <a:cubicBezTo>
                    <a:pt x="984292" y="1411060"/>
                    <a:pt x="964005" y="1419463"/>
                    <a:pt x="942852" y="1419463"/>
                  </a:cubicBezTo>
                  <a:lnTo>
                    <a:pt x="79758" y="1419463"/>
                  </a:lnTo>
                  <a:cubicBezTo>
                    <a:pt x="58605" y="1419463"/>
                    <a:pt x="38318" y="1411060"/>
                    <a:pt x="23360" y="1396102"/>
                  </a:cubicBezTo>
                  <a:cubicBezTo>
                    <a:pt x="8403" y="1381145"/>
                    <a:pt x="0" y="1360858"/>
                    <a:pt x="0" y="1339705"/>
                  </a:cubicBezTo>
                  <a:lnTo>
                    <a:pt x="0" y="79758"/>
                  </a:lnTo>
                  <a:cubicBezTo>
                    <a:pt x="0" y="58605"/>
                    <a:pt x="8403" y="38318"/>
                    <a:pt x="23360" y="23360"/>
                  </a:cubicBezTo>
                  <a:cubicBezTo>
                    <a:pt x="38318" y="8403"/>
                    <a:pt x="58605" y="0"/>
                    <a:pt x="79758" y="0"/>
                  </a:cubicBezTo>
                  <a:close/>
                </a:path>
              </a:pathLst>
            </a:custGeom>
            <a:solidFill>
              <a:srgbClr val="FFFFFF"/>
            </a:solidFill>
            <a:ln w="28575" cap="rnd">
              <a:solidFill>
                <a:srgbClr val="FFFFFF"/>
              </a:solidFill>
              <a:prstDash val="solid"/>
              <a:round/>
            </a:ln>
          </p:spPr>
        </p:sp>
        <p:sp>
          <p:nvSpPr>
            <p:cNvPr id="7" name="TextBox 30">
              <a:extLst>
                <a:ext uri="{FF2B5EF4-FFF2-40B4-BE49-F238E27FC236}">
                  <a16:creationId xmlns:a16="http://schemas.microsoft.com/office/drawing/2014/main" id="{D4A7C4C3-5F03-088B-0849-887AF1B174A1}"/>
                </a:ext>
              </a:extLst>
            </p:cNvPr>
            <p:cNvSpPr txBox="1"/>
            <p:nvPr/>
          </p:nvSpPr>
          <p:spPr>
            <a:xfrm>
              <a:off x="0" y="-38100"/>
              <a:ext cx="1022610" cy="145756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34">
            <a:extLst>
              <a:ext uri="{FF2B5EF4-FFF2-40B4-BE49-F238E27FC236}">
                <a16:creationId xmlns:a16="http://schemas.microsoft.com/office/drawing/2014/main" id="{415BD854-3AA3-446E-6A1D-93E2708032D5}"/>
              </a:ext>
            </a:extLst>
          </p:cNvPr>
          <p:cNvGrpSpPr/>
          <p:nvPr/>
        </p:nvGrpSpPr>
        <p:grpSpPr>
          <a:xfrm>
            <a:off x="1954805" y="1330454"/>
            <a:ext cx="5234392" cy="1018426"/>
            <a:chOff x="-75235" y="-38100"/>
            <a:chExt cx="949274" cy="489654"/>
          </a:xfrm>
        </p:grpSpPr>
        <p:sp>
          <p:nvSpPr>
            <p:cNvPr id="10" name="Freeform 35">
              <a:extLst>
                <a:ext uri="{FF2B5EF4-FFF2-40B4-BE49-F238E27FC236}">
                  <a16:creationId xmlns:a16="http://schemas.microsoft.com/office/drawing/2014/main" id="{56E12FAB-A857-AD55-EE86-BC85FDE82A23}"/>
                </a:ext>
              </a:extLst>
            </p:cNvPr>
            <p:cNvSpPr/>
            <p:nvPr/>
          </p:nvSpPr>
          <p:spPr>
            <a:xfrm>
              <a:off x="-75235" y="0"/>
              <a:ext cx="949274" cy="451554"/>
            </a:xfrm>
            <a:custGeom>
              <a:avLst/>
              <a:gdLst/>
              <a:ahLst/>
              <a:cxnLst/>
              <a:rect l="l" t="t" r="r" b="b"/>
              <a:pathLst>
                <a:path w="874039" h="253752">
                  <a:moveTo>
                    <a:pt x="58322" y="0"/>
                  </a:moveTo>
                  <a:lnTo>
                    <a:pt x="815717" y="0"/>
                  </a:lnTo>
                  <a:cubicBezTo>
                    <a:pt x="831185" y="0"/>
                    <a:pt x="846019" y="6145"/>
                    <a:pt x="856957" y="17082"/>
                  </a:cubicBezTo>
                  <a:cubicBezTo>
                    <a:pt x="867894" y="28020"/>
                    <a:pt x="874039" y="42854"/>
                    <a:pt x="874039" y="58322"/>
                  </a:cubicBezTo>
                  <a:lnTo>
                    <a:pt x="874039" y="195430"/>
                  </a:lnTo>
                  <a:cubicBezTo>
                    <a:pt x="874039" y="227640"/>
                    <a:pt x="847927" y="253752"/>
                    <a:pt x="815717" y="253752"/>
                  </a:cubicBezTo>
                  <a:lnTo>
                    <a:pt x="58322" y="253752"/>
                  </a:lnTo>
                  <a:cubicBezTo>
                    <a:pt x="42854" y="253752"/>
                    <a:pt x="28020" y="247607"/>
                    <a:pt x="17082" y="236670"/>
                  </a:cubicBezTo>
                  <a:cubicBezTo>
                    <a:pt x="6145" y="225732"/>
                    <a:pt x="0" y="210898"/>
                    <a:pt x="0" y="195430"/>
                  </a:cubicBezTo>
                  <a:lnTo>
                    <a:pt x="0" y="58322"/>
                  </a:lnTo>
                  <a:cubicBezTo>
                    <a:pt x="0" y="42854"/>
                    <a:pt x="6145" y="28020"/>
                    <a:pt x="17082" y="17082"/>
                  </a:cubicBezTo>
                  <a:cubicBezTo>
                    <a:pt x="28020" y="6145"/>
                    <a:pt x="42854" y="0"/>
                    <a:pt x="58322" y="0"/>
                  </a:cubicBezTo>
                  <a:close/>
                </a:path>
              </a:pathLst>
            </a:custGeom>
            <a:solidFill>
              <a:srgbClr val="F8AD36"/>
            </a:solidFill>
            <a:ln cap="rnd">
              <a:noFill/>
              <a:prstDash val="solid"/>
              <a:round/>
            </a:ln>
          </p:spPr>
        </p:sp>
        <p:sp>
          <p:nvSpPr>
            <p:cNvPr id="11" name="TextBox 36">
              <a:extLst>
                <a:ext uri="{FF2B5EF4-FFF2-40B4-BE49-F238E27FC236}">
                  <a16:creationId xmlns:a16="http://schemas.microsoft.com/office/drawing/2014/main" id="{4808883A-B6E7-8676-84E8-DFEADD5F00E8}"/>
                </a:ext>
              </a:extLst>
            </p:cNvPr>
            <p:cNvSpPr txBox="1"/>
            <p:nvPr/>
          </p:nvSpPr>
          <p:spPr>
            <a:xfrm>
              <a:off x="0" y="-38100"/>
              <a:ext cx="874039" cy="291852"/>
            </a:xfrm>
            <a:prstGeom prst="rect">
              <a:avLst/>
            </a:prstGeom>
          </p:spPr>
          <p:txBody>
            <a:bodyPr lIns="50800" tIns="50800" rIns="50800" bIns="50800" rtlCol="0" anchor="ctr"/>
            <a:lstStyle/>
            <a:p>
              <a:pPr algn="ctr">
                <a:lnSpc>
                  <a:spcPts val="2659"/>
                </a:lnSpc>
                <a:spcBef>
                  <a:spcPct val="0"/>
                </a:spcBef>
              </a:pPr>
              <a:endParaRPr/>
            </a:p>
          </p:txBody>
        </p:sp>
      </p:grpSp>
      <p:sp>
        <p:nvSpPr>
          <p:cNvPr id="3" name="مربع نص 2">
            <a:extLst>
              <a:ext uri="{FF2B5EF4-FFF2-40B4-BE49-F238E27FC236}">
                <a16:creationId xmlns:a16="http://schemas.microsoft.com/office/drawing/2014/main" id="{65A56CE8-B493-043C-77D3-F5884C02AE47}"/>
              </a:ext>
            </a:extLst>
          </p:cNvPr>
          <p:cNvSpPr txBox="1"/>
          <p:nvPr/>
        </p:nvSpPr>
        <p:spPr>
          <a:xfrm>
            <a:off x="899592" y="1577724"/>
            <a:ext cx="6048672" cy="646331"/>
          </a:xfrm>
          <a:prstGeom prst="rect">
            <a:avLst/>
          </a:prstGeom>
          <a:noFill/>
          <a:ln>
            <a:noFill/>
          </a:ln>
        </p:spPr>
        <p:txBody>
          <a:bodyPr wrap="square">
            <a:spAutoFit/>
          </a:bodyPr>
          <a:lstStyle/>
          <a:p>
            <a:r>
              <a:rPr lang="ar-EG" sz="3600" b="1" dirty="0"/>
              <a:t>وضح المقصود بمبادئ الاتصال الآتية:</a:t>
            </a:r>
            <a:endParaRPr lang="ar-EG" sz="6000" b="1" dirty="0"/>
          </a:p>
        </p:txBody>
      </p:sp>
      <p:sp>
        <p:nvSpPr>
          <p:cNvPr id="4" name="مخطط انسيابي: تخزين داخلي 3">
            <a:extLst>
              <a:ext uri="{FF2B5EF4-FFF2-40B4-BE49-F238E27FC236}">
                <a16:creationId xmlns:a16="http://schemas.microsoft.com/office/drawing/2014/main" id="{D5904747-BB9E-BEE0-6A18-093B282CA77C}"/>
              </a:ext>
            </a:extLst>
          </p:cNvPr>
          <p:cNvSpPr/>
          <p:nvPr/>
        </p:nvSpPr>
        <p:spPr>
          <a:xfrm>
            <a:off x="2651334" y="1910852"/>
            <a:ext cx="3841331" cy="1800200"/>
          </a:xfrm>
          <a:prstGeom prst="flowChartInternalStorag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EG" sz="3600" b="1" dirty="0">
                <a:solidFill>
                  <a:srgbClr val="002060"/>
                </a:solidFill>
              </a:rPr>
              <a:t>الاستعداد لتلقي الرسالة.</a:t>
            </a:r>
            <a:endParaRPr lang="ar-EG" sz="8000" b="1" dirty="0">
              <a:solidFill>
                <a:srgbClr val="002060"/>
              </a:solidFill>
            </a:endParaRPr>
          </a:p>
        </p:txBody>
      </p:sp>
      <p:sp>
        <p:nvSpPr>
          <p:cNvPr id="12" name="مربع نص 11">
            <a:extLst>
              <a:ext uri="{FF2B5EF4-FFF2-40B4-BE49-F238E27FC236}">
                <a16:creationId xmlns:a16="http://schemas.microsoft.com/office/drawing/2014/main" id="{A8D8E4B2-F112-D3F3-F007-9201E579E8BC}"/>
              </a:ext>
            </a:extLst>
          </p:cNvPr>
          <p:cNvSpPr txBox="1"/>
          <p:nvPr/>
        </p:nvSpPr>
        <p:spPr>
          <a:xfrm>
            <a:off x="1121742" y="4044180"/>
            <a:ext cx="6048672" cy="1077218"/>
          </a:xfrm>
          <a:prstGeom prst="rect">
            <a:avLst/>
          </a:prstGeom>
          <a:noFill/>
          <a:ln>
            <a:noFill/>
          </a:ln>
        </p:spPr>
        <p:txBody>
          <a:bodyPr wrap="square" rtlCol="1">
            <a:spAutoFit/>
          </a:bodyPr>
          <a:lstStyle/>
          <a:p>
            <a:r>
              <a:rPr lang="ar-EG" sz="3200" b="1" dirty="0">
                <a:solidFill>
                  <a:srgbClr val="FF0000"/>
                </a:solidFill>
              </a:rPr>
              <a:t>الإنصات عند تلقي الاتصال الشفهي، وأن يكون المرسل مستعدًا لتلقي ردود الفعل من الملتقى</a:t>
            </a:r>
          </a:p>
        </p:txBody>
      </p:sp>
    </p:spTree>
    <p:extLst>
      <p:ext uri="{BB962C8B-B14F-4D97-AF65-F5344CB8AC3E}">
        <p14:creationId xmlns:p14="http://schemas.microsoft.com/office/powerpoint/2010/main" val="224082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038984" y="2276872"/>
            <a:ext cx="6768752" cy="769441"/>
          </a:xfrm>
          <a:prstGeom prst="rect">
            <a:avLst/>
          </a:prstGeom>
          <a:solidFill>
            <a:srgbClr val="77FFDA"/>
          </a:solidFill>
        </p:spPr>
        <p:txBody>
          <a:bodyPr wrap="square">
            <a:spAutoFit/>
          </a:bodyPr>
          <a:lstStyle/>
          <a:p>
            <a:r>
              <a:rPr lang="ar-EG" sz="4400" b="1" dirty="0"/>
              <a:t>تناول أبرز المعوقات في منظمات الأعمال:</a:t>
            </a:r>
            <a:endParaRPr lang="ar-EG" sz="7200" b="1" dirty="0"/>
          </a:p>
        </p:txBody>
      </p:sp>
      <p:sp>
        <p:nvSpPr>
          <p:cNvPr id="2" name="مربع نص 1">
            <a:extLst>
              <a:ext uri="{FF2B5EF4-FFF2-40B4-BE49-F238E27FC236}">
                <a16:creationId xmlns:a16="http://schemas.microsoft.com/office/drawing/2014/main" id="{27828178-D986-D393-FA9B-876076441863}"/>
              </a:ext>
            </a:extLst>
          </p:cNvPr>
          <p:cNvSpPr txBox="1"/>
          <p:nvPr/>
        </p:nvSpPr>
        <p:spPr>
          <a:xfrm>
            <a:off x="1763688" y="3429000"/>
            <a:ext cx="6048672" cy="1938992"/>
          </a:xfrm>
          <a:prstGeom prst="rect">
            <a:avLst/>
          </a:prstGeom>
          <a:noFill/>
        </p:spPr>
        <p:txBody>
          <a:bodyPr wrap="square" rtlCol="1">
            <a:spAutoFit/>
          </a:bodyPr>
          <a:lstStyle/>
          <a:p>
            <a:r>
              <a:rPr lang="ar-EG" sz="4000" b="1" dirty="0">
                <a:solidFill>
                  <a:srgbClr val="FF0000"/>
                </a:solidFill>
              </a:rPr>
              <a:t>لغة الاتصال- موضوع الاتصال – الوقت – العوامل التنظيمية – العوامل </a:t>
            </a:r>
            <a:r>
              <a:rPr lang="ar-EG" sz="4000" b="1">
                <a:solidFill>
                  <a:srgbClr val="FF0000"/>
                </a:solidFill>
              </a:rPr>
              <a:t>الاجتماعية- التشويش</a:t>
            </a:r>
            <a:endParaRPr lang="ar-EG" sz="4000" b="1" dirty="0">
              <a:solidFill>
                <a:srgbClr val="FF0000"/>
              </a:solidFill>
            </a:endParaRPr>
          </a:p>
        </p:txBody>
      </p:sp>
    </p:spTree>
    <p:extLst>
      <p:ext uri="{BB962C8B-B14F-4D97-AF65-F5344CB8AC3E}">
        <p14:creationId xmlns:p14="http://schemas.microsoft.com/office/powerpoint/2010/main" val="342588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036EB-9BE0-3849-7EA2-72B731DBB2F9}"/>
            </a:ext>
          </a:extLst>
        </p:cNvPr>
        <p:cNvGrpSpPr/>
        <p:nvPr/>
      </p:nvGrpSpPr>
      <p:grpSpPr>
        <a:xfrm>
          <a:off x="0" y="0"/>
          <a:ext cx="0" cy="0"/>
          <a:chOff x="0" y="0"/>
          <a:chExt cx="0" cy="0"/>
        </a:xfrm>
      </p:grpSpPr>
      <p:sp>
        <p:nvSpPr>
          <p:cNvPr id="4" name="Freeform 15">
            <a:extLst>
              <a:ext uri="{FF2B5EF4-FFF2-40B4-BE49-F238E27FC236}">
                <a16:creationId xmlns:a16="http://schemas.microsoft.com/office/drawing/2014/main" id="{E3D8939E-F2F3-CE2B-1178-20B62B3898F7}"/>
              </a:ext>
            </a:extLst>
          </p:cNvPr>
          <p:cNvSpPr/>
          <p:nvPr/>
        </p:nvSpPr>
        <p:spPr>
          <a:xfrm>
            <a:off x="1943233" y="1891842"/>
            <a:ext cx="5257534" cy="2674770"/>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713E0CA4-C665-E7FB-27C2-87753C077C7A}"/>
              </a:ext>
            </a:extLst>
          </p:cNvPr>
          <p:cNvSpPr txBox="1"/>
          <p:nvPr/>
        </p:nvSpPr>
        <p:spPr>
          <a:xfrm>
            <a:off x="2447764" y="2274838"/>
            <a:ext cx="4248472" cy="2308324"/>
          </a:xfrm>
          <a:prstGeom prst="rect">
            <a:avLst/>
          </a:prstGeom>
          <a:noFill/>
        </p:spPr>
        <p:txBody>
          <a:bodyPr wrap="square" rtlCol="0">
            <a:spAutoFit/>
          </a:bodyPr>
          <a:lstStyle/>
          <a:p>
            <a:pPr algn="ctr"/>
            <a:r>
              <a:rPr lang="ar-EG" sz="4800" b="1" dirty="0"/>
              <a:t>اختر الاجابة المناسبة لكل خيار من الخيارات التالية:</a:t>
            </a:r>
            <a:endParaRPr lang="ar-EG" sz="8000" b="1" dirty="0"/>
          </a:p>
        </p:txBody>
      </p:sp>
    </p:spTree>
    <p:extLst>
      <p:ext uri="{BB962C8B-B14F-4D97-AF65-F5344CB8AC3E}">
        <p14:creationId xmlns:p14="http://schemas.microsoft.com/office/powerpoint/2010/main" val="393525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03836E3E-C94A-C52A-E4FE-14F856B77DBD}"/>
              </a:ext>
            </a:extLst>
          </p:cNvPr>
          <p:cNvSpPr txBox="1"/>
          <p:nvPr/>
        </p:nvSpPr>
        <p:spPr>
          <a:xfrm>
            <a:off x="789965" y="1875315"/>
            <a:ext cx="7735162"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solidFill>
                  <a:srgbClr val="002060"/>
                </a:solidFill>
              </a:rPr>
              <a:t>يحدث الاتصال وفق أقصر الطرق المناسبة، دون الحاجة إلى تعقيد العملية الإجرائية للاتصال.</a:t>
            </a:r>
            <a:endParaRPr lang="ar-EG" sz="5400" b="1" dirty="0">
              <a:solidFill>
                <a:srgbClr val="002060"/>
              </a:solidFill>
            </a:endParaRPr>
          </a:p>
        </p:txBody>
      </p:sp>
      <p:sp>
        <p:nvSpPr>
          <p:cNvPr id="8" name="مربع نص 7">
            <a:extLst>
              <a:ext uri="{FF2B5EF4-FFF2-40B4-BE49-F238E27FC236}">
                <a16:creationId xmlns:a16="http://schemas.microsoft.com/office/drawing/2014/main" id="{3924985F-26C6-74D5-102D-A6FDAAD827AA}"/>
              </a:ext>
            </a:extLst>
          </p:cNvPr>
          <p:cNvSpPr txBox="1"/>
          <p:nvPr/>
        </p:nvSpPr>
        <p:spPr>
          <a:xfrm>
            <a:off x="6516216" y="3429000"/>
            <a:ext cx="2187806"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أ- الانسيابية</a:t>
            </a:r>
            <a:endParaRPr lang="ar-EG" sz="3600" b="1" dirty="0">
              <a:solidFill>
                <a:schemeClr val="accent2">
                  <a:lumMod val="50000"/>
                </a:schemeClr>
              </a:solidFill>
              <a:effectLst/>
            </a:endParaRPr>
          </a:p>
        </p:txBody>
      </p:sp>
      <p:sp>
        <p:nvSpPr>
          <p:cNvPr id="9" name="مربع نص 8">
            <a:extLst>
              <a:ext uri="{FF2B5EF4-FFF2-40B4-BE49-F238E27FC236}">
                <a16:creationId xmlns:a16="http://schemas.microsoft.com/office/drawing/2014/main" id="{DD81A23B-3D84-95FA-F6F3-A4D32867E732}"/>
              </a:ext>
            </a:extLst>
          </p:cNvPr>
          <p:cNvSpPr txBox="1"/>
          <p:nvPr/>
        </p:nvSpPr>
        <p:spPr>
          <a:xfrm>
            <a:off x="3054316" y="5195340"/>
            <a:ext cx="3600182"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ب- التوقيت المناسب</a:t>
            </a:r>
            <a:endParaRPr lang="ar-EG" sz="3600" b="1" dirty="0">
              <a:solidFill>
                <a:schemeClr val="accent2">
                  <a:lumMod val="50000"/>
                </a:schemeClr>
              </a:solidFill>
              <a:effectLst/>
            </a:endParaRPr>
          </a:p>
        </p:txBody>
      </p:sp>
      <p:sp>
        <p:nvSpPr>
          <p:cNvPr id="10" name="مربع نص 9">
            <a:extLst>
              <a:ext uri="{FF2B5EF4-FFF2-40B4-BE49-F238E27FC236}">
                <a16:creationId xmlns:a16="http://schemas.microsoft.com/office/drawing/2014/main" id="{7D599FA1-4A96-DD74-F57D-A34300F0549F}"/>
              </a:ext>
            </a:extLst>
          </p:cNvPr>
          <p:cNvSpPr txBox="1"/>
          <p:nvPr/>
        </p:nvSpPr>
        <p:spPr>
          <a:xfrm>
            <a:off x="501933" y="3441599"/>
            <a:ext cx="3267818"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ج- الوضوح والبيان</a:t>
            </a:r>
            <a:endParaRPr lang="ar-EG" sz="3600" b="1" dirty="0">
              <a:solidFill>
                <a:schemeClr val="accent2">
                  <a:lumMod val="50000"/>
                </a:schemeClr>
              </a:solidFill>
              <a:effectLst/>
            </a:endParaRPr>
          </a:p>
        </p:txBody>
      </p:sp>
      <p:sp>
        <p:nvSpPr>
          <p:cNvPr id="2" name="مستطيل 1">
            <a:extLst>
              <a:ext uri="{FF2B5EF4-FFF2-40B4-BE49-F238E27FC236}">
                <a16:creationId xmlns:a16="http://schemas.microsoft.com/office/drawing/2014/main" id="{C64EE95C-9F57-50BE-6D51-1D6CD77C10BD}"/>
              </a:ext>
            </a:extLst>
          </p:cNvPr>
          <p:cNvSpPr/>
          <p:nvPr/>
        </p:nvSpPr>
        <p:spPr>
          <a:xfrm>
            <a:off x="6302085" y="3337571"/>
            <a:ext cx="2408760" cy="669068"/>
          </a:xfrm>
          <a:prstGeom prst="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60933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1"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heel(1)">
                                      <p:cBhvr>
                                        <p:cTn id="3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2" grpId="0" animBg="1"/>
      <p:bldP spid="2"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03836E3E-C94A-C52A-E4FE-14F856B77DBD}"/>
              </a:ext>
            </a:extLst>
          </p:cNvPr>
          <p:cNvSpPr txBox="1"/>
          <p:nvPr/>
        </p:nvSpPr>
        <p:spPr>
          <a:xfrm>
            <a:off x="704419" y="1859340"/>
            <a:ext cx="7735162" cy="1569660"/>
          </a:xfrm>
          <a:prstGeom prst="rect">
            <a:avLst/>
          </a:prstGeom>
          <a:noFill/>
        </p:spPr>
        <p:txBody>
          <a:bodyPr wrap="square">
            <a:spAutoFit/>
          </a:bodyPr>
          <a:lstStyle/>
          <a:p>
            <a:r>
              <a:rPr lang="ar-EG" sz="3200" b="1" dirty="0">
                <a:solidFill>
                  <a:srgbClr val="002060"/>
                </a:solidFill>
              </a:rPr>
              <a:t>يحتاج إلى دراسات تحليلية للبيانات والمعلومات لبلورة الفكرة الأساسية لعملية الاتصال؛ حتى تصل</a:t>
            </a:r>
          </a:p>
          <a:p>
            <a:r>
              <a:rPr lang="ar-EG" sz="3200" b="1" dirty="0">
                <a:solidFill>
                  <a:srgbClr val="002060"/>
                </a:solidFill>
              </a:rPr>
              <a:t>وصولاً جيدًا للمستقبل لتحديد</a:t>
            </a:r>
          </a:p>
        </p:txBody>
      </p:sp>
      <p:sp>
        <p:nvSpPr>
          <p:cNvPr id="8" name="مربع نص 7">
            <a:extLst>
              <a:ext uri="{FF2B5EF4-FFF2-40B4-BE49-F238E27FC236}">
                <a16:creationId xmlns:a16="http://schemas.microsoft.com/office/drawing/2014/main" id="{3924985F-26C6-74D5-102D-A6FDAAD827AA}"/>
              </a:ext>
            </a:extLst>
          </p:cNvPr>
          <p:cNvSpPr txBox="1"/>
          <p:nvPr/>
        </p:nvSpPr>
        <p:spPr>
          <a:xfrm>
            <a:off x="6529645" y="3645549"/>
            <a:ext cx="2187806"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أ- الوقت</a:t>
            </a:r>
            <a:endParaRPr lang="ar-EG" sz="3600" b="1" dirty="0">
              <a:solidFill>
                <a:schemeClr val="accent2">
                  <a:lumMod val="50000"/>
                </a:schemeClr>
              </a:solidFill>
              <a:effectLst/>
            </a:endParaRPr>
          </a:p>
        </p:txBody>
      </p:sp>
      <p:sp>
        <p:nvSpPr>
          <p:cNvPr id="9" name="مربع نص 8">
            <a:extLst>
              <a:ext uri="{FF2B5EF4-FFF2-40B4-BE49-F238E27FC236}">
                <a16:creationId xmlns:a16="http://schemas.microsoft.com/office/drawing/2014/main" id="{DD81A23B-3D84-95FA-F6F3-A4D32867E732}"/>
              </a:ext>
            </a:extLst>
          </p:cNvPr>
          <p:cNvSpPr txBox="1"/>
          <p:nvPr/>
        </p:nvSpPr>
        <p:spPr>
          <a:xfrm>
            <a:off x="3067745" y="5411889"/>
            <a:ext cx="3600182"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ب- موضوع الاتصال</a:t>
            </a:r>
            <a:endParaRPr lang="ar-EG" sz="3600" b="1" dirty="0">
              <a:solidFill>
                <a:schemeClr val="accent2">
                  <a:lumMod val="50000"/>
                </a:schemeClr>
              </a:solidFill>
              <a:effectLst/>
            </a:endParaRPr>
          </a:p>
        </p:txBody>
      </p:sp>
      <p:sp>
        <p:nvSpPr>
          <p:cNvPr id="10" name="مربع نص 9">
            <a:extLst>
              <a:ext uri="{FF2B5EF4-FFF2-40B4-BE49-F238E27FC236}">
                <a16:creationId xmlns:a16="http://schemas.microsoft.com/office/drawing/2014/main" id="{7D599FA1-4A96-DD74-F57D-A34300F0549F}"/>
              </a:ext>
            </a:extLst>
          </p:cNvPr>
          <p:cNvSpPr txBox="1"/>
          <p:nvPr/>
        </p:nvSpPr>
        <p:spPr>
          <a:xfrm>
            <a:off x="515362" y="3658148"/>
            <a:ext cx="3267818"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ج- العوامل التنظيمية</a:t>
            </a:r>
            <a:endParaRPr lang="ar-EG" sz="3600" b="1" dirty="0">
              <a:solidFill>
                <a:schemeClr val="accent2">
                  <a:lumMod val="50000"/>
                </a:schemeClr>
              </a:solidFill>
              <a:effectLst/>
            </a:endParaRPr>
          </a:p>
        </p:txBody>
      </p:sp>
      <p:sp>
        <p:nvSpPr>
          <p:cNvPr id="2" name="مستطيل 1">
            <a:extLst>
              <a:ext uri="{FF2B5EF4-FFF2-40B4-BE49-F238E27FC236}">
                <a16:creationId xmlns:a16="http://schemas.microsoft.com/office/drawing/2014/main" id="{1E06560E-FE89-1BA9-E8C3-2CD4BF7AEA94}"/>
              </a:ext>
            </a:extLst>
          </p:cNvPr>
          <p:cNvSpPr/>
          <p:nvPr/>
        </p:nvSpPr>
        <p:spPr>
          <a:xfrm>
            <a:off x="3456693" y="5389152"/>
            <a:ext cx="3219509" cy="669068"/>
          </a:xfrm>
          <a:prstGeom prst="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50251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1"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heel(1)">
                                      <p:cBhvr>
                                        <p:cTn id="3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2" grpId="0" animBg="1"/>
      <p:bldP spid="2"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03836E3E-C94A-C52A-E4FE-14F856B77DBD}"/>
              </a:ext>
            </a:extLst>
          </p:cNvPr>
          <p:cNvSpPr txBox="1"/>
          <p:nvPr/>
        </p:nvSpPr>
        <p:spPr>
          <a:xfrm>
            <a:off x="704419" y="1916832"/>
            <a:ext cx="7735162" cy="584775"/>
          </a:xfrm>
          <a:prstGeom prst="rect">
            <a:avLst/>
          </a:prstGeom>
          <a:noFill/>
        </p:spPr>
        <p:txBody>
          <a:bodyPr wrap="square">
            <a:spAutoFit/>
          </a:bodyPr>
          <a:lstStyle/>
          <a:p>
            <a:r>
              <a:rPr lang="ar-EG" sz="3200" b="1" dirty="0">
                <a:solidFill>
                  <a:srgbClr val="002060"/>
                </a:solidFill>
              </a:rPr>
              <a:t> نقص المعلومة، وعدم كفاية الوقت من الأمثلة على</a:t>
            </a:r>
          </a:p>
        </p:txBody>
      </p:sp>
      <p:sp>
        <p:nvSpPr>
          <p:cNvPr id="8" name="مربع نص 7">
            <a:extLst>
              <a:ext uri="{FF2B5EF4-FFF2-40B4-BE49-F238E27FC236}">
                <a16:creationId xmlns:a16="http://schemas.microsoft.com/office/drawing/2014/main" id="{3924985F-26C6-74D5-102D-A6FDAAD827AA}"/>
              </a:ext>
            </a:extLst>
          </p:cNvPr>
          <p:cNvSpPr txBox="1"/>
          <p:nvPr/>
        </p:nvSpPr>
        <p:spPr>
          <a:xfrm>
            <a:off x="6529645" y="3703041"/>
            <a:ext cx="2187806"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أ- التشويش</a:t>
            </a:r>
            <a:endParaRPr lang="ar-EG" sz="3600" b="1" dirty="0">
              <a:solidFill>
                <a:schemeClr val="accent2">
                  <a:lumMod val="50000"/>
                </a:schemeClr>
              </a:solidFill>
              <a:effectLst/>
            </a:endParaRPr>
          </a:p>
        </p:txBody>
      </p:sp>
      <p:sp>
        <p:nvSpPr>
          <p:cNvPr id="9" name="مربع نص 8">
            <a:extLst>
              <a:ext uri="{FF2B5EF4-FFF2-40B4-BE49-F238E27FC236}">
                <a16:creationId xmlns:a16="http://schemas.microsoft.com/office/drawing/2014/main" id="{DD81A23B-3D84-95FA-F6F3-A4D32867E732}"/>
              </a:ext>
            </a:extLst>
          </p:cNvPr>
          <p:cNvSpPr txBox="1"/>
          <p:nvPr/>
        </p:nvSpPr>
        <p:spPr>
          <a:xfrm>
            <a:off x="3067745" y="5469381"/>
            <a:ext cx="3600182"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ب- </a:t>
            </a:r>
            <a:r>
              <a:rPr lang="ar-EG" sz="3600" b="1">
                <a:solidFill>
                  <a:schemeClr val="accent2">
                    <a:lumMod val="50000"/>
                  </a:schemeClr>
                </a:solidFill>
              </a:rPr>
              <a:t>العوامل الاجتماعية</a:t>
            </a:r>
            <a:endParaRPr lang="ar-EG" sz="3600" b="1" dirty="0">
              <a:solidFill>
                <a:schemeClr val="accent2">
                  <a:lumMod val="50000"/>
                </a:schemeClr>
              </a:solidFill>
              <a:effectLst/>
            </a:endParaRPr>
          </a:p>
        </p:txBody>
      </p:sp>
      <p:sp>
        <p:nvSpPr>
          <p:cNvPr id="10" name="مربع نص 9">
            <a:extLst>
              <a:ext uri="{FF2B5EF4-FFF2-40B4-BE49-F238E27FC236}">
                <a16:creationId xmlns:a16="http://schemas.microsoft.com/office/drawing/2014/main" id="{7D599FA1-4A96-DD74-F57D-A34300F0549F}"/>
              </a:ext>
            </a:extLst>
          </p:cNvPr>
          <p:cNvSpPr txBox="1"/>
          <p:nvPr/>
        </p:nvSpPr>
        <p:spPr>
          <a:xfrm>
            <a:off x="515362" y="3715640"/>
            <a:ext cx="3267818" cy="646331"/>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600" b="1" dirty="0">
                <a:solidFill>
                  <a:schemeClr val="accent2">
                    <a:lumMod val="50000"/>
                  </a:schemeClr>
                </a:solidFill>
              </a:rPr>
              <a:t>ج- لغة الاتصال</a:t>
            </a:r>
            <a:endParaRPr lang="ar-EG" sz="3600" b="1" dirty="0">
              <a:solidFill>
                <a:schemeClr val="accent2">
                  <a:lumMod val="50000"/>
                </a:schemeClr>
              </a:solidFill>
              <a:effectLst/>
            </a:endParaRPr>
          </a:p>
        </p:txBody>
      </p:sp>
      <p:sp>
        <p:nvSpPr>
          <p:cNvPr id="2" name="مستطيل 1">
            <a:extLst>
              <a:ext uri="{FF2B5EF4-FFF2-40B4-BE49-F238E27FC236}">
                <a16:creationId xmlns:a16="http://schemas.microsoft.com/office/drawing/2014/main" id="{07D1A069-3532-E702-7C35-E6D2C4DFDD3B}"/>
              </a:ext>
            </a:extLst>
          </p:cNvPr>
          <p:cNvSpPr/>
          <p:nvPr/>
        </p:nvSpPr>
        <p:spPr>
          <a:xfrm>
            <a:off x="6171498" y="3703041"/>
            <a:ext cx="2552776" cy="669068"/>
          </a:xfrm>
          <a:prstGeom prst="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57200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1"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heel(1)">
                                      <p:cBhvr>
                                        <p:cTn id="3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2" grpId="0" animBg="1"/>
      <p:bldP spid="2" grpId="1" animBg="1"/>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5975</TotalTime>
  <Words>1695</Words>
  <Application>Microsoft Office PowerPoint</Application>
  <PresentationFormat>On-screen Show (4:3)</PresentationFormat>
  <Paragraphs>115</Paragraphs>
  <Slides>61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61</vt:i4>
      </vt:variant>
    </vt:vector>
  </HeadingPairs>
  <TitlesOfParts>
    <vt:vector size="67" baseType="lpstr">
      <vt:lpstr>Arial</vt:lpstr>
      <vt:lpstr>Calibri</vt:lpstr>
      <vt:lpstr>Cy Grotesk Key</vt:lpstr>
      <vt:lpstr>Traditional Arabic</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275</cp:revision>
  <dcterms:created xsi:type="dcterms:W3CDTF">2020-12-01T14:21:27Z</dcterms:created>
  <dcterms:modified xsi:type="dcterms:W3CDTF">2025-11-16T05:12:07Z</dcterms:modified>
</cp:coreProperties>
</file>