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20" r:id="rId3"/>
  </p:sldMasterIdLst>
  <p:sldIdLst>
    <p:sldId id="256" r:id="rId4"/>
    <p:sldId id="263" r:id="rId5"/>
    <p:sldId id="423" r:id="rId6"/>
    <p:sldId id="757" r:id="rId7"/>
    <p:sldId id="264" r:id="rId8"/>
    <p:sldId id="265" r:id="rId9"/>
    <p:sldId id="760" r:id="rId10"/>
    <p:sldId id="761" r:id="rId11"/>
    <p:sldId id="762" r:id="rId12"/>
    <p:sldId id="262" r:id="rId13"/>
    <p:sldId id="756" r:id="rId14"/>
    <p:sldId id="774" r:id="rId15"/>
    <p:sldId id="765" r:id="rId16"/>
    <p:sldId id="775" r:id="rId17"/>
    <p:sldId id="766" r:id="rId18"/>
    <p:sldId id="776" r:id="rId19"/>
    <p:sldId id="768" r:id="rId20"/>
    <p:sldId id="777" r:id="rId21"/>
    <p:sldId id="770" r:id="rId22"/>
    <p:sldId id="773" r:id="rId23"/>
    <p:sldId id="778" r:id="rId24"/>
    <p:sldId id="772" r:id="rId25"/>
    <p:sldId id="258" r:id="rId26"/>
    <p:sldId id="493" r:id="rId27"/>
    <p:sldId id="494" r:id="rId28"/>
    <p:sldId id="555" r:id="rId29"/>
    <p:sldId id="779" r:id="rId30"/>
    <p:sldId id="710" r:id="rId31"/>
    <p:sldId id="711" r:id="rId32"/>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4C"/>
    <a:srgbClr val="990000"/>
    <a:srgbClr val="F6E9B4"/>
    <a:srgbClr val="E57A58"/>
    <a:srgbClr val="481918"/>
    <a:srgbClr val="2B3481"/>
    <a:srgbClr val="C921A5"/>
    <a:srgbClr val="A8FAFE"/>
    <a:srgbClr val="AF9C4B"/>
    <a:srgbClr val="ECD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3" d="100"/>
          <a:sy n="63" d="100"/>
        </p:scale>
        <p:origin x="121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14/06/1447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14/06/1447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14/06/1447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14/06/1447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14/06/1447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8824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89006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1896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0179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4345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1457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89011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6673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5897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46339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755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14/06/1447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14/06/1447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1376475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2.svg"/><Relationship Id="rId12"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1.png"/><Relationship Id="rId11" Type="http://schemas.openxmlformats.org/officeDocument/2006/relationships/image" Target="../media/image24.svg"/><Relationship Id="rId5" Type="http://schemas.openxmlformats.org/officeDocument/2006/relationships/image" Target="../media/image20.sv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3" Type="http://schemas.openxmlformats.org/officeDocument/2006/relationships/image" Target="../media/image31.svg"/><Relationship Id="rId7" Type="http://schemas.openxmlformats.org/officeDocument/2006/relationships/image" Target="../media/image7.svg"/><Relationship Id="rId12" Type="http://schemas.openxmlformats.org/officeDocument/2006/relationships/image" Target="../media/image38.png"/><Relationship Id="rId17" Type="http://schemas.openxmlformats.org/officeDocument/2006/relationships/image" Target="../media/image15.svg"/><Relationship Id="rId2" Type="http://schemas.openxmlformats.org/officeDocument/2006/relationships/image" Target="../media/image30.png"/><Relationship Id="rId16" Type="http://schemas.openxmlformats.org/officeDocument/2006/relationships/image" Target="../media/image14.png"/><Relationship Id="rId1" Type="http://schemas.openxmlformats.org/officeDocument/2006/relationships/slideLayout" Target="../slideLayouts/slideLayout29.xml"/><Relationship Id="rId6" Type="http://schemas.openxmlformats.org/officeDocument/2006/relationships/image" Target="../media/image6.png"/><Relationship Id="rId11"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svg"/><Relationship Id="rId1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7.svg"/><Relationship Id="rId3" Type="http://schemas.openxmlformats.org/officeDocument/2006/relationships/image" Target="../media/image43.svg"/><Relationship Id="rId7" Type="http://schemas.openxmlformats.org/officeDocument/2006/relationships/image" Target="../media/image27.svg"/><Relationship Id="rId12"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45.svg"/><Relationship Id="rId5" Type="http://schemas.openxmlformats.org/officeDocument/2006/relationships/image" Target="../media/image7.svg"/><Relationship Id="rId1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15.svg"/><Relationship Id="rId1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svg"/><Relationship Id="rId7" Type="http://schemas.openxmlformats.org/officeDocument/2006/relationships/image" Target="../media/image27.sv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26.png"/><Relationship Id="rId11" Type="http://schemas.openxmlformats.org/officeDocument/2006/relationships/image" Target="../media/image29.svg"/><Relationship Id="rId5" Type="http://schemas.openxmlformats.org/officeDocument/2006/relationships/image" Target="../media/image7.sv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5.svg"/></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1.svg"/><Relationship Id="rId3" Type="http://schemas.openxmlformats.org/officeDocument/2006/relationships/image" Target="../media/image3.svg"/><Relationship Id="rId7" Type="http://schemas.openxmlformats.org/officeDocument/2006/relationships/image" Target="../media/image53.svg"/><Relationship Id="rId12"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52.png"/><Relationship Id="rId11" Type="http://schemas.openxmlformats.org/officeDocument/2006/relationships/image" Target="../media/image55.svg"/><Relationship Id="rId5" Type="http://schemas.openxmlformats.org/officeDocument/2006/relationships/image" Target="../media/image7.svg"/><Relationship Id="rId10" Type="http://schemas.openxmlformats.org/officeDocument/2006/relationships/image" Target="../media/image54.png"/><Relationship Id="rId4" Type="http://schemas.openxmlformats.org/officeDocument/2006/relationships/image" Target="../media/image6.png"/><Relationship Id="rId9" Type="http://schemas.openxmlformats.org/officeDocument/2006/relationships/image" Target="../media/image15.svg"/></Relationships>
</file>

<file path=ppt/slides/_rels/slide2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3" name="Freeform 3"/>
          <p:cNvSpPr/>
          <p:nvPr/>
        </p:nvSpPr>
        <p:spPr>
          <a:xfrm flipH="1">
            <a:off x="-1415908" y="2702111"/>
            <a:ext cx="4987030" cy="5143500"/>
          </a:xfrm>
          <a:custGeom>
            <a:avLst/>
            <a:gdLst/>
            <a:ahLst/>
            <a:cxnLst/>
            <a:rect l="l" t="t" r="r" b="b"/>
            <a:pathLst>
              <a:path w="9974059" h="10287000">
                <a:moveTo>
                  <a:pt x="9974059" y="0"/>
                </a:moveTo>
                <a:lnTo>
                  <a:pt x="0" y="0"/>
                </a:lnTo>
                <a:lnTo>
                  <a:pt x="0" y="10287000"/>
                </a:lnTo>
                <a:lnTo>
                  <a:pt x="9974059" y="10287000"/>
                </a:lnTo>
                <a:lnTo>
                  <a:pt x="9974059" y="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sp>
        <p:nvSpPr>
          <p:cNvPr id="4" name="Freeform 4"/>
          <p:cNvSpPr/>
          <p:nvPr/>
        </p:nvSpPr>
        <p:spPr>
          <a:xfrm>
            <a:off x="438207" y="1550586"/>
            <a:ext cx="5743983" cy="3065851"/>
          </a:xfrm>
          <a:custGeom>
            <a:avLst/>
            <a:gdLst/>
            <a:ahLst/>
            <a:cxnLst/>
            <a:rect l="l" t="t" r="r" b="b"/>
            <a:pathLst>
              <a:path w="11487965" h="6131701">
                <a:moveTo>
                  <a:pt x="0" y="0"/>
                </a:moveTo>
                <a:lnTo>
                  <a:pt x="11487964" y="0"/>
                </a:lnTo>
                <a:lnTo>
                  <a:pt x="11487964" y="6131701"/>
                </a:lnTo>
                <a:lnTo>
                  <a:pt x="0" y="613170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grpSp>
        <p:nvGrpSpPr>
          <p:cNvPr id="5" name="Group 5"/>
          <p:cNvGrpSpPr/>
          <p:nvPr/>
        </p:nvGrpSpPr>
        <p:grpSpPr>
          <a:xfrm>
            <a:off x="850784" y="1495833"/>
            <a:ext cx="7442433" cy="3866335"/>
            <a:chOff x="0" y="0"/>
            <a:chExt cx="19846488" cy="10310225"/>
          </a:xfrm>
        </p:grpSpPr>
        <p:sp>
          <p:nvSpPr>
            <p:cNvPr id="6" name="Freeform 6"/>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7" name="Freeform 7"/>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9" name="Freeform 9"/>
          <p:cNvSpPr/>
          <p:nvPr/>
        </p:nvSpPr>
        <p:spPr>
          <a:xfrm flipH="1">
            <a:off x="5644223" y="1703806"/>
            <a:ext cx="2648994" cy="1835030"/>
          </a:xfrm>
          <a:custGeom>
            <a:avLst/>
            <a:gdLst/>
            <a:ahLst/>
            <a:cxnLst/>
            <a:rect l="l" t="t" r="r" b="b"/>
            <a:pathLst>
              <a:path w="5297987" h="3670060">
                <a:moveTo>
                  <a:pt x="5297987" y="0"/>
                </a:moveTo>
                <a:lnTo>
                  <a:pt x="0" y="0"/>
                </a:lnTo>
                <a:lnTo>
                  <a:pt x="0" y="3670060"/>
                </a:lnTo>
                <a:lnTo>
                  <a:pt x="5297987" y="3670060"/>
                </a:lnTo>
                <a:lnTo>
                  <a:pt x="52979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flipH="1">
            <a:off x="6099731" y="2676973"/>
            <a:ext cx="1682081" cy="2191637"/>
          </a:xfrm>
          <a:custGeom>
            <a:avLst/>
            <a:gdLst/>
            <a:ahLst/>
            <a:cxnLst/>
            <a:rect l="l" t="t" r="r" b="b"/>
            <a:pathLst>
              <a:path w="3364162" h="4383274">
                <a:moveTo>
                  <a:pt x="3364163" y="0"/>
                </a:moveTo>
                <a:lnTo>
                  <a:pt x="0" y="0"/>
                </a:lnTo>
                <a:lnTo>
                  <a:pt x="0" y="4383273"/>
                </a:lnTo>
                <a:lnTo>
                  <a:pt x="3364163" y="4383273"/>
                </a:lnTo>
                <a:lnTo>
                  <a:pt x="336416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4565091" y="3764808"/>
            <a:ext cx="2158264" cy="1540461"/>
          </a:xfrm>
          <a:custGeom>
            <a:avLst/>
            <a:gdLst/>
            <a:ahLst/>
            <a:cxnLst/>
            <a:rect l="l" t="t" r="r" b="b"/>
            <a:pathLst>
              <a:path w="4316528" h="3080922">
                <a:moveTo>
                  <a:pt x="0" y="0"/>
                </a:moveTo>
                <a:lnTo>
                  <a:pt x="4316528" y="0"/>
                </a:lnTo>
                <a:lnTo>
                  <a:pt x="4316528" y="3080922"/>
                </a:lnTo>
                <a:lnTo>
                  <a:pt x="0" y="30809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5687207" y="3525505"/>
            <a:ext cx="251772" cy="296202"/>
          </a:xfrm>
          <a:custGeom>
            <a:avLst/>
            <a:gdLst/>
            <a:ahLst/>
            <a:cxnLst/>
            <a:rect l="l" t="t" r="r" b="b"/>
            <a:pathLst>
              <a:path w="503543" h="592404">
                <a:moveTo>
                  <a:pt x="0" y="0"/>
                </a:moveTo>
                <a:lnTo>
                  <a:pt x="503543" y="0"/>
                </a:lnTo>
                <a:lnTo>
                  <a:pt x="503543" y="592403"/>
                </a:lnTo>
                <a:lnTo>
                  <a:pt x="0" y="5924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343827" y="4616436"/>
            <a:ext cx="214348" cy="252174"/>
          </a:xfrm>
          <a:custGeom>
            <a:avLst/>
            <a:gdLst/>
            <a:ahLst/>
            <a:cxnLst/>
            <a:rect l="l" t="t" r="r" b="b"/>
            <a:pathLst>
              <a:path w="428695" h="504348">
                <a:moveTo>
                  <a:pt x="0" y="0"/>
                </a:moveTo>
                <a:lnTo>
                  <a:pt x="428695" y="0"/>
                </a:lnTo>
                <a:lnTo>
                  <a:pt x="428695" y="504347"/>
                </a:lnTo>
                <a:lnTo>
                  <a:pt x="0" y="5043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4" name="Freeform 14"/>
          <p:cNvSpPr/>
          <p:nvPr/>
        </p:nvSpPr>
        <p:spPr>
          <a:xfrm>
            <a:off x="6723355" y="5119806"/>
            <a:ext cx="154860" cy="182189"/>
          </a:xfrm>
          <a:custGeom>
            <a:avLst/>
            <a:gdLst/>
            <a:ahLst/>
            <a:cxnLst/>
            <a:rect l="l" t="t" r="r" b="b"/>
            <a:pathLst>
              <a:path w="309720" h="364377">
                <a:moveTo>
                  <a:pt x="0" y="0"/>
                </a:moveTo>
                <a:lnTo>
                  <a:pt x="309720" y="0"/>
                </a:lnTo>
                <a:lnTo>
                  <a:pt x="309720" y="364376"/>
                </a:lnTo>
                <a:lnTo>
                  <a:pt x="0" y="3643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8028412" y="3950124"/>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7781812" y="194181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7656471" y="4084667"/>
            <a:ext cx="178439" cy="209929"/>
          </a:xfrm>
          <a:custGeom>
            <a:avLst/>
            <a:gdLst/>
            <a:ahLst/>
            <a:cxnLst/>
            <a:rect l="l" t="t" r="r" b="b"/>
            <a:pathLst>
              <a:path w="356878" h="419857">
                <a:moveTo>
                  <a:pt x="0" y="0"/>
                </a:moveTo>
                <a:lnTo>
                  <a:pt x="356879" y="0"/>
                </a:lnTo>
                <a:lnTo>
                  <a:pt x="356879"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Freeform 18"/>
          <p:cNvSpPr/>
          <p:nvPr/>
        </p:nvSpPr>
        <p:spPr>
          <a:xfrm>
            <a:off x="7972526" y="211171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a:off x="7847185" y="4254559"/>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0" name="Freeform 20"/>
          <p:cNvSpPr/>
          <p:nvPr/>
        </p:nvSpPr>
        <p:spPr>
          <a:xfrm>
            <a:off x="2263084" y="4997956"/>
            <a:ext cx="3319157" cy="551810"/>
          </a:xfrm>
          <a:custGeom>
            <a:avLst/>
            <a:gdLst/>
            <a:ahLst/>
            <a:cxnLst/>
            <a:rect l="l" t="t" r="r" b="b"/>
            <a:pathLst>
              <a:path w="6638313" h="1103620">
                <a:moveTo>
                  <a:pt x="0" y="0"/>
                </a:moveTo>
                <a:lnTo>
                  <a:pt x="6638313" y="0"/>
                </a:lnTo>
                <a:lnTo>
                  <a:pt x="6638313" y="1103620"/>
                </a:lnTo>
                <a:lnTo>
                  <a:pt x="0" y="110362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3" name="مربع نص 22">
            <a:extLst>
              <a:ext uri="{FF2B5EF4-FFF2-40B4-BE49-F238E27FC236}">
                <a16:creationId xmlns:a16="http://schemas.microsoft.com/office/drawing/2014/main" id="{6C58E354-8B7E-8716-3B4F-439E259C2747}"/>
              </a:ext>
            </a:extLst>
          </p:cNvPr>
          <p:cNvSpPr txBox="1"/>
          <p:nvPr/>
        </p:nvSpPr>
        <p:spPr>
          <a:xfrm>
            <a:off x="1099078" y="1757373"/>
            <a:ext cx="4104456" cy="1107996"/>
          </a:xfrm>
          <a:prstGeom prst="rect">
            <a:avLst/>
          </a:prstGeom>
          <a:noFill/>
        </p:spPr>
        <p:txBody>
          <a:bodyPr wrap="square" rtlCol="0">
            <a:spAutoFit/>
          </a:bodyPr>
          <a:lstStyle/>
          <a:p>
            <a:pPr algn="ctr"/>
            <a:r>
              <a:rPr lang="ar-EG" sz="6600" b="1" dirty="0">
                <a:ln w="12700">
                  <a:solidFill>
                    <a:schemeClr val="accent1"/>
                  </a:solidFill>
                  <a:prstDash val="solid"/>
                </a:ln>
                <a:solidFill>
                  <a:srgbClr val="002060"/>
                </a:solidFill>
                <a:effectLst>
                  <a:outerShdw dist="38100" dir="2640000" algn="bl" rotWithShape="0">
                    <a:schemeClr val="accent1"/>
                  </a:outerShdw>
                </a:effectLst>
                <a:latin typeface="Traditional Arabic" panose="02020603050405020304" pitchFamily="18" charset="-78"/>
                <a:cs typeface="Traditional Arabic" panose="02020603050405020304" pitchFamily="18" charset="-78"/>
              </a:rPr>
              <a:t>الفصل  التاسع</a:t>
            </a:r>
            <a:endParaRPr lang="en-US" sz="6600" b="1" dirty="0">
              <a:ln w="12700">
                <a:solidFill>
                  <a:schemeClr val="accent1"/>
                </a:solidFill>
                <a:prstDash val="solid"/>
              </a:ln>
              <a:solidFill>
                <a:srgbClr val="002060"/>
              </a:solidFill>
              <a:effectLst>
                <a:outerShdw dist="38100" dir="2640000" algn="bl" rotWithShape="0">
                  <a:schemeClr val="accent1"/>
                </a:outerShdw>
              </a:effectLst>
              <a:latin typeface="Traditional Arabic" panose="02020603050405020304" pitchFamily="18" charset="-78"/>
              <a:cs typeface="Traditional Arabic" panose="02020603050405020304" pitchFamily="18" charset="-78"/>
            </a:endParaRPr>
          </a:p>
        </p:txBody>
      </p:sp>
      <p:sp>
        <p:nvSpPr>
          <p:cNvPr id="24" name="مربع نص 23">
            <a:extLst>
              <a:ext uri="{FF2B5EF4-FFF2-40B4-BE49-F238E27FC236}">
                <a16:creationId xmlns:a16="http://schemas.microsoft.com/office/drawing/2014/main" id="{41C82A92-0CD1-7D3B-B707-80864DC12A0D}"/>
              </a:ext>
            </a:extLst>
          </p:cNvPr>
          <p:cNvSpPr txBox="1"/>
          <p:nvPr/>
        </p:nvSpPr>
        <p:spPr>
          <a:xfrm>
            <a:off x="64119" y="3024057"/>
            <a:ext cx="6174374" cy="1446550"/>
          </a:xfrm>
          <a:prstGeom prst="rect">
            <a:avLst/>
          </a:prstGeom>
          <a:noFill/>
        </p:spPr>
        <p:txBody>
          <a:bodyPr wrap="square" rtlCol="0">
            <a:spAutoFit/>
          </a:bodyPr>
          <a:lstStyle/>
          <a:p>
            <a:pPr algn="ctr"/>
            <a:r>
              <a:rPr lang="ar-EG" sz="4400" b="1" dirty="0">
                <a:solidFill>
                  <a:srgbClr val="002060"/>
                </a:solidFill>
                <a:latin typeface="Traditional Arabic" panose="02020603050405020304" pitchFamily="18" charset="-78"/>
                <a:cs typeface="Traditional Arabic" panose="02020603050405020304" pitchFamily="18" charset="-78"/>
              </a:rPr>
              <a:t>مهارة إدارة </a:t>
            </a:r>
          </a:p>
          <a:p>
            <a:pPr algn="ctr"/>
            <a:r>
              <a:rPr lang="ar-EG" sz="4400" b="1" dirty="0">
                <a:solidFill>
                  <a:srgbClr val="002060"/>
                </a:solidFill>
                <a:latin typeface="Traditional Arabic" panose="02020603050405020304" pitchFamily="18" charset="-78"/>
                <a:cs typeface="Traditional Arabic" panose="02020603050405020304" pitchFamily="18" charset="-78"/>
              </a:rPr>
              <a:t>المشروعات الصغيرة</a:t>
            </a:r>
            <a:endParaRPr lang="en-US" sz="3600" b="1" dirty="0">
              <a:solidFill>
                <a:srgbClr val="002060"/>
              </a:solidFill>
              <a:latin typeface="Traditional Arabic" panose="02020603050405020304" pitchFamily="18" charset="-78"/>
              <a:cs typeface="Traditional Arabic" panose="02020603050405020304" pitchFamily="18" charset="-78"/>
            </a:endParaRPr>
          </a:p>
        </p:txBody>
      </p:sp>
      <p:pic>
        <p:nvPicPr>
          <p:cNvPr id="25" name="Picture 2" descr="مشاريع صغيرة">
            <a:extLst>
              <a:ext uri="{FF2B5EF4-FFF2-40B4-BE49-F238E27FC236}">
                <a16:creationId xmlns:a16="http://schemas.microsoft.com/office/drawing/2014/main" id="{B6643294-A4CD-D405-7466-1A1B77296730}"/>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0055" y="98885"/>
            <a:ext cx="1725536" cy="1725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1000" fill="hold"/>
                                        <p:tgtEl>
                                          <p:spTgt spid="24"/>
                                        </p:tgtEl>
                                        <p:attrNameLst>
                                          <p:attrName>ppt_w</p:attrName>
                                        </p:attrNameLst>
                                      </p:cBhvr>
                                      <p:tavLst>
                                        <p:tav tm="0">
                                          <p:val>
                                            <p:fltVal val="0"/>
                                          </p:val>
                                        </p:tav>
                                        <p:tav tm="100000">
                                          <p:val>
                                            <p:strVal val="#ppt_w"/>
                                          </p:val>
                                        </p:tav>
                                      </p:tavLst>
                                    </p:anim>
                                    <p:anim calcmode="lin" valueType="num">
                                      <p:cBhvr>
                                        <p:cTn id="16" dur="1000" fill="hold"/>
                                        <p:tgtEl>
                                          <p:spTgt spid="24"/>
                                        </p:tgtEl>
                                        <p:attrNameLst>
                                          <p:attrName>ppt_h</p:attrName>
                                        </p:attrNameLst>
                                      </p:cBhvr>
                                      <p:tavLst>
                                        <p:tav tm="0">
                                          <p:val>
                                            <p:fltVal val="0"/>
                                          </p:val>
                                        </p:tav>
                                        <p:tav tm="100000">
                                          <p:val>
                                            <p:strVal val="#ppt_h"/>
                                          </p:val>
                                        </p:tav>
                                      </p:tavLst>
                                    </p:anim>
                                    <p:anim calcmode="lin" valueType="num">
                                      <p:cBhvr>
                                        <p:cTn id="17" dur="1000" fill="hold"/>
                                        <p:tgtEl>
                                          <p:spTgt spid="24"/>
                                        </p:tgtEl>
                                        <p:attrNameLst>
                                          <p:attrName>style.rotation</p:attrName>
                                        </p:attrNameLst>
                                      </p:cBhvr>
                                      <p:tavLst>
                                        <p:tav tm="0">
                                          <p:val>
                                            <p:fltVal val="90"/>
                                          </p:val>
                                        </p:tav>
                                        <p:tav tm="100000">
                                          <p:val>
                                            <p:fltVal val="0"/>
                                          </p:val>
                                        </p:tav>
                                      </p:tavLst>
                                    </p:anim>
                                    <p:animEffect transition="in" filter="fade">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sp>
        <p:nvSpPr>
          <p:cNvPr id="2" name="Freeform 2"/>
          <p:cNvSpPr/>
          <p:nvPr/>
        </p:nvSpPr>
        <p:spPr>
          <a:xfrm>
            <a:off x="5760817" y="2453576"/>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12576" y="1"/>
            <a:ext cx="9756576" cy="666936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26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4855886" y="2254209"/>
            <a:ext cx="3773764" cy="3037880"/>
          </a:xfrm>
          <a:custGeom>
            <a:avLst/>
            <a:gdLst/>
            <a:ahLst/>
            <a:cxnLst/>
            <a:rect l="l" t="t" r="r" b="b"/>
            <a:pathLst>
              <a:path w="7547528" h="6075760">
                <a:moveTo>
                  <a:pt x="7547528" y="0"/>
                </a:moveTo>
                <a:lnTo>
                  <a:pt x="0" y="0"/>
                </a:lnTo>
                <a:lnTo>
                  <a:pt x="0" y="6075761"/>
                </a:lnTo>
                <a:lnTo>
                  <a:pt x="7547528" y="6075761"/>
                </a:lnTo>
                <a:lnTo>
                  <a:pt x="7547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2952395" y="-1365283"/>
            <a:ext cx="5737666" cy="5063490"/>
          </a:xfrm>
          <a:custGeom>
            <a:avLst/>
            <a:gdLst/>
            <a:ahLst/>
            <a:cxnLst/>
            <a:rect l="l" t="t" r="r" b="b"/>
            <a:pathLst>
              <a:path w="11475331" h="10126980">
                <a:moveTo>
                  <a:pt x="0" y="0"/>
                </a:moveTo>
                <a:lnTo>
                  <a:pt x="11475332" y="0"/>
                </a:lnTo>
                <a:lnTo>
                  <a:pt x="11475332" y="10126980"/>
                </a:lnTo>
                <a:lnTo>
                  <a:pt x="0" y="101269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7520352" y="1495833"/>
            <a:ext cx="772865" cy="77286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grpSp>
        <p:nvGrpSpPr>
          <p:cNvPr id="14" name="Group 14"/>
          <p:cNvGrpSpPr/>
          <p:nvPr/>
        </p:nvGrpSpPr>
        <p:grpSpPr>
          <a:xfrm>
            <a:off x="6258761" y="1708381"/>
            <a:ext cx="562620" cy="347769"/>
            <a:chOff x="0" y="0"/>
            <a:chExt cx="1500320" cy="927384"/>
          </a:xfrm>
        </p:grpSpPr>
        <p:sp>
          <p:nvSpPr>
            <p:cNvPr id="15" name="Freeform 15"/>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17" name="Group 17"/>
          <p:cNvGrpSpPr/>
          <p:nvPr/>
        </p:nvGrpSpPr>
        <p:grpSpPr>
          <a:xfrm>
            <a:off x="4634079" y="4809726"/>
            <a:ext cx="443614" cy="415023"/>
            <a:chOff x="0" y="0"/>
            <a:chExt cx="1182969" cy="1106726"/>
          </a:xfrm>
        </p:grpSpPr>
        <p:sp>
          <p:nvSpPr>
            <p:cNvPr id="18" name="Freeform 18"/>
            <p:cNvSpPr/>
            <p:nvPr/>
          </p:nvSpPr>
          <p:spPr>
            <a:xfrm>
              <a:off x="878005" y="747946"/>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0" y="0"/>
              <a:ext cx="635754" cy="747946"/>
            </a:xfrm>
            <a:custGeom>
              <a:avLst/>
              <a:gdLst/>
              <a:ahLst/>
              <a:cxnLst/>
              <a:rect l="l" t="t" r="r" b="b"/>
              <a:pathLst>
                <a:path w="635754" h="747946">
                  <a:moveTo>
                    <a:pt x="0" y="0"/>
                  </a:moveTo>
                  <a:lnTo>
                    <a:pt x="635754" y="0"/>
                  </a:lnTo>
                  <a:lnTo>
                    <a:pt x="635754" y="747946"/>
                  </a:lnTo>
                  <a:lnTo>
                    <a:pt x="0" y="74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20" name="Freeform 20"/>
          <p:cNvSpPr/>
          <p:nvPr/>
        </p:nvSpPr>
        <p:spPr>
          <a:xfrm>
            <a:off x="1654876" y="442574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433078" y="716559"/>
            <a:ext cx="2309691" cy="383986"/>
          </a:xfrm>
          <a:custGeom>
            <a:avLst/>
            <a:gdLst/>
            <a:ahLst/>
            <a:cxnLst/>
            <a:rect l="l" t="t" r="r" b="b"/>
            <a:pathLst>
              <a:path w="4619381" h="767972">
                <a:moveTo>
                  <a:pt x="0" y="0"/>
                </a:moveTo>
                <a:lnTo>
                  <a:pt x="4619381" y="0"/>
                </a:lnTo>
                <a:lnTo>
                  <a:pt x="4619381" y="767973"/>
                </a:lnTo>
                <a:lnTo>
                  <a:pt x="0" y="7679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مربع نص 21">
            <a:extLst>
              <a:ext uri="{FF2B5EF4-FFF2-40B4-BE49-F238E27FC236}">
                <a16:creationId xmlns:a16="http://schemas.microsoft.com/office/drawing/2014/main" id="{BABAEC97-A1B3-F217-C626-2488BF7AEE4A}"/>
              </a:ext>
            </a:extLst>
          </p:cNvPr>
          <p:cNvSpPr txBox="1"/>
          <p:nvPr/>
        </p:nvSpPr>
        <p:spPr>
          <a:xfrm>
            <a:off x="1088632" y="2520713"/>
            <a:ext cx="3456384" cy="1754326"/>
          </a:xfrm>
          <a:prstGeom prst="rect">
            <a:avLst/>
          </a:prstGeom>
          <a:noFill/>
        </p:spPr>
        <p:txBody>
          <a:bodyPr wrap="square" rtlCol="0">
            <a:spAutoFit/>
          </a:bodyPr>
          <a:lstStyle/>
          <a:p>
            <a:pPr algn="ctr"/>
            <a:r>
              <a:rPr lang="ar-EG" sz="3600" b="1" dirty="0">
                <a:solidFill>
                  <a:srgbClr val="002060"/>
                </a:solidFill>
                <a:latin typeface="Traditional Arabic" panose="02020603050405020304" pitchFamily="18" charset="-78"/>
                <a:cs typeface="Traditional Arabic" panose="02020603050405020304" pitchFamily="18" charset="-78"/>
              </a:rPr>
              <a:t>1-9</a:t>
            </a:r>
          </a:p>
          <a:p>
            <a:pPr algn="ctr"/>
            <a:r>
              <a:rPr lang="ar-EG" sz="3600" b="1" dirty="0">
                <a:solidFill>
                  <a:srgbClr val="002060"/>
                </a:solidFill>
                <a:latin typeface="Traditional Arabic" panose="02020603050405020304" pitchFamily="18" charset="-78"/>
                <a:cs typeface="Traditional Arabic" panose="02020603050405020304" pitchFamily="18" charset="-78"/>
              </a:rPr>
              <a:t>المشروعات الصغيرة</a:t>
            </a:r>
          </a:p>
          <a:p>
            <a:pPr algn="ctr"/>
            <a:r>
              <a:rPr lang="ar-EG" sz="3600" b="1" dirty="0">
                <a:solidFill>
                  <a:srgbClr val="002060"/>
                </a:solidFill>
                <a:latin typeface="Traditional Arabic" panose="02020603050405020304" pitchFamily="18" charset="-78"/>
                <a:cs typeface="Traditional Arabic" panose="02020603050405020304" pitchFamily="18" charset="-78"/>
              </a:rPr>
              <a:t>(المفهوم، الأهمية)</a:t>
            </a:r>
          </a:p>
        </p:txBody>
      </p:sp>
      <p:pic>
        <p:nvPicPr>
          <p:cNvPr id="23" name="Picture 4" descr="أفضل المشاريع الصغيرة الناجحة في مصر 2023 – تجارتنا">
            <a:extLst>
              <a:ext uri="{FF2B5EF4-FFF2-40B4-BE49-F238E27FC236}">
                <a16:creationId xmlns:a16="http://schemas.microsoft.com/office/drawing/2014/main" id="{D8290EB9-1681-9BCA-CB45-2814A6207F9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60884" y="1516268"/>
            <a:ext cx="2028898" cy="12765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855876"/>
            <a:ext cx="2808312" cy="576064"/>
          </a:xfrm>
          <a:prstGeom prst="rec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990000"/>
                </a:solidFill>
                <a:latin typeface="Traditional Arabic" panose="02020603050405020304" pitchFamily="18" charset="-78"/>
                <a:cs typeface="Traditional Arabic" panose="02020603050405020304" pitchFamily="18" charset="-78"/>
              </a:rPr>
              <a:t>الأهداف</a:t>
            </a:r>
            <a:endParaRPr lang="en-US" sz="3600" b="1" dirty="0">
              <a:solidFill>
                <a:srgbClr val="990000"/>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09963" y="833464"/>
            <a:ext cx="4807737" cy="954107"/>
          </a:xfrm>
          <a:prstGeom prst="rect">
            <a:avLst/>
          </a:prstGeom>
          <a:noFill/>
        </p:spPr>
        <p:txBody>
          <a:bodyPr wrap="square">
            <a:spAutoFit/>
          </a:bodyPr>
          <a:lstStyle/>
          <a:p>
            <a:pPr marL="457200" indent="-457200">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 التعرف على مفهوم إدارة المشروعات الصغيرة، وأهميتها.</a:t>
            </a:r>
            <a:endParaRPr lang="ar-EG" sz="4000" b="1"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1259632" y="2663334"/>
            <a:ext cx="5040560" cy="523220"/>
          </a:xfrm>
          <a:prstGeom prst="rect">
            <a:avLst/>
          </a:prstGeom>
          <a:noFill/>
        </p:spPr>
        <p:txBody>
          <a:bodyPr wrap="square">
            <a:spAutoFit/>
          </a:bodyPr>
          <a:lstStyle/>
          <a:p>
            <a:pPr marL="457200" indent="-457200" algn="ctr">
              <a:buFont typeface="Arial" panose="020B0604020202020204" pitchFamily="34" charset="0"/>
              <a:buChar char="•"/>
            </a:pPr>
            <a:r>
              <a:rPr lang="ar-EG" sz="2800" b="1" dirty="0">
                <a:latin typeface="Traditional Arabic" panose="02020603050405020304" pitchFamily="18" charset="-78"/>
                <a:cs typeface="Traditional Arabic" panose="02020603050405020304" pitchFamily="18" charset="-78"/>
              </a:rPr>
              <a:t>المشروعات الصغيرة.</a:t>
            </a:r>
            <a:endParaRPr lang="ar-EG" sz="4400"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61650" y="4439145"/>
            <a:ext cx="5043473" cy="1200329"/>
          </a:xfrm>
          <a:prstGeom prst="rect">
            <a:avLst/>
          </a:prstGeom>
          <a:noFill/>
        </p:spPr>
        <p:txBody>
          <a:bodyPr wrap="square">
            <a:spAutoFit/>
          </a:bodyPr>
          <a:lstStyle/>
          <a:p>
            <a:r>
              <a:rPr lang="ar-EG" sz="24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1. التعرف على مفهوم المشروعات الصغيرة.</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2. توضيح أهمية المشروعات الصغيرة.</a:t>
            </a:r>
            <a:endParaRPr lang="ar-EG" sz="3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972F5F-D8E0-2554-76C5-3B2206213486}"/>
              </a:ext>
            </a:extLst>
          </p:cNvPr>
          <p:cNvSpPr txBox="1"/>
          <p:nvPr/>
        </p:nvSpPr>
        <p:spPr>
          <a:xfrm>
            <a:off x="1331640" y="637490"/>
            <a:ext cx="6480720" cy="6362045"/>
          </a:xfrm>
          <a:prstGeom prst="flowChartTerminator">
            <a:avLst/>
          </a:prstGeom>
          <a:noFill/>
          <a:ln>
            <a:noFill/>
          </a:ln>
          <a:effectLst/>
        </p:spPr>
        <p:txBody>
          <a:bodyPr wrap="square">
            <a:spAutoFit/>
          </a:bodyPr>
          <a:lstStyle/>
          <a:p>
            <a:pPr algn="ctr" rtl="1">
              <a:spcBef>
                <a:spcPts val="0"/>
              </a:spcBef>
              <a:spcAft>
                <a:spcPts val="500"/>
              </a:spcAft>
            </a:pPr>
            <a:r>
              <a:rPr lang="ar-EG" sz="3200" b="1" i="0" u="none" strike="noStrike" dirty="0">
                <a:solidFill>
                  <a:srgbClr val="4C5300"/>
                </a:solidFill>
                <a:effectLst/>
                <a:latin typeface="Traditional Arabic" panose="02020603050405020304" pitchFamily="18" charset="-78"/>
                <a:cs typeface="Traditional Arabic" panose="02020603050405020304" pitchFamily="18" charset="-78"/>
              </a:rPr>
              <a:t>تمثل المشروعات الصغيرة أحد القطاعات الاقتصادية التي تستحوذ على اهتمام كبير من قبل الدولة؛ كونها تشكل العصب الرئيس للاقتصاد؛ وذلك لقدرتها على توفير فرص عمل واستثمار الطاقات البشرية وتشغيلها، ولما لها من دور بارز في دعم الأفكار والابتكار، وفي تحقيق أهداف التنمية الاقتصادية و التنمية الاجتماعية في الدولة</a:t>
            </a:r>
            <a:r>
              <a:rPr lang="ar-EG" sz="3200" b="1" i="0" u="none" strike="noStrike" dirty="0">
                <a:solidFill>
                  <a:srgbClr val="FF0000"/>
                </a:solidFill>
                <a:effectLst/>
                <a:latin typeface="Traditional Arabic" panose="02020603050405020304" pitchFamily="18" charset="-78"/>
                <a:cs typeface="Traditional Arabic" panose="02020603050405020304" pitchFamily="18" charset="-78"/>
              </a:rPr>
              <a:t>، وفي هذه الفصل سنتعرف على مفهوم إدارة المشاريع الصغيرة، وأهميتها.</a:t>
            </a:r>
            <a:endParaRPr lang="ar-EG" sz="3200" b="1" dirty="0">
              <a:solidFill>
                <a:srgbClr val="FF0000"/>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77051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129074" y="-315416"/>
            <a:ext cx="9265832" cy="7056784"/>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514828" y="1633476"/>
            <a:ext cx="3543323" cy="3660366"/>
            <a:chOff x="0" y="0"/>
            <a:chExt cx="812800" cy="812800"/>
          </a:xfrm>
          <a:solidFill>
            <a:srgbClr val="F6E9B4"/>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38100"/>
              <a:ext cx="660400" cy="698500"/>
            </a:xfrm>
            <a:prstGeom prst="rect">
              <a:avLst/>
            </a:prstGeom>
            <a:grpFill/>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7A96836D-E51E-82DC-F0CF-633741E07156}"/>
              </a:ext>
            </a:extLst>
          </p:cNvPr>
          <p:cNvSpPr txBox="1"/>
          <p:nvPr/>
        </p:nvSpPr>
        <p:spPr>
          <a:xfrm>
            <a:off x="819533" y="2517710"/>
            <a:ext cx="2622559" cy="3111108"/>
          </a:xfrm>
          <a:prstGeom prst="rect">
            <a:avLst/>
          </a:prstGeom>
          <a:noFill/>
        </p:spPr>
        <p:txBody>
          <a:bodyPr wrap="square">
            <a:spAutoFit/>
          </a:bodyPr>
          <a:lstStyle/>
          <a:p>
            <a:pPr algn="ctr" rtl="1">
              <a:spcBef>
                <a:spcPts val="0"/>
              </a:spcBef>
              <a:spcAft>
                <a:spcPts val="500"/>
              </a:spcAft>
            </a:pPr>
            <a:r>
              <a:rPr lang="ar-EG" sz="3200" b="1" i="0" u="none" strike="noStrike" dirty="0">
                <a:solidFill>
                  <a:srgbClr val="990000"/>
                </a:solidFill>
                <a:effectLst/>
                <a:latin typeface="Traditional Arabic" panose="02020603050405020304" pitchFamily="18" charset="-78"/>
                <a:cs typeface="Traditional Arabic" panose="02020603050405020304" pitchFamily="18" charset="-78"/>
              </a:rPr>
              <a:t>الهدف الأول أن يكون الطلبة قادرين على التعرف على مفهوم المشروعات الصغيرة.</a:t>
            </a:r>
            <a:endParaRPr lang="ar-EG" sz="3200" b="1" dirty="0">
              <a:solidFill>
                <a:srgbClr val="990000"/>
              </a:solidFill>
              <a:effectLst/>
              <a:latin typeface="Traditional Arabic" panose="02020603050405020304" pitchFamily="18" charset="-78"/>
              <a:cs typeface="Traditional Arabic" panose="02020603050405020304" pitchFamily="18" charset="-78"/>
            </a:endParaRPr>
          </a:p>
          <a:p>
            <a:pPr algn="ctr"/>
            <a:br>
              <a:rPr lang="ar-EG" sz="3200" b="1" dirty="0">
                <a:solidFill>
                  <a:srgbClr val="990000"/>
                </a:solidFill>
                <a:latin typeface="Traditional Arabic" panose="02020603050405020304" pitchFamily="18" charset="-78"/>
                <a:cs typeface="Traditional Arabic" panose="02020603050405020304" pitchFamily="18" charset="-78"/>
              </a:rPr>
            </a:br>
            <a:endParaRPr lang="en-US" sz="3200" b="1" dirty="0">
              <a:solidFill>
                <a:srgbClr val="99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p:cNvGrpSpPr/>
        <p:nvPr/>
      </p:nvGrpSpPr>
      <p:grpSpPr>
        <a:xfrm>
          <a:off x="0" y="0"/>
          <a:ext cx="0" cy="0"/>
          <a:chOff x="0" y="0"/>
          <a:chExt cx="0" cy="0"/>
        </a:xfrm>
      </p:grpSpPr>
      <p:sp>
        <p:nvSpPr>
          <p:cNvPr id="2" name="Freeform 2"/>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252536" y="-42906"/>
            <a:ext cx="9570189" cy="7504879"/>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p:cNvGrpSpPr/>
          <p:nvPr/>
        </p:nvGrpSpPr>
        <p:grpSpPr>
          <a:xfrm>
            <a:off x="4750472" y="1570667"/>
            <a:ext cx="562620" cy="347769"/>
            <a:chOff x="0" y="0"/>
            <a:chExt cx="1500320" cy="927384"/>
          </a:xfrm>
        </p:grpSpPr>
        <p:sp>
          <p:nvSpPr>
            <p:cNvPr id="14" name="Freeform 14"/>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2CA118D9-7B04-B309-D759-CF63CAA75E53}"/>
              </a:ext>
            </a:extLst>
          </p:cNvPr>
          <p:cNvSpPr txBox="1"/>
          <p:nvPr/>
        </p:nvSpPr>
        <p:spPr>
          <a:xfrm>
            <a:off x="-250282" y="2357502"/>
            <a:ext cx="6007216" cy="1200329"/>
          </a:xfrm>
          <a:prstGeom prst="rect">
            <a:avLst/>
          </a:prstGeom>
          <a:noFill/>
        </p:spPr>
        <p:txBody>
          <a:bodyPr wrap="square">
            <a:spAutoFit/>
          </a:bodyPr>
          <a:lstStyle/>
          <a:p>
            <a:pPr algn="ctr" rtl="1">
              <a:spcBef>
                <a:spcPts val="0"/>
              </a:spcBef>
              <a:spcAft>
                <a:spcPts val="500"/>
              </a:spcAft>
            </a:pPr>
            <a:r>
              <a:rPr lang="ar-EG" sz="7200" b="1" i="0" u="none" strike="noStrike" dirty="0">
                <a:solidFill>
                  <a:schemeClr val="accent5">
                    <a:lumMod val="75000"/>
                  </a:schemeClr>
                </a:solidFill>
                <a:effectLst/>
                <a:latin typeface="Traditional Arabic" panose="02020603050405020304" pitchFamily="18" charset="-78"/>
                <a:cs typeface="Traditional Arabic" panose="02020603050405020304" pitchFamily="18" charset="-78"/>
              </a:rPr>
              <a:t>المشروعات الصغيرة</a:t>
            </a:r>
            <a:endParaRPr lang="en-US" sz="7200" b="1" dirty="0">
              <a:solidFill>
                <a:schemeClr val="accent5">
                  <a:lumMod val="75000"/>
                </a:schemeClr>
              </a:solidFill>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764704"/>
            <a:ext cx="7740352" cy="514499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3200" b="1" i="0" u="none" strike="noStrike" dirty="0">
                <a:solidFill>
                  <a:schemeClr val="accent5">
                    <a:lumMod val="75000"/>
                  </a:schemeClr>
                </a:solidFill>
                <a:effectLst/>
                <a:latin typeface="Traditional Arabic" panose="02020603050405020304" pitchFamily="18" charset="-78"/>
                <a:cs typeface="Traditional Arabic" panose="02020603050405020304" pitchFamily="18" charset="-78"/>
              </a:rPr>
              <a:t>هي تلك المشروعات الفردية التي يديرها مالك واحد ويتكفل بكامل المسؤولية فيها،</a:t>
            </a:r>
            <a:endParaRPr lang="ar-EG" sz="3200" b="1" dirty="0">
              <a:solidFill>
                <a:schemeClr val="accent5">
                  <a:lumMod val="75000"/>
                </a:schemeClr>
              </a:solidFill>
              <a:effectLst/>
              <a:latin typeface="Traditional Arabic" panose="02020603050405020304" pitchFamily="18" charset="-78"/>
              <a:cs typeface="Traditional Arabic" panose="02020603050405020304" pitchFamily="18" charset="-78"/>
            </a:endParaRPr>
          </a:p>
          <a:p>
            <a:pPr algn="ctr" rtl="1">
              <a:spcBef>
                <a:spcPts val="0"/>
              </a:spcBef>
              <a:spcAft>
                <a:spcPts val="500"/>
              </a:spcAft>
            </a:pPr>
            <a:r>
              <a:rPr lang="ar-EG" sz="3200" b="1" i="0" u="none" strike="noStrike" dirty="0">
                <a:solidFill>
                  <a:schemeClr val="accent5">
                    <a:lumMod val="75000"/>
                  </a:schemeClr>
                </a:solidFill>
                <a:effectLst/>
                <a:latin typeface="Traditional Arabic" panose="02020603050405020304" pitchFamily="18" charset="-78"/>
                <a:cs typeface="Traditional Arabic" panose="02020603050405020304" pitchFamily="18" charset="-78"/>
              </a:rPr>
              <a:t>وتمارس نشاطا اقتصاديًا سواء كان إنتاجيًا أم خدميًا برأس مال وعمالة محدودة.</a:t>
            </a:r>
            <a:endParaRPr lang="ar-EG" sz="3200" b="1" dirty="0">
              <a:solidFill>
                <a:schemeClr val="accent5">
                  <a:lumMod val="75000"/>
                </a:schemeClr>
              </a:solidFill>
              <a:effectLst/>
              <a:latin typeface="Traditional Arabic" panose="02020603050405020304" pitchFamily="18" charset="-78"/>
              <a:cs typeface="Traditional Arabic" panose="02020603050405020304" pitchFamily="18" charset="-78"/>
            </a:endParaRPr>
          </a:p>
          <a:p>
            <a:pPr algn="ctr" rtl="1">
              <a:spcBef>
                <a:spcPts val="0"/>
              </a:spcBef>
              <a:spcAft>
                <a:spcPts val="500"/>
              </a:spcAft>
            </a:pPr>
            <a:r>
              <a:rPr lang="ar-EG" sz="3200" b="1" i="0" u="none" strike="noStrike" dirty="0">
                <a:solidFill>
                  <a:schemeClr val="accent5">
                    <a:lumMod val="75000"/>
                  </a:schemeClr>
                </a:solidFill>
                <a:effectLst/>
                <a:latin typeface="Traditional Arabic" panose="02020603050405020304" pitchFamily="18" charset="-78"/>
                <a:cs typeface="Traditional Arabic" panose="02020603050405020304" pitchFamily="18" charset="-78"/>
              </a:rPr>
              <a:t>يختلف مفهوم المشروع الصغير من دولة لأخرى؛ وذلك بحسب إمكاناتها وقدراتها وظروفها الاقتصادية والاجتماعية ودرجة النمو فيها؛ ومرحلة التطور الذي بلغته؛ فقد يُعد المشروع الصغير في دولة معينة مشروعًا متوسطا أو كبيرا - في دولة أخرى. تركز المملكة العربية السعودية على المشروعات الصغيرة تركيزا واضحًا؛ لما لها من دور مهم تؤديه لأفراد المجتمع، فهي تدعمهم في جوانب متعددة.</a:t>
            </a:r>
            <a:endParaRPr lang="ar-EG" sz="3200" b="1" dirty="0">
              <a:solidFill>
                <a:schemeClr val="accent5">
                  <a:lumMod val="75000"/>
                </a:schemeClr>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05771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4D5FCE4-0EEC-23C9-63F7-C4C5D8C2CB34}"/>
              </a:ext>
            </a:extLst>
          </p:cNvPr>
          <p:cNvSpPr txBox="1"/>
          <p:nvPr/>
        </p:nvSpPr>
        <p:spPr>
          <a:xfrm>
            <a:off x="2411760" y="1340768"/>
            <a:ext cx="4572000" cy="4825663"/>
          </a:xfrm>
          <a:prstGeom prst="cloud">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rtl="1">
              <a:spcBef>
                <a:spcPts val="0"/>
              </a:spcBef>
              <a:spcAft>
                <a:spcPts val="500"/>
              </a:spcAft>
            </a:pPr>
            <a:r>
              <a:rPr lang="ar-EG" sz="4000" b="1" i="0" u="none" strike="noStrike" dirty="0">
                <a:solidFill>
                  <a:schemeClr val="tx1"/>
                </a:solidFill>
                <a:effectLst/>
                <a:latin typeface="Times New Roman" panose="02020603050405020304" pitchFamily="18" charset="0"/>
              </a:rPr>
              <a:t>فالمشروعات الصغيرة صُنفت من قبل المختصين بحسب حجم نشاطها إلى مشروعات:</a:t>
            </a:r>
            <a:endParaRPr lang="ar-EG" sz="4000" b="1" dirty="0">
              <a:solidFill>
                <a:schemeClr val="tx1"/>
              </a:solidFill>
              <a:effectLst/>
            </a:endParaRPr>
          </a:p>
        </p:txBody>
      </p:sp>
    </p:spTree>
    <p:extLst>
      <p:ext uri="{BB962C8B-B14F-4D97-AF65-F5344CB8AC3E}">
        <p14:creationId xmlns:p14="http://schemas.microsoft.com/office/powerpoint/2010/main" val="7561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3">
            <a:extLst>
              <a:ext uri="{FF2B5EF4-FFF2-40B4-BE49-F238E27FC236}">
                <a16:creationId xmlns:a16="http://schemas.microsoft.com/office/drawing/2014/main" id="{CDA7DE4E-1F01-E030-D2D1-1904CBDC188D}"/>
              </a:ext>
            </a:extLst>
          </p:cNvPr>
          <p:cNvGraphicFramePr>
            <a:graphicFrameLocks noGrp="1"/>
          </p:cNvGraphicFramePr>
          <p:nvPr>
            <p:extLst>
              <p:ext uri="{D42A27DB-BD31-4B8C-83A1-F6EECF244321}">
                <p14:modId xmlns:p14="http://schemas.microsoft.com/office/powerpoint/2010/main" val="3424498686"/>
              </p:ext>
            </p:extLst>
          </p:nvPr>
        </p:nvGraphicFramePr>
        <p:xfrm>
          <a:off x="5364088" y="908720"/>
          <a:ext cx="3048000" cy="225591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519832">
                <a:tc>
                  <a:txBody>
                    <a:bodyPr/>
                    <a:lstStyle/>
                    <a:p>
                      <a:pPr algn="ctr"/>
                      <a:r>
                        <a:rPr lang="ar-EG" sz="2400" b="1" dirty="0">
                          <a:solidFill>
                            <a:schemeClr val="accent4">
                              <a:lumMod val="50000"/>
                            </a:schemeClr>
                          </a:solidFill>
                        </a:rPr>
                        <a:t>صغيرة</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736080">
                <a:tc>
                  <a:txBody>
                    <a:bodyPr/>
                    <a:lstStyle/>
                    <a:p>
                      <a:pPr algn="ctr"/>
                      <a:r>
                        <a:rPr lang="ar-EG" sz="2400" b="1" dirty="0"/>
                        <a:t>وهي التــي لها مقــر ثابت، واعتماد رســمي، ورأس مال شــخصي، وعمالــة محددة، بمنطقة محلية معينة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4" name="جدول 3">
            <a:extLst>
              <a:ext uri="{FF2B5EF4-FFF2-40B4-BE49-F238E27FC236}">
                <a16:creationId xmlns:a16="http://schemas.microsoft.com/office/drawing/2014/main" id="{990006BB-60A3-6265-18B0-91DA7134E36E}"/>
              </a:ext>
            </a:extLst>
          </p:cNvPr>
          <p:cNvGraphicFramePr>
            <a:graphicFrameLocks noGrp="1"/>
          </p:cNvGraphicFramePr>
          <p:nvPr>
            <p:extLst>
              <p:ext uri="{D42A27DB-BD31-4B8C-83A1-F6EECF244321}">
                <p14:modId xmlns:p14="http://schemas.microsoft.com/office/powerpoint/2010/main" val="2918996484"/>
              </p:ext>
            </p:extLst>
          </p:nvPr>
        </p:nvGraphicFramePr>
        <p:xfrm>
          <a:off x="3203848" y="4075241"/>
          <a:ext cx="3048000" cy="225591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519832">
                <a:tc>
                  <a:txBody>
                    <a:bodyPr/>
                    <a:lstStyle/>
                    <a:p>
                      <a:pPr algn="ctr"/>
                      <a:r>
                        <a:rPr lang="ar-EG" sz="2400" b="1" dirty="0">
                          <a:solidFill>
                            <a:schemeClr val="accent4">
                              <a:lumMod val="50000"/>
                            </a:schemeClr>
                          </a:solidFill>
                        </a:rPr>
                        <a:t>صغيرة جدًا</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736080">
                <a:tc>
                  <a:txBody>
                    <a:bodyPr/>
                    <a:lstStyle/>
                    <a:p>
                      <a:pPr algn="ctr"/>
                      <a:r>
                        <a:rPr lang="ar-EG" sz="2400" b="1" dirty="0"/>
                        <a:t>يتوفــر لها مقر عمل ثابت، وأوراق رســمية، ورأس مال منخفــض، وعمالة محدودة َّجدا.</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graphicFrame>
        <p:nvGraphicFramePr>
          <p:cNvPr id="5" name="جدول 4">
            <a:extLst>
              <a:ext uri="{FF2B5EF4-FFF2-40B4-BE49-F238E27FC236}">
                <a16:creationId xmlns:a16="http://schemas.microsoft.com/office/drawing/2014/main" id="{460640CD-45DB-58EE-098F-7E40B773B78A}"/>
              </a:ext>
            </a:extLst>
          </p:cNvPr>
          <p:cNvGraphicFramePr>
            <a:graphicFrameLocks noGrp="1"/>
          </p:cNvGraphicFramePr>
          <p:nvPr>
            <p:extLst>
              <p:ext uri="{D42A27DB-BD31-4B8C-83A1-F6EECF244321}">
                <p14:modId xmlns:p14="http://schemas.microsoft.com/office/powerpoint/2010/main" val="1795138583"/>
              </p:ext>
            </p:extLst>
          </p:nvPr>
        </p:nvGraphicFramePr>
        <p:xfrm>
          <a:off x="539552" y="903649"/>
          <a:ext cx="3048000" cy="280583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891866001"/>
                    </a:ext>
                  </a:extLst>
                </a:gridCol>
              </a:tblGrid>
              <a:tr h="519832">
                <a:tc>
                  <a:txBody>
                    <a:bodyPr/>
                    <a:lstStyle/>
                    <a:p>
                      <a:pPr algn="ctr"/>
                      <a:r>
                        <a:rPr lang="ar-EG" sz="2400" b="1" dirty="0">
                          <a:solidFill>
                            <a:schemeClr val="accent4">
                              <a:lumMod val="50000"/>
                            </a:schemeClr>
                          </a:solidFill>
                        </a:rPr>
                        <a:t>متناهية الصغر</a:t>
                      </a:r>
                      <a:endParaRPr lang="en-US" sz="2400" b="1" dirty="0">
                        <a:solidFill>
                          <a:schemeClr val="accent4">
                            <a:lumMod val="50000"/>
                          </a:schemeClr>
                        </a:solidFill>
                      </a:endParaRP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70542595"/>
                  </a:ext>
                </a:extLst>
              </a:tr>
              <a:tr h="1736080">
                <a:tc>
                  <a:txBody>
                    <a:bodyPr/>
                    <a:lstStyle/>
                    <a:p>
                      <a:pPr algn="ctr"/>
                      <a:r>
                        <a:rPr lang="ar-EG" sz="2400" b="1" dirty="0"/>
                        <a:t>هي التي ليس لها مقر عمل ثابت في أغلب الأحوال، ويقوم بها فرد واحد هو صاحب المشروع وبرأس مال قليل وغالبًا ما يكون لها أوراق رسمية أو حد أدنى من التعاملات الرسمية</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7109"/>
                  </a:ext>
                </a:extLst>
              </a:tr>
            </a:tbl>
          </a:graphicData>
        </a:graphic>
      </p:graphicFrame>
    </p:spTree>
    <p:extLst>
      <p:ext uri="{BB962C8B-B14F-4D97-AF65-F5344CB8AC3E}">
        <p14:creationId xmlns:p14="http://schemas.microsoft.com/office/powerpoint/2010/main" val="379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p:cNvGrpSpPr/>
          <p:nvPr/>
        </p:nvGrpSpPr>
        <p:grpSpPr>
          <a:xfrm>
            <a:off x="-396552" y="-171399"/>
            <a:ext cx="10513168" cy="7029400"/>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39A7B509-D403-1772-0BB7-5C3403FAF851}"/>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395536" y="2015847"/>
            <a:ext cx="7443700" cy="2826306"/>
          </a:xfrm>
          <a:prstGeom prst="roundRect">
            <a:avLst/>
          </a:prstGeom>
          <a:noFill/>
          <a:ln>
            <a:noFill/>
          </a:ln>
        </p:spPr>
        <p:txBody>
          <a:bodyPr wrap="square">
            <a:spAutoFit/>
          </a:bodyPr>
          <a:lstStyle/>
          <a:p>
            <a:r>
              <a:rPr lang="ar-EG" sz="4000" b="1" dirty="0"/>
              <a:t>من خلال البحث في مصادر المعلومات قم بما يأتي:</a:t>
            </a:r>
            <a:endParaRPr lang="ar-EG" sz="6000" b="1" dirty="0"/>
          </a:p>
          <a:p>
            <a:pPr marL="342900" indent="-342900">
              <a:buFont typeface="Arial" panose="020B0604020202020204" pitchFamily="34" charset="0"/>
              <a:buChar char="•"/>
            </a:pPr>
            <a:r>
              <a:rPr lang="ar-EG" sz="4000" b="1" dirty="0"/>
              <a:t>أوجد مشروعات في أنشطة مختلفة.</a:t>
            </a:r>
            <a:endParaRPr lang="ar-EG" sz="6000" b="1" dirty="0"/>
          </a:p>
          <a:p>
            <a:pPr marL="342900" indent="-342900">
              <a:buFont typeface="Arial" panose="020B0604020202020204" pitchFamily="34" charset="0"/>
              <a:buChar char="•"/>
            </a:pPr>
            <a:r>
              <a:rPr lang="ar-EG" sz="4000" b="1" dirty="0"/>
              <a:t>صنف هذه المشروعات حسب حجم النشاط بها، موضحًا سبب اختيار</a:t>
            </a:r>
            <a:endParaRPr lang="ar-EG" sz="6000" b="1" dirty="0"/>
          </a:p>
        </p:txBody>
      </p:sp>
    </p:spTree>
    <p:extLst>
      <p:ext uri="{BB962C8B-B14F-4D97-AF65-F5344CB8AC3E}">
        <p14:creationId xmlns:p14="http://schemas.microsoft.com/office/powerpoint/2010/main" val="30137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BD0850D6-D90C-613E-4C74-71512499E5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1CA5A3-723D-DDAC-E9C2-1E12401C16A2}"/>
              </a:ext>
            </a:extLst>
          </p:cNvPr>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a:extLst>
              <a:ext uri="{FF2B5EF4-FFF2-40B4-BE49-F238E27FC236}">
                <a16:creationId xmlns:a16="http://schemas.microsoft.com/office/drawing/2014/main" id="{C024373A-616E-468C-4562-5B6AD0032683}"/>
              </a:ext>
            </a:extLst>
          </p:cNvPr>
          <p:cNvGrpSpPr/>
          <p:nvPr/>
        </p:nvGrpSpPr>
        <p:grpSpPr>
          <a:xfrm>
            <a:off x="129074" y="-315416"/>
            <a:ext cx="9265832" cy="7056784"/>
            <a:chOff x="0" y="0"/>
            <a:chExt cx="19846488" cy="10310225"/>
          </a:xfrm>
        </p:grpSpPr>
        <p:sp>
          <p:nvSpPr>
            <p:cNvPr id="4" name="Freeform 4">
              <a:extLst>
                <a:ext uri="{FF2B5EF4-FFF2-40B4-BE49-F238E27FC236}">
                  <a16:creationId xmlns:a16="http://schemas.microsoft.com/office/drawing/2014/main" id="{A3325104-B975-C296-F054-20DBA9A14EF5}"/>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35D82E2F-BC72-EA2F-8410-424CDD660AE9}"/>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48456B92-10D9-D195-EDC6-A2487CACCA95}"/>
              </a:ext>
            </a:extLst>
          </p:cNvPr>
          <p:cNvSpPr/>
          <p:nvPr/>
        </p:nvSpPr>
        <p:spPr>
          <a:xfrm flipH="1" flipV="1">
            <a:off x="-288229" y="4737233"/>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DB7FD389-FEEB-C5DC-4F7A-FE65C2EBC441}"/>
              </a:ext>
            </a:extLst>
          </p:cNvPr>
          <p:cNvSpPr/>
          <p:nvPr/>
        </p:nvSpPr>
        <p:spPr>
          <a:xfrm>
            <a:off x="7283750" y="-176644"/>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6E26AF2C-A7CB-2A2F-7349-9872A3E4DE65}"/>
              </a:ext>
            </a:extLst>
          </p:cNvPr>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5E0B8445-2CC5-E05A-CB82-D82A82E87F42}"/>
              </a:ext>
            </a:extLst>
          </p:cNvPr>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F54113-2B0E-A320-D448-4272A1BF62A8}"/>
              </a:ext>
            </a:extLst>
          </p:cNvPr>
          <p:cNvSpPr/>
          <p:nvPr/>
        </p:nvSpPr>
        <p:spPr>
          <a:xfrm>
            <a:off x="637957" y="318317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BDD9C8DC-2CFD-51E1-9642-E9906E6C21B5}"/>
              </a:ext>
            </a:extLst>
          </p:cNvPr>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a:extLst>
              <a:ext uri="{FF2B5EF4-FFF2-40B4-BE49-F238E27FC236}">
                <a16:creationId xmlns:a16="http://schemas.microsoft.com/office/drawing/2014/main" id="{A66B7DB2-0597-BEB9-4399-6140CC7ED9EF}"/>
              </a:ext>
            </a:extLst>
          </p:cNvPr>
          <p:cNvGrpSpPr/>
          <p:nvPr/>
        </p:nvGrpSpPr>
        <p:grpSpPr>
          <a:xfrm>
            <a:off x="514828" y="1633476"/>
            <a:ext cx="3543323" cy="3660366"/>
            <a:chOff x="0" y="0"/>
            <a:chExt cx="812800" cy="812800"/>
          </a:xfrm>
          <a:solidFill>
            <a:srgbClr val="F6E9B4"/>
          </a:solidFill>
        </p:grpSpPr>
        <p:sp>
          <p:nvSpPr>
            <p:cNvPr id="14" name="Freeform 14">
              <a:extLst>
                <a:ext uri="{FF2B5EF4-FFF2-40B4-BE49-F238E27FC236}">
                  <a16:creationId xmlns:a16="http://schemas.microsoft.com/office/drawing/2014/main" id="{BA9D644A-DFB7-12BE-0D66-C5BFF942A0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a:extLst>
                <a:ext uri="{FF2B5EF4-FFF2-40B4-BE49-F238E27FC236}">
                  <a16:creationId xmlns:a16="http://schemas.microsoft.com/office/drawing/2014/main" id="{3A430746-889D-C143-C71D-4DDCBB298DC3}"/>
                </a:ext>
              </a:extLst>
            </p:cNvPr>
            <p:cNvSpPr txBox="1"/>
            <p:nvPr/>
          </p:nvSpPr>
          <p:spPr>
            <a:xfrm>
              <a:off x="76200" y="38100"/>
              <a:ext cx="660400" cy="698500"/>
            </a:xfrm>
            <a:prstGeom prst="rect">
              <a:avLst/>
            </a:prstGeom>
            <a:grpFill/>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6065EEC2-1EA0-F8E1-C7AE-6796FBF9FC03}"/>
              </a:ext>
            </a:extLst>
          </p:cNvPr>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37F0C7E5-5547-AFB6-EB66-85B190BE2B3C}"/>
              </a:ext>
            </a:extLst>
          </p:cNvPr>
          <p:cNvSpPr txBox="1"/>
          <p:nvPr/>
        </p:nvSpPr>
        <p:spPr>
          <a:xfrm>
            <a:off x="819533" y="2517710"/>
            <a:ext cx="2622559" cy="2062103"/>
          </a:xfrm>
          <a:prstGeom prst="rect">
            <a:avLst/>
          </a:prstGeom>
          <a:noFill/>
        </p:spPr>
        <p:txBody>
          <a:bodyPr wrap="square">
            <a:spAutoFit/>
          </a:bodyPr>
          <a:lstStyle/>
          <a:p>
            <a:pPr algn="ctr"/>
            <a:r>
              <a:rPr lang="ar-EG" sz="3200" b="1" dirty="0">
                <a:solidFill>
                  <a:srgbClr val="990000"/>
                </a:solidFill>
                <a:latin typeface="Traditional Arabic" panose="02020603050405020304" pitchFamily="18" charset="-78"/>
                <a:cs typeface="Traditional Arabic" panose="02020603050405020304" pitchFamily="18" charset="-78"/>
              </a:rPr>
              <a:t>الهدف الثاني: و أن يكون الطلبة قادرين على توضيح أهمية المشروعات الصغيرة.</a:t>
            </a:r>
            <a:endParaRPr lang="ar-EG" sz="4800" dirty="0">
              <a:solidFill>
                <a:srgbClr val="99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7565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701824" y="1134782"/>
            <a:ext cx="7740352" cy="4588436"/>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r" rtl="1">
              <a:spcBef>
                <a:spcPts val="0"/>
              </a:spcBef>
              <a:spcAft>
                <a:spcPts val="500"/>
              </a:spcAft>
            </a:pPr>
            <a:r>
              <a:rPr lang="ar-EG" sz="3200" b="1" i="0" u="none" strike="noStrike" dirty="0">
                <a:solidFill>
                  <a:srgbClr val="002060"/>
                </a:solidFill>
                <a:effectLst/>
                <a:latin typeface="Arial" panose="020B0604020202020204" pitchFamily="34" charset="0"/>
              </a:rPr>
              <a:t>تعد المشروعات الصغيرة رافدًا لغيرها من المشروعات، ولها دور لا محدود في توسيع قاعدة الإنتاج المحلي، كما تسهم في تلبية بعض من احتياجات المشروعات الأخرى؛ سواء بالمواد الأولية أم الثانوية، بالإضافة إلى قدرتها على الاستفادة من المواد غير المستثمرة في الصناعات الكبيرة، وبالتالي سد جانب من جوانب احتياجات السوق المحلي.</a:t>
            </a:r>
            <a:endParaRPr lang="ar-EG" sz="3200" b="1" dirty="0">
              <a:solidFill>
                <a:srgbClr val="002060"/>
              </a:solidFill>
              <a:effectLst/>
            </a:endParaRPr>
          </a:p>
          <a:p>
            <a:pPr algn="r" rtl="1">
              <a:spcBef>
                <a:spcPts val="0"/>
              </a:spcBef>
              <a:spcAft>
                <a:spcPts val="500"/>
              </a:spcAft>
            </a:pPr>
            <a:r>
              <a:rPr lang="ar-EG" sz="3200" b="1" i="0" u="none" strike="noStrike" dirty="0">
                <a:solidFill>
                  <a:srgbClr val="7030A0"/>
                </a:solidFill>
                <a:effectLst/>
                <a:latin typeface="Arial" panose="020B0604020202020204" pitchFamily="34" charset="0"/>
              </a:rPr>
              <a:t>المشروعات الصغيرة تؤدي دورًا مهما للمجتمع وأفراده، فهي تدعمهم في جوانب عدة؛ من أبرزها:</a:t>
            </a:r>
            <a:endParaRPr lang="ar-EG" sz="3200" b="1" dirty="0">
              <a:solidFill>
                <a:srgbClr val="7030A0"/>
              </a:solidFill>
              <a:effectLst/>
            </a:endParaRPr>
          </a:p>
        </p:txBody>
      </p:sp>
    </p:spTree>
    <p:extLst>
      <p:ext uri="{BB962C8B-B14F-4D97-AF65-F5344CB8AC3E}">
        <p14:creationId xmlns:p14="http://schemas.microsoft.com/office/powerpoint/2010/main" val="106809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3A6F3F48-2465-67B0-95AD-1703D588899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35E118-314A-64F2-C87B-1F51CD6AAE24}"/>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A6EDE48B-B2D9-7D66-2B2F-DD2D7C272713}"/>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3CE8C81F-D4FA-E3DB-57F0-E2FFD3B079FD}"/>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AEEE99E1-E3C4-9695-73F3-CBD164C8A966}"/>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F99781FC-E3B7-1CF4-A091-CD3BB0FD4DCC}"/>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55358B84-6015-B4AB-D598-48C1A02553CA}"/>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09887444-6B94-86EB-4ADF-A5737804F894}"/>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45EACB5C-8209-2966-84EA-93E70A0A2EB1}"/>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5EB44136-4D1F-F7C4-576A-DF373287A806}"/>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D168CB41-C23A-4ED5-B0D8-F20048F913AE}"/>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8330EC8C-0156-8D37-5D60-16A3A55798B2}"/>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B4F0E144-1A21-8CA6-E75B-EF7D1294E86D}"/>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DC22137F-23E5-0EBD-4957-FA45AEA7321A}"/>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3E96A9DD-A3DD-3623-C199-FAB96C01E8D3}"/>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8DA7245A-E56F-DB1A-ABD4-6F0A1FBBAABD}"/>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A9DC0357-EBB3-AF42-02AA-D89B3E16CF81}"/>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A1F5AAEE-7EB7-D9F7-8248-7D31FDB5250B}"/>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C58A29E6-5B90-450D-10AA-E0A6AF02D0ED}"/>
              </a:ext>
            </a:extLst>
          </p:cNvPr>
          <p:cNvSpPr txBox="1"/>
          <p:nvPr/>
        </p:nvSpPr>
        <p:spPr>
          <a:xfrm>
            <a:off x="435938" y="2313626"/>
            <a:ext cx="4513617" cy="1446550"/>
          </a:xfrm>
          <a:prstGeom prst="rect">
            <a:avLst/>
          </a:prstGeom>
          <a:noFill/>
        </p:spPr>
        <p:txBody>
          <a:bodyPr wrap="square">
            <a:spAutoFit/>
          </a:bodyPr>
          <a:lstStyle/>
          <a:p>
            <a:pPr algn="ctr">
              <a:spcAft>
                <a:spcPts val="500"/>
              </a:spcAft>
            </a:pPr>
            <a:r>
              <a:rPr lang="ar-EG" sz="4400" b="1" dirty="0">
                <a:solidFill>
                  <a:srgbClr val="002060"/>
                </a:solidFill>
                <a:latin typeface="Traditional Arabic" panose="02020603050405020304" pitchFamily="18" charset="-78"/>
                <a:cs typeface="Traditional Arabic" panose="02020603050405020304" pitchFamily="18" charset="-78"/>
              </a:rPr>
              <a:t>أهمية المشروعات الصغيرة على مستوى الأفراد:</a:t>
            </a:r>
            <a:endParaRPr lang="ar-EG" sz="12000" dirty="0">
              <a:solidFill>
                <a:srgbClr val="00206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48035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1115617" y="2260080"/>
            <a:ext cx="6534472" cy="2062103"/>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1. تدريب العاملين وتأهيلهم لإدارة أعمال المشروعات الصغيرة.</a:t>
            </a:r>
          </a:p>
          <a:p>
            <a:r>
              <a:rPr lang="ar-EG" sz="3200" b="1" dirty="0"/>
              <a:t>2. تحسين مستوى دخل الأفراد.</a:t>
            </a:r>
          </a:p>
          <a:p>
            <a:r>
              <a:rPr lang="ar-EG" sz="3200" b="1" dirty="0"/>
              <a:t>3 تقليل الاعتماد على الوظائف الحكومية.</a:t>
            </a:r>
          </a:p>
        </p:txBody>
      </p:sp>
    </p:spTree>
    <p:extLst>
      <p:ext uri="{BB962C8B-B14F-4D97-AF65-F5344CB8AC3E}">
        <p14:creationId xmlns:p14="http://schemas.microsoft.com/office/powerpoint/2010/main" val="34827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BD59"/>
        </a:solidFill>
        <a:effectLst/>
      </p:bgPr>
    </p:bg>
    <p:spTree>
      <p:nvGrpSpPr>
        <p:cNvPr id="1" name="">
          <a:extLst>
            <a:ext uri="{FF2B5EF4-FFF2-40B4-BE49-F238E27FC236}">
              <a16:creationId xmlns:a16="http://schemas.microsoft.com/office/drawing/2014/main" id="{AB3E40FA-A872-9AAB-4892-6575C6D89F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2B9C8B-5909-A50F-9973-F80FDEB5FA92}"/>
              </a:ext>
            </a:extLst>
          </p:cNvPr>
          <p:cNvSpPr/>
          <p:nvPr/>
        </p:nvSpPr>
        <p:spPr>
          <a:xfrm rot="-7534764" flipH="1">
            <a:off x="-692289" y="1072429"/>
            <a:ext cx="8025387" cy="8579478"/>
          </a:xfrm>
          <a:custGeom>
            <a:avLst/>
            <a:gdLst/>
            <a:ahLst/>
            <a:cxnLst/>
            <a:rect l="l" t="t" r="r" b="b"/>
            <a:pathLst>
              <a:path w="16050773" h="17158956">
                <a:moveTo>
                  <a:pt x="16050773" y="0"/>
                </a:moveTo>
                <a:lnTo>
                  <a:pt x="0" y="0"/>
                </a:lnTo>
                <a:lnTo>
                  <a:pt x="0" y="17158955"/>
                </a:lnTo>
                <a:lnTo>
                  <a:pt x="16050773" y="17158955"/>
                </a:lnTo>
                <a:lnTo>
                  <a:pt x="16050773" y="0"/>
                </a:lnTo>
                <a:close/>
              </a:path>
            </a:pathLst>
          </a:custGeom>
          <a:blipFill>
            <a:blip r:embed="rId2">
              <a:alphaModFix amt="58000"/>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E94F2C71-6907-417D-8D6D-CBA22C2DA4A0}"/>
              </a:ext>
            </a:extLst>
          </p:cNvPr>
          <p:cNvSpPr/>
          <p:nvPr/>
        </p:nvSpPr>
        <p:spPr>
          <a:xfrm>
            <a:off x="2594400" y="5655386"/>
            <a:ext cx="4923580" cy="818545"/>
          </a:xfrm>
          <a:custGeom>
            <a:avLst/>
            <a:gdLst/>
            <a:ahLst/>
            <a:cxnLst/>
            <a:rect l="l" t="t" r="r" b="b"/>
            <a:pathLst>
              <a:path w="9847159" h="1637090">
                <a:moveTo>
                  <a:pt x="0" y="0"/>
                </a:moveTo>
                <a:lnTo>
                  <a:pt x="9847158" y="0"/>
                </a:lnTo>
                <a:lnTo>
                  <a:pt x="9847158"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FF93A79D-E402-1B16-ECB4-E3560B57148A}"/>
              </a:ext>
            </a:extLst>
          </p:cNvPr>
          <p:cNvGrpSpPr/>
          <p:nvPr/>
        </p:nvGrpSpPr>
        <p:grpSpPr>
          <a:xfrm>
            <a:off x="-252536" y="-42906"/>
            <a:ext cx="9570189" cy="7504879"/>
            <a:chOff x="0" y="0"/>
            <a:chExt cx="19846488" cy="10310225"/>
          </a:xfrm>
        </p:grpSpPr>
        <p:sp>
          <p:nvSpPr>
            <p:cNvPr id="5" name="Freeform 5">
              <a:extLst>
                <a:ext uri="{FF2B5EF4-FFF2-40B4-BE49-F238E27FC236}">
                  <a16:creationId xmlns:a16="http://schemas.microsoft.com/office/drawing/2014/main" id="{3C8BFEB0-4AD9-1722-4472-8B1F7CD8865E}"/>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B8B1525E-9267-0C49-0021-A337F14077A9}"/>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6">
                <a:alphaModFix amt="5000"/>
                <a:extLst>
                  <a:ext uri="{96DAC541-7B7A-43D3-8B79-37D633B846F1}">
                    <asvg:svgBlip xmlns:asvg="http://schemas.microsoft.com/office/drawing/2016/SVG/main" r:embed="rId7"/>
                  </a:ext>
                </a:extLst>
              </a:blip>
              <a:stretch>
                <a:fillRect/>
              </a:stretch>
            </a:blipFill>
            <a:ln cap="sq">
              <a:noFill/>
              <a:prstDash val="solid"/>
              <a:miter/>
            </a:ln>
          </p:spPr>
        </p:sp>
      </p:grpSp>
      <p:sp>
        <p:nvSpPr>
          <p:cNvPr id="7" name="Freeform 7">
            <a:extLst>
              <a:ext uri="{FF2B5EF4-FFF2-40B4-BE49-F238E27FC236}">
                <a16:creationId xmlns:a16="http://schemas.microsoft.com/office/drawing/2014/main" id="{1C8C4471-3031-0872-A938-DE35E1960C2D}"/>
              </a:ext>
            </a:extLst>
          </p:cNvPr>
          <p:cNvSpPr/>
          <p:nvPr/>
        </p:nvSpPr>
        <p:spPr>
          <a:xfrm>
            <a:off x="6568894" y="5004165"/>
            <a:ext cx="2264255" cy="2457808"/>
          </a:xfrm>
          <a:custGeom>
            <a:avLst/>
            <a:gdLst/>
            <a:ahLst/>
            <a:cxnLst/>
            <a:rect l="l" t="t" r="r" b="b"/>
            <a:pathLst>
              <a:path w="4528510" h="4915615">
                <a:moveTo>
                  <a:pt x="0" y="0"/>
                </a:moveTo>
                <a:lnTo>
                  <a:pt x="4528510" y="0"/>
                </a:lnTo>
                <a:lnTo>
                  <a:pt x="4528510" y="4915615"/>
                </a:lnTo>
                <a:lnTo>
                  <a:pt x="0" y="4915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DC72E2EF-3A57-74B8-0485-5163B7A16F64}"/>
              </a:ext>
            </a:extLst>
          </p:cNvPr>
          <p:cNvSpPr/>
          <p:nvPr/>
        </p:nvSpPr>
        <p:spPr>
          <a:xfrm>
            <a:off x="5276566" y="3036901"/>
            <a:ext cx="2219497" cy="2351785"/>
          </a:xfrm>
          <a:custGeom>
            <a:avLst/>
            <a:gdLst/>
            <a:ahLst/>
            <a:cxnLst/>
            <a:rect l="l" t="t" r="r" b="b"/>
            <a:pathLst>
              <a:path w="4438994" h="4703569">
                <a:moveTo>
                  <a:pt x="0" y="0"/>
                </a:moveTo>
                <a:lnTo>
                  <a:pt x="4438994" y="0"/>
                </a:lnTo>
                <a:lnTo>
                  <a:pt x="4438994" y="4703569"/>
                </a:lnTo>
                <a:lnTo>
                  <a:pt x="0" y="47035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a:extLst>
              <a:ext uri="{FF2B5EF4-FFF2-40B4-BE49-F238E27FC236}">
                <a16:creationId xmlns:a16="http://schemas.microsoft.com/office/drawing/2014/main" id="{DED4072B-1CEC-62C4-C04B-C253E5B25A72}"/>
              </a:ext>
            </a:extLst>
          </p:cNvPr>
          <p:cNvSpPr/>
          <p:nvPr/>
        </p:nvSpPr>
        <p:spPr>
          <a:xfrm>
            <a:off x="5930587" y="1206975"/>
            <a:ext cx="2902562" cy="2267627"/>
          </a:xfrm>
          <a:custGeom>
            <a:avLst/>
            <a:gdLst/>
            <a:ahLst/>
            <a:cxnLst/>
            <a:rect l="l" t="t" r="r" b="b"/>
            <a:pathLst>
              <a:path w="5805124" h="4535253">
                <a:moveTo>
                  <a:pt x="0" y="0"/>
                </a:moveTo>
                <a:lnTo>
                  <a:pt x="5805124" y="0"/>
                </a:lnTo>
                <a:lnTo>
                  <a:pt x="5805124" y="4535253"/>
                </a:lnTo>
                <a:lnTo>
                  <a:pt x="0" y="45352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a:extLst>
              <a:ext uri="{FF2B5EF4-FFF2-40B4-BE49-F238E27FC236}">
                <a16:creationId xmlns:a16="http://schemas.microsoft.com/office/drawing/2014/main" id="{F853DB2C-CF85-53AE-2550-851120B63989}"/>
              </a:ext>
            </a:extLst>
          </p:cNvPr>
          <p:cNvSpPr/>
          <p:nvPr/>
        </p:nvSpPr>
        <p:spPr>
          <a:xfrm>
            <a:off x="74144" y="1967031"/>
            <a:ext cx="5135345" cy="2158455"/>
          </a:xfrm>
          <a:custGeom>
            <a:avLst/>
            <a:gdLst/>
            <a:ahLst/>
            <a:cxnLst/>
            <a:rect l="l" t="t" r="r" b="b"/>
            <a:pathLst>
              <a:path w="9847159" h="1637090">
                <a:moveTo>
                  <a:pt x="0" y="0"/>
                </a:moveTo>
                <a:lnTo>
                  <a:pt x="9847159" y="0"/>
                </a:lnTo>
                <a:lnTo>
                  <a:pt x="9847159" y="1637090"/>
                </a:lnTo>
                <a:lnTo>
                  <a:pt x="0" y="1637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9854C9BD-8A16-0F9A-8E66-45561083AFAC}"/>
              </a:ext>
            </a:extLst>
          </p:cNvPr>
          <p:cNvSpPr/>
          <p:nvPr/>
        </p:nvSpPr>
        <p:spPr>
          <a:xfrm>
            <a:off x="7563140" y="4172257"/>
            <a:ext cx="154463" cy="181721"/>
          </a:xfrm>
          <a:custGeom>
            <a:avLst/>
            <a:gdLst/>
            <a:ahLst/>
            <a:cxnLst/>
            <a:rect l="l" t="t" r="r" b="b"/>
            <a:pathLst>
              <a:path w="308925" h="363441">
                <a:moveTo>
                  <a:pt x="0" y="0"/>
                </a:moveTo>
                <a:lnTo>
                  <a:pt x="308925" y="0"/>
                </a:lnTo>
                <a:lnTo>
                  <a:pt x="308925" y="363441"/>
                </a:lnTo>
                <a:lnTo>
                  <a:pt x="0" y="363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a:extLst>
              <a:ext uri="{FF2B5EF4-FFF2-40B4-BE49-F238E27FC236}">
                <a16:creationId xmlns:a16="http://schemas.microsoft.com/office/drawing/2014/main" id="{BABC9557-C48D-0D04-4ACD-9BCD9BDA244A}"/>
              </a:ext>
            </a:extLst>
          </p:cNvPr>
          <p:cNvSpPr/>
          <p:nvPr/>
        </p:nvSpPr>
        <p:spPr>
          <a:xfrm>
            <a:off x="7772770" y="3779661"/>
            <a:ext cx="322006" cy="378831"/>
          </a:xfrm>
          <a:custGeom>
            <a:avLst/>
            <a:gdLst/>
            <a:ahLst/>
            <a:cxnLst/>
            <a:rect l="l" t="t" r="r" b="b"/>
            <a:pathLst>
              <a:path w="644012" h="757661">
                <a:moveTo>
                  <a:pt x="0" y="0"/>
                </a:moveTo>
                <a:lnTo>
                  <a:pt x="644012" y="0"/>
                </a:lnTo>
                <a:lnTo>
                  <a:pt x="644012" y="757660"/>
                </a:lnTo>
                <a:lnTo>
                  <a:pt x="0" y="7576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3" name="Group 13">
            <a:extLst>
              <a:ext uri="{FF2B5EF4-FFF2-40B4-BE49-F238E27FC236}">
                <a16:creationId xmlns:a16="http://schemas.microsoft.com/office/drawing/2014/main" id="{76F84808-4457-AC66-8EEA-BA304AE12700}"/>
              </a:ext>
            </a:extLst>
          </p:cNvPr>
          <p:cNvGrpSpPr/>
          <p:nvPr/>
        </p:nvGrpSpPr>
        <p:grpSpPr>
          <a:xfrm>
            <a:off x="4750472" y="1570667"/>
            <a:ext cx="562620" cy="347769"/>
            <a:chOff x="0" y="0"/>
            <a:chExt cx="1500320" cy="927384"/>
          </a:xfrm>
        </p:grpSpPr>
        <p:sp>
          <p:nvSpPr>
            <p:cNvPr id="14" name="Freeform 14">
              <a:extLst>
                <a:ext uri="{FF2B5EF4-FFF2-40B4-BE49-F238E27FC236}">
                  <a16:creationId xmlns:a16="http://schemas.microsoft.com/office/drawing/2014/main" id="{A01783B2-6B6C-C8FA-4475-954D55F77552}"/>
                </a:ext>
              </a:extLst>
            </p:cNvPr>
            <p:cNvSpPr/>
            <p:nvPr/>
          </p:nvSpPr>
          <p:spPr>
            <a:xfrm>
              <a:off x="1195356" y="344855"/>
              <a:ext cx="304964" cy="358781"/>
            </a:xfrm>
            <a:custGeom>
              <a:avLst/>
              <a:gdLst/>
              <a:ahLst/>
              <a:cxnLst/>
              <a:rect l="l" t="t" r="r" b="b"/>
              <a:pathLst>
                <a:path w="304964" h="358781">
                  <a:moveTo>
                    <a:pt x="0" y="0"/>
                  </a:moveTo>
                  <a:lnTo>
                    <a:pt x="304964" y="0"/>
                  </a:lnTo>
                  <a:lnTo>
                    <a:pt x="304964" y="358780"/>
                  </a:lnTo>
                  <a:lnTo>
                    <a:pt x="0" y="3587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a:extLst>
                <a:ext uri="{FF2B5EF4-FFF2-40B4-BE49-F238E27FC236}">
                  <a16:creationId xmlns:a16="http://schemas.microsoft.com/office/drawing/2014/main" id="{B53DD31C-ABA7-54D2-FF51-D7E822EB5CA6}"/>
                </a:ext>
              </a:extLst>
            </p:cNvPr>
            <p:cNvSpPr/>
            <p:nvPr/>
          </p:nvSpPr>
          <p:spPr>
            <a:xfrm>
              <a:off x="0" y="0"/>
              <a:ext cx="788276" cy="927384"/>
            </a:xfrm>
            <a:custGeom>
              <a:avLst/>
              <a:gdLst/>
              <a:ahLst/>
              <a:cxnLst/>
              <a:rect l="l" t="t" r="r" b="b"/>
              <a:pathLst>
                <a:path w="788276" h="927384">
                  <a:moveTo>
                    <a:pt x="0" y="0"/>
                  </a:moveTo>
                  <a:lnTo>
                    <a:pt x="788276" y="0"/>
                  </a:lnTo>
                  <a:lnTo>
                    <a:pt x="788276" y="927384"/>
                  </a:lnTo>
                  <a:lnTo>
                    <a:pt x="0" y="92738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16" name="Freeform 16">
            <a:extLst>
              <a:ext uri="{FF2B5EF4-FFF2-40B4-BE49-F238E27FC236}">
                <a16:creationId xmlns:a16="http://schemas.microsoft.com/office/drawing/2014/main" id="{DD9B26F5-7409-C0E3-FBDC-64288167AB2D}"/>
              </a:ext>
            </a:extLst>
          </p:cNvPr>
          <p:cNvSpPr/>
          <p:nvPr/>
        </p:nvSpPr>
        <p:spPr>
          <a:xfrm>
            <a:off x="425131" y="4828589"/>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a:extLst>
              <a:ext uri="{FF2B5EF4-FFF2-40B4-BE49-F238E27FC236}">
                <a16:creationId xmlns:a16="http://schemas.microsoft.com/office/drawing/2014/main" id="{FE07AFF2-85D8-EBF9-BB40-300515CD1064}"/>
              </a:ext>
            </a:extLst>
          </p:cNvPr>
          <p:cNvSpPr/>
          <p:nvPr/>
        </p:nvSpPr>
        <p:spPr>
          <a:xfrm>
            <a:off x="8226170" y="1416955"/>
            <a:ext cx="134094" cy="157757"/>
          </a:xfrm>
          <a:custGeom>
            <a:avLst/>
            <a:gdLst/>
            <a:ahLst/>
            <a:cxnLst/>
            <a:rect l="l" t="t" r="r" b="b"/>
            <a:pathLst>
              <a:path w="268187" h="315514">
                <a:moveTo>
                  <a:pt x="0" y="0"/>
                </a:moveTo>
                <a:lnTo>
                  <a:pt x="268187" y="0"/>
                </a:lnTo>
                <a:lnTo>
                  <a:pt x="268187" y="315514"/>
                </a:lnTo>
                <a:lnTo>
                  <a:pt x="0" y="31551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a:extLst>
              <a:ext uri="{FF2B5EF4-FFF2-40B4-BE49-F238E27FC236}">
                <a16:creationId xmlns:a16="http://schemas.microsoft.com/office/drawing/2014/main" id="{4939BC21-24B4-3364-7A0E-69489E7DB488}"/>
              </a:ext>
            </a:extLst>
          </p:cNvPr>
          <p:cNvSpPr/>
          <p:nvPr/>
        </p:nvSpPr>
        <p:spPr>
          <a:xfrm>
            <a:off x="612376" y="5362167"/>
            <a:ext cx="238408" cy="280480"/>
          </a:xfrm>
          <a:custGeom>
            <a:avLst/>
            <a:gdLst/>
            <a:ahLst/>
            <a:cxnLst/>
            <a:rect l="l" t="t" r="r" b="b"/>
            <a:pathLst>
              <a:path w="476815" h="560959">
                <a:moveTo>
                  <a:pt x="0" y="0"/>
                </a:moveTo>
                <a:lnTo>
                  <a:pt x="476816" y="0"/>
                </a:lnTo>
                <a:lnTo>
                  <a:pt x="476816" y="560960"/>
                </a:lnTo>
                <a:lnTo>
                  <a:pt x="0" y="5609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مربع نص 20">
            <a:extLst>
              <a:ext uri="{FF2B5EF4-FFF2-40B4-BE49-F238E27FC236}">
                <a16:creationId xmlns:a16="http://schemas.microsoft.com/office/drawing/2014/main" id="{E5513C09-395A-2840-D2AC-311B71663D00}"/>
              </a:ext>
            </a:extLst>
          </p:cNvPr>
          <p:cNvSpPr txBox="1"/>
          <p:nvPr/>
        </p:nvSpPr>
        <p:spPr>
          <a:xfrm>
            <a:off x="435938" y="2313626"/>
            <a:ext cx="4513617" cy="1446550"/>
          </a:xfrm>
          <a:prstGeom prst="rect">
            <a:avLst/>
          </a:prstGeom>
          <a:noFill/>
        </p:spPr>
        <p:txBody>
          <a:bodyPr wrap="square">
            <a:spAutoFit/>
          </a:bodyPr>
          <a:lstStyle/>
          <a:p>
            <a:pPr lvl="0" algn="ctr">
              <a:spcAft>
                <a:spcPts val="500"/>
              </a:spcAft>
              <a:defRPr/>
            </a:pPr>
            <a:r>
              <a:rPr lang="ar-EG" sz="4400" b="1" dirty="0">
                <a:solidFill>
                  <a:srgbClr val="002060"/>
                </a:solidFill>
                <a:latin typeface="Traditional Arabic" panose="02020603050405020304" pitchFamily="18" charset="-78"/>
                <a:cs typeface="Traditional Arabic" panose="02020603050405020304" pitchFamily="18" charset="-78"/>
              </a:rPr>
              <a:t>أهمية المشروعات الصغيرة للمجتمع:</a:t>
            </a:r>
            <a:endParaRPr lang="ar-EG" sz="18300" dirty="0">
              <a:solidFill>
                <a:srgbClr val="00206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86453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58C051F-64C0-49F2-BDCC-2F0C56F44EF1}"/>
              </a:ext>
            </a:extLst>
          </p:cNvPr>
          <p:cNvSpPr txBox="1"/>
          <p:nvPr/>
        </p:nvSpPr>
        <p:spPr>
          <a:xfrm>
            <a:off x="958162" y="1196752"/>
            <a:ext cx="7227676" cy="5016758"/>
          </a:xfrm>
          <a:prstGeom prst="rect">
            <a:avLst/>
          </a:prstGeom>
          <a:noFill/>
          <a:ln>
            <a:noFill/>
          </a:ln>
          <a:effectLst>
            <a:glow rad="228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ar-EG" sz="3200" b="1" dirty="0"/>
              <a:t>.1 منافسة المشروعات الكبيرة والحد من قدرتها على التحكم في </a:t>
            </a:r>
          </a:p>
          <a:p>
            <a:r>
              <a:rPr lang="ar-EG" sz="3200" b="1" dirty="0"/>
              <a:t>2. تعد مصدرًا رئيسًا لتوفير فرص العمل الدائمة بالإضافة إلى فرص العمل الموسمية.</a:t>
            </a:r>
            <a:endParaRPr lang="ar-EG" sz="4800" b="1" dirty="0"/>
          </a:p>
          <a:p>
            <a:r>
              <a:rPr lang="ar-EG" sz="3200" b="1" dirty="0"/>
              <a:t>3. أنها نواة أساسية لتطوير الأفكار الإبداعية للمشروعات الكبيرة.</a:t>
            </a:r>
            <a:endParaRPr lang="ar-EG" sz="4800" b="1" dirty="0"/>
          </a:p>
          <a:p>
            <a:r>
              <a:rPr lang="ar-EG" sz="3200" b="1" dirty="0"/>
              <a:t>4 تطوير المناطق الأقل حظاً في النمو والتنمية، وتنميتها.</a:t>
            </a:r>
            <a:endParaRPr lang="ar-EG" sz="4800" b="1" dirty="0"/>
          </a:p>
          <a:p>
            <a:r>
              <a:rPr lang="ar-EG" sz="3200" b="1" dirty="0"/>
              <a:t>5 مقدرتها على إنتاج سلع جديدة، وخدمات بديلة عن المنتجات المستوردة.</a:t>
            </a:r>
          </a:p>
          <a:p>
            <a:r>
              <a:rPr lang="ar-EG" sz="3200" b="1" dirty="0"/>
              <a:t> 6 مساهمتها في التخفيف من المشكلات الاقتصادية؛ كالبطالة والفقر.</a:t>
            </a:r>
            <a:endParaRPr lang="ar-EG" sz="4800" b="1" dirty="0"/>
          </a:p>
        </p:txBody>
      </p:sp>
    </p:spTree>
    <p:extLst>
      <p:ext uri="{BB962C8B-B14F-4D97-AF65-F5344CB8AC3E}">
        <p14:creationId xmlns:p14="http://schemas.microsoft.com/office/powerpoint/2010/main" val="320467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a:extLst>
            <a:ext uri="{FF2B5EF4-FFF2-40B4-BE49-F238E27FC236}">
              <a16:creationId xmlns:a16="http://schemas.microsoft.com/office/drawing/2014/main" id="{131EB8D3-501D-E451-4605-8EFC32C22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B46D0D-17BD-AB0E-F4FE-7F37FD8CD6C7}"/>
              </a:ext>
            </a:extLst>
          </p:cNvPr>
          <p:cNvSpPr/>
          <p:nvPr/>
        </p:nvSpPr>
        <p:spPr>
          <a:xfrm flipV="1">
            <a:off x="4719972" y="-965688"/>
            <a:ext cx="4987030" cy="5143500"/>
          </a:xfrm>
          <a:custGeom>
            <a:avLst/>
            <a:gdLst/>
            <a:ahLst/>
            <a:cxnLst/>
            <a:rect l="l" t="t" r="r" b="b"/>
            <a:pathLst>
              <a:path w="9974059" h="10287000">
                <a:moveTo>
                  <a:pt x="0" y="10287000"/>
                </a:moveTo>
                <a:lnTo>
                  <a:pt x="9974059" y="10287000"/>
                </a:lnTo>
                <a:lnTo>
                  <a:pt x="9974059" y="0"/>
                </a:lnTo>
                <a:lnTo>
                  <a:pt x="0" y="0"/>
                </a:lnTo>
                <a:lnTo>
                  <a:pt x="0" y="10287000"/>
                </a:lnTo>
                <a:close/>
              </a:path>
            </a:pathLst>
          </a:custGeom>
          <a:blipFill>
            <a:blip r:embed="rId2">
              <a:extLst>
                <a:ext uri="{96DAC541-7B7A-43D3-8B79-37D633B846F1}">
                  <asvg:svgBlip xmlns:asvg="http://schemas.microsoft.com/office/drawing/2016/SVG/main" r:embed="rId3"/>
                </a:ext>
              </a:extLst>
            </a:blip>
            <a:stretch>
              <a:fillRect r="-66316" b="-42443"/>
            </a:stretch>
          </a:blipFill>
          <a:ln cap="sq">
            <a:noFill/>
            <a:prstDash val="solid"/>
            <a:miter/>
          </a:ln>
        </p:spPr>
      </p:sp>
      <p:grpSp>
        <p:nvGrpSpPr>
          <p:cNvPr id="3" name="Group 3">
            <a:extLst>
              <a:ext uri="{FF2B5EF4-FFF2-40B4-BE49-F238E27FC236}">
                <a16:creationId xmlns:a16="http://schemas.microsoft.com/office/drawing/2014/main" id="{5D8DCD9D-EA71-C237-7B28-2439F7E114D2}"/>
              </a:ext>
            </a:extLst>
          </p:cNvPr>
          <p:cNvGrpSpPr/>
          <p:nvPr/>
        </p:nvGrpSpPr>
        <p:grpSpPr>
          <a:xfrm>
            <a:off x="-396552" y="-171399"/>
            <a:ext cx="10513168" cy="7029400"/>
            <a:chOff x="0" y="0"/>
            <a:chExt cx="19846488" cy="10310225"/>
          </a:xfrm>
        </p:grpSpPr>
        <p:sp>
          <p:nvSpPr>
            <p:cNvPr id="4" name="Freeform 4">
              <a:extLst>
                <a:ext uri="{FF2B5EF4-FFF2-40B4-BE49-F238E27FC236}">
                  <a16:creationId xmlns:a16="http://schemas.microsoft.com/office/drawing/2014/main" id="{3C3E9B7C-26EB-9837-7DF5-5EDECA50774D}"/>
                </a:ext>
              </a:extLst>
            </p:cNvPr>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a:extLst>
                <a:ext uri="{FF2B5EF4-FFF2-40B4-BE49-F238E27FC236}">
                  <a16:creationId xmlns:a16="http://schemas.microsoft.com/office/drawing/2014/main" id="{AAA6D2A0-7283-B75D-5BE0-C95022EA5851}"/>
                </a:ext>
              </a:extLst>
            </p:cNvPr>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a:extLst>
              <a:ext uri="{FF2B5EF4-FFF2-40B4-BE49-F238E27FC236}">
                <a16:creationId xmlns:a16="http://schemas.microsoft.com/office/drawing/2014/main" id="{8C0A4A36-4545-9C3D-02C5-D54231888D21}"/>
              </a:ext>
            </a:extLst>
          </p:cNvPr>
          <p:cNvSpPr/>
          <p:nvPr/>
        </p:nvSpPr>
        <p:spPr>
          <a:xfrm flipH="1">
            <a:off x="-554414" y="272485"/>
            <a:ext cx="2428153" cy="2549242"/>
          </a:xfrm>
          <a:custGeom>
            <a:avLst/>
            <a:gdLst/>
            <a:ahLst/>
            <a:cxnLst/>
            <a:rect l="l" t="t" r="r" b="b"/>
            <a:pathLst>
              <a:path w="4856305" h="5098483">
                <a:moveTo>
                  <a:pt x="4856305" y="0"/>
                </a:moveTo>
                <a:lnTo>
                  <a:pt x="0" y="0"/>
                </a:lnTo>
                <a:lnTo>
                  <a:pt x="0" y="5098483"/>
                </a:lnTo>
                <a:lnTo>
                  <a:pt x="4856305" y="5098483"/>
                </a:lnTo>
                <a:lnTo>
                  <a:pt x="4856305"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a:extLst>
              <a:ext uri="{FF2B5EF4-FFF2-40B4-BE49-F238E27FC236}">
                <a16:creationId xmlns:a16="http://schemas.microsoft.com/office/drawing/2014/main" id="{678A13D0-CDD3-841E-3AAD-A42C2F575F9A}"/>
              </a:ext>
            </a:extLst>
          </p:cNvPr>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a:extLst>
              <a:ext uri="{FF2B5EF4-FFF2-40B4-BE49-F238E27FC236}">
                <a16:creationId xmlns:a16="http://schemas.microsoft.com/office/drawing/2014/main" id="{EC5B2211-70DF-0282-0695-406C9F5EE18F}"/>
              </a:ext>
            </a:extLst>
          </p:cNvPr>
          <p:cNvSpPr/>
          <p:nvPr/>
        </p:nvSpPr>
        <p:spPr>
          <a:xfrm>
            <a:off x="5300019" y="1942033"/>
            <a:ext cx="114362" cy="134543"/>
          </a:xfrm>
          <a:custGeom>
            <a:avLst/>
            <a:gdLst/>
            <a:ahLst/>
            <a:cxnLst/>
            <a:rect l="l" t="t" r="r" b="b"/>
            <a:pathLst>
              <a:path w="228723" h="269085">
                <a:moveTo>
                  <a:pt x="0" y="0"/>
                </a:moveTo>
                <a:lnTo>
                  <a:pt x="228723" y="0"/>
                </a:lnTo>
                <a:lnTo>
                  <a:pt x="228723"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a:extLst>
              <a:ext uri="{FF2B5EF4-FFF2-40B4-BE49-F238E27FC236}">
                <a16:creationId xmlns:a16="http://schemas.microsoft.com/office/drawing/2014/main" id="{3EF65BDE-6CF2-E163-6EB1-616D8259AA59}"/>
              </a:ext>
            </a:extLst>
          </p:cNvPr>
          <p:cNvSpPr/>
          <p:nvPr/>
        </p:nvSpPr>
        <p:spPr>
          <a:xfrm>
            <a:off x="885171" y="456465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a:extLst>
              <a:ext uri="{FF2B5EF4-FFF2-40B4-BE49-F238E27FC236}">
                <a16:creationId xmlns:a16="http://schemas.microsoft.com/office/drawing/2014/main" id="{F2F1ED06-546E-1FC0-21D2-D040AB9A0D5C}"/>
              </a:ext>
            </a:extLst>
          </p:cNvPr>
          <p:cNvSpPr/>
          <p:nvPr/>
        </p:nvSpPr>
        <p:spPr>
          <a:xfrm>
            <a:off x="4606388" y="3984627"/>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a:extLst>
              <a:ext uri="{FF2B5EF4-FFF2-40B4-BE49-F238E27FC236}">
                <a16:creationId xmlns:a16="http://schemas.microsoft.com/office/drawing/2014/main" id="{742DD033-552B-5ADB-F8ED-66BDFCF2EA98}"/>
              </a:ext>
            </a:extLst>
          </p:cNvPr>
          <p:cNvSpPr/>
          <p:nvPr/>
        </p:nvSpPr>
        <p:spPr>
          <a:xfrm>
            <a:off x="7906784" y="3415455"/>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a:extLst>
              <a:ext uri="{FF2B5EF4-FFF2-40B4-BE49-F238E27FC236}">
                <a16:creationId xmlns:a16="http://schemas.microsoft.com/office/drawing/2014/main" id="{06D6D77B-F299-B98C-AC26-E7B1E4EE99F8}"/>
              </a:ext>
            </a:extLst>
          </p:cNvPr>
          <p:cNvSpPr/>
          <p:nvPr/>
        </p:nvSpPr>
        <p:spPr>
          <a:xfrm>
            <a:off x="637957" y="4194556"/>
            <a:ext cx="238408" cy="280480"/>
          </a:xfrm>
          <a:custGeom>
            <a:avLst/>
            <a:gdLst/>
            <a:ahLst/>
            <a:cxnLst/>
            <a:rect l="l" t="t" r="r" b="b"/>
            <a:pathLst>
              <a:path w="476815" h="560959">
                <a:moveTo>
                  <a:pt x="0" y="0"/>
                </a:moveTo>
                <a:lnTo>
                  <a:pt x="476815" y="0"/>
                </a:lnTo>
                <a:lnTo>
                  <a:pt x="476815" y="560960"/>
                </a:lnTo>
                <a:lnTo>
                  <a:pt x="0" y="560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a:extLst>
              <a:ext uri="{FF2B5EF4-FFF2-40B4-BE49-F238E27FC236}">
                <a16:creationId xmlns:a16="http://schemas.microsoft.com/office/drawing/2014/main" id="{8463384A-453F-2A78-BEAD-918C2D743943}"/>
              </a:ext>
            </a:extLst>
          </p:cNvPr>
          <p:cNvSpPr/>
          <p:nvPr/>
        </p:nvSpPr>
        <p:spPr>
          <a:xfrm>
            <a:off x="4359174" y="3614529"/>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852677CF-2C09-4D0B-CB69-9B4DCE4400E4}"/>
              </a:ext>
            </a:extLst>
          </p:cNvPr>
          <p:cNvSpPr/>
          <p:nvPr/>
        </p:nvSpPr>
        <p:spPr>
          <a:xfrm flipH="1">
            <a:off x="5228581" y="4541557"/>
            <a:ext cx="4625771" cy="2081597"/>
          </a:xfrm>
          <a:custGeom>
            <a:avLst/>
            <a:gdLst/>
            <a:ahLst/>
            <a:cxnLst/>
            <a:rect l="l" t="t" r="r" b="b"/>
            <a:pathLst>
              <a:path w="9251541" h="4163193">
                <a:moveTo>
                  <a:pt x="9251541" y="0"/>
                </a:moveTo>
                <a:lnTo>
                  <a:pt x="0" y="0"/>
                </a:lnTo>
                <a:lnTo>
                  <a:pt x="0" y="4163194"/>
                </a:lnTo>
                <a:lnTo>
                  <a:pt x="9251541" y="4163194"/>
                </a:lnTo>
                <a:lnTo>
                  <a:pt x="925154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a:extLst>
              <a:ext uri="{FF2B5EF4-FFF2-40B4-BE49-F238E27FC236}">
                <a16:creationId xmlns:a16="http://schemas.microsoft.com/office/drawing/2014/main" id="{F5F6B07A-8228-B668-0E1A-0026E5924846}"/>
              </a:ext>
            </a:extLst>
          </p:cNvPr>
          <p:cNvSpPr/>
          <p:nvPr/>
        </p:nvSpPr>
        <p:spPr>
          <a:xfrm rot="899604">
            <a:off x="4963531" y="3463592"/>
            <a:ext cx="2304890" cy="1936107"/>
          </a:xfrm>
          <a:custGeom>
            <a:avLst/>
            <a:gdLst/>
            <a:ahLst/>
            <a:cxnLst/>
            <a:rect l="l" t="t" r="r" b="b"/>
            <a:pathLst>
              <a:path w="4609779" h="3872214">
                <a:moveTo>
                  <a:pt x="0" y="0"/>
                </a:moveTo>
                <a:lnTo>
                  <a:pt x="4609779" y="0"/>
                </a:lnTo>
                <a:lnTo>
                  <a:pt x="4609779" y="3872215"/>
                </a:lnTo>
                <a:lnTo>
                  <a:pt x="0" y="38722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483BB877-AA99-8212-69D5-E8B917E6E4D8}"/>
              </a:ext>
            </a:extLst>
          </p:cNvPr>
          <p:cNvSpPr/>
          <p:nvPr/>
        </p:nvSpPr>
        <p:spPr>
          <a:xfrm rot="899604">
            <a:off x="5342096" y="1867375"/>
            <a:ext cx="2317042" cy="2256219"/>
          </a:xfrm>
          <a:custGeom>
            <a:avLst/>
            <a:gdLst/>
            <a:ahLst/>
            <a:cxnLst/>
            <a:rect l="l" t="t" r="r" b="b"/>
            <a:pathLst>
              <a:path w="4634083" h="4512438">
                <a:moveTo>
                  <a:pt x="0" y="0"/>
                </a:moveTo>
                <a:lnTo>
                  <a:pt x="4634083" y="0"/>
                </a:lnTo>
                <a:lnTo>
                  <a:pt x="4634083" y="4512438"/>
                </a:lnTo>
                <a:lnTo>
                  <a:pt x="0" y="45124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مربع نص 22">
            <a:extLst>
              <a:ext uri="{FF2B5EF4-FFF2-40B4-BE49-F238E27FC236}">
                <a16:creationId xmlns:a16="http://schemas.microsoft.com/office/drawing/2014/main" id="{50E31ADA-B8C2-E812-5042-63C5AEA8165C}"/>
              </a:ext>
            </a:extLst>
          </p:cNvPr>
          <p:cNvSpPr txBox="1"/>
          <p:nvPr/>
        </p:nvSpPr>
        <p:spPr>
          <a:xfrm>
            <a:off x="501821" y="230387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92318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539552" y="1700808"/>
            <a:ext cx="7443700" cy="4052173"/>
          </a:xfrm>
          <a:prstGeom prst="roundRect">
            <a:avLst/>
          </a:prstGeom>
          <a:noFill/>
          <a:ln>
            <a:noFill/>
          </a:ln>
        </p:spPr>
        <p:txBody>
          <a:bodyPr wrap="square">
            <a:spAutoFit/>
          </a:bodyPr>
          <a:lstStyle/>
          <a:p>
            <a:r>
              <a:rPr lang="ar-EG" sz="3200" b="1" dirty="0"/>
              <a:t>تعد المشروعات الصغيرة ركيزة أساسية في الاقتصادات النامية والمتقدمة، وأحد وسائل النمو الاقتصادي وتوفير فرص العمل، در موقع "رؤية السعودية المملكة العربية السعودي 2030" على الرابط المجاور، وقدم ملخصا عن دور المشروعات الصغيرة في</a:t>
            </a:r>
            <a:r>
              <a:rPr lang="ar-EG" sz="4000" b="1" dirty="0"/>
              <a:t> </a:t>
            </a:r>
            <a:r>
              <a:rPr lang="ar-EG" sz="3200" b="1" dirty="0"/>
              <a:t>تحقيق أهداف رؤية المملكة العربية السعودية، وزيادة الناتج المحلي الإجمالي.</a:t>
            </a:r>
            <a:endParaRPr lang="ar-EG" sz="4000" b="1" dirty="0"/>
          </a:p>
        </p:txBody>
      </p:sp>
      <p:pic>
        <p:nvPicPr>
          <p:cNvPr id="4" name="صورة 3">
            <a:extLst>
              <a:ext uri="{FF2B5EF4-FFF2-40B4-BE49-F238E27FC236}">
                <a16:creationId xmlns:a16="http://schemas.microsoft.com/office/drawing/2014/main" id="{58F62473-593D-2D4F-046C-BE39CA60294A}"/>
              </a:ext>
            </a:extLst>
          </p:cNvPr>
          <p:cNvPicPr>
            <a:picLocks noChangeAspect="1"/>
          </p:cNvPicPr>
          <p:nvPr/>
        </p:nvPicPr>
        <p:blipFill>
          <a:blip r:embed="rId2">
            <a:clrChange>
              <a:clrFrom>
                <a:srgbClr val="E6E7E9"/>
              </a:clrFrom>
              <a:clrTo>
                <a:srgbClr val="E6E7E9">
                  <a:alpha val="0"/>
                </a:srgbClr>
              </a:clrTo>
            </a:clrChange>
          </a:blip>
          <a:stretch>
            <a:fillRect/>
          </a:stretch>
        </p:blipFill>
        <p:spPr>
          <a:xfrm>
            <a:off x="683568" y="4841354"/>
            <a:ext cx="1224136" cy="1530170"/>
          </a:xfrm>
          <a:prstGeom prst="rect">
            <a:avLst/>
          </a:prstGeom>
        </p:spPr>
      </p:pic>
    </p:spTree>
    <p:extLst>
      <p:ext uri="{BB962C8B-B14F-4D97-AF65-F5344CB8AC3E}">
        <p14:creationId xmlns:p14="http://schemas.microsoft.com/office/powerpoint/2010/main" val="422239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6">
            <a:extLst>
              <a:ext uri="{FF2B5EF4-FFF2-40B4-BE49-F238E27FC236}">
                <a16:creationId xmlns:a16="http://schemas.microsoft.com/office/drawing/2014/main" id="{CF4538C0-AD7F-1210-1D68-6E3BEFE472B1}"/>
              </a:ext>
            </a:extLst>
          </p:cNvPr>
          <p:cNvSpPr txBox="1"/>
          <p:nvPr/>
        </p:nvSpPr>
        <p:spPr>
          <a:xfrm>
            <a:off x="755576" y="1413063"/>
            <a:ext cx="6984776" cy="4031873"/>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endParaRPr lang="ar-EG" sz="3200" b="1" dirty="0">
              <a:solidFill>
                <a:srgbClr val="C00000"/>
              </a:solidFill>
            </a:endParaRPr>
          </a:p>
          <a:p>
            <a:r>
              <a:rPr lang="ar-EG" sz="3200" b="1" dirty="0">
                <a:solidFill>
                  <a:srgbClr val="C00000"/>
                </a:solidFill>
              </a:rPr>
              <a:t>تعتبر المشاريع الصغيرة دورا حيويًا في تحقيق أهداف ورؤية المملكة العربية السعودية وزيادة الناتج المحلي الإجمالي، حيث تقوم على تعزيز ريادة الأعمال وتوفير فرص عمل، تنويع الاقتصاد، تعزيز التحول الرقمي، والتخفيف من البطالة. تعزيز التنافس بين المشروعات المختلفة. باختصار المشاريع الصغيرة تعد عنصرا رئيسيا في تحقيق الاهداف والرؤية الوطنية للمملكة . العربية السعودية.</a:t>
            </a:r>
          </a:p>
        </p:txBody>
      </p:sp>
    </p:spTree>
    <p:extLst>
      <p:ext uri="{BB962C8B-B14F-4D97-AF65-F5344CB8AC3E}">
        <p14:creationId xmlns:p14="http://schemas.microsoft.com/office/powerpoint/2010/main" val="355003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heel(1)">
                                      <p:cBhvr>
                                        <p:cTn id="7"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rot="-1262138" flipV="1">
            <a:off x="1475783" y="-2104482"/>
            <a:ext cx="4734499" cy="4883046"/>
          </a:xfrm>
          <a:custGeom>
            <a:avLst/>
            <a:gdLst/>
            <a:ahLst/>
            <a:cxnLst/>
            <a:rect l="l" t="t" r="r" b="b"/>
            <a:pathLst>
              <a:path w="9468998" h="9766092">
                <a:moveTo>
                  <a:pt x="0" y="9766092"/>
                </a:moveTo>
                <a:lnTo>
                  <a:pt x="9468997" y="9766092"/>
                </a:lnTo>
                <a:lnTo>
                  <a:pt x="9468997"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3" name="Group 3"/>
          <p:cNvGrpSpPr/>
          <p:nvPr/>
        </p:nvGrpSpPr>
        <p:grpSpPr>
          <a:xfrm>
            <a:off x="-324544" y="-603450"/>
            <a:ext cx="9638922" cy="7920881"/>
            <a:chOff x="0" y="0"/>
            <a:chExt cx="19846488" cy="10310225"/>
          </a:xfrm>
        </p:grpSpPr>
        <p:sp>
          <p:nvSpPr>
            <p:cNvPr id="4" name="Freeform 4"/>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6" name="Freeform 6"/>
          <p:cNvSpPr/>
          <p:nvPr/>
        </p:nvSpPr>
        <p:spPr>
          <a:xfrm flipH="1" flipV="1">
            <a:off x="-453979" y="4653136"/>
            <a:ext cx="2329188" cy="2445342"/>
          </a:xfrm>
          <a:custGeom>
            <a:avLst/>
            <a:gdLst/>
            <a:ahLst/>
            <a:cxnLst/>
            <a:rect l="l" t="t" r="r" b="b"/>
            <a:pathLst>
              <a:path w="4658376" h="4890684">
                <a:moveTo>
                  <a:pt x="4658376" y="4890683"/>
                </a:moveTo>
                <a:lnTo>
                  <a:pt x="0" y="4890683"/>
                </a:lnTo>
                <a:lnTo>
                  <a:pt x="0" y="0"/>
                </a:lnTo>
                <a:lnTo>
                  <a:pt x="4658376" y="0"/>
                </a:lnTo>
                <a:lnTo>
                  <a:pt x="4658376" y="4890683"/>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7343765" y="-339341"/>
            <a:ext cx="2329188" cy="2445342"/>
          </a:xfrm>
          <a:custGeom>
            <a:avLst/>
            <a:gdLst/>
            <a:ahLst/>
            <a:cxnLst/>
            <a:rect l="l" t="t" r="r" b="b"/>
            <a:pathLst>
              <a:path w="4658376" h="4890684">
                <a:moveTo>
                  <a:pt x="0" y="0"/>
                </a:moveTo>
                <a:lnTo>
                  <a:pt x="4658376" y="0"/>
                </a:lnTo>
                <a:lnTo>
                  <a:pt x="4658376" y="4890684"/>
                </a:lnTo>
                <a:lnTo>
                  <a:pt x="0" y="4890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8737096" y="3938721"/>
            <a:ext cx="114362" cy="134543"/>
          </a:xfrm>
          <a:custGeom>
            <a:avLst/>
            <a:gdLst/>
            <a:ahLst/>
            <a:cxnLst/>
            <a:rect l="l" t="t" r="r" b="b"/>
            <a:pathLst>
              <a:path w="228723" h="269085">
                <a:moveTo>
                  <a:pt x="0" y="0"/>
                </a:moveTo>
                <a:lnTo>
                  <a:pt x="228722" y="0"/>
                </a:lnTo>
                <a:lnTo>
                  <a:pt x="228722" y="269086"/>
                </a:lnTo>
                <a:lnTo>
                  <a:pt x="0" y="269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407844" y="3658242"/>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419965" y="2861698"/>
            <a:ext cx="238408" cy="280480"/>
          </a:xfrm>
          <a:custGeom>
            <a:avLst/>
            <a:gdLst/>
            <a:ahLst/>
            <a:cxnLst/>
            <a:rect l="l" t="t" r="r" b="b"/>
            <a:pathLst>
              <a:path w="476815" h="560959">
                <a:moveTo>
                  <a:pt x="0" y="0"/>
                </a:moveTo>
                <a:lnTo>
                  <a:pt x="476816" y="0"/>
                </a:lnTo>
                <a:lnTo>
                  <a:pt x="476816"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3" name="Group 13"/>
          <p:cNvGrpSpPr/>
          <p:nvPr/>
        </p:nvGrpSpPr>
        <p:grpSpPr>
          <a:xfrm>
            <a:off x="841054" y="2230884"/>
            <a:ext cx="3531227" cy="287097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14D"/>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16" name="Freeform 16"/>
          <p:cNvSpPr/>
          <p:nvPr/>
        </p:nvSpPr>
        <p:spPr>
          <a:xfrm flipH="1">
            <a:off x="4761990" y="3465576"/>
            <a:ext cx="3531227" cy="1951003"/>
          </a:xfrm>
          <a:custGeom>
            <a:avLst/>
            <a:gdLst/>
            <a:ahLst/>
            <a:cxnLst/>
            <a:rect l="l" t="t" r="r" b="b"/>
            <a:pathLst>
              <a:path w="7062454" h="3902006">
                <a:moveTo>
                  <a:pt x="7062454" y="0"/>
                </a:moveTo>
                <a:lnTo>
                  <a:pt x="0" y="0"/>
                </a:lnTo>
                <a:lnTo>
                  <a:pt x="0" y="3902006"/>
                </a:lnTo>
                <a:lnTo>
                  <a:pt x="7062454" y="3902006"/>
                </a:lnTo>
                <a:lnTo>
                  <a:pt x="7062454"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مربع نص 19">
            <a:extLst>
              <a:ext uri="{FF2B5EF4-FFF2-40B4-BE49-F238E27FC236}">
                <a16:creationId xmlns:a16="http://schemas.microsoft.com/office/drawing/2014/main" id="{8A19E8B4-45EB-9A9C-05C1-2F6CCB94B317}"/>
              </a:ext>
            </a:extLst>
          </p:cNvPr>
          <p:cNvSpPr txBox="1"/>
          <p:nvPr/>
        </p:nvSpPr>
        <p:spPr>
          <a:xfrm>
            <a:off x="309199" y="2398098"/>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lang="ar-EG" sz="8800" b="1" dirty="0">
                <a:ln w="13462">
                  <a:solidFill>
                    <a:prstClr val="white"/>
                  </a:solidFill>
                  <a:prstDash val="solid"/>
                </a:ln>
                <a:solidFill>
                  <a:prstClr val="black">
                    <a:lumMod val="85000"/>
                    <a:lumOff val="15000"/>
                  </a:prstClr>
                </a:solidFill>
                <a:effectLst>
                  <a:outerShdw dist="38100" dir="2700000" algn="bl" rotWithShape="0">
                    <a:srgbClr val="5B9BD5"/>
                  </a:outerShdw>
                </a:effectLst>
                <a:latin typeface="Traditional Arabic" panose="02020603050405020304" pitchFamily="18" charset="-78"/>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683568" y="1692354"/>
            <a:ext cx="7443700" cy="1736646"/>
          </a:xfrm>
          <a:prstGeom prst="roundRect">
            <a:avLst/>
          </a:prstGeom>
          <a:noFill/>
          <a:ln>
            <a:noFill/>
          </a:ln>
        </p:spPr>
        <p:txBody>
          <a:bodyPr wrap="square">
            <a:spAutoFit/>
          </a:bodyPr>
          <a:lstStyle/>
          <a:p>
            <a:r>
              <a:rPr lang="ar-EG" sz="3200" b="1" dirty="0">
                <a:effectLst>
                  <a:outerShdw blurRad="38100" dist="38100" dir="2700000" algn="tl">
                    <a:srgbClr val="000000">
                      <a:alpha val="43137"/>
                    </a:srgbClr>
                  </a:outerShdw>
                </a:effectLst>
              </a:rPr>
              <a:t>بالتعاون مع زملائك زر موقع الهيئة العامة للمنشآت الصغيرة والمتوسطة "منشآت"، ثم اكتب تقريرا عن الدور الذي تقوم به الهيئة منشآت</a:t>
            </a:r>
          </a:p>
        </p:txBody>
      </p:sp>
      <p:pic>
        <p:nvPicPr>
          <p:cNvPr id="5" name="صورة 4">
            <a:extLst>
              <a:ext uri="{FF2B5EF4-FFF2-40B4-BE49-F238E27FC236}">
                <a16:creationId xmlns:a16="http://schemas.microsoft.com/office/drawing/2014/main" id="{B3380A28-847D-3187-1C8A-7016B42C80D4}"/>
              </a:ext>
            </a:extLst>
          </p:cNvPr>
          <p:cNvPicPr>
            <a:picLocks noChangeAspect="1"/>
          </p:cNvPicPr>
          <p:nvPr/>
        </p:nvPicPr>
        <p:blipFill>
          <a:blip r:embed="rId2"/>
          <a:stretch>
            <a:fillRect/>
          </a:stretch>
        </p:blipFill>
        <p:spPr>
          <a:xfrm>
            <a:off x="2992878" y="3429000"/>
            <a:ext cx="2825080" cy="1986384"/>
          </a:xfrm>
          <a:prstGeom prst="rect">
            <a:avLst/>
          </a:prstGeom>
          <a:noFill/>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329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sp>
        <p:nvSpPr>
          <p:cNvPr id="2" name="Freeform 2"/>
          <p:cNvSpPr/>
          <p:nvPr/>
        </p:nvSpPr>
        <p:spPr>
          <a:xfrm flipV="1">
            <a:off x="-870215" y="2470584"/>
            <a:ext cx="5058248" cy="5216953"/>
          </a:xfrm>
          <a:custGeom>
            <a:avLst/>
            <a:gdLst/>
            <a:ahLst/>
            <a:cxnLst/>
            <a:rect l="l" t="t" r="r" b="b"/>
            <a:pathLst>
              <a:path w="10116495" h="10433905">
                <a:moveTo>
                  <a:pt x="0" y="10433905"/>
                </a:moveTo>
                <a:lnTo>
                  <a:pt x="10116495" y="10433905"/>
                </a:lnTo>
                <a:lnTo>
                  <a:pt x="10116495" y="0"/>
                </a:lnTo>
                <a:lnTo>
                  <a:pt x="0" y="0"/>
                </a:lnTo>
                <a:lnTo>
                  <a:pt x="0" y="10433905"/>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sp>
        <p:nvSpPr>
          <p:cNvPr id="3" name="Freeform 3"/>
          <p:cNvSpPr/>
          <p:nvPr/>
        </p:nvSpPr>
        <p:spPr>
          <a:xfrm flipV="1">
            <a:off x="7922509" y="-172825"/>
            <a:ext cx="4734499" cy="4883046"/>
          </a:xfrm>
          <a:custGeom>
            <a:avLst/>
            <a:gdLst/>
            <a:ahLst/>
            <a:cxnLst/>
            <a:rect l="l" t="t" r="r" b="b"/>
            <a:pathLst>
              <a:path w="9468998" h="9766092">
                <a:moveTo>
                  <a:pt x="0" y="9766092"/>
                </a:moveTo>
                <a:lnTo>
                  <a:pt x="9468998" y="9766092"/>
                </a:lnTo>
                <a:lnTo>
                  <a:pt x="9468998" y="0"/>
                </a:lnTo>
                <a:lnTo>
                  <a:pt x="0" y="0"/>
                </a:lnTo>
                <a:lnTo>
                  <a:pt x="0" y="9766092"/>
                </a:lnTo>
                <a:close/>
              </a:path>
            </a:pathLst>
          </a:custGeom>
          <a:blipFill>
            <a:blip r:embed="rId2">
              <a:extLst>
                <a:ext uri="{96DAC541-7B7A-43D3-8B79-37D633B846F1}">
                  <asvg:svgBlip xmlns:asvg="http://schemas.microsoft.com/office/drawing/2016/SVG/main" r:embed="rId3"/>
                </a:ext>
              </a:extLst>
            </a:blip>
            <a:stretch>
              <a:fillRect r="-16759"/>
            </a:stretch>
          </a:blipFill>
          <a:ln cap="sq">
            <a:noFill/>
            <a:prstDash val="solid"/>
            <a:miter/>
          </a:ln>
        </p:spPr>
      </p:sp>
      <p:grpSp>
        <p:nvGrpSpPr>
          <p:cNvPr id="4" name="Group 4"/>
          <p:cNvGrpSpPr/>
          <p:nvPr/>
        </p:nvGrpSpPr>
        <p:grpSpPr>
          <a:xfrm>
            <a:off x="-324544" y="0"/>
            <a:ext cx="9649072" cy="6623153"/>
            <a:chOff x="0" y="0"/>
            <a:chExt cx="19846488" cy="10310225"/>
          </a:xfrm>
        </p:grpSpPr>
        <p:sp>
          <p:nvSpPr>
            <p:cNvPr id="5" name="Freeform 5"/>
            <p:cNvSpPr/>
            <p:nvPr/>
          </p:nvSpPr>
          <p:spPr>
            <a:xfrm>
              <a:off x="0"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536263" y="0"/>
              <a:ext cx="10310225" cy="10310225"/>
            </a:xfrm>
            <a:custGeom>
              <a:avLst/>
              <a:gdLst/>
              <a:ahLst/>
              <a:cxnLst/>
              <a:rect l="l" t="t" r="r" b="b"/>
              <a:pathLst>
                <a:path w="10310225" h="10310225">
                  <a:moveTo>
                    <a:pt x="0" y="0"/>
                  </a:moveTo>
                  <a:lnTo>
                    <a:pt x="10310225" y="0"/>
                  </a:lnTo>
                  <a:lnTo>
                    <a:pt x="10310225" y="10310225"/>
                  </a:lnTo>
                  <a:lnTo>
                    <a:pt x="0" y="10310225"/>
                  </a:lnTo>
                  <a:lnTo>
                    <a:pt x="0" y="0"/>
                  </a:lnTo>
                  <a:close/>
                </a:path>
              </a:pathLst>
            </a:custGeom>
            <a:blipFill>
              <a:blip r:embed="rId4">
                <a:alphaModFix amt="5000"/>
                <a:extLst>
                  <a:ext uri="{96DAC541-7B7A-43D3-8B79-37D633B846F1}">
                    <asvg:svgBlip xmlns:asvg="http://schemas.microsoft.com/office/drawing/2016/SVG/main" r:embed="rId5"/>
                  </a:ext>
                </a:extLst>
              </a:blip>
              <a:stretch>
                <a:fillRect/>
              </a:stretch>
            </a:blipFill>
            <a:ln cap="sq">
              <a:noFill/>
              <a:prstDash val="solid"/>
              <a:miter/>
            </a:ln>
          </p:spPr>
        </p:sp>
      </p:grpSp>
      <p:sp>
        <p:nvSpPr>
          <p:cNvPr id="7" name="Freeform 7"/>
          <p:cNvSpPr/>
          <p:nvPr/>
        </p:nvSpPr>
        <p:spPr>
          <a:xfrm>
            <a:off x="2040896" y="1498280"/>
            <a:ext cx="2309691" cy="383986"/>
          </a:xfrm>
          <a:custGeom>
            <a:avLst/>
            <a:gdLst/>
            <a:ahLst/>
            <a:cxnLst/>
            <a:rect l="l" t="t" r="r" b="b"/>
            <a:pathLst>
              <a:path w="4619381" h="767972">
                <a:moveTo>
                  <a:pt x="0" y="0"/>
                </a:moveTo>
                <a:lnTo>
                  <a:pt x="4619381" y="0"/>
                </a:lnTo>
                <a:lnTo>
                  <a:pt x="4619381" y="767972"/>
                </a:lnTo>
                <a:lnTo>
                  <a:pt x="0" y="7679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4710285" y="1882266"/>
            <a:ext cx="2793814" cy="269051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10" name="TextBox 10"/>
            <p:cNvSpPr txBox="1"/>
            <p:nvPr/>
          </p:nvSpPr>
          <p:spPr>
            <a:xfrm>
              <a:off x="76200" y="38100"/>
              <a:ext cx="660400" cy="698500"/>
            </a:xfrm>
            <a:prstGeom prst="rect">
              <a:avLst/>
            </a:prstGeom>
          </p:spPr>
          <p:txBody>
            <a:bodyPr lIns="25400" tIns="25400" rIns="25400" bIns="25400" rtlCol="0" anchor="ctr"/>
            <a:lstStyle/>
            <a:p>
              <a:pPr algn="ctr" defTabSz="457200" rtl="0">
                <a:lnSpc>
                  <a:spcPts val="1330"/>
                </a:lnSpc>
                <a:spcBef>
                  <a:spcPct val="0"/>
                </a:spcBef>
              </a:pPr>
              <a:endParaRPr sz="900">
                <a:solidFill>
                  <a:prstClr val="black"/>
                </a:solidFill>
                <a:latin typeface="Calibri"/>
              </a:endParaRPr>
            </a:p>
          </p:txBody>
        </p:sp>
      </p:grpSp>
      <p:sp>
        <p:nvSpPr>
          <p:cNvPr id="11" name="Freeform 11"/>
          <p:cNvSpPr/>
          <p:nvPr/>
        </p:nvSpPr>
        <p:spPr>
          <a:xfrm>
            <a:off x="8236036" y="3695935"/>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5488917" y="1498280"/>
            <a:ext cx="114362" cy="134543"/>
          </a:xfrm>
          <a:custGeom>
            <a:avLst/>
            <a:gdLst/>
            <a:ahLst/>
            <a:cxnLst/>
            <a:rect l="l" t="t" r="r" b="b"/>
            <a:pathLst>
              <a:path w="228723" h="269085">
                <a:moveTo>
                  <a:pt x="0" y="0"/>
                </a:moveTo>
                <a:lnTo>
                  <a:pt x="228722" y="0"/>
                </a:lnTo>
                <a:lnTo>
                  <a:pt x="228722" y="269085"/>
                </a:lnTo>
                <a:lnTo>
                  <a:pt x="0" y="269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684572" y="3976414"/>
            <a:ext cx="178439" cy="209929"/>
          </a:xfrm>
          <a:custGeom>
            <a:avLst/>
            <a:gdLst/>
            <a:ahLst/>
            <a:cxnLst/>
            <a:rect l="l" t="t" r="r" b="b"/>
            <a:pathLst>
              <a:path w="356878" h="419857">
                <a:moveTo>
                  <a:pt x="0" y="0"/>
                </a:moveTo>
                <a:lnTo>
                  <a:pt x="356878" y="0"/>
                </a:lnTo>
                <a:lnTo>
                  <a:pt x="356878" y="419857"/>
                </a:lnTo>
                <a:lnTo>
                  <a:pt x="0" y="4198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8391243" y="3148521"/>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5022252" y="1565551"/>
            <a:ext cx="295604" cy="347769"/>
          </a:xfrm>
          <a:custGeom>
            <a:avLst/>
            <a:gdLst/>
            <a:ahLst/>
            <a:cxnLst/>
            <a:rect l="l" t="t" r="r" b="b"/>
            <a:pathLst>
              <a:path w="591207" h="695538">
                <a:moveTo>
                  <a:pt x="0" y="0"/>
                </a:moveTo>
                <a:lnTo>
                  <a:pt x="591208" y="0"/>
                </a:lnTo>
                <a:lnTo>
                  <a:pt x="591208" y="695538"/>
                </a:lnTo>
                <a:lnTo>
                  <a:pt x="0" y="6955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425131" y="3695935"/>
            <a:ext cx="238408" cy="280480"/>
          </a:xfrm>
          <a:custGeom>
            <a:avLst/>
            <a:gdLst/>
            <a:ahLst/>
            <a:cxnLst/>
            <a:rect l="l" t="t" r="r" b="b"/>
            <a:pathLst>
              <a:path w="476815" h="560959">
                <a:moveTo>
                  <a:pt x="0" y="0"/>
                </a:moveTo>
                <a:lnTo>
                  <a:pt x="476815" y="0"/>
                </a:lnTo>
                <a:lnTo>
                  <a:pt x="476815" y="560959"/>
                </a:lnTo>
                <a:lnTo>
                  <a:pt x="0" y="5609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flipH="1">
            <a:off x="5990667" y="4884496"/>
            <a:ext cx="3863685" cy="1738658"/>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p:cNvSpPr/>
          <p:nvPr/>
        </p:nvSpPr>
        <p:spPr>
          <a:xfrm flipH="1">
            <a:off x="1982064" y="2579123"/>
            <a:ext cx="1714305" cy="2233623"/>
          </a:xfrm>
          <a:custGeom>
            <a:avLst/>
            <a:gdLst/>
            <a:ahLst/>
            <a:cxnLst/>
            <a:rect l="l" t="t" r="r" b="b"/>
            <a:pathLst>
              <a:path w="3428610" h="4467245">
                <a:moveTo>
                  <a:pt x="3428610" y="0"/>
                </a:moveTo>
                <a:lnTo>
                  <a:pt x="0" y="0"/>
                </a:lnTo>
                <a:lnTo>
                  <a:pt x="0" y="4467245"/>
                </a:lnTo>
                <a:lnTo>
                  <a:pt x="3428610" y="4467245"/>
                </a:lnTo>
                <a:lnTo>
                  <a:pt x="342861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مربع نص 22">
            <a:extLst>
              <a:ext uri="{FF2B5EF4-FFF2-40B4-BE49-F238E27FC236}">
                <a16:creationId xmlns:a16="http://schemas.microsoft.com/office/drawing/2014/main" id="{83F3BC37-158B-1DA4-1A01-32AF59503BEC}"/>
              </a:ext>
            </a:extLst>
          </p:cNvPr>
          <p:cNvSpPr txBox="1"/>
          <p:nvPr/>
        </p:nvSpPr>
        <p:spPr>
          <a:xfrm>
            <a:off x="3518777" y="2452622"/>
            <a:ext cx="5328592" cy="1446550"/>
          </a:xfrm>
          <a:prstGeom prst="rect">
            <a:avLst/>
          </a:prstGeom>
          <a:noFill/>
        </p:spPr>
        <p:txBody>
          <a:bodyPr wrap="square" rtlCol="0">
            <a:spAutoFit/>
          </a:bodyPr>
          <a:lstStyle/>
          <a:p>
            <a:pPr algn="ctr"/>
            <a:r>
              <a:rPr lang="ar-EG" sz="8800" b="1" dirty="0">
                <a:solidFill>
                  <a:schemeClr val="bg1"/>
                </a:solidFill>
                <a:latin typeface="Traditional Arabic" panose="02020603050405020304" pitchFamily="18" charset="-78"/>
                <a:cs typeface="Traditional Arabic" panose="02020603050405020304" pitchFamily="18" charset="-78"/>
              </a:rPr>
              <a:t>التقويم</a:t>
            </a:r>
            <a:endParaRPr lang="en-US" sz="8800" b="1" dirty="0">
              <a:solidFill>
                <a:schemeClr val="bg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a:extLst>
              <a:ext uri="{FF2B5EF4-FFF2-40B4-BE49-F238E27FC236}">
                <a16:creationId xmlns:a16="http://schemas.microsoft.com/office/drawing/2014/main" id="{814CE0BA-C159-76F5-2AAB-D34C6E53997D}"/>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87045D3-6750-1A5F-AA57-248258638485}"/>
              </a:ext>
            </a:extLst>
          </p:cNvPr>
          <p:cNvSpPr txBox="1"/>
          <p:nvPr/>
        </p:nvSpPr>
        <p:spPr>
          <a:xfrm>
            <a:off x="2447764" y="2892870"/>
            <a:ext cx="4248472" cy="1569660"/>
          </a:xfrm>
          <a:prstGeom prst="rect">
            <a:avLst/>
          </a:prstGeom>
          <a:noFill/>
        </p:spPr>
        <p:txBody>
          <a:bodyPr wrap="square" rtlCol="0">
            <a:spAutoFit/>
          </a:bodyPr>
          <a:lstStyle/>
          <a:p>
            <a:pPr algn="ctr"/>
            <a:r>
              <a:rPr lang="ar-EG" sz="4800" b="1" dirty="0"/>
              <a:t>أجب عن الأسئلة الآتية:</a:t>
            </a:r>
            <a:endParaRPr lang="en-US" sz="4800" b="1" dirty="0"/>
          </a:p>
        </p:txBody>
      </p:sp>
    </p:spTree>
    <p:extLst>
      <p:ext uri="{BB962C8B-B14F-4D97-AF65-F5344CB8AC3E}">
        <p14:creationId xmlns:p14="http://schemas.microsoft.com/office/powerpoint/2010/main" val="320515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791580" y="1124744"/>
            <a:ext cx="7560840" cy="646331"/>
          </a:xfrm>
          <a:prstGeom prst="rect">
            <a:avLst/>
          </a:prstGeom>
          <a:solidFill>
            <a:srgbClr val="FF914C"/>
          </a:solidFill>
        </p:spPr>
        <p:txBody>
          <a:bodyPr wrap="square">
            <a:spAutoFit/>
          </a:bodyPr>
          <a:lstStyle/>
          <a:p>
            <a:r>
              <a:rPr lang="ar-EG" sz="3600" b="1" dirty="0"/>
              <a:t>اذكر مفهوم المشروعات الصغيرة.</a:t>
            </a:r>
            <a:endParaRPr lang="ar-EG" sz="6000" b="1" dirty="0"/>
          </a:p>
        </p:txBody>
      </p:sp>
      <p:sp>
        <p:nvSpPr>
          <p:cNvPr id="2" name="مربع نص 1">
            <a:extLst>
              <a:ext uri="{FF2B5EF4-FFF2-40B4-BE49-F238E27FC236}">
                <a16:creationId xmlns:a16="http://schemas.microsoft.com/office/drawing/2014/main" id="{99288C69-C9E4-F5F4-DC5C-3A80FAF522E7}"/>
              </a:ext>
            </a:extLst>
          </p:cNvPr>
          <p:cNvSpPr txBox="1"/>
          <p:nvPr/>
        </p:nvSpPr>
        <p:spPr>
          <a:xfrm>
            <a:off x="1079612" y="2708920"/>
            <a:ext cx="6768752" cy="2062103"/>
          </a:xfrm>
          <a:prstGeom prst="rect">
            <a:avLst/>
          </a:prstGeom>
          <a:noFill/>
        </p:spPr>
        <p:txBody>
          <a:bodyPr wrap="square" rtlCol="1">
            <a:spAutoFit/>
          </a:bodyPr>
          <a:lstStyle/>
          <a:p>
            <a:r>
              <a:rPr lang="ar-EG" sz="3200" b="1" dirty="0">
                <a:solidFill>
                  <a:srgbClr val="C00000"/>
                </a:solidFill>
              </a:rPr>
              <a:t>هي تلك المشروعات الفردين التي يديرها مالك واحد ويتكفل بكامل المسؤولية فيها، وتمارس نشاطًا اقتصاديًا سواء كان انتاجيًا أم خدميًا برأس مال وعمالة محدودة</a:t>
            </a: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683568" y="977146"/>
            <a:ext cx="7776864" cy="523220"/>
          </a:xfrm>
          <a:prstGeom prst="rect">
            <a:avLst/>
          </a:prstGeom>
          <a:solidFill>
            <a:srgbClr val="FF914C"/>
          </a:solidFill>
        </p:spPr>
        <p:txBody>
          <a:bodyPr wrap="square">
            <a:spAutoFit/>
          </a:bodyPr>
          <a:lstStyle/>
          <a:p>
            <a:r>
              <a:rPr lang="ar-EG" sz="2800" b="1" dirty="0"/>
              <a:t>وضح أهمية المشروعات الصغيرة على مستوى المجتمع.</a:t>
            </a:r>
            <a:endParaRPr lang="ar-EG" sz="4800" b="1" dirty="0"/>
          </a:p>
        </p:txBody>
      </p:sp>
      <p:sp>
        <p:nvSpPr>
          <p:cNvPr id="2" name="مربع نص 1">
            <a:extLst>
              <a:ext uri="{FF2B5EF4-FFF2-40B4-BE49-F238E27FC236}">
                <a16:creationId xmlns:a16="http://schemas.microsoft.com/office/drawing/2014/main" id="{03DCF53A-D9E6-A94B-07E1-F26DBB631D64}"/>
              </a:ext>
            </a:extLst>
          </p:cNvPr>
          <p:cNvSpPr txBox="1"/>
          <p:nvPr/>
        </p:nvSpPr>
        <p:spPr>
          <a:xfrm>
            <a:off x="1187624" y="1841242"/>
            <a:ext cx="6768752" cy="5016758"/>
          </a:xfrm>
          <a:prstGeom prst="rect">
            <a:avLst/>
          </a:prstGeom>
          <a:noFill/>
        </p:spPr>
        <p:txBody>
          <a:bodyPr wrap="square" rtlCol="1">
            <a:spAutoFit/>
          </a:bodyPr>
          <a:lstStyle/>
          <a:p>
            <a:pPr marL="514350" indent="-514350">
              <a:buFont typeface="+mj-lt"/>
              <a:buAutoNum type="arabicPeriod"/>
            </a:pPr>
            <a:r>
              <a:rPr lang="ar-EG" sz="3200" b="1" dirty="0">
                <a:solidFill>
                  <a:srgbClr val="C00000"/>
                </a:solidFill>
              </a:rPr>
              <a:t>منافسة المشروعات الكبيرة والحد من قدرتها على التحكم في الأسعار.</a:t>
            </a:r>
          </a:p>
          <a:p>
            <a:pPr marL="514350" indent="-514350">
              <a:buFont typeface="+mj-lt"/>
              <a:buAutoNum type="arabicPeriod"/>
            </a:pPr>
            <a:r>
              <a:rPr lang="ar-EG" sz="3200" b="1" dirty="0">
                <a:solidFill>
                  <a:srgbClr val="C00000"/>
                </a:solidFill>
              </a:rPr>
              <a:t>تعد مصدرًا رئيسًا لتوفير فرص العمل الدائمة</a:t>
            </a:r>
          </a:p>
          <a:p>
            <a:pPr marL="514350" indent="-514350">
              <a:buFont typeface="+mj-lt"/>
              <a:buAutoNum type="arabicPeriod"/>
            </a:pPr>
            <a:r>
              <a:rPr lang="ar-EG" sz="3200" b="1" dirty="0">
                <a:solidFill>
                  <a:srgbClr val="C00000"/>
                </a:solidFill>
              </a:rPr>
              <a:t>أنها نواة أساسية لتطوير الأفكار الإبداعية للمشروعات </a:t>
            </a:r>
          </a:p>
          <a:p>
            <a:pPr marL="514350" indent="-514350">
              <a:buFont typeface="+mj-lt"/>
              <a:buAutoNum type="arabicPeriod"/>
            </a:pPr>
            <a:r>
              <a:rPr lang="ar-EG" sz="3200" b="1" dirty="0">
                <a:solidFill>
                  <a:srgbClr val="C00000"/>
                </a:solidFill>
              </a:rPr>
              <a:t>تطوير المناطق الأقل حظًا في النمو والتنمية وتنميتها</a:t>
            </a:r>
          </a:p>
          <a:p>
            <a:pPr marL="514350" indent="-514350">
              <a:buFont typeface="+mj-lt"/>
              <a:buAutoNum type="arabicPeriod"/>
            </a:pPr>
            <a:r>
              <a:rPr lang="ar-EG" sz="3200" b="1" dirty="0">
                <a:solidFill>
                  <a:srgbClr val="C00000"/>
                </a:solidFill>
              </a:rPr>
              <a:t>مقدرتها على انتاج سلع جديدة.</a:t>
            </a:r>
          </a:p>
          <a:p>
            <a:pPr marL="514350" indent="-514350">
              <a:buFont typeface="+mj-lt"/>
              <a:buAutoNum type="arabicPeriod"/>
            </a:pPr>
            <a:r>
              <a:rPr lang="ar-EG" sz="3200" b="1" dirty="0">
                <a:solidFill>
                  <a:srgbClr val="C00000"/>
                </a:solidFill>
              </a:rPr>
              <a:t>مساهمتها في التخفيف من المشاكل الاقتصادية.</a:t>
            </a: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6D641-4612-2A1F-D1B6-FAAFBAE7BD24}"/>
            </a:ext>
          </a:extLst>
        </p:cNvPr>
        <p:cNvGrpSpPr/>
        <p:nvPr/>
      </p:nvGrpSpPr>
      <p:grpSpPr>
        <a:xfrm>
          <a:off x="0" y="0"/>
          <a:ext cx="0" cy="0"/>
          <a:chOff x="0" y="0"/>
          <a:chExt cx="0" cy="0"/>
        </a:xfrm>
      </p:grpSpPr>
      <p:sp>
        <p:nvSpPr>
          <p:cNvPr id="2" name="Freeform 17">
            <a:extLst>
              <a:ext uri="{FF2B5EF4-FFF2-40B4-BE49-F238E27FC236}">
                <a16:creationId xmlns:a16="http://schemas.microsoft.com/office/drawing/2014/main" id="{3F1B349C-6509-D979-3DE7-06F816837FD6}"/>
              </a:ext>
            </a:extLst>
          </p:cNvPr>
          <p:cNvSpPr/>
          <p:nvPr/>
        </p:nvSpPr>
        <p:spPr>
          <a:xfrm flipH="1">
            <a:off x="395536" y="1124744"/>
            <a:ext cx="7727369" cy="3477316"/>
          </a:xfrm>
          <a:custGeom>
            <a:avLst/>
            <a:gdLst/>
            <a:ahLst/>
            <a:cxnLst/>
            <a:rect l="l" t="t" r="r" b="b"/>
            <a:pathLst>
              <a:path w="7727369" h="3477316">
                <a:moveTo>
                  <a:pt x="7727369" y="0"/>
                </a:moveTo>
                <a:lnTo>
                  <a:pt x="0" y="0"/>
                </a:lnTo>
                <a:lnTo>
                  <a:pt x="0" y="3477316"/>
                </a:lnTo>
                <a:lnTo>
                  <a:pt x="7727369" y="3477316"/>
                </a:lnTo>
                <a:lnTo>
                  <a:pt x="7727369"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C68AE4BC-5524-2154-1D4E-793C88BDC9CB}"/>
              </a:ext>
            </a:extLst>
          </p:cNvPr>
          <p:cNvSpPr txBox="1"/>
          <p:nvPr/>
        </p:nvSpPr>
        <p:spPr>
          <a:xfrm>
            <a:off x="1601670" y="2478402"/>
            <a:ext cx="5940660" cy="2123658"/>
          </a:xfrm>
          <a:prstGeom prst="rect">
            <a:avLst/>
          </a:prstGeom>
          <a:noFill/>
        </p:spPr>
        <p:txBody>
          <a:bodyPr wrap="square" rtlCol="0">
            <a:spAutoFit/>
          </a:bodyPr>
          <a:lstStyle/>
          <a:p>
            <a:pPr algn="ctr"/>
            <a:r>
              <a:rPr lang="ar-EG" sz="4400" b="1" dirty="0"/>
              <a:t>ضع علامة</a:t>
            </a:r>
            <a:r>
              <a:rPr lang="ar-EG" sz="4400" b="1" dirty="0">
                <a:sym typeface="Wingdings" panose="05000000000000000000" pitchFamily="2" charset="2"/>
              </a:rPr>
              <a:t> أمام الجملة الصحيحة وعلامة   أمام الجملة الغير صحيحة لما يأتي:</a:t>
            </a:r>
            <a:endParaRPr lang="en-US" sz="4400" b="1" dirty="0"/>
          </a:p>
        </p:txBody>
      </p:sp>
    </p:spTree>
    <p:extLst>
      <p:ext uri="{BB962C8B-B14F-4D97-AF65-F5344CB8AC3E}">
        <p14:creationId xmlns:p14="http://schemas.microsoft.com/office/powerpoint/2010/main" val="98793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480778" y="1859340"/>
            <a:ext cx="8122483" cy="1569660"/>
          </a:xfrm>
          <a:prstGeom prst="rect">
            <a:avLst/>
          </a:prstGeom>
          <a:noFill/>
        </p:spPr>
        <p:txBody>
          <a:bodyPr wrap="square">
            <a:spAutoFit/>
          </a:bodyPr>
          <a:lstStyle/>
          <a:p>
            <a:pPr algn="ctr"/>
            <a:r>
              <a:rPr lang="ar-EG" sz="3200" b="1" dirty="0"/>
              <a:t>من أهمية المشروعات الصغيرة تقليل الاعتماد على الوظائف الحكومية.</a:t>
            </a:r>
          </a:p>
          <a:p>
            <a:pPr algn="ctr"/>
            <a:r>
              <a:rPr lang="ar-EG" sz="3200" b="1" dirty="0"/>
              <a:t> (           )</a:t>
            </a:r>
          </a:p>
        </p:txBody>
      </p:sp>
      <p:sp>
        <p:nvSpPr>
          <p:cNvPr id="4" name="مربع نص 3">
            <a:extLst>
              <a:ext uri="{FF2B5EF4-FFF2-40B4-BE49-F238E27FC236}">
                <a16:creationId xmlns:a16="http://schemas.microsoft.com/office/drawing/2014/main" id="{D9B58046-9893-8630-B4D0-39E60FB7416E}"/>
              </a:ext>
            </a:extLst>
          </p:cNvPr>
          <p:cNvSpPr txBox="1"/>
          <p:nvPr/>
        </p:nvSpPr>
        <p:spPr>
          <a:xfrm>
            <a:off x="480779" y="3702838"/>
            <a:ext cx="8122483" cy="2554545"/>
          </a:xfrm>
          <a:prstGeom prst="rect">
            <a:avLst/>
          </a:prstGeom>
          <a:noFill/>
        </p:spPr>
        <p:txBody>
          <a:bodyPr wrap="square">
            <a:spAutoFit/>
          </a:bodyPr>
          <a:lstStyle/>
          <a:p>
            <a:pPr algn="ctr"/>
            <a:r>
              <a:rPr lang="ar-EG" sz="3200" b="1" dirty="0"/>
              <a:t>تبرز أهمية المشروعات الصغيرة للمجتمع في مقدرتها على إنتاج سلع جديدة، وخدمات</a:t>
            </a:r>
          </a:p>
          <a:p>
            <a:pPr algn="ctr"/>
            <a:r>
              <a:rPr lang="ar-EG" sz="3200" b="1" dirty="0"/>
              <a:t>بديلة عن المنتجات المصدرة.</a:t>
            </a:r>
          </a:p>
          <a:p>
            <a:pPr algn="ctr"/>
            <a:r>
              <a:rPr lang="ar-EG" sz="3200" b="1" dirty="0"/>
              <a:t> (           )</a:t>
            </a:r>
          </a:p>
          <a:p>
            <a:pPr algn="ctr"/>
            <a:endParaRPr lang="ar-EG" sz="3200" b="1" dirty="0"/>
          </a:p>
        </p:txBody>
      </p:sp>
      <p:sp>
        <p:nvSpPr>
          <p:cNvPr id="5" name="مربع نص 4">
            <a:extLst>
              <a:ext uri="{FF2B5EF4-FFF2-40B4-BE49-F238E27FC236}">
                <a16:creationId xmlns:a16="http://schemas.microsoft.com/office/drawing/2014/main" id="{B7C8541C-BD3B-3185-E48E-A76DD2EA51CC}"/>
              </a:ext>
            </a:extLst>
          </p:cNvPr>
          <p:cNvSpPr txBox="1"/>
          <p:nvPr/>
        </p:nvSpPr>
        <p:spPr>
          <a:xfrm>
            <a:off x="4019810" y="2531224"/>
            <a:ext cx="557808" cy="523220"/>
          </a:xfrm>
          <a:prstGeom prst="rect">
            <a:avLst/>
          </a:prstGeom>
          <a:noFill/>
        </p:spPr>
        <p:txBody>
          <a:bodyPr wrap="square">
            <a:spAutoFit/>
          </a:bodyPr>
          <a:lstStyle/>
          <a:p>
            <a:r>
              <a:rPr lang="ar-EG" sz="2800" b="1" dirty="0">
                <a:solidFill>
                  <a:srgbClr val="00B050"/>
                </a:solidFill>
                <a:sym typeface="Wingdings" panose="05000000000000000000" pitchFamily="2" charset="2"/>
              </a:rPr>
              <a:t></a:t>
            </a:r>
            <a:endParaRPr lang="ar-EG" sz="2800" dirty="0">
              <a:solidFill>
                <a:srgbClr val="00B050"/>
              </a:solidFill>
            </a:endParaRPr>
          </a:p>
        </p:txBody>
      </p:sp>
      <p:sp>
        <p:nvSpPr>
          <p:cNvPr id="6" name="مربع نص 5">
            <a:extLst>
              <a:ext uri="{FF2B5EF4-FFF2-40B4-BE49-F238E27FC236}">
                <a16:creationId xmlns:a16="http://schemas.microsoft.com/office/drawing/2014/main" id="{EFCB70AE-AD6A-AAF1-FE2F-F5466A357CFB}"/>
              </a:ext>
            </a:extLst>
          </p:cNvPr>
          <p:cNvSpPr txBox="1"/>
          <p:nvPr/>
        </p:nvSpPr>
        <p:spPr>
          <a:xfrm>
            <a:off x="3984212" y="5206588"/>
            <a:ext cx="557808"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80">
                                          <p:stCondLst>
                                            <p:cond delay="0"/>
                                          </p:stCondLst>
                                        </p:cTn>
                                        <p:tgtEl>
                                          <p:spTgt spid="6"/>
                                        </p:tgtEl>
                                      </p:cBhvr>
                                    </p:animEffect>
                                    <p:anim calcmode="lin" valueType="num">
                                      <p:cBhvr>
                                        <p:cTn id="3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1" dur="26">
                                          <p:stCondLst>
                                            <p:cond delay="650"/>
                                          </p:stCondLst>
                                        </p:cTn>
                                        <p:tgtEl>
                                          <p:spTgt spid="6"/>
                                        </p:tgtEl>
                                      </p:cBhvr>
                                      <p:to x="100000" y="60000"/>
                                    </p:animScale>
                                    <p:animScale>
                                      <p:cBhvr>
                                        <p:cTn id="42" dur="166" decel="50000">
                                          <p:stCondLst>
                                            <p:cond delay="676"/>
                                          </p:stCondLst>
                                        </p:cTn>
                                        <p:tgtEl>
                                          <p:spTgt spid="6"/>
                                        </p:tgtEl>
                                      </p:cBhvr>
                                      <p:to x="100000" y="100000"/>
                                    </p:animScale>
                                    <p:animScale>
                                      <p:cBhvr>
                                        <p:cTn id="43" dur="26">
                                          <p:stCondLst>
                                            <p:cond delay="1312"/>
                                          </p:stCondLst>
                                        </p:cTn>
                                        <p:tgtEl>
                                          <p:spTgt spid="6"/>
                                        </p:tgtEl>
                                      </p:cBhvr>
                                      <p:to x="100000" y="80000"/>
                                    </p:animScale>
                                    <p:animScale>
                                      <p:cBhvr>
                                        <p:cTn id="44" dur="166" decel="50000">
                                          <p:stCondLst>
                                            <p:cond delay="1338"/>
                                          </p:stCondLst>
                                        </p:cTn>
                                        <p:tgtEl>
                                          <p:spTgt spid="6"/>
                                        </p:tgtEl>
                                      </p:cBhvr>
                                      <p:to x="100000" y="100000"/>
                                    </p:animScale>
                                    <p:animScale>
                                      <p:cBhvr>
                                        <p:cTn id="45" dur="26">
                                          <p:stCondLst>
                                            <p:cond delay="1642"/>
                                          </p:stCondLst>
                                        </p:cTn>
                                        <p:tgtEl>
                                          <p:spTgt spid="6"/>
                                        </p:tgtEl>
                                      </p:cBhvr>
                                      <p:to x="100000" y="90000"/>
                                    </p:animScale>
                                    <p:animScale>
                                      <p:cBhvr>
                                        <p:cTn id="46" dur="166" decel="50000">
                                          <p:stCondLst>
                                            <p:cond delay="1668"/>
                                          </p:stCondLst>
                                        </p:cTn>
                                        <p:tgtEl>
                                          <p:spTgt spid="6"/>
                                        </p:tgtEl>
                                      </p:cBhvr>
                                      <p:to x="100000" y="100000"/>
                                    </p:animScale>
                                    <p:animScale>
                                      <p:cBhvr>
                                        <p:cTn id="47" dur="26">
                                          <p:stCondLst>
                                            <p:cond delay="1808"/>
                                          </p:stCondLst>
                                        </p:cTn>
                                        <p:tgtEl>
                                          <p:spTgt spid="6"/>
                                        </p:tgtEl>
                                      </p:cBhvr>
                                      <p:to x="100000" y="95000"/>
                                    </p:animScale>
                                    <p:animScale>
                                      <p:cBhvr>
                                        <p:cTn id="4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323528" y="2852936"/>
            <a:ext cx="8122483" cy="2062103"/>
          </a:xfrm>
          <a:prstGeom prst="rect">
            <a:avLst/>
          </a:prstGeom>
          <a:noFill/>
        </p:spPr>
        <p:txBody>
          <a:bodyPr wrap="square">
            <a:spAutoFit/>
          </a:bodyPr>
          <a:lstStyle/>
          <a:p>
            <a:pPr algn="ctr"/>
            <a:r>
              <a:rPr lang="ar-EG" sz="3200" b="1" dirty="0"/>
              <a:t>لا يوجد تنافس بين المشروعات الصغيرة والمشروعات الكبيرة.</a:t>
            </a:r>
          </a:p>
          <a:p>
            <a:pPr algn="ctr"/>
            <a:r>
              <a:rPr lang="ar-EG" sz="3200" b="1" dirty="0"/>
              <a:t>(           )</a:t>
            </a:r>
          </a:p>
          <a:p>
            <a:pPr algn="ctr"/>
            <a:endParaRPr lang="ar-EG" sz="3200" b="1" dirty="0"/>
          </a:p>
        </p:txBody>
      </p:sp>
      <p:sp>
        <p:nvSpPr>
          <p:cNvPr id="4" name="مربع نص 3">
            <a:extLst>
              <a:ext uri="{FF2B5EF4-FFF2-40B4-BE49-F238E27FC236}">
                <a16:creationId xmlns:a16="http://schemas.microsoft.com/office/drawing/2014/main" id="{D0B830EA-47CC-34B0-BF3D-BFEC402639B3}"/>
              </a:ext>
            </a:extLst>
          </p:cNvPr>
          <p:cNvSpPr txBox="1"/>
          <p:nvPr/>
        </p:nvSpPr>
        <p:spPr>
          <a:xfrm>
            <a:off x="4014192" y="3429000"/>
            <a:ext cx="557808" cy="523220"/>
          </a:xfrm>
          <a:prstGeom prst="rect">
            <a:avLst/>
          </a:prstGeom>
          <a:noFill/>
        </p:spPr>
        <p:txBody>
          <a:bodyPr wrap="square">
            <a:spAutoFit/>
          </a:bodyPr>
          <a:lstStyle/>
          <a:p>
            <a:r>
              <a:rPr lang="ar-EG" sz="2800" b="1" dirty="0">
                <a:solidFill>
                  <a:srgbClr val="C00000"/>
                </a:solidFill>
                <a:sym typeface="Wingdings" panose="05000000000000000000" pitchFamily="2" charset="2"/>
              </a:rPr>
              <a:t></a:t>
            </a:r>
            <a:endParaRPr lang="ar-EG" sz="2800" dirty="0">
              <a:solidFill>
                <a:srgbClr val="C00000"/>
              </a:solidFill>
            </a:endParaRPr>
          </a:p>
        </p:txBody>
      </p:sp>
    </p:spTree>
    <p:extLst>
      <p:ext uri="{BB962C8B-B14F-4D97-AF65-F5344CB8AC3E}">
        <p14:creationId xmlns:p14="http://schemas.microsoft.com/office/powerpoint/2010/main" val="90105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7592</TotalTime>
  <Words>831</Words>
  <Application>Microsoft Office PowerPoint</Application>
  <PresentationFormat>On-screen Show (4:3)</PresentationFormat>
  <Paragraphs>75</Paragraphs>
  <Slides>29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Arial</vt:lpstr>
      <vt:lpstr>Calibri</vt:lpstr>
      <vt:lpstr>Calibri Light</vt:lpstr>
      <vt:lpstr>Times New Roman</vt:lpstr>
      <vt:lpstr>Traditional Arabic</vt:lpstr>
      <vt:lpstr>Wingdings</vt:lpstr>
      <vt:lpstr>2_نسق Office</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300</cp:revision>
  <dcterms:created xsi:type="dcterms:W3CDTF">2020-12-01T14:21:27Z</dcterms:created>
  <dcterms:modified xsi:type="dcterms:W3CDTF">2025-12-04T04:53:38Z</dcterms:modified>
</cp:coreProperties>
</file>