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63" r:id="rId5"/>
    <p:sldId id="423" r:id="rId6"/>
    <p:sldId id="757" r:id="rId7"/>
    <p:sldId id="264" r:id="rId8"/>
    <p:sldId id="265" r:id="rId9"/>
    <p:sldId id="760" r:id="rId10"/>
    <p:sldId id="762" r:id="rId11"/>
    <p:sldId id="816" r:id="rId12"/>
    <p:sldId id="756" r:id="rId13"/>
    <p:sldId id="817" r:id="rId14"/>
    <p:sldId id="818" r:id="rId15"/>
    <p:sldId id="765" r:id="rId16"/>
    <p:sldId id="766" r:id="rId17"/>
    <p:sldId id="778" r:id="rId18"/>
    <p:sldId id="795" r:id="rId19"/>
    <p:sldId id="796" r:id="rId20"/>
    <p:sldId id="797" r:id="rId21"/>
    <p:sldId id="777" r:id="rId22"/>
    <p:sldId id="780" r:id="rId23"/>
    <p:sldId id="798" r:id="rId24"/>
    <p:sldId id="799" r:id="rId25"/>
    <p:sldId id="800" r:id="rId26"/>
    <p:sldId id="801" r:id="rId27"/>
    <p:sldId id="802" r:id="rId28"/>
    <p:sldId id="803" r:id="rId29"/>
    <p:sldId id="804" r:id="rId30"/>
    <p:sldId id="805" r:id="rId31"/>
    <p:sldId id="819" r:id="rId32"/>
    <p:sldId id="770" r:id="rId33"/>
    <p:sldId id="820" r:id="rId34"/>
    <p:sldId id="821" r:id="rId35"/>
    <p:sldId id="808" r:id="rId36"/>
    <p:sldId id="809" r:id="rId37"/>
    <p:sldId id="810" r:id="rId38"/>
    <p:sldId id="811" r:id="rId39"/>
    <p:sldId id="812" r:id="rId40"/>
    <p:sldId id="822" r:id="rId41"/>
    <p:sldId id="772" r:id="rId42"/>
    <p:sldId id="823" r:id="rId43"/>
    <p:sldId id="814" r:id="rId44"/>
    <p:sldId id="258" r:id="rId45"/>
    <p:sldId id="824" r:id="rId46"/>
    <p:sldId id="494" r:id="rId47"/>
    <p:sldId id="555" r:id="rId48"/>
    <p:sldId id="825" r:id="rId49"/>
    <p:sldId id="710" r:id="rId50"/>
    <p:sldId id="793" r:id="rId51"/>
    <p:sldId id="794" r:id="rId52"/>
    <p:sldId id="815" r:id="rId53"/>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14C"/>
    <a:srgbClr val="FFFFFF"/>
    <a:srgbClr val="2B3481"/>
    <a:srgbClr val="BEC101"/>
    <a:srgbClr val="C921A5"/>
    <a:srgbClr val="F6E9B4"/>
    <a:srgbClr val="E57A58"/>
    <a:srgbClr val="990000"/>
    <a:srgbClr val="481918"/>
    <a:srgbClr val="A8FA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14/06/1447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14/06/1447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14/06/1447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37277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04850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2161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4259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0381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71414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65317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5853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2019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30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6685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14/06/1447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7859290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2.svg"/><Relationship Id="rId12"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1.png"/><Relationship Id="rId11" Type="http://schemas.openxmlformats.org/officeDocument/2006/relationships/image" Target="../media/image24.svg"/><Relationship Id="rId5" Type="http://schemas.openxmlformats.org/officeDocument/2006/relationships/image" Target="../media/image20.sv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8.svg"/><Relationship Id="rId3" Type="http://schemas.openxmlformats.org/officeDocument/2006/relationships/image" Target="../media/image44.svg"/><Relationship Id="rId7" Type="http://schemas.openxmlformats.org/officeDocument/2006/relationships/image" Target="../media/image28.svg"/><Relationship Id="rId12"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46.svg"/><Relationship Id="rId5" Type="http://schemas.openxmlformats.org/officeDocument/2006/relationships/image" Target="../media/image7.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8.svg"/><Relationship Id="rId3" Type="http://schemas.openxmlformats.org/officeDocument/2006/relationships/image" Target="../media/image44.svg"/><Relationship Id="rId7" Type="http://schemas.openxmlformats.org/officeDocument/2006/relationships/image" Target="../media/image28.svg"/><Relationship Id="rId12"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46.svg"/><Relationship Id="rId5" Type="http://schemas.openxmlformats.org/officeDocument/2006/relationships/image" Target="../media/image7.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3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8.svg"/><Relationship Id="rId3" Type="http://schemas.openxmlformats.org/officeDocument/2006/relationships/image" Target="../media/image44.svg"/><Relationship Id="rId7" Type="http://schemas.openxmlformats.org/officeDocument/2006/relationships/image" Target="../media/image28.svg"/><Relationship Id="rId12"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46.svg"/><Relationship Id="rId5" Type="http://schemas.openxmlformats.org/officeDocument/2006/relationships/image" Target="../media/image7.svg"/><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svg"/><Relationship Id="rId3" Type="http://schemas.openxmlformats.org/officeDocument/2006/relationships/image" Target="../media/image3.svg"/><Relationship Id="rId7" Type="http://schemas.openxmlformats.org/officeDocument/2006/relationships/image" Target="../media/image57.svg"/><Relationship Id="rId12"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56.png"/><Relationship Id="rId11" Type="http://schemas.openxmlformats.org/officeDocument/2006/relationships/image" Target="../media/image59.svg"/><Relationship Id="rId5" Type="http://schemas.openxmlformats.org/officeDocument/2006/relationships/image" Target="../media/image7.svg"/><Relationship Id="rId10" Type="http://schemas.openxmlformats.org/officeDocument/2006/relationships/image" Target="../media/image58.png"/><Relationship Id="rId4" Type="http://schemas.openxmlformats.org/officeDocument/2006/relationships/image" Target="../media/image6.png"/><Relationship Id="rId9" Type="http://schemas.openxmlformats.org/officeDocument/2006/relationships/image" Target="../media/image15.svg"/></Relationships>
</file>

<file path=ppt/slides/_rels/slide43.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3" name="Freeform 3"/>
          <p:cNvSpPr/>
          <p:nvPr/>
        </p:nvSpPr>
        <p:spPr>
          <a:xfrm flipH="1">
            <a:off x="-1415908" y="2702111"/>
            <a:ext cx="4987030" cy="5143500"/>
          </a:xfrm>
          <a:custGeom>
            <a:avLst/>
            <a:gdLst/>
            <a:ahLst/>
            <a:cxnLst/>
            <a:rect l="l" t="t" r="r" b="b"/>
            <a:pathLst>
              <a:path w="9974059" h="10287000">
                <a:moveTo>
                  <a:pt x="9974059" y="0"/>
                </a:moveTo>
                <a:lnTo>
                  <a:pt x="0" y="0"/>
                </a:lnTo>
                <a:lnTo>
                  <a:pt x="0" y="10287000"/>
                </a:lnTo>
                <a:lnTo>
                  <a:pt x="9974059" y="10287000"/>
                </a:lnTo>
                <a:lnTo>
                  <a:pt x="9974059" y="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4" name="Freeform 4"/>
          <p:cNvSpPr/>
          <p:nvPr/>
        </p:nvSpPr>
        <p:spPr>
          <a:xfrm>
            <a:off x="438207" y="1550586"/>
            <a:ext cx="5743983" cy="3065851"/>
          </a:xfrm>
          <a:custGeom>
            <a:avLst/>
            <a:gdLst/>
            <a:ahLst/>
            <a:cxnLst/>
            <a:rect l="l" t="t" r="r" b="b"/>
            <a:pathLst>
              <a:path w="11487965" h="6131701">
                <a:moveTo>
                  <a:pt x="0" y="0"/>
                </a:moveTo>
                <a:lnTo>
                  <a:pt x="11487964" y="0"/>
                </a:lnTo>
                <a:lnTo>
                  <a:pt x="11487964" y="6131701"/>
                </a:lnTo>
                <a:lnTo>
                  <a:pt x="0" y="613170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5" name="Group 5"/>
          <p:cNvGrpSpPr/>
          <p:nvPr/>
        </p:nvGrpSpPr>
        <p:grpSpPr>
          <a:xfrm>
            <a:off x="850784" y="1495833"/>
            <a:ext cx="7442433" cy="3866335"/>
            <a:chOff x="0" y="0"/>
            <a:chExt cx="19846488" cy="10310225"/>
          </a:xfrm>
        </p:grpSpPr>
        <p:sp>
          <p:nvSpPr>
            <p:cNvPr id="6" name="Freeform 6"/>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7" name="Freeform 7"/>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9" name="Freeform 9"/>
          <p:cNvSpPr/>
          <p:nvPr/>
        </p:nvSpPr>
        <p:spPr>
          <a:xfrm flipH="1">
            <a:off x="5644223" y="1703806"/>
            <a:ext cx="2648994" cy="1835030"/>
          </a:xfrm>
          <a:custGeom>
            <a:avLst/>
            <a:gdLst/>
            <a:ahLst/>
            <a:cxnLst/>
            <a:rect l="l" t="t" r="r" b="b"/>
            <a:pathLst>
              <a:path w="5297987" h="3670060">
                <a:moveTo>
                  <a:pt x="5297987" y="0"/>
                </a:moveTo>
                <a:lnTo>
                  <a:pt x="0" y="0"/>
                </a:lnTo>
                <a:lnTo>
                  <a:pt x="0" y="3670060"/>
                </a:lnTo>
                <a:lnTo>
                  <a:pt x="5297987" y="3670060"/>
                </a:lnTo>
                <a:lnTo>
                  <a:pt x="52979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flipH="1">
            <a:off x="6099731" y="2676973"/>
            <a:ext cx="1682081" cy="2191637"/>
          </a:xfrm>
          <a:custGeom>
            <a:avLst/>
            <a:gdLst/>
            <a:ahLst/>
            <a:cxnLst/>
            <a:rect l="l" t="t" r="r" b="b"/>
            <a:pathLst>
              <a:path w="3364162" h="4383274">
                <a:moveTo>
                  <a:pt x="3364163" y="0"/>
                </a:moveTo>
                <a:lnTo>
                  <a:pt x="0" y="0"/>
                </a:lnTo>
                <a:lnTo>
                  <a:pt x="0" y="4383273"/>
                </a:lnTo>
                <a:lnTo>
                  <a:pt x="3364163" y="4383273"/>
                </a:lnTo>
                <a:lnTo>
                  <a:pt x="3364163"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4565091" y="3764808"/>
            <a:ext cx="2158264" cy="1540461"/>
          </a:xfrm>
          <a:custGeom>
            <a:avLst/>
            <a:gdLst/>
            <a:ahLst/>
            <a:cxnLst/>
            <a:rect l="l" t="t" r="r" b="b"/>
            <a:pathLst>
              <a:path w="4316528" h="3080922">
                <a:moveTo>
                  <a:pt x="0" y="0"/>
                </a:moveTo>
                <a:lnTo>
                  <a:pt x="4316528" y="0"/>
                </a:lnTo>
                <a:lnTo>
                  <a:pt x="4316528" y="3080922"/>
                </a:lnTo>
                <a:lnTo>
                  <a:pt x="0" y="30809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5687207" y="3525505"/>
            <a:ext cx="251772" cy="296202"/>
          </a:xfrm>
          <a:custGeom>
            <a:avLst/>
            <a:gdLst/>
            <a:ahLst/>
            <a:cxnLst/>
            <a:rect l="l" t="t" r="r" b="b"/>
            <a:pathLst>
              <a:path w="503543" h="592404">
                <a:moveTo>
                  <a:pt x="0" y="0"/>
                </a:moveTo>
                <a:lnTo>
                  <a:pt x="503543" y="0"/>
                </a:lnTo>
                <a:lnTo>
                  <a:pt x="503543" y="592403"/>
                </a:lnTo>
                <a:lnTo>
                  <a:pt x="0" y="5924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7343827" y="4616436"/>
            <a:ext cx="214348" cy="252174"/>
          </a:xfrm>
          <a:custGeom>
            <a:avLst/>
            <a:gdLst/>
            <a:ahLst/>
            <a:cxnLst/>
            <a:rect l="l" t="t" r="r" b="b"/>
            <a:pathLst>
              <a:path w="428695" h="504348">
                <a:moveTo>
                  <a:pt x="0" y="0"/>
                </a:moveTo>
                <a:lnTo>
                  <a:pt x="428695" y="0"/>
                </a:lnTo>
                <a:lnTo>
                  <a:pt x="428695" y="504347"/>
                </a:lnTo>
                <a:lnTo>
                  <a:pt x="0" y="5043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Freeform 14"/>
          <p:cNvSpPr/>
          <p:nvPr/>
        </p:nvSpPr>
        <p:spPr>
          <a:xfrm>
            <a:off x="6723355" y="5119806"/>
            <a:ext cx="154860" cy="182189"/>
          </a:xfrm>
          <a:custGeom>
            <a:avLst/>
            <a:gdLst/>
            <a:ahLst/>
            <a:cxnLst/>
            <a:rect l="l" t="t" r="r" b="b"/>
            <a:pathLst>
              <a:path w="309720" h="364377">
                <a:moveTo>
                  <a:pt x="0" y="0"/>
                </a:moveTo>
                <a:lnTo>
                  <a:pt x="309720" y="0"/>
                </a:lnTo>
                <a:lnTo>
                  <a:pt x="309720" y="364376"/>
                </a:lnTo>
                <a:lnTo>
                  <a:pt x="0" y="3643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8028412" y="3950124"/>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a:off x="7781812" y="194181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7656471" y="4084667"/>
            <a:ext cx="178439" cy="209929"/>
          </a:xfrm>
          <a:custGeom>
            <a:avLst/>
            <a:gdLst/>
            <a:ahLst/>
            <a:cxnLst/>
            <a:rect l="l" t="t" r="r" b="b"/>
            <a:pathLst>
              <a:path w="356878" h="419857">
                <a:moveTo>
                  <a:pt x="0" y="0"/>
                </a:moveTo>
                <a:lnTo>
                  <a:pt x="356879" y="0"/>
                </a:lnTo>
                <a:lnTo>
                  <a:pt x="356879"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8" name="Freeform 18"/>
          <p:cNvSpPr/>
          <p:nvPr/>
        </p:nvSpPr>
        <p:spPr>
          <a:xfrm>
            <a:off x="7972526" y="211171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9" name="Freeform 19"/>
          <p:cNvSpPr/>
          <p:nvPr/>
        </p:nvSpPr>
        <p:spPr>
          <a:xfrm>
            <a:off x="7847185" y="4254559"/>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0" name="Freeform 20"/>
          <p:cNvSpPr/>
          <p:nvPr/>
        </p:nvSpPr>
        <p:spPr>
          <a:xfrm>
            <a:off x="2263084" y="4997956"/>
            <a:ext cx="3319157" cy="551810"/>
          </a:xfrm>
          <a:custGeom>
            <a:avLst/>
            <a:gdLst/>
            <a:ahLst/>
            <a:cxnLst/>
            <a:rect l="l" t="t" r="r" b="b"/>
            <a:pathLst>
              <a:path w="6638313" h="1103620">
                <a:moveTo>
                  <a:pt x="0" y="0"/>
                </a:moveTo>
                <a:lnTo>
                  <a:pt x="6638313" y="0"/>
                </a:lnTo>
                <a:lnTo>
                  <a:pt x="6638313" y="1103620"/>
                </a:lnTo>
                <a:lnTo>
                  <a:pt x="0" y="110362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3" name="مربع نص 22">
            <a:extLst>
              <a:ext uri="{FF2B5EF4-FFF2-40B4-BE49-F238E27FC236}">
                <a16:creationId xmlns:a16="http://schemas.microsoft.com/office/drawing/2014/main" id="{6C58E354-8B7E-8716-3B4F-439E259C2747}"/>
              </a:ext>
            </a:extLst>
          </p:cNvPr>
          <p:cNvSpPr txBox="1"/>
          <p:nvPr/>
        </p:nvSpPr>
        <p:spPr>
          <a:xfrm>
            <a:off x="1099078" y="1757373"/>
            <a:ext cx="410445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rPr>
              <a:t>الفصل  التاسع</a:t>
            </a:r>
            <a:endParaRPr kumimoji="0" lang="en-US"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endParaRPr>
          </a:p>
        </p:txBody>
      </p:sp>
      <p:sp>
        <p:nvSpPr>
          <p:cNvPr id="24" name="مربع نص 23">
            <a:extLst>
              <a:ext uri="{FF2B5EF4-FFF2-40B4-BE49-F238E27FC236}">
                <a16:creationId xmlns:a16="http://schemas.microsoft.com/office/drawing/2014/main" id="{41C82A92-0CD1-7D3B-B707-80864DC12A0D}"/>
              </a:ext>
            </a:extLst>
          </p:cNvPr>
          <p:cNvSpPr txBox="1"/>
          <p:nvPr/>
        </p:nvSpPr>
        <p:spPr>
          <a:xfrm>
            <a:off x="64119" y="3024057"/>
            <a:ext cx="6174374"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مهارة إدارة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المشروعات الصغيرة</a:t>
            </a:r>
            <a:endParaRPr kumimoji="0" lang="en-US" sz="36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pic>
        <p:nvPicPr>
          <p:cNvPr id="25" name="Picture 2" descr="مشاريع صغيرة">
            <a:extLst>
              <a:ext uri="{FF2B5EF4-FFF2-40B4-BE49-F238E27FC236}">
                <a16:creationId xmlns:a16="http://schemas.microsoft.com/office/drawing/2014/main" id="{B6643294-A4CD-D405-7466-1A1B77296730}"/>
              </a:ext>
            </a:extLst>
          </p:cNvPr>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0055" y="98885"/>
            <a:ext cx="1725536" cy="1725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1000" fill="hold"/>
                                        <p:tgtEl>
                                          <p:spTgt spid="24"/>
                                        </p:tgtEl>
                                        <p:attrNameLst>
                                          <p:attrName>ppt_w</p:attrName>
                                        </p:attrNameLst>
                                      </p:cBhvr>
                                      <p:tavLst>
                                        <p:tav tm="0">
                                          <p:val>
                                            <p:fltVal val="0"/>
                                          </p:val>
                                        </p:tav>
                                        <p:tav tm="100000">
                                          <p:val>
                                            <p:strVal val="#ppt_w"/>
                                          </p:val>
                                        </p:tav>
                                      </p:tavLst>
                                    </p:anim>
                                    <p:anim calcmode="lin" valueType="num">
                                      <p:cBhvr>
                                        <p:cTn id="16" dur="1000" fill="hold"/>
                                        <p:tgtEl>
                                          <p:spTgt spid="24"/>
                                        </p:tgtEl>
                                        <p:attrNameLst>
                                          <p:attrName>ppt_h</p:attrName>
                                        </p:attrNameLst>
                                      </p:cBhvr>
                                      <p:tavLst>
                                        <p:tav tm="0">
                                          <p:val>
                                            <p:fltVal val="0"/>
                                          </p:val>
                                        </p:tav>
                                        <p:tav tm="100000">
                                          <p:val>
                                            <p:strVal val="#ppt_h"/>
                                          </p:val>
                                        </p:tav>
                                      </p:tavLst>
                                    </p:anim>
                                    <p:anim calcmode="lin" valueType="num">
                                      <p:cBhvr>
                                        <p:cTn id="17" dur="1000" fill="hold"/>
                                        <p:tgtEl>
                                          <p:spTgt spid="24"/>
                                        </p:tgtEl>
                                        <p:attrNameLst>
                                          <p:attrName>style.rotation</p:attrName>
                                        </p:attrNameLst>
                                      </p:cBhvr>
                                      <p:tavLst>
                                        <p:tav tm="0">
                                          <p:val>
                                            <p:fltVal val="90"/>
                                          </p:val>
                                        </p:tav>
                                        <p:tav tm="100000">
                                          <p:val>
                                            <p:fltVal val="0"/>
                                          </p:val>
                                        </p:tav>
                                      </p:tavLst>
                                    </p:anim>
                                    <p:animEffect transition="in" filter="fade">
                                      <p:cBhvr>
                                        <p:cTn id="1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sp>
        <p:nvSpPr>
          <p:cNvPr id="2" name="Freeform 2"/>
          <p:cNvSpPr/>
          <p:nvPr/>
        </p:nvSpPr>
        <p:spPr>
          <a:xfrm>
            <a:off x="5760817" y="2453576"/>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612576" y="1"/>
            <a:ext cx="9756576" cy="666936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4855886" y="2254209"/>
            <a:ext cx="3773764" cy="3037880"/>
          </a:xfrm>
          <a:custGeom>
            <a:avLst/>
            <a:gdLst/>
            <a:ahLst/>
            <a:cxnLst/>
            <a:rect l="l" t="t" r="r" b="b"/>
            <a:pathLst>
              <a:path w="7547528" h="6075760">
                <a:moveTo>
                  <a:pt x="7547528" y="0"/>
                </a:moveTo>
                <a:lnTo>
                  <a:pt x="0" y="0"/>
                </a:lnTo>
                <a:lnTo>
                  <a:pt x="0" y="6075761"/>
                </a:lnTo>
                <a:lnTo>
                  <a:pt x="7547528" y="6075761"/>
                </a:lnTo>
                <a:lnTo>
                  <a:pt x="754752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952395" y="-1365283"/>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7520352" y="1495833"/>
            <a:ext cx="772865" cy="77286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6258761" y="1708381"/>
            <a:ext cx="562620" cy="347769"/>
            <a:chOff x="0" y="0"/>
            <a:chExt cx="1500320" cy="927384"/>
          </a:xfrm>
        </p:grpSpPr>
        <p:sp>
          <p:nvSpPr>
            <p:cNvPr id="15" name="Freeform 15"/>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17" name="Group 17"/>
          <p:cNvGrpSpPr/>
          <p:nvPr/>
        </p:nvGrpSpPr>
        <p:grpSpPr>
          <a:xfrm>
            <a:off x="4634079" y="4809726"/>
            <a:ext cx="443614" cy="415023"/>
            <a:chOff x="0" y="0"/>
            <a:chExt cx="1182969" cy="1106726"/>
          </a:xfrm>
        </p:grpSpPr>
        <p:sp>
          <p:nvSpPr>
            <p:cNvPr id="18" name="Freeform 18"/>
            <p:cNvSpPr/>
            <p:nvPr/>
          </p:nvSpPr>
          <p:spPr>
            <a:xfrm>
              <a:off x="878005" y="747946"/>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0" y="0"/>
              <a:ext cx="635754" cy="747946"/>
            </a:xfrm>
            <a:custGeom>
              <a:avLst/>
              <a:gdLst/>
              <a:ahLst/>
              <a:cxnLst/>
              <a:rect l="l" t="t" r="r" b="b"/>
              <a:pathLst>
                <a:path w="635754" h="747946">
                  <a:moveTo>
                    <a:pt x="0" y="0"/>
                  </a:moveTo>
                  <a:lnTo>
                    <a:pt x="635754" y="0"/>
                  </a:lnTo>
                  <a:lnTo>
                    <a:pt x="635754" y="747946"/>
                  </a:lnTo>
                  <a:lnTo>
                    <a:pt x="0" y="7479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20" name="Freeform 20"/>
          <p:cNvSpPr/>
          <p:nvPr/>
        </p:nvSpPr>
        <p:spPr>
          <a:xfrm>
            <a:off x="1654876" y="442574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4433078" y="716559"/>
            <a:ext cx="2309691" cy="383986"/>
          </a:xfrm>
          <a:custGeom>
            <a:avLst/>
            <a:gdLst/>
            <a:ahLst/>
            <a:cxnLst/>
            <a:rect l="l" t="t" r="r" b="b"/>
            <a:pathLst>
              <a:path w="4619381" h="767972">
                <a:moveTo>
                  <a:pt x="0" y="0"/>
                </a:moveTo>
                <a:lnTo>
                  <a:pt x="4619381" y="0"/>
                </a:lnTo>
                <a:lnTo>
                  <a:pt x="4619381" y="767973"/>
                </a:lnTo>
                <a:lnTo>
                  <a:pt x="0" y="7679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مربع نص 21">
            <a:extLst>
              <a:ext uri="{FF2B5EF4-FFF2-40B4-BE49-F238E27FC236}">
                <a16:creationId xmlns:a16="http://schemas.microsoft.com/office/drawing/2014/main" id="{BABAEC97-A1B3-F217-C626-2488BF7AEE4A}"/>
              </a:ext>
            </a:extLst>
          </p:cNvPr>
          <p:cNvSpPr txBox="1"/>
          <p:nvPr/>
        </p:nvSpPr>
        <p:spPr>
          <a:xfrm>
            <a:off x="1088632" y="2520713"/>
            <a:ext cx="3456384" cy="2123658"/>
          </a:xfrm>
          <a:prstGeom prst="rect">
            <a:avLst/>
          </a:prstGeom>
          <a:noFill/>
        </p:spPr>
        <p:txBody>
          <a:bodyPr wrap="square" rtlCol="0">
            <a:spAutoFit/>
          </a:bodyPr>
          <a:lstStyle/>
          <a:p>
            <a:pPr algn="ctr"/>
            <a:r>
              <a:rPr lang="ar-EG" sz="4400" b="1" dirty="0">
                <a:latin typeface="Traditional Arabic" panose="02020603050405020304" pitchFamily="18" charset="-78"/>
                <a:cs typeface="Traditional Arabic" panose="02020603050405020304" pitchFamily="18" charset="-78"/>
              </a:rPr>
              <a:t>3-9</a:t>
            </a:r>
          </a:p>
          <a:p>
            <a:pPr algn="ctr"/>
            <a:r>
              <a:rPr lang="ar-EG" sz="4400" b="1" dirty="0">
                <a:latin typeface="Traditional Arabic" panose="02020603050405020304" pitchFamily="18" charset="-78"/>
                <a:cs typeface="Traditional Arabic" panose="02020603050405020304" pitchFamily="18" charset="-78"/>
              </a:rPr>
              <a:t>إدارة التسويق للمشروع</a:t>
            </a:r>
          </a:p>
        </p:txBody>
      </p:sp>
      <p:pic>
        <p:nvPicPr>
          <p:cNvPr id="23" name="Picture 4" descr="أفضل المشاريع الصغيرة الناجحة في مصر 2023 – تجارتنا">
            <a:extLst>
              <a:ext uri="{FF2B5EF4-FFF2-40B4-BE49-F238E27FC236}">
                <a16:creationId xmlns:a16="http://schemas.microsoft.com/office/drawing/2014/main" id="{D8290EB9-1681-9BCA-CB45-2814A6207F9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60884" y="1516268"/>
            <a:ext cx="2028898" cy="12765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994572" y="639852"/>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994572" y="2420888"/>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012160" y="4437112"/>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الأهداف</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860661" y="617440"/>
            <a:ext cx="4807737" cy="523220"/>
          </a:xfrm>
          <a:prstGeom prst="rect">
            <a:avLst/>
          </a:prstGeom>
          <a:noFill/>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التعرف</a:t>
            </a:r>
            <a:r>
              <a:rPr lang="en-US" sz="2800" b="1" dirty="0">
                <a:latin typeface="Traditional Arabic" panose="02020603050405020304" pitchFamily="18" charset="-78"/>
                <a:cs typeface="Traditional Arabic" panose="02020603050405020304" pitchFamily="18" charset="-78"/>
              </a:rPr>
              <a:t> </a:t>
            </a:r>
            <a:r>
              <a:rPr lang="ar-EG" sz="2800" b="1" dirty="0">
                <a:latin typeface="Traditional Arabic" panose="02020603050405020304" pitchFamily="18" charset="-78"/>
                <a:cs typeface="Traditional Arabic" panose="02020603050405020304" pitchFamily="18" charset="-78"/>
              </a:rPr>
              <a:t> على التسويق المشروع</a:t>
            </a:r>
            <a:endParaRPr lang="ar-EG" sz="40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474226" y="2339588"/>
            <a:ext cx="5040560" cy="830997"/>
          </a:xfrm>
          <a:prstGeom prst="rect">
            <a:avLst/>
          </a:prstGeom>
          <a:noFill/>
        </p:spPr>
        <p:txBody>
          <a:bodyPr wrap="square">
            <a:spAutoFit/>
          </a:bodyPr>
          <a:lstStyle/>
          <a:p>
            <a:pPr marL="285750" indent="-285750">
              <a:buFont typeface="Arial" panose="020B0604020202020204" pitchFamily="34" charset="0"/>
              <a:buChar char="•"/>
            </a:pPr>
            <a:r>
              <a:rPr lang="ar-EG" sz="2400" b="1" dirty="0">
                <a:latin typeface="Traditional Arabic" panose="02020603050405020304" pitchFamily="18" charset="-78"/>
                <a:cs typeface="Traditional Arabic" panose="02020603050405020304" pitchFamily="18" charset="-78"/>
              </a:rPr>
              <a:t>مفهوم التسويق- عناصر المزيج التسويقي- التسويق الإلكتروني.</a:t>
            </a:r>
            <a:endParaRPr lang="ar-EG" sz="3600"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624925" y="3624700"/>
            <a:ext cx="5043473" cy="2246769"/>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pPr marL="514350" indent="-514350">
              <a:buAutoNum type="arabicPeriod"/>
            </a:pPr>
            <a:r>
              <a:rPr lang="ar-EG" sz="2800" b="1" dirty="0">
                <a:latin typeface="Traditional Arabic" panose="02020603050405020304" pitchFamily="18" charset="-78"/>
                <a:cs typeface="Traditional Arabic" panose="02020603050405020304" pitchFamily="18" charset="-78"/>
              </a:rPr>
              <a:t>التعرف على مفهوم التسويق</a:t>
            </a:r>
          </a:p>
          <a:p>
            <a:pPr marL="514350" indent="-514350">
              <a:buAutoNum type="arabicPeriod"/>
            </a:pPr>
            <a:r>
              <a:rPr lang="ar-EG" sz="2800" b="1" dirty="0">
                <a:latin typeface="Traditional Arabic" panose="02020603050405020304" pitchFamily="18" charset="-78"/>
                <a:cs typeface="Traditional Arabic" panose="02020603050405020304" pitchFamily="18" charset="-78"/>
              </a:rPr>
              <a:t>تعداد عناصر المزيج التسويقي</a:t>
            </a:r>
          </a:p>
          <a:p>
            <a:pPr marL="514350" indent="-514350">
              <a:buAutoNum type="arabicPeriod"/>
            </a:pPr>
            <a:r>
              <a:rPr lang="ar-EG" sz="2800" b="1" dirty="0">
                <a:latin typeface="Traditional Arabic" panose="02020603050405020304" pitchFamily="18" charset="-78"/>
                <a:cs typeface="Traditional Arabic" panose="02020603050405020304" pitchFamily="18" charset="-78"/>
              </a:rPr>
              <a:t>توضيح مفهوم التسويق الإلكتروني</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11">
                                            <p:txEl>
                                              <p:pRg st="2" end="2"/>
                                            </p:txEl>
                                          </p:spTgt>
                                        </p:tgtEl>
                                        <p:attrNameLst>
                                          <p:attrName>style.visibility</p:attrName>
                                        </p:attrNameLst>
                                      </p:cBhvr>
                                      <p:to>
                                        <p:strVal val="visible"/>
                                      </p:to>
                                    </p:set>
                                    <p:anim calcmode="lin" valueType="num">
                                      <p:cBhvr>
                                        <p:cTn id="51"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2"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3"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4" dur="1000"/>
                                        <p:tgtEl>
                                          <p:spTgt spid="11">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1">
                                            <p:txEl>
                                              <p:pRg st="3" end="3"/>
                                            </p:txEl>
                                          </p:spTgt>
                                        </p:tgtEl>
                                        <p:attrNameLst>
                                          <p:attrName>style.visibility</p:attrName>
                                        </p:attrNameLst>
                                      </p:cBhvr>
                                      <p:to>
                                        <p:strVal val="visible"/>
                                      </p:to>
                                    </p:set>
                                    <p:anim calcmode="lin" valueType="num">
                                      <p:cBhvr>
                                        <p:cTn id="59"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60"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61"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62"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9972F5F-D8E0-2554-76C5-3B2206213486}"/>
              </a:ext>
            </a:extLst>
          </p:cNvPr>
          <p:cNvSpPr txBox="1"/>
          <p:nvPr/>
        </p:nvSpPr>
        <p:spPr>
          <a:xfrm>
            <a:off x="1331640" y="2296355"/>
            <a:ext cx="6480720" cy="2899708"/>
          </a:xfrm>
          <a:prstGeom prst="flowChartTerminator">
            <a:avLst/>
          </a:prstGeom>
          <a:noFill/>
          <a:ln>
            <a:noFill/>
          </a:ln>
          <a:effectLst/>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يعد النشاط التسويقي نشاطًا مهما لتقوم المنظمة بتقديم السلع أو الخدمات التي أنتجت</a:t>
            </a:r>
          </a:p>
          <a:p>
            <a:pPr algn="ctr"/>
            <a:r>
              <a:rPr lang="ar-EG" sz="3200" b="1" dirty="0">
                <a:latin typeface="Traditional Arabic" panose="02020603050405020304" pitchFamily="18" charset="-78"/>
                <a:cs typeface="Traditional Arabic" panose="02020603050405020304" pitchFamily="18" charset="-78"/>
              </a:rPr>
              <a:t>وسنتعرض خلال هذا الموضوع أهم الموضوعات المتعلقة بإدارة التسويق</a:t>
            </a:r>
            <a:endParaRPr lang="ar-EG" sz="4400" b="1" dirty="0">
              <a:latin typeface="Traditional Arabic" panose="02020603050405020304" pitchFamily="18" charset="-78"/>
              <a:cs typeface="Traditional Arabic" panose="02020603050405020304" pitchFamily="18" charset="-78"/>
            </a:endParaRPr>
          </a:p>
        </p:txBody>
      </p:sp>
      <p:pic>
        <p:nvPicPr>
          <p:cNvPr id="4" name="صورة 3">
            <a:extLst>
              <a:ext uri="{FF2B5EF4-FFF2-40B4-BE49-F238E27FC236}">
                <a16:creationId xmlns:a16="http://schemas.microsoft.com/office/drawing/2014/main" id="{9F93AED7-CA27-7195-DB92-7D4A4907569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923928" y="357678"/>
            <a:ext cx="1800200" cy="1938677"/>
          </a:xfrm>
          <a:prstGeom prst="rect">
            <a:avLst/>
          </a:prstGeom>
        </p:spPr>
      </p:pic>
    </p:spTree>
    <p:extLst>
      <p:ext uri="{BB962C8B-B14F-4D97-AF65-F5344CB8AC3E}">
        <p14:creationId xmlns:p14="http://schemas.microsoft.com/office/powerpoint/2010/main" val="177051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129074" y="-315416"/>
            <a:ext cx="9265832" cy="7056784"/>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514828" y="1633476"/>
            <a:ext cx="3543323" cy="3660366"/>
            <a:chOff x="0" y="0"/>
            <a:chExt cx="812800" cy="812800"/>
          </a:xfrm>
          <a:solidFill>
            <a:srgbClr val="F6E9B4"/>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7A96836D-E51E-82DC-F0CF-633741E07156}"/>
              </a:ext>
            </a:extLst>
          </p:cNvPr>
          <p:cNvSpPr txBox="1"/>
          <p:nvPr/>
        </p:nvSpPr>
        <p:spPr>
          <a:xfrm>
            <a:off x="819533" y="2517710"/>
            <a:ext cx="2622559" cy="2062103"/>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الهدف الأول أن يكون الطلبة قادرين على التعرف على مفهوم التسويق. </a:t>
            </a:r>
            <a:endParaRPr lang="ar-EG" sz="48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p:cNvGrpSpPr/>
        <p:nvPr/>
      </p:nvGrpSpPr>
      <p:grpSpPr>
        <a:xfrm>
          <a:off x="0" y="0"/>
          <a:ext cx="0" cy="0"/>
          <a:chOff x="0" y="0"/>
          <a:chExt cx="0" cy="0"/>
        </a:xfrm>
      </p:grpSpPr>
      <p:sp>
        <p:nvSpPr>
          <p:cNvPr id="2" name="Freeform 2"/>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252536" y="-42906"/>
            <a:ext cx="9570189" cy="7504879"/>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p:cNvGrpSpPr/>
          <p:nvPr/>
        </p:nvGrpSpPr>
        <p:grpSpPr>
          <a:xfrm>
            <a:off x="4750472" y="1570667"/>
            <a:ext cx="562620" cy="347769"/>
            <a:chOff x="0" y="0"/>
            <a:chExt cx="1500320" cy="927384"/>
          </a:xfrm>
        </p:grpSpPr>
        <p:sp>
          <p:nvSpPr>
            <p:cNvPr id="14" name="Freeform 14"/>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2CA118D9-7B04-B309-D759-CF63CAA75E53}"/>
              </a:ext>
            </a:extLst>
          </p:cNvPr>
          <p:cNvSpPr txBox="1"/>
          <p:nvPr/>
        </p:nvSpPr>
        <p:spPr>
          <a:xfrm>
            <a:off x="-250282" y="2357502"/>
            <a:ext cx="6007216" cy="1200329"/>
          </a:xfrm>
          <a:prstGeom prst="rect">
            <a:avLst/>
          </a:prstGeom>
          <a:noFill/>
        </p:spPr>
        <p:txBody>
          <a:bodyPr wrap="square">
            <a:spAutoFit/>
          </a:bodyPr>
          <a:lstStyle/>
          <a:p>
            <a:pPr algn="ctr"/>
            <a:r>
              <a:rPr lang="ar-EG" sz="7200" b="1" dirty="0">
                <a:solidFill>
                  <a:srgbClr val="0070C0"/>
                </a:solidFill>
                <a:latin typeface="Traditional Arabic" panose="02020603050405020304" pitchFamily="18" charset="-78"/>
                <a:cs typeface="Traditional Arabic" panose="02020603050405020304" pitchFamily="18" charset="-78"/>
              </a:rPr>
              <a:t>مفهوم التسويق</a:t>
            </a:r>
            <a:endParaRPr lang="ar-EG" sz="41300" dirty="0">
              <a:solidFill>
                <a:srgbClr val="0070C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1268760"/>
            <a:ext cx="7740352" cy="3788217"/>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500"/>
              </a:spcAft>
            </a:pPr>
            <a:r>
              <a:rPr lang="ar-EG" sz="3200" b="1" dirty="0">
                <a:solidFill>
                  <a:srgbClr val="C00000"/>
                </a:solidFill>
              </a:rPr>
              <a:t>للتسويق عدد من المفاهيم؛ من أبرزها: </a:t>
            </a:r>
            <a:r>
              <a:rPr lang="ar-EG" sz="3200" b="1" dirty="0"/>
              <a:t>عملية منظمة تهدف إلى تخطيط الســلع والخدمات والأفكار، وتسعيرها، وترويجها، وتوزيعها، والتنبؤ بالسوق ودراسته؛ لتسهيل تبادلها وتدفقها وانسيابها من المنتج إلى المستهلك؛ لإشباع رغباته واحتياجاته. الوســيلة التي يســتخدمها المنتــج لتقديم عناصر التســويق من منتجات وتســعير وتوزيع؛ لإشــباع احتياجات ورغبات المستهلكين، وتحقيق أهدافهم المختلفة</a:t>
            </a:r>
          </a:p>
          <a:p>
            <a:pPr algn="ctr">
              <a:spcAft>
                <a:spcPts val="500"/>
              </a:spcAft>
            </a:pPr>
            <a:r>
              <a:rPr lang="ar-EG" sz="4400" b="1" dirty="0">
                <a:solidFill>
                  <a:srgbClr val="C00000"/>
                </a:solidFill>
              </a:rPr>
              <a:t>ويمكن تحديد أهداف التسويق من خلال ما يأتي: </a:t>
            </a:r>
            <a:endParaRPr lang="ar-EG" sz="4400" b="1" dirty="0">
              <a:solidFill>
                <a:srgbClr val="C00000"/>
              </a:solidFill>
              <a:effectLst/>
            </a:endParaRPr>
          </a:p>
        </p:txBody>
      </p:sp>
    </p:spTree>
    <p:extLst>
      <p:ext uri="{BB962C8B-B14F-4D97-AF65-F5344CB8AC3E}">
        <p14:creationId xmlns:p14="http://schemas.microsoft.com/office/powerpoint/2010/main" val="27057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3">
            <a:extLst>
              <a:ext uri="{FF2B5EF4-FFF2-40B4-BE49-F238E27FC236}">
                <a16:creationId xmlns:a16="http://schemas.microsoft.com/office/drawing/2014/main" id="{CDA7DE4E-1F01-E030-D2D1-1904CBDC188D}"/>
              </a:ext>
            </a:extLst>
          </p:cNvPr>
          <p:cNvGraphicFramePr>
            <a:graphicFrameLocks noGrp="1"/>
          </p:cNvGraphicFramePr>
          <p:nvPr>
            <p:extLst>
              <p:ext uri="{D42A27DB-BD31-4B8C-83A1-F6EECF244321}">
                <p14:modId xmlns:p14="http://schemas.microsoft.com/office/powerpoint/2010/main" val="1518545136"/>
              </p:ext>
            </p:extLst>
          </p:nvPr>
        </p:nvGraphicFramePr>
        <p:xfrm>
          <a:off x="5580112" y="561236"/>
          <a:ext cx="3048000" cy="171472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8656">
                <a:tc>
                  <a:txBody>
                    <a:bodyPr/>
                    <a:lstStyle/>
                    <a:p>
                      <a:pPr algn="ctr"/>
                      <a:r>
                        <a:rPr lang="ar-EG" sz="2400" b="1" dirty="0">
                          <a:solidFill>
                            <a:schemeClr val="accent4">
                              <a:lumMod val="50000"/>
                            </a:schemeClr>
                          </a:solidFill>
                        </a:rPr>
                        <a:t>1</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257528">
                <a:tc>
                  <a:txBody>
                    <a:bodyPr/>
                    <a:lstStyle/>
                    <a:p>
                      <a:pPr algn="ctr"/>
                      <a:r>
                        <a:rPr lang="ar-EG" sz="2400" dirty="0"/>
                        <a:t>تحديــد العمــاء المســتهدفين وفئاتهم</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4" name="جدول 3">
            <a:extLst>
              <a:ext uri="{FF2B5EF4-FFF2-40B4-BE49-F238E27FC236}">
                <a16:creationId xmlns:a16="http://schemas.microsoft.com/office/drawing/2014/main" id="{990006BB-60A3-6265-18B0-91DA7134E36E}"/>
              </a:ext>
            </a:extLst>
          </p:cNvPr>
          <p:cNvGraphicFramePr>
            <a:graphicFrameLocks noGrp="1"/>
          </p:cNvGraphicFramePr>
          <p:nvPr>
            <p:extLst>
              <p:ext uri="{D42A27DB-BD31-4B8C-83A1-F6EECF244321}">
                <p14:modId xmlns:p14="http://schemas.microsoft.com/office/powerpoint/2010/main" val="3047959584"/>
              </p:ext>
            </p:extLst>
          </p:nvPr>
        </p:nvGraphicFramePr>
        <p:xfrm>
          <a:off x="5596807" y="2636912"/>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3</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070542595"/>
                  </a:ext>
                </a:extLst>
              </a:tr>
              <a:tr h="1319602">
                <a:tc>
                  <a:txBody>
                    <a:bodyPr/>
                    <a:lstStyle/>
                    <a:p>
                      <a:pPr algn="ctr"/>
                      <a:r>
                        <a:rPr lang="ar-EG" sz="2400" b="1" dirty="0"/>
                        <a:t>التعرف على احتياجات العملاء المستهدفين ورغباتهم</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5" name="جدول 4">
            <a:extLst>
              <a:ext uri="{FF2B5EF4-FFF2-40B4-BE49-F238E27FC236}">
                <a16:creationId xmlns:a16="http://schemas.microsoft.com/office/drawing/2014/main" id="{460640CD-45DB-58EE-098F-7E40B773B78A}"/>
              </a:ext>
            </a:extLst>
          </p:cNvPr>
          <p:cNvGraphicFramePr>
            <a:graphicFrameLocks noGrp="1"/>
          </p:cNvGraphicFramePr>
          <p:nvPr>
            <p:extLst>
              <p:ext uri="{D42A27DB-BD31-4B8C-83A1-F6EECF244321}">
                <p14:modId xmlns:p14="http://schemas.microsoft.com/office/powerpoint/2010/main" val="2948091938"/>
              </p:ext>
            </p:extLst>
          </p:nvPr>
        </p:nvGraphicFramePr>
        <p:xfrm>
          <a:off x="755576" y="633262"/>
          <a:ext cx="3048000" cy="1292329"/>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250062">
                <a:tc>
                  <a:txBody>
                    <a:bodyPr/>
                    <a:lstStyle/>
                    <a:p>
                      <a:pPr algn="ctr"/>
                      <a:r>
                        <a:rPr lang="ar-EG" sz="2400" b="1" dirty="0">
                          <a:solidFill>
                            <a:schemeClr val="accent4">
                              <a:lumMod val="50000"/>
                            </a:schemeClr>
                          </a:solidFill>
                        </a:rPr>
                        <a:t>2</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70542595"/>
                  </a:ext>
                </a:extLst>
              </a:tr>
              <a:tr h="835129">
                <a:tc>
                  <a:txBody>
                    <a:bodyPr/>
                    <a:lstStyle/>
                    <a:p>
                      <a:pPr algn="ctr"/>
                      <a:r>
                        <a:rPr lang="ar-EG" sz="2400" dirty="0"/>
                        <a:t>دراسة ســلوكيات العملاء المستهدفين  وصفاتهم</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3" name="جدول 2">
            <a:extLst>
              <a:ext uri="{FF2B5EF4-FFF2-40B4-BE49-F238E27FC236}">
                <a16:creationId xmlns:a16="http://schemas.microsoft.com/office/drawing/2014/main" id="{F4275F39-171B-6139-567F-C4FE50D0F6A9}"/>
              </a:ext>
            </a:extLst>
          </p:cNvPr>
          <p:cNvGraphicFramePr>
            <a:graphicFrameLocks noGrp="1"/>
          </p:cNvGraphicFramePr>
          <p:nvPr>
            <p:extLst>
              <p:ext uri="{D42A27DB-BD31-4B8C-83A1-F6EECF244321}">
                <p14:modId xmlns:p14="http://schemas.microsoft.com/office/powerpoint/2010/main" val="137387258"/>
              </p:ext>
            </p:extLst>
          </p:nvPr>
        </p:nvGraphicFramePr>
        <p:xfrm>
          <a:off x="841113" y="2376417"/>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4</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70542595"/>
                  </a:ext>
                </a:extLst>
              </a:tr>
              <a:tr h="1319602">
                <a:tc>
                  <a:txBody>
                    <a:bodyPr/>
                    <a:lstStyle/>
                    <a:p>
                      <a:pPr algn="ctr"/>
                      <a:r>
                        <a:rPr lang="ar-EG" sz="2400" b="1" dirty="0"/>
                        <a:t>التسعير المدروس للسلع أو الخدمات التي تقدمها المنظمة</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6" name="جدول 5">
            <a:extLst>
              <a:ext uri="{FF2B5EF4-FFF2-40B4-BE49-F238E27FC236}">
                <a16:creationId xmlns:a16="http://schemas.microsoft.com/office/drawing/2014/main" id="{412EFCD9-7027-B3B1-9058-4BF89B6A420C}"/>
              </a:ext>
            </a:extLst>
          </p:cNvPr>
          <p:cNvGraphicFramePr>
            <a:graphicFrameLocks noGrp="1"/>
          </p:cNvGraphicFramePr>
          <p:nvPr>
            <p:extLst>
              <p:ext uri="{D42A27DB-BD31-4B8C-83A1-F6EECF244321}">
                <p14:modId xmlns:p14="http://schemas.microsoft.com/office/powerpoint/2010/main" val="112131904"/>
              </p:ext>
            </p:extLst>
          </p:nvPr>
        </p:nvGraphicFramePr>
        <p:xfrm>
          <a:off x="5580112" y="4582037"/>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5</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70542595"/>
                  </a:ext>
                </a:extLst>
              </a:tr>
              <a:tr h="1319602">
                <a:tc>
                  <a:txBody>
                    <a:bodyPr/>
                    <a:lstStyle/>
                    <a:p>
                      <a:pPr algn="ctr"/>
                      <a:endParaRPr lang="ar-EG" sz="2400" b="1" dirty="0"/>
                    </a:p>
                    <a:p>
                      <a:pPr algn="ctr"/>
                      <a:r>
                        <a:rPr lang="ar-EG" sz="2400" b="1" dirty="0"/>
                        <a:t>تحديد أساليب البيع المناسبة</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7" name="جدول 6">
            <a:extLst>
              <a:ext uri="{FF2B5EF4-FFF2-40B4-BE49-F238E27FC236}">
                <a16:creationId xmlns:a16="http://schemas.microsoft.com/office/drawing/2014/main" id="{B0727CAA-04E1-F581-C656-A08FA134CBE0}"/>
              </a:ext>
            </a:extLst>
          </p:cNvPr>
          <p:cNvGraphicFramePr>
            <a:graphicFrameLocks noGrp="1"/>
          </p:cNvGraphicFramePr>
          <p:nvPr>
            <p:extLst>
              <p:ext uri="{D42A27DB-BD31-4B8C-83A1-F6EECF244321}">
                <p14:modId xmlns:p14="http://schemas.microsoft.com/office/powerpoint/2010/main" val="3090268672"/>
              </p:ext>
            </p:extLst>
          </p:nvPr>
        </p:nvGraphicFramePr>
        <p:xfrm>
          <a:off x="971600" y="4604046"/>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6</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070542595"/>
                  </a:ext>
                </a:extLst>
              </a:tr>
              <a:tr h="1319602">
                <a:tc>
                  <a:txBody>
                    <a:bodyPr/>
                    <a:lstStyle/>
                    <a:p>
                      <a:pPr algn="ctr"/>
                      <a:endParaRPr lang="ar-EG" sz="2400" b="1" dirty="0"/>
                    </a:p>
                    <a:p>
                      <a:pPr algn="ctr"/>
                      <a:r>
                        <a:rPr lang="ar-EG" sz="2400" b="1" dirty="0"/>
                        <a:t>قياس مستوى رضا العميل واستقطاب عملاء جدد</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spTree>
    <p:extLst>
      <p:ext uri="{BB962C8B-B14F-4D97-AF65-F5344CB8AC3E}">
        <p14:creationId xmlns:p14="http://schemas.microsoft.com/office/powerpoint/2010/main" val="379791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92318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2171015" y="2060848"/>
            <a:ext cx="4801970" cy="2349579"/>
          </a:xfrm>
          <a:prstGeom prst="roundRect">
            <a:avLst/>
          </a:prstGeom>
          <a:noFill/>
          <a:ln>
            <a:noFill/>
          </a:ln>
        </p:spPr>
        <p:txBody>
          <a:bodyPr wrap="square">
            <a:spAutoFit/>
          </a:bodyPr>
          <a:lstStyle/>
          <a:p>
            <a:pPr marL="457200" indent="-457200">
              <a:buFont typeface="Arial" panose="020B0604020202020204" pitchFamily="34" charset="0"/>
              <a:buChar char="•"/>
            </a:pPr>
            <a:r>
              <a:rPr lang="ar-EG" sz="4400" b="1" dirty="0"/>
              <a:t>أعد حملة تسويقية لأحد المنتجات، موضحا أهدافك من هذه الحملة.</a:t>
            </a:r>
            <a:endParaRPr lang="ar-EG" sz="5400" b="1" dirty="0"/>
          </a:p>
        </p:txBody>
      </p:sp>
    </p:spTree>
    <p:extLst>
      <p:ext uri="{BB962C8B-B14F-4D97-AF65-F5344CB8AC3E}">
        <p14:creationId xmlns:p14="http://schemas.microsoft.com/office/powerpoint/2010/main" val="30137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69BFBA2B-CC65-6FCF-EAF4-4DD82889A8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CC416DB-5E46-4C6D-628E-D4C1EC8987B5}"/>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991051F0-E9F7-A9CB-4ED2-91CEEE374062}"/>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DEBC9F67-CB15-AC91-8118-50419F01E51C}"/>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D4182E2C-0B2B-59A2-A216-84D4F34272D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9385CD6A-1D5D-D210-8707-E3190EEC395B}"/>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075560BB-DD89-C1D5-29BC-2A9E040EDA40}"/>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4279A486-8EA8-4D73-8E83-970947DAA38D}"/>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5C9B4A99-0C7A-3EB1-6730-21E8A01A8245}"/>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CD58267-657F-E710-8FC3-1D78048A6C19}"/>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266BFB5D-705F-B232-D913-BA395277318F}"/>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8EE93918-5018-A2B4-FE11-07CC7F8BDE56}"/>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045A9EDF-77AA-B075-60CC-51EBC4E5624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AC3DF3D3-9C34-5AC6-60FA-F0CDC76D7B8A}"/>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F30EC1F9-8675-3308-4053-8CEB83259E03}"/>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E9354E26-0638-7ACC-7EA1-C4318D9E4C93}"/>
              </a:ext>
            </a:extLst>
          </p:cNvPr>
          <p:cNvSpPr txBox="1"/>
          <p:nvPr/>
        </p:nvSpPr>
        <p:spPr>
          <a:xfrm>
            <a:off x="819533" y="2517710"/>
            <a:ext cx="2622559" cy="2062103"/>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الهدف الثاني: أن يكون الطلبة قادرين على تعداد عناصر المزيج التسويقي</a:t>
            </a:r>
          </a:p>
        </p:txBody>
      </p:sp>
    </p:spTree>
    <p:extLst>
      <p:ext uri="{BB962C8B-B14F-4D97-AF65-F5344CB8AC3E}">
        <p14:creationId xmlns:p14="http://schemas.microsoft.com/office/powerpoint/2010/main" val="93598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565C28AC-6D07-907C-E229-A584C1FA07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921ACA-CA99-4A9E-8BCB-AD881FFE2310}"/>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5DBBC4C-7A8A-288C-1198-5ADF66B26D58}"/>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1D65D885-C6A5-558E-2D3A-0A274547B2D1}"/>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C85C330E-6E20-2BFF-BC4F-51C350BF3AB6}"/>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21C63839-6961-09AE-BD9A-DDD45F4A61CC}"/>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F1B5633C-1EC4-93D5-BDFB-7A1D2CBC81A4}"/>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FEDEF6A0-5151-8F0E-3FEE-B1B4B83A1ACD}"/>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01EA70B4-14DB-6E25-A30D-B28497F60293}"/>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42A86091-6BFB-B1D0-91F7-EB526EB2F1C8}"/>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EEAB1031-AB2D-33B2-6AA0-C652957B85C0}"/>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286DF5F3-918B-5952-0095-5C0F1D43698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C443E74B-B21E-D46F-2F3E-A9504E777B86}"/>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9F59460D-F64E-F86D-2186-01158A6AB1E0}"/>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BA1EFB8B-76DC-2E86-022F-38DB9C90E6E0}"/>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2B93479D-F9D0-8746-7E41-317CE032F7F8}"/>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4E1B7A53-3C68-EDFE-20EF-48B2C152E6C7}"/>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74283900-E91B-E9C3-EA20-A982E6BEF7F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D544F1A7-E533-9E13-E967-BAEE38EE2658}"/>
              </a:ext>
            </a:extLst>
          </p:cNvPr>
          <p:cNvSpPr txBox="1"/>
          <p:nvPr/>
        </p:nvSpPr>
        <p:spPr>
          <a:xfrm>
            <a:off x="-250282" y="2357502"/>
            <a:ext cx="6007216"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عناصر التسويق</a:t>
            </a:r>
            <a:endParaRPr kumimoji="0" lang="ar-EG" sz="41300" b="0"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696076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D799AD60-99D0-5AA6-9E05-13F6DB58EA3D}"/>
              </a:ext>
            </a:extLst>
          </p:cNvPr>
          <p:cNvSpPr/>
          <p:nvPr/>
        </p:nvSpPr>
        <p:spPr>
          <a:xfrm rot="-3524638">
            <a:off x="1568283" y="89517"/>
            <a:ext cx="5935425" cy="6168579"/>
          </a:xfrm>
          <a:custGeom>
            <a:avLst/>
            <a:gdLst/>
            <a:ahLst/>
            <a:cxnLst/>
            <a:rect l="l" t="t" r="r" b="b"/>
            <a:pathLst>
              <a:path w="8593131" h="9186420">
                <a:moveTo>
                  <a:pt x="0" y="0"/>
                </a:moveTo>
                <a:lnTo>
                  <a:pt x="8593130" y="0"/>
                </a:lnTo>
                <a:lnTo>
                  <a:pt x="8593130" y="9186420"/>
                </a:lnTo>
                <a:lnTo>
                  <a:pt x="0" y="91864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B64A7BFA-C4D4-BE44-B59C-F1EB9770146B}"/>
              </a:ext>
            </a:extLst>
          </p:cNvPr>
          <p:cNvSpPr txBox="1"/>
          <p:nvPr/>
        </p:nvSpPr>
        <p:spPr>
          <a:xfrm rot="20592962">
            <a:off x="2627783" y="2512087"/>
            <a:ext cx="3816424" cy="1323439"/>
          </a:xfrm>
          <a:prstGeom prst="rect">
            <a:avLst/>
          </a:prstGeom>
          <a:noFill/>
        </p:spPr>
        <p:txBody>
          <a:bodyPr wrap="square" rtlCol="0">
            <a:spAutoFit/>
          </a:bodyPr>
          <a:lstStyle/>
          <a:p>
            <a:pPr algn="ctr"/>
            <a:r>
              <a:rPr lang="ar-EG" sz="8000" b="1" dirty="0">
                <a:solidFill>
                  <a:schemeClr val="accent4">
                    <a:lumMod val="50000"/>
                  </a:schemeClr>
                </a:solidFill>
              </a:rPr>
              <a:t>أولًا: المنتج</a:t>
            </a:r>
          </a:p>
        </p:txBody>
      </p:sp>
    </p:spTree>
    <p:extLst>
      <p:ext uri="{BB962C8B-B14F-4D97-AF65-F5344CB8AC3E}">
        <p14:creationId xmlns:p14="http://schemas.microsoft.com/office/powerpoint/2010/main" val="106809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166842"/>
            <a:ext cx="7151104" cy="4524315"/>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4800" b="1" dirty="0"/>
              <a:t>يعد المنتج أول عناصر التسويق ويمكن تعريفه بأنه كل ما يمكن بيعه، أي شيء يقدم للسوق بغرض الاقتناء أو الاستخدام.</a:t>
            </a:r>
          </a:p>
          <a:p>
            <a:pPr algn="ctr"/>
            <a:r>
              <a:rPr lang="ar-EG" sz="4800" b="1" dirty="0" err="1"/>
              <a:t>وبناءًا</a:t>
            </a:r>
            <a:r>
              <a:rPr lang="ar-EG" sz="4800" b="1" dirty="0"/>
              <a:t> على ذلك فإن المنتجات تنقسم إلى نوعين :هما:</a:t>
            </a:r>
          </a:p>
        </p:txBody>
      </p:sp>
    </p:spTree>
    <p:extLst>
      <p:ext uri="{BB962C8B-B14F-4D97-AF65-F5344CB8AC3E}">
        <p14:creationId xmlns:p14="http://schemas.microsoft.com/office/powerpoint/2010/main" val="34827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459432"/>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67844" y="764704"/>
            <a:ext cx="2808312" cy="707886"/>
          </a:xfrm>
          <a:prstGeom prst="rect">
            <a:avLst/>
          </a:prstGeom>
          <a:noFill/>
        </p:spPr>
        <p:txBody>
          <a:bodyPr wrap="square" rtlCol="0">
            <a:spAutoFit/>
          </a:bodyPr>
          <a:lstStyle/>
          <a:p>
            <a:pPr algn="ctr"/>
            <a:r>
              <a:rPr lang="ar-EG" sz="4000" b="1" dirty="0">
                <a:solidFill>
                  <a:schemeClr val="bg1"/>
                </a:solidFill>
              </a:rPr>
              <a:t>السلع</a:t>
            </a:r>
            <a:endParaRPr lang="en-US" sz="40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2404338"/>
            <a:ext cx="7596336" cy="584775"/>
          </a:xfrm>
          <a:prstGeom prst="rect">
            <a:avLst/>
          </a:prstGeom>
          <a:noFill/>
        </p:spPr>
        <p:txBody>
          <a:bodyPr wrap="square">
            <a:spAutoFit/>
          </a:bodyPr>
          <a:lstStyle/>
          <a:p>
            <a:r>
              <a:rPr lang="ar-EG" sz="3200" b="1" dirty="0"/>
              <a:t>هي المنتجات الملموسة التي لها خصائص مادية محددة</a:t>
            </a:r>
            <a:endParaRPr lang="en-US" sz="3200" b="1" dirty="0"/>
          </a:p>
        </p:txBody>
      </p:sp>
      <p:pic>
        <p:nvPicPr>
          <p:cNvPr id="11" name="صورة 10">
            <a:extLst>
              <a:ext uri="{FF2B5EF4-FFF2-40B4-BE49-F238E27FC236}">
                <a16:creationId xmlns:a16="http://schemas.microsoft.com/office/drawing/2014/main" id="{4C467910-2BD4-EBC1-60BC-9D1BE1550B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293422"/>
            <a:ext cx="6858000" cy="2952328"/>
          </a:xfrm>
          <a:prstGeom prst="rect">
            <a:avLst/>
          </a:prstGeom>
        </p:spPr>
      </p:pic>
      <p:sp>
        <p:nvSpPr>
          <p:cNvPr id="12" name="مربع نص 11">
            <a:extLst>
              <a:ext uri="{FF2B5EF4-FFF2-40B4-BE49-F238E27FC236}">
                <a16:creationId xmlns:a16="http://schemas.microsoft.com/office/drawing/2014/main" id="{835BE4EE-50F9-A7F7-5DBF-94F81B63102A}"/>
              </a:ext>
            </a:extLst>
          </p:cNvPr>
          <p:cNvSpPr txBox="1"/>
          <p:nvPr/>
        </p:nvSpPr>
        <p:spPr>
          <a:xfrm>
            <a:off x="3167844" y="3517558"/>
            <a:ext cx="2808312" cy="707886"/>
          </a:xfrm>
          <a:prstGeom prst="rect">
            <a:avLst/>
          </a:prstGeom>
          <a:noFill/>
        </p:spPr>
        <p:txBody>
          <a:bodyPr wrap="square" rtlCol="0">
            <a:spAutoFit/>
          </a:bodyPr>
          <a:lstStyle/>
          <a:p>
            <a:pPr algn="ctr"/>
            <a:r>
              <a:rPr lang="ar-EG" sz="4000" b="1" dirty="0">
                <a:solidFill>
                  <a:schemeClr val="bg1"/>
                </a:solidFill>
              </a:rPr>
              <a:t>المنتجات</a:t>
            </a:r>
            <a:endParaRPr lang="en-US" sz="4000" b="1" dirty="0">
              <a:solidFill>
                <a:schemeClr val="bg1"/>
              </a:solidFill>
            </a:endParaRPr>
          </a:p>
        </p:txBody>
      </p:sp>
      <p:sp>
        <p:nvSpPr>
          <p:cNvPr id="13" name="مربع نص 12">
            <a:extLst>
              <a:ext uri="{FF2B5EF4-FFF2-40B4-BE49-F238E27FC236}">
                <a16:creationId xmlns:a16="http://schemas.microsoft.com/office/drawing/2014/main" id="{2B7CB0F9-DBAB-2EFA-6CB2-450BEB51E612}"/>
              </a:ext>
            </a:extLst>
          </p:cNvPr>
          <p:cNvSpPr txBox="1"/>
          <p:nvPr/>
        </p:nvSpPr>
        <p:spPr>
          <a:xfrm>
            <a:off x="773832" y="5157192"/>
            <a:ext cx="7596336" cy="1077218"/>
          </a:xfrm>
          <a:prstGeom prst="rect">
            <a:avLst/>
          </a:prstGeom>
          <a:noFill/>
        </p:spPr>
        <p:txBody>
          <a:bodyPr wrap="square">
            <a:spAutoFit/>
          </a:bodyPr>
          <a:lstStyle/>
          <a:p>
            <a:r>
              <a:rPr lang="ar-EG" sz="3200" b="1" dirty="0"/>
              <a:t>هي المنتجات غير الملموسة التي تحقق منفعة مباشرة للمستهلك</a:t>
            </a:r>
            <a:endParaRPr lang="en-US" sz="3200" b="1" dirty="0"/>
          </a:p>
        </p:txBody>
      </p:sp>
    </p:spTree>
    <p:extLst>
      <p:ext uri="{BB962C8B-B14F-4D97-AF65-F5344CB8AC3E}">
        <p14:creationId xmlns:p14="http://schemas.microsoft.com/office/powerpoint/2010/main" val="163405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circle(in)">
                                      <p:cBhvr>
                                        <p:cTn id="3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5A210FC-83ED-167F-73DF-1A43E19FA614}"/>
              </a:ext>
            </a:extLst>
          </p:cNvPr>
          <p:cNvSpPr/>
          <p:nvPr/>
        </p:nvSpPr>
        <p:spPr>
          <a:xfrm rot="-3524638">
            <a:off x="1568283" y="89517"/>
            <a:ext cx="5935425" cy="6168579"/>
          </a:xfrm>
          <a:custGeom>
            <a:avLst/>
            <a:gdLst/>
            <a:ahLst/>
            <a:cxnLst/>
            <a:rect l="l" t="t" r="r" b="b"/>
            <a:pathLst>
              <a:path w="8593131" h="9186420">
                <a:moveTo>
                  <a:pt x="0" y="0"/>
                </a:moveTo>
                <a:lnTo>
                  <a:pt x="8593130" y="0"/>
                </a:lnTo>
                <a:lnTo>
                  <a:pt x="8593130" y="9186420"/>
                </a:lnTo>
                <a:lnTo>
                  <a:pt x="0" y="91864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B64A7BFA-C4D4-BE44-B59C-F1EB9770146B}"/>
              </a:ext>
            </a:extLst>
          </p:cNvPr>
          <p:cNvSpPr txBox="1"/>
          <p:nvPr/>
        </p:nvSpPr>
        <p:spPr>
          <a:xfrm rot="20742286">
            <a:off x="2627784" y="2151727"/>
            <a:ext cx="3816424" cy="1323439"/>
          </a:xfrm>
          <a:prstGeom prst="rect">
            <a:avLst/>
          </a:prstGeom>
          <a:noFill/>
        </p:spPr>
        <p:txBody>
          <a:bodyPr wrap="square" rtlCol="0">
            <a:spAutoFit/>
          </a:bodyPr>
          <a:lstStyle/>
          <a:p>
            <a:pPr algn="ctr"/>
            <a:r>
              <a:rPr lang="ar-EG" sz="8000" b="1" dirty="0">
                <a:solidFill>
                  <a:schemeClr val="accent4">
                    <a:lumMod val="50000"/>
                  </a:schemeClr>
                </a:solidFill>
              </a:rPr>
              <a:t>ثانيًا: التسعير</a:t>
            </a:r>
          </a:p>
        </p:txBody>
      </p:sp>
    </p:spTree>
    <p:extLst>
      <p:ext uri="{BB962C8B-B14F-4D97-AF65-F5344CB8AC3E}">
        <p14:creationId xmlns:p14="http://schemas.microsoft.com/office/powerpoint/2010/main" val="40432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1AA6EAC8-1D86-71EC-AABD-87E6FB5D67C4}"/>
              </a:ext>
            </a:extLst>
          </p:cNvPr>
          <p:cNvSpPr txBox="1"/>
          <p:nvPr/>
        </p:nvSpPr>
        <p:spPr>
          <a:xfrm>
            <a:off x="539552" y="1700808"/>
            <a:ext cx="7596336" cy="31700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ar-EG" sz="4000" b="1" dirty="0"/>
              <a:t>يعد التســعير من أصعب القرارات التســويقية التي تتخذها المنظمة؛ نظرًا لارتباطه الوثيق بمكونات المنتج وجودته، ويمكن تعريفه بأنه:</a:t>
            </a:r>
          </a:p>
          <a:p>
            <a:r>
              <a:rPr lang="ar-EG" sz="4000" b="1" dirty="0">
                <a:solidFill>
                  <a:srgbClr val="C921A5"/>
                </a:solidFill>
              </a:rPr>
              <a:t>السعر النقدي الذي يعب عن قيمة المنتج من وجهة نظر المنتجين أو المستهلكين. </a:t>
            </a:r>
            <a:endParaRPr lang="en-US" sz="4000" b="1" dirty="0">
              <a:solidFill>
                <a:srgbClr val="C921A5"/>
              </a:solidFill>
            </a:endParaRPr>
          </a:p>
        </p:txBody>
      </p:sp>
    </p:spTree>
    <p:extLst>
      <p:ext uri="{BB962C8B-B14F-4D97-AF65-F5344CB8AC3E}">
        <p14:creationId xmlns:p14="http://schemas.microsoft.com/office/powerpoint/2010/main" val="338999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1AA6EAC8-1D86-71EC-AABD-87E6FB5D67C4}"/>
              </a:ext>
            </a:extLst>
          </p:cNvPr>
          <p:cNvSpPr txBox="1"/>
          <p:nvPr/>
        </p:nvSpPr>
        <p:spPr>
          <a:xfrm>
            <a:off x="611560" y="2151727"/>
            <a:ext cx="7596336" cy="34163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ar-EG" sz="3600" b="1" dirty="0"/>
              <a:t>وهناك طرائق متعددة للتسعير التي لا تختلف عن بعضها إلا في ظل المنافسة السائدة، وظروف العرض والطلب، ويحرص بعض البائعين على عرض منتجاتهم بأسعار ترويجية لمدة معينة بهدف زيادة المبيعات وذلك بسبب قرب انتهاء صلاحية المنتج، أو بهدف التخلص من المخزون؛ بسبب وصول منتجات جديدة.</a:t>
            </a:r>
            <a:endParaRPr lang="ar-EG" sz="5400" b="1" dirty="0"/>
          </a:p>
        </p:txBody>
      </p:sp>
    </p:spTree>
    <p:extLst>
      <p:ext uri="{BB962C8B-B14F-4D97-AF65-F5344CB8AC3E}">
        <p14:creationId xmlns:p14="http://schemas.microsoft.com/office/powerpoint/2010/main" val="138331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02AEC6C-008F-83E3-B07E-0BC9A07DCBD1}"/>
              </a:ext>
            </a:extLst>
          </p:cNvPr>
          <p:cNvSpPr/>
          <p:nvPr/>
        </p:nvSpPr>
        <p:spPr>
          <a:xfrm rot="-3524638">
            <a:off x="1568283" y="89517"/>
            <a:ext cx="5935425" cy="6168579"/>
          </a:xfrm>
          <a:custGeom>
            <a:avLst/>
            <a:gdLst/>
            <a:ahLst/>
            <a:cxnLst/>
            <a:rect l="l" t="t" r="r" b="b"/>
            <a:pathLst>
              <a:path w="8593131" h="9186420">
                <a:moveTo>
                  <a:pt x="0" y="0"/>
                </a:moveTo>
                <a:lnTo>
                  <a:pt x="8593130" y="0"/>
                </a:lnTo>
                <a:lnTo>
                  <a:pt x="8593130" y="9186420"/>
                </a:lnTo>
                <a:lnTo>
                  <a:pt x="0" y="91864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B64A7BFA-C4D4-BE44-B59C-F1EB9770146B}"/>
              </a:ext>
            </a:extLst>
          </p:cNvPr>
          <p:cNvSpPr txBox="1"/>
          <p:nvPr/>
        </p:nvSpPr>
        <p:spPr>
          <a:xfrm>
            <a:off x="2915816" y="2274838"/>
            <a:ext cx="3744416" cy="1200329"/>
          </a:xfrm>
          <a:prstGeom prst="rect">
            <a:avLst/>
          </a:prstGeom>
          <a:noFill/>
        </p:spPr>
        <p:txBody>
          <a:bodyPr wrap="square" rtlCol="0">
            <a:spAutoFit/>
          </a:bodyPr>
          <a:lstStyle/>
          <a:p>
            <a:pPr algn="ctr"/>
            <a:r>
              <a:rPr lang="ar-EG" sz="7200" b="1" dirty="0">
                <a:solidFill>
                  <a:schemeClr val="accent4">
                    <a:lumMod val="50000"/>
                  </a:schemeClr>
                </a:solidFill>
              </a:rPr>
              <a:t>ثالثًا: الترويج</a:t>
            </a:r>
            <a:endParaRPr lang="en-US" sz="5400" b="1" dirty="0">
              <a:solidFill>
                <a:schemeClr val="accent4">
                  <a:lumMod val="50000"/>
                </a:schemeClr>
              </a:solidFill>
            </a:endParaRPr>
          </a:p>
        </p:txBody>
      </p:sp>
    </p:spTree>
    <p:extLst>
      <p:ext uri="{BB962C8B-B14F-4D97-AF65-F5344CB8AC3E}">
        <p14:creationId xmlns:p14="http://schemas.microsoft.com/office/powerpoint/2010/main" val="359346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166842"/>
            <a:ext cx="7151104" cy="4524315"/>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t>بعد الترويج العنصر الثالث في المزيج التسويقي و يقصد به:</a:t>
            </a:r>
            <a:endParaRPr lang="ar-EG" sz="5400" b="1" dirty="0"/>
          </a:p>
          <a:p>
            <a:r>
              <a:rPr lang="ar-EG" sz="3600" b="1" dirty="0">
                <a:solidFill>
                  <a:srgbClr val="C921A5"/>
                </a:solidFill>
              </a:rPr>
              <a:t>مجموعة الأنشطة التي يقوم بها البائع لإيصال معلومات عن منتجاته إلى فئات معينة من المستهدفين؛ لإقناعهم بشرائها. أو الجهود التي يقوم بها البائع لتسهيل بيع السلعة أو الخدمة، أو في قبول فكرة معينة</a:t>
            </a:r>
            <a:r>
              <a:rPr lang="ar-EG" sz="3600" b="1" dirty="0"/>
              <a:t>. ويتضمن الترويج خمسة عناصر هي:</a:t>
            </a:r>
            <a:endParaRPr lang="ar-EG" sz="5400" b="1" dirty="0"/>
          </a:p>
        </p:txBody>
      </p:sp>
    </p:spTree>
    <p:extLst>
      <p:ext uri="{BB962C8B-B14F-4D97-AF65-F5344CB8AC3E}">
        <p14:creationId xmlns:p14="http://schemas.microsoft.com/office/powerpoint/2010/main" val="234905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8EAFC9CF-9BFF-D666-CE5A-4AC583DC1916}"/>
              </a:ext>
            </a:extLst>
          </p:cNvPr>
          <p:cNvGrpSpPr/>
          <p:nvPr/>
        </p:nvGrpSpPr>
        <p:grpSpPr>
          <a:xfrm>
            <a:off x="2843808" y="815260"/>
            <a:ext cx="4642074" cy="1545730"/>
            <a:chOff x="0" y="0"/>
            <a:chExt cx="812800" cy="812800"/>
          </a:xfrm>
        </p:grpSpPr>
        <p:sp>
          <p:nvSpPr>
            <p:cNvPr id="5" name="Freeform 9">
              <a:extLst>
                <a:ext uri="{FF2B5EF4-FFF2-40B4-BE49-F238E27FC236}">
                  <a16:creationId xmlns:a16="http://schemas.microsoft.com/office/drawing/2014/main" id="{8473EF81-9330-BDF3-E1E7-70D4841B8D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7" name="TextBox 10">
              <a:extLst>
                <a:ext uri="{FF2B5EF4-FFF2-40B4-BE49-F238E27FC236}">
                  <a16:creationId xmlns:a16="http://schemas.microsoft.com/office/drawing/2014/main" id="{BA14876C-67B3-B3FF-64FB-339BE2AAED38}"/>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A30B7E0F-7070-6DE3-8496-D6982755F0D7}"/>
              </a:ext>
            </a:extLst>
          </p:cNvPr>
          <p:cNvSpPr txBox="1"/>
          <p:nvPr/>
        </p:nvSpPr>
        <p:spPr>
          <a:xfrm>
            <a:off x="3059832" y="1186951"/>
            <a:ext cx="4968552" cy="830997"/>
          </a:xfrm>
          <a:prstGeom prst="rect">
            <a:avLst/>
          </a:prstGeom>
          <a:noFill/>
        </p:spPr>
        <p:txBody>
          <a:bodyPr wrap="square" rtlCol="0">
            <a:spAutoFit/>
          </a:bodyPr>
          <a:lstStyle/>
          <a:p>
            <a:pPr algn="ctr"/>
            <a:r>
              <a:rPr lang="ar-EG" sz="4800" b="1" dirty="0"/>
              <a:t>1-       الإعلان</a:t>
            </a:r>
            <a:endParaRPr lang="en-US" sz="4800" b="1" dirty="0"/>
          </a:p>
        </p:txBody>
      </p:sp>
      <p:sp>
        <p:nvSpPr>
          <p:cNvPr id="6" name="مربع نص 5">
            <a:extLst>
              <a:ext uri="{FF2B5EF4-FFF2-40B4-BE49-F238E27FC236}">
                <a16:creationId xmlns:a16="http://schemas.microsoft.com/office/drawing/2014/main" id="{BD1DE5AA-771E-C4E0-81CE-71BDA9F83AC5}"/>
              </a:ext>
            </a:extLst>
          </p:cNvPr>
          <p:cNvSpPr txBox="1"/>
          <p:nvPr/>
        </p:nvSpPr>
        <p:spPr>
          <a:xfrm>
            <a:off x="2379785" y="2461518"/>
            <a:ext cx="4759568" cy="2800767"/>
          </a:xfrm>
          <a:prstGeom prst="rect">
            <a:avLst/>
          </a:prstGeom>
          <a:noFill/>
        </p:spPr>
        <p:txBody>
          <a:bodyPr wrap="square">
            <a:spAutoFit/>
          </a:bodyPr>
          <a:lstStyle/>
          <a:p>
            <a:pPr algn="r" rtl="1">
              <a:spcBef>
                <a:spcPts val="0"/>
              </a:spcBef>
              <a:spcAft>
                <a:spcPts val="500"/>
              </a:spcAft>
            </a:pPr>
            <a:r>
              <a:rPr lang="ar-EG" sz="4400" b="1" i="0" u="none" strike="noStrike" dirty="0">
                <a:solidFill>
                  <a:schemeClr val="accent6">
                    <a:lumMod val="50000"/>
                  </a:schemeClr>
                </a:solidFill>
                <a:effectLst/>
                <a:latin typeface="Arial" panose="020B0604020202020204" pitchFamily="34" charset="0"/>
              </a:rPr>
              <a:t>وهو الإعلان التجاري من خلال وسائل الإعلام، أو إعلانات الطرق، أو من</a:t>
            </a:r>
            <a:r>
              <a:rPr lang="ar-EG" sz="4400" b="1" dirty="0">
                <a:solidFill>
                  <a:schemeClr val="accent6">
                    <a:lumMod val="50000"/>
                  </a:schemeClr>
                </a:solidFill>
              </a:rPr>
              <a:t> </a:t>
            </a:r>
            <a:r>
              <a:rPr lang="ar-EG" sz="4400" b="1" i="0" u="none" strike="noStrike" dirty="0">
                <a:solidFill>
                  <a:schemeClr val="accent6">
                    <a:lumMod val="50000"/>
                  </a:schemeClr>
                </a:solidFill>
                <a:effectLst/>
                <a:latin typeface="Arial" panose="020B0604020202020204" pitchFamily="34" charset="0"/>
              </a:rPr>
              <a:t>خلال شبكة الإنترنت.</a:t>
            </a:r>
            <a:endParaRPr lang="ar-EG" sz="4400" b="1" dirty="0">
              <a:solidFill>
                <a:schemeClr val="accent6">
                  <a:lumMod val="50000"/>
                </a:schemeClr>
              </a:solidFill>
              <a:effectLst/>
            </a:endParaRPr>
          </a:p>
        </p:txBody>
      </p:sp>
    </p:spTree>
    <p:extLst>
      <p:ext uri="{BB962C8B-B14F-4D97-AF65-F5344CB8AC3E}">
        <p14:creationId xmlns:p14="http://schemas.microsoft.com/office/powerpoint/2010/main" val="60144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69204F08-E36C-C80C-FB41-38ED37068EE0}"/>
              </a:ext>
            </a:extLst>
          </p:cNvPr>
          <p:cNvGrpSpPr/>
          <p:nvPr/>
        </p:nvGrpSpPr>
        <p:grpSpPr>
          <a:xfrm>
            <a:off x="2843808" y="815260"/>
            <a:ext cx="4642074" cy="1545730"/>
            <a:chOff x="0" y="0"/>
            <a:chExt cx="812800" cy="812800"/>
          </a:xfrm>
        </p:grpSpPr>
        <p:sp>
          <p:nvSpPr>
            <p:cNvPr id="5" name="Freeform 9">
              <a:extLst>
                <a:ext uri="{FF2B5EF4-FFF2-40B4-BE49-F238E27FC236}">
                  <a16:creationId xmlns:a16="http://schemas.microsoft.com/office/drawing/2014/main" id="{0958ADA8-D386-AFC4-EC4C-9373691A66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7" name="TextBox 10">
              <a:extLst>
                <a:ext uri="{FF2B5EF4-FFF2-40B4-BE49-F238E27FC236}">
                  <a16:creationId xmlns:a16="http://schemas.microsoft.com/office/drawing/2014/main" id="{EBAC7C30-27FF-7DD5-120A-CD9622B003C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A30B7E0F-7070-6DE3-8496-D6982755F0D7}"/>
              </a:ext>
            </a:extLst>
          </p:cNvPr>
          <p:cNvSpPr txBox="1"/>
          <p:nvPr/>
        </p:nvSpPr>
        <p:spPr>
          <a:xfrm>
            <a:off x="2386818" y="1186951"/>
            <a:ext cx="4968552" cy="830997"/>
          </a:xfrm>
          <a:prstGeom prst="rect">
            <a:avLst/>
          </a:prstGeom>
          <a:noFill/>
        </p:spPr>
        <p:txBody>
          <a:bodyPr wrap="square" rtlCol="0">
            <a:spAutoFit/>
          </a:bodyPr>
          <a:lstStyle/>
          <a:p>
            <a:pPr algn="ctr"/>
            <a:r>
              <a:rPr lang="ar-EG" sz="4800" b="1" dirty="0"/>
              <a:t>2- البيع الشخصي</a:t>
            </a:r>
            <a:endParaRPr lang="en-US" sz="4800" b="1" dirty="0"/>
          </a:p>
        </p:txBody>
      </p:sp>
      <p:sp>
        <p:nvSpPr>
          <p:cNvPr id="6" name="مربع نص 5">
            <a:extLst>
              <a:ext uri="{FF2B5EF4-FFF2-40B4-BE49-F238E27FC236}">
                <a16:creationId xmlns:a16="http://schemas.microsoft.com/office/drawing/2014/main" id="{BD1DE5AA-771E-C4E0-81CE-71BDA9F83AC5}"/>
              </a:ext>
            </a:extLst>
          </p:cNvPr>
          <p:cNvSpPr txBox="1"/>
          <p:nvPr/>
        </p:nvSpPr>
        <p:spPr>
          <a:xfrm>
            <a:off x="2192216" y="2996952"/>
            <a:ext cx="4759568" cy="2123658"/>
          </a:xfrm>
          <a:prstGeom prst="rect">
            <a:avLst/>
          </a:prstGeom>
          <a:noFill/>
        </p:spPr>
        <p:txBody>
          <a:bodyPr wrap="square">
            <a:spAutoFit/>
          </a:bodyPr>
          <a:lstStyle/>
          <a:p>
            <a:r>
              <a:rPr lang="ar-EG" sz="4400" b="1" dirty="0">
                <a:solidFill>
                  <a:schemeClr val="accent6">
                    <a:lumMod val="50000"/>
                  </a:schemeClr>
                </a:solidFill>
              </a:rPr>
              <a:t> أي الاتصال الشخصي بين مندوب المبيعات والعميل المرتقب.</a:t>
            </a:r>
            <a:endParaRPr lang="ar-EG" sz="8800" dirty="0">
              <a:solidFill>
                <a:schemeClr val="accent6">
                  <a:lumMod val="50000"/>
                </a:schemeClr>
              </a:solidFill>
            </a:endParaRPr>
          </a:p>
        </p:txBody>
      </p:sp>
    </p:spTree>
    <p:extLst>
      <p:ext uri="{BB962C8B-B14F-4D97-AF65-F5344CB8AC3E}">
        <p14:creationId xmlns:p14="http://schemas.microsoft.com/office/powerpoint/2010/main" val="104579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BB5E29C9-1CE9-934F-42A6-0E413FDDE796}"/>
              </a:ext>
            </a:extLst>
          </p:cNvPr>
          <p:cNvGrpSpPr/>
          <p:nvPr/>
        </p:nvGrpSpPr>
        <p:grpSpPr>
          <a:xfrm>
            <a:off x="2843808" y="815260"/>
            <a:ext cx="4642074" cy="1545730"/>
            <a:chOff x="0" y="0"/>
            <a:chExt cx="812800" cy="812800"/>
          </a:xfrm>
        </p:grpSpPr>
        <p:sp>
          <p:nvSpPr>
            <p:cNvPr id="5" name="Freeform 9">
              <a:extLst>
                <a:ext uri="{FF2B5EF4-FFF2-40B4-BE49-F238E27FC236}">
                  <a16:creationId xmlns:a16="http://schemas.microsoft.com/office/drawing/2014/main" id="{CFB1E141-A262-66F1-D93C-ACCA363F36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7" name="TextBox 10">
              <a:extLst>
                <a:ext uri="{FF2B5EF4-FFF2-40B4-BE49-F238E27FC236}">
                  <a16:creationId xmlns:a16="http://schemas.microsoft.com/office/drawing/2014/main" id="{519BD233-8E71-4227-BD41-DEE559260F6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A30B7E0F-7070-6DE3-8496-D6982755F0D7}"/>
              </a:ext>
            </a:extLst>
          </p:cNvPr>
          <p:cNvSpPr txBox="1"/>
          <p:nvPr/>
        </p:nvSpPr>
        <p:spPr>
          <a:xfrm>
            <a:off x="2680568" y="1215936"/>
            <a:ext cx="4968552" cy="830997"/>
          </a:xfrm>
          <a:prstGeom prst="rect">
            <a:avLst/>
          </a:prstGeom>
          <a:noFill/>
        </p:spPr>
        <p:txBody>
          <a:bodyPr wrap="square" rtlCol="0">
            <a:spAutoFit/>
          </a:bodyPr>
          <a:lstStyle/>
          <a:p>
            <a:pPr algn="ctr"/>
            <a:r>
              <a:rPr lang="ar-EG" sz="4800" b="1" dirty="0"/>
              <a:t>3-  الدعاية والنشر</a:t>
            </a:r>
            <a:endParaRPr lang="en-US" sz="4800" b="1" dirty="0"/>
          </a:p>
        </p:txBody>
      </p:sp>
      <p:sp>
        <p:nvSpPr>
          <p:cNvPr id="6" name="مربع نص 5">
            <a:extLst>
              <a:ext uri="{FF2B5EF4-FFF2-40B4-BE49-F238E27FC236}">
                <a16:creationId xmlns:a16="http://schemas.microsoft.com/office/drawing/2014/main" id="{BD1DE5AA-771E-C4E0-81CE-71BDA9F83AC5}"/>
              </a:ext>
            </a:extLst>
          </p:cNvPr>
          <p:cNvSpPr txBox="1"/>
          <p:nvPr/>
        </p:nvSpPr>
        <p:spPr>
          <a:xfrm>
            <a:off x="2123728" y="2853696"/>
            <a:ext cx="4759568" cy="3170099"/>
          </a:xfrm>
          <a:prstGeom prst="rect">
            <a:avLst/>
          </a:prstGeom>
          <a:noFill/>
        </p:spPr>
        <p:txBody>
          <a:bodyPr wrap="square">
            <a:spAutoFit/>
          </a:bodyPr>
          <a:lstStyle/>
          <a:p>
            <a:r>
              <a:rPr lang="ar-EG" sz="4000" b="1" dirty="0">
                <a:solidFill>
                  <a:schemeClr val="accent6">
                    <a:lumMod val="50000"/>
                  </a:schemeClr>
                </a:solidFill>
              </a:rPr>
              <a:t>وهي وسيلة مجانية لتقديم السلع والخدمات للجمهور بواسطة جهات تابعة للمنظمة كإدارة العلاقات العامة.</a:t>
            </a:r>
            <a:endParaRPr lang="ar-EG" sz="8000" dirty="0">
              <a:solidFill>
                <a:schemeClr val="accent6">
                  <a:lumMod val="50000"/>
                </a:schemeClr>
              </a:solidFill>
            </a:endParaRPr>
          </a:p>
        </p:txBody>
      </p:sp>
    </p:spTree>
    <p:extLst>
      <p:ext uri="{BB962C8B-B14F-4D97-AF65-F5344CB8AC3E}">
        <p14:creationId xmlns:p14="http://schemas.microsoft.com/office/powerpoint/2010/main" val="284707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78AC106C-76AE-A7CE-B585-7E78A0F5FD7B}"/>
              </a:ext>
            </a:extLst>
          </p:cNvPr>
          <p:cNvGrpSpPr/>
          <p:nvPr/>
        </p:nvGrpSpPr>
        <p:grpSpPr>
          <a:xfrm>
            <a:off x="2843808" y="815260"/>
            <a:ext cx="4642074" cy="1545730"/>
            <a:chOff x="0" y="0"/>
            <a:chExt cx="812800" cy="812800"/>
          </a:xfrm>
        </p:grpSpPr>
        <p:sp>
          <p:nvSpPr>
            <p:cNvPr id="5" name="Freeform 9">
              <a:extLst>
                <a:ext uri="{FF2B5EF4-FFF2-40B4-BE49-F238E27FC236}">
                  <a16:creationId xmlns:a16="http://schemas.microsoft.com/office/drawing/2014/main" id="{7D36A6E3-BEF4-B528-899B-40C9CBF0FDE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7" name="TextBox 10">
              <a:extLst>
                <a:ext uri="{FF2B5EF4-FFF2-40B4-BE49-F238E27FC236}">
                  <a16:creationId xmlns:a16="http://schemas.microsoft.com/office/drawing/2014/main" id="{544E7B26-ACBE-F053-C6AB-02D542767992}"/>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A30B7E0F-7070-6DE3-8496-D6982755F0D7}"/>
              </a:ext>
            </a:extLst>
          </p:cNvPr>
          <p:cNvSpPr txBox="1"/>
          <p:nvPr/>
        </p:nvSpPr>
        <p:spPr>
          <a:xfrm>
            <a:off x="2843808" y="1124744"/>
            <a:ext cx="4968552" cy="830997"/>
          </a:xfrm>
          <a:prstGeom prst="rect">
            <a:avLst/>
          </a:prstGeom>
          <a:noFill/>
        </p:spPr>
        <p:txBody>
          <a:bodyPr wrap="square" rtlCol="0">
            <a:spAutoFit/>
          </a:bodyPr>
          <a:lstStyle/>
          <a:p>
            <a:pPr algn="ctr"/>
            <a:r>
              <a:rPr lang="ar-EG" sz="4800" b="1" dirty="0"/>
              <a:t>4- تنشيط المبيعات</a:t>
            </a:r>
            <a:endParaRPr lang="en-US" sz="4800" b="1" dirty="0"/>
          </a:p>
        </p:txBody>
      </p:sp>
      <p:sp>
        <p:nvSpPr>
          <p:cNvPr id="6" name="مربع نص 5">
            <a:extLst>
              <a:ext uri="{FF2B5EF4-FFF2-40B4-BE49-F238E27FC236}">
                <a16:creationId xmlns:a16="http://schemas.microsoft.com/office/drawing/2014/main" id="{BD1DE5AA-771E-C4E0-81CE-71BDA9F83AC5}"/>
              </a:ext>
            </a:extLst>
          </p:cNvPr>
          <p:cNvSpPr txBox="1"/>
          <p:nvPr/>
        </p:nvSpPr>
        <p:spPr>
          <a:xfrm>
            <a:off x="1587697" y="2928463"/>
            <a:ext cx="4759568" cy="2554545"/>
          </a:xfrm>
          <a:prstGeom prst="rect">
            <a:avLst/>
          </a:prstGeom>
          <a:noFill/>
        </p:spPr>
        <p:txBody>
          <a:bodyPr wrap="square">
            <a:spAutoFit/>
          </a:bodyPr>
          <a:lstStyle/>
          <a:p>
            <a:r>
              <a:rPr lang="ar-EG" sz="4000" b="1" dirty="0">
                <a:solidFill>
                  <a:schemeClr val="accent6">
                    <a:lumMod val="50000"/>
                  </a:schemeClr>
                </a:solidFill>
              </a:rPr>
              <a:t>تنشيط المبيعات بوسائل متعددة ومختلفة مثل: منح الهدايا المجانية والعينات التجريبية والتخفيضات.</a:t>
            </a:r>
            <a:endParaRPr lang="ar-EG" sz="7200" b="1" dirty="0">
              <a:solidFill>
                <a:schemeClr val="accent6">
                  <a:lumMod val="50000"/>
                </a:schemeClr>
              </a:solidFill>
            </a:endParaRPr>
          </a:p>
        </p:txBody>
      </p:sp>
    </p:spTree>
    <p:extLst>
      <p:ext uri="{BB962C8B-B14F-4D97-AF65-F5344CB8AC3E}">
        <p14:creationId xmlns:p14="http://schemas.microsoft.com/office/powerpoint/2010/main" val="117676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6445C192-DFC9-41B6-713C-7643A7E83523}"/>
              </a:ext>
            </a:extLst>
          </p:cNvPr>
          <p:cNvGrpSpPr/>
          <p:nvPr/>
        </p:nvGrpSpPr>
        <p:grpSpPr>
          <a:xfrm>
            <a:off x="2843808" y="815260"/>
            <a:ext cx="4642074" cy="1545730"/>
            <a:chOff x="0" y="0"/>
            <a:chExt cx="812800" cy="812800"/>
          </a:xfrm>
        </p:grpSpPr>
        <p:sp>
          <p:nvSpPr>
            <p:cNvPr id="5" name="Freeform 9">
              <a:extLst>
                <a:ext uri="{FF2B5EF4-FFF2-40B4-BE49-F238E27FC236}">
                  <a16:creationId xmlns:a16="http://schemas.microsoft.com/office/drawing/2014/main" id="{C59F7020-CA5B-CE21-ECA9-23267163EB9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7" name="TextBox 10">
              <a:extLst>
                <a:ext uri="{FF2B5EF4-FFF2-40B4-BE49-F238E27FC236}">
                  <a16:creationId xmlns:a16="http://schemas.microsoft.com/office/drawing/2014/main" id="{FBA4A7B2-F38E-EA10-D743-267793C1FAD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A30B7E0F-7070-6DE3-8496-D6982755F0D7}"/>
              </a:ext>
            </a:extLst>
          </p:cNvPr>
          <p:cNvSpPr txBox="1"/>
          <p:nvPr/>
        </p:nvSpPr>
        <p:spPr>
          <a:xfrm>
            <a:off x="2524471" y="1221758"/>
            <a:ext cx="4968552" cy="830997"/>
          </a:xfrm>
          <a:prstGeom prst="rect">
            <a:avLst/>
          </a:prstGeom>
          <a:noFill/>
        </p:spPr>
        <p:txBody>
          <a:bodyPr wrap="square" rtlCol="0">
            <a:spAutoFit/>
          </a:bodyPr>
          <a:lstStyle/>
          <a:p>
            <a:pPr algn="ctr"/>
            <a:r>
              <a:rPr lang="ar-EG" sz="4800" b="1" dirty="0"/>
              <a:t>5- تنشيط المبيعات</a:t>
            </a:r>
            <a:endParaRPr lang="en-US" sz="4800" b="1" dirty="0"/>
          </a:p>
        </p:txBody>
      </p:sp>
      <p:sp>
        <p:nvSpPr>
          <p:cNvPr id="6" name="مربع نص 5">
            <a:extLst>
              <a:ext uri="{FF2B5EF4-FFF2-40B4-BE49-F238E27FC236}">
                <a16:creationId xmlns:a16="http://schemas.microsoft.com/office/drawing/2014/main" id="{BD1DE5AA-771E-C4E0-81CE-71BDA9F83AC5}"/>
              </a:ext>
            </a:extLst>
          </p:cNvPr>
          <p:cNvSpPr txBox="1"/>
          <p:nvPr/>
        </p:nvSpPr>
        <p:spPr>
          <a:xfrm>
            <a:off x="2379785" y="2461518"/>
            <a:ext cx="4759568" cy="2554545"/>
          </a:xfrm>
          <a:prstGeom prst="rect">
            <a:avLst/>
          </a:prstGeom>
          <a:noFill/>
        </p:spPr>
        <p:txBody>
          <a:bodyPr wrap="square">
            <a:spAutoFit/>
          </a:bodyPr>
          <a:lstStyle/>
          <a:p>
            <a:r>
              <a:rPr lang="ar-EG" sz="4000" b="1" dirty="0">
                <a:solidFill>
                  <a:schemeClr val="accent6">
                    <a:lumMod val="50000"/>
                  </a:schemeClr>
                </a:solidFill>
              </a:rPr>
              <a:t>استخدام وسائل تتجاوز سلبيات قنوات التوزيع التقليدية، وتسهم في توليد الأفكار ومنتجات جديدة.</a:t>
            </a:r>
            <a:endParaRPr lang="ar-EG" sz="7200" b="1" dirty="0">
              <a:solidFill>
                <a:schemeClr val="accent6">
                  <a:lumMod val="50000"/>
                </a:schemeClr>
              </a:solidFill>
            </a:endParaRPr>
          </a:p>
        </p:txBody>
      </p:sp>
    </p:spTree>
    <p:extLst>
      <p:ext uri="{BB962C8B-B14F-4D97-AF65-F5344CB8AC3E}">
        <p14:creationId xmlns:p14="http://schemas.microsoft.com/office/powerpoint/2010/main" val="181049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5EA812B-21EA-2C07-F9B9-ACB7AF15BDF8}"/>
              </a:ext>
            </a:extLst>
          </p:cNvPr>
          <p:cNvSpPr/>
          <p:nvPr/>
        </p:nvSpPr>
        <p:spPr>
          <a:xfrm rot="-3524638">
            <a:off x="1568283" y="89517"/>
            <a:ext cx="5935425" cy="6168579"/>
          </a:xfrm>
          <a:custGeom>
            <a:avLst/>
            <a:gdLst/>
            <a:ahLst/>
            <a:cxnLst/>
            <a:rect l="l" t="t" r="r" b="b"/>
            <a:pathLst>
              <a:path w="8593131" h="9186420">
                <a:moveTo>
                  <a:pt x="0" y="0"/>
                </a:moveTo>
                <a:lnTo>
                  <a:pt x="8593130" y="0"/>
                </a:lnTo>
                <a:lnTo>
                  <a:pt x="8593130" y="9186420"/>
                </a:lnTo>
                <a:lnTo>
                  <a:pt x="0" y="91864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B64A7BFA-C4D4-BE44-B59C-F1EB9770146B}"/>
              </a:ext>
            </a:extLst>
          </p:cNvPr>
          <p:cNvSpPr txBox="1"/>
          <p:nvPr/>
        </p:nvSpPr>
        <p:spPr>
          <a:xfrm>
            <a:off x="2339751" y="2573641"/>
            <a:ext cx="4392488" cy="1200329"/>
          </a:xfrm>
          <a:prstGeom prst="rect">
            <a:avLst/>
          </a:prstGeom>
          <a:noFill/>
        </p:spPr>
        <p:txBody>
          <a:bodyPr wrap="square" rtlCol="0">
            <a:spAutoFit/>
          </a:bodyPr>
          <a:lstStyle/>
          <a:p>
            <a:pPr algn="ctr"/>
            <a:r>
              <a:rPr lang="ar-EG" sz="7200" b="1" dirty="0">
                <a:solidFill>
                  <a:schemeClr val="accent4">
                    <a:lumMod val="50000"/>
                  </a:schemeClr>
                </a:solidFill>
              </a:rPr>
              <a:t>رابعًا: التوزيع</a:t>
            </a:r>
            <a:endParaRPr lang="en-US" sz="5400" b="1" dirty="0">
              <a:solidFill>
                <a:schemeClr val="accent4">
                  <a:lumMod val="50000"/>
                </a:schemeClr>
              </a:solidFill>
            </a:endParaRPr>
          </a:p>
        </p:txBody>
      </p:sp>
    </p:spTree>
    <p:extLst>
      <p:ext uri="{BB962C8B-B14F-4D97-AF65-F5344CB8AC3E}">
        <p14:creationId xmlns:p14="http://schemas.microsoft.com/office/powerpoint/2010/main" val="288441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920621"/>
            <a:ext cx="7151104" cy="5632311"/>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6000" b="1" dirty="0"/>
              <a:t>يقصد بالتوزيع عملية توفير المنتج للعميل في المكان الملائم، والوقت الملائم مع مراعاة الحفاظ على سلامة المنتج وجودته حتى وقت تسليمه.</a:t>
            </a:r>
            <a:endParaRPr lang="ar-EG" sz="9600" b="1" dirty="0"/>
          </a:p>
        </p:txBody>
      </p:sp>
    </p:spTree>
    <p:extLst>
      <p:ext uri="{BB962C8B-B14F-4D97-AF65-F5344CB8AC3E}">
        <p14:creationId xmlns:p14="http://schemas.microsoft.com/office/powerpoint/2010/main" val="168751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484784"/>
            <a:ext cx="7151104" cy="3539430"/>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solidFill>
                  <a:srgbClr val="C00000"/>
                </a:solidFill>
              </a:rPr>
              <a:t>وتنقسم وسائل التوزيع إلى قسمين هما:</a:t>
            </a:r>
          </a:p>
          <a:p>
            <a:pPr marL="457200" indent="-457200">
              <a:buFont typeface="Arial" panose="020B0604020202020204" pitchFamily="34" charset="0"/>
              <a:buChar char="•"/>
            </a:pPr>
            <a:r>
              <a:rPr lang="ar-EG" sz="3200" b="1" dirty="0" err="1">
                <a:solidFill>
                  <a:srgbClr val="2B3481"/>
                </a:solidFill>
              </a:rPr>
              <a:t>توزیع</a:t>
            </a:r>
            <a:r>
              <a:rPr lang="ar-EG" sz="3200" b="1" dirty="0">
                <a:solidFill>
                  <a:srgbClr val="2B3481"/>
                </a:solidFill>
              </a:rPr>
              <a:t> مباشر: </a:t>
            </a:r>
            <a:r>
              <a:rPr lang="ar-EG" sz="3200" b="1" dirty="0"/>
              <a:t>من خلال فتح محل تجاري التوصيل المباشر للعملاء، التوصيل عبر البريد وشركات النقل، فتح متجر إلكتروني على الشبكة العنكبوتية.</a:t>
            </a:r>
          </a:p>
          <a:p>
            <a:pPr marL="457200" indent="-457200">
              <a:buFont typeface="Arial" panose="020B0604020202020204" pitchFamily="34" charset="0"/>
              <a:buChar char="•"/>
            </a:pPr>
            <a:r>
              <a:rPr lang="ar-EG" sz="3200" b="1" dirty="0">
                <a:solidFill>
                  <a:srgbClr val="2B3481"/>
                </a:solidFill>
              </a:rPr>
              <a:t>توزيع غير مباشر:</a:t>
            </a:r>
            <a:r>
              <a:rPr lang="ar-EG" sz="3200" b="1" dirty="0"/>
              <a:t> من خلال توزيع المنتج على محلات الجملة أو محلات التجزئة، أو عرض المنتج من خلال المعارض المتخصصة.</a:t>
            </a:r>
          </a:p>
        </p:txBody>
      </p:sp>
    </p:spTree>
    <p:extLst>
      <p:ext uri="{BB962C8B-B14F-4D97-AF65-F5344CB8AC3E}">
        <p14:creationId xmlns:p14="http://schemas.microsoft.com/office/powerpoint/2010/main" val="173046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50021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83568" y="2348880"/>
            <a:ext cx="7443700" cy="2826306"/>
          </a:xfrm>
          <a:prstGeom prst="roundRect">
            <a:avLst/>
          </a:prstGeom>
          <a:noFill/>
          <a:ln>
            <a:noFill/>
          </a:ln>
        </p:spPr>
        <p:txBody>
          <a:bodyPr wrap="square">
            <a:spAutoFit/>
          </a:bodyPr>
          <a:lstStyle/>
          <a:p>
            <a:r>
              <a:rPr lang="ar-EG" sz="3200" b="1" dirty="0"/>
              <a:t>بفرض أن مشروعك الصغير يختص بمنتجات الملابس الرياضية وفي ظل وجود منافسين آخرين لهم خبرتهم في هذا المجال ويحظون بثقة كبيرة من العملاء كيف يمكن لمشروعك الصغير أن يُحقق ميزة تنافسية في ذلك السوق؟</a:t>
            </a:r>
            <a:endParaRPr lang="ar-EG" sz="4400" b="1" dirty="0"/>
          </a:p>
        </p:txBody>
      </p:sp>
    </p:spTree>
    <p:extLst>
      <p:ext uri="{BB962C8B-B14F-4D97-AF65-F5344CB8AC3E}">
        <p14:creationId xmlns:p14="http://schemas.microsoft.com/office/powerpoint/2010/main" val="422239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129074" y="-315416"/>
            <a:ext cx="9265832" cy="7056784"/>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514828" y="1633476"/>
            <a:ext cx="3543323" cy="3660366"/>
            <a:chOff x="0" y="0"/>
            <a:chExt cx="812800" cy="812800"/>
          </a:xfrm>
          <a:solidFill>
            <a:srgbClr val="F6E9B4"/>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7A96836D-E51E-82DC-F0CF-633741E07156}"/>
              </a:ext>
            </a:extLst>
          </p:cNvPr>
          <p:cNvSpPr txBox="1"/>
          <p:nvPr/>
        </p:nvSpPr>
        <p:spPr>
          <a:xfrm>
            <a:off x="819533" y="2517710"/>
            <a:ext cx="2622559" cy="2062103"/>
          </a:xfrm>
          <a:prstGeom prst="rect">
            <a:avLst/>
          </a:prstGeom>
          <a:noFill/>
        </p:spPr>
        <p:txBody>
          <a:bodyPr wrap="square">
            <a:spAutoFit/>
          </a:bodyPr>
          <a:lstStyle/>
          <a:p>
            <a:r>
              <a:rPr lang="ar-EG" sz="3200" b="1" dirty="0">
                <a:solidFill>
                  <a:schemeClr val="accent4">
                    <a:lumMod val="50000"/>
                  </a:schemeClr>
                </a:solidFill>
                <a:latin typeface="Traditional Arabic" panose="02020603050405020304" pitchFamily="18" charset="-78"/>
                <a:cs typeface="Traditional Arabic" panose="02020603050405020304" pitchFamily="18" charset="-78"/>
              </a:rPr>
              <a:t>الهدف الثالث أن يكون الطلبة قادرين على توضيح مفهوم التسويق الإلكتروني.</a:t>
            </a:r>
            <a:endParaRPr lang="ar-EG" sz="4800" dirty="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p:cNvGrpSpPr/>
        <p:nvPr/>
      </p:nvGrpSpPr>
      <p:grpSpPr>
        <a:xfrm>
          <a:off x="0" y="0"/>
          <a:ext cx="0" cy="0"/>
          <a:chOff x="0" y="0"/>
          <a:chExt cx="0" cy="0"/>
        </a:xfrm>
      </p:grpSpPr>
      <p:sp>
        <p:nvSpPr>
          <p:cNvPr id="2" name="Freeform 2"/>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252536" y="-42906"/>
            <a:ext cx="9570189" cy="7504879"/>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p:cNvGrpSpPr/>
          <p:nvPr/>
        </p:nvGrpSpPr>
        <p:grpSpPr>
          <a:xfrm>
            <a:off x="4750472" y="1570667"/>
            <a:ext cx="562620" cy="347769"/>
            <a:chOff x="0" y="0"/>
            <a:chExt cx="1500320" cy="927384"/>
          </a:xfrm>
        </p:grpSpPr>
        <p:sp>
          <p:nvSpPr>
            <p:cNvPr id="14" name="Freeform 14"/>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2CA118D9-7B04-B309-D759-CF63CAA75E53}"/>
              </a:ext>
            </a:extLst>
          </p:cNvPr>
          <p:cNvSpPr txBox="1"/>
          <p:nvPr/>
        </p:nvSpPr>
        <p:spPr>
          <a:xfrm>
            <a:off x="-250282" y="2357502"/>
            <a:ext cx="6007216" cy="1446550"/>
          </a:xfrm>
          <a:prstGeom prst="rect">
            <a:avLst/>
          </a:prstGeom>
          <a:noFill/>
        </p:spPr>
        <p:txBody>
          <a:bodyPr wrap="square">
            <a:spAutoFit/>
          </a:bodyPr>
          <a:lstStyle/>
          <a:p>
            <a:pPr lvl="0" algn="ctr">
              <a:defRPr/>
            </a:pPr>
            <a:r>
              <a:rPr lang="ar-EG" sz="4400" b="1" dirty="0">
                <a:solidFill>
                  <a:srgbClr val="0070C0"/>
                </a:solidFill>
                <a:latin typeface="Traditional Arabic" panose="02020603050405020304" pitchFamily="18" charset="-78"/>
                <a:cs typeface="Traditional Arabic" panose="02020603050405020304" pitchFamily="18" charset="-78"/>
              </a:rPr>
              <a:t>مفهوم</a:t>
            </a:r>
          </a:p>
          <a:p>
            <a:pPr lvl="0" algn="ctr">
              <a:defRPr/>
            </a:pPr>
            <a:r>
              <a:rPr lang="ar-EG" sz="4400" b="1" dirty="0">
                <a:solidFill>
                  <a:srgbClr val="0070C0"/>
                </a:solidFill>
                <a:latin typeface="Traditional Arabic" panose="02020603050405020304" pitchFamily="18" charset="-78"/>
                <a:cs typeface="Traditional Arabic" panose="02020603050405020304" pitchFamily="18" charset="-78"/>
              </a:rPr>
              <a:t> التسويق الإلكتروني</a:t>
            </a:r>
            <a:endParaRPr lang="ar-EG" sz="8000" dirty="0">
              <a:solidFill>
                <a:srgbClr val="0070C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916832"/>
            <a:ext cx="7151104" cy="3170099"/>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4000" b="1" dirty="0">
                <a:solidFill>
                  <a:srgbClr val="C00000"/>
                </a:solidFill>
              </a:rPr>
              <a:t>يمكن تعريف التسويق الإلكتروني على أنه:</a:t>
            </a:r>
          </a:p>
          <a:p>
            <a:pPr marL="457200" indent="-457200">
              <a:buFont typeface="Arial" panose="020B0604020202020204" pitchFamily="34" charset="0"/>
              <a:buChar char="•"/>
            </a:pPr>
            <a:r>
              <a:rPr lang="ar-EG" sz="4000" b="1" dirty="0"/>
              <a:t>التسويق السلعة محددة أو خدمة معينة باستخدام الشبكة العنكبوتية.</a:t>
            </a:r>
          </a:p>
          <a:p>
            <a:pPr marL="457200" indent="-457200">
              <a:buFont typeface="Arial" panose="020B0604020202020204" pitchFamily="34" charset="0"/>
              <a:buChar char="•"/>
            </a:pPr>
            <a:r>
              <a:rPr lang="ar-EG" sz="4000" b="1" dirty="0"/>
              <a:t>جميع الأساليب والممارسات ذات الصلة بعالم التسويق عبر وسائل الاتصال الرقمية.</a:t>
            </a:r>
          </a:p>
        </p:txBody>
      </p:sp>
    </p:spTree>
    <p:extLst>
      <p:ext uri="{BB962C8B-B14F-4D97-AF65-F5344CB8AC3E}">
        <p14:creationId xmlns:p14="http://schemas.microsoft.com/office/powerpoint/2010/main" val="136096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916832"/>
            <a:ext cx="7151104" cy="397031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t>ومفهوم التسويق الإلكتروني لا يختلف عن المفاهيم التقليدية للتسويق إلا فيما يتعلق بوسيلة الاتصال بالعملاء؛ حيث يعتمد التسويق الإلكتروني على الشبكة العنكبوتية وغيرها من وسائل الاتصال الرقمي، بوصفها وسيلة اتصال سريعة وسهلة وقليلة التكلفة؛ وذلك لتنفيذ الأعمال التي تشكل الأنواع الرئيسة لعملية التسويق بشكله التقليدي.</a:t>
            </a:r>
          </a:p>
        </p:txBody>
      </p:sp>
    </p:spTree>
    <p:extLst>
      <p:ext uri="{BB962C8B-B14F-4D97-AF65-F5344CB8AC3E}">
        <p14:creationId xmlns:p14="http://schemas.microsoft.com/office/powerpoint/2010/main" val="51935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3A1359E-A6E6-14E4-DDE0-CFED785141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9248" y="-258343"/>
            <a:ext cx="6858000" cy="3429000"/>
          </a:xfrm>
          <a:prstGeom prst="rect">
            <a:avLst/>
          </a:prstGeom>
        </p:spPr>
      </p:pic>
      <p:sp>
        <p:nvSpPr>
          <p:cNvPr id="5" name="مربع نص 4">
            <a:extLst>
              <a:ext uri="{FF2B5EF4-FFF2-40B4-BE49-F238E27FC236}">
                <a16:creationId xmlns:a16="http://schemas.microsoft.com/office/drawing/2014/main" id="{D910DE93-9A14-06B8-E88E-CB7BF79375DE}"/>
              </a:ext>
            </a:extLst>
          </p:cNvPr>
          <p:cNvSpPr txBox="1"/>
          <p:nvPr/>
        </p:nvSpPr>
        <p:spPr>
          <a:xfrm>
            <a:off x="3006080" y="962432"/>
            <a:ext cx="3131840" cy="2003112"/>
          </a:xfrm>
          <a:prstGeom prst="rect">
            <a:avLst/>
          </a:prstGeom>
          <a:noFill/>
        </p:spPr>
        <p:txBody>
          <a:bodyPr wrap="square">
            <a:spAutoFit/>
          </a:bodyPr>
          <a:lstStyle/>
          <a:p>
            <a:pPr algn="ctr" rtl="1">
              <a:spcBef>
                <a:spcPts val="0"/>
              </a:spcBef>
              <a:spcAft>
                <a:spcPts val="500"/>
              </a:spcAft>
            </a:pPr>
            <a:r>
              <a:rPr lang="ar-EG" sz="3200" b="1" i="0" u="none" strike="noStrike" dirty="0">
                <a:effectLst/>
                <a:latin typeface="Arial" panose="020B0604020202020204" pitchFamily="34" charset="0"/>
              </a:rPr>
              <a:t>ويتميز التسويق الإلكتروني بما يأتي:</a:t>
            </a:r>
            <a:endParaRPr lang="ar-EG" sz="3200" b="1" dirty="0">
              <a:effectLst/>
            </a:endParaRPr>
          </a:p>
          <a:p>
            <a:br>
              <a:rPr lang="ar-EG" sz="2800" b="1" dirty="0"/>
            </a:br>
            <a:endParaRPr lang="en-US" sz="2800" b="1" dirty="0"/>
          </a:p>
        </p:txBody>
      </p:sp>
      <p:sp>
        <p:nvSpPr>
          <p:cNvPr id="7" name="مربع نص 6">
            <a:extLst>
              <a:ext uri="{FF2B5EF4-FFF2-40B4-BE49-F238E27FC236}">
                <a16:creationId xmlns:a16="http://schemas.microsoft.com/office/drawing/2014/main" id="{0F4ABD82-EF59-93A9-5E82-13ABA47AF460}"/>
              </a:ext>
            </a:extLst>
          </p:cNvPr>
          <p:cNvSpPr txBox="1"/>
          <p:nvPr/>
        </p:nvSpPr>
        <p:spPr>
          <a:xfrm>
            <a:off x="733264" y="2708920"/>
            <a:ext cx="7677472" cy="3365024"/>
          </a:xfrm>
          <a:prstGeom prst="rect">
            <a:avLst/>
          </a:prstGeom>
          <a:noFill/>
        </p:spPr>
        <p:txBody>
          <a:bodyPr wrap="square">
            <a:spAutoFit/>
          </a:bodyPr>
          <a:lstStyle/>
          <a:p>
            <a:pPr algn="r" rtl="1">
              <a:spcBef>
                <a:spcPts val="0"/>
              </a:spcBef>
              <a:spcAft>
                <a:spcPts val="500"/>
              </a:spcAft>
            </a:pPr>
            <a:r>
              <a:rPr lang="ar-EG" sz="2800" b="1" i="0" u="none" strike="noStrike" dirty="0">
                <a:solidFill>
                  <a:srgbClr val="002060"/>
                </a:solidFill>
                <a:effectLst/>
                <a:latin typeface="Arial" panose="020B0604020202020204" pitchFamily="34" charset="0"/>
              </a:rPr>
              <a:t>1. يقدم خدمة واسعة للعملاء المتعاملين مع الشبكة العنكبوتية.</a:t>
            </a:r>
            <a:endParaRPr lang="ar-EG" sz="2800" b="1" dirty="0">
              <a:solidFill>
                <a:srgbClr val="002060"/>
              </a:solidFill>
              <a:effectLst/>
            </a:endParaRPr>
          </a:p>
          <a:p>
            <a:pPr algn="r" rtl="1">
              <a:spcBef>
                <a:spcPts val="0"/>
              </a:spcBef>
              <a:spcAft>
                <a:spcPts val="500"/>
              </a:spcAft>
            </a:pPr>
            <a:r>
              <a:rPr lang="ar-EG" sz="2800" b="1" i="0" u="none" strike="noStrike" dirty="0">
                <a:solidFill>
                  <a:srgbClr val="002060"/>
                </a:solidFill>
                <a:effectLst/>
                <a:latin typeface="Times New Roman" panose="02020603050405020304" pitchFamily="18" charset="0"/>
              </a:rPr>
              <a:t>2 غير مرتبط بحدود جغرافية، ولا بوقت معين، ولا مساحة مكانية.</a:t>
            </a:r>
            <a:endParaRPr lang="ar-EG" sz="2800" b="1" dirty="0">
              <a:solidFill>
                <a:srgbClr val="002060"/>
              </a:solidFill>
              <a:effectLst/>
            </a:endParaRPr>
          </a:p>
          <a:p>
            <a:pPr algn="r" rtl="1">
              <a:spcBef>
                <a:spcPts val="0"/>
              </a:spcBef>
              <a:spcAft>
                <a:spcPts val="500"/>
              </a:spcAft>
            </a:pPr>
            <a:r>
              <a:rPr lang="ar-EG" sz="2800" b="1" i="0" u="none" strike="noStrike" dirty="0">
                <a:solidFill>
                  <a:srgbClr val="002060"/>
                </a:solidFill>
                <a:effectLst/>
                <a:latin typeface="Times New Roman" panose="02020603050405020304" pitchFamily="18" charset="0"/>
              </a:rPr>
              <a:t>3 قابليته للتغير السريع والمتوافق مع تطورات تقنية الاتصالات والمعلومات.</a:t>
            </a:r>
            <a:endParaRPr lang="ar-EG" sz="2800" b="1" dirty="0">
              <a:solidFill>
                <a:srgbClr val="002060"/>
              </a:solidFill>
              <a:effectLst/>
            </a:endParaRPr>
          </a:p>
          <a:p>
            <a:pPr algn="r" rtl="1">
              <a:spcBef>
                <a:spcPts val="0"/>
              </a:spcBef>
              <a:spcAft>
                <a:spcPts val="500"/>
              </a:spcAft>
            </a:pPr>
            <a:r>
              <a:rPr lang="ar-EG" sz="2800" b="1" i="0" u="none" strike="noStrike" dirty="0">
                <a:solidFill>
                  <a:srgbClr val="002060"/>
                </a:solidFill>
                <a:effectLst/>
                <a:latin typeface="Arial" panose="020B0604020202020204" pitchFamily="34" charset="0"/>
              </a:rPr>
              <a:t>4 تكافؤ الفرص والمنافسة بين الشركات في الإنتاج والتوزيع</a:t>
            </a:r>
            <a:endParaRPr lang="ar-EG" sz="2800" b="1" dirty="0">
              <a:solidFill>
                <a:srgbClr val="002060"/>
              </a:solidFill>
              <a:effectLst/>
            </a:endParaRPr>
          </a:p>
          <a:p>
            <a:pPr algn="r" rtl="1">
              <a:spcBef>
                <a:spcPts val="0"/>
              </a:spcBef>
              <a:spcAft>
                <a:spcPts val="500"/>
              </a:spcAft>
            </a:pPr>
            <a:r>
              <a:rPr lang="ar-EG" sz="2800" b="1" i="0" u="none" strike="noStrike" dirty="0">
                <a:solidFill>
                  <a:srgbClr val="002060"/>
                </a:solidFill>
                <a:effectLst/>
                <a:latin typeface="Arial" panose="020B0604020202020204" pitchFamily="34" charset="0"/>
              </a:rPr>
              <a:t>5 تنفيذ الصفقات إلكترونيًا دون حاجة لاستخدام الورق.</a:t>
            </a:r>
            <a:endParaRPr lang="ar-EG" sz="2800" b="1" dirty="0">
              <a:solidFill>
                <a:srgbClr val="002060"/>
              </a:solidFill>
              <a:effectLst/>
            </a:endParaRPr>
          </a:p>
        </p:txBody>
      </p:sp>
    </p:spTree>
    <p:extLst>
      <p:ext uri="{BB962C8B-B14F-4D97-AF65-F5344CB8AC3E}">
        <p14:creationId xmlns:p14="http://schemas.microsoft.com/office/powerpoint/2010/main" val="423942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additive="base">
                                        <p:cTn id="3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additive="base">
                                        <p:cTn id="3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anim calcmode="lin" valueType="num">
                                      <p:cBhvr additive="base">
                                        <p:cTn id="43"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3A1359E-A6E6-14E4-DDE0-CFED78514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323528"/>
            <a:ext cx="6858000" cy="8568952"/>
          </a:xfrm>
          <a:prstGeom prst="rect">
            <a:avLst/>
          </a:prstGeom>
        </p:spPr>
      </p:pic>
      <p:sp>
        <p:nvSpPr>
          <p:cNvPr id="5" name="مربع نص 4">
            <a:extLst>
              <a:ext uri="{FF2B5EF4-FFF2-40B4-BE49-F238E27FC236}">
                <a16:creationId xmlns:a16="http://schemas.microsoft.com/office/drawing/2014/main" id="{D910DE93-9A14-06B8-E88E-CB7BF79375DE}"/>
              </a:ext>
            </a:extLst>
          </p:cNvPr>
          <p:cNvSpPr txBox="1"/>
          <p:nvPr/>
        </p:nvSpPr>
        <p:spPr>
          <a:xfrm>
            <a:off x="2735796" y="1772816"/>
            <a:ext cx="3672408" cy="3046988"/>
          </a:xfrm>
          <a:prstGeom prst="rect">
            <a:avLst/>
          </a:prstGeom>
          <a:noFill/>
        </p:spPr>
        <p:txBody>
          <a:bodyPr wrap="square">
            <a:spAutoFit/>
          </a:bodyPr>
          <a:lstStyle/>
          <a:p>
            <a:pPr algn="ctr"/>
            <a:r>
              <a:rPr lang="ar-EG" sz="3200" b="1" dirty="0"/>
              <a:t>وهناك مجموعة من أشكال التسويق التي تعطي مساحة من الاختيار في استخدام الأسلوب الأمثل للتسويق؛ ومن هذه الأشكال</a:t>
            </a:r>
          </a:p>
        </p:txBody>
      </p:sp>
    </p:spTree>
    <p:extLst>
      <p:ext uri="{BB962C8B-B14F-4D97-AF65-F5344CB8AC3E}">
        <p14:creationId xmlns:p14="http://schemas.microsoft.com/office/powerpoint/2010/main" val="286257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6C449C7-D019-171A-69F6-FF8C86FBA40E}"/>
              </a:ext>
            </a:extLst>
          </p:cNvPr>
          <p:cNvSpPr txBox="1"/>
          <p:nvPr/>
        </p:nvSpPr>
        <p:spPr>
          <a:xfrm>
            <a:off x="1143000" y="2087607"/>
            <a:ext cx="6858000" cy="2990562"/>
          </a:xfrm>
          <a:prstGeom prst="rect">
            <a:avLst/>
          </a:prstGeom>
          <a:noFill/>
          <a:ln>
            <a:noFill/>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r" rtl="1">
              <a:spcBef>
                <a:spcPts val="0"/>
              </a:spcBef>
              <a:spcAft>
                <a:spcPts val="500"/>
              </a:spcAft>
            </a:pPr>
            <a:r>
              <a:rPr lang="ar-EG" sz="3600" b="1" i="0" u="none" strike="noStrike" dirty="0">
                <a:solidFill>
                  <a:srgbClr val="002060"/>
                </a:solidFill>
                <a:effectLst/>
                <a:latin typeface="Arial" panose="020B0604020202020204" pitchFamily="34" charset="0"/>
              </a:rPr>
              <a:t>1 التسويق عبر موقع خاص للمنظمة على الويب.</a:t>
            </a:r>
            <a:endParaRPr lang="ar-EG" sz="3600" b="1" dirty="0">
              <a:solidFill>
                <a:srgbClr val="002060"/>
              </a:solidFill>
              <a:effectLst/>
            </a:endParaRPr>
          </a:p>
          <a:p>
            <a:pPr algn="r" rtl="1">
              <a:spcBef>
                <a:spcPts val="0"/>
              </a:spcBef>
              <a:spcAft>
                <a:spcPts val="500"/>
              </a:spcAft>
            </a:pPr>
            <a:r>
              <a:rPr lang="ar-EG" sz="3600" b="1" i="0" u="none" strike="noStrike" dirty="0">
                <a:solidFill>
                  <a:srgbClr val="002060"/>
                </a:solidFill>
                <a:effectLst/>
                <a:latin typeface="Arial" panose="020B0604020202020204" pitchFamily="34" charset="0"/>
              </a:rPr>
              <a:t>2 التسويق عبر مواقع التواصل الاجتماعي، وهو أكثر تفاعلا وانتشارا.</a:t>
            </a:r>
            <a:endParaRPr lang="ar-EG" sz="3600" b="1" dirty="0">
              <a:solidFill>
                <a:srgbClr val="002060"/>
              </a:solidFill>
              <a:effectLst/>
            </a:endParaRPr>
          </a:p>
          <a:p>
            <a:pPr algn="r" rtl="1">
              <a:spcBef>
                <a:spcPts val="0"/>
              </a:spcBef>
              <a:spcAft>
                <a:spcPts val="500"/>
              </a:spcAft>
            </a:pPr>
            <a:r>
              <a:rPr lang="ar-EG" sz="3600" b="1" i="0" u="none" strike="noStrike" dirty="0">
                <a:solidFill>
                  <a:srgbClr val="002060"/>
                </a:solidFill>
                <a:effectLst/>
                <a:latin typeface="Arial" panose="020B0604020202020204" pitchFamily="34" charset="0"/>
              </a:rPr>
              <a:t>3 التسويق عبر البريد الإلكتروني في صورة نشرات أو عروض ترويجية.</a:t>
            </a:r>
            <a:endParaRPr lang="ar-EG" sz="3600" b="1" dirty="0">
              <a:solidFill>
                <a:srgbClr val="002060"/>
              </a:solidFill>
              <a:effectLst/>
            </a:endParaRPr>
          </a:p>
        </p:txBody>
      </p:sp>
    </p:spTree>
    <p:extLst>
      <p:ext uri="{BB962C8B-B14F-4D97-AF65-F5344CB8AC3E}">
        <p14:creationId xmlns:p14="http://schemas.microsoft.com/office/powerpoint/2010/main" val="3774911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65025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1988840"/>
            <a:ext cx="7443700" cy="2281476"/>
          </a:xfrm>
          <a:prstGeom prst="roundRect">
            <a:avLst/>
          </a:prstGeom>
          <a:noFill/>
          <a:ln>
            <a:noFill/>
          </a:ln>
        </p:spPr>
        <p:txBody>
          <a:bodyPr wrap="square">
            <a:spAutoFit/>
          </a:bodyPr>
          <a:lstStyle/>
          <a:p>
            <a:r>
              <a:rPr lang="ar-EG" sz="3200" b="1" dirty="0"/>
              <a:t>. ابحث في مواقع التواصل الاجتماعي عن بعض الحسابات التي تسوق السلع والخدمات، ثم قدم تقريرا عن بعض هذه الحسابات والأساليب التسويقية التي تستخدمها.</a:t>
            </a:r>
            <a:endParaRPr lang="ar-EG" sz="4800" b="1" dirty="0"/>
          </a:p>
        </p:txBody>
      </p:sp>
    </p:spTree>
    <p:extLst>
      <p:ext uri="{BB962C8B-B14F-4D97-AF65-F5344CB8AC3E}">
        <p14:creationId xmlns:p14="http://schemas.microsoft.com/office/powerpoint/2010/main" val="128329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324544" y="-603450"/>
            <a:ext cx="9638922" cy="7920881"/>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453979" y="4653136"/>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343765" y="-339341"/>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841054" y="2230884"/>
            <a:ext cx="3531227" cy="287097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14D"/>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8A19E8B4-45EB-9A9C-05C1-2F6CCB94B317}"/>
              </a:ext>
            </a:extLst>
          </p:cNvPr>
          <p:cNvSpPr txBox="1"/>
          <p:nvPr/>
        </p:nvSpPr>
        <p:spPr>
          <a:xfrm>
            <a:off x="309199" y="2398098"/>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11560" y="1844824"/>
            <a:ext cx="7443700" cy="3371136"/>
          </a:xfrm>
          <a:prstGeom prst="roundRect">
            <a:avLst/>
          </a:prstGeom>
          <a:noFill/>
          <a:ln>
            <a:noFill/>
          </a:ln>
        </p:spPr>
        <p:txBody>
          <a:bodyPr wrap="square">
            <a:spAutoFit/>
          </a:bodyPr>
          <a:lstStyle/>
          <a:p>
            <a:r>
              <a:rPr lang="ar-EG" sz="3200" b="1" dirty="0"/>
              <a:t>قم مع زملائك في المجموعة بتنفيذ حملة ترويجية لمدة أسبوع بمدرستك عن المجال الاختياري (الإداري) مطبقين فيها عناصر التسويق الأربعة؛ لتُرغبوا فيه طلاب المسار العام بالمدرسة؛ للالتحاق بالمجال الإداري، مع توثيقه بتقرير بعد الانتهاء من المهمة، وعرضه على معلم المقرر.</a:t>
            </a:r>
            <a:endParaRPr lang="ar-EG" sz="4800" b="1" dirty="0"/>
          </a:p>
        </p:txBody>
      </p:sp>
    </p:spTree>
    <p:extLst>
      <p:ext uri="{BB962C8B-B14F-4D97-AF65-F5344CB8AC3E}">
        <p14:creationId xmlns:p14="http://schemas.microsoft.com/office/powerpoint/2010/main" val="327701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870215" y="2470584"/>
            <a:ext cx="5058248" cy="5216953"/>
          </a:xfrm>
          <a:custGeom>
            <a:avLst/>
            <a:gdLst/>
            <a:ahLst/>
            <a:cxnLst/>
            <a:rect l="l" t="t" r="r" b="b"/>
            <a:pathLst>
              <a:path w="10116495" h="10433905">
                <a:moveTo>
                  <a:pt x="0" y="10433905"/>
                </a:moveTo>
                <a:lnTo>
                  <a:pt x="10116495" y="10433905"/>
                </a:lnTo>
                <a:lnTo>
                  <a:pt x="10116495" y="0"/>
                </a:lnTo>
                <a:lnTo>
                  <a:pt x="0" y="0"/>
                </a:lnTo>
                <a:lnTo>
                  <a:pt x="0" y="10433905"/>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sp>
        <p:nvSpPr>
          <p:cNvPr id="3" name="Freeform 3"/>
          <p:cNvSpPr/>
          <p:nvPr/>
        </p:nvSpPr>
        <p:spPr>
          <a:xfrm flipV="1">
            <a:off x="7922509" y="-172825"/>
            <a:ext cx="4734499" cy="4883046"/>
          </a:xfrm>
          <a:custGeom>
            <a:avLst/>
            <a:gdLst/>
            <a:ahLst/>
            <a:cxnLst/>
            <a:rect l="l" t="t" r="r" b="b"/>
            <a:pathLst>
              <a:path w="9468998" h="9766092">
                <a:moveTo>
                  <a:pt x="0" y="9766092"/>
                </a:moveTo>
                <a:lnTo>
                  <a:pt x="9468998" y="9766092"/>
                </a:lnTo>
                <a:lnTo>
                  <a:pt x="9468998"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4" name="Group 4"/>
          <p:cNvGrpSpPr/>
          <p:nvPr/>
        </p:nvGrpSpPr>
        <p:grpSpPr>
          <a:xfrm>
            <a:off x="-324544" y="0"/>
            <a:ext cx="9649072" cy="6623153"/>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7" name="Freeform 7"/>
          <p:cNvSpPr/>
          <p:nvPr/>
        </p:nvSpPr>
        <p:spPr>
          <a:xfrm>
            <a:off x="2040896" y="149828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4710285" y="1882266"/>
            <a:ext cx="2793814" cy="269051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5488917" y="1498280"/>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684572" y="397641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8391243" y="314852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5022252" y="1565551"/>
            <a:ext cx="295604" cy="347769"/>
          </a:xfrm>
          <a:custGeom>
            <a:avLst/>
            <a:gdLst/>
            <a:ahLst/>
            <a:cxnLst/>
            <a:rect l="l" t="t" r="r" b="b"/>
            <a:pathLst>
              <a:path w="591207" h="695538">
                <a:moveTo>
                  <a:pt x="0" y="0"/>
                </a:moveTo>
                <a:lnTo>
                  <a:pt x="591208" y="0"/>
                </a:lnTo>
                <a:lnTo>
                  <a:pt x="591208" y="695538"/>
                </a:lnTo>
                <a:lnTo>
                  <a:pt x="0" y="6955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425131" y="3695935"/>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flipH="1">
            <a:off x="5990667" y="4884496"/>
            <a:ext cx="3863685" cy="1738658"/>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Freeform 22"/>
          <p:cNvSpPr/>
          <p:nvPr/>
        </p:nvSpPr>
        <p:spPr>
          <a:xfrm flipH="1">
            <a:off x="1982064" y="2579123"/>
            <a:ext cx="1714305" cy="2233623"/>
          </a:xfrm>
          <a:custGeom>
            <a:avLst/>
            <a:gdLst/>
            <a:ahLst/>
            <a:cxnLst/>
            <a:rect l="l" t="t" r="r" b="b"/>
            <a:pathLst>
              <a:path w="3428610" h="4467245">
                <a:moveTo>
                  <a:pt x="3428610" y="0"/>
                </a:moveTo>
                <a:lnTo>
                  <a:pt x="0" y="0"/>
                </a:lnTo>
                <a:lnTo>
                  <a:pt x="0" y="4467245"/>
                </a:lnTo>
                <a:lnTo>
                  <a:pt x="3428610" y="4467245"/>
                </a:lnTo>
                <a:lnTo>
                  <a:pt x="342861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مربع نص 22">
            <a:extLst>
              <a:ext uri="{FF2B5EF4-FFF2-40B4-BE49-F238E27FC236}">
                <a16:creationId xmlns:a16="http://schemas.microsoft.com/office/drawing/2014/main" id="{83F3BC37-158B-1DA4-1A01-32AF59503BEC}"/>
              </a:ext>
            </a:extLst>
          </p:cNvPr>
          <p:cNvSpPr txBox="1"/>
          <p:nvPr/>
        </p:nvSpPr>
        <p:spPr>
          <a:xfrm>
            <a:off x="3518777" y="2452622"/>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7">
            <a:extLst>
              <a:ext uri="{FF2B5EF4-FFF2-40B4-BE49-F238E27FC236}">
                <a16:creationId xmlns:a16="http://schemas.microsoft.com/office/drawing/2014/main" id="{814CE0BA-C159-76F5-2AAB-D34C6E53997D}"/>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892870"/>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273126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1124744"/>
            <a:ext cx="7560840" cy="769441"/>
          </a:xfrm>
          <a:prstGeom prst="rect">
            <a:avLst/>
          </a:prstGeom>
          <a:solidFill>
            <a:srgbClr val="FF914C"/>
          </a:solidFill>
        </p:spPr>
        <p:txBody>
          <a:bodyPr wrap="square">
            <a:spAutoFit/>
          </a:bodyPr>
          <a:lstStyle/>
          <a:p>
            <a:r>
              <a:rPr lang="ar-EG" sz="4400" b="1" dirty="0"/>
              <a:t>اذكر مفهوم التسويق.</a:t>
            </a:r>
            <a:endParaRPr lang="ar-EG" sz="7200" b="1" dirty="0"/>
          </a:p>
        </p:txBody>
      </p:sp>
      <p:sp>
        <p:nvSpPr>
          <p:cNvPr id="4" name="مربع نص 3">
            <a:extLst>
              <a:ext uri="{FF2B5EF4-FFF2-40B4-BE49-F238E27FC236}">
                <a16:creationId xmlns:a16="http://schemas.microsoft.com/office/drawing/2014/main" id="{DAA839C7-D7FB-5DBF-05AB-316FE46DF798}"/>
              </a:ext>
            </a:extLst>
          </p:cNvPr>
          <p:cNvSpPr txBox="1"/>
          <p:nvPr/>
        </p:nvSpPr>
        <p:spPr>
          <a:xfrm>
            <a:off x="2286000" y="2658276"/>
            <a:ext cx="4572000" cy="2554545"/>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الوسيلة التي يستخدمها المنتج لتقديم عناصر التسويق من منتجات وتسعير وتوزيع لإشباع احتياجات ورغبات المستهلكين وتحقيق أهدافهم المختلفة.</a:t>
            </a:r>
            <a:endParaRPr lang="ar-EG" sz="3200" b="0" dirty="0">
              <a:solidFill>
                <a:srgbClr val="C0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683568" y="980728"/>
            <a:ext cx="7776864" cy="646331"/>
          </a:xfrm>
          <a:prstGeom prst="rect">
            <a:avLst/>
          </a:prstGeom>
          <a:solidFill>
            <a:srgbClr val="FF914C"/>
          </a:solidFill>
        </p:spPr>
        <p:txBody>
          <a:bodyPr wrap="square">
            <a:spAutoFit/>
          </a:bodyPr>
          <a:lstStyle/>
          <a:p>
            <a:r>
              <a:rPr lang="ar-EG" sz="3600" b="1" dirty="0"/>
              <a:t>اذكر عناصر المزيج التسويقي، موضحا مفهوم كل عنصر.</a:t>
            </a:r>
            <a:endParaRPr lang="ar-EG" sz="5400" b="1" dirty="0"/>
          </a:p>
        </p:txBody>
      </p:sp>
      <p:sp>
        <p:nvSpPr>
          <p:cNvPr id="4" name="مربع نص 3">
            <a:extLst>
              <a:ext uri="{FF2B5EF4-FFF2-40B4-BE49-F238E27FC236}">
                <a16:creationId xmlns:a16="http://schemas.microsoft.com/office/drawing/2014/main" id="{2891DA0A-3F33-7DBC-09D2-18E1C3454FD3}"/>
              </a:ext>
            </a:extLst>
          </p:cNvPr>
          <p:cNvSpPr txBox="1"/>
          <p:nvPr/>
        </p:nvSpPr>
        <p:spPr>
          <a:xfrm>
            <a:off x="980728" y="1752457"/>
            <a:ext cx="7182544" cy="4593565"/>
          </a:xfrm>
          <a:prstGeom prst="rect">
            <a:avLst/>
          </a:prstGeom>
          <a:noFill/>
        </p:spPr>
        <p:txBody>
          <a:bodyPr wrap="square">
            <a:spAutoFit/>
          </a:bodyPr>
          <a:lstStyle/>
          <a:p>
            <a:pPr algn="r" rtl="1">
              <a:spcBef>
                <a:spcPts val="0"/>
              </a:spcBef>
              <a:spcAft>
                <a:spcPts val="500"/>
              </a:spcAft>
            </a:pPr>
            <a:r>
              <a:rPr lang="ar-EG" sz="2800" b="1" i="0" u="none" strike="noStrike" dirty="0">
                <a:solidFill>
                  <a:schemeClr val="accent6">
                    <a:lumMod val="50000"/>
                  </a:schemeClr>
                </a:solidFill>
                <a:effectLst/>
                <a:latin typeface="Times New Roman" panose="02020603050405020304" pitchFamily="18" charset="0"/>
              </a:rPr>
              <a:t>1- المنتج : </a:t>
            </a:r>
            <a:r>
              <a:rPr lang="ar-EG" sz="2800" b="1" i="0" u="none" strike="noStrike" dirty="0">
                <a:solidFill>
                  <a:srgbClr val="FF0000"/>
                </a:solidFill>
                <a:effectLst/>
                <a:latin typeface="Times New Roman" panose="02020603050405020304" pitchFamily="18" charset="0"/>
              </a:rPr>
              <a:t>كل ما يمكن بيعه، ويقدم للسوق بغرض الاقتناء أو الاستخدام. </a:t>
            </a:r>
          </a:p>
          <a:p>
            <a:pPr algn="r" rtl="1">
              <a:spcBef>
                <a:spcPts val="0"/>
              </a:spcBef>
              <a:spcAft>
                <a:spcPts val="500"/>
              </a:spcAft>
            </a:pPr>
            <a:r>
              <a:rPr lang="ar-EG" sz="2800" b="1" dirty="0">
                <a:solidFill>
                  <a:schemeClr val="accent6">
                    <a:lumMod val="50000"/>
                  </a:schemeClr>
                </a:solidFill>
                <a:latin typeface="Times New Roman" panose="02020603050405020304" pitchFamily="18" charset="0"/>
              </a:rPr>
              <a:t>2- </a:t>
            </a:r>
            <a:r>
              <a:rPr lang="ar-EG" sz="2800" b="1" i="0" u="none" strike="noStrike" dirty="0" err="1">
                <a:solidFill>
                  <a:schemeClr val="accent6">
                    <a:lumMod val="50000"/>
                  </a:schemeClr>
                </a:solidFill>
                <a:effectLst/>
                <a:latin typeface="Times New Roman" panose="02020603050405020304" pitchFamily="18" charset="0"/>
              </a:rPr>
              <a:t>التسعر</a:t>
            </a:r>
            <a:r>
              <a:rPr lang="ar-EG" sz="2800" b="1" i="0" u="none" strike="noStrike" dirty="0">
                <a:solidFill>
                  <a:schemeClr val="accent6">
                    <a:lumMod val="50000"/>
                  </a:schemeClr>
                </a:solidFill>
                <a:effectLst/>
                <a:latin typeface="Times New Roman" panose="02020603050405020304" pitchFamily="18" charset="0"/>
              </a:rPr>
              <a:t> : </a:t>
            </a:r>
            <a:r>
              <a:rPr lang="ar-EG" sz="2800" b="1" i="0" u="none" strike="noStrike" dirty="0">
                <a:solidFill>
                  <a:srgbClr val="FF0000"/>
                </a:solidFill>
                <a:effectLst/>
                <a:latin typeface="Times New Roman" panose="02020603050405020304" pitchFamily="18" charset="0"/>
              </a:rPr>
              <a:t>السعر النقدي الذي يعبر عن قيمة المنتج من وجهة نظر المنتجين أو المستهلكين.</a:t>
            </a:r>
            <a:endParaRPr lang="ar-EG" sz="2800" b="1" dirty="0">
              <a:solidFill>
                <a:srgbClr val="FF0000"/>
              </a:solidFill>
              <a:effectLst/>
            </a:endParaRPr>
          </a:p>
          <a:p>
            <a:pPr algn="r" rtl="1">
              <a:spcBef>
                <a:spcPts val="0"/>
              </a:spcBef>
              <a:spcAft>
                <a:spcPts val="500"/>
              </a:spcAft>
            </a:pPr>
            <a:r>
              <a:rPr lang="ar-EG" sz="2800" b="1" i="0" u="none" strike="noStrike" dirty="0">
                <a:solidFill>
                  <a:schemeClr val="accent6">
                    <a:lumMod val="50000"/>
                  </a:schemeClr>
                </a:solidFill>
                <a:effectLst/>
                <a:latin typeface="Times New Roman" panose="02020603050405020304" pitchFamily="18" charset="0"/>
              </a:rPr>
              <a:t>3- الترويج : </a:t>
            </a:r>
            <a:r>
              <a:rPr lang="ar-EG" sz="2800" b="1" i="0" u="none" strike="noStrike" dirty="0">
                <a:solidFill>
                  <a:srgbClr val="FF0000"/>
                </a:solidFill>
                <a:effectLst/>
                <a:latin typeface="Times New Roman" panose="02020603050405020304" pitchFamily="18" charset="0"/>
              </a:rPr>
              <a:t>مجموعة من الأنشطة التي يقوم بها البائع لإيصال معلومات</a:t>
            </a:r>
            <a:r>
              <a:rPr lang="ar-EG" sz="2800" b="1" dirty="0">
                <a:solidFill>
                  <a:srgbClr val="FF0000"/>
                </a:solidFill>
              </a:rPr>
              <a:t> </a:t>
            </a:r>
            <a:r>
              <a:rPr lang="ar-EG" sz="2800" b="1" i="0" u="none" strike="noStrike" dirty="0">
                <a:solidFill>
                  <a:srgbClr val="FF0000"/>
                </a:solidFill>
                <a:effectLst/>
                <a:latin typeface="Times New Roman" panose="02020603050405020304" pitchFamily="18" charset="0"/>
              </a:rPr>
              <a:t>عن منتجاته إلى فئات معينة من المستهدفين لإقناعهم بشراء.</a:t>
            </a:r>
            <a:endParaRPr lang="ar-EG" sz="2800" b="1" dirty="0">
              <a:solidFill>
                <a:srgbClr val="FF0000"/>
              </a:solidFill>
              <a:effectLst/>
            </a:endParaRPr>
          </a:p>
          <a:p>
            <a:pPr algn="r" rtl="1">
              <a:spcBef>
                <a:spcPts val="0"/>
              </a:spcBef>
              <a:spcAft>
                <a:spcPts val="500"/>
              </a:spcAft>
            </a:pPr>
            <a:r>
              <a:rPr lang="ar-EG" sz="2800" b="1" i="0" u="none" strike="noStrike" dirty="0">
                <a:solidFill>
                  <a:schemeClr val="accent6">
                    <a:lumMod val="50000"/>
                  </a:schemeClr>
                </a:solidFill>
                <a:effectLst/>
                <a:latin typeface="Times New Roman" panose="02020603050405020304" pitchFamily="18" charset="0"/>
              </a:rPr>
              <a:t>4- التوزيع : </a:t>
            </a:r>
            <a:r>
              <a:rPr lang="ar-EG" sz="2800" b="1" i="0" u="none" strike="noStrike" dirty="0">
                <a:solidFill>
                  <a:srgbClr val="FF0000"/>
                </a:solidFill>
                <a:effectLst/>
                <a:latin typeface="Times New Roman" panose="02020603050405020304" pitchFamily="18" charset="0"/>
              </a:rPr>
              <a:t>عملية توفير المنتج للعميل في المكان الملائم والوقت الملائم</a:t>
            </a:r>
            <a:r>
              <a:rPr lang="ar-EG" sz="2800" b="1" dirty="0">
                <a:solidFill>
                  <a:srgbClr val="FF0000"/>
                </a:solidFill>
              </a:rPr>
              <a:t> </a:t>
            </a:r>
            <a:r>
              <a:rPr lang="ar-EG" sz="2800" b="1" i="0" u="none" strike="noStrike" dirty="0">
                <a:solidFill>
                  <a:srgbClr val="FF0000"/>
                </a:solidFill>
                <a:effectLst/>
                <a:latin typeface="Times New Roman" panose="02020603050405020304" pitchFamily="18" charset="0"/>
              </a:rPr>
              <a:t>مع مراعاة الحفاظ على سلامة المنتج وجودته حتى وقت تسليمه.</a:t>
            </a:r>
            <a:endParaRPr lang="ar-EG" sz="2800" b="1" dirty="0">
              <a:solidFill>
                <a:srgbClr val="FF0000"/>
              </a:solidFill>
              <a:effectLst/>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5BC2F-689D-0AF0-D376-679AEE58E4B9}"/>
            </a:ext>
          </a:extLst>
        </p:cNvPr>
        <p:cNvGrpSpPr/>
        <p:nvPr/>
      </p:nvGrpSpPr>
      <p:grpSpPr>
        <a:xfrm>
          <a:off x="0" y="0"/>
          <a:ext cx="0" cy="0"/>
          <a:chOff x="0" y="0"/>
          <a:chExt cx="0" cy="0"/>
        </a:xfrm>
      </p:grpSpPr>
      <p:sp>
        <p:nvSpPr>
          <p:cNvPr id="2" name="Freeform 17">
            <a:extLst>
              <a:ext uri="{FF2B5EF4-FFF2-40B4-BE49-F238E27FC236}">
                <a16:creationId xmlns:a16="http://schemas.microsoft.com/office/drawing/2014/main" id="{AFD00A04-DC30-0C05-ACA8-B70A3044D27D}"/>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62460E58-B8B0-DF34-4C25-DBED4DEA59C0}"/>
              </a:ext>
            </a:extLst>
          </p:cNvPr>
          <p:cNvSpPr txBox="1"/>
          <p:nvPr/>
        </p:nvSpPr>
        <p:spPr>
          <a:xfrm>
            <a:off x="2627784" y="2420888"/>
            <a:ext cx="4248472" cy="1569660"/>
          </a:xfrm>
          <a:prstGeom prst="rect">
            <a:avLst/>
          </a:prstGeom>
          <a:noFill/>
        </p:spPr>
        <p:txBody>
          <a:bodyPr wrap="square" rtlCol="0">
            <a:spAutoFit/>
          </a:bodyPr>
          <a:lstStyle/>
          <a:p>
            <a:pPr algn="ctr">
              <a:spcAft>
                <a:spcPts val="500"/>
              </a:spcAft>
            </a:pPr>
            <a:r>
              <a:rPr lang="ar-EG" sz="4800" b="1" dirty="0">
                <a:latin typeface="Arial" panose="020B0604020202020204" pitchFamily="34" charset="0"/>
              </a:rPr>
              <a:t>اختر الإجابة الصحيحة فيما يأتي:</a:t>
            </a:r>
            <a:endParaRPr lang="ar-EG" sz="7200" b="1" dirty="0"/>
          </a:p>
        </p:txBody>
      </p:sp>
    </p:spTree>
    <p:extLst>
      <p:ext uri="{BB962C8B-B14F-4D97-AF65-F5344CB8AC3E}">
        <p14:creationId xmlns:p14="http://schemas.microsoft.com/office/powerpoint/2010/main" val="317549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510758" y="1556792"/>
            <a:ext cx="8122483" cy="646331"/>
          </a:xfrm>
          <a:prstGeom prst="rect">
            <a:avLst/>
          </a:prstGeom>
          <a:noFill/>
        </p:spPr>
        <p:txBody>
          <a:bodyPr wrap="square">
            <a:spAutoFit/>
          </a:bodyPr>
          <a:lstStyle/>
          <a:p>
            <a:pPr marL="571500" indent="-571500">
              <a:buFont typeface="Arial" panose="020B0604020202020204" pitchFamily="34" charset="0"/>
              <a:buChar char="•"/>
            </a:pPr>
            <a:r>
              <a:rPr lang="ar-EG" sz="3600" b="1" dirty="0"/>
              <a:t>من مميزات التسويق الإلكتروني أنه:</a:t>
            </a:r>
            <a:endParaRPr lang="ar-EG" sz="5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2680456"/>
            <a:ext cx="2952328" cy="1656506"/>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مرتبط بحدود جغرافية وبوقت معين</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510758" y="2581339"/>
            <a:ext cx="3272172" cy="1656506"/>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غير مرتبط بحدود جغرافية وبوقت معين</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565825" y="4812876"/>
            <a:ext cx="4012350"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غير مرتبط بحدود جغرافية ولا بوقت معين</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E444F6A9-E95C-871A-B925-1D7E5C542193}"/>
              </a:ext>
            </a:extLst>
          </p:cNvPr>
          <p:cNvSpPr/>
          <p:nvPr/>
        </p:nvSpPr>
        <p:spPr>
          <a:xfrm>
            <a:off x="2843807" y="4629914"/>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37949" y="1753039"/>
            <a:ext cx="8122483" cy="1569660"/>
          </a:xfrm>
          <a:prstGeom prst="rect">
            <a:avLst/>
          </a:prstGeom>
          <a:noFill/>
        </p:spPr>
        <p:txBody>
          <a:bodyPr wrap="square">
            <a:spAutoFit/>
          </a:bodyPr>
          <a:lstStyle/>
          <a:p>
            <a:r>
              <a:rPr lang="ar-EG" sz="3200" b="1" dirty="0"/>
              <a:t>مجموعة الأنشطة التي يقوم بها البائع لإيصال معلومات عن منتجاته إلى فئات معينة من المستهدفين</a:t>
            </a:r>
          </a:p>
          <a:p>
            <a:r>
              <a:rPr lang="ar-EG" sz="3200" b="1" dirty="0"/>
              <a:t>لإقناعهم بشرائها هو عنصر:</a:t>
            </a:r>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724128" y="3510967"/>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الترويج</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50177" y="3456434"/>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التوزيع</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35914" y="4869160"/>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التسعير</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8069D3FB-E901-8F43-68F6-FA359184F685}"/>
              </a:ext>
            </a:extLst>
          </p:cNvPr>
          <p:cNvSpPr/>
          <p:nvPr/>
        </p:nvSpPr>
        <p:spPr>
          <a:xfrm>
            <a:off x="5220073" y="3374979"/>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62920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37949" y="1753039"/>
            <a:ext cx="8122483" cy="1077218"/>
          </a:xfrm>
          <a:prstGeom prst="rect">
            <a:avLst/>
          </a:prstGeom>
          <a:noFill/>
        </p:spPr>
        <p:txBody>
          <a:bodyPr wrap="square">
            <a:spAutoFit/>
          </a:bodyPr>
          <a:lstStyle/>
          <a:p>
            <a:r>
              <a:rPr lang="ar-EG" sz="3200" b="1" dirty="0"/>
              <a:t>الاتصال بين مندوب المبيعات والعميل المرتقب بغرض تعريفه وإقناعه بالشراء هو:</a:t>
            </a:r>
            <a:endParaRPr lang="ar-EG" sz="4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3138034"/>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تنشيط المبيعات</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482699" y="3148832"/>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البيع الشخصي</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35914" y="4869160"/>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الإعلان</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2EA69656-0BF8-26FA-2CAD-51ECD7AB7BD0}"/>
              </a:ext>
            </a:extLst>
          </p:cNvPr>
          <p:cNvSpPr/>
          <p:nvPr/>
        </p:nvSpPr>
        <p:spPr>
          <a:xfrm>
            <a:off x="367867" y="3029312"/>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3867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علوية مقصوصة 1">
            <a:extLst>
              <a:ext uri="{FF2B5EF4-FFF2-40B4-BE49-F238E27FC236}">
                <a16:creationId xmlns:a16="http://schemas.microsoft.com/office/drawing/2014/main" id="{181279CA-6476-10DB-21A8-322D4B830A24}"/>
              </a:ext>
            </a:extLst>
          </p:cNvPr>
          <p:cNvSpPr/>
          <p:nvPr/>
        </p:nvSpPr>
        <p:spPr>
          <a:xfrm>
            <a:off x="683568" y="548679"/>
            <a:ext cx="7776864" cy="1204359"/>
          </a:xfrm>
          <a:prstGeom prst="snip2SameRect">
            <a:avLst/>
          </a:prstGeom>
          <a:solidFill>
            <a:srgbClr val="FF914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spcBef>
                <a:spcPts val="0"/>
              </a:spcBef>
              <a:spcAft>
                <a:spcPts val="500"/>
              </a:spcAft>
            </a:pPr>
            <a:r>
              <a:rPr lang="ar-EG" sz="3200" b="1" i="0" u="none" strike="noStrike" dirty="0">
                <a:solidFill>
                  <a:srgbClr val="002060"/>
                </a:solidFill>
                <a:effectLst/>
                <a:latin typeface="Arial" panose="020B0604020202020204" pitchFamily="34" charset="0"/>
              </a:rPr>
              <a:t>يتضمن الجدول التالي قائمة منتجات صنفها من حيث كونها سلعة أو خدمة.</a:t>
            </a:r>
            <a:endParaRPr lang="ar-EG" sz="5400" b="1" dirty="0">
              <a:solidFill>
                <a:srgbClr val="002060"/>
              </a:solidFill>
              <a:effectLst/>
            </a:endParaRPr>
          </a:p>
        </p:txBody>
      </p:sp>
      <p:graphicFrame>
        <p:nvGraphicFramePr>
          <p:cNvPr id="4" name="جدول 7">
            <a:extLst>
              <a:ext uri="{FF2B5EF4-FFF2-40B4-BE49-F238E27FC236}">
                <a16:creationId xmlns:a16="http://schemas.microsoft.com/office/drawing/2014/main" id="{3763C099-6BD3-6C3C-07F2-E98061413940}"/>
              </a:ext>
            </a:extLst>
          </p:cNvPr>
          <p:cNvGraphicFramePr>
            <a:graphicFrameLocks noGrp="1"/>
          </p:cNvGraphicFramePr>
          <p:nvPr>
            <p:extLst>
              <p:ext uri="{D42A27DB-BD31-4B8C-83A1-F6EECF244321}">
                <p14:modId xmlns:p14="http://schemas.microsoft.com/office/powerpoint/2010/main" val="3681899488"/>
              </p:ext>
            </p:extLst>
          </p:nvPr>
        </p:nvGraphicFramePr>
        <p:xfrm>
          <a:off x="683568" y="2060848"/>
          <a:ext cx="7944544" cy="4248475"/>
        </p:xfrm>
        <a:graphic>
          <a:graphicData uri="http://schemas.openxmlformats.org/drawingml/2006/table">
            <a:tbl>
              <a:tblPr firstRow="1" bandRow="1">
                <a:tableStyleId>{00A15C55-8517-42AA-B614-E9B94910E393}</a:tableStyleId>
              </a:tblPr>
              <a:tblGrid>
                <a:gridCol w="1986136">
                  <a:extLst>
                    <a:ext uri="{9D8B030D-6E8A-4147-A177-3AD203B41FA5}">
                      <a16:colId xmlns:a16="http://schemas.microsoft.com/office/drawing/2014/main" val="3366692845"/>
                    </a:ext>
                  </a:extLst>
                </a:gridCol>
                <a:gridCol w="1986136">
                  <a:extLst>
                    <a:ext uri="{9D8B030D-6E8A-4147-A177-3AD203B41FA5}">
                      <a16:colId xmlns:a16="http://schemas.microsoft.com/office/drawing/2014/main" val="2028053782"/>
                    </a:ext>
                  </a:extLst>
                </a:gridCol>
                <a:gridCol w="3012504">
                  <a:extLst>
                    <a:ext uri="{9D8B030D-6E8A-4147-A177-3AD203B41FA5}">
                      <a16:colId xmlns:a16="http://schemas.microsoft.com/office/drawing/2014/main" val="2293138290"/>
                    </a:ext>
                  </a:extLst>
                </a:gridCol>
                <a:gridCol w="959768">
                  <a:extLst>
                    <a:ext uri="{9D8B030D-6E8A-4147-A177-3AD203B41FA5}">
                      <a16:colId xmlns:a16="http://schemas.microsoft.com/office/drawing/2014/main" val="188036381"/>
                    </a:ext>
                  </a:extLst>
                </a:gridCol>
              </a:tblGrid>
              <a:tr h="606925">
                <a:tc>
                  <a:txBody>
                    <a:bodyPr/>
                    <a:lstStyle/>
                    <a:p>
                      <a:pPr algn="ctr"/>
                      <a:r>
                        <a:rPr lang="ar-EG" sz="2800" b="1" dirty="0"/>
                        <a:t>خدمة</a:t>
                      </a:r>
                      <a:endParaRPr lang="en-US" sz="2800" b="1" dirty="0"/>
                    </a:p>
                  </a:txBody>
                  <a:tcPr/>
                </a:tc>
                <a:tc>
                  <a:txBody>
                    <a:bodyPr/>
                    <a:lstStyle/>
                    <a:p>
                      <a:pPr algn="ctr"/>
                      <a:r>
                        <a:rPr lang="ar-EG" sz="2800" b="1" dirty="0"/>
                        <a:t>سلعة</a:t>
                      </a:r>
                      <a:endParaRPr lang="en-US" sz="2800" b="1" dirty="0"/>
                    </a:p>
                  </a:txBody>
                  <a:tcPr/>
                </a:tc>
                <a:tc>
                  <a:txBody>
                    <a:bodyPr/>
                    <a:lstStyle/>
                    <a:p>
                      <a:pPr algn="ctr"/>
                      <a:r>
                        <a:rPr lang="ar-EG" sz="2800" b="1" dirty="0"/>
                        <a:t>المنتج</a:t>
                      </a:r>
                      <a:endParaRPr lang="en-US" sz="2800" b="1" dirty="0"/>
                    </a:p>
                  </a:txBody>
                  <a:tcPr/>
                </a:tc>
                <a:tc>
                  <a:txBody>
                    <a:bodyPr/>
                    <a:lstStyle/>
                    <a:p>
                      <a:pPr algn="ctr"/>
                      <a:r>
                        <a:rPr lang="ar-EG" sz="2800" b="1" dirty="0"/>
                        <a:t>م</a:t>
                      </a:r>
                      <a:endParaRPr lang="en-US" sz="2800" b="1" dirty="0"/>
                    </a:p>
                  </a:txBody>
                  <a:tcPr/>
                </a:tc>
                <a:extLst>
                  <a:ext uri="{0D108BD9-81ED-4DB2-BD59-A6C34878D82A}">
                    <a16:rowId xmlns:a16="http://schemas.microsoft.com/office/drawing/2014/main" val="4059826238"/>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التشخيص الطبي</a:t>
                      </a:r>
                      <a:endParaRPr lang="en-US" sz="2800" b="1" dirty="0"/>
                    </a:p>
                  </a:txBody>
                  <a:tcPr/>
                </a:tc>
                <a:tc>
                  <a:txBody>
                    <a:bodyPr/>
                    <a:lstStyle/>
                    <a:p>
                      <a:pPr algn="ctr"/>
                      <a:r>
                        <a:rPr lang="ar-EG" sz="2800" b="1" dirty="0"/>
                        <a:t>1</a:t>
                      </a:r>
                      <a:endParaRPr lang="en-US" sz="2800" b="1" dirty="0"/>
                    </a:p>
                  </a:txBody>
                  <a:tcPr/>
                </a:tc>
                <a:extLst>
                  <a:ext uri="{0D108BD9-81ED-4DB2-BD59-A6C34878D82A}">
                    <a16:rowId xmlns:a16="http://schemas.microsoft.com/office/drawing/2014/main" val="3484051977"/>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الكتب والمجلات</a:t>
                      </a:r>
                      <a:endParaRPr lang="en-US" sz="2800" b="1" dirty="0"/>
                    </a:p>
                  </a:txBody>
                  <a:tcPr/>
                </a:tc>
                <a:tc>
                  <a:txBody>
                    <a:bodyPr/>
                    <a:lstStyle/>
                    <a:p>
                      <a:pPr algn="ctr"/>
                      <a:r>
                        <a:rPr lang="ar-EG" sz="2800" b="1" dirty="0"/>
                        <a:t>2</a:t>
                      </a:r>
                      <a:endParaRPr lang="en-US" sz="2800" b="1" dirty="0"/>
                    </a:p>
                  </a:txBody>
                  <a:tcPr/>
                </a:tc>
                <a:extLst>
                  <a:ext uri="{0D108BD9-81ED-4DB2-BD59-A6C34878D82A}">
                    <a16:rowId xmlns:a16="http://schemas.microsoft.com/office/drawing/2014/main" val="1155866856"/>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التعاملات البنكية</a:t>
                      </a:r>
                      <a:endParaRPr lang="en-US" sz="2800" b="1" dirty="0"/>
                    </a:p>
                  </a:txBody>
                  <a:tcPr/>
                </a:tc>
                <a:tc>
                  <a:txBody>
                    <a:bodyPr/>
                    <a:lstStyle/>
                    <a:p>
                      <a:pPr algn="ctr"/>
                      <a:r>
                        <a:rPr lang="ar-EG" sz="2800" b="1" dirty="0"/>
                        <a:t>3</a:t>
                      </a:r>
                      <a:endParaRPr lang="en-US" sz="2800" b="1" dirty="0"/>
                    </a:p>
                  </a:txBody>
                  <a:tcPr/>
                </a:tc>
                <a:extLst>
                  <a:ext uri="{0D108BD9-81ED-4DB2-BD59-A6C34878D82A}">
                    <a16:rowId xmlns:a16="http://schemas.microsoft.com/office/drawing/2014/main" val="880280335"/>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الأجهزة الذكية</a:t>
                      </a:r>
                      <a:endParaRPr lang="en-US" sz="2800" b="1" dirty="0"/>
                    </a:p>
                  </a:txBody>
                  <a:tcPr/>
                </a:tc>
                <a:tc>
                  <a:txBody>
                    <a:bodyPr/>
                    <a:lstStyle/>
                    <a:p>
                      <a:pPr algn="ctr"/>
                      <a:r>
                        <a:rPr lang="ar-EG" sz="2800" b="1" dirty="0"/>
                        <a:t>4</a:t>
                      </a:r>
                      <a:endParaRPr lang="en-US" sz="2800" b="1" dirty="0"/>
                    </a:p>
                  </a:txBody>
                  <a:tcPr/>
                </a:tc>
                <a:extLst>
                  <a:ext uri="{0D108BD9-81ED-4DB2-BD59-A6C34878D82A}">
                    <a16:rowId xmlns:a16="http://schemas.microsoft.com/office/drawing/2014/main" val="1184865235"/>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المواد الاستهلاكية</a:t>
                      </a:r>
                      <a:endParaRPr lang="en-US" sz="2800" b="1" dirty="0"/>
                    </a:p>
                  </a:txBody>
                  <a:tcPr/>
                </a:tc>
                <a:tc>
                  <a:txBody>
                    <a:bodyPr/>
                    <a:lstStyle/>
                    <a:p>
                      <a:pPr algn="ctr"/>
                      <a:r>
                        <a:rPr lang="ar-EG" sz="2800" b="1" dirty="0"/>
                        <a:t>5</a:t>
                      </a:r>
                      <a:endParaRPr lang="en-US" sz="2800" b="1" dirty="0"/>
                    </a:p>
                  </a:txBody>
                  <a:tcPr/>
                </a:tc>
                <a:extLst>
                  <a:ext uri="{0D108BD9-81ED-4DB2-BD59-A6C34878D82A}">
                    <a16:rowId xmlns:a16="http://schemas.microsoft.com/office/drawing/2014/main" val="987963630"/>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التعليم الخاص</a:t>
                      </a:r>
                      <a:endParaRPr lang="en-US" sz="2800" b="1" dirty="0"/>
                    </a:p>
                  </a:txBody>
                  <a:tcPr/>
                </a:tc>
                <a:tc>
                  <a:txBody>
                    <a:bodyPr/>
                    <a:lstStyle/>
                    <a:p>
                      <a:pPr algn="ctr"/>
                      <a:r>
                        <a:rPr lang="ar-EG" sz="2800" b="1" dirty="0"/>
                        <a:t>6</a:t>
                      </a:r>
                      <a:endParaRPr lang="en-US" sz="2800" b="1" dirty="0"/>
                    </a:p>
                  </a:txBody>
                  <a:tcPr/>
                </a:tc>
                <a:extLst>
                  <a:ext uri="{0D108BD9-81ED-4DB2-BD59-A6C34878D82A}">
                    <a16:rowId xmlns:a16="http://schemas.microsoft.com/office/drawing/2014/main" val="2958864661"/>
                  </a:ext>
                </a:extLst>
              </a:tr>
            </a:tbl>
          </a:graphicData>
        </a:graphic>
      </p:graphicFrame>
      <p:sp>
        <p:nvSpPr>
          <p:cNvPr id="3" name="مربع نص 2">
            <a:extLst>
              <a:ext uri="{FF2B5EF4-FFF2-40B4-BE49-F238E27FC236}">
                <a16:creationId xmlns:a16="http://schemas.microsoft.com/office/drawing/2014/main" id="{19DCE62E-3B1D-99A4-2114-731165B47205}"/>
              </a:ext>
            </a:extLst>
          </p:cNvPr>
          <p:cNvSpPr txBox="1"/>
          <p:nvPr/>
        </p:nvSpPr>
        <p:spPr>
          <a:xfrm>
            <a:off x="1475656" y="2708920"/>
            <a:ext cx="557808"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
        <p:nvSpPr>
          <p:cNvPr id="5" name="مربع نص 4">
            <a:extLst>
              <a:ext uri="{FF2B5EF4-FFF2-40B4-BE49-F238E27FC236}">
                <a16:creationId xmlns:a16="http://schemas.microsoft.com/office/drawing/2014/main" id="{9FF61FBB-38B6-370D-4FC0-6243027772C7}"/>
              </a:ext>
            </a:extLst>
          </p:cNvPr>
          <p:cNvSpPr txBox="1"/>
          <p:nvPr/>
        </p:nvSpPr>
        <p:spPr>
          <a:xfrm>
            <a:off x="3347864" y="3232140"/>
            <a:ext cx="557808"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
        <p:nvSpPr>
          <p:cNvPr id="6" name="مربع نص 5">
            <a:extLst>
              <a:ext uri="{FF2B5EF4-FFF2-40B4-BE49-F238E27FC236}">
                <a16:creationId xmlns:a16="http://schemas.microsoft.com/office/drawing/2014/main" id="{6869520D-B65B-D6F9-E355-C60141621510}"/>
              </a:ext>
            </a:extLst>
          </p:cNvPr>
          <p:cNvSpPr txBox="1"/>
          <p:nvPr/>
        </p:nvSpPr>
        <p:spPr>
          <a:xfrm>
            <a:off x="1475656" y="3953568"/>
            <a:ext cx="557808"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
        <p:nvSpPr>
          <p:cNvPr id="7" name="مربع نص 6">
            <a:extLst>
              <a:ext uri="{FF2B5EF4-FFF2-40B4-BE49-F238E27FC236}">
                <a16:creationId xmlns:a16="http://schemas.microsoft.com/office/drawing/2014/main" id="{A9164163-54F5-707F-512C-85CDADB8CE8C}"/>
              </a:ext>
            </a:extLst>
          </p:cNvPr>
          <p:cNvSpPr txBox="1"/>
          <p:nvPr/>
        </p:nvSpPr>
        <p:spPr>
          <a:xfrm>
            <a:off x="3347864" y="4476788"/>
            <a:ext cx="557808"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
        <p:nvSpPr>
          <p:cNvPr id="8" name="مربع نص 7">
            <a:extLst>
              <a:ext uri="{FF2B5EF4-FFF2-40B4-BE49-F238E27FC236}">
                <a16:creationId xmlns:a16="http://schemas.microsoft.com/office/drawing/2014/main" id="{04A837BF-8B03-BC9B-F9D2-F51954F8E050}"/>
              </a:ext>
            </a:extLst>
          </p:cNvPr>
          <p:cNvSpPr txBox="1"/>
          <p:nvPr/>
        </p:nvSpPr>
        <p:spPr>
          <a:xfrm>
            <a:off x="3491880" y="5131445"/>
            <a:ext cx="557808"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
        <p:nvSpPr>
          <p:cNvPr id="9" name="مربع نص 8">
            <a:extLst>
              <a:ext uri="{FF2B5EF4-FFF2-40B4-BE49-F238E27FC236}">
                <a16:creationId xmlns:a16="http://schemas.microsoft.com/office/drawing/2014/main" id="{599909D6-5212-2D8E-C1C0-809E4794C237}"/>
              </a:ext>
            </a:extLst>
          </p:cNvPr>
          <p:cNvSpPr txBox="1"/>
          <p:nvPr/>
        </p:nvSpPr>
        <p:spPr>
          <a:xfrm>
            <a:off x="1475656" y="5654665"/>
            <a:ext cx="557808"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Tree>
    <p:extLst>
      <p:ext uri="{BB962C8B-B14F-4D97-AF65-F5344CB8AC3E}">
        <p14:creationId xmlns:p14="http://schemas.microsoft.com/office/powerpoint/2010/main" val="258374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80">
                                          <p:stCondLst>
                                            <p:cond delay="0"/>
                                          </p:stCondLst>
                                        </p:cTn>
                                        <p:tgtEl>
                                          <p:spTgt spid="3"/>
                                        </p:tgtEl>
                                      </p:cBhvr>
                                    </p:animEffect>
                                    <p:anim calcmode="lin" valueType="num">
                                      <p:cBhvr>
                                        <p:cTn id="1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gtEl>
                                      </p:cBhvr>
                                      <p:to x="100000" y="60000"/>
                                    </p:animScale>
                                    <p:animScale>
                                      <p:cBhvr>
                                        <p:cTn id="24" dur="166" decel="50000">
                                          <p:stCondLst>
                                            <p:cond delay="676"/>
                                          </p:stCondLst>
                                        </p:cTn>
                                        <p:tgtEl>
                                          <p:spTgt spid="3"/>
                                        </p:tgtEl>
                                      </p:cBhvr>
                                      <p:to x="100000" y="100000"/>
                                    </p:animScale>
                                    <p:animScale>
                                      <p:cBhvr>
                                        <p:cTn id="25" dur="26">
                                          <p:stCondLst>
                                            <p:cond delay="1312"/>
                                          </p:stCondLst>
                                        </p:cTn>
                                        <p:tgtEl>
                                          <p:spTgt spid="3"/>
                                        </p:tgtEl>
                                      </p:cBhvr>
                                      <p:to x="100000" y="80000"/>
                                    </p:animScale>
                                    <p:animScale>
                                      <p:cBhvr>
                                        <p:cTn id="26" dur="166" decel="50000">
                                          <p:stCondLst>
                                            <p:cond delay="1338"/>
                                          </p:stCondLst>
                                        </p:cTn>
                                        <p:tgtEl>
                                          <p:spTgt spid="3"/>
                                        </p:tgtEl>
                                      </p:cBhvr>
                                      <p:to x="100000" y="100000"/>
                                    </p:animScale>
                                    <p:animScale>
                                      <p:cBhvr>
                                        <p:cTn id="27" dur="26">
                                          <p:stCondLst>
                                            <p:cond delay="1642"/>
                                          </p:stCondLst>
                                        </p:cTn>
                                        <p:tgtEl>
                                          <p:spTgt spid="3"/>
                                        </p:tgtEl>
                                      </p:cBhvr>
                                      <p:to x="100000" y="90000"/>
                                    </p:animScale>
                                    <p:animScale>
                                      <p:cBhvr>
                                        <p:cTn id="28" dur="166" decel="50000">
                                          <p:stCondLst>
                                            <p:cond delay="1668"/>
                                          </p:stCondLst>
                                        </p:cTn>
                                        <p:tgtEl>
                                          <p:spTgt spid="3"/>
                                        </p:tgtEl>
                                      </p:cBhvr>
                                      <p:to x="100000" y="100000"/>
                                    </p:animScale>
                                    <p:animScale>
                                      <p:cBhvr>
                                        <p:cTn id="29" dur="26">
                                          <p:stCondLst>
                                            <p:cond delay="1808"/>
                                          </p:stCondLst>
                                        </p:cTn>
                                        <p:tgtEl>
                                          <p:spTgt spid="3"/>
                                        </p:tgtEl>
                                      </p:cBhvr>
                                      <p:to x="100000" y="95000"/>
                                    </p:animScale>
                                    <p:animScale>
                                      <p:cBhvr>
                                        <p:cTn id="30" dur="166" decel="50000">
                                          <p:stCondLst>
                                            <p:cond delay="1834"/>
                                          </p:stCondLst>
                                        </p:cTn>
                                        <p:tgtEl>
                                          <p:spTgt spid="3"/>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80">
                                          <p:stCondLst>
                                            <p:cond delay="0"/>
                                          </p:stCondLst>
                                        </p:cTn>
                                        <p:tgtEl>
                                          <p:spTgt spid="5"/>
                                        </p:tgtEl>
                                      </p:cBhvr>
                                    </p:animEffect>
                                    <p:anim calcmode="lin" valueType="num">
                                      <p:cBhvr>
                                        <p:cTn id="3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1" dur="26">
                                          <p:stCondLst>
                                            <p:cond delay="650"/>
                                          </p:stCondLst>
                                        </p:cTn>
                                        <p:tgtEl>
                                          <p:spTgt spid="5"/>
                                        </p:tgtEl>
                                      </p:cBhvr>
                                      <p:to x="100000" y="60000"/>
                                    </p:animScale>
                                    <p:animScale>
                                      <p:cBhvr>
                                        <p:cTn id="42" dur="166" decel="50000">
                                          <p:stCondLst>
                                            <p:cond delay="676"/>
                                          </p:stCondLst>
                                        </p:cTn>
                                        <p:tgtEl>
                                          <p:spTgt spid="5"/>
                                        </p:tgtEl>
                                      </p:cBhvr>
                                      <p:to x="100000" y="100000"/>
                                    </p:animScale>
                                    <p:animScale>
                                      <p:cBhvr>
                                        <p:cTn id="43" dur="26">
                                          <p:stCondLst>
                                            <p:cond delay="1312"/>
                                          </p:stCondLst>
                                        </p:cTn>
                                        <p:tgtEl>
                                          <p:spTgt spid="5"/>
                                        </p:tgtEl>
                                      </p:cBhvr>
                                      <p:to x="100000" y="80000"/>
                                    </p:animScale>
                                    <p:animScale>
                                      <p:cBhvr>
                                        <p:cTn id="44" dur="166" decel="50000">
                                          <p:stCondLst>
                                            <p:cond delay="1338"/>
                                          </p:stCondLst>
                                        </p:cTn>
                                        <p:tgtEl>
                                          <p:spTgt spid="5"/>
                                        </p:tgtEl>
                                      </p:cBhvr>
                                      <p:to x="100000" y="100000"/>
                                    </p:animScale>
                                    <p:animScale>
                                      <p:cBhvr>
                                        <p:cTn id="45" dur="26">
                                          <p:stCondLst>
                                            <p:cond delay="1642"/>
                                          </p:stCondLst>
                                        </p:cTn>
                                        <p:tgtEl>
                                          <p:spTgt spid="5"/>
                                        </p:tgtEl>
                                      </p:cBhvr>
                                      <p:to x="100000" y="90000"/>
                                    </p:animScale>
                                    <p:animScale>
                                      <p:cBhvr>
                                        <p:cTn id="46" dur="166" decel="50000">
                                          <p:stCondLst>
                                            <p:cond delay="1668"/>
                                          </p:stCondLst>
                                        </p:cTn>
                                        <p:tgtEl>
                                          <p:spTgt spid="5"/>
                                        </p:tgtEl>
                                      </p:cBhvr>
                                      <p:to x="100000" y="100000"/>
                                    </p:animScale>
                                    <p:animScale>
                                      <p:cBhvr>
                                        <p:cTn id="47" dur="26">
                                          <p:stCondLst>
                                            <p:cond delay="1808"/>
                                          </p:stCondLst>
                                        </p:cTn>
                                        <p:tgtEl>
                                          <p:spTgt spid="5"/>
                                        </p:tgtEl>
                                      </p:cBhvr>
                                      <p:to x="100000" y="95000"/>
                                    </p:animScale>
                                    <p:animScale>
                                      <p:cBhvr>
                                        <p:cTn id="48" dur="166" decel="50000">
                                          <p:stCondLst>
                                            <p:cond delay="1834"/>
                                          </p:stCondLst>
                                        </p:cTn>
                                        <p:tgtEl>
                                          <p:spTgt spid="5"/>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down)">
                                      <p:cBhvr>
                                        <p:cTn id="53" dur="580">
                                          <p:stCondLst>
                                            <p:cond delay="0"/>
                                          </p:stCondLst>
                                        </p:cTn>
                                        <p:tgtEl>
                                          <p:spTgt spid="6"/>
                                        </p:tgtEl>
                                      </p:cBhvr>
                                    </p:animEffect>
                                    <p:anim calcmode="lin" valueType="num">
                                      <p:cBhvr>
                                        <p:cTn id="5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9" dur="26">
                                          <p:stCondLst>
                                            <p:cond delay="650"/>
                                          </p:stCondLst>
                                        </p:cTn>
                                        <p:tgtEl>
                                          <p:spTgt spid="6"/>
                                        </p:tgtEl>
                                      </p:cBhvr>
                                      <p:to x="100000" y="60000"/>
                                    </p:animScale>
                                    <p:animScale>
                                      <p:cBhvr>
                                        <p:cTn id="60" dur="166" decel="50000">
                                          <p:stCondLst>
                                            <p:cond delay="676"/>
                                          </p:stCondLst>
                                        </p:cTn>
                                        <p:tgtEl>
                                          <p:spTgt spid="6"/>
                                        </p:tgtEl>
                                      </p:cBhvr>
                                      <p:to x="100000" y="100000"/>
                                    </p:animScale>
                                    <p:animScale>
                                      <p:cBhvr>
                                        <p:cTn id="61" dur="26">
                                          <p:stCondLst>
                                            <p:cond delay="1312"/>
                                          </p:stCondLst>
                                        </p:cTn>
                                        <p:tgtEl>
                                          <p:spTgt spid="6"/>
                                        </p:tgtEl>
                                      </p:cBhvr>
                                      <p:to x="100000" y="80000"/>
                                    </p:animScale>
                                    <p:animScale>
                                      <p:cBhvr>
                                        <p:cTn id="62" dur="166" decel="50000">
                                          <p:stCondLst>
                                            <p:cond delay="1338"/>
                                          </p:stCondLst>
                                        </p:cTn>
                                        <p:tgtEl>
                                          <p:spTgt spid="6"/>
                                        </p:tgtEl>
                                      </p:cBhvr>
                                      <p:to x="100000" y="100000"/>
                                    </p:animScale>
                                    <p:animScale>
                                      <p:cBhvr>
                                        <p:cTn id="63" dur="26">
                                          <p:stCondLst>
                                            <p:cond delay="1642"/>
                                          </p:stCondLst>
                                        </p:cTn>
                                        <p:tgtEl>
                                          <p:spTgt spid="6"/>
                                        </p:tgtEl>
                                      </p:cBhvr>
                                      <p:to x="100000" y="90000"/>
                                    </p:animScale>
                                    <p:animScale>
                                      <p:cBhvr>
                                        <p:cTn id="64" dur="166" decel="50000">
                                          <p:stCondLst>
                                            <p:cond delay="1668"/>
                                          </p:stCondLst>
                                        </p:cTn>
                                        <p:tgtEl>
                                          <p:spTgt spid="6"/>
                                        </p:tgtEl>
                                      </p:cBhvr>
                                      <p:to x="100000" y="100000"/>
                                    </p:animScale>
                                    <p:animScale>
                                      <p:cBhvr>
                                        <p:cTn id="65" dur="26">
                                          <p:stCondLst>
                                            <p:cond delay="1808"/>
                                          </p:stCondLst>
                                        </p:cTn>
                                        <p:tgtEl>
                                          <p:spTgt spid="6"/>
                                        </p:tgtEl>
                                      </p:cBhvr>
                                      <p:to x="100000" y="95000"/>
                                    </p:animScale>
                                    <p:animScale>
                                      <p:cBhvr>
                                        <p:cTn id="66" dur="166" decel="50000">
                                          <p:stCondLst>
                                            <p:cond delay="1834"/>
                                          </p:stCondLst>
                                        </p:cTn>
                                        <p:tgtEl>
                                          <p:spTgt spid="6"/>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down)">
                                      <p:cBhvr>
                                        <p:cTn id="71" dur="580">
                                          <p:stCondLst>
                                            <p:cond delay="0"/>
                                          </p:stCondLst>
                                        </p:cTn>
                                        <p:tgtEl>
                                          <p:spTgt spid="7"/>
                                        </p:tgtEl>
                                      </p:cBhvr>
                                    </p:animEffect>
                                    <p:anim calcmode="lin" valueType="num">
                                      <p:cBhvr>
                                        <p:cTn id="7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7" dur="26">
                                          <p:stCondLst>
                                            <p:cond delay="650"/>
                                          </p:stCondLst>
                                        </p:cTn>
                                        <p:tgtEl>
                                          <p:spTgt spid="7"/>
                                        </p:tgtEl>
                                      </p:cBhvr>
                                      <p:to x="100000" y="60000"/>
                                    </p:animScale>
                                    <p:animScale>
                                      <p:cBhvr>
                                        <p:cTn id="78" dur="166" decel="50000">
                                          <p:stCondLst>
                                            <p:cond delay="676"/>
                                          </p:stCondLst>
                                        </p:cTn>
                                        <p:tgtEl>
                                          <p:spTgt spid="7"/>
                                        </p:tgtEl>
                                      </p:cBhvr>
                                      <p:to x="100000" y="100000"/>
                                    </p:animScale>
                                    <p:animScale>
                                      <p:cBhvr>
                                        <p:cTn id="79" dur="26">
                                          <p:stCondLst>
                                            <p:cond delay="1312"/>
                                          </p:stCondLst>
                                        </p:cTn>
                                        <p:tgtEl>
                                          <p:spTgt spid="7"/>
                                        </p:tgtEl>
                                      </p:cBhvr>
                                      <p:to x="100000" y="80000"/>
                                    </p:animScale>
                                    <p:animScale>
                                      <p:cBhvr>
                                        <p:cTn id="80" dur="166" decel="50000">
                                          <p:stCondLst>
                                            <p:cond delay="1338"/>
                                          </p:stCondLst>
                                        </p:cTn>
                                        <p:tgtEl>
                                          <p:spTgt spid="7"/>
                                        </p:tgtEl>
                                      </p:cBhvr>
                                      <p:to x="100000" y="100000"/>
                                    </p:animScale>
                                    <p:animScale>
                                      <p:cBhvr>
                                        <p:cTn id="81" dur="26">
                                          <p:stCondLst>
                                            <p:cond delay="1642"/>
                                          </p:stCondLst>
                                        </p:cTn>
                                        <p:tgtEl>
                                          <p:spTgt spid="7"/>
                                        </p:tgtEl>
                                      </p:cBhvr>
                                      <p:to x="100000" y="90000"/>
                                    </p:animScale>
                                    <p:animScale>
                                      <p:cBhvr>
                                        <p:cTn id="82" dur="166" decel="50000">
                                          <p:stCondLst>
                                            <p:cond delay="1668"/>
                                          </p:stCondLst>
                                        </p:cTn>
                                        <p:tgtEl>
                                          <p:spTgt spid="7"/>
                                        </p:tgtEl>
                                      </p:cBhvr>
                                      <p:to x="100000" y="100000"/>
                                    </p:animScale>
                                    <p:animScale>
                                      <p:cBhvr>
                                        <p:cTn id="83" dur="26">
                                          <p:stCondLst>
                                            <p:cond delay="1808"/>
                                          </p:stCondLst>
                                        </p:cTn>
                                        <p:tgtEl>
                                          <p:spTgt spid="7"/>
                                        </p:tgtEl>
                                      </p:cBhvr>
                                      <p:to x="100000" y="95000"/>
                                    </p:animScale>
                                    <p:animScale>
                                      <p:cBhvr>
                                        <p:cTn id="84" dur="166" decel="50000">
                                          <p:stCondLst>
                                            <p:cond delay="1834"/>
                                          </p:stCondLst>
                                        </p:cTn>
                                        <p:tgtEl>
                                          <p:spTgt spid="7"/>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grpId="0" nodeType="clickEffect">
                                  <p:stCondLst>
                                    <p:cond delay="0"/>
                                  </p:stCondLst>
                                  <p:childTnLst>
                                    <p:set>
                                      <p:cBhvr>
                                        <p:cTn id="88" dur="1" fill="hold">
                                          <p:stCondLst>
                                            <p:cond delay="0"/>
                                          </p:stCondLst>
                                        </p:cTn>
                                        <p:tgtEl>
                                          <p:spTgt spid="8"/>
                                        </p:tgtEl>
                                        <p:attrNameLst>
                                          <p:attrName>style.visibility</p:attrName>
                                        </p:attrNameLst>
                                      </p:cBhvr>
                                      <p:to>
                                        <p:strVal val="visible"/>
                                      </p:to>
                                    </p:set>
                                    <p:animEffect transition="in" filter="wipe(down)">
                                      <p:cBhvr>
                                        <p:cTn id="89" dur="580">
                                          <p:stCondLst>
                                            <p:cond delay="0"/>
                                          </p:stCondLst>
                                        </p:cTn>
                                        <p:tgtEl>
                                          <p:spTgt spid="8"/>
                                        </p:tgtEl>
                                      </p:cBhvr>
                                    </p:animEffect>
                                    <p:anim calcmode="lin" valueType="num">
                                      <p:cBhvr>
                                        <p:cTn id="9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95" dur="26">
                                          <p:stCondLst>
                                            <p:cond delay="650"/>
                                          </p:stCondLst>
                                        </p:cTn>
                                        <p:tgtEl>
                                          <p:spTgt spid="8"/>
                                        </p:tgtEl>
                                      </p:cBhvr>
                                      <p:to x="100000" y="60000"/>
                                    </p:animScale>
                                    <p:animScale>
                                      <p:cBhvr>
                                        <p:cTn id="96" dur="166" decel="50000">
                                          <p:stCondLst>
                                            <p:cond delay="676"/>
                                          </p:stCondLst>
                                        </p:cTn>
                                        <p:tgtEl>
                                          <p:spTgt spid="8"/>
                                        </p:tgtEl>
                                      </p:cBhvr>
                                      <p:to x="100000" y="100000"/>
                                    </p:animScale>
                                    <p:animScale>
                                      <p:cBhvr>
                                        <p:cTn id="97" dur="26">
                                          <p:stCondLst>
                                            <p:cond delay="1312"/>
                                          </p:stCondLst>
                                        </p:cTn>
                                        <p:tgtEl>
                                          <p:spTgt spid="8"/>
                                        </p:tgtEl>
                                      </p:cBhvr>
                                      <p:to x="100000" y="80000"/>
                                    </p:animScale>
                                    <p:animScale>
                                      <p:cBhvr>
                                        <p:cTn id="98" dur="166" decel="50000">
                                          <p:stCondLst>
                                            <p:cond delay="1338"/>
                                          </p:stCondLst>
                                        </p:cTn>
                                        <p:tgtEl>
                                          <p:spTgt spid="8"/>
                                        </p:tgtEl>
                                      </p:cBhvr>
                                      <p:to x="100000" y="100000"/>
                                    </p:animScale>
                                    <p:animScale>
                                      <p:cBhvr>
                                        <p:cTn id="99" dur="26">
                                          <p:stCondLst>
                                            <p:cond delay="1642"/>
                                          </p:stCondLst>
                                        </p:cTn>
                                        <p:tgtEl>
                                          <p:spTgt spid="8"/>
                                        </p:tgtEl>
                                      </p:cBhvr>
                                      <p:to x="100000" y="90000"/>
                                    </p:animScale>
                                    <p:animScale>
                                      <p:cBhvr>
                                        <p:cTn id="100" dur="166" decel="50000">
                                          <p:stCondLst>
                                            <p:cond delay="1668"/>
                                          </p:stCondLst>
                                        </p:cTn>
                                        <p:tgtEl>
                                          <p:spTgt spid="8"/>
                                        </p:tgtEl>
                                      </p:cBhvr>
                                      <p:to x="100000" y="100000"/>
                                    </p:animScale>
                                    <p:animScale>
                                      <p:cBhvr>
                                        <p:cTn id="101" dur="26">
                                          <p:stCondLst>
                                            <p:cond delay="1808"/>
                                          </p:stCondLst>
                                        </p:cTn>
                                        <p:tgtEl>
                                          <p:spTgt spid="8"/>
                                        </p:tgtEl>
                                      </p:cBhvr>
                                      <p:to x="100000" y="95000"/>
                                    </p:animScale>
                                    <p:animScale>
                                      <p:cBhvr>
                                        <p:cTn id="102" dur="166" decel="50000">
                                          <p:stCondLst>
                                            <p:cond delay="1834"/>
                                          </p:stCondLst>
                                        </p:cTn>
                                        <p:tgtEl>
                                          <p:spTgt spid="8"/>
                                        </p:tgtEl>
                                      </p:cBhvr>
                                      <p:to x="100000" y="100000"/>
                                    </p:animScale>
                                  </p:childTnLst>
                                </p:cTn>
                              </p:par>
                            </p:childTnLst>
                          </p:cTn>
                        </p:par>
                      </p:childTnLst>
                    </p:cTn>
                  </p:par>
                  <p:par>
                    <p:cTn id="103" fill="hold">
                      <p:stCondLst>
                        <p:cond delay="indefinite"/>
                      </p:stCondLst>
                      <p:childTnLst>
                        <p:par>
                          <p:cTn id="104" fill="hold">
                            <p:stCondLst>
                              <p:cond delay="0"/>
                            </p:stCondLst>
                            <p:childTnLst>
                              <p:par>
                                <p:cTn id="105" presetID="26" presetClass="entr" presetSubtype="0" fill="hold" grpId="0" nodeType="clickEffect">
                                  <p:stCondLst>
                                    <p:cond delay="0"/>
                                  </p:stCondLst>
                                  <p:childTnLst>
                                    <p:set>
                                      <p:cBhvr>
                                        <p:cTn id="106" dur="1" fill="hold">
                                          <p:stCondLst>
                                            <p:cond delay="0"/>
                                          </p:stCondLst>
                                        </p:cTn>
                                        <p:tgtEl>
                                          <p:spTgt spid="9"/>
                                        </p:tgtEl>
                                        <p:attrNameLst>
                                          <p:attrName>style.visibility</p:attrName>
                                        </p:attrNameLst>
                                      </p:cBhvr>
                                      <p:to>
                                        <p:strVal val="visible"/>
                                      </p:to>
                                    </p:set>
                                    <p:animEffect transition="in" filter="wipe(down)">
                                      <p:cBhvr>
                                        <p:cTn id="107" dur="580">
                                          <p:stCondLst>
                                            <p:cond delay="0"/>
                                          </p:stCondLst>
                                        </p:cTn>
                                        <p:tgtEl>
                                          <p:spTgt spid="9"/>
                                        </p:tgtEl>
                                      </p:cBhvr>
                                    </p:animEffect>
                                    <p:anim calcmode="lin" valueType="num">
                                      <p:cBhvr>
                                        <p:cTn id="10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13" dur="26">
                                          <p:stCondLst>
                                            <p:cond delay="650"/>
                                          </p:stCondLst>
                                        </p:cTn>
                                        <p:tgtEl>
                                          <p:spTgt spid="9"/>
                                        </p:tgtEl>
                                      </p:cBhvr>
                                      <p:to x="100000" y="60000"/>
                                    </p:animScale>
                                    <p:animScale>
                                      <p:cBhvr>
                                        <p:cTn id="114" dur="166" decel="50000">
                                          <p:stCondLst>
                                            <p:cond delay="676"/>
                                          </p:stCondLst>
                                        </p:cTn>
                                        <p:tgtEl>
                                          <p:spTgt spid="9"/>
                                        </p:tgtEl>
                                      </p:cBhvr>
                                      <p:to x="100000" y="100000"/>
                                    </p:animScale>
                                    <p:animScale>
                                      <p:cBhvr>
                                        <p:cTn id="115" dur="26">
                                          <p:stCondLst>
                                            <p:cond delay="1312"/>
                                          </p:stCondLst>
                                        </p:cTn>
                                        <p:tgtEl>
                                          <p:spTgt spid="9"/>
                                        </p:tgtEl>
                                      </p:cBhvr>
                                      <p:to x="100000" y="80000"/>
                                    </p:animScale>
                                    <p:animScale>
                                      <p:cBhvr>
                                        <p:cTn id="116" dur="166" decel="50000">
                                          <p:stCondLst>
                                            <p:cond delay="1338"/>
                                          </p:stCondLst>
                                        </p:cTn>
                                        <p:tgtEl>
                                          <p:spTgt spid="9"/>
                                        </p:tgtEl>
                                      </p:cBhvr>
                                      <p:to x="100000" y="100000"/>
                                    </p:animScale>
                                    <p:animScale>
                                      <p:cBhvr>
                                        <p:cTn id="117" dur="26">
                                          <p:stCondLst>
                                            <p:cond delay="1642"/>
                                          </p:stCondLst>
                                        </p:cTn>
                                        <p:tgtEl>
                                          <p:spTgt spid="9"/>
                                        </p:tgtEl>
                                      </p:cBhvr>
                                      <p:to x="100000" y="90000"/>
                                    </p:animScale>
                                    <p:animScale>
                                      <p:cBhvr>
                                        <p:cTn id="118" dur="166" decel="50000">
                                          <p:stCondLst>
                                            <p:cond delay="1668"/>
                                          </p:stCondLst>
                                        </p:cTn>
                                        <p:tgtEl>
                                          <p:spTgt spid="9"/>
                                        </p:tgtEl>
                                      </p:cBhvr>
                                      <p:to x="100000" y="100000"/>
                                    </p:animScale>
                                    <p:animScale>
                                      <p:cBhvr>
                                        <p:cTn id="119" dur="26">
                                          <p:stCondLst>
                                            <p:cond delay="1808"/>
                                          </p:stCondLst>
                                        </p:cTn>
                                        <p:tgtEl>
                                          <p:spTgt spid="9"/>
                                        </p:tgtEl>
                                      </p:cBhvr>
                                      <p:to x="100000" y="95000"/>
                                    </p:animScale>
                                    <p:animScale>
                                      <p:cBhvr>
                                        <p:cTn id="1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p:bldP spid="7" grpId="0"/>
      <p:bldP spid="8" grpId="0"/>
      <p:bldP spid="9"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8125</TotalTime>
  <Words>1146</Words>
  <Application>Microsoft Office PowerPoint</Application>
  <PresentationFormat>On-screen Show (4:3)</PresentationFormat>
  <Paragraphs>138</Paragraphs>
  <Slides>50</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50</vt:i4>
      </vt:variant>
    </vt:vector>
  </HeadingPairs>
  <TitlesOfParts>
    <vt:vector size="59" baseType="lpstr">
      <vt:lpstr>Arial</vt:lpstr>
      <vt:lpstr>Calibri</vt:lpstr>
      <vt:lpstr>Calibri Light</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306</cp:revision>
  <dcterms:created xsi:type="dcterms:W3CDTF">2020-12-01T14:21:27Z</dcterms:created>
  <dcterms:modified xsi:type="dcterms:W3CDTF">2025-12-04T04:58:13Z</dcterms:modified>
</cp:coreProperties>
</file>