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84" r:id="rId2"/>
    <p:sldMasterId id="2147483720" r:id="rId3"/>
  </p:sldMasterIdLst>
  <p:sldIdLst>
    <p:sldId id="256" r:id="rId4"/>
    <p:sldId id="263" r:id="rId5"/>
    <p:sldId id="423" r:id="rId6"/>
    <p:sldId id="757" r:id="rId7"/>
    <p:sldId id="264" r:id="rId8"/>
    <p:sldId id="265" r:id="rId9"/>
    <p:sldId id="760" r:id="rId10"/>
    <p:sldId id="762" r:id="rId11"/>
    <p:sldId id="262" r:id="rId12"/>
    <p:sldId id="756" r:id="rId13"/>
    <p:sldId id="773" r:id="rId14"/>
    <p:sldId id="774" r:id="rId15"/>
    <p:sldId id="775" r:id="rId16"/>
    <p:sldId id="776" r:id="rId17"/>
    <p:sldId id="796" r:id="rId18"/>
    <p:sldId id="797" r:id="rId19"/>
    <p:sldId id="765" r:id="rId20"/>
    <p:sldId id="766" r:id="rId21"/>
    <p:sldId id="798" r:id="rId22"/>
    <p:sldId id="778" r:id="rId23"/>
    <p:sldId id="799" r:id="rId24"/>
    <p:sldId id="780" r:id="rId25"/>
    <p:sldId id="781" r:id="rId26"/>
    <p:sldId id="768" r:id="rId27"/>
    <p:sldId id="800" r:id="rId28"/>
    <p:sldId id="783" r:id="rId29"/>
    <p:sldId id="784" r:id="rId30"/>
    <p:sldId id="785" r:id="rId31"/>
    <p:sldId id="786" r:id="rId32"/>
    <p:sldId id="787" r:id="rId33"/>
    <p:sldId id="788" r:id="rId34"/>
    <p:sldId id="801" r:id="rId35"/>
    <p:sldId id="790" r:id="rId36"/>
    <p:sldId id="791" r:id="rId37"/>
    <p:sldId id="792" r:id="rId38"/>
    <p:sldId id="777" r:id="rId39"/>
    <p:sldId id="770" r:id="rId40"/>
    <p:sldId id="802" r:id="rId41"/>
    <p:sldId id="772" r:id="rId42"/>
    <p:sldId id="258" r:id="rId43"/>
    <p:sldId id="803" r:id="rId44"/>
    <p:sldId id="494" r:id="rId45"/>
    <p:sldId id="555" r:id="rId46"/>
    <p:sldId id="804" r:id="rId47"/>
    <p:sldId id="710" r:id="rId48"/>
    <p:sldId id="793" r:id="rId49"/>
    <p:sldId id="794" r:id="rId50"/>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ss.ayaah93@outlook.com" initials="" lastIdx="1" clrIdx="0">
    <p:extLst>
      <p:ext uri="{19B8F6BF-5375-455C-9EA6-DF929625EA0E}">
        <p15:presenceInfo xmlns:p15="http://schemas.microsoft.com/office/powerpoint/2012/main" userId="89f13bb439cdaf9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57A58"/>
    <a:srgbClr val="990000"/>
    <a:srgbClr val="F6E9B4"/>
    <a:srgbClr val="481918"/>
    <a:srgbClr val="2B3481"/>
    <a:srgbClr val="C921A5"/>
    <a:srgbClr val="A8FAFE"/>
    <a:srgbClr val="AF9C4B"/>
    <a:srgbClr val="ECD5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نمط فاتح 1 - تميي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نمط فاتح 1 - تميي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2C8C85-51F0-491E-9774-3900AFEF0FD7}" styleName="نمط فاتح 2 - تميي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9974" autoAdjust="0"/>
    <p:restoredTop sz="94660"/>
  </p:normalViewPr>
  <p:slideViewPr>
    <p:cSldViewPr>
      <p:cViewPr varScale="1">
        <p:scale>
          <a:sx n="63" d="100"/>
          <a:sy n="63" d="100"/>
        </p:scale>
        <p:origin x="1212"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commentAuthors" Target="commentAuthors.xml"/><Relationship Id="rId3" Type="http://schemas.openxmlformats.org/officeDocument/2006/relationships/slideMaster" Target="slideMasters/slideMaster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143000" y="1122363"/>
            <a:ext cx="6858000" cy="2387600"/>
          </a:xfrm>
        </p:spPr>
        <p:txBody>
          <a:bodyPr anchor="b"/>
          <a:lstStyle>
            <a:lvl1pPr algn="ctr">
              <a:defRPr sz="6000"/>
            </a:lvl1pPr>
          </a:lstStyle>
          <a:p>
            <a:r>
              <a:rPr lang="ar-SA"/>
              <a:t>انقر لتحرير نمط عنوان الشكل الرئيسي</a:t>
            </a:r>
            <a:endParaRPr lang="ar-EG"/>
          </a:p>
        </p:txBody>
      </p:sp>
      <p:sp>
        <p:nvSpPr>
          <p:cNvPr id="3" name="عنوان فرعي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38ED7F1-75E5-4A4A-98C0-B8B4100CA35C}" type="datetimeFigureOut">
              <a:rPr lang="ar-EG"/>
              <a:pPr>
                <a:defRPr/>
              </a:pPr>
              <a:t>14/06/1447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51C2E3C-E756-4C07-958B-67A27CC54E5D}" type="slidenum">
              <a:rPr lang="ar-EG"/>
              <a:pPr>
                <a:defRPr/>
              </a:pPr>
              <a:t>‹#›</a:t>
            </a:fld>
            <a:endParaRPr lang="ar-EG"/>
          </a:p>
        </p:txBody>
      </p:sp>
    </p:spTree>
    <p:extLst>
      <p:ext uri="{BB962C8B-B14F-4D97-AF65-F5344CB8AC3E}">
        <p14:creationId xmlns:p14="http://schemas.microsoft.com/office/powerpoint/2010/main" val="582492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CE54A87-CA5F-4072-B1A1-22A3E5CBBDB7}" type="datetimeFigureOut">
              <a:rPr lang="ar-EG"/>
              <a:pPr>
                <a:defRPr/>
              </a:pPr>
              <a:t>14/06/1447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9F6DFFE8-6A84-4978-AECE-CC4CF96AF657}" type="slidenum">
              <a:rPr lang="ar-EG"/>
              <a:pPr>
                <a:defRPr/>
              </a:pPr>
              <a:t>‹#›</a:t>
            </a:fld>
            <a:endParaRPr lang="ar-EG"/>
          </a:p>
        </p:txBody>
      </p:sp>
    </p:spTree>
    <p:extLst>
      <p:ext uri="{BB962C8B-B14F-4D97-AF65-F5344CB8AC3E}">
        <p14:creationId xmlns:p14="http://schemas.microsoft.com/office/powerpoint/2010/main" val="1132018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623888" y="1709739"/>
            <a:ext cx="7886700" cy="2852737"/>
          </a:xfrm>
        </p:spPr>
        <p:txBody>
          <a:bodyPr anchor="b"/>
          <a:lstStyle>
            <a:lvl1pPr>
              <a:defRPr sz="6000"/>
            </a:lvl1p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6DDAB705-FC0B-47E2-A363-942E6F6C0283}" type="datetimeFigureOut">
              <a:rPr lang="ar-EG"/>
              <a:pPr>
                <a:defRPr/>
              </a:pPr>
              <a:t>14/06/1447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DA981D07-7AD8-47AF-99C4-6AED93ABB300}" type="slidenum">
              <a:rPr lang="ar-EG"/>
              <a:pPr>
                <a:defRPr/>
              </a:pPr>
              <a:t>‹#›</a:t>
            </a:fld>
            <a:endParaRPr lang="ar-EG"/>
          </a:p>
        </p:txBody>
      </p:sp>
    </p:spTree>
    <p:extLst>
      <p:ext uri="{BB962C8B-B14F-4D97-AF65-F5344CB8AC3E}">
        <p14:creationId xmlns:p14="http://schemas.microsoft.com/office/powerpoint/2010/main" val="3877453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CE5DFB2-E129-4392-8661-3033D27F395A}" type="datetimeFigureOut">
              <a:rPr lang="ar-EG"/>
              <a:pPr>
                <a:defRPr/>
              </a:pPr>
              <a:t>14/06/1447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B364AA2-35C0-4957-9761-442B08BE10EA}" type="slidenum">
              <a:rPr lang="ar-EG"/>
              <a:pPr>
                <a:defRPr/>
              </a:pPr>
              <a:t>‹#›</a:t>
            </a:fld>
            <a:endParaRPr lang="ar-EG"/>
          </a:p>
        </p:txBody>
      </p:sp>
    </p:spTree>
    <p:extLst>
      <p:ext uri="{BB962C8B-B14F-4D97-AF65-F5344CB8AC3E}">
        <p14:creationId xmlns:p14="http://schemas.microsoft.com/office/powerpoint/2010/main" val="124078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6AD57D8-111E-4603-BA61-8468BA82EEC4}" type="datetimeFigureOut">
              <a:rPr lang="ar-EG"/>
              <a:pPr>
                <a:defRPr/>
              </a:pPr>
              <a:t>14/06/1447</a:t>
            </a:fld>
            <a:endParaRPr lang="ar-EG"/>
          </a:p>
        </p:txBody>
      </p:sp>
      <p:sp>
        <p:nvSpPr>
          <p:cNvPr id="8" name="عنصر نائب للتذييل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9" name="عنصر نائب لرقم الشريحة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5BB7C4D1-47DD-4FD9-97B6-8C4DB9BAABAF}" type="slidenum">
              <a:rPr lang="ar-EG"/>
              <a:pPr>
                <a:defRPr/>
              </a:pPr>
              <a:t>‹#›</a:t>
            </a:fld>
            <a:endParaRPr lang="ar-EG"/>
          </a:p>
        </p:txBody>
      </p:sp>
    </p:spTree>
    <p:extLst>
      <p:ext uri="{BB962C8B-B14F-4D97-AF65-F5344CB8AC3E}">
        <p14:creationId xmlns:p14="http://schemas.microsoft.com/office/powerpoint/2010/main" val="3718048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495F4350-916E-4934-A375-6D4F5F2B8C85}" type="datetimeFigureOut">
              <a:rPr lang="ar-EG"/>
              <a:pPr>
                <a:defRPr/>
              </a:pPr>
              <a:t>14/06/1447</a:t>
            </a:fld>
            <a:endParaRPr lang="ar-EG"/>
          </a:p>
        </p:txBody>
      </p:sp>
      <p:sp>
        <p:nvSpPr>
          <p:cNvPr id="4" name="عنصر نائب للتذييل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5" name="عنصر نائب لرقم الشريحة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F049472-8948-42EF-870D-76B89564FD7F}" type="slidenum">
              <a:rPr lang="ar-EG"/>
              <a:pPr>
                <a:defRPr/>
              </a:pPr>
              <a:t>‹#›</a:t>
            </a:fld>
            <a:endParaRPr lang="ar-EG"/>
          </a:p>
        </p:txBody>
      </p:sp>
    </p:spTree>
    <p:extLst>
      <p:ext uri="{BB962C8B-B14F-4D97-AF65-F5344CB8AC3E}">
        <p14:creationId xmlns:p14="http://schemas.microsoft.com/office/powerpoint/2010/main" val="1797717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911EE53D-5F82-4099-92BA-698BA5FEF40A}" type="datetimeFigureOut">
              <a:rPr lang="ar-EG"/>
              <a:pPr>
                <a:defRPr/>
              </a:pPr>
              <a:t>14/06/1447</a:t>
            </a:fld>
            <a:endParaRPr lang="ar-EG"/>
          </a:p>
        </p:txBody>
      </p:sp>
      <p:sp>
        <p:nvSpPr>
          <p:cNvPr id="3" name="عنصر نائب للتذييل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4" name="عنصر نائب لرقم الشريحة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0C1FC0B-35F3-4339-A7AE-ECD0FCC24078}" type="slidenum">
              <a:rPr lang="ar-EG"/>
              <a:pPr>
                <a:defRPr/>
              </a:pPr>
              <a:t>‹#›</a:t>
            </a:fld>
            <a:endParaRPr lang="ar-EG"/>
          </a:p>
        </p:txBody>
      </p:sp>
    </p:spTree>
    <p:extLst>
      <p:ext uri="{BB962C8B-B14F-4D97-AF65-F5344CB8AC3E}">
        <p14:creationId xmlns:p14="http://schemas.microsoft.com/office/powerpoint/2010/main" val="1666313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محتوى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572D6AF0-7E26-4788-9FF8-E32A63FDDF60}" type="datetimeFigureOut">
              <a:rPr lang="ar-EG"/>
              <a:pPr>
                <a:defRPr/>
              </a:pPr>
              <a:t>14/06/1447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A19A40E-1AFE-4989-8EE6-E3D9A1DED881}" type="slidenum">
              <a:rPr lang="ar-EG"/>
              <a:pPr>
                <a:defRPr/>
              </a:pPr>
              <a:t>‹#›</a:t>
            </a:fld>
            <a:endParaRPr lang="ar-EG"/>
          </a:p>
        </p:txBody>
      </p:sp>
    </p:spTree>
    <p:extLst>
      <p:ext uri="{BB962C8B-B14F-4D97-AF65-F5344CB8AC3E}">
        <p14:creationId xmlns:p14="http://schemas.microsoft.com/office/powerpoint/2010/main" val="576387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صورة 2"/>
          <p:cNvSpPr>
            <a:spLocks noGrp="1"/>
          </p:cNvSpPr>
          <p:nvPr>
            <p:ph type="pic" idx="1"/>
          </p:nvPr>
        </p:nvSpPr>
        <p:spPr>
          <a:xfrm>
            <a:off x="3887391" y="987426"/>
            <a:ext cx="4629150" cy="4873625"/>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CE967A6A-8370-4E04-BE19-60C8C7AD1007}" type="datetimeFigureOut">
              <a:rPr lang="ar-EG"/>
              <a:pPr>
                <a:defRPr/>
              </a:pPr>
              <a:t>14/06/1447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705854B-DB0F-419F-AD64-B5774221CAFB}" type="slidenum">
              <a:rPr lang="ar-EG"/>
              <a:pPr>
                <a:defRPr/>
              </a:pPr>
              <a:t>‹#›</a:t>
            </a:fld>
            <a:endParaRPr lang="ar-EG"/>
          </a:p>
        </p:txBody>
      </p:sp>
    </p:spTree>
    <p:extLst>
      <p:ext uri="{BB962C8B-B14F-4D97-AF65-F5344CB8AC3E}">
        <p14:creationId xmlns:p14="http://schemas.microsoft.com/office/powerpoint/2010/main" val="3319343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AEE4970-C696-495A-BAEB-169BF39A51A6}" type="datetimeFigureOut">
              <a:rPr lang="ar-EG"/>
              <a:pPr>
                <a:defRPr/>
              </a:pPr>
              <a:t>14/06/1447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1F83BE92-5F78-45C1-AC85-699861564985}" type="slidenum">
              <a:rPr lang="ar-EG"/>
              <a:pPr>
                <a:defRPr/>
              </a:pPr>
              <a:t>‹#›</a:t>
            </a:fld>
            <a:endParaRPr lang="ar-EG"/>
          </a:p>
        </p:txBody>
      </p:sp>
    </p:spTree>
    <p:extLst>
      <p:ext uri="{BB962C8B-B14F-4D97-AF65-F5344CB8AC3E}">
        <p14:creationId xmlns:p14="http://schemas.microsoft.com/office/powerpoint/2010/main" val="1175115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9033E32-D831-4A0D-B36E-A9AF6D720EDB}" type="datetimeFigureOut">
              <a:rPr lang="ar-EG"/>
              <a:pPr>
                <a:defRPr/>
              </a:pPr>
              <a:t>14/06/1447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93A0480-76C8-495C-A69D-1F6CCAEBF35E}" type="slidenum">
              <a:rPr lang="ar-EG"/>
              <a:pPr>
                <a:defRPr/>
              </a:pPr>
              <a:t>‹#›</a:t>
            </a:fld>
            <a:endParaRPr lang="ar-EG"/>
          </a:p>
        </p:txBody>
      </p:sp>
    </p:spTree>
    <p:extLst>
      <p:ext uri="{BB962C8B-B14F-4D97-AF65-F5344CB8AC3E}">
        <p14:creationId xmlns:p14="http://schemas.microsoft.com/office/powerpoint/2010/main" val="1500360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145558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6378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212286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37812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7793433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9245355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36055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936534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790490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8242595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3779924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064492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769801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216092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680795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877715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470096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816436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191671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314687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100762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7194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050" name="عنصر نائب للعنوان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t>انقر لتحرير نمط عنوان الشكل الرئيسي</a:t>
            </a:r>
            <a:endParaRPr lang="ar-EG"/>
          </a:p>
        </p:txBody>
      </p:sp>
      <p:sp>
        <p:nvSpPr>
          <p:cNvPr id="2051" name="عنصر نائب للنص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2"/>
          </p:nvPr>
        </p:nvSpPr>
        <p:spPr>
          <a:xfrm>
            <a:off x="6457950" y="6356350"/>
            <a:ext cx="2057400" cy="365125"/>
          </a:xfrm>
          <a:prstGeom prst="rect">
            <a:avLst/>
          </a:prstGeom>
        </p:spPr>
        <p:txBody>
          <a:bodyPr vert="horz" lIns="91440" tIns="45720" rIns="91440" bIns="45720" rtlCol="1" anchor="ctr"/>
          <a:lstStyle>
            <a:lvl1pPr algn="r" fontAlgn="auto">
              <a:spcBef>
                <a:spcPts val="0"/>
              </a:spcBef>
              <a:spcAft>
                <a:spcPts val="0"/>
              </a:spcAft>
              <a:defRPr sz="1200" smtClean="0">
                <a:solidFill>
                  <a:prstClr val="black">
                    <a:tint val="75000"/>
                  </a:prstClr>
                </a:solidFill>
                <a:latin typeface="Calibri"/>
                <a:cs typeface="Arial"/>
              </a:defRPr>
            </a:lvl1pPr>
          </a:lstStyle>
          <a:p>
            <a:pPr>
              <a:defRPr/>
            </a:pPr>
            <a:fld id="{AD5733E5-D3BE-418C-80D1-13653A9A8E3B}" type="datetimeFigureOut">
              <a:rPr lang="ar-EG"/>
              <a:pPr>
                <a:defRPr/>
              </a:pPr>
              <a:t>14/06/1447</a:t>
            </a:fld>
            <a:endParaRPr lang="ar-EG"/>
          </a:p>
        </p:txBody>
      </p:sp>
      <p:sp>
        <p:nvSpPr>
          <p:cNvPr id="5" name="عنصر نائب للتذييل 4"/>
          <p:cNvSpPr>
            <a:spLocks noGrp="1"/>
          </p:cNvSpPr>
          <p:nvPr>
            <p:ph type="ftr" sz="quarter" idx="3"/>
          </p:nvPr>
        </p:nvSpPr>
        <p:spPr>
          <a:xfrm>
            <a:off x="3028950" y="6356350"/>
            <a:ext cx="3086100" cy="365125"/>
          </a:xfrm>
          <a:prstGeom prst="rect">
            <a:avLst/>
          </a:prstGeom>
        </p:spPr>
        <p:txBody>
          <a:bodyPr vert="horz" lIns="91440" tIns="45720" rIns="91440" bIns="45720" rtlCol="1" anchor="ctr"/>
          <a:lstStyle>
            <a:lvl1pPr algn="ctr" fontAlgn="auto">
              <a:spcBef>
                <a:spcPts val="0"/>
              </a:spcBef>
              <a:spcAft>
                <a:spcPts val="0"/>
              </a:spcAft>
              <a:defRPr sz="1200">
                <a:solidFill>
                  <a:prstClr val="black">
                    <a:tint val="75000"/>
                  </a:prstClr>
                </a:solidFill>
                <a:latin typeface="Calibri"/>
                <a:cs typeface="Arial"/>
              </a:defRPr>
            </a:lvl1pPr>
          </a:lstStyle>
          <a:p>
            <a:pPr>
              <a:defRPr/>
            </a:pPr>
            <a:endParaRPr lang="ar-EG"/>
          </a:p>
        </p:txBody>
      </p:sp>
      <p:sp>
        <p:nvSpPr>
          <p:cNvPr id="6" name="عنصر نائب لرقم الشريحة 5"/>
          <p:cNvSpPr>
            <a:spLocks noGrp="1"/>
          </p:cNvSpPr>
          <p:nvPr>
            <p:ph type="sldNum" sz="quarter" idx="4"/>
          </p:nvPr>
        </p:nvSpPr>
        <p:spPr>
          <a:xfrm>
            <a:off x="628650" y="6356350"/>
            <a:ext cx="2057400" cy="365125"/>
          </a:xfrm>
          <a:prstGeom prst="rect">
            <a:avLst/>
          </a:prstGeom>
        </p:spPr>
        <p:txBody>
          <a:bodyPr vert="horz" lIns="91440" tIns="45720" rIns="91440" bIns="45720" rtlCol="1" anchor="ctr"/>
          <a:lstStyle>
            <a:lvl1pPr algn="l" fontAlgn="auto">
              <a:spcBef>
                <a:spcPts val="0"/>
              </a:spcBef>
              <a:spcAft>
                <a:spcPts val="0"/>
              </a:spcAft>
              <a:defRPr sz="1200" smtClean="0">
                <a:solidFill>
                  <a:prstClr val="black">
                    <a:tint val="75000"/>
                  </a:prstClr>
                </a:solidFill>
                <a:latin typeface="Calibri"/>
                <a:cs typeface="Arial"/>
              </a:defRPr>
            </a:lvl1pPr>
          </a:lstStyle>
          <a:p>
            <a:pPr>
              <a:defRPr/>
            </a:pPr>
            <a:fld id="{DB654240-9D74-49E3-B77E-D852F070D76F}" type="slidenum">
              <a:rPr lang="ar-EG"/>
              <a:pPr>
                <a:defRPr/>
              </a:pPr>
              <a:t>‹#›</a:t>
            </a:fld>
            <a:endParaRPr lang="ar-EG"/>
          </a:p>
        </p:txBody>
      </p:sp>
    </p:spTree>
    <p:extLst>
      <p:ext uri="{BB962C8B-B14F-4D97-AF65-F5344CB8AC3E}">
        <p14:creationId xmlns:p14="http://schemas.microsoft.com/office/powerpoint/2010/main" val="27409806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1" fontAlgn="base">
        <a:lnSpc>
          <a:spcPct val="90000"/>
        </a:lnSpc>
        <a:spcBef>
          <a:spcPct val="0"/>
        </a:spcBef>
        <a:spcAft>
          <a:spcPct val="0"/>
        </a:spcAft>
        <a:defRPr sz="4400" kern="1200">
          <a:solidFill>
            <a:schemeClr val="tx1"/>
          </a:solidFill>
          <a:latin typeface="+mj-lt"/>
          <a:ea typeface="+mj-ea"/>
          <a:cs typeface="Arial" charset="0"/>
        </a:defRPr>
      </a:lvl1pPr>
      <a:lvl2pPr algn="r" rtl="1" fontAlgn="base">
        <a:lnSpc>
          <a:spcPct val="90000"/>
        </a:lnSpc>
        <a:spcBef>
          <a:spcPct val="0"/>
        </a:spcBef>
        <a:spcAft>
          <a:spcPct val="0"/>
        </a:spcAft>
        <a:defRPr sz="4400">
          <a:solidFill>
            <a:schemeClr val="tx1"/>
          </a:solidFill>
          <a:latin typeface="Calibri Light" pitchFamily="34" charset="0"/>
          <a:cs typeface="Arial" charset="0"/>
        </a:defRPr>
      </a:lvl2pPr>
      <a:lvl3pPr algn="r" rtl="1" fontAlgn="base">
        <a:lnSpc>
          <a:spcPct val="90000"/>
        </a:lnSpc>
        <a:spcBef>
          <a:spcPct val="0"/>
        </a:spcBef>
        <a:spcAft>
          <a:spcPct val="0"/>
        </a:spcAft>
        <a:defRPr sz="4400">
          <a:solidFill>
            <a:schemeClr val="tx1"/>
          </a:solidFill>
          <a:latin typeface="Calibri Light" pitchFamily="34" charset="0"/>
          <a:cs typeface="Arial" charset="0"/>
        </a:defRPr>
      </a:lvl3pPr>
      <a:lvl4pPr algn="r" rtl="1" fontAlgn="base">
        <a:lnSpc>
          <a:spcPct val="90000"/>
        </a:lnSpc>
        <a:spcBef>
          <a:spcPct val="0"/>
        </a:spcBef>
        <a:spcAft>
          <a:spcPct val="0"/>
        </a:spcAft>
        <a:defRPr sz="4400">
          <a:solidFill>
            <a:schemeClr val="tx1"/>
          </a:solidFill>
          <a:latin typeface="Calibri Light" pitchFamily="34" charset="0"/>
          <a:cs typeface="Arial" charset="0"/>
        </a:defRPr>
      </a:lvl4pPr>
      <a:lvl5pPr algn="r" rtl="1" fontAlgn="base">
        <a:lnSpc>
          <a:spcPct val="90000"/>
        </a:lnSpc>
        <a:spcBef>
          <a:spcPct val="0"/>
        </a:spcBef>
        <a:spcAft>
          <a:spcPct val="0"/>
        </a:spcAft>
        <a:defRPr sz="4400">
          <a:solidFill>
            <a:schemeClr val="tx1"/>
          </a:solidFill>
          <a:latin typeface="Calibri Light" pitchFamily="34" charset="0"/>
          <a:cs typeface="Arial" charset="0"/>
        </a:defRPr>
      </a:lvl5pPr>
      <a:lvl6pPr marL="457200" algn="r" rtl="1" fontAlgn="base">
        <a:lnSpc>
          <a:spcPct val="90000"/>
        </a:lnSpc>
        <a:spcBef>
          <a:spcPct val="0"/>
        </a:spcBef>
        <a:spcAft>
          <a:spcPct val="0"/>
        </a:spcAft>
        <a:defRPr sz="4400">
          <a:solidFill>
            <a:schemeClr val="tx1"/>
          </a:solidFill>
          <a:latin typeface="Calibri Light" pitchFamily="34" charset="0"/>
          <a:cs typeface="Arial" charset="0"/>
        </a:defRPr>
      </a:lvl6pPr>
      <a:lvl7pPr marL="914400" algn="r" rtl="1" fontAlgn="base">
        <a:lnSpc>
          <a:spcPct val="90000"/>
        </a:lnSpc>
        <a:spcBef>
          <a:spcPct val="0"/>
        </a:spcBef>
        <a:spcAft>
          <a:spcPct val="0"/>
        </a:spcAft>
        <a:defRPr sz="4400">
          <a:solidFill>
            <a:schemeClr val="tx1"/>
          </a:solidFill>
          <a:latin typeface="Calibri Light" pitchFamily="34" charset="0"/>
          <a:cs typeface="Arial" charset="0"/>
        </a:defRPr>
      </a:lvl7pPr>
      <a:lvl8pPr marL="1371600" algn="r" rtl="1" fontAlgn="base">
        <a:lnSpc>
          <a:spcPct val="90000"/>
        </a:lnSpc>
        <a:spcBef>
          <a:spcPct val="0"/>
        </a:spcBef>
        <a:spcAft>
          <a:spcPct val="0"/>
        </a:spcAft>
        <a:defRPr sz="4400">
          <a:solidFill>
            <a:schemeClr val="tx1"/>
          </a:solidFill>
          <a:latin typeface="Calibri Light" pitchFamily="34" charset="0"/>
          <a:cs typeface="Arial" charset="0"/>
        </a:defRPr>
      </a:lvl8pPr>
      <a:lvl9pPr marL="1828800" algn="r" rtl="1" fontAlgn="base">
        <a:lnSpc>
          <a:spcPct val="90000"/>
        </a:lnSpc>
        <a:spcBef>
          <a:spcPct val="0"/>
        </a:spcBef>
        <a:spcAft>
          <a:spcPct val="0"/>
        </a:spcAft>
        <a:defRPr sz="4400">
          <a:solidFill>
            <a:schemeClr val="tx1"/>
          </a:solidFill>
          <a:latin typeface="Calibri Light" pitchFamily="34" charset="0"/>
          <a:cs typeface="Arial" charset="0"/>
        </a:defRPr>
      </a:lvl9pPr>
    </p:titleStyle>
    <p:bodyStyle>
      <a:lvl1pPr marL="228600" indent="-228600" algn="r" rtl="1" fontAlgn="base">
        <a:lnSpc>
          <a:spcPct val="90000"/>
        </a:lnSpc>
        <a:spcBef>
          <a:spcPts val="1000"/>
        </a:spcBef>
        <a:spcAft>
          <a:spcPct val="0"/>
        </a:spcAft>
        <a:buFont typeface="Arial" charset="0"/>
        <a:buChar char="•"/>
        <a:defRPr sz="2800" kern="1200">
          <a:solidFill>
            <a:schemeClr val="tx1"/>
          </a:solidFill>
          <a:latin typeface="+mn-lt"/>
          <a:ea typeface="+mn-ea"/>
          <a:cs typeface="Arial" charset="0"/>
        </a:defRPr>
      </a:lvl1pPr>
      <a:lvl2pPr marL="685800" indent="-228600" algn="r" rtl="1"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r" rtl="1"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14/06/1447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9001702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12/4/2025</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14960137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svg"/><Relationship Id="rId18" Type="http://schemas.openxmlformats.org/officeDocument/2006/relationships/image" Target="../media/image18.png"/><Relationship Id="rId3" Type="http://schemas.openxmlformats.org/officeDocument/2006/relationships/image" Target="../media/image3.svg"/><Relationship Id="rId7" Type="http://schemas.openxmlformats.org/officeDocument/2006/relationships/image" Target="../media/image7.svg"/><Relationship Id="rId12" Type="http://schemas.openxmlformats.org/officeDocument/2006/relationships/image" Target="../media/image12.png"/><Relationship Id="rId17" Type="http://schemas.openxmlformats.org/officeDocument/2006/relationships/image" Target="../media/image17.svg"/><Relationship Id="rId2" Type="http://schemas.openxmlformats.org/officeDocument/2006/relationships/image" Target="../media/image2.png"/><Relationship Id="rId16" Type="http://schemas.openxmlformats.org/officeDocument/2006/relationships/image" Target="../media/image16.png"/><Relationship Id="rId1" Type="http://schemas.openxmlformats.org/officeDocument/2006/relationships/slideLayout" Target="../slideLayouts/slideLayout29.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5" Type="http://schemas.openxmlformats.org/officeDocument/2006/relationships/image" Target="../media/image1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 Id="rId14" Type="http://schemas.openxmlformats.org/officeDocument/2006/relationships/image" Target="../media/image14.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svg"/><Relationship Id="rId7" Type="http://schemas.openxmlformats.org/officeDocument/2006/relationships/image" Target="../media/image22.svg"/><Relationship Id="rId12" Type="http://schemas.openxmlformats.org/officeDocument/2006/relationships/image" Target="../media/image25.jpe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21.png"/><Relationship Id="rId11" Type="http://schemas.openxmlformats.org/officeDocument/2006/relationships/image" Target="../media/image24.svg"/><Relationship Id="rId5" Type="http://schemas.openxmlformats.org/officeDocument/2006/relationships/image" Target="../media/image20.svg"/><Relationship Id="rId10" Type="http://schemas.openxmlformats.org/officeDocument/2006/relationships/image" Target="../media/image23.png"/><Relationship Id="rId4" Type="http://schemas.openxmlformats.org/officeDocument/2006/relationships/image" Target="../media/image19.png"/><Relationship Id="rId9" Type="http://schemas.openxmlformats.org/officeDocument/2006/relationships/image" Target="../media/image15.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svg"/><Relationship Id="rId7" Type="http://schemas.openxmlformats.org/officeDocument/2006/relationships/image" Target="../media/image27.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26.png"/><Relationship Id="rId11" Type="http://schemas.openxmlformats.org/officeDocument/2006/relationships/image" Target="../media/image29.svg"/><Relationship Id="rId5" Type="http://schemas.openxmlformats.org/officeDocument/2006/relationships/image" Target="../media/image7.svg"/><Relationship Id="rId10" Type="http://schemas.openxmlformats.org/officeDocument/2006/relationships/image" Target="../media/image28.png"/><Relationship Id="rId4" Type="http://schemas.openxmlformats.org/officeDocument/2006/relationships/image" Target="../media/image6.png"/><Relationship Id="rId9" Type="http://schemas.openxmlformats.org/officeDocument/2006/relationships/image" Target="../media/image15.svg"/></Relationships>
</file>

<file path=ppt/slides/_rels/slide6.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svg"/><Relationship Id="rId3" Type="http://schemas.openxmlformats.org/officeDocument/2006/relationships/image" Target="../media/image31.svg"/><Relationship Id="rId7" Type="http://schemas.openxmlformats.org/officeDocument/2006/relationships/image" Target="../media/image7.svg"/><Relationship Id="rId12" Type="http://schemas.openxmlformats.org/officeDocument/2006/relationships/image" Target="../media/image38.png"/><Relationship Id="rId17" Type="http://schemas.openxmlformats.org/officeDocument/2006/relationships/image" Target="../media/image15.svg"/><Relationship Id="rId2" Type="http://schemas.openxmlformats.org/officeDocument/2006/relationships/image" Target="../media/image30.png"/><Relationship Id="rId16" Type="http://schemas.openxmlformats.org/officeDocument/2006/relationships/image" Target="../media/image14.png"/><Relationship Id="rId1" Type="http://schemas.openxmlformats.org/officeDocument/2006/relationships/slideLayout" Target="../slideLayouts/slideLayout29.xml"/><Relationship Id="rId6" Type="http://schemas.openxmlformats.org/officeDocument/2006/relationships/image" Target="../media/image6.png"/><Relationship Id="rId11" Type="http://schemas.openxmlformats.org/officeDocument/2006/relationships/image" Target="../media/image37.svg"/><Relationship Id="rId5" Type="http://schemas.openxmlformats.org/officeDocument/2006/relationships/image" Target="../media/image33.svg"/><Relationship Id="rId15" Type="http://schemas.openxmlformats.org/officeDocument/2006/relationships/image" Target="../media/image41.svg"/><Relationship Id="rId10" Type="http://schemas.openxmlformats.org/officeDocument/2006/relationships/image" Target="../media/image36.png"/><Relationship Id="rId4" Type="http://schemas.openxmlformats.org/officeDocument/2006/relationships/image" Target="../media/image32.png"/><Relationship Id="rId9" Type="http://schemas.openxmlformats.org/officeDocument/2006/relationships/image" Target="../media/image35.svg"/><Relationship Id="rId14" Type="http://schemas.openxmlformats.org/officeDocument/2006/relationships/image" Target="../media/image4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47.svg"/><Relationship Id="rId3" Type="http://schemas.openxmlformats.org/officeDocument/2006/relationships/image" Target="../media/image43.svg"/><Relationship Id="rId7" Type="http://schemas.openxmlformats.org/officeDocument/2006/relationships/image" Target="../media/image27.svg"/><Relationship Id="rId12" Type="http://schemas.openxmlformats.org/officeDocument/2006/relationships/image" Target="../media/image46.png"/><Relationship Id="rId2" Type="http://schemas.openxmlformats.org/officeDocument/2006/relationships/image" Target="../media/image42.png"/><Relationship Id="rId1" Type="http://schemas.openxmlformats.org/officeDocument/2006/relationships/slideLayout" Target="../slideLayouts/slideLayout29.xml"/><Relationship Id="rId6" Type="http://schemas.openxmlformats.org/officeDocument/2006/relationships/image" Target="../media/image26.png"/><Relationship Id="rId11" Type="http://schemas.openxmlformats.org/officeDocument/2006/relationships/image" Target="../media/image45.svg"/><Relationship Id="rId5" Type="http://schemas.openxmlformats.org/officeDocument/2006/relationships/image" Target="../media/image7.svg"/><Relationship Id="rId15" Type="http://schemas.openxmlformats.org/officeDocument/2006/relationships/image" Target="../media/image49.svg"/><Relationship Id="rId10" Type="http://schemas.openxmlformats.org/officeDocument/2006/relationships/image" Target="../media/image44.png"/><Relationship Id="rId4" Type="http://schemas.openxmlformats.org/officeDocument/2006/relationships/image" Target="../media/image6.png"/><Relationship Id="rId9" Type="http://schemas.openxmlformats.org/officeDocument/2006/relationships/image" Target="../media/image15.svg"/><Relationship Id="rId14" Type="http://schemas.openxmlformats.org/officeDocument/2006/relationships/image" Target="../media/image4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svg"/><Relationship Id="rId7" Type="http://schemas.openxmlformats.org/officeDocument/2006/relationships/image" Target="../media/image27.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26.png"/><Relationship Id="rId11" Type="http://schemas.openxmlformats.org/officeDocument/2006/relationships/image" Target="../media/image29.svg"/><Relationship Id="rId5" Type="http://schemas.openxmlformats.org/officeDocument/2006/relationships/image" Target="../media/image7.svg"/><Relationship Id="rId10" Type="http://schemas.openxmlformats.org/officeDocument/2006/relationships/image" Target="../media/image28.png"/><Relationship Id="rId4" Type="http://schemas.openxmlformats.org/officeDocument/2006/relationships/image" Target="../media/image6.png"/><Relationship Id="rId9" Type="http://schemas.openxmlformats.org/officeDocument/2006/relationships/image" Target="../media/image15.svg"/></Relationships>
</file>

<file path=ppt/slides/_rels/slide16.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svg"/><Relationship Id="rId3" Type="http://schemas.openxmlformats.org/officeDocument/2006/relationships/image" Target="../media/image31.svg"/><Relationship Id="rId7" Type="http://schemas.openxmlformats.org/officeDocument/2006/relationships/image" Target="../media/image7.svg"/><Relationship Id="rId12" Type="http://schemas.openxmlformats.org/officeDocument/2006/relationships/image" Target="../media/image38.png"/><Relationship Id="rId17" Type="http://schemas.openxmlformats.org/officeDocument/2006/relationships/image" Target="../media/image15.svg"/><Relationship Id="rId2" Type="http://schemas.openxmlformats.org/officeDocument/2006/relationships/image" Target="../media/image30.png"/><Relationship Id="rId16" Type="http://schemas.openxmlformats.org/officeDocument/2006/relationships/image" Target="../media/image14.png"/><Relationship Id="rId1" Type="http://schemas.openxmlformats.org/officeDocument/2006/relationships/slideLayout" Target="../slideLayouts/slideLayout29.xml"/><Relationship Id="rId6" Type="http://schemas.openxmlformats.org/officeDocument/2006/relationships/image" Target="../media/image6.png"/><Relationship Id="rId11" Type="http://schemas.openxmlformats.org/officeDocument/2006/relationships/image" Target="../media/image37.svg"/><Relationship Id="rId5" Type="http://schemas.openxmlformats.org/officeDocument/2006/relationships/image" Target="../media/image33.svg"/><Relationship Id="rId15" Type="http://schemas.openxmlformats.org/officeDocument/2006/relationships/image" Target="../media/image41.svg"/><Relationship Id="rId10" Type="http://schemas.openxmlformats.org/officeDocument/2006/relationships/image" Target="../media/image36.png"/><Relationship Id="rId4" Type="http://schemas.openxmlformats.org/officeDocument/2006/relationships/image" Target="../media/image32.png"/><Relationship Id="rId9" Type="http://schemas.openxmlformats.org/officeDocument/2006/relationships/image" Target="../media/image35.svg"/><Relationship Id="rId1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Layout" Target="../slideLayouts/slideLayout18.xml"/><Relationship Id="rId4" Type="http://schemas.openxmlformats.org/officeDocument/2006/relationships/image" Target="../media/image5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Layout" Target="../slideLayouts/slideLayout18.xml"/><Relationship Id="rId4" Type="http://schemas.openxmlformats.org/officeDocument/2006/relationships/image" Target="../media/image5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Layout" Target="../slideLayouts/slideLayout18.xml"/><Relationship Id="rId4" Type="http://schemas.openxmlformats.org/officeDocument/2006/relationships/image" Target="../media/image5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Layout" Target="../slideLayouts/slideLayout18.xml"/><Relationship Id="rId4" Type="http://schemas.openxmlformats.org/officeDocument/2006/relationships/image" Target="../media/image5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Layout" Target="../slideLayouts/slideLayout18.xml"/><Relationship Id="rId4" Type="http://schemas.openxmlformats.org/officeDocument/2006/relationships/image" Target="../media/image5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47.svg"/><Relationship Id="rId3" Type="http://schemas.openxmlformats.org/officeDocument/2006/relationships/image" Target="../media/image43.svg"/><Relationship Id="rId7" Type="http://schemas.openxmlformats.org/officeDocument/2006/relationships/image" Target="../media/image27.svg"/><Relationship Id="rId12" Type="http://schemas.openxmlformats.org/officeDocument/2006/relationships/image" Target="../media/image46.png"/><Relationship Id="rId2" Type="http://schemas.openxmlformats.org/officeDocument/2006/relationships/image" Target="../media/image42.png"/><Relationship Id="rId1" Type="http://schemas.openxmlformats.org/officeDocument/2006/relationships/slideLayout" Target="../slideLayouts/slideLayout29.xml"/><Relationship Id="rId6" Type="http://schemas.openxmlformats.org/officeDocument/2006/relationships/image" Target="../media/image26.png"/><Relationship Id="rId11" Type="http://schemas.openxmlformats.org/officeDocument/2006/relationships/image" Target="../media/image45.svg"/><Relationship Id="rId5" Type="http://schemas.openxmlformats.org/officeDocument/2006/relationships/image" Target="../media/image7.svg"/><Relationship Id="rId15" Type="http://schemas.openxmlformats.org/officeDocument/2006/relationships/image" Target="../media/image49.svg"/><Relationship Id="rId10" Type="http://schemas.openxmlformats.org/officeDocument/2006/relationships/image" Target="../media/image44.png"/><Relationship Id="rId4" Type="http://schemas.openxmlformats.org/officeDocument/2006/relationships/image" Target="../media/image6.png"/><Relationship Id="rId9" Type="http://schemas.openxmlformats.org/officeDocument/2006/relationships/image" Target="../media/image15.svg"/><Relationship Id="rId14" Type="http://schemas.openxmlformats.org/officeDocument/2006/relationships/image" Target="../media/image4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svg"/><Relationship Id="rId7" Type="http://schemas.openxmlformats.org/officeDocument/2006/relationships/image" Target="../media/image27.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26.png"/><Relationship Id="rId11" Type="http://schemas.openxmlformats.org/officeDocument/2006/relationships/image" Target="../media/image29.svg"/><Relationship Id="rId5" Type="http://schemas.openxmlformats.org/officeDocument/2006/relationships/image" Target="../media/image7.svg"/><Relationship Id="rId10" Type="http://schemas.openxmlformats.org/officeDocument/2006/relationships/image" Target="../media/image28.png"/><Relationship Id="rId4" Type="http://schemas.openxmlformats.org/officeDocument/2006/relationships/image" Target="../media/image6.png"/><Relationship Id="rId9" Type="http://schemas.openxmlformats.org/officeDocument/2006/relationships/image" Target="../media/image15.svg"/></Relationships>
</file>

<file path=ppt/slides/_rels/slide3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1.svg"/><Relationship Id="rId3" Type="http://schemas.openxmlformats.org/officeDocument/2006/relationships/image" Target="../media/image3.svg"/><Relationship Id="rId7" Type="http://schemas.openxmlformats.org/officeDocument/2006/relationships/image" Target="../media/image56.svg"/><Relationship Id="rId12"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55.png"/><Relationship Id="rId11" Type="http://schemas.openxmlformats.org/officeDocument/2006/relationships/image" Target="../media/image58.svg"/><Relationship Id="rId5" Type="http://schemas.openxmlformats.org/officeDocument/2006/relationships/image" Target="../media/image7.svg"/><Relationship Id="rId10" Type="http://schemas.openxmlformats.org/officeDocument/2006/relationships/image" Target="../media/image57.png"/><Relationship Id="rId4" Type="http://schemas.openxmlformats.org/officeDocument/2006/relationships/image" Target="../media/image6.png"/><Relationship Id="rId9" Type="http://schemas.openxmlformats.org/officeDocument/2006/relationships/image" Target="../media/image15.svg"/></Relationships>
</file>

<file path=ppt/slides/_rels/slide41.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pn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pn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p:cNvGrpSpPr/>
        <p:nvPr/>
      </p:nvGrpSpPr>
      <p:grpSpPr>
        <a:xfrm>
          <a:off x="0" y="0"/>
          <a:ext cx="0" cy="0"/>
          <a:chOff x="0" y="0"/>
          <a:chExt cx="0" cy="0"/>
        </a:xfrm>
      </p:grpSpPr>
      <p:sp>
        <p:nvSpPr>
          <p:cNvPr id="2" name="Freeform 2"/>
          <p:cNvSpPr/>
          <p:nvPr/>
        </p:nvSpPr>
        <p:spPr>
          <a:xfrm flipV="1">
            <a:off x="4719972" y="-965688"/>
            <a:ext cx="4987030" cy="5143500"/>
          </a:xfrm>
          <a:custGeom>
            <a:avLst/>
            <a:gdLst/>
            <a:ahLst/>
            <a:cxnLst/>
            <a:rect l="l" t="t" r="r" b="b"/>
            <a:pathLst>
              <a:path w="9974059" h="10287000">
                <a:moveTo>
                  <a:pt x="0" y="10287000"/>
                </a:moveTo>
                <a:lnTo>
                  <a:pt x="9974059" y="10287000"/>
                </a:lnTo>
                <a:lnTo>
                  <a:pt x="9974059" y="0"/>
                </a:lnTo>
                <a:lnTo>
                  <a:pt x="0" y="0"/>
                </a:lnTo>
                <a:lnTo>
                  <a:pt x="0" y="10287000"/>
                </a:lnTo>
                <a:close/>
              </a:path>
            </a:pathLst>
          </a:custGeom>
          <a:blipFill>
            <a:blip r:embed="rId2">
              <a:extLst>
                <a:ext uri="{96DAC541-7B7A-43D3-8B79-37D633B846F1}">
                  <asvg:svgBlip xmlns:asvg="http://schemas.microsoft.com/office/drawing/2016/SVG/main" r:embed="rId3"/>
                </a:ext>
              </a:extLst>
            </a:blip>
            <a:stretch>
              <a:fillRect r="-66316" b="-42443"/>
            </a:stretch>
          </a:blipFill>
          <a:ln cap="sq">
            <a:noFill/>
            <a:prstDash val="solid"/>
            <a:miter/>
          </a:ln>
        </p:spPr>
      </p:sp>
      <p:sp>
        <p:nvSpPr>
          <p:cNvPr id="3" name="Freeform 3"/>
          <p:cNvSpPr/>
          <p:nvPr/>
        </p:nvSpPr>
        <p:spPr>
          <a:xfrm flipH="1">
            <a:off x="-1415908" y="2702111"/>
            <a:ext cx="4987030" cy="5143500"/>
          </a:xfrm>
          <a:custGeom>
            <a:avLst/>
            <a:gdLst/>
            <a:ahLst/>
            <a:cxnLst/>
            <a:rect l="l" t="t" r="r" b="b"/>
            <a:pathLst>
              <a:path w="9974059" h="10287000">
                <a:moveTo>
                  <a:pt x="9974059" y="0"/>
                </a:moveTo>
                <a:lnTo>
                  <a:pt x="0" y="0"/>
                </a:lnTo>
                <a:lnTo>
                  <a:pt x="0" y="10287000"/>
                </a:lnTo>
                <a:lnTo>
                  <a:pt x="9974059" y="10287000"/>
                </a:lnTo>
                <a:lnTo>
                  <a:pt x="9974059" y="0"/>
                </a:lnTo>
                <a:close/>
              </a:path>
            </a:pathLst>
          </a:custGeom>
          <a:blipFill>
            <a:blip r:embed="rId2">
              <a:extLst>
                <a:ext uri="{96DAC541-7B7A-43D3-8B79-37D633B846F1}">
                  <asvg:svgBlip xmlns:asvg="http://schemas.microsoft.com/office/drawing/2016/SVG/main" r:embed="rId3"/>
                </a:ext>
              </a:extLst>
            </a:blip>
            <a:stretch>
              <a:fillRect r="-66316" b="-42443"/>
            </a:stretch>
          </a:blipFill>
          <a:ln cap="sq">
            <a:noFill/>
            <a:prstDash val="solid"/>
            <a:miter/>
          </a:ln>
        </p:spPr>
      </p:sp>
      <p:sp>
        <p:nvSpPr>
          <p:cNvPr id="4" name="Freeform 4"/>
          <p:cNvSpPr/>
          <p:nvPr/>
        </p:nvSpPr>
        <p:spPr>
          <a:xfrm>
            <a:off x="438207" y="1550586"/>
            <a:ext cx="5743983" cy="3065851"/>
          </a:xfrm>
          <a:custGeom>
            <a:avLst/>
            <a:gdLst/>
            <a:ahLst/>
            <a:cxnLst/>
            <a:rect l="l" t="t" r="r" b="b"/>
            <a:pathLst>
              <a:path w="11487965" h="6131701">
                <a:moveTo>
                  <a:pt x="0" y="0"/>
                </a:moveTo>
                <a:lnTo>
                  <a:pt x="11487964" y="0"/>
                </a:lnTo>
                <a:lnTo>
                  <a:pt x="11487964" y="6131701"/>
                </a:lnTo>
                <a:lnTo>
                  <a:pt x="0" y="6131701"/>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grpSp>
        <p:nvGrpSpPr>
          <p:cNvPr id="5" name="Group 5"/>
          <p:cNvGrpSpPr/>
          <p:nvPr/>
        </p:nvGrpSpPr>
        <p:grpSpPr>
          <a:xfrm>
            <a:off x="850784" y="1495833"/>
            <a:ext cx="7442433" cy="3866335"/>
            <a:chOff x="0" y="0"/>
            <a:chExt cx="19846488" cy="10310225"/>
          </a:xfrm>
        </p:grpSpPr>
        <p:sp>
          <p:nvSpPr>
            <p:cNvPr id="6" name="Freeform 6"/>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sp>
          <p:nvSpPr>
            <p:cNvPr id="7" name="Freeform 7"/>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grpSp>
      <p:sp>
        <p:nvSpPr>
          <p:cNvPr id="9" name="Freeform 9"/>
          <p:cNvSpPr/>
          <p:nvPr/>
        </p:nvSpPr>
        <p:spPr>
          <a:xfrm flipH="1">
            <a:off x="5644223" y="1703806"/>
            <a:ext cx="2648994" cy="1835030"/>
          </a:xfrm>
          <a:custGeom>
            <a:avLst/>
            <a:gdLst/>
            <a:ahLst/>
            <a:cxnLst/>
            <a:rect l="l" t="t" r="r" b="b"/>
            <a:pathLst>
              <a:path w="5297987" h="3670060">
                <a:moveTo>
                  <a:pt x="5297987" y="0"/>
                </a:moveTo>
                <a:lnTo>
                  <a:pt x="0" y="0"/>
                </a:lnTo>
                <a:lnTo>
                  <a:pt x="0" y="3670060"/>
                </a:lnTo>
                <a:lnTo>
                  <a:pt x="5297987" y="3670060"/>
                </a:lnTo>
                <a:lnTo>
                  <a:pt x="5297987"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flipH="1">
            <a:off x="6099731" y="2676973"/>
            <a:ext cx="1682081" cy="2191637"/>
          </a:xfrm>
          <a:custGeom>
            <a:avLst/>
            <a:gdLst/>
            <a:ahLst/>
            <a:cxnLst/>
            <a:rect l="l" t="t" r="r" b="b"/>
            <a:pathLst>
              <a:path w="3364162" h="4383274">
                <a:moveTo>
                  <a:pt x="3364163" y="0"/>
                </a:moveTo>
                <a:lnTo>
                  <a:pt x="0" y="0"/>
                </a:lnTo>
                <a:lnTo>
                  <a:pt x="0" y="4383273"/>
                </a:lnTo>
                <a:lnTo>
                  <a:pt x="3364163" y="4383273"/>
                </a:lnTo>
                <a:lnTo>
                  <a:pt x="3364163"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Freeform 11"/>
          <p:cNvSpPr/>
          <p:nvPr/>
        </p:nvSpPr>
        <p:spPr>
          <a:xfrm>
            <a:off x="4565091" y="3764808"/>
            <a:ext cx="2158264" cy="1540461"/>
          </a:xfrm>
          <a:custGeom>
            <a:avLst/>
            <a:gdLst/>
            <a:ahLst/>
            <a:cxnLst/>
            <a:rect l="l" t="t" r="r" b="b"/>
            <a:pathLst>
              <a:path w="4316528" h="3080922">
                <a:moveTo>
                  <a:pt x="0" y="0"/>
                </a:moveTo>
                <a:lnTo>
                  <a:pt x="4316528" y="0"/>
                </a:lnTo>
                <a:lnTo>
                  <a:pt x="4316528" y="3080922"/>
                </a:lnTo>
                <a:lnTo>
                  <a:pt x="0" y="308092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2" name="Freeform 12"/>
          <p:cNvSpPr/>
          <p:nvPr/>
        </p:nvSpPr>
        <p:spPr>
          <a:xfrm>
            <a:off x="5687207" y="3525505"/>
            <a:ext cx="251772" cy="296202"/>
          </a:xfrm>
          <a:custGeom>
            <a:avLst/>
            <a:gdLst/>
            <a:ahLst/>
            <a:cxnLst/>
            <a:rect l="l" t="t" r="r" b="b"/>
            <a:pathLst>
              <a:path w="503543" h="592404">
                <a:moveTo>
                  <a:pt x="0" y="0"/>
                </a:moveTo>
                <a:lnTo>
                  <a:pt x="503543" y="0"/>
                </a:lnTo>
                <a:lnTo>
                  <a:pt x="503543" y="592403"/>
                </a:lnTo>
                <a:lnTo>
                  <a:pt x="0" y="592403"/>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3" name="Freeform 13"/>
          <p:cNvSpPr/>
          <p:nvPr/>
        </p:nvSpPr>
        <p:spPr>
          <a:xfrm>
            <a:off x="7343827" y="4616436"/>
            <a:ext cx="214348" cy="252174"/>
          </a:xfrm>
          <a:custGeom>
            <a:avLst/>
            <a:gdLst/>
            <a:ahLst/>
            <a:cxnLst/>
            <a:rect l="l" t="t" r="r" b="b"/>
            <a:pathLst>
              <a:path w="428695" h="504348">
                <a:moveTo>
                  <a:pt x="0" y="0"/>
                </a:moveTo>
                <a:lnTo>
                  <a:pt x="428695" y="0"/>
                </a:lnTo>
                <a:lnTo>
                  <a:pt x="428695" y="504347"/>
                </a:lnTo>
                <a:lnTo>
                  <a:pt x="0" y="50434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4" name="Freeform 14"/>
          <p:cNvSpPr/>
          <p:nvPr/>
        </p:nvSpPr>
        <p:spPr>
          <a:xfrm>
            <a:off x="6723355" y="5119806"/>
            <a:ext cx="154860" cy="182189"/>
          </a:xfrm>
          <a:custGeom>
            <a:avLst/>
            <a:gdLst/>
            <a:ahLst/>
            <a:cxnLst/>
            <a:rect l="l" t="t" r="r" b="b"/>
            <a:pathLst>
              <a:path w="309720" h="364377">
                <a:moveTo>
                  <a:pt x="0" y="0"/>
                </a:moveTo>
                <a:lnTo>
                  <a:pt x="309720" y="0"/>
                </a:lnTo>
                <a:lnTo>
                  <a:pt x="309720" y="364376"/>
                </a:lnTo>
                <a:lnTo>
                  <a:pt x="0" y="36437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5" name="Freeform 15"/>
          <p:cNvSpPr/>
          <p:nvPr/>
        </p:nvSpPr>
        <p:spPr>
          <a:xfrm>
            <a:off x="8028412" y="3950124"/>
            <a:ext cx="114362" cy="134543"/>
          </a:xfrm>
          <a:custGeom>
            <a:avLst/>
            <a:gdLst/>
            <a:ahLst/>
            <a:cxnLst/>
            <a:rect l="l" t="t" r="r" b="b"/>
            <a:pathLst>
              <a:path w="228723" h="269085">
                <a:moveTo>
                  <a:pt x="0" y="0"/>
                </a:moveTo>
                <a:lnTo>
                  <a:pt x="228723" y="0"/>
                </a:lnTo>
                <a:lnTo>
                  <a:pt x="228723" y="269086"/>
                </a:lnTo>
                <a:lnTo>
                  <a:pt x="0" y="26908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6" name="Freeform 16"/>
          <p:cNvSpPr/>
          <p:nvPr/>
        </p:nvSpPr>
        <p:spPr>
          <a:xfrm>
            <a:off x="7781812" y="1941819"/>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7" name="Freeform 17"/>
          <p:cNvSpPr/>
          <p:nvPr/>
        </p:nvSpPr>
        <p:spPr>
          <a:xfrm>
            <a:off x="7656471" y="4084667"/>
            <a:ext cx="178439" cy="209929"/>
          </a:xfrm>
          <a:custGeom>
            <a:avLst/>
            <a:gdLst/>
            <a:ahLst/>
            <a:cxnLst/>
            <a:rect l="l" t="t" r="r" b="b"/>
            <a:pathLst>
              <a:path w="356878" h="419857">
                <a:moveTo>
                  <a:pt x="0" y="0"/>
                </a:moveTo>
                <a:lnTo>
                  <a:pt x="356879" y="0"/>
                </a:lnTo>
                <a:lnTo>
                  <a:pt x="356879" y="419857"/>
                </a:lnTo>
                <a:lnTo>
                  <a:pt x="0" y="4198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8" name="Freeform 18"/>
          <p:cNvSpPr/>
          <p:nvPr/>
        </p:nvSpPr>
        <p:spPr>
          <a:xfrm>
            <a:off x="7972526" y="2111711"/>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9" name="Freeform 19"/>
          <p:cNvSpPr/>
          <p:nvPr/>
        </p:nvSpPr>
        <p:spPr>
          <a:xfrm>
            <a:off x="7847185" y="4254559"/>
            <a:ext cx="238408" cy="280480"/>
          </a:xfrm>
          <a:custGeom>
            <a:avLst/>
            <a:gdLst/>
            <a:ahLst/>
            <a:cxnLst/>
            <a:rect l="l" t="t" r="r" b="b"/>
            <a:pathLst>
              <a:path w="476815" h="560959">
                <a:moveTo>
                  <a:pt x="0" y="0"/>
                </a:moveTo>
                <a:lnTo>
                  <a:pt x="476816" y="0"/>
                </a:lnTo>
                <a:lnTo>
                  <a:pt x="476816" y="560959"/>
                </a:lnTo>
                <a:lnTo>
                  <a:pt x="0" y="560959"/>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0" name="Freeform 20"/>
          <p:cNvSpPr/>
          <p:nvPr/>
        </p:nvSpPr>
        <p:spPr>
          <a:xfrm>
            <a:off x="2263084" y="4997956"/>
            <a:ext cx="3319157" cy="551810"/>
          </a:xfrm>
          <a:custGeom>
            <a:avLst/>
            <a:gdLst/>
            <a:ahLst/>
            <a:cxnLst/>
            <a:rect l="l" t="t" r="r" b="b"/>
            <a:pathLst>
              <a:path w="6638313" h="1103620">
                <a:moveTo>
                  <a:pt x="0" y="0"/>
                </a:moveTo>
                <a:lnTo>
                  <a:pt x="6638313" y="0"/>
                </a:lnTo>
                <a:lnTo>
                  <a:pt x="6638313" y="1103620"/>
                </a:lnTo>
                <a:lnTo>
                  <a:pt x="0" y="1103620"/>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23" name="مربع نص 22">
            <a:extLst>
              <a:ext uri="{FF2B5EF4-FFF2-40B4-BE49-F238E27FC236}">
                <a16:creationId xmlns:a16="http://schemas.microsoft.com/office/drawing/2014/main" id="{6C58E354-8B7E-8716-3B4F-439E259C2747}"/>
              </a:ext>
            </a:extLst>
          </p:cNvPr>
          <p:cNvSpPr txBox="1"/>
          <p:nvPr/>
        </p:nvSpPr>
        <p:spPr>
          <a:xfrm>
            <a:off x="1099078" y="1757373"/>
            <a:ext cx="4104456" cy="110799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600" b="1" i="0" u="none" strike="noStrike" kern="1200" cap="none" spc="0" normalizeH="0" baseline="0" noProof="0" dirty="0">
                <a:ln w="12700">
                  <a:solidFill>
                    <a:srgbClr val="4F81BD"/>
                  </a:solidFill>
                  <a:prstDash val="solid"/>
                </a:ln>
                <a:solidFill>
                  <a:srgbClr val="002060"/>
                </a:solidFill>
                <a:effectLst>
                  <a:outerShdw dist="38100" dir="2640000" algn="bl" rotWithShape="0">
                    <a:srgbClr val="4F81BD"/>
                  </a:outerShdw>
                </a:effectLst>
                <a:uLnTx/>
                <a:uFillTx/>
                <a:latin typeface="Traditional Arabic" panose="02020603050405020304" pitchFamily="18" charset="-78"/>
                <a:ea typeface="+mn-ea"/>
                <a:cs typeface="Traditional Arabic" panose="02020603050405020304" pitchFamily="18" charset="-78"/>
              </a:rPr>
              <a:t>الفصل  التاسع</a:t>
            </a:r>
            <a:endParaRPr kumimoji="0" lang="en-US" sz="6600" b="1" i="0" u="none" strike="noStrike" kern="1200" cap="none" spc="0" normalizeH="0" baseline="0" noProof="0" dirty="0">
              <a:ln w="12700">
                <a:solidFill>
                  <a:srgbClr val="4F81BD"/>
                </a:solidFill>
                <a:prstDash val="solid"/>
              </a:ln>
              <a:solidFill>
                <a:srgbClr val="002060"/>
              </a:solidFill>
              <a:effectLst>
                <a:outerShdw dist="38100" dir="2640000" algn="bl" rotWithShape="0">
                  <a:srgbClr val="4F81BD"/>
                </a:outerShdw>
              </a:effectLst>
              <a:uLnTx/>
              <a:uFillTx/>
              <a:latin typeface="Traditional Arabic" panose="02020603050405020304" pitchFamily="18" charset="-78"/>
              <a:ea typeface="+mn-ea"/>
              <a:cs typeface="Traditional Arabic" panose="02020603050405020304" pitchFamily="18" charset="-78"/>
            </a:endParaRPr>
          </a:p>
        </p:txBody>
      </p:sp>
      <p:sp>
        <p:nvSpPr>
          <p:cNvPr id="24" name="مربع نص 23">
            <a:extLst>
              <a:ext uri="{FF2B5EF4-FFF2-40B4-BE49-F238E27FC236}">
                <a16:creationId xmlns:a16="http://schemas.microsoft.com/office/drawing/2014/main" id="{41C82A92-0CD1-7D3B-B707-80864DC12A0D}"/>
              </a:ext>
            </a:extLst>
          </p:cNvPr>
          <p:cNvSpPr txBox="1"/>
          <p:nvPr/>
        </p:nvSpPr>
        <p:spPr>
          <a:xfrm>
            <a:off x="64119" y="3024057"/>
            <a:ext cx="6174374" cy="144655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0" normalizeH="0" baseline="0" noProof="0" dirty="0">
                <a:ln>
                  <a:noFill/>
                </a:ln>
                <a:solidFill>
                  <a:srgbClr val="002060"/>
                </a:solidFill>
                <a:effectLst/>
                <a:uLnTx/>
                <a:uFillTx/>
                <a:latin typeface="Traditional Arabic" panose="02020603050405020304" pitchFamily="18" charset="-78"/>
                <a:ea typeface="+mn-ea"/>
                <a:cs typeface="Traditional Arabic" panose="02020603050405020304" pitchFamily="18" charset="-78"/>
              </a:rPr>
              <a:t>مهارة إدارة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0" normalizeH="0" baseline="0" noProof="0" dirty="0">
                <a:ln>
                  <a:noFill/>
                </a:ln>
                <a:solidFill>
                  <a:srgbClr val="002060"/>
                </a:solidFill>
                <a:effectLst/>
                <a:uLnTx/>
                <a:uFillTx/>
                <a:latin typeface="Traditional Arabic" panose="02020603050405020304" pitchFamily="18" charset="-78"/>
                <a:ea typeface="+mn-ea"/>
                <a:cs typeface="Traditional Arabic" panose="02020603050405020304" pitchFamily="18" charset="-78"/>
              </a:rPr>
              <a:t>المشروعات الصغيرة</a:t>
            </a:r>
            <a:endParaRPr kumimoji="0" lang="en-US" sz="3600" b="1" i="0" u="none" strike="noStrike" kern="1200" cap="none" spc="0" normalizeH="0" baseline="0" noProof="0" dirty="0">
              <a:ln>
                <a:noFill/>
              </a:ln>
              <a:solidFill>
                <a:srgbClr val="002060"/>
              </a:solidFill>
              <a:effectLst/>
              <a:uLnTx/>
              <a:uFillTx/>
              <a:latin typeface="Traditional Arabic" panose="02020603050405020304" pitchFamily="18" charset="-78"/>
              <a:ea typeface="+mn-ea"/>
              <a:cs typeface="Traditional Arabic" panose="02020603050405020304" pitchFamily="18" charset="-78"/>
            </a:endParaRPr>
          </a:p>
        </p:txBody>
      </p:sp>
      <p:pic>
        <p:nvPicPr>
          <p:cNvPr id="25" name="Picture 2" descr="مشاريع صغيرة">
            <a:extLst>
              <a:ext uri="{FF2B5EF4-FFF2-40B4-BE49-F238E27FC236}">
                <a16:creationId xmlns:a16="http://schemas.microsoft.com/office/drawing/2014/main" id="{B6643294-A4CD-D405-7466-1A1B77296730}"/>
              </a:ext>
            </a:extLst>
          </p:cNvPr>
          <p:cNvPicPr>
            <a:picLocks noChangeAspect="1" noChangeArrowheads="1"/>
          </p:cNvPicPr>
          <p:nvPr/>
        </p:nvPicPr>
        <p:blipFill>
          <a:blip r:embed="rId1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50055" y="98885"/>
            <a:ext cx="1725536" cy="17255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 calcmode="lin" valueType="num">
                                      <p:cBhvr>
                                        <p:cTn id="9" dur="1000" fill="hold"/>
                                        <p:tgtEl>
                                          <p:spTgt spid="23"/>
                                        </p:tgtEl>
                                        <p:attrNameLst>
                                          <p:attrName>style.rotation</p:attrName>
                                        </p:attrNameLst>
                                      </p:cBhvr>
                                      <p:tavLst>
                                        <p:tav tm="0">
                                          <p:val>
                                            <p:fltVal val="90"/>
                                          </p:val>
                                        </p:tav>
                                        <p:tav tm="100000">
                                          <p:val>
                                            <p:fltVal val="0"/>
                                          </p:val>
                                        </p:tav>
                                      </p:tavLst>
                                    </p:anim>
                                    <p:animEffect transition="in" filter="fade">
                                      <p:cBhvr>
                                        <p:cTn id="10" dur="10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p:cTn id="15" dur="1000" fill="hold"/>
                                        <p:tgtEl>
                                          <p:spTgt spid="24"/>
                                        </p:tgtEl>
                                        <p:attrNameLst>
                                          <p:attrName>ppt_w</p:attrName>
                                        </p:attrNameLst>
                                      </p:cBhvr>
                                      <p:tavLst>
                                        <p:tav tm="0">
                                          <p:val>
                                            <p:fltVal val="0"/>
                                          </p:val>
                                        </p:tav>
                                        <p:tav tm="100000">
                                          <p:val>
                                            <p:strVal val="#ppt_w"/>
                                          </p:val>
                                        </p:tav>
                                      </p:tavLst>
                                    </p:anim>
                                    <p:anim calcmode="lin" valueType="num">
                                      <p:cBhvr>
                                        <p:cTn id="16" dur="1000" fill="hold"/>
                                        <p:tgtEl>
                                          <p:spTgt spid="24"/>
                                        </p:tgtEl>
                                        <p:attrNameLst>
                                          <p:attrName>ppt_h</p:attrName>
                                        </p:attrNameLst>
                                      </p:cBhvr>
                                      <p:tavLst>
                                        <p:tav tm="0">
                                          <p:val>
                                            <p:fltVal val="0"/>
                                          </p:val>
                                        </p:tav>
                                        <p:tav tm="100000">
                                          <p:val>
                                            <p:strVal val="#ppt_h"/>
                                          </p:val>
                                        </p:tav>
                                      </p:tavLst>
                                    </p:anim>
                                    <p:anim calcmode="lin" valueType="num">
                                      <p:cBhvr>
                                        <p:cTn id="17" dur="1000" fill="hold"/>
                                        <p:tgtEl>
                                          <p:spTgt spid="24"/>
                                        </p:tgtEl>
                                        <p:attrNameLst>
                                          <p:attrName>style.rotation</p:attrName>
                                        </p:attrNameLst>
                                      </p:cBhvr>
                                      <p:tavLst>
                                        <p:tav tm="0">
                                          <p:val>
                                            <p:fltVal val="90"/>
                                          </p:val>
                                        </p:tav>
                                        <p:tav tm="100000">
                                          <p:val>
                                            <p:fltVal val="0"/>
                                          </p:val>
                                        </p:tav>
                                      </p:tavLst>
                                    </p:anim>
                                    <p:animEffect transition="in" filter="fade">
                                      <p:cBhvr>
                                        <p:cTn id="18"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CE1E6"/>
        </a:solidFill>
        <a:effectLst/>
      </p:bgPr>
    </p:bg>
    <p:spTree>
      <p:nvGrpSpPr>
        <p:cNvPr id="1" name=""/>
        <p:cNvGrpSpPr/>
        <p:nvPr/>
      </p:nvGrpSpPr>
      <p:grpSpPr>
        <a:xfrm>
          <a:off x="0" y="0"/>
          <a:ext cx="0" cy="0"/>
          <a:chOff x="0" y="0"/>
          <a:chExt cx="0" cy="0"/>
        </a:xfrm>
      </p:grpSpPr>
      <p:sp>
        <p:nvSpPr>
          <p:cNvPr id="2" name="Freeform 2"/>
          <p:cNvSpPr/>
          <p:nvPr/>
        </p:nvSpPr>
        <p:spPr>
          <a:xfrm>
            <a:off x="5760817" y="2453576"/>
            <a:ext cx="5737666" cy="5063490"/>
          </a:xfrm>
          <a:custGeom>
            <a:avLst/>
            <a:gdLst/>
            <a:ahLst/>
            <a:cxnLst/>
            <a:rect l="l" t="t" r="r" b="b"/>
            <a:pathLst>
              <a:path w="11475331" h="10126980">
                <a:moveTo>
                  <a:pt x="0" y="0"/>
                </a:moveTo>
                <a:lnTo>
                  <a:pt x="11475332" y="0"/>
                </a:lnTo>
                <a:lnTo>
                  <a:pt x="11475332" y="10126980"/>
                </a:lnTo>
                <a:lnTo>
                  <a:pt x="0" y="101269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612576" y="1"/>
            <a:ext cx="9756576" cy="6669360"/>
            <a:chOff x="0" y="0"/>
            <a:chExt cx="19846488" cy="10310225"/>
          </a:xfrm>
        </p:grpSpPr>
        <p:sp>
          <p:nvSpPr>
            <p:cNvPr id="4" name="Freeform 4"/>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26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26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p:cNvSpPr/>
          <p:nvPr/>
        </p:nvSpPr>
        <p:spPr>
          <a:xfrm flipH="1">
            <a:off x="4855886" y="2254209"/>
            <a:ext cx="3773764" cy="3037880"/>
          </a:xfrm>
          <a:custGeom>
            <a:avLst/>
            <a:gdLst/>
            <a:ahLst/>
            <a:cxnLst/>
            <a:rect l="l" t="t" r="r" b="b"/>
            <a:pathLst>
              <a:path w="7547528" h="6075760">
                <a:moveTo>
                  <a:pt x="7547528" y="0"/>
                </a:moveTo>
                <a:lnTo>
                  <a:pt x="0" y="0"/>
                </a:lnTo>
                <a:lnTo>
                  <a:pt x="0" y="6075761"/>
                </a:lnTo>
                <a:lnTo>
                  <a:pt x="7547528" y="6075761"/>
                </a:lnTo>
                <a:lnTo>
                  <a:pt x="7547528"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2952395" y="-1365283"/>
            <a:ext cx="5737666" cy="5063490"/>
          </a:xfrm>
          <a:custGeom>
            <a:avLst/>
            <a:gdLst/>
            <a:ahLst/>
            <a:cxnLst/>
            <a:rect l="l" t="t" r="r" b="b"/>
            <a:pathLst>
              <a:path w="11475331" h="10126980">
                <a:moveTo>
                  <a:pt x="0" y="0"/>
                </a:moveTo>
                <a:lnTo>
                  <a:pt x="11475332" y="0"/>
                </a:lnTo>
                <a:lnTo>
                  <a:pt x="11475332" y="10126980"/>
                </a:lnTo>
                <a:lnTo>
                  <a:pt x="0" y="101269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0" name="Group 10"/>
          <p:cNvGrpSpPr/>
          <p:nvPr/>
        </p:nvGrpSpPr>
        <p:grpSpPr>
          <a:xfrm>
            <a:off x="7520352" y="1495833"/>
            <a:ext cx="772865" cy="772865"/>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2" name="TextBox 12"/>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4" name="Group 14"/>
          <p:cNvGrpSpPr/>
          <p:nvPr/>
        </p:nvGrpSpPr>
        <p:grpSpPr>
          <a:xfrm>
            <a:off x="6258761" y="1708381"/>
            <a:ext cx="562620" cy="347769"/>
            <a:chOff x="0" y="0"/>
            <a:chExt cx="1500320" cy="927384"/>
          </a:xfrm>
        </p:grpSpPr>
        <p:sp>
          <p:nvSpPr>
            <p:cNvPr id="15" name="Freeform 15"/>
            <p:cNvSpPr/>
            <p:nvPr/>
          </p:nvSpPr>
          <p:spPr>
            <a:xfrm>
              <a:off x="1195356" y="344855"/>
              <a:ext cx="304964" cy="358781"/>
            </a:xfrm>
            <a:custGeom>
              <a:avLst/>
              <a:gdLst/>
              <a:ahLst/>
              <a:cxnLst/>
              <a:rect l="l" t="t" r="r" b="b"/>
              <a:pathLst>
                <a:path w="304964" h="358781">
                  <a:moveTo>
                    <a:pt x="0" y="0"/>
                  </a:moveTo>
                  <a:lnTo>
                    <a:pt x="304964" y="0"/>
                  </a:lnTo>
                  <a:lnTo>
                    <a:pt x="304964" y="358780"/>
                  </a:lnTo>
                  <a:lnTo>
                    <a:pt x="0" y="3587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Freeform 16"/>
            <p:cNvSpPr/>
            <p:nvPr/>
          </p:nvSpPr>
          <p:spPr>
            <a:xfrm>
              <a:off x="0" y="0"/>
              <a:ext cx="788276" cy="927384"/>
            </a:xfrm>
            <a:custGeom>
              <a:avLst/>
              <a:gdLst/>
              <a:ahLst/>
              <a:cxnLst/>
              <a:rect l="l" t="t" r="r" b="b"/>
              <a:pathLst>
                <a:path w="788276" h="927384">
                  <a:moveTo>
                    <a:pt x="0" y="0"/>
                  </a:moveTo>
                  <a:lnTo>
                    <a:pt x="788276" y="0"/>
                  </a:lnTo>
                  <a:lnTo>
                    <a:pt x="788276" y="927384"/>
                  </a:lnTo>
                  <a:lnTo>
                    <a:pt x="0" y="92738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grpSp>
        <p:nvGrpSpPr>
          <p:cNvPr id="17" name="Group 17"/>
          <p:cNvGrpSpPr/>
          <p:nvPr/>
        </p:nvGrpSpPr>
        <p:grpSpPr>
          <a:xfrm>
            <a:off x="4634079" y="4809726"/>
            <a:ext cx="443614" cy="415023"/>
            <a:chOff x="0" y="0"/>
            <a:chExt cx="1182969" cy="1106726"/>
          </a:xfrm>
        </p:grpSpPr>
        <p:sp>
          <p:nvSpPr>
            <p:cNvPr id="18" name="Freeform 18"/>
            <p:cNvSpPr/>
            <p:nvPr/>
          </p:nvSpPr>
          <p:spPr>
            <a:xfrm>
              <a:off x="878005" y="747946"/>
              <a:ext cx="304964" cy="358781"/>
            </a:xfrm>
            <a:custGeom>
              <a:avLst/>
              <a:gdLst/>
              <a:ahLst/>
              <a:cxnLst/>
              <a:rect l="l" t="t" r="r" b="b"/>
              <a:pathLst>
                <a:path w="304964" h="358781">
                  <a:moveTo>
                    <a:pt x="0" y="0"/>
                  </a:moveTo>
                  <a:lnTo>
                    <a:pt x="304964" y="0"/>
                  </a:lnTo>
                  <a:lnTo>
                    <a:pt x="304964" y="358780"/>
                  </a:lnTo>
                  <a:lnTo>
                    <a:pt x="0" y="3587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9" name="Freeform 19"/>
            <p:cNvSpPr/>
            <p:nvPr/>
          </p:nvSpPr>
          <p:spPr>
            <a:xfrm>
              <a:off x="0" y="0"/>
              <a:ext cx="635754" cy="747946"/>
            </a:xfrm>
            <a:custGeom>
              <a:avLst/>
              <a:gdLst/>
              <a:ahLst/>
              <a:cxnLst/>
              <a:rect l="l" t="t" r="r" b="b"/>
              <a:pathLst>
                <a:path w="635754" h="747946">
                  <a:moveTo>
                    <a:pt x="0" y="0"/>
                  </a:moveTo>
                  <a:lnTo>
                    <a:pt x="635754" y="0"/>
                  </a:lnTo>
                  <a:lnTo>
                    <a:pt x="635754" y="747946"/>
                  </a:lnTo>
                  <a:lnTo>
                    <a:pt x="0" y="74794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sp>
        <p:nvSpPr>
          <p:cNvPr id="20" name="Freeform 20"/>
          <p:cNvSpPr/>
          <p:nvPr/>
        </p:nvSpPr>
        <p:spPr>
          <a:xfrm>
            <a:off x="1654876" y="4425740"/>
            <a:ext cx="2309691" cy="383986"/>
          </a:xfrm>
          <a:custGeom>
            <a:avLst/>
            <a:gdLst/>
            <a:ahLst/>
            <a:cxnLst/>
            <a:rect l="l" t="t" r="r" b="b"/>
            <a:pathLst>
              <a:path w="4619381" h="767972">
                <a:moveTo>
                  <a:pt x="0" y="0"/>
                </a:moveTo>
                <a:lnTo>
                  <a:pt x="4619381" y="0"/>
                </a:lnTo>
                <a:lnTo>
                  <a:pt x="4619381" y="767972"/>
                </a:lnTo>
                <a:lnTo>
                  <a:pt x="0" y="76797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1" name="Freeform 21"/>
          <p:cNvSpPr/>
          <p:nvPr/>
        </p:nvSpPr>
        <p:spPr>
          <a:xfrm>
            <a:off x="4433078" y="716559"/>
            <a:ext cx="2309691" cy="383986"/>
          </a:xfrm>
          <a:custGeom>
            <a:avLst/>
            <a:gdLst/>
            <a:ahLst/>
            <a:cxnLst/>
            <a:rect l="l" t="t" r="r" b="b"/>
            <a:pathLst>
              <a:path w="4619381" h="767972">
                <a:moveTo>
                  <a:pt x="0" y="0"/>
                </a:moveTo>
                <a:lnTo>
                  <a:pt x="4619381" y="0"/>
                </a:lnTo>
                <a:lnTo>
                  <a:pt x="4619381" y="767973"/>
                </a:lnTo>
                <a:lnTo>
                  <a:pt x="0" y="76797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2" name="مربع نص 21">
            <a:extLst>
              <a:ext uri="{FF2B5EF4-FFF2-40B4-BE49-F238E27FC236}">
                <a16:creationId xmlns:a16="http://schemas.microsoft.com/office/drawing/2014/main" id="{BABAEC97-A1B3-F217-C626-2488BF7AEE4A}"/>
              </a:ext>
            </a:extLst>
          </p:cNvPr>
          <p:cNvSpPr txBox="1"/>
          <p:nvPr/>
        </p:nvSpPr>
        <p:spPr>
          <a:xfrm>
            <a:off x="1088632" y="2520713"/>
            <a:ext cx="3456384" cy="1754326"/>
          </a:xfrm>
          <a:prstGeom prst="rect">
            <a:avLst/>
          </a:prstGeom>
          <a:noFill/>
        </p:spPr>
        <p:txBody>
          <a:bodyPr wrap="square" rtlCol="0">
            <a:spAutoFit/>
          </a:bodyPr>
          <a:lstStyle/>
          <a:p>
            <a:pPr algn="ctr"/>
            <a:r>
              <a:rPr lang="ar-EG" sz="3600" b="1" dirty="0">
                <a:solidFill>
                  <a:schemeClr val="accent5">
                    <a:lumMod val="50000"/>
                  </a:schemeClr>
                </a:solidFill>
                <a:latin typeface="Traditional Arabic" panose="02020603050405020304" pitchFamily="18" charset="-78"/>
                <a:cs typeface="Traditional Arabic" panose="02020603050405020304" pitchFamily="18" charset="-78"/>
              </a:rPr>
              <a:t>2-9</a:t>
            </a:r>
          </a:p>
          <a:p>
            <a:pPr algn="ctr"/>
            <a:r>
              <a:rPr lang="ar-EG" sz="3600" b="1" dirty="0">
                <a:solidFill>
                  <a:schemeClr val="accent5">
                    <a:lumMod val="50000"/>
                  </a:schemeClr>
                </a:solidFill>
                <a:latin typeface="Traditional Arabic" panose="02020603050405020304" pitchFamily="18" charset="-78"/>
                <a:cs typeface="Traditional Arabic" panose="02020603050405020304" pitchFamily="18" charset="-78"/>
              </a:rPr>
              <a:t>خطوات تأسيس المشروع</a:t>
            </a:r>
          </a:p>
          <a:p>
            <a:pPr algn="ctr"/>
            <a:r>
              <a:rPr lang="ar-EG" sz="3600" b="1" dirty="0">
                <a:solidFill>
                  <a:schemeClr val="accent5">
                    <a:lumMod val="50000"/>
                  </a:schemeClr>
                </a:solidFill>
                <a:latin typeface="Traditional Arabic" panose="02020603050405020304" pitchFamily="18" charset="-78"/>
                <a:cs typeface="Traditional Arabic" panose="02020603050405020304" pitchFamily="18" charset="-78"/>
              </a:rPr>
              <a:t>الصغير</a:t>
            </a:r>
          </a:p>
        </p:txBody>
      </p:sp>
      <p:pic>
        <p:nvPicPr>
          <p:cNvPr id="23" name="Picture 4" descr="أفضل المشاريع الصغيرة الناجحة في مصر 2023 – تجارتنا">
            <a:extLst>
              <a:ext uri="{FF2B5EF4-FFF2-40B4-BE49-F238E27FC236}">
                <a16:creationId xmlns:a16="http://schemas.microsoft.com/office/drawing/2014/main" id="{D8290EB9-1681-9BCA-CB45-2814A6207F9F}"/>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360884" y="1516268"/>
            <a:ext cx="2028898" cy="127651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D2013B66-5093-CA9B-5879-8F312983C6CD}"/>
              </a:ext>
            </a:extLst>
          </p:cNvPr>
          <p:cNvSpPr/>
          <p:nvPr/>
        </p:nvSpPr>
        <p:spPr>
          <a:xfrm>
            <a:off x="5843874" y="855876"/>
            <a:ext cx="2808312" cy="576064"/>
          </a:xfrm>
          <a:prstGeom prst="rect">
            <a:avLst/>
          </a:prstGeom>
          <a:solidFill>
            <a:srgbClr val="E57A58"/>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FFFFFF"/>
                </a:solidFill>
                <a:latin typeface="Traditional Arabic" panose="02020603050405020304" pitchFamily="18" charset="-78"/>
                <a:cs typeface="Traditional Arabic" panose="02020603050405020304" pitchFamily="18" charset="-78"/>
              </a:rPr>
              <a:t>الفكرة المحورية</a:t>
            </a:r>
            <a:endParaRPr lang="en-US" sz="3600" b="1" dirty="0">
              <a:solidFill>
                <a:srgbClr val="FFFFFF"/>
              </a:solidFill>
              <a:latin typeface="Traditional Arabic" panose="02020603050405020304" pitchFamily="18" charset="-78"/>
              <a:cs typeface="Traditional Arabic" panose="02020603050405020304" pitchFamily="18" charset="-78"/>
            </a:endParaRPr>
          </a:p>
        </p:txBody>
      </p:sp>
      <p:sp>
        <p:nvSpPr>
          <p:cNvPr id="5" name="مستطيل 4">
            <a:extLst>
              <a:ext uri="{FF2B5EF4-FFF2-40B4-BE49-F238E27FC236}">
                <a16:creationId xmlns:a16="http://schemas.microsoft.com/office/drawing/2014/main" id="{10143274-188E-AC7E-8A9D-FA0E50EA59B8}"/>
              </a:ext>
            </a:extLst>
          </p:cNvPr>
          <p:cNvSpPr/>
          <p:nvPr/>
        </p:nvSpPr>
        <p:spPr>
          <a:xfrm>
            <a:off x="5843874" y="2636912"/>
            <a:ext cx="2808312" cy="576064"/>
          </a:xfrm>
          <a:prstGeom prst="rect">
            <a:avLst/>
          </a:prstGeom>
          <a:solidFill>
            <a:srgbClr val="E57A58"/>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FFFFFF"/>
                </a:solidFill>
                <a:latin typeface="Traditional Arabic" panose="02020603050405020304" pitchFamily="18" charset="-78"/>
                <a:cs typeface="Traditional Arabic" panose="02020603050405020304" pitchFamily="18" charset="-78"/>
              </a:rPr>
              <a:t>المفاهيم الرئيسية</a:t>
            </a:r>
            <a:endParaRPr lang="en-US" sz="3600" b="1" dirty="0">
              <a:solidFill>
                <a:srgbClr val="FFFFFF"/>
              </a:solidFill>
              <a:latin typeface="Traditional Arabic" panose="02020603050405020304" pitchFamily="18" charset="-78"/>
              <a:cs typeface="Traditional Arabic" panose="02020603050405020304" pitchFamily="18" charset="-78"/>
            </a:endParaRPr>
          </a:p>
        </p:txBody>
      </p:sp>
      <p:sp>
        <p:nvSpPr>
          <p:cNvPr id="6" name="مستطيل 5">
            <a:extLst>
              <a:ext uri="{FF2B5EF4-FFF2-40B4-BE49-F238E27FC236}">
                <a16:creationId xmlns:a16="http://schemas.microsoft.com/office/drawing/2014/main" id="{63E307B8-68F9-3C26-7B06-2780901EB91C}"/>
              </a:ext>
            </a:extLst>
          </p:cNvPr>
          <p:cNvSpPr/>
          <p:nvPr/>
        </p:nvSpPr>
        <p:spPr>
          <a:xfrm>
            <a:off x="5861462" y="4653136"/>
            <a:ext cx="2808312" cy="576064"/>
          </a:xfrm>
          <a:prstGeom prst="rect">
            <a:avLst/>
          </a:prstGeom>
          <a:solidFill>
            <a:srgbClr val="E57A58"/>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FFFFFF"/>
                </a:solidFill>
                <a:latin typeface="Traditional Arabic" panose="02020603050405020304" pitchFamily="18" charset="-78"/>
                <a:cs typeface="Traditional Arabic" panose="02020603050405020304" pitchFamily="18" charset="-78"/>
              </a:rPr>
              <a:t>الأهداف</a:t>
            </a:r>
            <a:endParaRPr lang="en-US" sz="3600" b="1" dirty="0">
              <a:solidFill>
                <a:srgbClr val="FFFFFF"/>
              </a:solidFill>
              <a:latin typeface="Traditional Arabic" panose="02020603050405020304" pitchFamily="18" charset="-78"/>
              <a:cs typeface="Traditional Arabic" panose="02020603050405020304" pitchFamily="18" charset="-78"/>
            </a:endParaRPr>
          </a:p>
        </p:txBody>
      </p:sp>
      <p:sp>
        <p:nvSpPr>
          <p:cNvPr id="8" name="مربع نص 7">
            <a:extLst>
              <a:ext uri="{FF2B5EF4-FFF2-40B4-BE49-F238E27FC236}">
                <a16:creationId xmlns:a16="http://schemas.microsoft.com/office/drawing/2014/main" id="{06D4F9C2-45BC-7DC6-D0A0-0603678A6CD8}"/>
              </a:ext>
            </a:extLst>
          </p:cNvPr>
          <p:cNvSpPr txBox="1"/>
          <p:nvPr/>
        </p:nvSpPr>
        <p:spPr>
          <a:xfrm>
            <a:off x="709963" y="833464"/>
            <a:ext cx="4807737" cy="954107"/>
          </a:xfrm>
          <a:prstGeom prst="rect">
            <a:avLst/>
          </a:prstGeom>
          <a:noFill/>
        </p:spPr>
        <p:txBody>
          <a:bodyPr wrap="square">
            <a:spAutoFit/>
          </a:bodyPr>
          <a:lstStyle/>
          <a:p>
            <a:pPr marL="285750" indent="-285750">
              <a:buFont typeface="Arial" panose="020B0604020202020204" pitchFamily="34" charset="0"/>
              <a:buChar char="•"/>
            </a:pPr>
            <a:r>
              <a:rPr lang="ar-EG" sz="2800" b="1" dirty="0">
                <a:latin typeface="Traditional Arabic" panose="02020603050405020304" pitchFamily="18" charset="-78"/>
                <a:cs typeface="Traditional Arabic" panose="02020603050405020304" pitchFamily="18" charset="-78"/>
              </a:rPr>
              <a:t> التعرف على خطوات تأسيس المشروع الصغير</a:t>
            </a:r>
            <a:endParaRPr lang="ar-EG" sz="4000" dirty="0">
              <a:latin typeface="Traditional Arabic" panose="02020603050405020304" pitchFamily="18" charset="-78"/>
              <a:cs typeface="Traditional Arabic" panose="02020603050405020304" pitchFamily="18" charset="-78"/>
            </a:endParaRPr>
          </a:p>
        </p:txBody>
      </p:sp>
      <p:sp>
        <p:nvSpPr>
          <p:cNvPr id="9" name="مربع نص 8">
            <a:extLst>
              <a:ext uri="{FF2B5EF4-FFF2-40B4-BE49-F238E27FC236}">
                <a16:creationId xmlns:a16="http://schemas.microsoft.com/office/drawing/2014/main" id="{F4B417DB-3C1B-4202-DFB8-92185EBDF643}"/>
              </a:ext>
            </a:extLst>
          </p:cNvPr>
          <p:cNvSpPr txBox="1"/>
          <p:nvPr/>
        </p:nvSpPr>
        <p:spPr>
          <a:xfrm>
            <a:off x="323528" y="2555612"/>
            <a:ext cx="5040560" cy="461665"/>
          </a:xfrm>
          <a:prstGeom prst="rect">
            <a:avLst/>
          </a:prstGeom>
          <a:noFill/>
        </p:spPr>
        <p:txBody>
          <a:bodyPr wrap="square">
            <a:spAutoFit/>
          </a:bodyPr>
          <a:lstStyle/>
          <a:p>
            <a:pPr marL="285750" indent="-285750">
              <a:buFont typeface="Arial" panose="020B0604020202020204" pitchFamily="34" charset="0"/>
              <a:buChar char="•"/>
            </a:pPr>
            <a:r>
              <a:rPr lang="ar-EG" sz="2400" b="1" dirty="0">
                <a:latin typeface="Traditional Arabic" panose="02020603050405020304" pitchFamily="18" charset="-78"/>
                <a:cs typeface="Traditional Arabic" panose="02020603050405020304" pitchFamily="18" charset="-78"/>
              </a:rPr>
              <a:t>خطوات تأسيس المشروع الصغير.</a:t>
            </a:r>
            <a:endParaRPr lang="ar-EG" sz="3600" dirty="0">
              <a:latin typeface="Traditional Arabic" panose="02020603050405020304" pitchFamily="18" charset="-78"/>
              <a:cs typeface="Traditional Arabic" panose="02020603050405020304" pitchFamily="18" charset="-78"/>
            </a:endParaRPr>
          </a:p>
        </p:txBody>
      </p:sp>
      <p:sp>
        <p:nvSpPr>
          <p:cNvPr id="11" name="مربع نص 10">
            <a:extLst>
              <a:ext uri="{FF2B5EF4-FFF2-40B4-BE49-F238E27FC236}">
                <a16:creationId xmlns:a16="http://schemas.microsoft.com/office/drawing/2014/main" id="{783E21D8-7738-FB79-7CCE-6308CCA275E0}"/>
              </a:ext>
            </a:extLst>
          </p:cNvPr>
          <p:cNvSpPr txBox="1"/>
          <p:nvPr/>
        </p:nvSpPr>
        <p:spPr>
          <a:xfrm>
            <a:off x="474227" y="3840724"/>
            <a:ext cx="5043473" cy="1815882"/>
          </a:xfrm>
          <a:prstGeom prst="rect">
            <a:avLst/>
          </a:prstGeom>
          <a:noFill/>
        </p:spPr>
        <p:txBody>
          <a:bodyPr wrap="square">
            <a:spAutoFit/>
          </a:bodyPr>
          <a:lstStyle/>
          <a:p>
            <a:r>
              <a:rPr lang="ar-EG" sz="2800" b="1" dirty="0">
                <a:latin typeface="Traditional Arabic" panose="02020603050405020304" pitchFamily="18" charset="-78"/>
                <a:cs typeface="Traditional Arabic" panose="02020603050405020304" pitchFamily="18" charset="-78"/>
              </a:rPr>
              <a:t>يتوقع بعد نهاية الموضوع أن يكون الطلبة قادرين على:</a:t>
            </a:r>
          </a:p>
          <a:p>
            <a:r>
              <a:rPr lang="ar-EG" sz="2800" b="1" dirty="0">
                <a:latin typeface="Traditional Arabic" panose="02020603050405020304" pitchFamily="18" charset="-78"/>
                <a:cs typeface="Traditional Arabic" panose="02020603050405020304" pitchFamily="18" charset="-78"/>
              </a:rPr>
              <a:t>1. استنتاج خطوات تأسيس المشروع الصغير</a:t>
            </a:r>
          </a:p>
          <a:p>
            <a:r>
              <a:rPr lang="ar-EG" sz="2800" b="1" dirty="0">
                <a:latin typeface="Traditional Arabic" panose="02020603050405020304" pitchFamily="18" charset="-78"/>
                <a:cs typeface="Traditional Arabic" panose="02020603050405020304" pitchFamily="18" charset="-78"/>
              </a:rPr>
              <a:t>2 تطبيق خطوات تأسيس المشروع الصغير.</a:t>
            </a:r>
          </a:p>
        </p:txBody>
      </p:sp>
    </p:spTree>
    <p:extLst>
      <p:ext uri="{BB962C8B-B14F-4D97-AF65-F5344CB8AC3E}">
        <p14:creationId xmlns:p14="http://schemas.microsoft.com/office/powerpoint/2010/main" val="423308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 calcmode="lin" valueType="num">
                                      <p:cBhvr>
                                        <p:cTn id="37"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11">
                                            <p:txEl>
                                              <p:pRg st="0" end="0"/>
                                            </p:tx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1">
                                            <p:txEl>
                                              <p:pRg st="1" end="1"/>
                                            </p:txEl>
                                          </p:spTgt>
                                        </p:tgtEl>
                                        <p:attrNameLst>
                                          <p:attrName>style.visibility</p:attrName>
                                        </p:attrNameLst>
                                      </p:cBhvr>
                                      <p:to>
                                        <p:strVal val="visible"/>
                                      </p:to>
                                    </p:set>
                                    <p:anim calcmode="lin" valueType="num">
                                      <p:cBhvr>
                                        <p:cTn id="43"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45"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46" dur="1000"/>
                                        <p:tgtEl>
                                          <p:spTgt spid="11">
                                            <p:txEl>
                                              <p:pRg st="1" end="1"/>
                                            </p:txEl>
                                          </p:spTgt>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anim calcmode="lin" valueType="num">
                                      <p:cBhvr>
                                        <p:cTn id="49"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51"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52" dur="10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p:bldP spid="11"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9972F5F-D8E0-2554-76C5-3B2206213486}"/>
              </a:ext>
            </a:extLst>
          </p:cNvPr>
          <p:cNvSpPr txBox="1"/>
          <p:nvPr/>
        </p:nvSpPr>
        <p:spPr>
          <a:xfrm>
            <a:off x="1331640" y="1124744"/>
            <a:ext cx="6480720" cy="4977110"/>
          </a:xfrm>
          <a:prstGeom prst="flowChartTerminator">
            <a:avLst/>
          </a:prstGeom>
          <a:noFill/>
          <a:ln>
            <a:noFill/>
          </a:ln>
          <a:effectLst/>
        </p:spPr>
        <p:txBody>
          <a:bodyPr wrap="square">
            <a:spAutoFit/>
          </a:bodyPr>
          <a:lstStyle/>
          <a:p>
            <a:pPr algn="ctr"/>
            <a:r>
              <a:rPr lang="ar-EG" sz="3600" b="1" dirty="0"/>
              <a:t>يتجه الكثير من الأفراد نحو تأسيس مشروع خاص يحقق لهم الاستقلالية المالية بدلاً من الحصول على وظيفة؛ لذا فإن مرحلة التأسيس لأي مشروع استثماري سواء كان كبير الحجم أم صغير الحجم لابد أن تمر بعدة خطوات؛ وفي هذا الموضوع سنتعرف عليها.</a:t>
            </a:r>
            <a:endParaRPr lang="ar-EG" sz="4800" b="1" dirty="0"/>
          </a:p>
        </p:txBody>
      </p:sp>
    </p:spTree>
    <p:extLst>
      <p:ext uri="{BB962C8B-B14F-4D97-AF65-F5344CB8AC3E}">
        <p14:creationId xmlns:p14="http://schemas.microsoft.com/office/powerpoint/2010/main" val="1770516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p:cNvGrpSpPr/>
        <p:nvPr/>
      </p:nvGrpSpPr>
      <p:grpSpPr>
        <a:xfrm>
          <a:off x="0" y="0"/>
          <a:ext cx="0" cy="0"/>
          <a:chOff x="0" y="0"/>
          <a:chExt cx="0" cy="0"/>
        </a:xfrm>
      </p:grpSpPr>
      <p:sp>
        <p:nvSpPr>
          <p:cNvPr id="2" name="Freeform 2"/>
          <p:cNvSpPr/>
          <p:nvPr/>
        </p:nvSpPr>
        <p:spPr>
          <a:xfrm rot="-1262138" flipV="1">
            <a:off x="1475783" y="-2104482"/>
            <a:ext cx="4734499" cy="4883046"/>
          </a:xfrm>
          <a:custGeom>
            <a:avLst/>
            <a:gdLst/>
            <a:ahLst/>
            <a:cxnLst/>
            <a:rect l="l" t="t" r="r" b="b"/>
            <a:pathLst>
              <a:path w="9468998" h="9766092">
                <a:moveTo>
                  <a:pt x="0" y="9766092"/>
                </a:moveTo>
                <a:lnTo>
                  <a:pt x="9468997" y="9766092"/>
                </a:lnTo>
                <a:lnTo>
                  <a:pt x="9468997" y="0"/>
                </a:lnTo>
                <a:lnTo>
                  <a:pt x="0" y="0"/>
                </a:lnTo>
                <a:lnTo>
                  <a:pt x="0" y="9766092"/>
                </a:lnTo>
                <a:close/>
              </a:path>
            </a:pathLst>
          </a:custGeom>
          <a:blipFill>
            <a:blip r:embed="rId2">
              <a:extLst>
                <a:ext uri="{96DAC541-7B7A-43D3-8B79-37D633B846F1}">
                  <asvg:svgBlip xmlns:asvg="http://schemas.microsoft.com/office/drawing/2016/SVG/main" r:embed="rId3"/>
                </a:ext>
              </a:extLst>
            </a:blip>
            <a:stretch>
              <a:fillRect r="-16759"/>
            </a:stretch>
          </a:blipFill>
          <a:ln cap="sq">
            <a:noFill/>
            <a:prstDash val="solid"/>
            <a:miter/>
          </a:ln>
        </p:spPr>
      </p:sp>
      <p:grpSp>
        <p:nvGrpSpPr>
          <p:cNvPr id="3" name="Group 3"/>
          <p:cNvGrpSpPr/>
          <p:nvPr/>
        </p:nvGrpSpPr>
        <p:grpSpPr>
          <a:xfrm>
            <a:off x="129074" y="-315416"/>
            <a:ext cx="9265832" cy="7056784"/>
            <a:chOff x="0" y="0"/>
            <a:chExt cx="19846488" cy="10310225"/>
          </a:xfrm>
        </p:grpSpPr>
        <p:sp>
          <p:nvSpPr>
            <p:cNvPr id="4" name="Freeform 4"/>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p:cNvSpPr/>
          <p:nvPr/>
        </p:nvSpPr>
        <p:spPr>
          <a:xfrm flipH="1" flipV="1">
            <a:off x="-288229" y="4737233"/>
            <a:ext cx="2329188" cy="2445342"/>
          </a:xfrm>
          <a:custGeom>
            <a:avLst/>
            <a:gdLst/>
            <a:ahLst/>
            <a:cxnLst/>
            <a:rect l="l" t="t" r="r" b="b"/>
            <a:pathLst>
              <a:path w="4658376" h="4890684">
                <a:moveTo>
                  <a:pt x="4658376" y="4890683"/>
                </a:moveTo>
                <a:lnTo>
                  <a:pt x="0" y="4890683"/>
                </a:lnTo>
                <a:lnTo>
                  <a:pt x="0" y="0"/>
                </a:lnTo>
                <a:lnTo>
                  <a:pt x="4658376" y="0"/>
                </a:lnTo>
                <a:lnTo>
                  <a:pt x="4658376" y="4890683"/>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7283750" y="-176644"/>
            <a:ext cx="2329188" cy="2445342"/>
          </a:xfrm>
          <a:custGeom>
            <a:avLst/>
            <a:gdLst/>
            <a:ahLst/>
            <a:cxnLst/>
            <a:rect l="l" t="t" r="r" b="b"/>
            <a:pathLst>
              <a:path w="4658376" h="4890684">
                <a:moveTo>
                  <a:pt x="0" y="0"/>
                </a:moveTo>
                <a:lnTo>
                  <a:pt x="4658376" y="0"/>
                </a:lnTo>
                <a:lnTo>
                  <a:pt x="4658376" y="4890684"/>
                </a:lnTo>
                <a:lnTo>
                  <a:pt x="0" y="48906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8737096" y="3938721"/>
            <a:ext cx="114362" cy="134543"/>
          </a:xfrm>
          <a:custGeom>
            <a:avLst/>
            <a:gdLst/>
            <a:ahLst/>
            <a:cxnLst/>
            <a:rect l="l" t="t" r="r" b="b"/>
            <a:pathLst>
              <a:path w="228723" h="269085">
                <a:moveTo>
                  <a:pt x="0" y="0"/>
                </a:moveTo>
                <a:lnTo>
                  <a:pt x="228722" y="0"/>
                </a:lnTo>
                <a:lnTo>
                  <a:pt x="228722"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a:off x="8407844" y="3658242"/>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a:off x="637957" y="3183179"/>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7419965" y="2861698"/>
            <a:ext cx="238408" cy="280480"/>
          </a:xfrm>
          <a:custGeom>
            <a:avLst/>
            <a:gdLst/>
            <a:ahLst/>
            <a:cxnLst/>
            <a:rect l="l" t="t" r="r" b="b"/>
            <a:pathLst>
              <a:path w="476815" h="560959">
                <a:moveTo>
                  <a:pt x="0" y="0"/>
                </a:moveTo>
                <a:lnTo>
                  <a:pt x="476816" y="0"/>
                </a:lnTo>
                <a:lnTo>
                  <a:pt x="476816"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3" name="Group 13"/>
          <p:cNvGrpSpPr/>
          <p:nvPr/>
        </p:nvGrpSpPr>
        <p:grpSpPr>
          <a:xfrm>
            <a:off x="514828" y="1633476"/>
            <a:ext cx="3543323" cy="3660366"/>
            <a:chOff x="0" y="0"/>
            <a:chExt cx="812800" cy="812800"/>
          </a:xfrm>
          <a:solidFill>
            <a:srgbClr val="F6E9B4"/>
          </a:solidFill>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sp>
          <p:nvSpPr>
            <p:cNvPr id="15" name="TextBox 15"/>
            <p:cNvSpPr txBox="1"/>
            <p:nvPr/>
          </p:nvSpPr>
          <p:spPr>
            <a:xfrm>
              <a:off x="76200" y="38100"/>
              <a:ext cx="660400" cy="698500"/>
            </a:xfrm>
            <a:prstGeom prst="rect">
              <a:avLst/>
            </a:prstGeom>
            <a:grpFill/>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Freeform 16"/>
          <p:cNvSpPr/>
          <p:nvPr/>
        </p:nvSpPr>
        <p:spPr>
          <a:xfrm flipH="1">
            <a:off x="4761990" y="3465576"/>
            <a:ext cx="3531227" cy="1951003"/>
          </a:xfrm>
          <a:custGeom>
            <a:avLst/>
            <a:gdLst/>
            <a:ahLst/>
            <a:cxnLst/>
            <a:rect l="l" t="t" r="r" b="b"/>
            <a:pathLst>
              <a:path w="7062454" h="3902006">
                <a:moveTo>
                  <a:pt x="7062454" y="0"/>
                </a:moveTo>
                <a:lnTo>
                  <a:pt x="0" y="0"/>
                </a:lnTo>
                <a:lnTo>
                  <a:pt x="0" y="3902006"/>
                </a:lnTo>
                <a:lnTo>
                  <a:pt x="7062454" y="3902006"/>
                </a:lnTo>
                <a:lnTo>
                  <a:pt x="7062454"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0" name="مربع نص 19">
            <a:extLst>
              <a:ext uri="{FF2B5EF4-FFF2-40B4-BE49-F238E27FC236}">
                <a16:creationId xmlns:a16="http://schemas.microsoft.com/office/drawing/2014/main" id="{7A96836D-E51E-82DC-F0CF-633741E07156}"/>
              </a:ext>
            </a:extLst>
          </p:cNvPr>
          <p:cNvSpPr txBox="1"/>
          <p:nvPr/>
        </p:nvSpPr>
        <p:spPr>
          <a:xfrm>
            <a:off x="893176" y="2060179"/>
            <a:ext cx="2622559" cy="2554545"/>
          </a:xfrm>
          <a:prstGeom prst="rect">
            <a:avLst/>
          </a:prstGeom>
          <a:noFill/>
        </p:spPr>
        <p:txBody>
          <a:bodyPr wrap="square">
            <a:spAutoFit/>
          </a:bodyPr>
          <a:lstStyle/>
          <a:p>
            <a:pPr algn="ctr"/>
            <a:r>
              <a:rPr lang="ar-EG" sz="3200" b="1" dirty="0">
                <a:solidFill>
                  <a:schemeClr val="accent5">
                    <a:lumMod val="50000"/>
                  </a:schemeClr>
                </a:solidFill>
                <a:latin typeface="Traditional Arabic" panose="02020603050405020304" pitchFamily="18" charset="-78"/>
                <a:cs typeface="Traditional Arabic" panose="02020603050405020304" pitchFamily="18" charset="-78"/>
              </a:rPr>
              <a:t>الهدف الأول أن يكون الطلبة قادرين على استنتاج خطوات تأسيس المشروع الصغير.</a:t>
            </a:r>
            <a:endParaRPr lang="ar-EG" sz="4800" dirty="0">
              <a:solidFill>
                <a:schemeClr val="accent5">
                  <a:lumMod val="50000"/>
                </a:schemeClr>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BD59"/>
        </a:solidFill>
        <a:effectLst/>
      </p:bgPr>
    </p:bg>
    <p:spTree>
      <p:nvGrpSpPr>
        <p:cNvPr id="1" name=""/>
        <p:cNvGrpSpPr/>
        <p:nvPr/>
      </p:nvGrpSpPr>
      <p:grpSpPr>
        <a:xfrm>
          <a:off x="0" y="0"/>
          <a:ext cx="0" cy="0"/>
          <a:chOff x="0" y="0"/>
          <a:chExt cx="0" cy="0"/>
        </a:xfrm>
      </p:grpSpPr>
      <p:sp>
        <p:nvSpPr>
          <p:cNvPr id="2" name="Freeform 2"/>
          <p:cNvSpPr/>
          <p:nvPr/>
        </p:nvSpPr>
        <p:spPr>
          <a:xfrm rot="-7534764" flipH="1">
            <a:off x="-692289" y="1072429"/>
            <a:ext cx="8025387" cy="8579478"/>
          </a:xfrm>
          <a:custGeom>
            <a:avLst/>
            <a:gdLst/>
            <a:ahLst/>
            <a:cxnLst/>
            <a:rect l="l" t="t" r="r" b="b"/>
            <a:pathLst>
              <a:path w="16050773" h="17158956">
                <a:moveTo>
                  <a:pt x="16050773" y="0"/>
                </a:moveTo>
                <a:lnTo>
                  <a:pt x="0" y="0"/>
                </a:lnTo>
                <a:lnTo>
                  <a:pt x="0" y="17158955"/>
                </a:lnTo>
                <a:lnTo>
                  <a:pt x="16050773" y="17158955"/>
                </a:lnTo>
                <a:lnTo>
                  <a:pt x="16050773" y="0"/>
                </a:lnTo>
                <a:close/>
              </a:path>
            </a:pathLst>
          </a:custGeom>
          <a:blipFill>
            <a:blip r:embed="rId2">
              <a:alphaModFix amt="58000"/>
              <a:extLst>
                <a:ext uri="{96DAC541-7B7A-43D3-8B79-37D633B846F1}">
                  <asvg:svgBlip xmlns:asvg="http://schemas.microsoft.com/office/drawing/2016/SVG/main" r:embed="rId3"/>
                </a:ext>
              </a:extLst>
            </a:blip>
            <a:stretch>
              <a:fillRect/>
            </a:stretch>
          </a:blipFill>
        </p:spPr>
      </p:sp>
      <p:sp>
        <p:nvSpPr>
          <p:cNvPr id="3" name="Freeform 3"/>
          <p:cNvSpPr/>
          <p:nvPr/>
        </p:nvSpPr>
        <p:spPr>
          <a:xfrm>
            <a:off x="2594400" y="5655386"/>
            <a:ext cx="4923580" cy="818545"/>
          </a:xfrm>
          <a:custGeom>
            <a:avLst/>
            <a:gdLst/>
            <a:ahLst/>
            <a:cxnLst/>
            <a:rect l="l" t="t" r="r" b="b"/>
            <a:pathLst>
              <a:path w="9847159" h="1637090">
                <a:moveTo>
                  <a:pt x="0" y="0"/>
                </a:moveTo>
                <a:lnTo>
                  <a:pt x="9847158" y="0"/>
                </a:lnTo>
                <a:lnTo>
                  <a:pt x="9847158"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p:cNvGrpSpPr/>
          <p:nvPr/>
        </p:nvGrpSpPr>
        <p:grpSpPr>
          <a:xfrm>
            <a:off x="-252536" y="-42906"/>
            <a:ext cx="9570189" cy="7504879"/>
            <a:chOff x="0" y="0"/>
            <a:chExt cx="19846488" cy="10310225"/>
          </a:xfrm>
        </p:grpSpPr>
        <p:sp>
          <p:nvSpPr>
            <p:cNvPr id="5" name="Freeform 5"/>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sp>
          <p:nvSpPr>
            <p:cNvPr id="6" name="Freeform 6"/>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grpSp>
      <p:sp>
        <p:nvSpPr>
          <p:cNvPr id="7" name="Freeform 7"/>
          <p:cNvSpPr/>
          <p:nvPr/>
        </p:nvSpPr>
        <p:spPr>
          <a:xfrm>
            <a:off x="6568894" y="5004165"/>
            <a:ext cx="2264255" cy="2457808"/>
          </a:xfrm>
          <a:custGeom>
            <a:avLst/>
            <a:gdLst/>
            <a:ahLst/>
            <a:cxnLst/>
            <a:rect l="l" t="t" r="r" b="b"/>
            <a:pathLst>
              <a:path w="4528510" h="4915615">
                <a:moveTo>
                  <a:pt x="0" y="0"/>
                </a:moveTo>
                <a:lnTo>
                  <a:pt x="4528510" y="0"/>
                </a:lnTo>
                <a:lnTo>
                  <a:pt x="4528510" y="4915615"/>
                </a:lnTo>
                <a:lnTo>
                  <a:pt x="0" y="491561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p:cNvSpPr/>
          <p:nvPr/>
        </p:nvSpPr>
        <p:spPr>
          <a:xfrm>
            <a:off x="5276566" y="3036901"/>
            <a:ext cx="2219497" cy="2351785"/>
          </a:xfrm>
          <a:custGeom>
            <a:avLst/>
            <a:gdLst/>
            <a:ahLst/>
            <a:cxnLst/>
            <a:rect l="l" t="t" r="r" b="b"/>
            <a:pathLst>
              <a:path w="4438994" h="4703569">
                <a:moveTo>
                  <a:pt x="0" y="0"/>
                </a:moveTo>
                <a:lnTo>
                  <a:pt x="4438994" y="0"/>
                </a:lnTo>
                <a:lnTo>
                  <a:pt x="4438994" y="4703569"/>
                </a:lnTo>
                <a:lnTo>
                  <a:pt x="0" y="470356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p:cNvSpPr/>
          <p:nvPr/>
        </p:nvSpPr>
        <p:spPr>
          <a:xfrm>
            <a:off x="5930587" y="1206975"/>
            <a:ext cx="2902562" cy="2267627"/>
          </a:xfrm>
          <a:custGeom>
            <a:avLst/>
            <a:gdLst/>
            <a:ahLst/>
            <a:cxnLst/>
            <a:rect l="l" t="t" r="r" b="b"/>
            <a:pathLst>
              <a:path w="5805124" h="4535253">
                <a:moveTo>
                  <a:pt x="0" y="0"/>
                </a:moveTo>
                <a:lnTo>
                  <a:pt x="5805124" y="0"/>
                </a:lnTo>
                <a:lnTo>
                  <a:pt x="5805124" y="4535253"/>
                </a:lnTo>
                <a:lnTo>
                  <a:pt x="0" y="453525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0" name="Freeform 10"/>
          <p:cNvSpPr/>
          <p:nvPr/>
        </p:nvSpPr>
        <p:spPr>
          <a:xfrm>
            <a:off x="74144" y="1967031"/>
            <a:ext cx="5135345" cy="2158455"/>
          </a:xfrm>
          <a:custGeom>
            <a:avLst/>
            <a:gdLst/>
            <a:ahLst/>
            <a:cxnLst/>
            <a:rect l="l" t="t" r="r" b="b"/>
            <a:pathLst>
              <a:path w="9847159" h="1637090">
                <a:moveTo>
                  <a:pt x="0" y="0"/>
                </a:moveTo>
                <a:lnTo>
                  <a:pt x="9847159" y="0"/>
                </a:lnTo>
                <a:lnTo>
                  <a:pt x="9847159"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7563140" y="4172257"/>
            <a:ext cx="154463" cy="181721"/>
          </a:xfrm>
          <a:custGeom>
            <a:avLst/>
            <a:gdLst/>
            <a:ahLst/>
            <a:cxnLst/>
            <a:rect l="l" t="t" r="r" b="b"/>
            <a:pathLst>
              <a:path w="308925" h="363441">
                <a:moveTo>
                  <a:pt x="0" y="0"/>
                </a:moveTo>
                <a:lnTo>
                  <a:pt x="308925" y="0"/>
                </a:lnTo>
                <a:lnTo>
                  <a:pt x="308925" y="363441"/>
                </a:lnTo>
                <a:lnTo>
                  <a:pt x="0" y="36344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2" name="Freeform 12"/>
          <p:cNvSpPr/>
          <p:nvPr/>
        </p:nvSpPr>
        <p:spPr>
          <a:xfrm>
            <a:off x="7772770" y="3779661"/>
            <a:ext cx="322006" cy="378831"/>
          </a:xfrm>
          <a:custGeom>
            <a:avLst/>
            <a:gdLst/>
            <a:ahLst/>
            <a:cxnLst/>
            <a:rect l="l" t="t" r="r" b="b"/>
            <a:pathLst>
              <a:path w="644012" h="757661">
                <a:moveTo>
                  <a:pt x="0" y="0"/>
                </a:moveTo>
                <a:lnTo>
                  <a:pt x="644012" y="0"/>
                </a:lnTo>
                <a:lnTo>
                  <a:pt x="644012" y="757660"/>
                </a:lnTo>
                <a:lnTo>
                  <a:pt x="0" y="7576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nvGrpSpPr>
          <p:cNvPr id="13" name="Group 13"/>
          <p:cNvGrpSpPr/>
          <p:nvPr/>
        </p:nvGrpSpPr>
        <p:grpSpPr>
          <a:xfrm>
            <a:off x="4750472" y="1570667"/>
            <a:ext cx="562620" cy="347769"/>
            <a:chOff x="0" y="0"/>
            <a:chExt cx="1500320" cy="927384"/>
          </a:xfrm>
        </p:grpSpPr>
        <p:sp>
          <p:nvSpPr>
            <p:cNvPr id="14" name="Freeform 14"/>
            <p:cNvSpPr/>
            <p:nvPr/>
          </p:nvSpPr>
          <p:spPr>
            <a:xfrm>
              <a:off x="1195356" y="344855"/>
              <a:ext cx="304964" cy="358781"/>
            </a:xfrm>
            <a:custGeom>
              <a:avLst/>
              <a:gdLst/>
              <a:ahLst/>
              <a:cxnLst/>
              <a:rect l="l" t="t" r="r" b="b"/>
              <a:pathLst>
                <a:path w="304964" h="358781">
                  <a:moveTo>
                    <a:pt x="0" y="0"/>
                  </a:moveTo>
                  <a:lnTo>
                    <a:pt x="304964" y="0"/>
                  </a:lnTo>
                  <a:lnTo>
                    <a:pt x="304964" y="358780"/>
                  </a:lnTo>
                  <a:lnTo>
                    <a:pt x="0" y="35878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5" name="Freeform 15"/>
            <p:cNvSpPr/>
            <p:nvPr/>
          </p:nvSpPr>
          <p:spPr>
            <a:xfrm>
              <a:off x="0" y="0"/>
              <a:ext cx="788276" cy="927384"/>
            </a:xfrm>
            <a:custGeom>
              <a:avLst/>
              <a:gdLst/>
              <a:ahLst/>
              <a:cxnLst/>
              <a:rect l="l" t="t" r="r" b="b"/>
              <a:pathLst>
                <a:path w="788276" h="927384">
                  <a:moveTo>
                    <a:pt x="0" y="0"/>
                  </a:moveTo>
                  <a:lnTo>
                    <a:pt x="788276" y="0"/>
                  </a:lnTo>
                  <a:lnTo>
                    <a:pt x="788276" y="927384"/>
                  </a:lnTo>
                  <a:lnTo>
                    <a:pt x="0" y="92738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sp>
        <p:nvSpPr>
          <p:cNvPr id="16" name="Freeform 16"/>
          <p:cNvSpPr/>
          <p:nvPr/>
        </p:nvSpPr>
        <p:spPr>
          <a:xfrm>
            <a:off x="425131" y="4828589"/>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7" name="Freeform 17"/>
          <p:cNvSpPr/>
          <p:nvPr/>
        </p:nvSpPr>
        <p:spPr>
          <a:xfrm>
            <a:off x="8226170" y="1416955"/>
            <a:ext cx="134094" cy="157757"/>
          </a:xfrm>
          <a:custGeom>
            <a:avLst/>
            <a:gdLst/>
            <a:ahLst/>
            <a:cxnLst/>
            <a:rect l="l" t="t" r="r" b="b"/>
            <a:pathLst>
              <a:path w="268187" h="315514">
                <a:moveTo>
                  <a:pt x="0" y="0"/>
                </a:moveTo>
                <a:lnTo>
                  <a:pt x="268187" y="0"/>
                </a:lnTo>
                <a:lnTo>
                  <a:pt x="268187" y="315514"/>
                </a:lnTo>
                <a:lnTo>
                  <a:pt x="0" y="31551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8" name="Freeform 18"/>
          <p:cNvSpPr/>
          <p:nvPr/>
        </p:nvSpPr>
        <p:spPr>
          <a:xfrm>
            <a:off x="612376" y="5362167"/>
            <a:ext cx="238408" cy="280480"/>
          </a:xfrm>
          <a:custGeom>
            <a:avLst/>
            <a:gdLst/>
            <a:ahLst/>
            <a:cxnLst/>
            <a:rect l="l" t="t" r="r" b="b"/>
            <a:pathLst>
              <a:path w="476815" h="560959">
                <a:moveTo>
                  <a:pt x="0" y="0"/>
                </a:moveTo>
                <a:lnTo>
                  <a:pt x="476816" y="0"/>
                </a:lnTo>
                <a:lnTo>
                  <a:pt x="476816" y="560960"/>
                </a:lnTo>
                <a:lnTo>
                  <a:pt x="0" y="5609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مربع نص 20">
            <a:extLst>
              <a:ext uri="{FF2B5EF4-FFF2-40B4-BE49-F238E27FC236}">
                <a16:creationId xmlns:a16="http://schemas.microsoft.com/office/drawing/2014/main" id="{2CA118D9-7B04-B309-D759-CF63CAA75E53}"/>
              </a:ext>
            </a:extLst>
          </p:cNvPr>
          <p:cNvSpPr txBox="1"/>
          <p:nvPr/>
        </p:nvSpPr>
        <p:spPr>
          <a:xfrm>
            <a:off x="481413" y="2303862"/>
            <a:ext cx="4422581" cy="1569660"/>
          </a:xfrm>
          <a:prstGeom prst="rect">
            <a:avLst/>
          </a:prstGeom>
          <a:noFill/>
        </p:spPr>
        <p:txBody>
          <a:bodyPr wrap="square">
            <a:spAutoFit/>
          </a:bodyPr>
          <a:lstStyle/>
          <a:p>
            <a:pPr algn="ctr"/>
            <a:r>
              <a:rPr lang="ar-EG" sz="4800" b="1" dirty="0">
                <a:solidFill>
                  <a:srgbClr val="0070C0"/>
                </a:solidFill>
                <a:latin typeface="Traditional Arabic" panose="02020603050405020304" pitchFamily="18" charset="-78"/>
                <a:cs typeface="Traditional Arabic" panose="02020603050405020304" pitchFamily="18" charset="-78"/>
              </a:rPr>
              <a:t>خطوات تأسيس المشروع الصغير</a:t>
            </a:r>
            <a:endParaRPr lang="ar-EG" sz="15800" dirty="0">
              <a:solidFill>
                <a:srgbClr val="0070C0"/>
              </a:solidFill>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58C051F-64C0-49F2-BDCC-2F0C56F44EF1}"/>
              </a:ext>
            </a:extLst>
          </p:cNvPr>
          <p:cNvSpPr txBox="1"/>
          <p:nvPr/>
        </p:nvSpPr>
        <p:spPr>
          <a:xfrm>
            <a:off x="701824" y="1905506"/>
            <a:ext cx="7740352" cy="3046988"/>
          </a:xfrm>
          <a:prstGeom prst="rect">
            <a:avLst/>
          </a:prstGeom>
          <a:noFill/>
          <a:ln>
            <a:noFill/>
          </a:ln>
          <a:effectLst>
            <a:glow rad="2286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pPr algn="ctr" rtl="1">
              <a:spcBef>
                <a:spcPts val="0"/>
              </a:spcBef>
              <a:spcAft>
                <a:spcPts val="500"/>
              </a:spcAft>
            </a:pPr>
            <a:r>
              <a:rPr lang="ar-EG" sz="3200" b="1" i="0" u="none" strike="noStrike" dirty="0">
                <a:solidFill>
                  <a:srgbClr val="0070C0"/>
                </a:solidFill>
                <a:effectLst/>
                <a:latin typeface="Arial" panose="020B0604020202020204" pitchFamily="34" charset="0"/>
              </a:rPr>
              <a:t>المشروع هو مجموعة من الخطوات المتتابعة والمتسلسلة التي تحقق الهدف من هذا المشروع، وتبدأ هذه الخطوات من وجود فكرة ما، وتنتهي بالتقييم مرورا بمجموعة من المراحل التي تتمثل في التخطيط، والتنظيم، والتنفيذ. وتتمثل خطوات التأسيس لأي مشروع استثماري سواء كان كبير الحجم أم صغير الحجم فيما يأتي:</a:t>
            </a:r>
            <a:endParaRPr lang="ar-EG" sz="4400" b="1" dirty="0">
              <a:solidFill>
                <a:srgbClr val="0070C0"/>
              </a:solidFill>
              <a:effectLst/>
            </a:endParaRPr>
          </a:p>
        </p:txBody>
      </p:sp>
    </p:spTree>
    <p:extLst>
      <p:ext uri="{BB962C8B-B14F-4D97-AF65-F5344CB8AC3E}">
        <p14:creationId xmlns:p14="http://schemas.microsoft.com/office/powerpoint/2010/main" val="2705771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3">
            <a:extLst>
              <a:ext uri="{FF2B5EF4-FFF2-40B4-BE49-F238E27FC236}">
                <a16:creationId xmlns:a16="http://schemas.microsoft.com/office/drawing/2014/main" id="{CDA7DE4E-1F01-E030-D2D1-1904CBDC188D}"/>
              </a:ext>
            </a:extLst>
          </p:cNvPr>
          <p:cNvGraphicFramePr>
            <a:graphicFrameLocks noGrp="1"/>
          </p:cNvGraphicFramePr>
          <p:nvPr>
            <p:extLst>
              <p:ext uri="{D42A27DB-BD31-4B8C-83A1-F6EECF244321}">
                <p14:modId xmlns:p14="http://schemas.microsoft.com/office/powerpoint/2010/main" val="3371292196"/>
              </p:ext>
            </p:extLst>
          </p:nvPr>
        </p:nvGraphicFramePr>
        <p:xfrm>
          <a:off x="5580112" y="561236"/>
          <a:ext cx="3048000" cy="1714728"/>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891866001"/>
                    </a:ext>
                  </a:extLst>
                </a:gridCol>
              </a:tblGrid>
              <a:tr h="398656">
                <a:tc>
                  <a:txBody>
                    <a:bodyPr/>
                    <a:lstStyle/>
                    <a:p>
                      <a:pPr algn="ctr"/>
                      <a:r>
                        <a:rPr lang="ar-EG" sz="2400" b="1" dirty="0">
                          <a:solidFill>
                            <a:schemeClr val="accent4">
                              <a:lumMod val="50000"/>
                            </a:schemeClr>
                          </a:solidFill>
                        </a:rPr>
                        <a:t>1</a:t>
                      </a:r>
                      <a:endParaRPr lang="en-US" sz="2400" b="1" dirty="0">
                        <a:solidFill>
                          <a:schemeClr val="accent4">
                            <a:lumMod val="50000"/>
                          </a:schemeClr>
                        </a:solidFill>
                      </a:endParaRPr>
                    </a:p>
                  </a:txBody>
                  <a:tcPr>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070542595"/>
                  </a:ext>
                </a:extLst>
              </a:tr>
              <a:tr h="1257528">
                <a:tc>
                  <a:txBody>
                    <a:bodyPr/>
                    <a:lstStyle/>
                    <a:p>
                      <a:pPr algn="ctr"/>
                      <a:r>
                        <a:rPr lang="ar-EG" sz="2400" b="1" dirty="0"/>
                        <a:t>البحث عن الفرص الاستثمارية ، والتواصل لفكرة محددة</a:t>
                      </a:r>
                      <a:endParaRPr lang="en-US"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517109"/>
                  </a:ext>
                </a:extLst>
              </a:tr>
            </a:tbl>
          </a:graphicData>
        </a:graphic>
      </p:graphicFrame>
      <p:graphicFrame>
        <p:nvGraphicFramePr>
          <p:cNvPr id="4" name="جدول 3">
            <a:extLst>
              <a:ext uri="{FF2B5EF4-FFF2-40B4-BE49-F238E27FC236}">
                <a16:creationId xmlns:a16="http://schemas.microsoft.com/office/drawing/2014/main" id="{990006BB-60A3-6265-18B0-91DA7134E36E}"/>
              </a:ext>
            </a:extLst>
          </p:cNvPr>
          <p:cNvGraphicFramePr>
            <a:graphicFrameLocks noGrp="1"/>
          </p:cNvGraphicFramePr>
          <p:nvPr>
            <p:extLst>
              <p:ext uri="{D42A27DB-BD31-4B8C-83A1-F6EECF244321}">
                <p14:modId xmlns:p14="http://schemas.microsoft.com/office/powerpoint/2010/main" val="2367359898"/>
              </p:ext>
            </p:extLst>
          </p:nvPr>
        </p:nvGraphicFramePr>
        <p:xfrm>
          <a:off x="5596807" y="2636912"/>
          <a:ext cx="3048000" cy="1776802"/>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891866001"/>
                    </a:ext>
                  </a:extLst>
                </a:gridCol>
              </a:tblGrid>
              <a:tr h="395126">
                <a:tc>
                  <a:txBody>
                    <a:bodyPr/>
                    <a:lstStyle/>
                    <a:p>
                      <a:pPr algn="ctr"/>
                      <a:r>
                        <a:rPr lang="ar-EG" sz="2400" b="1" dirty="0">
                          <a:solidFill>
                            <a:schemeClr val="accent4">
                              <a:lumMod val="50000"/>
                            </a:schemeClr>
                          </a:solidFill>
                        </a:rPr>
                        <a:t>3</a:t>
                      </a:r>
                      <a:endParaRPr lang="en-US" sz="2400" b="1" dirty="0">
                        <a:solidFill>
                          <a:schemeClr val="accent4">
                            <a:lumMod val="50000"/>
                          </a:schemeClr>
                        </a:solidFill>
                      </a:endParaRPr>
                    </a:p>
                  </a:txBody>
                  <a:tcPr>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3070542595"/>
                  </a:ext>
                </a:extLst>
              </a:tr>
              <a:tr h="1319602">
                <a:tc>
                  <a:txBody>
                    <a:bodyPr/>
                    <a:lstStyle/>
                    <a:p>
                      <a:pPr algn="ctr"/>
                      <a:r>
                        <a:rPr lang="ar-EG" sz="2400" b="1" dirty="0"/>
                        <a:t>إعداد خطة عمل لتنفيذ المشروع</a:t>
                      </a:r>
                      <a:endParaRPr lang="en-US"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517109"/>
                  </a:ext>
                </a:extLst>
              </a:tr>
            </a:tbl>
          </a:graphicData>
        </a:graphic>
      </p:graphicFrame>
      <p:graphicFrame>
        <p:nvGraphicFramePr>
          <p:cNvPr id="5" name="جدول 4">
            <a:extLst>
              <a:ext uri="{FF2B5EF4-FFF2-40B4-BE49-F238E27FC236}">
                <a16:creationId xmlns:a16="http://schemas.microsoft.com/office/drawing/2014/main" id="{460640CD-45DB-58EE-098F-7E40B773B78A}"/>
              </a:ext>
            </a:extLst>
          </p:cNvPr>
          <p:cNvGraphicFramePr>
            <a:graphicFrameLocks noGrp="1"/>
          </p:cNvGraphicFramePr>
          <p:nvPr>
            <p:extLst>
              <p:ext uri="{D42A27DB-BD31-4B8C-83A1-F6EECF244321}">
                <p14:modId xmlns:p14="http://schemas.microsoft.com/office/powerpoint/2010/main" val="2557248986"/>
              </p:ext>
            </p:extLst>
          </p:nvPr>
        </p:nvGraphicFramePr>
        <p:xfrm>
          <a:off x="755576" y="633262"/>
          <a:ext cx="3048000" cy="1292329"/>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891866001"/>
                    </a:ext>
                  </a:extLst>
                </a:gridCol>
              </a:tblGrid>
              <a:tr h="250062">
                <a:tc>
                  <a:txBody>
                    <a:bodyPr/>
                    <a:lstStyle/>
                    <a:p>
                      <a:pPr algn="ctr"/>
                      <a:r>
                        <a:rPr lang="ar-EG" sz="2400" b="1" dirty="0">
                          <a:solidFill>
                            <a:schemeClr val="accent4">
                              <a:lumMod val="50000"/>
                            </a:schemeClr>
                          </a:solidFill>
                        </a:rPr>
                        <a:t>2</a:t>
                      </a:r>
                      <a:endParaRPr lang="en-US" sz="2400" b="1" dirty="0">
                        <a:solidFill>
                          <a:schemeClr val="accent4">
                            <a:lumMod val="50000"/>
                          </a:schemeClr>
                        </a:solidFill>
                      </a:endParaRPr>
                    </a:p>
                  </a:txBody>
                  <a:tcPr>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070542595"/>
                  </a:ext>
                </a:extLst>
              </a:tr>
              <a:tr h="835129">
                <a:tc>
                  <a:txBody>
                    <a:bodyPr/>
                    <a:lstStyle/>
                    <a:p>
                      <a:pPr algn="ctr"/>
                      <a:r>
                        <a:rPr lang="ar-EG" sz="2400" b="1" dirty="0"/>
                        <a:t>دراسة الجدوى</a:t>
                      </a:r>
                      <a:endParaRPr lang="en-US"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517109"/>
                  </a:ext>
                </a:extLst>
              </a:tr>
            </a:tbl>
          </a:graphicData>
        </a:graphic>
      </p:graphicFrame>
      <p:graphicFrame>
        <p:nvGraphicFramePr>
          <p:cNvPr id="3" name="جدول 2">
            <a:extLst>
              <a:ext uri="{FF2B5EF4-FFF2-40B4-BE49-F238E27FC236}">
                <a16:creationId xmlns:a16="http://schemas.microsoft.com/office/drawing/2014/main" id="{F4275F39-171B-6139-567F-C4FE50D0F6A9}"/>
              </a:ext>
            </a:extLst>
          </p:cNvPr>
          <p:cNvGraphicFramePr>
            <a:graphicFrameLocks noGrp="1"/>
          </p:cNvGraphicFramePr>
          <p:nvPr>
            <p:extLst>
              <p:ext uri="{D42A27DB-BD31-4B8C-83A1-F6EECF244321}">
                <p14:modId xmlns:p14="http://schemas.microsoft.com/office/powerpoint/2010/main" val="221146655"/>
              </p:ext>
            </p:extLst>
          </p:nvPr>
        </p:nvGraphicFramePr>
        <p:xfrm>
          <a:off x="971600" y="2677918"/>
          <a:ext cx="3048000" cy="1776802"/>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891866001"/>
                    </a:ext>
                  </a:extLst>
                </a:gridCol>
              </a:tblGrid>
              <a:tr h="395126">
                <a:tc>
                  <a:txBody>
                    <a:bodyPr/>
                    <a:lstStyle/>
                    <a:p>
                      <a:pPr algn="ctr"/>
                      <a:r>
                        <a:rPr lang="ar-EG" sz="2400" b="1" dirty="0">
                          <a:solidFill>
                            <a:schemeClr val="accent4">
                              <a:lumMod val="50000"/>
                            </a:schemeClr>
                          </a:solidFill>
                        </a:rPr>
                        <a:t>4</a:t>
                      </a:r>
                      <a:endParaRPr lang="en-US" sz="2400" b="1" dirty="0">
                        <a:solidFill>
                          <a:schemeClr val="accent4">
                            <a:lumMod val="50000"/>
                          </a:schemeClr>
                        </a:solidFill>
                      </a:endParaRPr>
                    </a:p>
                  </a:txBody>
                  <a:tcPr>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3070542595"/>
                  </a:ext>
                </a:extLst>
              </a:tr>
              <a:tr h="1319602">
                <a:tc>
                  <a:txBody>
                    <a:bodyPr/>
                    <a:lstStyle/>
                    <a:p>
                      <a:pPr algn="ctr"/>
                      <a:r>
                        <a:rPr lang="ar-EG" sz="2400" b="1" dirty="0"/>
                        <a:t>تنفيذ المشروع</a:t>
                      </a:r>
                      <a:endParaRPr lang="en-US"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517109"/>
                  </a:ext>
                </a:extLst>
              </a:tr>
            </a:tbl>
          </a:graphicData>
        </a:graphic>
      </p:graphicFrame>
      <p:graphicFrame>
        <p:nvGraphicFramePr>
          <p:cNvPr id="6" name="جدول 5">
            <a:extLst>
              <a:ext uri="{FF2B5EF4-FFF2-40B4-BE49-F238E27FC236}">
                <a16:creationId xmlns:a16="http://schemas.microsoft.com/office/drawing/2014/main" id="{412EFCD9-7027-B3B1-9058-4BF89B6A420C}"/>
              </a:ext>
            </a:extLst>
          </p:cNvPr>
          <p:cNvGraphicFramePr>
            <a:graphicFrameLocks noGrp="1"/>
          </p:cNvGraphicFramePr>
          <p:nvPr>
            <p:extLst>
              <p:ext uri="{D42A27DB-BD31-4B8C-83A1-F6EECF244321}">
                <p14:modId xmlns:p14="http://schemas.microsoft.com/office/powerpoint/2010/main" val="3047930635"/>
              </p:ext>
            </p:extLst>
          </p:nvPr>
        </p:nvGraphicFramePr>
        <p:xfrm>
          <a:off x="3048000" y="4582037"/>
          <a:ext cx="3048000" cy="1776802"/>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891866001"/>
                    </a:ext>
                  </a:extLst>
                </a:gridCol>
              </a:tblGrid>
              <a:tr h="395126">
                <a:tc>
                  <a:txBody>
                    <a:bodyPr/>
                    <a:lstStyle/>
                    <a:p>
                      <a:pPr algn="ctr"/>
                      <a:r>
                        <a:rPr lang="ar-EG" sz="2400" b="1" dirty="0">
                          <a:solidFill>
                            <a:schemeClr val="accent4">
                              <a:lumMod val="50000"/>
                            </a:schemeClr>
                          </a:solidFill>
                        </a:rPr>
                        <a:t>5</a:t>
                      </a:r>
                      <a:endParaRPr lang="en-US" sz="2400" b="1" dirty="0">
                        <a:solidFill>
                          <a:schemeClr val="accent4">
                            <a:lumMod val="50000"/>
                          </a:schemeClr>
                        </a:solidFill>
                      </a:endParaRPr>
                    </a:p>
                  </a:txBody>
                  <a:tcPr>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070542595"/>
                  </a:ext>
                </a:extLst>
              </a:tr>
              <a:tr h="1319602">
                <a:tc>
                  <a:txBody>
                    <a:bodyPr/>
                    <a:lstStyle/>
                    <a:p>
                      <a:pPr algn="ctr"/>
                      <a:r>
                        <a:rPr lang="ar-EG" sz="2400" b="1" dirty="0"/>
                        <a:t>المتابعة والتقييم</a:t>
                      </a:r>
                      <a:endParaRPr lang="en-US"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517109"/>
                  </a:ext>
                </a:extLst>
              </a:tr>
            </a:tbl>
          </a:graphicData>
        </a:graphic>
      </p:graphicFrame>
    </p:spTree>
    <p:extLst>
      <p:ext uri="{BB962C8B-B14F-4D97-AF65-F5344CB8AC3E}">
        <p14:creationId xmlns:p14="http://schemas.microsoft.com/office/powerpoint/2010/main" val="3797911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p:cNvGrpSpPr/>
        <p:nvPr/>
      </p:nvGrpSpPr>
      <p:grpSpPr>
        <a:xfrm>
          <a:off x="0" y="0"/>
          <a:ext cx="0" cy="0"/>
          <a:chOff x="0" y="0"/>
          <a:chExt cx="0" cy="0"/>
        </a:xfrm>
      </p:grpSpPr>
      <p:sp>
        <p:nvSpPr>
          <p:cNvPr id="2" name="Freeform 2"/>
          <p:cNvSpPr/>
          <p:nvPr/>
        </p:nvSpPr>
        <p:spPr>
          <a:xfrm flipV="1">
            <a:off x="4719972" y="-965688"/>
            <a:ext cx="4987030" cy="5143500"/>
          </a:xfrm>
          <a:custGeom>
            <a:avLst/>
            <a:gdLst/>
            <a:ahLst/>
            <a:cxnLst/>
            <a:rect l="l" t="t" r="r" b="b"/>
            <a:pathLst>
              <a:path w="9974059" h="10287000">
                <a:moveTo>
                  <a:pt x="0" y="10287000"/>
                </a:moveTo>
                <a:lnTo>
                  <a:pt x="9974059" y="10287000"/>
                </a:lnTo>
                <a:lnTo>
                  <a:pt x="9974059" y="0"/>
                </a:lnTo>
                <a:lnTo>
                  <a:pt x="0" y="0"/>
                </a:lnTo>
                <a:lnTo>
                  <a:pt x="0" y="10287000"/>
                </a:lnTo>
                <a:close/>
              </a:path>
            </a:pathLst>
          </a:custGeom>
          <a:blipFill>
            <a:blip r:embed="rId2">
              <a:extLst>
                <a:ext uri="{96DAC541-7B7A-43D3-8B79-37D633B846F1}">
                  <asvg:svgBlip xmlns:asvg="http://schemas.microsoft.com/office/drawing/2016/SVG/main" r:embed="rId3"/>
                </a:ext>
              </a:extLst>
            </a:blip>
            <a:stretch>
              <a:fillRect r="-66316" b="-42443"/>
            </a:stretch>
          </a:blipFill>
          <a:ln cap="sq">
            <a:noFill/>
            <a:prstDash val="solid"/>
            <a:miter/>
          </a:ln>
        </p:spPr>
      </p:sp>
      <p:grpSp>
        <p:nvGrpSpPr>
          <p:cNvPr id="3" name="Group 3"/>
          <p:cNvGrpSpPr/>
          <p:nvPr/>
        </p:nvGrpSpPr>
        <p:grpSpPr>
          <a:xfrm>
            <a:off x="-396552" y="-171399"/>
            <a:ext cx="10513168" cy="7029400"/>
            <a:chOff x="0" y="0"/>
            <a:chExt cx="19846488" cy="10310225"/>
          </a:xfrm>
        </p:grpSpPr>
        <p:sp>
          <p:nvSpPr>
            <p:cNvPr id="4" name="Freeform 4"/>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p:cNvSpPr/>
          <p:nvPr/>
        </p:nvSpPr>
        <p:spPr>
          <a:xfrm flipH="1">
            <a:off x="-554414" y="272485"/>
            <a:ext cx="2428153" cy="2549242"/>
          </a:xfrm>
          <a:custGeom>
            <a:avLst/>
            <a:gdLst/>
            <a:ahLst/>
            <a:cxnLst/>
            <a:rect l="l" t="t" r="r" b="b"/>
            <a:pathLst>
              <a:path w="4856305" h="5098483">
                <a:moveTo>
                  <a:pt x="4856305" y="0"/>
                </a:moveTo>
                <a:lnTo>
                  <a:pt x="0" y="0"/>
                </a:lnTo>
                <a:lnTo>
                  <a:pt x="0" y="5098483"/>
                </a:lnTo>
                <a:lnTo>
                  <a:pt x="4856305" y="5098483"/>
                </a:lnTo>
                <a:lnTo>
                  <a:pt x="4856305"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8236036" y="3695935"/>
            <a:ext cx="114362" cy="134543"/>
          </a:xfrm>
          <a:custGeom>
            <a:avLst/>
            <a:gdLst/>
            <a:ahLst/>
            <a:cxnLst/>
            <a:rect l="l" t="t" r="r" b="b"/>
            <a:pathLst>
              <a:path w="228723" h="269085">
                <a:moveTo>
                  <a:pt x="0" y="0"/>
                </a:moveTo>
                <a:lnTo>
                  <a:pt x="228722" y="0"/>
                </a:lnTo>
                <a:lnTo>
                  <a:pt x="228722" y="269085"/>
                </a:lnTo>
                <a:lnTo>
                  <a:pt x="0" y="26908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p:cNvSpPr/>
          <p:nvPr/>
        </p:nvSpPr>
        <p:spPr>
          <a:xfrm>
            <a:off x="5300019" y="1942033"/>
            <a:ext cx="114362" cy="134543"/>
          </a:xfrm>
          <a:custGeom>
            <a:avLst/>
            <a:gdLst/>
            <a:ahLst/>
            <a:cxnLst/>
            <a:rect l="l" t="t" r="r" b="b"/>
            <a:pathLst>
              <a:path w="228723" h="269085">
                <a:moveTo>
                  <a:pt x="0" y="0"/>
                </a:moveTo>
                <a:lnTo>
                  <a:pt x="228723" y="0"/>
                </a:lnTo>
                <a:lnTo>
                  <a:pt x="228723"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885171" y="4564654"/>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a:off x="4606388" y="3984627"/>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a:off x="7906784" y="3415455"/>
            <a:ext cx="238408" cy="280480"/>
          </a:xfrm>
          <a:custGeom>
            <a:avLst/>
            <a:gdLst/>
            <a:ahLst/>
            <a:cxnLst/>
            <a:rect l="l" t="t" r="r" b="b"/>
            <a:pathLst>
              <a:path w="476815" h="560959">
                <a:moveTo>
                  <a:pt x="0" y="0"/>
                </a:moveTo>
                <a:lnTo>
                  <a:pt x="476815" y="0"/>
                </a:lnTo>
                <a:lnTo>
                  <a:pt x="476815" y="560960"/>
                </a:lnTo>
                <a:lnTo>
                  <a:pt x="0" y="56096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637957" y="4194556"/>
            <a:ext cx="238408" cy="280480"/>
          </a:xfrm>
          <a:custGeom>
            <a:avLst/>
            <a:gdLst/>
            <a:ahLst/>
            <a:cxnLst/>
            <a:rect l="l" t="t" r="r" b="b"/>
            <a:pathLst>
              <a:path w="476815" h="560959">
                <a:moveTo>
                  <a:pt x="0" y="0"/>
                </a:moveTo>
                <a:lnTo>
                  <a:pt x="476815" y="0"/>
                </a:lnTo>
                <a:lnTo>
                  <a:pt x="476815" y="560960"/>
                </a:lnTo>
                <a:lnTo>
                  <a:pt x="0" y="56096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p:cNvSpPr/>
          <p:nvPr/>
        </p:nvSpPr>
        <p:spPr>
          <a:xfrm>
            <a:off x="4359174" y="3614529"/>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flipH="1">
            <a:off x="5228581" y="4541557"/>
            <a:ext cx="4625771" cy="2081597"/>
          </a:xfrm>
          <a:custGeom>
            <a:avLst/>
            <a:gdLst/>
            <a:ahLst/>
            <a:cxnLst/>
            <a:rect l="l" t="t" r="r" b="b"/>
            <a:pathLst>
              <a:path w="9251541" h="4163193">
                <a:moveTo>
                  <a:pt x="9251541" y="0"/>
                </a:moveTo>
                <a:lnTo>
                  <a:pt x="0" y="0"/>
                </a:lnTo>
                <a:lnTo>
                  <a:pt x="0" y="4163194"/>
                </a:lnTo>
                <a:lnTo>
                  <a:pt x="9251541" y="4163194"/>
                </a:lnTo>
                <a:lnTo>
                  <a:pt x="9251541"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8" name="Freeform 18"/>
          <p:cNvSpPr/>
          <p:nvPr/>
        </p:nvSpPr>
        <p:spPr>
          <a:xfrm rot="899604">
            <a:off x="4963531" y="3463592"/>
            <a:ext cx="2304890" cy="1936107"/>
          </a:xfrm>
          <a:custGeom>
            <a:avLst/>
            <a:gdLst/>
            <a:ahLst/>
            <a:cxnLst/>
            <a:rect l="l" t="t" r="r" b="b"/>
            <a:pathLst>
              <a:path w="4609779" h="3872214">
                <a:moveTo>
                  <a:pt x="0" y="0"/>
                </a:moveTo>
                <a:lnTo>
                  <a:pt x="4609779" y="0"/>
                </a:lnTo>
                <a:lnTo>
                  <a:pt x="4609779" y="3872215"/>
                </a:lnTo>
                <a:lnTo>
                  <a:pt x="0" y="387221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9" name="Freeform 19"/>
          <p:cNvSpPr/>
          <p:nvPr/>
        </p:nvSpPr>
        <p:spPr>
          <a:xfrm rot="899604">
            <a:off x="5342096" y="1867375"/>
            <a:ext cx="2317042" cy="2256219"/>
          </a:xfrm>
          <a:custGeom>
            <a:avLst/>
            <a:gdLst/>
            <a:ahLst/>
            <a:cxnLst/>
            <a:rect l="l" t="t" r="r" b="b"/>
            <a:pathLst>
              <a:path w="4634083" h="4512438">
                <a:moveTo>
                  <a:pt x="0" y="0"/>
                </a:moveTo>
                <a:lnTo>
                  <a:pt x="4634083" y="0"/>
                </a:lnTo>
                <a:lnTo>
                  <a:pt x="4634083" y="4512438"/>
                </a:lnTo>
                <a:lnTo>
                  <a:pt x="0" y="451243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3" name="مربع نص 22">
            <a:extLst>
              <a:ext uri="{FF2B5EF4-FFF2-40B4-BE49-F238E27FC236}">
                <a16:creationId xmlns:a16="http://schemas.microsoft.com/office/drawing/2014/main" id="{39A7B509-D403-1772-0BB7-5C3403FAF851}"/>
              </a:ext>
            </a:extLst>
          </p:cNvPr>
          <p:cNvSpPr txBox="1"/>
          <p:nvPr/>
        </p:nvSpPr>
        <p:spPr>
          <a:xfrm>
            <a:off x="501821" y="2303872"/>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395536" y="3566627"/>
            <a:ext cx="7443700" cy="783193"/>
          </a:xfrm>
          <a:prstGeom prst="roundRect">
            <a:avLst/>
          </a:prstGeom>
          <a:solidFill>
            <a:schemeClr val="accent5">
              <a:lumMod val="20000"/>
              <a:lumOff val="80000"/>
            </a:schemeClr>
          </a:solidFill>
        </p:spPr>
        <p:txBody>
          <a:bodyPr wrap="square">
            <a:spAutoFit/>
          </a:bodyPr>
          <a:lstStyle/>
          <a:p>
            <a:r>
              <a:rPr lang="ar-EG" sz="4000" b="1" dirty="0"/>
              <a:t>ما المشروع الذي ترغب في إنشائه؟</a:t>
            </a:r>
            <a:endParaRPr lang="ar-EG" sz="4800" b="1" dirty="0"/>
          </a:p>
        </p:txBody>
      </p:sp>
      <p:sp>
        <p:nvSpPr>
          <p:cNvPr id="4" name="مربع نص 3">
            <a:extLst>
              <a:ext uri="{FF2B5EF4-FFF2-40B4-BE49-F238E27FC236}">
                <a16:creationId xmlns:a16="http://schemas.microsoft.com/office/drawing/2014/main" id="{7917C18B-C325-70D6-8396-7FE5D431F248}"/>
              </a:ext>
            </a:extLst>
          </p:cNvPr>
          <p:cNvSpPr txBox="1"/>
          <p:nvPr/>
        </p:nvSpPr>
        <p:spPr>
          <a:xfrm>
            <a:off x="397281" y="2276872"/>
            <a:ext cx="7169268" cy="769441"/>
          </a:xfrm>
          <a:prstGeom prst="rect">
            <a:avLst/>
          </a:prstGeom>
          <a:noFill/>
        </p:spPr>
        <p:txBody>
          <a:bodyPr wrap="square">
            <a:spAutoFit/>
          </a:bodyPr>
          <a:lstStyle/>
          <a:p>
            <a:r>
              <a:rPr lang="ar-EG" sz="4400" b="1" u="sng" dirty="0"/>
              <a:t>بالتعاون مع مجموعة من زملائك، قم بما يأتي:</a:t>
            </a:r>
            <a:endParaRPr lang="ar-EG" sz="5400" b="1" u="sng" dirty="0"/>
          </a:p>
        </p:txBody>
      </p:sp>
    </p:spTree>
    <p:extLst>
      <p:ext uri="{BB962C8B-B14F-4D97-AF65-F5344CB8AC3E}">
        <p14:creationId xmlns:p14="http://schemas.microsoft.com/office/powerpoint/2010/main" val="3013707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8439" y="3212976"/>
            <a:ext cx="7443700" cy="715089"/>
          </a:xfrm>
          <a:prstGeom prst="roundRect">
            <a:avLst/>
          </a:prstGeom>
          <a:solidFill>
            <a:schemeClr val="accent5">
              <a:lumMod val="20000"/>
              <a:lumOff val="80000"/>
            </a:schemeClr>
          </a:solidFill>
        </p:spPr>
        <p:txBody>
          <a:bodyPr wrap="square">
            <a:spAutoFit/>
          </a:bodyPr>
          <a:lstStyle/>
          <a:p>
            <a:r>
              <a:rPr lang="ar-EG" sz="3600" b="1" dirty="0"/>
              <a:t>. لماذا اخترت هذا المشروع؟</a:t>
            </a:r>
            <a:endParaRPr lang="ar-EG" sz="4800" dirty="0"/>
          </a:p>
        </p:txBody>
      </p:sp>
      <p:sp>
        <p:nvSpPr>
          <p:cNvPr id="4" name="مربع نص 3">
            <a:extLst>
              <a:ext uri="{FF2B5EF4-FFF2-40B4-BE49-F238E27FC236}">
                <a16:creationId xmlns:a16="http://schemas.microsoft.com/office/drawing/2014/main" id="{7917C18B-C325-70D6-8396-7FE5D431F248}"/>
              </a:ext>
            </a:extLst>
          </p:cNvPr>
          <p:cNvSpPr txBox="1"/>
          <p:nvPr/>
        </p:nvSpPr>
        <p:spPr>
          <a:xfrm>
            <a:off x="827584" y="2204864"/>
            <a:ext cx="6336704" cy="646331"/>
          </a:xfrm>
          <a:prstGeom prst="rect">
            <a:avLst/>
          </a:prstGeom>
          <a:noFill/>
        </p:spPr>
        <p:txBody>
          <a:bodyPr wrap="square">
            <a:spAutoFit/>
          </a:bodyPr>
          <a:lstStyle/>
          <a:p>
            <a:r>
              <a:rPr lang="ar-EG" sz="3600" b="1" u="sng" dirty="0"/>
              <a:t>بالتعاون مع مجموعة من زملائك، قم بما يأتي:</a:t>
            </a:r>
            <a:endParaRPr lang="ar-EG" sz="4400" b="1" u="sng" dirty="0"/>
          </a:p>
        </p:txBody>
      </p:sp>
    </p:spTree>
    <p:extLst>
      <p:ext uri="{BB962C8B-B14F-4D97-AF65-F5344CB8AC3E}">
        <p14:creationId xmlns:p14="http://schemas.microsoft.com/office/powerpoint/2010/main" val="1225043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2670971" y="3429000"/>
            <a:ext cx="10274578" cy="851297"/>
          </a:xfrm>
          <a:prstGeom prst="roundRect">
            <a:avLst/>
          </a:prstGeom>
          <a:solidFill>
            <a:schemeClr val="accent5">
              <a:lumMod val="20000"/>
              <a:lumOff val="80000"/>
            </a:schemeClr>
          </a:solidFill>
        </p:spPr>
        <p:txBody>
          <a:bodyPr wrap="square">
            <a:spAutoFit/>
          </a:bodyPr>
          <a:lstStyle/>
          <a:p>
            <a:r>
              <a:rPr lang="ar-EG" sz="4400" b="1" dirty="0"/>
              <a:t>. كيف تتأكد من نجاح المشروع؟</a:t>
            </a:r>
            <a:endParaRPr lang="ar-EG" sz="7200" b="1" dirty="0"/>
          </a:p>
        </p:txBody>
      </p:sp>
      <p:sp>
        <p:nvSpPr>
          <p:cNvPr id="4" name="مربع نص 3">
            <a:extLst>
              <a:ext uri="{FF2B5EF4-FFF2-40B4-BE49-F238E27FC236}">
                <a16:creationId xmlns:a16="http://schemas.microsoft.com/office/drawing/2014/main" id="{7917C18B-C325-70D6-8396-7FE5D431F248}"/>
              </a:ext>
            </a:extLst>
          </p:cNvPr>
          <p:cNvSpPr txBox="1"/>
          <p:nvPr/>
        </p:nvSpPr>
        <p:spPr>
          <a:xfrm>
            <a:off x="-1144724" y="1412776"/>
            <a:ext cx="8746586" cy="769441"/>
          </a:xfrm>
          <a:prstGeom prst="rect">
            <a:avLst/>
          </a:prstGeom>
          <a:noFill/>
        </p:spPr>
        <p:txBody>
          <a:bodyPr wrap="square">
            <a:spAutoFit/>
          </a:bodyPr>
          <a:lstStyle/>
          <a:p>
            <a:r>
              <a:rPr lang="ar-EG" sz="4400" b="1" u="sng" dirty="0"/>
              <a:t>بالتعاون مع مجموعة من زملائك، قم بما يأتي:</a:t>
            </a:r>
            <a:endParaRPr lang="ar-EG" sz="5400" b="1" u="sng" dirty="0"/>
          </a:p>
        </p:txBody>
      </p:sp>
    </p:spTree>
    <p:extLst>
      <p:ext uri="{BB962C8B-B14F-4D97-AF65-F5344CB8AC3E}">
        <p14:creationId xmlns:p14="http://schemas.microsoft.com/office/powerpoint/2010/main" val="1307143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324544" y="3037403"/>
            <a:ext cx="7443700" cy="783193"/>
          </a:xfrm>
          <a:prstGeom prst="roundRect">
            <a:avLst/>
          </a:prstGeom>
          <a:solidFill>
            <a:schemeClr val="accent5">
              <a:lumMod val="20000"/>
              <a:lumOff val="80000"/>
            </a:schemeClr>
          </a:solidFill>
        </p:spPr>
        <p:txBody>
          <a:bodyPr wrap="square">
            <a:spAutoFit/>
          </a:bodyPr>
          <a:lstStyle/>
          <a:p>
            <a:r>
              <a:rPr lang="ar-EG" sz="4000" b="1" dirty="0"/>
              <a:t>. ما الفرص التطويرية لهذا </a:t>
            </a:r>
            <a:r>
              <a:rPr lang="ar-EG" sz="4000" b="1" dirty="0" err="1"/>
              <a:t>المشروع؟َ</a:t>
            </a:r>
            <a:endParaRPr lang="ar-EG" sz="6000" b="1" dirty="0"/>
          </a:p>
        </p:txBody>
      </p:sp>
      <p:sp>
        <p:nvSpPr>
          <p:cNvPr id="4" name="مربع نص 3">
            <a:extLst>
              <a:ext uri="{FF2B5EF4-FFF2-40B4-BE49-F238E27FC236}">
                <a16:creationId xmlns:a16="http://schemas.microsoft.com/office/drawing/2014/main" id="{7917C18B-C325-70D6-8396-7FE5D431F248}"/>
              </a:ext>
            </a:extLst>
          </p:cNvPr>
          <p:cNvSpPr txBox="1"/>
          <p:nvPr/>
        </p:nvSpPr>
        <p:spPr>
          <a:xfrm>
            <a:off x="1187624" y="1844824"/>
            <a:ext cx="6336704" cy="707886"/>
          </a:xfrm>
          <a:prstGeom prst="rect">
            <a:avLst/>
          </a:prstGeom>
          <a:noFill/>
        </p:spPr>
        <p:txBody>
          <a:bodyPr wrap="square">
            <a:spAutoFit/>
          </a:bodyPr>
          <a:lstStyle/>
          <a:p>
            <a:r>
              <a:rPr lang="ar-EG" sz="4000" b="1" u="sng" dirty="0"/>
              <a:t>بالتعاون مع مجموعة من زملائك، قم بما يأتي:</a:t>
            </a:r>
            <a:endParaRPr lang="ar-EG" sz="4800" b="1" u="sng" dirty="0"/>
          </a:p>
        </p:txBody>
      </p:sp>
    </p:spTree>
    <p:extLst>
      <p:ext uri="{BB962C8B-B14F-4D97-AF65-F5344CB8AC3E}">
        <p14:creationId xmlns:p14="http://schemas.microsoft.com/office/powerpoint/2010/main" val="2586353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756592" y="3573016"/>
            <a:ext cx="8204988" cy="783193"/>
          </a:xfrm>
          <a:prstGeom prst="roundRect">
            <a:avLst/>
          </a:prstGeom>
          <a:solidFill>
            <a:schemeClr val="accent5">
              <a:lumMod val="20000"/>
              <a:lumOff val="80000"/>
            </a:schemeClr>
          </a:solidFill>
        </p:spPr>
        <p:txBody>
          <a:bodyPr wrap="square">
            <a:spAutoFit/>
          </a:bodyPr>
          <a:lstStyle/>
          <a:p>
            <a:r>
              <a:rPr lang="ar-EG" sz="4000" b="1" dirty="0"/>
              <a:t>. بعد إجابتك على هذه الأسئلة ماذا تستنج؟</a:t>
            </a:r>
            <a:endParaRPr lang="ar-EG" sz="6000" dirty="0"/>
          </a:p>
        </p:txBody>
      </p:sp>
      <p:sp>
        <p:nvSpPr>
          <p:cNvPr id="4" name="مربع نص 3">
            <a:extLst>
              <a:ext uri="{FF2B5EF4-FFF2-40B4-BE49-F238E27FC236}">
                <a16:creationId xmlns:a16="http://schemas.microsoft.com/office/drawing/2014/main" id="{7917C18B-C325-70D6-8396-7FE5D431F248}"/>
              </a:ext>
            </a:extLst>
          </p:cNvPr>
          <p:cNvSpPr txBox="1"/>
          <p:nvPr/>
        </p:nvSpPr>
        <p:spPr>
          <a:xfrm>
            <a:off x="971600" y="2060848"/>
            <a:ext cx="6984776" cy="769441"/>
          </a:xfrm>
          <a:prstGeom prst="rect">
            <a:avLst/>
          </a:prstGeom>
          <a:noFill/>
        </p:spPr>
        <p:txBody>
          <a:bodyPr wrap="square">
            <a:spAutoFit/>
          </a:bodyPr>
          <a:lstStyle/>
          <a:p>
            <a:r>
              <a:rPr lang="ar-EG" sz="4400" b="1" u="sng" dirty="0"/>
              <a:t>بالتعاون مع مجموعة من زملائك، قم بما يأتي:</a:t>
            </a:r>
            <a:endParaRPr lang="ar-EG" sz="5400" b="1" u="sng" dirty="0"/>
          </a:p>
        </p:txBody>
      </p:sp>
    </p:spTree>
    <p:extLst>
      <p:ext uri="{BB962C8B-B14F-4D97-AF65-F5344CB8AC3E}">
        <p14:creationId xmlns:p14="http://schemas.microsoft.com/office/powerpoint/2010/main" val="3430057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p:cNvGrpSpPr/>
        <p:nvPr/>
      </p:nvGrpSpPr>
      <p:grpSpPr>
        <a:xfrm>
          <a:off x="0" y="0"/>
          <a:ext cx="0" cy="0"/>
          <a:chOff x="0" y="0"/>
          <a:chExt cx="0" cy="0"/>
        </a:xfrm>
      </p:grpSpPr>
      <p:sp>
        <p:nvSpPr>
          <p:cNvPr id="2" name="Freeform 2"/>
          <p:cNvSpPr/>
          <p:nvPr/>
        </p:nvSpPr>
        <p:spPr>
          <a:xfrm rot="-1262138" flipV="1">
            <a:off x="1475783" y="-2104482"/>
            <a:ext cx="4734499" cy="4883046"/>
          </a:xfrm>
          <a:custGeom>
            <a:avLst/>
            <a:gdLst/>
            <a:ahLst/>
            <a:cxnLst/>
            <a:rect l="l" t="t" r="r" b="b"/>
            <a:pathLst>
              <a:path w="9468998" h="9766092">
                <a:moveTo>
                  <a:pt x="0" y="9766092"/>
                </a:moveTo>
                <a:lnTo>
                  <a:pt x="9468997" y="9766092"/>
                </a:lnTo>
                <a:lnTo>
                  <a:pt x="9468997" y="0"/>
                </a:lnTo>
                <a:lnTo>
                  <a:pt x="0" y="0"/>
                </a:lnTo>
                <a:lnTo>
                  <a:pt x="0" y="9766092"/>
                </a:lnTo>
                <a:close/>
              </a:path>
            </a:pathLst>
          </a:custGeom>
          <a:blipFill>
            <a:blip r:embed="rId2">
              <a:extLst>
                <a:ext uri="{96DAC541-7B7A-43D3-8B79-37D633B846F1}">
                  <asvg:svgBlip xmlns:asvg="http://schemas.microsoft.com/office/drawing/2016/SVG/main" r:embed="rId3"/>
                </a:ext>
              </a:extLst>
            </a:blip>
            <a:stretch>
              <a:fillRect r="-16759"/>
            </a:stretch>
          </a:blipFill>
          <a:ln cap="sq">
            <a:noFill/>
            <a:prstDash val="solid"/>
            <a:miter/>
          </a:ln>
        </p:spPr>
      </p:sp>
      <p:grpSp>
        <p:nvGrpSpPr>
          <p:cNvPr id="3" name="Group 3"/>
          <p:cNvGrpSpPr/>
          <p:nvPr/>
        </p:nvGrpSpPr>
        <p:grpSpPr>
          <a:xfrm>
            <a:off x="129074" y="-315416"/>
            <a:ext cx="9265832" cy="7056784"/>
            <a:chOff x="0" y="0"/>
            <a:chExt cx="19846488" cy="10310225"/>
          </a:xfrm>
        </p:grpSpPr>
        <p:sp>
          <p:nvSpPr>
            <p:cNvPr id="4" name="Freeform 4"/>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p:cNvSpPr/>
          <p:nvPr/>
        </p:nvSpPr>
        <p:spPr>
          <a:xfrm flipH="1" flipV="1">
            <a:off x="-288229" y="4737233"/>
            <a:ext cx="2329188" cy="2445342"/>
          </a:xfrm>
          <a:custGeom>
            <a:avLst/>
            <a:gdLst/>
            <a:ahLst/>
            <a:cxnLst/>
            <a:rect l="l" t="t" r="r" b="b"/>
            <a:pathLst>
              <a:path w="4658376" h="4890684">
                <a:moveTo>
                  <a:pt x="4658376" y="4890683"/>
                </a:moveTo>
                <a:lnTo>
                  <a:pt x="0" y="4890683"/>
                </a:lnTo>
                <a:lnTo>
                  <a:pt x="0" y="0"/>
                </a:lnTo>
                <a:lnTo>
                  <a:pt x="4658376" y="0"/>
                </a:lnTo>
                <a:lnTo>
                  <a:pt x="4658376" y="4890683"/>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7283750" y="-176644"/>
            <a:ext cx="2329188" cy="2445342"/>
          </a:xfrm>
          <a:custGeom>
            <a:avLst/>
            <a:gdLst/>
            <a:ahLst/>
            <a:cxnLst/>
            <a:rect l="l" t="t" r="r" b="b"/>
            <a:pathLst>
              <a:path w="4658376" h="4890684">
                <a:moveTo>
                  <a:pt x="0" y="0"/>
                </a:moveTo>
                <a:lnTo>
                  <a:pt x="4658376" y="0"/>
                </a:lnTo>
                <a:lnTo>
                  <a:pt x="4658376" y="4890684"/>
                </a:lnTo>
                <a:lnTo>
                  <a:pt x="0" y="48906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8737096" y="3938721"/>
            <a:ext cx="114362" cy="134543"/>
          </a:xfrm>
          <a:custGeom>
            <a:avLst/>
            <a:gdLst/>
            <a:ahLst/>
            <a:cxnLst/>
            <a:rect l="l" t="t" r="r" b="b"/>
            <a:pathLst>
              <a:path w="228723" h="269085">
                <a:moveTo>
                  <a:pt x="0" y="0"/>
                </a:moveTo>
                <a:lnTo>
                  <a:pt x="228722" y="0"/>
                </a:lnTo>
                <a:lnTo>
                  <a:pt x="228722"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a:off x="8407844" y="3658242"/>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a:off x="637957" y="3183179"/>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7419965" y="2861698"/>
            <a:ext cx="238408" cy="280480"/>
          </a:xfrm>
          <a:custGeom>
            <a:avLst/>
            <a:gdLst/>
            <a:ahLst/>
            <a:cxnLst/>
            <a:rect l="l" t="t" r="r" b="b"/>
            <a:pathLst>
              <a:path w="476815" h="560959">
                <a:moveTo>
                  <a:pt x="0" y="0"/>
                </a:moveTo>
                <a:lnTo>
                  <a:pt x="476816" y="0"/>
                </a:lnTo>
                <a:lnTo>
                  <a:pt x="476816"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3" name="Group 13"/>
          <p:cNvGrpSpPr/>
          <p:nvPr/>
        </p:nvGrpSpPr>
        <p:grpSpPr>
          <a:xfrm>
            <a:off x="514828" y="1633476"/>
            <a:ext cx="3543323" cy="3660366"/>
            <a:chOff x="0" y="0"/>
            <a:chExt cx="812800" cy="812800"/>
          </a:xfrm>
          <a:solidFill>
            <a:srgbClr val="F6E9B4"/>
          </a:solidFill>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sp>
          <p:nvSpPr>
            <p:cNvPr id="15" name="TextBox 15"/>
            <p:cNvSpPr txBox="1"/>
            <p:nvPr/>
          </p:nvSpPr>
          <p:spPr>
            <a:xfrm>
              <a:off x="76200" y="38100"/>
              <a:ext cx="660400" cy="698500"/>
            </a:xfrm>
            <a:prstGeom prst="rect">
              <a:avLst/>
            </a:prstGeom>
            <a:grpFill/>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Freeform 16"/>
          <p:cNvSpPr/>
          <p:nvPr/>
        </p:nvSpPr>
        <p:spPr>
          <a:xfrm flipH="1">
            <a:off x="4761990" y="3465576"/>
            <a:ext cx="3531227" cy="1951003"/>
          </a:xfrm>
          <a:custGeom>
            <a:avLst/>
            <a:gdLst/>
            <a:ahLst/>
            <a:cxnLst/>
            <a:rect l="l" t="t" r="r" b="b"/>
            <a:pathLst>
              <a:path w="7062454" h="3902006">
                <a:moveTo>
                  <a:pt x="7062454" y="0"/>
                </a:moveTo>
                <a:lnTo>
                  <a:pt x="0" y="0"/>
                </a:lnTo>
                <a:lnTo>
                  <a:pt x="0" y="3902006"/>
                </a:lnTo>
                <a:lnTo>
                  <a:pt x="7062454" y="3902006"/>
                </a:lnTo>
                <a:lnTo>
                  <a:pt x="7062454"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0" name="مربع نص 19">
            <a:extLst>
              <a:ext uri="{FF2B5EF4-FFF2-40B4-BE49-F238E27FC236}">
                <a16:creationId xmlns:a16="http://schemas.microsoft.com/office/drawing/2014/main" id="{7A96836D-E51E-82DC-F0CF-633741E07156}"/>
              </a:ext>
            </a:extLst>
          </p:cNvPr>
          <p:cNvSpPr txBox="1"/>
          <p:nvPr/>
        </p:nvSpPr>
        <p:spPr>
          <a:xfrm>
            <a:off x="819533" y="2517710"/>
            <a:ext cx="2622559" cy="2554545"/>
          </a:xfrm>
          <a:prstGeom prst="rect">
            <a:avLst/>
          </a:prstGeom>
          <a:noFill/>
        </p:spPr>
        <p:txBody>
          <a:bodyPr wrap="square">
            <a:spAutoFit/>
          </a:bodyPr>
          <a:lstStyle/>
          <a:p>
            <a:pPr algn="ctr"/>
            <a:r>
              <a:rPr lang="ar-EG" sz="3200" b="1" dirty="0">
                <a:solidFill>
                  <a:srgbClr val="FF0000"/>
                </a:solidFill>
                <a:latin typeface="Traditional Arabic" panose="02020603050405020304" pitchFamily="18" charset="-78"/>
                <a:cs typeface="Traditional Arabic" panose="02020603050405020304" pitchFamily="18" charset="-78"/>
              </a:rPr>
              <a:t>الهدف الثاني: أن يكون الطلبة قادرين على تطبيق خطوات تأسيس المشروع الصغير.</a:t>
            </a:r>
            <a:endParaRPr lang="ar-EG" sz="3200" dirty="0">
              <a:solidFill>
                <a:srgbClr val="FF0000"/>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BD59"/>
        </a:solidFill>
        <a:effectLst/>
      </p:bgPr>
    </p:bg>
    <p:spTree>
      <p:nvGrpSpPr>
        <p:cNvPr id="1" name=""/>
        <p:cNvGrpSpPr/>
        <p:nvPr/>
      </p:nvGrpSpPr>
      <p:grpSpPr>
        <a:xfrm>
          <a:off x="0" y="0"/>
          <a:ext cx="0" cy="0"/>
          <a:chOff x="0" y="0"/>
          <a:chExt cx="0" cy="0"/>
        </a:xfrm>
      </p:grpSpPr>
      <p:sp>
        <p:nvSpPr>
          <p:cNvPr id="2" name="Freeform 2"/>
          <p:cNvSpPr/>
          <p:nvPr/>
        </p:nvSpPr>
        <p:spPr>
          <a:xfrm rot="-7534764" flipH="1">
            <a:off x="-692289" y="1072429"/>
            <a:ext cx="8025387" cy="8579478"/>
          </a:xfrm>
          <a:custGeom>
            <a:avLst/>
            <a:gdLst/>
            <a:ahLst/>
            <a:cxnLst/>
            <a:rect l="l" t="t" r="r" b="b"/>
            <a:pathLst>
              <a:path w="16050773" h="17158956">
                <a:moveTo>
                  <a:pt x="16050773" y="0"/>
                </a:moveTo>
                <a:lnTo>
                  <a:pt x="0" y="0"/>
                </a:lnTo>
                <a:lnTo>
                  <a:pt x="0" y="17158955"/>
                </a:lnTo>
                <a:lnTo>
                  <a:pt x="16050773" y="17158955"/>
                </a:lnTo>
                <a:lnTo>
                  <a:pt x="16050773" y="0"/>
                </a:lnTo>
                <a:close/>
              </a:path>
            </a:pathLst>
          </a:custGeom>
          <a:blipFill>
            <a:blip r:embed="rId2">
              <a:alphaModFix amt="58000"/>
              <a:extLst>
                <a:ext uri="{96DAC541-7B7A-43D3-8B79-37D633B846F1}">
                  <asvg:svgBlip xmlns:asvg="http://schemas.microsoft.com/office/drawing/2016/SVG/main" r:embed="rId3"/>
                </a:ext>
              </a:extLst>
            </a:blip>
            <a:stretch>
              <a:fillRect/>
            </a:stretch>
          </a:blipFill>
        </p:spPr>
      </p:sp>
      <p:sp>
        <p:nvSpPr>
          <p:cNvPr id="3" name="Freeform 3"/>
          <p:cNvSpPr/>
          <p:nvPr/>
        </p:nvSpPr>
        <p:spPr>
          <a:xfrm>
            <a:off x="2594400" y="5655386"/>
            <a:ext cx="4923580" cy="818545"/>
          </a:xfrm>
          <a:custGeom>
            <a:avLst/>
            <a:gdLst/>
            <a:ahLst/>
            <a:cxnLst/>
            <a:rect l="l" t="t" r="r" b="b"/>
            <a:pathLst>
              <a:path w="9847159" h="1637090">
                <a:moveTo>
                  <a:pt x="0" y="0"/>
                </a:moveTo>
                <a:lnTo>
                  <a:pt x="9847158" y="0"/>
                </a:lnTo>
                <a:lnTo>
                  <a:pt x="9847158"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p:cNvGrpSpPr/>
          <p:nvPr/>
        </p:nvGrpSpPr>
        <p:grpSpPr>
          <a:xfrm>
            <a:off x="-252536" y="-42906"/>
            <a:ext cx="9570189" cy="7504879"/>
            <a:chOff x="0" y="0"/>
            <a:chExt cx="19846488" cy="10310225"/>
          </a:xfrm>
        </p:grpSpPr>
        <p:sp>
          <p:nvSpPr>
            <p:cNvPr id="5" name="Freeform 5"/>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sp>
          <p:nvSpPr>
            <p:cNvPr id="6" name="Freeform 6"/>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grpSp>
      <p:sp>
        <p:nvSpPr>
          <p:cNvPr id="7" name="Freeform 7"/>
          <p:cNvSpPr/>
          <p:nvPr/>
        </p:nvSpPr>
        <p:spPr>
          <a:xfrm>
            <a:off x="6568894" y="5004165"/>
            <a:ext cx="2264255" cy="2457808"/>
          </a:xfrm>
          <a:custGeom>
            <a:avLst/>
            <a:gdLst/>
            <a:ahLst/>
            <a:cxnLst/>
            <a:rect l="l" t="t" r="r" b="b"/>
            <a:pathLst>
              <a:path w="4528510" h="4915615">
                <a:moveTo>
                  <a:pt x="0" y="0"/>
                </a:moveTo>
                <a:lnTo>
                  <a:pt x="4528510" y="0"/>
                </a:lnTo>
                <a:lnTo>
                  <a:pt x="4528510" y="4915615"/>
                </a:lnTo>
                <a:lnTo>
                  <a:pt x="0" y="491561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p:cNvSpPr/>
          <p:nvPr/>
        </p:nvSpPr>
        <p:spPr>
          <a:xfrm>
            <a:off x="5276566" y="3036901"/>
            <a:ext cx="2219497" cy="2351785"/>
          </a:xfrm>
          <a:custGeom>
            <a:avLst/>
            <a:gdLst/>
            <a:ahLst/>
            <a:cxnLst/>
            <a:rect l="l" t="t" r="r" b="b"/>
            <a:pathLst>
              <a:path w="4438994" h="4703569">
                <a:moveTo>
                  <a:pt x="0" y="0"/>
                </a:moveTo>
                <a:lnTo>
                  <a:pt x="4438994" y="0"/>
                </a:lnTo>
                <a:lnTo>
                  <a:pt x="4438994" y="4703569"/>
                </a:lnTo>
                <a:lnTo>
                  <a:pt x="0" y="470356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p:cNvSpPr/>
          <p:nvPr/>
        </p:nvSpPr>
        <p:spPr>
          <a:xfrm>
            <a:off x="5930587" y="1206975"/>
            <a:ext cx="2902562" cy="2267627"/>
          </a:xfrm>
          <a:custGeom>
            <a:avLst/>
            <a:gdLst/>
            <a:ahLst/>
            <a:cxnLst/>
            <a:rect l="l" t="t" r="r" b="b"/>
            <a:pathLst>
              <a:path w="5805124" h="4535253">
                <a:moveTo>
                  <a:pt x="0" y="0"/>
                </a:moveTo>
                <a:lnTo>
                  <a:pt x="5805124" y="0"/>
                </a:lnTo>
                <a:lnTo>
                  <a:pt x="5805124" y="4535253"/>
                </a:lnTo>
                <a:lnTo>
                  <a:pt x="0" y="453525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0" name="Freeform 10"/>
          <p:cNvSpPr/>
          <p:nvPr/>
        </p:nvSpPr>
        <p:spPr>
          <a:xfrm>
            <a:off x="74144" y="1967031"/>
            <a:ext cx="5135345" cy="2158455"/>
          </a:xfrm>
          <a:custGeom>
            <a:avLst/>
            <a:gdLst/>
            <a:ahLst/>
            <a:cxnLst/>
            <a:rect l="l" t="t" r="r" b="b"/>
            <a:pathLst>
              <a:path w="9847159" h="1637090">
                <a:moveTo>
                  <a:pt x="0" y="0"/>
                </a:moveTo>
                <a:lnTo>
                  <a:pt x="9847159" y="0"/>
                </a:lnTo>
                <a:lnTo>
                  <a:pt x="9847159"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7563140" y="4172257"/>
            <a:ext cx="154463" cy="181721"/>
          </a:xfrm>
          <a:custGeom>
            <a:avLst/>
            <a:gdLst/>
            <a:ahLst/>
            <a:cxnLst/>
            <a:rect l="l" t="t" r="r" b="b"/>
            <a:pathLst>
              <a:path w="308925" h="363441">
                <a:moveTo>
                  <a:pt x="0" y="0"/>
                </a:moveTo>
                <a:lnTo>
                  <a:pt x="308925" y="0"/>
                </a:lnTo>
                <a:lnTo>
                  <a:pt x="308925" y="363441"/>
                </a:lnTo>
                <a:lnTo>
                  <a:pt x="0" y="36344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2" name="Freeform 12"/>
          <p:cNvSpPr/>
          <p:nvPr/>
        </p:nvSpPr>
        <p:spPr>
          <a:xfrm>
            <a:off x="7772770" y="3779661"/>
            <a:ext cx="322006" cy="378831"/>
          </a:xfrm>
          <a:custGeom>
            <a:avLst/>
            <a:gdLst/>
            <a:ahLst/>
            <a:cxnLst/>
            <a:rect l="l" t="t" r="r" b="b"/>
            <a:pathLst>
              <a:path w="644012" h="757661">
                <a:moveTo>
                  <a:pt x="0" y="0"/>
                </a:moveTo>
                <a:lnTo>
                  <a:pt x="644012" y="0"/>
                </a:lnTo>
                <a:lnTo>
                  <a:pt x="644012" y="757660"/>
                </a:lnTo>
                <a:lnTo>
                  <a:pt x="0" y="7576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nvGrpSpPr>
          <p:cNvPr id="13" name="Group 13"/>
          <p:cNvGrpSpPr/>
          <p:nvPr/>
        </p:nvGrpSpPr>
        <p:grpSpPr>
          <a:xfrm>
            <a:off x="4750472" y="1570667"/>
            <a:ext cx="562620" cy="347769"/>
            <a:chOff x="0" y="0"/>
            <a:chExt cx="1500320" cy="927384"/>
          </a:xfrm>
        </p:grpSpPr>
        <p:sp>
          <p:nvSpPr>
            <p:cNvPr id="14" name="Freeform 14"/>
            <p:cNvSpPr/>
            <p:nvPr/>
          </p:nvSpPr>
          <p:spPr>
            <a:xfrm>
              <a:off x="1195356" y="344855"/>
              <a:ext cx="304964" cy="358781"/>
            </a:xfrm>
            <a:custGeom>
              <a:avLst/>
              <a:gdLst/>
              <a:ahLst/>
              <a:cxnLst/>
              <a:rect l="l" t="t" r="r" b="b"/>
              <a:pathLst>
                <a:path w="304964" h="358781">
                  <a:moveTo>
                    <a:pt x="0" y="0"/>
                  </a:moveTo>
                  <a:lnTo>
                    <a:pt x="304964" y="0"/>
                  </a:lnTo>
                  <a:lnTo>
                    <a:pt x="304964" y="358780"/>
                  </a:lnTo>
                  <a:lnTo>
                    <a:pt x="0" y="35878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5" name="Freeform 15"/>
            <p:cNvSpPr/>
            <p:nvPr/>
          </p:nvSpPr>
          <p:spPr>
            <a:xfrm>
              <a:off x="0" y="0"/>
              <a:ext cx="788276" cy="927384"/>
            </a:xfrm>
            <a:custGeom>
              <a:avLst/>
              <a:gdLst/>
              <a:ahLst/>
              <a:cxnLst/>
              <a:rect l="l" t="t" r="r" b="b"/>
              <a:pathLst>
                <a:path w="788276" h="927384">
                  <a:moveTo>
                    <a:pt x="0" y="0"/>
                  </a:moveTo>
                  <a:lnTo>
                    <a:pt x="788276" y="0"/>
                  </a:lnTo>
                  <a:lnTo>
                    <a:pt x="788276" y="927384"/>
                  </a:lnTo>
                  <a:lnTo>
                    <a:pt x="0" y="92738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sp>
        <p:nvSpPr>
          <p:cNvPr id="16" name="Freeform 16"/>
          <p:cNvSpPr/>
          <p:nvPr/>
        </p:nvSpPr>
        <p:spPr>
          <a:xfrm>
            <a:off x="425131" y="4828589"/>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7" name="Freeform 17"/>
          <p:cNvSpPr/>
          <p:nvPr/>
        </p:nvSpPr>
        <p:spPr>
          <a:xfrm>
            <a:off x="8226170" y="1416955"/>
            <a:ext cx="134094" cy="157757"/>
          </a:xfrm>
          <a:custGeom>
            <a:avLst/>
            <a:gdLst/>
            <a:ahLst/>
            <a:cxnLst/>
            <a:rect l="l" t="t" r="r" b="b"/>
            <a:pathLst>
              <a:path w="268187" h="315514">
                <a:moveTo>
                  <a:pt x="0" y="0"/>
                </a:moveTo>
                <a:lnTo>
                  <a:pt x="268187" y="0"/>
                </a:lnTo>
                <a:lnTo>
                  <a:pt x="268187" y="315514"/>
                </a:lnTo>
                <a:lnTo>
                  <a:pt x="0" y="31551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8" name="Freeform 18"/>
          <p:cNvSpPr/>
          <p:nvPr/>
        </p:nvSpPr>
        <p:spPr>
          <a:xfrm>
            <a:off x="612376" y="5362167"/>
            <a:ext cx="238408" cy="280480"/>
          </a:xfrm>
          <a:custGeom>
            <a:avLst/>
            <a:gdLst/>
            <a:ahLst/>
            <a:cxnLst/>
            <a:rect l="l" t="t" r="r" b="b"/>
            <a:pathLst>
              <a:path w="476815" h="560959">
                <a:moveTo>
                  <a:pt x="0" y="0"/>
                </a:moveTo>
                <a:lnTo>
                  <a:pt x="476816" y="0"/>
                </a:lnTo>
                <a:lnTo>
                  <a:pt x="476816" y="560960"/>
                </a:lnTo>
                <a:lnTo>
                  <a:pt x="0" y="5609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مربع نص 20">
            <a:extLst>
              <a:ext uri="{FF2B5EF4-FFF2-40B4-BE49-F238E27FC236}">
                <a16:creationId xmlns:a16="http://schemas.microsoft.com/office/drawing/2014/main" id="{2CA118D9-7B04-B309-D759-CF63CAA75E53}"/>
              </a:ext>
            </a:extLst>
          </p:cNvPr>
          <p:cNvSpPr txBox="1"/>
          <p:nvPr/>
        </p:nvSpPr>
        <p:spPr>
          <a:xfrm>
            <a:off x="175791" y="2370287"/>
            <a:ext cx="5036524" cy="1569660"/>
          </a:xfrm>
          <a:prstGeom prst="rect">
            <a:avLst/>
          </a:prstGeom>
          <a:noFill/>
        </p:spPr>
        <p:txBody>
          <a:bodyPr wrap="square">
            <a:spAutoFit/>
          </a:bodyPr>
          <a:lstStyle/>
          <a:p>
            <a:pPr algn="ctr"/>
            <a:r>
              <a:rPr lang="ar-EG" sz="4800" b="1" dirty="0">
                <a:solidFill>
                  <a:srgbClr val="0070C0"/>
                </a:solidFill>
                <a:latin typeface="Traditional Arabic" panose="02020603050405020304" pitchFamily="18" charset="-78"/>
                <a:cs typeface="Traditional Arabic" panose="02020603050405020304" pitchFamily="18" charset="-78"/>
              </a:rPr>
              <a:t>خطوات تأسيس المشروع الصغير</a:t>
            </a:r>
            <a:endParaRPr lang="ar-EG" sz="8000" dirty="0">
              <a:solidFill>
                <a:srgbClr val="0070C0"/>
              </a:solidFill>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1">
            <a:extLst>
              <a:ext uri="{FF2B5EF4-FFF2-40B4-BE49-F238E27FC236}">
                <a16:creationId xmlns:a16="http://schemas.microsoft.com/office/drawing/2014/main" id="{A86F2248-87FF-E7F0-9D75-70267FC6E4A5}"/>
              </a:ext>
            </a:extLst>
          </p:cNvPr>
          <p:cNvSpPr/>
          <p:nvPr/>
        </p:nvSpPr>
        <p:spPr>
          <a:xfrm>
            <a:off x="1271673" y="1726513"/>
            <a:ext cx="6600653" cy="3404974"/>
          </a:xfrm>
          <a:custGeom>
            <a:avLst/>
            <a:gdLst/>
            <a:ahLst/>
            <a:cxnLst/>
            <a:rect l="l" t="t" r="r" b="b"/>
            <a:pathLst>
              <a:path w="4619381" h="767972">
                <a:moveTo>
                  <a:pt x="0" y="0"/>
                </a:moveTo>
                <a:lnTo>
                  <a:pt x="4619381" y="0"/>
                </a:lnTo>
                <a:lnTo>
                  <a:pt x="4619381" y="767972"/>
                </a:lnTo>
                <a:lnTo>
                  <a:pt x="0" y="76797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مربع نص 4">
            <a:extLst>
              <a:ext uri="{FF2B5EF4-FFF2-40B4-BE49-F238E27FC236}">
                <a16:creationId xmlns:a16="http://schemas.microsoft.com/office/drawing/2014/main" id="{B64A7BFA-C4D4-BE44-B59C-F1EB9770146B}"/>
              </a:ext>
            </a:extLst>
          </p:cNvPr>
          <p:cNvSpPr txBox="1"/>
          <p:nvPr/>
        </p:nvSpPr>
        <p:spPr>
          <a:xfrm>
            <a:off x="2267744" y="2665807"/>
            <a:ext cx="4968552" cy="1323439"/>
          </a:xfrm>
          <a:prstGeom prst="rect">
            <a:avLst/>
          </a:prstGeom>
          <a:noFill/>
        </p:spPr>
        <p:txBody>
          <a:bodyPr wrap="square" rtlCol="0">
            <a:spAutoFit/>
          </a:bodyPr>
          <a:lstStyle/>
          <a:p>
            <a:pPr algn="ctr"/>
            <a:r>
              <a:rPr lang="ar-EG" sz="8000" b="1" dirty="0">
                <a:solidFill>
                  <a:srgbClr val="7030A0"/>
                </a:solidFill>
              </a:rPr>
              <a:t>الخطوة الأولى</a:t>
            </a:r>
            <a:endParaRPr lang="en-US" sz="8000" b="1" dirty="0">
              <a:solidFill>
                <a:srgbClr val="7030A0"/>
              </a:solidFill>
            </a:endParaRPr>
          </a:p>
        </p:txBody>
      </p:sp>
      <p:pic>
        <p:nvPicPr>
          <p:cNvPr id="7" name="صورة 6">
            <a:extLst>
              <a:ext uri="{FF2B5EF4-FFF2-40B4-BE49-F238E27FC236}">
                <a16:creationId xmlns:a16="http://schemas.microsoft.com/office/drawing/2014/main" id="{DD15FCFF-B11D-5C28-838A-EDC6CED57D41}"/>
              </a:ext>
            </a:extLst>
          </p:cNvPr>
          <p:cNvPicPr>
            <a:picLocks noChangeAspect="1"/>
          </p:cNvPicPr>
          <p:nvPr/>
        </p:nvPicPr>
        <p:blipFill>
          <a:blip r:embed="rId4"/>
          <a:stretch>
            <a:fillRect/>
          </a:stretch>
        </p:blipFill>
        <p:spPr>
          <a:xfrm>
            <a:off x="755576" y="1196752"/>
            <a:ext cx="2180629" cy="146905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068099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58C051F-64C0-49F2-BDCC-2F0C56F44EF1}"/>
              </a:ext>
            </a:extLst>
          </p:cNvPr>
          <p:cNvSpPr txBox="1"/>
          <p:nvPr/>
        </p:nvSpPr>
        <p:spPr>
          <a:xfrm>
            <a:off x="996448" y="920620"/>
            <a:ext cx="7151104" cy="5016758"/>
          </a:xfrm>
          <a:prstGeom prst="rect">
            <a:avLst/>
          </a:prstGeom>
          <a:noFill/>
          <a:ln>
            <a:noFill/>
          </a:ln>
          <a:effectLst>
            <a:glow rad="2286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r>
              <a:rPr lang="ar-EG" sz="3200" b="1" dirty="0">
                <a:solidFill>
                  <a:srgbClr val="00B050"/>
                </a:solidFill>
              </a:rPr>
              <a:t>البحث عن الفرص الاستثمارية والتوصل لفكرة محددة: </a:t>
            </a:r>
            <a:r>
              <a:rPr lang="ar-EG" sz="3200" b="1" dirty="0"/>
              <a:t>عند بداية البحث عن فكرة للمشروع يحتاج الأمر إلى البحث عن الأفكار والفرص الاستثمارية المتاحة، والتي يفضل أن تكون مناسبة لميول صاحب المشروع وقدراته ومهاراته؛ ليبدأ إنشاء المشروع بطريقة صحيحة ومن أبرز المصادر التي تسهم في توليد الأفكار هي:</a:t>
            </a:r>
          </a:p>
          <a:p>
            <a:pPr marL="457200" indent="-457200">
              <a:buFont typeface="Arial" panose="020B0604020202020204" pitchFamily="34" charset="0"/>
              <a:buChar char="•"/>
            </a:pPr>
            <a:r>
              <a:rPr lang="ar-EG" sz="3200" b="1" dirty="0">
                <a:solidFill>
                  <a:srgbClr val="C00000"/>
                </a:solidFill>
              </a:rPr>
              <a:t>الخبرة الشخصية.</a:t>
            </a:r>
          </a:p>
          <a:p>
            <a:pPr marL="457200" indent="-457200">
              <a:buFont typeface="Arial" panose="020B0604020202020204" pitchFamily="34" charset="0"/>
              <a:buChar char="•"/>
            </a:pPr>
            <a:r>
              <a:rPr lang="ar-EG" sz="3200" b="1" dirty="0">
                <a:solidFill>
                  <a:srgbClr val="C00000"/>
                </a:solidFill>
              </a:rPr>
              <a:t>الهواية.</a:t>
            </a:r>
          </a:p>
          <a:p>
            <a:pPr marL="457200" indent="-457200">
              <a:buFont typeface="Arial" panose="020B0604020202020204" pitchFamily="34" charset="0"/>
              <a:buChar char="•"/>
            </a:pPr>
            <a:r>
              <a:rPr lang="ar-EG" sz="3200" b="1" dirty="0">
                <a:solidFill>
                  <a:srgbClr val="C00000"/>
                </a:solidFill>
              </a:rPr>
              <a:t>البحث.</a:t>
            </a:r>
          </a:p>
        </p:txBody>
      </p:sp>
    </p:spTree>
    <p:extLst>
      <p:ext uri="{BB962C8B-B14F-4D97-AF65-F5344CB8AC3E}">
        <p14:creationId xmlns:p14="http://schemas.microsoft.com/office/powerpoint/2010/main" val="3482762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CAD6F-222C-9697-7E21-8373F79D3CA9}"/>
            </a:ext>
          </a:extLst>
        </p:cNvPr>
        <p:cNvGrpSpPr/>
        <p:nvPr/>
      </p:nvGrpSpPr>
      <p:grpSpPr>
        <a:xfrm>
          <a:off x="0" y="0"/>
          <a:ext cx="0" cy="0"/>
          <a:chOff x="0" y="0"/>
          <a:chExt cx="0" cy="0"/>
        </a:xfrm>
      </p:grpSpPr>
      <p:sp>
        <p:nvSpPr>
          <p:cNvPr id="2" name="Freeform 21">
            <a:extLst>
              <a:ext uri="{FF2B5EF4-FFF2-40B4-BE49-F238E27FC236}">
                <a16:creationId xmlns:a16="http://schemas.microsoft.com/office/drawing/2014/main" id="{89F2B4BA-862A-927C-7481-6A94971A1244}"/>
              </a:ext>
            </a:extLst>
          </p:cNvPr>
          <p:cNvSpPr/>
          <p:nvPr/>
        </p:nvSpPr>
        <p:spPr>
          <a:xfrm>
            <a:off x="1271673" y="1726513"/>
            <a:ext cx="6600653" cy="3404974"/>
          </a:xfrm>
          <a:custGeom>
            <a:avLst/>
            <a:gdLst/>
            <a:ahLst/>
            <a:cxnLst/>
            <a:rect l="l" t="t" r="r" b="b"/>
            <a:pathLst>
              <a:path w="4619381" h="767972">
                <a:moveTo>
                  <a:pt x="0" y="0"/>
                </a:moveTo>
                <a:lnTo>
                  <a:pt x="4619381" y="0"/>
                </a:lnTo>
                <a:lnTo>
                  <a:pt x="4619381" y="767972"/>
                </a:lnTo>
                <a:lnTo>
                  <a:pt x="0" y="76797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مربع نص 4">
            <a:extLst>
              <a:ext uri="{FF2B5EF4-FFF2-40B4-BE49-F238E27FC236}">
                <a16:creationId xmlns:a16="http://schemas.microsoft.com/office/drawing/2014/main" id="{FA8544F5-7279-F96A-4AF6-5DAABF77FBE9}"/>
              </a:ext>
            </a:extLst>
          </p:cNvPr>
          <p:cNvSpPr txBox="1"/>
          <p:nvPr/>
        </p:nvSpPr>
        <p:spPr>
          <a:xfrm>
            <a:off x="2195736" y="2420888"/>
            <a:ext cx="4968552" cy="2246769"/>
          </a:xfrm>
          <a:prstGeom prst="rect">
            <a:avLst/>
          </a:prstGeom>
          <a:noFill/>
        </p:spPr>
        <p:txBody>
          <a:bodyPr wrap="square" rtlCol="0">
            <a:spAutoFit/>
          </a:bodyPr>
          <a:lstStyle/>
          <a:p>
            <a:pPr algn="ctr"/>
            <a:r>
              <a:rPr lang="ar-EG" sz="8000" b="1" dirty="0">
                <a:solidFill>
                  <a:srgbClr val="7030A0"/>
                </a:solidFill>
              </a:rPr>
              <a:t>الخطوة الثانية</a:t>
            </a:r>
          </a:p>
          <a:p>
            <a:pPr algn="ctr"/>
            <a:r>
              <a:rPr lang="ar-EG" sz="6000" b="1" dirty="0">
                <a:solidFill>
                  <a:srgbClr val="7030A0"/>
                </a:solidFill>
              </a:rPr>
              <a:t>دراسة الجدوى</a:t>
            </a:r>
            <a:endParaRPr lang="en-US" sz="6000" b="1" dirty="0">
              <a:solidFill>
                <a:srgbClr val="7030A0"/>
              </a:solidFill>
            </a:endParaRPr>
          </a:p>
        </p:txBody>
      </p:sp>
      <p:pic>
        <p:nvPicPr>
          <p:cNvPr id="3" name="صورة 2">
            <a:extLst>
              <a:ext uri="{FF2B5EF4-FFF2-40B4-BE49-F238E27FC236}">
                <a16:creationId xmlns:a16="http://schemas.microsoft.com/office/drawing/2014/main" id="{359AC021-5E6A-9628-E6E7-1B4B1425A782}"/>
              </a:ext>
            </a:extLst>
          </p:cNvPr>
          <p:cNvPicPr>
            <a:picLocks noChangeAspect="1"/>
          </p:cNvPicPr>
          <p:nvPr/>
        </p:nvPicPr>
        <p:blipFill>
          <a:blip r:embed="rId4"/>
          <a:stretch>
            <a:fillRect/>
          </a:stretch>
        </p:blipFill>
        <p:spPr>
          <a:xfrm>
            <a:off x="919969" y="1398823"/>
            <a:ext cx="1311771" cy="92103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290914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 presetClass="entr" presetSubtype="4"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58C051F-64C0-49F2-BDCC-2F0C56F44EF1}"/>
              </a:ext>
            </a:extLst>
          </p:cNvPr>
          <p:cNvSpPr txBox="1"/>
          <p:nvPr/>
        </p:nvSpPr>
        <p:spPr>
          <a:xfrm>
            <a:off x="623984" y="908720"/>
            <a:ext cx="7896032" cy="4832092"/>
          </a:xfrm>
          <a:prstGeom prst="rect">
            <a:avLst/>
          </a:prstGeom>
          <a:noFill/>
          <a:ln>
            <a:noFill/>
          </a:ln>
          <a:effectLst>
            <a:glow rad="2286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r>
              <a:rPr lang="ar-EG" sz="2800" b="1" dirty="0">
                <a:solidFill>
                  <a:schemeClr val="tx1"/>
                </a:solidFill>
              </a:rPr>
              <a:t>تعرف دراسات الجدوى الاقتصادية بأنها أسلوب علمي لتقدير احتمالات نجاح مشروع معين أو فكرة استثمارية، أو فشلهما قبل التنفيذ الفعلي، وذلك في ضوء قدرة المنشأة و وإمكانياتها. وفي المنشآت الصغيرة يجب أن يجري المالك هذه الدراسة قبل المخاطرة بالدخول في فرصة استثمارية قد لا يحمد عقباها وعادة تجري بعض الجهات الخاصة دراسات الجدوى الاقتصادية، ويجب اختيار جهة تعتمد على النواحي العلمية والميدانية، وتكون ذات خبرة وسمعة طيبة في هذا المجال، وتتكون دراسة الجدوى من:</a:t>
            </a:r>
          </a:p>
          <a:p>
            <a:r>
              <a:rPr lang="ar-EG" sz="2800" b="1" dirty="0">
                <a:solidFill>
                  <a:srgbClr val="C00000"/>
                </a:solidFill>
              </a:rPr>
              <a:t>. مقدمة عن المشروع</a:t>
            </a:r>
          </a:p>
          <a:p>
            <a:r>
              <a:rPr lang="ar-EG" sz="2800" b="1" dirty="0">
                <a:solidFill>
                  <a:srgbClr val="C00000"/>
                </a:solidFill>
              </a:rPr>
              <a:t>. الدراسة الفنية.</a:t>
            </a:r>
          </a:p>
          <a:p>
            <a:r>
              <a:rPr lang="ar-EG" sz="2800" b="1" dirty="0">
                <a:solidFill>
                  <a:srgbClr val="C00000"/>
                </a:solidFill>
              </a:rPr>
              <a:t>. دراسة السوق.</a:t>
            </a:r>
          </a:p>
          <a:p>
            <a:r>
              <a:rPr lang="ar-EG" sz="2800" b="1" dirty="0">
                <a:solidFill>
                  <a:srgbClr val="C00000"/>
                </a:solidFill>
              </a:rPr>
              <a:t>. الدراسة المالية.</a:t>
            </a:r>
          </a:p>
        </p:txBody>
      </p:sp>
    </p:spTree>
    <p:extLst>
      <p:ext uri="{BB962C8B-B14F-4D97-AF65-F5344CB8AC3E}">
        <p14:creationId xmlns:p14="http://schemas.microsoft.com/office/powerpoint/2010/main" val="1634054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0E3D0-5018-681E-38E2-12178698BBAC}"/>
            </a:ext>
          </a:extLst>
        </p:cNvPr>
        <p:cNvGrpSpPr/>
        <p:nvPr/>
      </p:nvGrpSpPr>
      <p:grpSpPr>
        <a:xfrm>
          <a:off x="0" y="0"/>
          <a:ext cx="0" cy="0"/>
          <a:chOff x="0" y="0"/>
          <a:chExt cx="0" cy="0"/>
        </a:xfrm>
      </p:grpSpPr>
      <p:sp>
        <p:nvSpPr>
          <p:cNvPr id="2" name="Freeform 21">
            <a:extLst>
              <a:ext uri="{FF2B5EF4-FFF2-40B4-BE49-F238E27FC236}">
                <a16:creationId xmlns:a16="http://schemas.microsoft.com/office/drawing/2014/main" id="{FE25D9A9-668C-1239-5054-C75477EA6578}"/>
              </a:ext>
            </a:extLst>
          </p:cNvPr>
          <p:cNvSpPr/>
          <p:nvPr/>
        </p:nvSpPr>
        <p:spPr>
          <a:xfrm>
            <a:off x="1271673" y="1726513"/>
            <a:ext cx="6600653" cy="3404974"/>
          </a:xfrm>
          <a:custGeom>
            <a:avLst/>
            <a:gdLst/>
            <a:ahLst/>
            <a:cxnLst/>
            <a:rect l="l" t="t" r="r" b="b"/>
            <a:pathLst>
              <a:path w="4619381" h="767972">
                <a:moveTo>
                  <a:pt x="0" y="0"/>
                </a:moveTo>
                <a:lnTo>
                  <a:pt x="4619381" y="0"/>
                </a:lnTo>
                <a:lnTo>
                  <a:pt x="4619381" y="767972"/>
                </a:lnTo>
                <a:lnTo>
                  <a:pt x="0" y="76797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مربع نص 4">
            <a:extLst>
              <a:ext uri="{FF2B5EF4-FFF2-40B4-BE49-F238E27FC236}">
                <a16:creationId xmlns:a16="http://schemas.microsoft.com/office/drawing/2014/main" id="{546FEB32-E06C-500B-9100-EDB9F7A4728C}"/>
              </a:ext>
            </a:extLst>
          </p:cNvPr>
          <p:cNvSpPr txBox="1"/>
          <p:nvPr/>
        </p:nvSpPr>
        <p:spPr>
          <a:xfrm>
            <a:off x="2195736" y="2420888"/>
            <a:ext cx="4968552" cy="1600438"/>
          </a:xfrm>
          <a:prstGeom prst="rect">
            <a:avLst/>
          </a:prstGeom>
          <a:noFill/>
        </p:spPr>
        <p:txBody>
          <a:bodyPr wrap="square" rtlCol="0">
            <a:spAutoFit/>
          </a:bodyPr>
          <a:lstStyle/>
          <a:p>
            <a:pPr algn="ctr"/>
            <a:r>
              <a:rPr lang="ar-EG" sz="5400" b="1" dirty="0">
                <a:solidFill>
                  <a:srgbClr val="7030A0"/>
                </a:solidFill>
              </a:rPr>
              <a:t>الخطوة الثالثة</a:t>
            </a:r>
          </a:p>
          <a:p>
            <a:pPr algn="ctr"/>
            <a:r>
              <a:rPr lang="ar-EG" sz="4400" b="1" dirty="0">
                <a:solidFill>
                  <a:srgbClr val="C00000"/>
                </a:solidFill>
              </a:rPr>
              <a:t>إعداد خطة عمل لتنفيذ المشروع</a:t>
            </a:r>
            <a:endParaRPr lang="en-US" sz="4400" b="1" dirty="0">
              <a:solidFill>
                <a:srgbClr val="C00000"/>
              </a:solidFill>
            </a:endParaRPr>
          </a:p>
        </p:txBody>
      </p:sp>
      <p:pic>
        <p:nvPicPr>
          <p:cNvPr id="4" name="صورة 3">
            <a:extLst>
              <a:ext uri="{FF2B5EF4-FFF2-40B4-BE49-F238E27FC236}">
                <a16:creationId xmlns:a16="http://schemas.microsoft.com/office/drawing/2014/main" id="{EE9E5B60-D435-28CB-287E-3964A008AF63}"/>
              </a:ext>
            </a:extLst>
          </p:cNvPr>
          <p:cNvPicPr>
            <a:picLocks noChangeAspect="1"/>
          </p:cNvPicPr>
          <p:nvPr/>
        </p:nvPicPr>
        <p:blipFill>
          <a:blip r:embed="rId4"/>
          <a:stretch>
            <a:fillRect/>
          </a:stretch>
        </p:blipFill>
        <p:spPr>
          <a:xfrm rot="20809429">
            <a:off x="1010718" y="975556"/>
            <a:ext cx="1796777" cy="115792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023711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58C051F-64C0-49F2-BDCC-2F0C56F44EF1}"/>
              </a:ext>
            </a:extLst>
          </p:cNvPr>
          <p:cNvSpPr txBox="1"/>
          <p:nvPr/>
        </p:nvSpPr>
        <p:spPr>
          <a:xfrm>
            <a:off x="996448" y="1412776"/>
            <a:ext cx="7151104" cy="5016758"/>
          </a:xfrm>
          <a:prstGeom prst="rect">
            <a:avLst/>
          </a:prstGeom>
          <a:noFill/>
          <a:ln>
            <a:noFill/>
          </a:ln>
          <a:effectLst>
            <a:glow rad="2286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r>
              <a:rPr lang="ar-EG" sz="3200" b="1" dirty="0"/>
              <a:t>إن خطة العمل هي مستند مكتوب ويحوي جداولا ورسومًا بيانية توضح بالتفصيل المشروع المقترح، كما تبين الرغبات المتوقعة، والنتائج المحتملة من هذا المشروع. ويمكننا أن نقول أنها خريطة توضح الطريق لصاحب المشروع، وعادة ما يحتاج صاحب المشروع إلى إعداد مثل هذه الخطط لتقديمها لمصدر التمويل الذي سيمده بالمال اللازم لإنشاء المشروع (قد يكون بنكا تجاريًا، أو أحد صناديق التنمية الحكومية، أو أي جهة داعمة لمثل</a:t>
            </a:r>
            <a:r>
              <a:rPr lang="ar-EG" sz="3200" b="1" dirty="0">
                <a:solidFill>
                  <a:srgbClr val="C00000"/>
                </a:solidFill>
              </a:rPr>
              <a:t> </a:t>
            </a:r>
            <a:r>
              <a:rPr lang="ar-EG" sz="3200" b="1" dirty="0"/>
              <a:t>هذه المشروعات الصغيرة).</a:t>
            </a:r>
          </a:p>
        </p:txBody>
      </p:sp>
    </p:spTree>
    <p:extLst>
      <p:ext uri="{BB962C8B-B14F-4D97-AF65-F5344CB8AC3E}">
        <p14:creationId xmlns:p14="http://schemas.microsoft.com/office/powerpoint/2010/main" val="2349050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EA5E0611-450C-016E-DD50-E4271D9CB98C}"/>
              </a:ext>
            </a:extLst>
          </p:cNvPr>
          <p:cNvSpPr txBox="1"/>
          <p:nvPr/>
        </p:nvSpPr>
        <p:spPr>
          <a:xfrm>
            <a:off x="1232756" y="637455"/>
            <a:ext cx="6678488" cy="5583089"/>
          </a:xfrm>
          <a:prstGeom prst="cloud">
            <a:avLst/>
          </a:prstGeom>
          <a:solidFill>
            <a:schemeClr val="accent3">
              <a:lumMod val="20000"/>
              <a:lumOff val="80000"/>
            </a:schemeClr>
          </a:solidFill>
        </p:spPr>
        <p:txBody>
          <a:bodyPr wrap="square">
            <a:spAutoFit/>
          </a:bodyPr>
          <a:lstStyle/>
          <a:p>
            <a:pPr algn="ctr" rtl="1">
              <a:spcBef>
                <a:spcPts val="0"/>
              </a:spcBef>
              <a:spcAft>
                <a:spcPts val="500"/>
              </a:spcAft>
            </a:pPr>
            <a:r>
              <a:rPr lang="ar-EG" sz="3200" b="1" i="0" u="none" strike="noStrike" dirty="0">
                <a:solidFill>
                  <a:srgbClr val="C00000"/>
                </a:solidFill>
                <a:effectLst/>
                <a:latin typeface="Arial" panose="020B0604020202020204" pitchFamily="34" charset="0"/>
              </a:rPr>
              <a:t>فيجب عليه تصميم نموذج العمل الذي يمثل خطة عمل تُحدد الأسلوب الذي يتبعه المشروع لتحقيق الدخل بإضافة قيمة</a:t>
            </a:r>
            <a:endParaRPr lang="ar-EG" sz="3200" b="1" dirty="0">
              <a:solidFill>
                <a:srgbClr val="C00000"/>
              </a:solidFill>
              <a:effectLst/>
            </a:endParaRPr>
          </a:p>
          <a:p>
            <a:pPr algn="ctr" rtl="1">
              <a:spcBef>
                <a:spcPts val="0"/>
              </a:spcBef>
              <a:spcAft>
                <a:spcPts val="500"/>
              </a:spcAft>
            </a:pPr>
            <a:r>
              <a:rPr lang="ar-EG" sz="3200" b="1" i="0" u="none" strike="noStrike" dirty="0">
                <a:solidFill>
                  <a:srgbClr val="C00000"/>
                </a:solidFill>
                <a:effectLst/>
                <a:latin typeface="Arial" panose="020B0604020202020204" pitchFamily="34" charset="0"/>
              </a:rPr>
              <a:t>مقترحة يستفاد منها.</a:t>
            </a:r>
            <a:endParaRPr lang="ar-EG" sz="3200" b="1" dirty="0">
              <a:solidFill>
                <a:srgbClr val="C00000"/>
              </a:solidFill>
              <a:effectLst/>
            </a:endParaRPr>
          </a:p>
          <a:p>
            <a:pPr algn="ctr" rtl="1">
              <a:spcBef>
                <a:spcPts val="0"/>
              </a:spcBef>
              <a:spcAft>
                <a:spcPts val="500"/>
              </a:spcAft>
            </a:pPr>
            <a:r>
              <a:rPr lang="ar-EG" sz="3200" b="1" i="0" u="none" strike="noStrike" dirty="0">
                <a:solidFill>
                  <a:srgbClr val="C00000"/>
                </a:solidFill>
                <a:effectLst/>
                <a:latin typeface="Arial" panose="020B0604020202020204" pitchFamily="34" charset="0"/>
              </a:rPr>
              <a:t>ويتكون مخطط العمل من تسع مكونات هي:</a:t>
            </a:r>
            <a:endParaRPr lang="ar-EG" sz="3200" b="1" dirty="0">
              <a:solidFill>
                <a:srgbClr val="C00000"/>
              </a:solidFill>
              <a:effectLst/>
            </a:endParaRPr>
          </a:p>
        </p:txBody>
      </p:sp>
    </p:spTree>
    <p:extLst>
      <p:ext uri="{BB962C8B-B14F-4D97-AF65-F5344CB8AC3E}">
        <p14:creationId xmlns:p14="http://schemas.microsoft.com/office/powerpoint/2010/main" val="2571749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id="{909D08CF-F2EE-90D2-E24D-705099A74161}"/>
              </a:ext>
            </a:extLst>
          </p:cNvPr>
          <p:cNvPicPr>
            <a:picLocks noChangeAspect="1"/>
          </p:cNvPicPr>
          <p:nvPr/>
        </p:nvPicPr>
        <p:blipFill>
          <a:blip r:embed="rId2"/>
          <a:stretch>
            <a:fillRect/>
          </a:stretch>
        </p:blipFill>
        <p:spPr>
          <a:xfrm>
            <a:off x="1018172" y="2132856"/>
            <a:ext cx="7107655" cy="29842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2046757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99EE9-4EC6-A3ED-B389-C80F3AA6BAE8}"/>
            </a:ext>
          </a:extLst>
        </p:cNvPr>
        <p:cNvGrpSpPr/>
        <p:nvPr/>
      </p:nvGrpSpPr>
      <p:grpSpPr>
        <a:xfrm>
          <a:off x="0" y="0"/>
          <a:ext cx="0" cy="0"/>
          <a:chOff x="0" y="0"/>
          <a:chExt cx="0" cy="0"/>
        </a:xfrm>
      </p:grpSpPr>
      <p:sp>
        <p:nvSpPr>
          <p:cNvPr id="2" name="Freeform 21">
            <a:extLst>
              <a:ext uri="{FF2B5EF4-FFF2-40B4-BE49-F238E27FC236}">
                <a16:creationId xmlns:a16="http://schemas.microsoft.com/office/drawing/2014/main" id="{B77FDFBB-064F-B063-5ABE-9A39230EF129}"/>
              </a:ext>
            </a:extLst>
          </p:cNvPr>
          <p:cNvSpPr/>
          <p:nvPr/>
        </p:nvSpPr>
        <p:spPr>
          <a:xfrm>
            <a:off x="1271673" y="1726513"/>
            <a:ext cx="6600653" cy="3404974"/>
          </a:xfrm>
          <a:custGeom>
            <a:avLst/>
            <a:gdLst/>
            <a:ahLst/>
            <a:cxnLst/>
            <a:rect l="l" t="t" r="r" b="b"/>
            <a:pathLst>
              <a:path w="4619381" h="767972">
                <a:moveTo>
                  <a:pt x="0" y="0"/>
                </a:moveTo>
                <a:lnTo>
                  <a:pt x="4619381" y="0"/>
                </a:lnTo>
                <a:lnTo>
                  <a:pt x="4619381" y="767972"/>
                </a:lnTo>
                <a:lnTo>
                  <a:pt x="0" y="76797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مربع نص 4">
            <a:extLst>
              <a:ext uri="{FF2B5EF4-FFF2-40B4-BE49-F238E27FC236}">
                <a16:creationId xmlns:a16="http://schemas.microsoft.com/office/drawing/2014/main" id="{39CCAFCF-6D53-6980-BEA6-06A8B25A8D9F}"/>
              </a:ext>
            </a:extLst>
          </p:cNvPr>
          <p:cNvSpPr txBox="1"/>
          <p:nvPr/>
        </p:nvSpPr>
        <p:spPr>
          <a:xfrm>
            <a:off x="2195736" y="2420888"/>
            <a:ext cx="4968552" cy="1538883"/>
          </a:xfrm>
          <a:prstGeom prst="rect">
            <a:avLst/>
          </a:prstGeom>
          <a:noFill/>
        </p:spPr>
        <p:txBody>
          <a:bodyPr wrap="square" rtlCol="0">
            <a:spAutoFit/>
          </a:bodyPr>
          <a:lstStyle/>
          <a:p>
            <a:pPr algn="ctr"/>
            <a:r>
              <a:rPr lang="ar-EG" sz="5400" b="1" dirty="0">
                <a:solidFill>
                  <a:srgbClr val="7030A0"/>
                </a:solidFill>
              </a:rPr>
              <a:t>الخطوة الرابعة</a:t>
            </a:r>
          </a:p>
          <a:p>
            <a:pPr algn="ctr"/>
            <a:r>
              <a:rPr lang="ar-EG" sz="4000" b="1" dirty="0">
                <a:solidFill>
                  <a:srgbClr val="7030A0"/>
                </a:solidFill>
              </a:rPr>
              <a:t>تنفيذ المشروع</a:t>
            </a:r>
            <a:endParaRPr lang="en-US" sz="4000" b="1" dirty="0">
              <a:solidFill>
                <a:srgbClr val="7030A0"/>
              </a:solidFill>
            </a:endParaRPr>
          </a:p>
        </p:txBody>
      </p:sp>
      <p:pic>
        <p:nvPicPr>
          <p:cNvPr id="4" name="صورة 3">
            <a:extLst>
              <a:ext uri="{FF2B5EF4-FFF2-40B4-BE49-F238E27FC236}">
                <a16:creationId xmlns:a16="http://schemas.microsoft.com/office/drawing/2014/main" id="{824D54B6-D425-E20A-B53D-54E2E6DF8AC3}"/>
              </a:ext>
            </a:extLst>
          </p:cNvPr>
          <p:cNvPicPr>
            <a:picLocks noChangeAspect="1"/>
          </p:cNvPicPr>
          <p:nvPr/>
        </p:nvPicPr>
        <p:blipFill>
          <a:blip r:embed="rId4"/>
          <a:stretch>
            <a:fillRect/>
          </a:stretch>
        </p:blipFill>
        <p:spPr>
          <a:xfrm rot="20809429">
            <a:off x="1010718" y="975556"/>
            <a:ext cx="1796777" cy="115792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386153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58C051F-64C0-49F2-BDCC-2F0C56F44EF1}"/>
              </a:ext>
            </a:extLst>
          </p:cNvPr>
          <p:cNvSpPr txBox="1"/>
          <p:nvPr/>
        </p:nvSpPr>
        <p:spPr>
          <a:xfrm>
            <a:off x="996448" y="920621"/>
            <a:ext cx="7151104" cy="5016758"/>
          </a:xfrm>
          <a:prstGeom prst="rect">
            <a:avLst/>
          </a:prstGeom>
          <a:noFill/>
          <a:ln>
            <a:noFill/>
          </a:ln>
          <a:effectLst>
            <a:glow rad="2286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r>
              <a:rPr lang="ar-EG" sz="4000" b="1" dirty="0"/>
              <a:t>هي المرحلة التي يبدأ فيها عمل المشروع، ويباشر فريق العمل تنفيذ الإجراءات والمهام المتفق عليها في خطة العمل؛ بهدف متابعة سير العمل وفق ما هو مخطط له، وإدخال التعديلات والتحسينات اللازمة على الإجراءات والمهام إن حدثت تغيرات في بيئة العمل.</a:t>
            </a:r>
          </a:p>
          <a:p>
            <a:r>
              <a:rPr lang="ar-EG" sz="4000" b="1" dirty="0">
                <a:solidFill>
                  <a:srgbClr val="C00000"/>
                </a:solidFill>
              </a:rPr>
              <a:t>ويسير تنفيذ المشروع وفق أربع مراحل</a:t>
            </a:r>
            <a:endParaRPr lang="ar-EG" sz="4000" dirty="0">
              <a:solidFill>
                <a:srgbClr val="C00000"/>
              </a:solidFill>
            </a:endParaRPr>
          </a:p>
        </p:txBody>
      </p:sp>
    </p:spTree>
    <p:extLst>
      <p:ext uri="{BB962C8B-B14F-4D97-AF65-F5344CB8AC3E}">
        <p14:creationId xmlns:p14="http://schemas.microsoft.com/office/powerpoint/2010/main" val="2073095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5A9F772-017D-E8C4-2AD9-7DACCB149ECE}"/>
              </a:ext>
            </a:extLst>
          </p:cNvPr>
          <p:cNvSpPr txBox="1"/>
          <p:nvPr/>
        </p:nvSpPr>
        <p:spPr>
          <a:xfrm>
            <a:off x="899592" y="2151727"/>
            <a:ext cx="6534472" cy="2862322"/>
          </a:xfrm>
          <a:prstGeom prst="rect">
            <a:avLst/>
          </a:prstGeom>
          <a:noFill/>
        </p:spPr>
        <p:txBody>
          <a:bodyPr wrap="square">
            <a:spAutoFit/>
          </a:bodyPr>
          <a:lstStyle/>
          <a:p>
            <a:r>
              <a:rPr lang="ar-EG" sz="3600" b="1" i="0" u="none" strike="noStrike" dirty="0">
                <a:solidFill>
                  <a:srgbClr val="C00000"/>
                </a:solidFill>
                <a:effectLst/>
                <a:latin typeface="Times New Roman" panose="02020603050405020304" pitchFamily="18" charset="0"/>
              </a:rPr>
              <a:t>1. متابعة خطة المشروع: </a:t>
            </a:r>
            <a:r>
              <a:rPr lang="ar-EG" sz="3600" b="1" i="0" u="none" strike="noStrike" dirty="0">
                <a:solidFill>
                  <a:srgbClr val="2F2500"/>
                </a:solidFill>
                <a:effectLst/>
                <a:latin typeface="Times New Roman" panose="02020603050405020304" pitchFamily="18" charset="0"/>
              </a:rPr>
              <a:t>حيث يتابع صاحب المشروع دقة تنفيذ المشروع، وأنه يتجه نحو تحقيق الأهداف المرجوة منه وفق التنسيق المطلوب بين المهام والأنشطة المرتبطة ببعضها.</a:t>
            </a:r>
            <a:endParaRPr lang="en-US" sz="3600" b="1" dirty="0"/>
          </a:p>
        </p:txBody>
      </p:sp>
    </p:spTree>
    <p:extLst>
      <p:ext uri="{BB962C8B-B14F-4D97-AF65-F5344CB8AC3E}">
        <p14:creationId xmlns:p14="http://schemas.microsoft.com/office/powerpoint/2010/main" val="2404368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5A9F772-017D-E8C4-2AD9-7DACCB149ECE}"/>
              </a:ext>
            </a:extLst>
          </p:cNvPr>
          <p:cNvSpPr txBox="1"/>
          <p:nvPr/>
        </p:nvSpPr>
        <p:spPr>
          <a:xfrm>
            <a:off x="1115616" y="2274838"/>
            <a:ext cx="6534472" cy="2308324"/>
          </a:xfrm>
          <a:prstGeom prst="rect">
            <a:avLst/>
          </a:prstGeom>
          <a:noFill/>
        </p:spPr>
        <p:txBody>
          <a:bodyPr wrap="square">
            <a:spAutoFit/>
          </a:bodyPr>
          <a:lstStyle/>
          <a:p>
            <a:r>
              <a:rPr lang="ar-EG" sz="3600" b="1" dirty="0">
                <a:solidFill>
                  <a:srgbClr val="C00000"/>
                </a:solidFill>
              </a:rPr>
              <a:t>2. متابعة الموارد المالية: </a:t>
            </a:r>
            <a:r>
              <a:rPr lang="ar-EG" sz="3600" b="1" dirty="0"/>
              <a:t>وفيها يتأكد من دقة تنفيذ ميزانية المشروع، وإنها تُصرف على المستلزمات المخصصة، مع معالجة</a:t>
            </a:r>
            <a:endParaRPr lang="ar-EG" sz="6000" b="1" dirty="0"/>
          </a:p>
          <a:p>
            <a:r>
              <a:rPr lang="ar-EG" sz="3600" b="1" dirty="0"/>
              <a:t>المصروفات غير المخطط لها.</a:t>
            </a:r>
            <a:endParaRPr lang="ar-EG" sz="6000" b="1" dirty="0"/>
          </a:p>
        </p:txBody>
      </p:sp>
    </p:spTree>
    <p:extLst>
      <p:ext uri="{BB962C8B-B14F-4D97-AF65-F5344CB8AC3E}">
        <p14:creationId xmlns:p14="http://schemas.microsoft.com/office/powerpoint/2010/main" val="712443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5A9F772-017D-E8C4-2AD9-7DACCB149ECE}"/>
              </a:ext>
            </a:extLst>
          </p:cNvPr>
          <p:cNvSpPr txBox="1"/>
          <p:nvPr/>
        </p:nvSpPr>
        <p:spPr>
          <a:xfrm>
            <a:off x="1115616" y="2274838"/>
            <a:ext cx="6534472" cy="2554545"/>
          </a:xfrm>
          <a:prstGeom prst="rect">
            <a:avLst/>
          </a:prstGeom>
          <a:noFill/>
        </p:spPr>
        <p:txBody>
          <a:bodyPr wrap="square">
            <a:spAutoFit/>
          </a:bodyPr>
          <a:lstStyle/>
          <a:p>
            <a:r>
              <a:rPr lang="ar-EG" sz="4000" b="1" dirty="0">
                <a:solidFill>
                  <a:srgbClr val="C00000"/>
                </a:solidFill>
              </a:rPr>
              <a:t>3 متابعة فريق العمل </a:t>
            </a:r>
            <a:r>
              <a:rPr lang="ar-EG" sz="4000" b="1" dirty="0"/>
              <a:t>حيث يتابع دقة تنفيذ أنظمة العمل، ويتحقق من إنجاز فريق العمل وفعاليته، ومدى التزامهم بتنفيذ خطة عمل المشروع.</a:t>
            </a:r>
          </a:p>
        </p:txBody>
      </p:sp>
    </p:spTree>
    <p:extLst>
      <p:ext uri="{BB962C8B-B14F-4D97-AF65-F5344CB8AC3E}">
        <p14:creationId xmlns:p14="http://schemas.microsoft.com/office/powerpoint/2010/main" val="3346810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5A9F772-017D-E8C4-2AD9-7DACCB149ECE}"/>
              </a:ext>
            </a:extLst>
          </p:cNvPr>
          <p:cNvSpPr txBox="1"/>
          <p:nvPr/>
        </p:nvSpPr>
        <p:spPr>
          <a:xfrm>
            <a:off x="1115616" y="2274838"/>
            <a:ext cx="6534472" cy="2308324"/>
          </a:xfrm>
          <a:prstGeom prst="rect">
            <a:avLst/>
          </a:prstGeom>
          <a:noFill/>
        </p:spPr>
        <p:txBody>
          <a:bodyPr wrap="square">
            <a:spAutoFit/>
          </a:bodyPr>
          <a:lstStyle/>
          <a:p>
            <a:pPr algn="ctr"/>
            <a:r>
              <a:rPr lang="ar-EG" sz="3600" b="1" dirty="0">
                <a:solidFill>
                  <a:srgbClr val="C00000"/>
                </a:solidFill>
              </a:rPr>
              <a:t>4. تطبيق إدارة المخاطر </a:t>
            </a:r>
            <a:r>
              <a:rPr lang="ar-EG" sz="3600" b="1" dirty="0"/>
              <a:t>ويتمثل دور إدارة المخاطر في تحديد عوامل الخطر، ومسبباتها وآثارها، ووضع الحلول لها، ومعالجتها.</a:t>
            </a:r>
          </a:p>
        </p:txBody>
      </p:sp>
    </p:spTree>
    <p:extLst>
      <p:ext uri="{BB962C8B-B14F-4D97-AF65-F5344CB8AC3E}">
        <p14:creationId xmlns:p14="http://schemas.microsoft.com/office/powerpoint/2010/main" val="4232265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3">
            <a:extLst>
              <a:ext uri="{FF2B5EF4-FFF2-40B4-BE49-F238E27FC236}">
                <a16:creationId xmlns:a16="http://schemas.microsoft.com/office/drawing/2014/main" id="{CDA7DE4E-1F01-E030-D2D1-1904CBDC188D}"/>
              </a:ext>
            </a:extLst>
          </p:cNvPr>
          <p:cNvGraphicFramePr>
            <a:graphicFrameLocks noGrp="1"/>
          </p:cNvGraphicFramePr>
          <p:nvPr>
            <p:extLst>
              <p:ext uri="{D42A27DB-BD31-4B8C-83A1-F6EECF244321}">
                <p14:modId xmlns:p14="http://schemas.microsoft.com/office/powerpoint/2010/main" val="3656917486"/>
              </p:ext>
            </p:extLst>
          </p:nvPr>
        </p:nvGraphicFramePr>
        <p:xfrm>
          <a:off x="5491409" y="1065292"/>
          <a:ext cx="3048000" cy="1897608"/>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891866001"/>
                    </a:ext>
                  </a:extLst>
                </a:gridCol>
              </a:tblGrid>
              <a:tr h="398656">
                <a:tc>
                  <a:txBody>
                    <a:bodyPr/>
                    <a:lstStyle/>
                    <a:p>
                      <a:pPr algn="ctr"/>
                      <a:r>
                        <a:rPr lang="ar-EG" sz="3600" b="1" dirty="0">
                          <a:solidFill>
                            <a:schemeClr val="accent4">
                              <a:lumMod val="50000"/>
                            </a:schemeClr>
                          </a:solidFill>
                        </a:rPr>
                        <a:t>1</a:t>
                      </a:r>
                      <a:endParaRPr lang="en-US" sz="3600" b="1" dirty="0">
                        <a:solidFill>
                          <a:schemeClr val="accent4">
                            <a:lumMod val="50000"/>
                          </a:schemeClr>
                        </a:solidFill>
                      </a:endParaRPr>
                    </a:p>
                  </a:txBody>
                  <a:tcPr>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070542595"/>
                  </a:ext>
                </a:extLst>
              </a:tr>
              <a:tr h="1257528">
                <a:tc>
                  <a:txBody>
                    <a:bodyPr/>
                    <a:lstStyle/>
                    <a:p>
                      <a:pPr algn="ctr"/>
                      <a:r>
                        <a:rPr lang="ar-EG" sz="3600" b="1" dirty="0"/>
                        <a:t>متابعة خطة المشروع</a:t>
                      </a:r>
                      <a:endParaRPr lang="en-US" sz="3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517109"/>
                  </a:ext>
                </a:extLst>
              </a:tr>
            </a:tbl>
          </a:graphicData>
        </a:graphic>
      </p:graphicFrame>
      <p:graphicFrame>
        <p:nvGraphicFramePr>
          <p:cNvPr id="4" name="جدول 3">
            <a:extLst>
              <a:ext uri="{FF2B5EF4-FFF2-40B4-BE49-F238E27FC236}">
                <a16:creationId xmlns:a16="http://schemas.microsoft.com/office/drawing/2014/main" id="{990006BB-60A3-6265-18B0-91DA7134E36E}"/>
              </a:ext>
            </a:extLst>
          </p:cNvPr>
          <p:cNvGraphicFramePr>
            <a:graphicFrameLocks noGrp="1"/>
          </p:cNvGraphicFramePr>
          <p:nvPr>
            <p:extLst>
              <p:ext uri="{D42A27DB-BD31-4B8C-83A1-F6EECF244321}">
                <p14:modId xmlns:p14="http://schemas.microsoft.com/office/powerpoint/2010/main" val="4024007775"/>
              </p:ext>
            </p:extLst>
          </p:nvPr>
        </p:nvGraphicFramePr>
        <p:xfrm>
          <a:off x="5508104" y="3140968"/>
          <a:ext cx="3048000" cy="1959682"/>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891866001"/>
                    </a:ext>
                  </a:extLst>
                </a:gridCol>
              </a:tblGrid>
              <a:tr h="395126">
                <a:tc>
                  <a:txBody>
                    <a:bodyPr/>
                    <a:lstStyle/>
                    <a:p>
                      <a:pPr algn="ctr"/>
                      <a:r>
                        <a:rPr lang="ar-EG" sz="3600" b="1" dirty="0">
                          <a:solidFill>
                            <a:schemeClr val="accent4">
                              <a:lumMod val="50000"/>
                            </a:schemeClr>
                          </a:solidFill>
                        </a:rPr>
                        <a:t>3</a:t>
                      </a:r>
                      <a:endParaRPr lang="en-US" sz="3600" b="1" dirty="0">
                        <a:solidFill>
                          <a:schemeClr val="accent4">
                            <a:lumMod val="50000"/>
                          </a:schemeClr>
                        </a:solidFill>
                      </a:endParaRPr>
                    </a:p>
                  </a:txBody>
                  <a:tcPr>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3070542595"/>
                  </a:ext>
                </a:extLst>
              </a:tr>
              <a:tr h="1319602">
                <a:tc>
                  <a:txBody>
                    <a:bodyPr/>
                    <a:lstStyle/>
                    <a:p>
                      <a:pPr algn="ctr"/>
                      <a:r>
                        <a:rPr lang="ar-EG" sz="3600" b="1" dirty="0"/>
                        <a:t>متابعة فريق العمل</a:t>
                      </a:r>
                      <a:endParaRPr lang="en-US" sz="3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517109"/>
                  </a:ext>
                </a:extLst>
              </a:tr>
            </a:tbl>
          </a:graphicData>
        </a:graphic>
      </p:graphicFrame>
      <p:graphicFrame>
        <p:nvGraphicFramePr>
          <p:cNvPr id="5" name="جدول 4">
            <a:extLst>
              <a:ext uri="{FF2B5EF4-FFF2-40B4-BE49-F238E27FC236}">
                <a16:creationId xmlns:a16="http://schemas.microsoft.com/office/drawing/2014/main" id="{460640CD-45DB-58EE-098F-7E40B773B78A}"/>
              </a:ext>
            </a:extLst>
          </p:cNvPr>
          <p:cNvGraphicFramePr>
            <a:graphicFrameLocks noGrp="1"/>
          </p:cNvGraphicFramePr>
          <p:nvPr>
            <p:extLst>
              <p:ext uri="{D42A27DB-BD31-4B8C-83A1-F6EECF244321}">
                <p14:modId xmlns:p14="http://schemas.microsoft.com/office/powerpoint/2010/main" val="3760078191"/>
              </p:ext>
            </p:extLst>
          </p:nvPr>
        </p:nvGraphicFramePr>
        <p:xfrm>
          <a:off x="666873" y="1137318"/>
          <a:ext cx="3048000" cy="1475209"/>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891866001"/>
                    </a:ext>
                  </a:extLst>
                </a:gridCol>
              </a:tblGrid>
              <a:tr h="250062">
                <a:tc>
                  <a:txBody>
                    <a:bodyPr/>
                    <a:lstStyle/>
                    <a:p>
                      <a:pPr algn="ctr"/>
                      <a:r>
                        <a:rPr lang="ar-EG" sz="3600" b="1" dirty="0">
                          <a:solidFill>
                            <a:schemeClr val="accent4">
                              <a:lumMod val="50000"/>
                            </a:schemeClr>
                          </a:solidFill>
                        </a:rPr>
                        <a:t>2</a:t>
                      </a:r>
                      <a:endParaRPr lang="en-US" sz="3600" b="1" dirty="0">
                        <a:solidFill>
                          <a:schemeClr val="accent4">
                            <a:lumMod val="50000"/>
                          </a:schemeClr>
                        </a:solidFill>
                      </a:endParaRPr>
                    </a:p>
                  </a:txBody>
                  <a:tcPr>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070542595"/>
                  </a:ext>
                </a:extLst>
              </a:tr>
              <a:tr h="835129">
                <a:tc>
                  <a:txBody>
                    <a:bodyPr/>
                    <a:lstStyle/>
                    <a:p>
                      <a:pPr algn="ctr"/>
                      <a:r>
                        <a:rPr lang="ar-EG" sz="3600" b="1" dirty="0"/>
                        <a:t>متابعة الموارد المالية</a:t>
                      </a:r>
                      <a:endParaRPr lang="en-US" sz="3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517109"/>
                  </a:ext>
                </a:extLst>
              </a:tr>
            </a:tbl>
          </a:graphicData>
        </a:graphic>
      </p:graphicFrame>
      <p:graphicFrame>
        <p:nvGraphicFramePr>
          <p:cNvPr id="3" name="جدول 2">
            <a:extLst>
              <a:ext uri="{FF2B5EF4-FFF2-40B4-BE49-F238E27FC236}">
                <a16:creationId xmlns:a16="http://schemas.microsoft.com/office/drawing/2014/main" id="{F4275F39-171B-6139-567F-C4FE50D0F6A9}"/>
              </a:ext>
            </a:extLst>
          </p:cNvPr>
          <p:cNvGraphicFramePr>
            <a:graphicFrameLocks noGrp="1"/>
          </p:cNvGraphicFramePr>
          <p:nvPr>
            <p:extLst>
              <p:ext uri="{D42A27DB-BD31-4B8C-83A1-F6EECF244321}">
                <p14:modId xmlns:p14="http://schemas.microsoft.com/office/powerpoint/2010/main" val="850308609"/>
              </p:ext>
            </p:extLst>
          </p:nvPr>
        </p:nvGraphicFramePr>
        <p:xfrm>
          <a:off x="692207" y="3140968"/>
          <a:ext cx="3048000" cy="2047226"/>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891866001"/>
                    </a:ext>
                  </a:extLst>
                </a:gridCol>
              </a:tblGrid>
              <a:tr h="395126">
                <a:tc>
                  <a:txBody>
                    <a:bodyPr/>
                    <a:lstStyle/>
                    <a:p>
                      <a:pPr algn="ctr"/>
                      <a:r>
                        <a:rPr lang="ar-EG" sz="3600" b="1" dirty="0">
                          <a:solidFill>
                            <a:schemeClr val="accent4">
                              <a:lumMod val="50000"/>
                            </a:schemeClr>
                          </a:solidFill>
                        </a:rPr>
                        <a:t>4</a:t>
                      </a:r>
                      <a:endParaRPr lang="en-US" sz="3600" b="1" dirty="0">
                        <a:solidFill>
                          <a:schemeClr val="accent4">
                            <a:lumMod val="50000"/>
                          </a:schemeClr>
                        </a:solidFill>
                      </a:endParaRPr>
                    </a:p>
                  </a:txBody>
                  <a:tcPr>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3070542595"/>
                  </a:ext>
                </a:extLst>
              </a:tr>
              <a:tr h="1407146">
                <a:tc>
                  <a:txBody>
                    <a:bodyPr/>
                    <a:lstStyle/>
                    <a:p>
                      <a:pPr algn="ctr"/>
                      <a:r>
                        <a:rPr lang="ar-EG" sz="3600" b="1" dirty="0"/>
                        <a:t>تطبيق إدارة المخاطر</a:t>
                      </a:r>
                      <a:endParaRPr lang="en-US" sz="3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517109"/>
                  </a:ext>
                </a:extLst>
              </a:tr>
            </a:tbl>
          </a:graphicData>
        </a:graphic>
      </p:graphicFrame>
    </p:spTree>
    <p:extLst>
      <p:ext uri="{BB962C8B-B14F-4D97-AF65-F5344CB8AC3E}">
        <p14:creationId xmlns:p14="http://schemas.microsoft.com/office/powerpoint/2010/main" val="1676158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C2329-2E50-C648-985A-1D0EAABAB75E}"/>
            </a:ext>
          </a:extLst>
        </p:cNvPr>
        <p:cNvGrpSpPr/>
        <p:nvPr/>
      </p:nvGrpSpPr>
      <p:grpSpPr>
        <a:xfrm>
          <a:off x="0" y="0"/>
          <a:ext cx="0" cy="0"/>
          <a:chOff x="0" y="0"/>
          <a:chExt cx="0" cy="0"/>
        </a:xfrm>
      </p:grpSpPr>
      <p:sp>
        <p:nvSpPr>
          <p:cNvPr id="2" name="Freeform 21">
            <a:extLst>
              <a:ext uri="{FF2B5EF4-FFF2-40B4-BE49-F238E27FC236}">
                <a16:creationId xmlns:a16="http://schemas.microsoft.com/office/drawing/2014/main" id="{5E2BF37D-FA9F-8E0F-9562-98C895BAF45C}"/>
              </a:ext>
            </a:extLst>
          </p:cNvPr>
          <p:cNvSpPr/>
          <p:nvPr/>
        </p:nvSpPr>
        <p:spPr>
          <a:xfrm>
            <a:off x="1271673" y="1726513"/>
            <a:ext cx="6600653" cy="3404974"/>
          </a:xfrm>
          <a:custGeom>
            <a:avLst/>
            <a:gdLst/>
            <a:ahLst/>
            <a:cxnLst/>
            <a:rect l="l" t="t" r="r" b="b"/>
            <a:pathLst>
              <a:path w="4619381" h="767972">
                <a:moveTo>
                  <a:pt x="0" y="0"/>
                </a:moveTo>
                <a:lnTo>
                  <a:pt x="4619381" y="0"/>
                </a:lnTo>
                <a:lnTo>
                  <a:pt x="4619381" y="767972"/>
                </a:lnTo>
                <a:lnTo>
                  <a:pt x="0" y="76797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مربع نص 4">
            <a:extLst>
              <a:ext uri="{FF2B5EF4-FFF2-40B4-BE49-F238E27FC236}">
                <a16:creationId xmlns:a16="http://schemas.microsoft.com/office/drawing/2014/main" id="{E0E46196-F7BA-DD9B-A331-E9911E57E558}"/>
              </a:ext>
            </a:extLst>
          </p:cNvPr>
          <p:cNvSpPr txBox="1"/>
          <p:nvPr/>
        </p:nvSpPr>
        <p:spPr>
          <a:xfrm>
            <a:off x="2195736" y="2420888"/>
            <a:ext cx="4968552" cy="1754326"/>
          </a:xfrm>
          <a:prstGeom prst="rect">
            <a:avLst/>
          </a:prstGeom>
          <a:noFill/>
        </p:spPr>
        <p:txBody>
          <a:bodyPr wrap="square" rtlCol="0">
            <a:spAutoFit/>
          </a:bodyPr>
          <a:lstStyle/>
          <a:p>
            <a:pPr algn="ctr"/>
            <a:r>
              <a:rPr lang="ar-EG" sz="5400" b="1" dirty="0">
                <a:solidFill>
                  <a:srgbClr val="7030A0"/>
                </a:solidFill>
              </a:rPr>
              <a:t>الخطوة الخامسة: المتابعة والتقييم</a:t>
            </a:r>
            <a:endParaRPr lang="ar-EG" sz="28700" dirty="0">
              <a:solidFill>
                <a:srgbClr val="7030A0"/>
              </a:solidFill>
            </a:endParaRPr>
          </a:p>
        </p:txBody>
      </p:sp>
      <p:pic>
        <p:nvPicPr>
          <p:cNvPr id="4" name="صورة 3">
            <a:extLst>
              <a:ext uri="{FF2B5EF4-FFF2-40B4-BE49-F238E27FC236}">
                <a16:creationId xmlns:a16="http://schemas.microsoft.com/office/drawing/2014/main" id="{21E71D66-A4EA-7F1C-35CD-8BC8BA423E1F}"/>
              </a:ext>
            </a:extLst>
          </p:cNvPr>
          <p:cNvPicPr>
            <a:picLocks noChangeAspect="1"/>
          </p:cNvPicPr>
          <p:nvPr/>
        </p:nvPicPr>
        <p:blipFill>
          <a:blip r:embed="rId4"/>
          <a:stretch>
            <a:fillRect/>
          </a:stretch>
        </p:blipFill>
        <p:spPr>
          <a:xfrm rot="20809429">
            <a:off x="1010718" y="975556"/>
            <a:ext cx="1796777" cy="115792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821866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58C051F-64C0-49F2-BDCC-2F0C56F44EF1}"/>
              </a:ext>
            </a:extLst>
          </p:cNvPr>
          <p:cNvSpPr txBox="1"/>
          <p:nvPr/>
        </p:nvSpPr>
        <p:spPr>
          <a:xfrm>
            <a:off x="827584" y="1225689"/>
            <a:ext cx="7247960" cy="5632311"/>
          </a:xfrm>
          <a:prstGeom prst="rect">
            <a:avLst/>
          </a:prstGeom>
          <a:noFill/>
          <a:ln>
            <a:noFill/>
          </a:ln>
          <a:effectLst>
            <a:glow rad="2286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r>
              <a:rPr lang="ar-EG" sz="3600" b="1" dirty="0">
                <a:solidFill>
                  <a:srgbClr val="FF0000"/>
                </a:solidFill>
              </a:rPr>
              <a:t>فالمتابعة </a:t>
            </a:r>
            <a:r>
              <a:rPr lang="ar-EG" sz="3600" b="1" dirty="0"/>
              <a:t>هي عملية منظمة ومستمرة لجمع معلومات وبيانات المشروع وتحليلها؛ أنشطة لقياس مدى سير ة المشروع مع الخطة الموضوعة بغرض تحديد الوضع الحالي للمشروع، واتخاذ القرارات المناسبة لتنفيذه بالكفاءة المطلوبة.</a:t>
            </a:r>
          </a:p>
          <a:p>
            <a:r>
              <a:rPr lang="ar-EG" sz="3600" b="1" dirty="0"/>
              <a:t>ولأنشطة المشروع العديد من المؤشرات التي تساعد على معرفة مدى تحققه، وقياس مستوى التنفيذ، وتنقسم المؤشرات لنوعين أساسيين؛ هما:</a:t>
            </a:r>
          </a:p>
        </p:txBody>
      </p:sp>
    </p:spTree>
    <p:extLst>
      <p:ext uri="{BB962C8B-B14F-4D97-AF65-F5344CB8AC3E}">
        <p14:creationId xmlns:p14="http://schemas.microsoft.com/office/powerpoint/2010/main" val="1399048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472774F2-A490-869F-93C9-4E186F2C9C74}"/>
              </a:ext>
            </a:extLst>
          </p:cNvPr>
          <p:cNvSpPr txBox="1"/>
          <p:nvPr/>
        </p:nvSpPr>
        <p:spPr>
          <a:xfrm>
            <a:off x="1088740" y="1504114"/>
            <a:ext cx="6966520" cy="3849772"/>
          </a:xfrm>
          <a:prstGeom prst="rect">
            <a:avLst/>
          </a:prstGeom>
          <a:solidFill>
            <a:schemeClr val="accent4">
              <a:lumMod val="20000"/>
              <a:lumOff val="80000"/>
            </a:schemeClr>
          </a:solidFill>
        </p:spPr>
        <p:txBody>
          <a:bodyPr wrap="square">
            <a:spAutoFit/>
          </a:bodyPr>
          <a:lstStyle/>
          <a:p>
            <a:pPr marL="571500" indent="-571500" algn="r" rtl="1">
              <a:spcBef>
                <a:spcPts val="0"/>
              </a:spcBef>
              <a:spcAft>
                <a:spcPts val="500"/>
              </a:spcAft>
              <a:buFont typeface="Arial" panose="020B0604020202020204" pitchFamily="34" charset="0"/>
              <a:buChar char="•"/>
            </a:pPr>
            <a:r>
              <a:rPr lang="ar-EG" sz="4000" b="1" i="0" u="none" strike="noStrike" dirty="0">
                <a:solidFill>
                  <a:srgbClr val="FF0000"/>
                </a:solidFill>
                <a:effectLst/>
                <a:latin typeface="Arial" panose="020B0604020202020204" pitchFamily="34" charset="0"/>
              </a:rPr>
              <a:t>مؤشرات الأداء: هي متابعة المدخلات والعمليات التي تمت خلال تنفيذ أنشطة</a:t>
            </a:r>
            <a:r>
              <a:rPr lang="ar-EG" sz="4000" b="1" dirty="0">
                <a:solidFill>
                  <a:srgbClr val="FF0000"/>
                </a:solidFill>
              </a:rPr>
              <a:t> </a:t>
            </a:r>
            <a:r>
              <a:rPr lang="ar-EG" sz="4000" b="1" i="0" u="none" strike="noStrike" dirty="0">
                <a:solidFill>
                  <a:srgbClr val="FF0000"/>
                </a:solidFill>
                <a:effectLst/>
                <a:latin typeface="Times New Roman" panose="02020603050405020304" pitchFamily="18" charset="0"/>
              </a:rPr>
              <a:t>المشروع.</a:t>
            </a:r>
            <a:endParaRPr lang="ar-EG" sz="4000" b="1" dirty="0">
              <a:solidFill>
                <a:srgbClr val="FF0000"/>
              </a:solidFill>
              <a:effectLst/>
            </a:endParaRPr>
          </a:p>
          <a:p>
            <a:pPr marL="571500" indent="-571500" algn="r" rtl="1">
              <a:spcBef>
                <a:spcPts val="0"/>
              </a:spcBef>
              <a:spcAft>
                <a:spcPts val="500"/>
              </a:spcAft>
              <a:buFont typeface="Arial" panose="020B0604020202020204" pitchFamily="34" charset="0"/>
              <a:buChar char="•"/>
            </a:pPr>
            <a:r>
              <a:rPr lang="ar-EG" sz="4000" b="1" i="0" u="none" strike="noStrike" dirty="0">
                <a:solidFill>
                  <a:srgbClr val="7030A0"/>
                </a:solidFill>
                <a:effectLst/>
                <a:latin typeface="Arial" panose="020B0604020202020204" pitchFamily="34" charset="0"/>
              </a:rPr>
              <a:t>مؤشرات النتائج: هي المتابعة التي تقيس الأثر الناتج عن أنشطة المشروع.</a:t>
            </a:r>
            <a:endParaRPr lang="ar-EG" sz="4000" b="1" dirty="0">
              <a:solidFill>
                <a:srgbClr val="7030A0"/>
              </a:solidFill>
              <a:effectLst/>
            </a:endParaRPr>
          </a:p>
        </p:txBody>
      </p:sp>
    </p:spTree>
    <p:extLst>
      <p:ext uri="{BB962C8B-B14F-4D97-AF65-F5344CB8AC3E}">
        <p14:creationId xmlns:p14="http://schemas.microsoft.com/office/powerpoint/2010/main" val="1187821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p:cTn id="7" dur="500" fill="hold"/>
                                        <p:tgtEl>
                                          <p:spTgt spid="5">
                                            <p:bg/>
                                          </p:spTgt>
                                        </p:tgtEl>
                                        <p:attrNameLst>
                                          <p:attrName>ppt_w</p:attrName>
                                        </p:attrNameLst>
                                      </p:cBhvr>
                                      <p:tavLst>
                                        <p:tav tm="0">
                                          <p:val>
                                            <p:fltVal val="0"/>
                                          </p:val>
                                        </p:tav>
                                        <p:tav tm="100000">
                                          <p:val>
                                            <p:strVal val="#ppt_w"/>
                                          </p:val>
                                        </p:tav>
                                      </p:tavLst>
                                    </p:anim>
                                    <p:anim calcmode="lin" valueType="num">
                                      <p:cBhvr>
                                        <p:cTn id="8" dur="500" fill="hold"/>
                                        <p:tgtEl>
                                          <p:spTgt spid="5">
                                            <p:bg/>
                                          </p:spTgt>
                                        </p:tgtEl>
                                        <p:attrNameLst>
                                          <p:attrName>ppt_h</p:attrName>
                                        </p:attrNameLst>
                                      </p:cBhvr>
                                      <p:tavLst>
                                        <p:tav tm="0">
                                          <p:val>
                                            <p:fltVal val="0"/>
                                          </p:val>
                                        </p:tav>
                                        <p:tav tm="100000">
                                          <p:val>
                                            <p:strVal val="#ppt_h"/>
                                          </p:val>
                                        </p:tav>
                                      </p:tavLst>
                                    </p:anim>
                                    <p:animEffect transition="in" filter="fade">
                                      <p:cBhvr>
                                        <p:cTn id="9" dur="500"/>
                                        <p:tgtEl>
                                          <p:spTgt spid="5">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 calcmode="lin" valueType="num">
                                      <p:cBhvr>
                                        <p:cTn id="14"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 calcmode="lin" valueType="num">
                                      <p:cBhvr>
                                        <p:cTn id="21"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6EBEFAC-37BB-12E5-3711-71455B4E78C4}"/>
              </a:ext>
            </a:extLst>
          </p:cNvPr>
          <p:cNvSpPr txBox="1"/>
          <p:nvPr/>
        </p:nvSpPr>
        <p:spPr>
          <a:xfrm>
            <a:off x="2286000" y="1628800"/>
            <a:ext cx="4572000" cy="3970318"/>
          </a:xfrm>
          <a:prstGeom prst="rect">
            <a:avLst/>
          </a:prstGeom>
          <a:noFill/>
          <a:ln>
            <a:noFill/>
          </a:ln>
          <a:effectLst>
            <a:glow rad="228600">
              <a:schemeClr val="accent5">
                <a:satMod val="175000"/>
                <a:alpha val="40000"/>
              </a:schemeClr>
            </a:glow>
          </a:effectLst>
        </p:spPr>
        <p:style>
          <a:lnRef idx="2">
            <a:schemeClr val="accent4"/>
          </a:lnRef>
          <a:fillRef idx="1">
            <a:schemeClr val="lt1"/>
          </a:fillRef>
          <a:effectRef idx="0">
            <a:schemeClr val="accent4"/>
          </a:effectRef>
          <a:fontRef idx="minor">
            <a:schemeClr val="dk1"/>
          </a:fontRef>
        </p:style>
        <p:txBody>
          <a:bodyPr wrap="square">
            <a:spAutoFit/>
          </a:bodyPr>
          <a:lstStyle/>
          <a:p>
            <a:pPr algn="ctr" rtl="1">
              <a:spcBef>
                <a:spcPts val="0"/>
              </a:spcBef>
              <a:spcAft>
                <a:spcPts val="500"/>
              </a:spcAft>
            </a:pPr>
            <a:r>
              <a:rPr lang="ar-EG" sz="3600" b="1" i="0" u="none" strike="noStrike" dirty="0">
                <a:solidFill>
                  <a:srgbClr val="7030A0"/>
                </a:solidFill>
                <a:effectLst/>
                <a:latin typeface="Arial" panose="020B0604020202020204" pitchFamily="34" charset="0"/>
              </a:rPr>
              <a:t>أما التقييم هو عملية علمية منظمة تتضمن جمع أدلة وإجراء مقارنات لقياس الأنشطة في مقابل المعايير والمؤشرات؛ بهدف إصدار حكم عن قيمة المشروع وفاعليته.</a:t>
            </a:r>
            <a:endParaRPr lang="ar-EG" sz="3600" b="1" dirty="0">
              <a:solidFill>
                <a:srgbClr val="7030A0"/>
              </a:solidFill>
              <a:effectLst/>
            </a:endParaRPr>
          </a:p>
        </p:txBody>
      </p:sp>
    </p:spTree>
    <p:extLst>
      <p:ext uri="{BB962C8B-B14F-4D97-AF65-F5344CB8AC3E}">
        <p14:creationId xmlns:p14="http://schemas.microsoft.com/office/powerpoint/2010/main" val="2069497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a:extLst>
            <a:ext uri="{FF2B5EF4-FFF2-40B4-BE49-F238E27FC236}">
              <a16:creationId xmlns:a16="http://schemas.microsoft.com/office/drawing/2014/main" id="{131EB8D3-501D-E451-4605-8EFC32C2274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2B46D0D-17BD-AB0E-F4FE-7F37FD8CD6C7}"/>
              </a:ext>
            </a:extLst>
          </p:cNvPr>
          <p:cNvSpPr/>
          <p:nvPr/>
        </p:nvSpPr>
        <p:spPr>
          <a:xfrm flipV="1">
            <a:off x="4719972" y="-965688"/>
            <a:ext cx="4987030" cy="5143500"/>
          </a:xfrm>
          <a:custGeom>
            <a:avLst/>
            <a:gdLst/>
            <a:ahLst/>
            <a:cxnLst/>
            <a:rect l="l" t="t" r="r" b="b"/>
            <a:pathLst>
              <a:path w="9974059" h="10287000">
                <a:moveTo>
                  <a:pt x="0" y="10287000"/>
                </a:moveTo>
                <a:lnTo>
                  <a:pt x="9974059" y="10287000"/>
                </a:lnTo>
                <a:lnTo>
                  <a:pt x="9974059" y="0"/>
                </a:lnTo>
                <a:lnTo>
                  <a:pt x="0" y="0"/>
                </a:lnTo>
                <a:lnTo>
                  <a:pt x="0" y="10287000"/>
                </a:lnTo>
                <a:close/>
              </a:path>
            </a:pathLst>
          </a:custGeom>
          <a:blipFill>
            <a:blip r:embed="rId2">
              <a:extLst>
                <a:ext uri="{96DAC541-7B7A-43D3-8B79-37D633B846F1}">
                  <asvg:svgBlip xmlns:asvg="http://schemas.microsoft.com/office/drawing/2016/SVG/main" r:embed="rId3"/>
                </a:ext>
              </a:extLst>
            </a:blip>
            <a:stretch>
              <a:fillRect r="-66316" b="-42443"/>
            </a:stretch>
          </a:blipFill>
          <a:ln cap="sq">
            <a:noFill/>
            <a:prstDash val="solid"/>
            <a:miter/>
          </a:ln>
        </p:spPr>
      </p:sp>
      <p:grpSp>
        <p:nvGrpSpPr>
          <p:cNvPr id="3" name="Group 3">
            <a:extLst>
              <a:ext uri="{FF2B5EF4-FFF2-40B4-BE49-F238E27FC236}">
                <a16:creationId xmlns:a16="http://schemas.microsoft.com/office/drawing/2014/main" id="{5D8DCD9D-EA71-C237-7B28-2439F7E114D2}"/>
              </a:ext>
            </a:extLst>
          </p:cNvPr>
          <p:cNvGrpSpPr/>
          <p:nvPr/>
        </p:nvGrpSpPr>
        <p:grpSpPr>
          <a:xfrm>
            <a:off x="-396552" y="-171399"/>
            <a:ext cx="10513168" cy="7029400"/>
            <a:chOff x="0" y="0"/>
            <a:chExt cx="19846488" cy="10310225"/>
          </a:xfrm>
        </p:grpSpPr>
        <p:sp>
          <p:nvSpPr>
            <p:cNvPr id="4" name="Freeform 4">
              <a:extLst>
                <a:ext uri="{FF2B5EF4-FFF2-40B4-BE49-F238E27FC236}">
                  <a16:creationId xmlns:a16="http://schemas.microsoft.com/office/drawing/2014/main" id="{3C3E9B7C-26EB-9837-7DF5-5EDECA50774D}"/>
                </a:ext>
              </a:extLst>
            </p:cNvPr>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a:extLst>
                <a:ext uri="{FF2B5EF4-FFF2-40B4-BE49-F238E27FC236}">
                  <a16:creationId xmlns:a16="http://schemas.microsoft.com/office/drawing/2014/main" id="{AAA6D2A0-7283-B75D-5BE0-C95022EA5851}"/>
                </a:ext>
              </a:extLst>
            </p:cNvPr>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a:extLst>
              <a:ext uri="{FF2B5EF4-FFF2-40B4-BE49-F238E27FC236}">
                <a16:creationId xmlns:a16="http://schemas.microsoft.com/office/drawing/2014/main" id="{8C0A4A36-4545-9C3D-02C5-D54231888D21}"/>
              </a:ext>
            </a:extLst>
          </p:cNvPr>
          <p:cNvSpPr/>
          <p:nvPr/>
        </p:nvSpPr>
        <p:spPr>
          <a:xfrm flipH="1">
            <a:off x="-554414" y="272485"/>
            <a:ext cx="2428153" cy="2549242"/>
          </a:xfrm>
          <a:custGeom>
            <a:avLst/>
            <a:gdLst/>
            <a:ahLst/>
            <a:cxnLst/>
            <a:rect l="l" t="t" r="r" b="b"/>
            <a:pathLst>
              <a:path w="4856305" h="5098483">
                <a:moveTo>
                  <a:pt x="4856305" y="0"/>
                </a:moveTo>
                <a:lnTo>
                  <a:pt x="0" y="0"/>
                </a:lnTo>
                <a:lnTo>
                  <a:pt x="0" y="5098483"/>
                </a:lnTo>
                <a:lnTo>
                  <a:pt x="4856305" y="5098483"/>
                </a:lnTo>
                <a:lnTo>
                  <a:pt x="4856305"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a:extLst>
              <a:ext uri="{FF2B5EF4-FFF2-40B4-BE49-F238E27FC236}">
                <a16:creationId xmlns:a16="http://schemas.microsoft.com/office/drawing/2014/main" id="{678A13D0-CDD3-841E-3AAD-A42C2F575F9A}"/>
              </a:ext>
            </a:extLst>
          </p:cNvPr>
          <p:cNvSpPr/>
          <p:nvPr/>
        </p:nvSpPr>
        <p:spPr>
          <a:xfrm>
            <a:off x="8236036" y="3695935"/>
            <a:ext cx="114362" cy="134543"/>
          </a:xfrm>
          <a:custGeom>
            <a:avLst/>
            <a:gdLst/>
            <a:ahLst/>
            <a:cxnLst/>
            <a:rect l="l" t="t" r="r" b="b"/>
            <a:pathLst>
              <a:path w="228723" h="269085">
                <a:moveTo>
                  <a:pt x="0" y="0"/>
                </a:moveTo>
                <a:lnTo>
                  <a:pt x="228722" y="0"/>
                </a:lnTo>
                <a:lnTo>
                  <a:pt x="228722" y="269085"/>
                </a:lnTo>
                <a:lnTo>
                  <a:pt x="0" y="26908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a:extLst>
              <a:ext uri="{FF2B5EF4-FFF2-40B4-BE49-F238E27FC236}">
                <a16:creationId xmlns:a16="http://schemas.microsoft.com/office/drawing/2014/main" id="{EC5B2211-70DF-0282-0695-406C9F5EE18F}"/>
              </a:ext>
            </a:extLst>
          </p:cNvPr>
          <p:cNvSpPr/>
          <p:nvPr/>
        </p:nvSpPr>
        <p:spPr>
          <a:xfrm>
            <a:off x="5300019" y="1942033"/>
            <a:ext cx="114362" cy="134543"/>
          </a:xfrm>
          <a:custGeom>
            <a:avLst/>
            <a:gdLst/>
            <a:ahLst/>
            <a:cxnLst/>
            <a:rect l="l" t="t" r="r" b="b"/>
            <a:pathLst>
              <a:path w="228723" h="269085">
                <a:moveTo>
                  <a:pt x="0" y="0"/>
                </a:moveTo>
                <a:lnTo>
                  <a:pt x="228723" y="0"/>
                </a:lnTo>
                <a:lnTo>
                  <a:pt x="228723"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a:extLst>
              <a:ext uri="{FF2B5EF4-FFF2-40B4-BE49-F238E27FC236}">
                <a16:creationId xmlns:a16="http://schemas.microsoft.com/office/drawing/2014/main" id="{3EF65BDE-6CF2-E163-6EB1-616D8259AA59}"/>
              </a:ext>
            </a:extLst>
          </p:cNvPr>
          <p:cNvSpPr/>
          <p:nvPr/>
        </p:nvSpPr>
        <p:spPr>
          <a:xfrm>
            <a:off x="885171" y="4564654"/>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a:extLst>
              <a:ext uri="{FF2B5EF4-FFF2-40B4-BE49-F238E27FC236}">
                <a16:creationId xmlns:a16="http://schemas.microsoft.com/office/drawing/2014/main" id="{F2F1ED06-546E-1FC0-21D2-D040AB9A0D5C}"/>
              </a:ext>
            </a:extLst>
          </p:cNvPr>
          <p:cNvSpPr/>
          <p:nvPr/>
        </p:nvSpPr>
        <p:spPr>
          <a:xfrm>
            <a:off x="4606388" y="3984627"/>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a:extLst>
              <a:ext uri="{FF2B5EF4-FFF2-40B4-BE49-F238E27FC236}">
                <a16:creationId xmlns:a16="http://schemas.microsoft.com/office/drawing/2014/main" id="{742DD033-552B-5ADB-F8ED-66BDFCF2EA98}"/>
              </a:ext>
            </a:extLst>
          </p:cNvPr>
          <p:cNvSpPr/>
          <p:nvPr/>
        </p:nvSpPr>
        <p:spPr>
          <a:xfrm>
            <a:off x="7906784" y="3415455"/>
            <a:ext cx="238408" cy="280480"/>
          </a:xfrm>
          <a:custGeom>
            <a:avLst/>
            <a:gdLst/>
            <a:ahLst/>
            <a:cxnLst/>
            <a:rect l="l" t="t" r="r" b="b"/>
            <a:pathLst>
              <a:path w="476815" h="560959">
                <a:moveTo>
                  <a:pt x="0" y="0"/>
                </a:moveTo>
                <a:lnTo>
                  <a:pt x="476815" y="0"/>
                </a:lnTo>
                <a:lnTo>
                  <a:pt x="476815" y="560960"/>
                </a:lnTo>
                <a:lnTo>
                  <a:pt x="0" y="56096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a:extLst>
              <a:ext uri="{FF2B5EF4-FFF2-40B4-BE49-F238E27FC236}">
                <a16:creationId xmlns:a16="http://schemas.microsoft.com/office/drawing/2014/main" id="{06D6D77B-F299-B98C-AC26-E7B1E4EE99F8}"/>
              </a:ext>
            </a:extLst>
          </p:cNvPr>
          <p:cNvSpPr/>
          <p:nvPr/>
        </p:nvSpPr>
        <p:spPr>
          <a:xfrm>
            <a:off x="637957" y="4194556"/>
            <a:ext cx="238408" cy="280480"/>
          </a:xfrm>
          <a:custGeom>
            <a:avLst/>
            <a:gdLst/>
            <a:ahLst/>
            <a:cxnLst/>
            <a:rect l="l" t="t" r="r" b="b"/>
            <a:pathLst>
              <a:path w="476815" h="560959">
                <a:moveTo>
                  <a:pt x="0" y="0"/>
                </a:moveTo>
                <a:lnTo>
                  <a:pt x="476815" y="0"/>
                </a:lnTo>
                <a:lnTo>
                  <a:pt x="476815" y="560960"/>
                </a:lnTo>
                <a:lnTo>
                  <a:pt x="0" y="56096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a:extLst>
              <a:ext uri="{FF2B5EF4-FFF2-40B4-BE49-F238E27FC236}">
                <a16:creationId xmlns:a16="http://schemas.microsoft.com/office/drawing/2014/main" id="{8463384A-453F-2A78-BEAD-918C2D743943}"/>
              </a:ext>
            </a:extLst>
          </p:cNvPr>
          <p:cNvSpPr/>
          <p:nvPr/>
        </p:nvSpPr>
        <p:spPr>
          <a:xfrm>
            <a:off x="4359174" y="3614529"/>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a:extLst>
              <a:ext uri="{FF2B5EF4-FFF2-40B4-BE49-F238E27FC236}">
                <a16:creationId xmlns:a16="http://schemas.microsoft.com/office/drawing/2014/main" id="{852677CF-2C09-4D0B-CB69-9B4DCE4400E4}"/>
              </a:ext>
            </a:extLst>
          </p:cNvPr>
          <p:cNvSpPr/>
          <p:nvPr/>
        </p:nvSpPr>
        <p:spPr>
          <a:xfrm flipH="1">
            <a:off x="5228581" y="4541557"/>
            <a:ext cx="4625771" cy="2081597"/>
          </a:xfrm>
          <a:custGeom>
            <a:avLst/>
            <a:gdLst/>
            <a:ahLst/>
            <a:cxnLst/>
            <a:rect l="l" t="t" r="r" b="b"/>
            <a:pathLst>
              <a:path w="9251541" h="4163193">
                <a:moveTo>
                  <a:pt x="9251541" y="0"/>
                </a:moveTo>
                <a:lnTo>
                  <a:pt x="0" y="0"/>
                </a:lnTo>
                <a:lnTo>
                  <a:pt x="0" y="4163194"/>
                </a:lnTo>
                <a:lnTo>
                  <a:pt x="9251541" y="4163194"/>
                </a:lnTo>
                <a:lnTo>
                  <a:pt x="9251541"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8" name="Freeform 18">
            <a:extLst>
              <a:ext uri="{FF2B5EF4-FFF2-40B4-BE49-F238E27FC236}">
                <a16:creationId xmlns:a16="http://schemas.microsoft.com/office/drawing/2014/main" id="{F5F6B07A-8228-B668-0E1A-0026E5924846}"/>
              </a:ext>
            </a:extLst>
          </p:cNvPr>
          <p:cNvSpPr/>
          <p:nvPr/>
        </p:nvSpPr>
        <p:spPr>
          <a:xfrm rot="899604">
            <a:off x="4963531" y="3463592"/>
            <a:ext cx="2304890" cy="1936107"/>
          </a:xfrm>
          <a:custGeom>
            <a:avLst/>
            <a:gdLst/>
            <a:ahLst/>
            <a:cxnLst/>
            <a:rect l="l" t="t" r="r" b="b"/>
            <a:pathLst>
              <a:path w="4609779" h="3872214">
                <a:moveTo>
                  <a:pt x="0" y="0"/>
                </a:moveTo>
                <a:lnTo>
                  <a:pt x="4609779" y="0"/>
                </a:lnTo>
                <a:lnTo>
                  <a:pt x="4609779" y="3872215"/>
                </a:lnTo>
                <a:lnTo>
                  <a:pt x="0" y="387221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9" name="Freeform 19">
            <a:extLst>
              <a:ext uri="{FF2B5EF4-FFF2-40B4-BE49-F238E27FC236}">
                <a16:creationId xmlns:a16="http://schemas.microsoft.com/office/drawing/2014/main" id="{483BB877-AA99-8212-69D5-E8B917E6E4D8}"/>
              </a:ext>
            </a:extLst>
          </p:cNvPr>
          <p:cNvSpPr/>
          <p:nvPr/>
        </p:nvSpPr>
        <p:spPr>
          <a:xfrm rot="899604">
            <a:off x="5342096" y="1867375"/>
            <a:ext cx="2317042" cy="2256219"/>
          </a:xfrm>
          <a:custGeom>
            <a:avLst/>
            <a:gdLst/>
            <a:ahLst/>
            <a:cxnLst/>
            <a:rect l="l" t="t" r="r" b="b"/>
            <a:pathLst>
              <a:path w="4634083" h="4512438">
                <a:moveTo>
                  <a:pt x="0" y="0"/>
                </a:moveTo>
                <a:lnTo>
                  <a:pt x="4634083" y="0"/>
                </a:lnTo>
                <a:lnTo>
                  <a:pt x="4634083" y="4512438"/>
                </a:lnTo>
                <a:lnTo>
                  <a:pt x="0" y="451243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3" name="مربع نص 22">
            <a:extLst>
              <a:ext uri="{FF2B5EF4-FFF2-40B4-BE49-F238E27FC236}">
                <a16:creationId xmlns:a16="http://schemas.microsoft.com/office/drawing/2014/main" id="{50E31ADA-B8C2-E812-5042-63C5AEA8165C}"/>
              </a:ext>
            </a:extLst>
          </p:cNvPr>
          <p:cNvSpPr txBox="1"/>
          <p:nvPr/>
        </p:nvSpPr>
        <p:spPr>
          <a:xfrm>
            <a:off x="501821" y="2303872"/>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3923185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850150" y="404664"/>
            <a:ext cx="7443700" cy="1532334"/>
          </a:xfrm>
          <a:prstGeom prst="roundRect">
            <a:avLst/>
          </a:prstGeom>
          <a:solidFill>
            <a:schemeClr val="accent5">
              <a:lumMod val="20000"/>
              <a:lumOff val="80000"/>
            </a:schemeClr>
          </a:solidFill>
        </p:spPr>
        <p:txBody>
          <a:bodyPr wrap="square">
            <a:spAutoFit/>
          </a:bodyPr>
          <a:lstStyle/>
          <a:p>
            <a:r>
              <a:rPr lang="ar-EG" sz="2800" b="1" dirty="0"/>
              <a:t>يرغب أحد أفراد أسرتك بإنشاء مشروع صغير، من خلال ما تعلمته عن خطوات تأسيس المشروع الصغير؛ وضح ما ستقوم به لمساعدته في تأسيس مشروعه.</a:t>
            </a:r>
          </a:p>
        </p:txBody>
      </p:sp>
      <p:graphicFrame>
        <p:nvGraphicFramePr>
          <p:cNvPr id="2" name="جدول 4">
            <a:extLst>
              <a:ext uri="{FF2B5EF4-FFF2-40B4-BE49-F238E27FC236}">
                <a16:creationId xmlns:a16="http://schemas.microsoft.com/office/drawing/2014/main" id="{E42E27A1-7D98-D054-D650-ED0E3FBB3AA4}"/>
              </a:ext>
            </a:extLst>
          </p:cNvPr>
          <p:cNvGraphicFramePr>
            <a:graphicFrameLocks noGrp="1"/>
          </p:cNvGraphicFramePr>
          <p:nvPr>
            <p:extLst>
              <p:ext uri="{D42A27DB-BD31-4B8C-83A1-F6EECF244321}">
                <p14:modId xmlns:p14="http://schemas.microsoft.com/office/powerpoint/2010/main" val="1821402898"/>
              </p:ext>
            </p:extLst>
          </p:nvPr>
        </p:nvGraphicFramePr>
        <p:xfrm>
          <a:off x="850150" y="1936998"/>
          <a:ext cx="7729618" cy="4777080"/>
        </p:xfrm>
        <a:graphic>
          <a:graphicData uri="http://schemas.openxmlformats.org/drawingml/2006/table">
            <a:tbl>
              <a:tblPr firstRow="1" bandRow="1">
                <a:tableStyleId>{21E4AEA4-8DFA-4A89-87EB-49C32662AFE0}</a:tableStyleId>
              </a:tblPr>
              <a:tblGrid>
                <a:gridCol w="3864809">
                  <a:extLst>
                    <a:ext uri="{9D8B030D-6E8A-4147-A177-3AD203B41FA5}">
                      <a16:colId xmlns:a16="http://schemas.microsoft.com/office/drawing/2014/main" val="1092977974"/>
                    </a:ext>
                  </a:extLst>
                </a:gridCol>
                <a:gridCol w="3864809">
                  <a:extLst>
                    <a:ext uri="{9D8B030D-6E8A-4147-A177-3AD203B41FA5}">
                      <a16:colId xmlns:a16="http://schemas.microsoft.com/office/drawing/2014/main" val="2739714393"/>
                    </a:ext>
                  </a:extLst>
                </a:gridCol>
              </a:tblGrid>
              <a:tr h="766440">
                <a:tc>
                  <a:txBody>
                    <a:bodyPr/>
                    <a:lstStyle/>
                    <a:p>
                      <a:pPr algn="ctr"/>
                      <a:r>
                        <a:rPr lang="ar-EG" sz="2800" b="1" dirty="0"/>
                        <a:t>الإجراء</a:t>
                      </a:r>
                      <a:endParaRPr lang="en-US" sz="2800" b="1" dirty="0"/>
                    </a:p>
                  </a:txBody>
                  <a:tcPr/>
                </a:tc>
                <a:tc>
                  <a:txBody>
                    <a:bodyPr/>
                    <a:lstStyle/>
                    <a:p>
                      <a:pPr algn="ctr"/>
                      <a:r>
                        <a:rPr lang="ar-EG" sz="2800" b="1" dirty="0"/>
                        <a:t>الخطوة</a:t>
                      </a:r>
                      <a:endParaRPr lang="en-US" sz="2800" b="1" dirty="0"/>
                    </a:p>
                  </a:txBody>
                  <a:tcPr/>
                </a:tc>
                <a:extLst>
                  <a:ext uri="{0D108BD9-81ED-4DB2-BD59-A6C34878D82A}">
                    <a16:rowId xmlns:a16="http://schemas.microsoft.com/office/drawing/2014/main" val="2546455960"/>
                  </a:ext>
                </a:extLst>
              </a:tr>
              <a:tr h="766440">
                <a:tc>
                  <a:txBody>
                    <a:bodyPr/>
                    <a:lstStyle/>
                    <a:p>
                      <a:pPr algn="ctr"/>
                      <a:endParaRPr lang="en-US" sz="2800" b="1"/>
                    </a:p>
                  </a:txBody>
                  <a:tcPr/>
                </a:tc>
                <a:tc>
                  <a:txBody>
                    <a:bodyPr/>
                    <a:lstStyle/>
                    <a:p>
                      <a:pPr algn="ctr"/>
                      <a:r>
                        <a:rPr lang="ar-EG" sz="2800" b="1" dirty="0"/>
                        <a:t>البحث عن الفرص الاستثمارية والتوصل لفكرة محددة</a:t>
                      </a:r>
                      <a:endParaRPr lang="en-US" sz="2800" b="1" dirty="0"/>
                    </a:p>
                  </a:txBody>
                  <a:tcPr/>
                </a:tc>
                <a:extLst>
                  <a:ext uri="{0D108BD9-81ED-4DB2-BD59-A6C34878D82A}">
                    <a16:rowId xmlns:a16="http://schemas.microsoft.com/office/drawing/2014/main" val="2360102096"/>
                  </a:ext>
                </a:extLst>
              </a:tr>
              <a:tr h="766440">
                <a:tc>
                  <a:txBody>
                    <a:bodyPr/>
                    <a:lstStyle/>
                    <a:p>
                      <a:pPr algn="ctr"/>
                      <a:endParaRPr lang="en-US" sz="2800" b="1"/>
                    </a:p>
                  </a:txBody>
                  <a:tcPr/>
                </a:tc>
                <a:tc>
                  <a:txBody>
                    <a:bodyPr/>
                    <a:lstStyle/>
                    <a:p>
                      <a:pPr algn="ctr"/>
                      <a:r>
                        <a:rPr lang="ar-EG" sz="2800" b="1" dirty="0"/>
                        <a:t>دراسة الجدوى</a:t>
                      </a:r>
                      <a:endParaRPr lang="en-US" sz="2800" b="1" dirty="0"/>
                    </a:p>
                  </a:txBody>
                  <a:tcPr/>
                </a:tc>
                <a:extLst>
                  <a:ext uri="{0D108BD9-81ED-4DB2-BD59-A6C34878D82A}">
                    <a16:rowId xmlns:a16="http://schemas.microsoft.com/office/drawing/2014/main" val="3851064347"/>
                  </a:ext>
                </a:extLst>
              </a:tr>
              <a:tr h="766440">
                <a:tc>
                  <a:txBody>
                    <a:bodyPr/>
                    <a:lstStyle/>
                    <a:p>
                      <a:pPr algn="ctr"/>
                      <a:endParaRPr lang="en-US" sz="2800" b="1"/>
                    </a:p>
                  </a:txBody>
                  <a:tcPr/>
                </a:tc>
                <a:tc>
                  <a:txBody>
                    <a:bodyPr/>
                    <a:lstStyle/>
                    <a:p>
                      <a:pPr algn="ctr"/>
                      <a:r>
                        <a:rPr lang="ar-EG" sz="2800" b="1" dirty="0"/>
                        <a:t>إعداد خطة عمل لتنفيذ المشروع</a:t>
                      </a:r>
                      <a:endParaRPr lang="en-US" sz="2800" b="1" dirty="0"/>
                    </a:p>
                  </a:txBody>
                  <a:tcPr/>
                </a:tc>
                <a:extLst>
                  <a:ext uri="{0D108BD9-81ED-4DB2-BD59-A6C34878D82A}">
                    <a16:rowId xmlns:a16="http://schemas.microsoft.com/office/drawing/2014/main" val="2258035275"/>
                  </a:ext>
                </a:extLst>
              </a:tr>
              <a:tr h="766440">
                <a:tc>
                  <a:txBody>
                    <a:bodyPr/>
                    <a:lstStyle/>
                    <a:p>
                      <a:pPr algn="ctr"/>
                      <a:endParaRPr lang="en-US" sz="2800" b="1"/>
                    </a:p>
                  </a:txBody>
                  <a:tcPr/>
                </a:tc>
                <a:tc>
                  <a:txBody>
                    <a:bodyPr/>
                    <a:lstStyle/>
                    <a:p>
                      <a:pPr algn="ctr"/>
                      <a:r>
                        <a:rPr lang="ar-EG" sz="2800" b="1" dirty="0"/>
                        <a:t>تنفيذ المشروع</a:t>
                      </a:r>
                      <a:endParaRPr lang="en-US" sz="2800" b="1" dirty="0"/>
                    </a:p>
                  </a:txBody>
                  <a:tcPr/>
                </a:tc>
                <a:extLst>
                  <a:ext uri="{0D108BD9-81ED-4DB2-BD59-A6C34878D82A}">
                    <a16:rowId xmlns:a16="http://schemas.microsoft.com/office/drawing/2014/main" val="3342419139"/>
                  </a:ext>
                </a:extLst>
              </a:tr>
              <a:tr h="766440">
                <a:tc>
                  <a:txBody>
                    <a:bodyPr/>
                    <a:lstStyle/>
                    <a:p>
                      <a:pPr algn="ctr"/>
                      <a:endParaRPr lang="en-US" sz="2800" b="1"/>
                    </a:p>
                  </a:txBody>
                  <a:tcPr/>
                </a:tc>
                <a:tc>
                  <a:txBody>
                    <a:bodyPr/>
                    <a:lstStyle/>
                    <a:p>
                      <a:pPr algn="ctr"/>
                      <a:r>
                        <a:rPr lang="ar-EG" sz="2800" b="1" dirty="0"/>
                        <a:t>المتابعة والتقييم</a:t>
                      </a:r>
                      <a:endParaRPr lang="en-US" sz="2800" b="1" dirty="0"/>
                    </a:p>
                  </a:txBody>
                  <a:tcPr/>
                </a:tc>
                <a:extLst>
                  <a:ext uri="{0D108BD9-81ED-4DB2-BD59-A6C34878D82A}">
                    <a16:rowId xmlns:a16="http://schemas.microsoft.com/office/drawing/2014/main" val="4041775492"/>
                  </a:ext>
                </a:extLst>
              </a:tr>
            </a:tbl>
          </a:graphicData>
        </a:graphic>
      </p:graphicFrame>
    </p:spTree>
    <p:extLst>
      <p:ext uri="{BB962C8B-B14F-4D97-AF65-F5344CB8AC3E}">
        <p14:creationId xmlns:p14="http://schemas.microsoft.com/office/powerpoint/2010/main" val="4222399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p:cNvGrpSpPr/>
        <p:nvPr/>
      </p:nvGrpSpPr>
      <p:grpSpPr>
        <a:xfrm>
          <a:off x="0" y="0"/>
          <a:ext cx="0" cy="0"/>
          <a:chOff x="0" y="0"/>
          <a:chExt cx="0" cy="0"/>
        </a:xfrm>
      </p:grpSpPr>
      <p:sp>
        <p:nvSpPr>
          <p:cNvPr id="2" name="Freeform 2"/>
          <p:cNvSpPr/>
          <p:nvPr/>
        </p:nvSpPr>
        <p:spPr>
          <a:xfrm rot="-1262138" flipV="1">
            <a:off x="1475783" y="-2104482"/>
            <a:ext cx="4734499" cy="4883046"/>
          </a:xfrm>
          <a:custGeom>
            <a:avLst/>
            <a:gdLst/>
            <a:ahLst/>
            <a:cxnLst/>
            <a:rect l="l" t="t" r="r" b="b"/>
            <a:pathLst>
              <a:path w="9468998" h="9766092">
                <a:moveTo>
                  <a:pt x="0" y="9766092"/>
                </a:moveTo>
                <a:lnTo>
                  <a:pt x="9468997" y="9766092"/>
                </a:lnTo>
                <a:lnTo>
                  <a:pt x="9468997" y="0"/>
                </a:lnTo>
                <a:lnTo>
                  <a:pt x="0" y="0"/>
                </a:lnTo>
                <a:lnTo>
                  <a:pt x="0" y="9766092"/>
                </a:lnTo>
                <a:close/>
              </a:path>
            </a:pathLst>
          </a:custGeom>
          <a:blipFill>
            <a:blip r:embed="rId2">
              <a:extLst>
                <a:ext uri="{96DAC541-7B7A-43D3-8B79-37D633B846F1}">
                  <asvg:svgBlip xmlns:asvg="http://schemas.microsoft.com/office/drawing/2016/SVG/main" r:embed="rId3"/>
                </a:ext>
              </a:extLst>
            </a:blip>
            <a:stretch>
              <a:fillRect r="-16759"/>
            </a:stretch>
          </a:blipFill>
          <a:ln cap="sq">
            <a:noFill/>
            <a:prstDash val="solid"/>
            <a:miter/>
          </a:ln>
        </p:spPr>
      </p:sp>
      <p:grpSp>
        <p:nvGrpSpPr>
          <p:cNvPr id="3" name="Group 3"/>
          <p:cNvGrpSpPr/>
          <p:nvPr/>
        </p:nvGrpSpPr>
        <p:grpSpPr>
          <a:xfrm>
            <a:off x="-324544" y="-603450"/>
            <a:ext cx="9638922" cy="7920881"/>
            <a:chOff x="0" y="0"/>
            <a:chExt cx="19846488" cy="10310225"/>
          </a:xfrm>
        </p:grpSpPr>
        <p:sp>
          <p:nvSpPr>
            <p:cNvPr id="4" name="Freeform 4"/>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p:cNvSpPr/>
          <p:nvPr/>
        </p:nvSpPr>
        <p:spPr>
          <a:xfrm flipH="1" flipV="1">
            <a:off x="-453979" y="4653136"/>
            <a:ext cx="2329188" cy="2445342"/>
          </a:xfrm>
          <a:custGeom>
            <a:avLst/>
            <a:gdLst/>
            <a:ahLst/>
            <a:cxnLst/>
            <a:rect l="l" t="t" r="r" b="b"/>
            <a:pathLst>
              <a:path w="4658376" h="4890684">
                <a:moveTo>
                  <a:pt x="4658376" y="4890683"/>
                </a:moveTo>
                <a:lnTo>
                  <a:pt x="0" y="4890683"/>
                </a:lnTo>
                <a:lnTo>
                  <a:pt x="0" y="0"/>
                </a:lnTo>
                <a:lnTo>
                  <a:pt x="4658376" y="0"/>
                </a:lnTo>
                <a:lnTo>
                  <a:pt x="4658376" y="4890683"/>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7343765" y="-339341"/>
            <a:ext cx="2329188" cy="2445342"/>
          </a:xfrm>
          <a:custGeom>
            <a:avLst/>
            <a:gdLst/>
            <a:ahLst/>
            <a:cxnLst/>
            <a:rect l="l" t="t" r="r" b="b"/>
            <a:pathLst>
              <a:path w="4658376" h="4890684">
                <a:moveTo>
                  <a:pt x="0" y="0"/>
                </a:moveTo>
                <a:lnTo>
                  <a:pt x="4658376" y="0"/>
                </a:lnTo>
                <a:lnTo>
                  <a:pt x="4658376" y="4890684"/>
                </a:lnTo>
                <a:lnTo>
                  <a:pt x="0" y="48906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8737096" y="3938721"/>
            <a:ext cx="114362" cy="134543"/>
          </a:xfrm>
          <a:custGeom>
            <a:avLst/>
            <a:gdLst/>
            <a:ahLst/>
            <a:cxnLst/>
            <a:rect l="l" t="t" r="r" b="b"/>
            <a:pathLst>
              <a:path w="228723" h="269085">
                <a:moveTo>
                  <a:pt x="0" y="0"/>
                </a:moveTo>
                <a:lnTo>
                  <a:pt x="228722" y="0"/>
                </a:lnTo>
                <a:lnTo>
                  <a:pt x="228722"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a:off x="8407844" y="3658242"/>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7419965" y="2861698"/>
            <a:ext cx="238408" cy="280480"/>
          </a:xfrm>
          <a:custGeom>
            <a:avLst/>
            <a:gdLst/>
            <a:ahLst/>
            <a:cxnLst/>
            <a:rect l="l" t="t" r="r" b="b"/>
            <a:pathLst>
              <a:path w="476815" h="560959">
                <a:moveTo>
                  <a:pt x="0" y="0"/>
                </a:moveTo>
                <a:lnTo>
                  <a:pt x="476816" y="0"/>
                </a:lnTo>
                <a:lnTo>
                  <a:pt x="476816"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3" name="Group 13"/>
          <p:cNvGrpSpPr/>
          <p:nvPr/>
        </p:nvGrpSpPr>
        <p:grpSpPr>
          <a:xfrm>
            <a:off x="841054" y="2230884"/>
            <a:ext cx="3531227" cy="2870977"/>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914D"/>
            </a:solidFill>
          </p:spPr>
        </p:sp>
        <p:sp>
          <p:nvSpPr>
            <p:cNvPr id="15" name="TextBox 15"/>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Freeform 16"/>
          <p:cNvSpPr/>
          <p:nvPr/>
        </p:nvSpPr>
        <p:spPr>
          <a:xfrm flipH="1">
            <a:off x="4761990" y="3465576"/>
            <a:ext cx="3531227" cy="1951003"/>
          </a:xfrm>
          <a:custGeom>
            <a:avLst/>
            <a:gdLst/>
            <a:ahLst/>
            <a:cxnLst/>
            <a:rect l="l" t="t" r="r" b="b"/>
            <a:pathLst>
              <a:path w="7062454" h="3902006">
                <a:moveTo>
                  <a:pt x="7062454" y="0"/>
                </a:moveTo>
                <a:lnTo>
                  <a:pt x="0" y="0"/>
                </a:lnTo>
                <a:lnTo>
                  <a:pt x="0" y="3902006"/>
                </a:lnTo>
                <a:lnTo>
                  <a:pt x="7062454" y="3902006"/>
                </a:lnTo>
                <a:lnTo>
                  <a:pt x="7062454"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0" name="مربع نص 19">
            <a:extLst>
              <a:ext uri="{FF2B5EF4-FFF2-40B4-BE49-F238E27FC236}">
                <a16:creationId xmlns:a16="http://schemas.microsoft.com/office/drawing/2014/main" id="{8A19E8B4-45EB-9A9C-05C1-2F6CCB94B317}"/>
              </a:ext>
            </a:extLst>
          </p:cNvPr>
          <p:cNvSpPr txBox="1"/>
          <p:nvPr/>
        </p:nvSpPr>
        <p:spPr>
          <a:xfrm>
            <a:off x="309199" y="2398098"/>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rPr>
              <a:t>نشاطات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rPr>
              <a:t>مقترحة</a:t>
            </a:r>
            <a:endParaRPr kumimoji="0" lang="en-US"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850150" y="764704"/>
            <a:ext cx="7443700" cy="3915966"/>
          </a:xfrm>
          <a:prstGeom prst="roundRect">
            <a:avLst/>
          </a:prstGeom>
          <a:solidFill>
            <a:schemeClr val="accent5">
              <a:lumMod val="20000"/>
              <a:lumOff val="80000"/>
            </a:schemeClr>
          </a:solidFill>
        </p:spPr>
        <p:txBody>
          <a:bodyPr wrap="square">
            <a:spAutoFit/>
          </a:bodyPr>
          <a:lstStyle/>
          <a:p>
            <a:r>
              <a:rPr lang="ar-EG" sz="3200" b="1" dirty="0"/>
              <a:t>من خلال زيارتك لأحد المنشآت الصغيرة في منطقتك قم بما يأتي: </a:t>
            </a:r>
          </a:p>
          <a:p>
            <a:pPr marL="457200" indent="-457200">
              <a:buFont typeface="Arial" panose="020B0604020202020204" pitchFamily="34" charset="0"/>
              <a:buChar char="•"/>
            </a:pPr>
            <a:r>
              <a:rPr lang="ar-EG" sz="3200" b="1" dirty="0"/>
              <a:t>ناقش مالك المنشاة حول الخطوات المتبعة في تأسيس هذه المنشأة.</a:t>
            </a:r>
          </a:p>
          <a:p>
            <a:pPr marL="457200" indent="-457200">
              <a:buFont typeface="Arial" panose="020B0604020202020204" pitchFamily="34" charset="0"/>
              <a:buChar char="•"/>
            </a:pPr>
            <a:r>
              <a:rPr lang="ar-EG" sz="3200" b="1" dirty="0"/>
              <a:t>قارن ما توصلت إليه مع ما تعلمته في هذا الموضوع.</a:t>
            </a:r>
          </a:p>
          <a:p>
            <a:pPr marL="457200" indent="-457200">
              <a:buFont typeface="Arial" panose="020B0604020202020204" pitchFamily="34" charset="0"/>
              <a:buChar char="•"/>
            </a:pPr>
            <a:r>
              <a:rPr lang="ar-EG" sz="3200" b="1" dirty="0"/>
              <a:t>قدم تقريرا أمام زملائك عن هذه التجربة.</a:t>
            </a:r>
          </a:p>
        </p:txBody>
      </p:sp>
      <p:pic>
        <p:nvPicPr>
          <p:cNvPr id="4" name="صورة 3">
            <a:extLst>
              <a:ext uri="{FF2B5EF4-FFF2-40B4-BE49-F238E27FC236}">
                <a16:creationId xmlns:a16="http://schemas.microsoft.com/office/drawing/2014/main" id="{D1B419E3-05B1-F718-2437-5ADD7929DE5C}"/>
              </a:ext>
            </a:extLst>
          </p:cNvPr>
          <p:cNvPicPr>
            <a:picLocks noChangeAspect="1"/>
          </p:cNvPicPr>
          <p:nvPr/>
        </p:nvPicPr>
        <p:blipFill>
          <a:blip r:embed="rId2"/>
          <a:stretch>
            <a:fillRect/>
          </a:stretch>
        </p:blipFill>
        <p:spPr>
          <a:xfrm rot="20991667">
            <a:off x="1214948" y="4617905"/>
            <a:ext cx="2223981" cy="13258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283296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21" presetClass="entr" presetSubtype="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1)">
                                      <p:cBhvr>
                                        <p:cTn id="1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p:cNvGrpSpPr/>
        <p:nvPr/>
      </p:nvGrpSpPr>
      <p:grpSpPr>
        <a:xfrm>
          <a:off x="0" y="0"/>
          <a:ext cx="0" cy="0"/>
          <a:chOff x="0" y="0"/>
          <a:chExt cx="0" cy="0"/>
        </a:xfrm>
      </p:grpSpPr>
      <p:sp>
        <p:nvSpPr>
          <p:cNvPr id="2" name="Freeform 2"/>
          <p:cNvSpPr/>
          <p:nvPr/>
        </p:nvSpPr>
        <p:spPr>
          <a:xfrm flipV="1">
            <a:off x="-870215" y="2470584"/>
            <a:ext cx="5058248" cy="5216953"/>
          </a:xfrm>
          <a:custGeom>
            <a:avLst/>
            <a:gdLst/>
            <a:ahLst/>
            <a:cxnLst/>
            <a:rect l="l" t="t" r="r" b="b"/>
            <a:pathLst>
              <a:path w="10116495" h="10433905">
                <a:moveTo>
                  <a:pt x="0" y="10433905"/>
                </a:moveTo>
                <a:lnTo>
                  <a:pt x="10116495" y="10433905"/>
                </a:lnTo>
                <a:lnTo>
                  <a:pt x="10116495" y="0"/>
                </a:lnTo>
                <a:lnTo>
                  <a:pt x="0" y="0"/>
                </a:lnTo>
                <a:lnTo>
                  <a:pt x="0" y="10433905"/>
                </a:lnTo>
                <a:close/>
              </a:path>
            </a:pathLst>
          </a:custGeom>
          <a:blipFill>
            <a:blip r:embed="rId2">
              <a:extLst>
                <a:ext uri="{96DAC541-7B7A-43D3-8B79-37D633B846F1}">
                  <asvg:svgBlip xmlns:asvg="http://schemas.microsoft.com/office/drawing/2016/SVG/main" r:embed="rId3"/>
                </a:ext>
              </a:extLst>
            </a:blip>
            <a:stretch>
              <a:fillRect r="-16759"/>
            </a:stretch>
          </a:blipFill>
          <a:ln cap="sq">
            <a:noFill/>
            <a:prstDash val="solid"/>
            <a:miter/>
          </a:ln>
        </p:spPr>
      </p:sp>
      <p:sp>
        <p:nvSpPr>
          <p:cNvPr id="3" name="Freeform 3"/>
          <p:cNvSpPr/>
          <p:nvPr/>
        </p:nvSpPr>
        <p:spPr>
          <a:xfrm flipV="1">
            <a:off x="7922509" y="-172825"/>
            <a:ext cx="4734499" cy="4883046"/>
          </a:xfrm>
          <a:custGeom>
            <a:avLst/>
            <a:gdLst/>
            <a:ahLst/>
            <a:cxnLst/>
            <a:rect l="l" t="t" r="r" b="b"/>
            <a:pathLst>
              <a:path w="9468998" h="9766092">
                <a:moveTo>
                  <a:pt x="0" y="9766092"/>
                </a:moveTo>
                <a:lnTo>
                  <a:pt x="9468998" y="9766092"/>
                </a:lnTo>
                <a:lnTo>
                  <a:pt x="9468998" y="0"/>
                </a:lnTo>
                <a:lnTo>
                  <a:pt x="0" y="0"/>
                </a:lnTo>
                <a:lnTo>
                  <a:pt x="0" y="9766092"/>
                </a:lnTo>
                <a:close/>
              </a:path>
            </a:pathLst>
          </a:custGeom>
          <a:blipFill>
            <a:blip r:embed="rId2">
              <a:extLst>
                <a:ext uri="{96DAC541-7B7A-43D3-8B79-37D633B846F1}">
                  <asvg:svgBlip xmlns:asvg="http://schemas.microsoft.com/office/drawing/2016/SVG/main" r:embed="rId3"/>
                </a:ext>
              </a:extLst>
            </a:blip>
            <a:stretch>
              <a:fillRect r="-16759"/>
            </a:stretch>
          </a:blipFill>
          <a:ln cap="sq">
            <a:noFill/>
            <a:prstDash val="solid"/>
            <a:miter/>
          </a:ln>
        </p:spPr>
      </p:sp>
      <p:grpSp>
        <p:nvGrpSpPr>
          <p:cNvPr id="4" name="Group 4"/>
          <p:cNvGrpSpPr/>
          <p:nvPr/>
        </p:nvGrpSpPr>
        <p:grpSpPr>
          <a:xfrm>
            <a:off x="-324544" y="0"/>
            <a:ext cx="9649072" cy="6623153"/>
            <a:chOff x="0" y="0"/>
            <a:chExt cx="19846488" cy="10310225"/>
          </a:xfrm>
        </p:grpSpPr>
        <p:sp>
          <p:nvSpPr>
            <p:cNvPr id="5" name="Freeform 5"/>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6" name="Freeform 6"/>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7" name="Freeform 7"/>
          <p:cNvSpPr/>
          <p:nvPr/>
        </p:nvSpPr>
        <p:spPr>
          <a:xfrm>
            <a:off x="2040896" y="1498280"/>
            <a:ext cx="2309691" cy="383986"/>
          </a:xfrm>
          <a:custGeom>
            <a:avLst/>
            <a:gdLst/>
            <a:ahLst/>
            <a:cxnLst/>
            <a:rect l="l" t="t" r="r" b="b"/>
            <a:pathLst>
              <a:path w="4619381" h="767972">
                <a:moveTo>
                  <a:pt x="0" y="0"/>
                </a:moveTo>
                <a:lnTo>
                  <a:pt x="4619381" y="0"/>
                </a:lnTo>
                <a:lnTo>
                  <a:pt x="4619381" y="767972"/>
                </a:lnTo>
                <a:lnTo>
                  <a:pt x="0" y="76797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8" name="Group 8"/>
          <p:cNvGrpSpPr/>
          <p:nvPr/>
        </p:nvGrpSpPr>
        <p:grpSpPr>
          <a:xfrm>
            <a:off x="4710285" y="1882266"/>
            <a:ext cx="2793814" cy="2690510"/>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CE1E6"/>
            </a:solidFill>
          </p:spPr>
        </p:sp>
        <p:sp>
          <p:nvSpPr>
            <p:cNvPr id="10" name="TextBox 10"/>
            <p:cNvSpPr txBox="1"/>
            <p:nvPr/>
          </p:nvSpPr>
          <p:spPr>
            <a:xfrm>
              <a:off x="76200" y="38100"/>
              <a:ext cx="660400"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Freeform 11"/>
          <p:cNvSpPr/>
          <p:nvPr/>
        </p:nvSpPr>
        <p:spPr>
          <a:xfrm>
            <a:off x="8236036" y="3695935"/>
            <a:ext cx="114362" cy="134543"/>
          </a:xfrm>
          <a:custGeom>
            <a:avLst/>
            <a:gdLst/>
            <a:ahLst/>
            <a:cxnLst/>
            <a:rect l="l" t="t" r="r" b="b"/>
            <a:pathLst>
              <a:path w="228723" h="269085">
                <a:moveTo>
                  <a:pt x="0" y="0"/>
                </a:moveTo>
                <a:lnTo>
                  <a:pt x="228722" y="0"/>
                </a:lnTo>
                <a:lnTo>
                  <a:pt x="228722" y="269085"/>
                </a:lnTo>
                <a:lnTo>
                  <a:pt x="0" y="26908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5488917" y="1498280"/>
            <a:ext cx="114362" cy="134543"/>
          </a:xfrm>
          <a:custGeom>
            <a:avLst/>
            <a:gdLst/>
            <a:ahLst/>
            <a:cxnLst/>
            <a:rect l="l" t="t" r="r" b="b"/>
            <a:pathLst>
              <a:path w="228723" h="269085">
                <a:moveTo>
                  <a:pt x="0" y="0"/>
                </a:moveTo>
                <a:lnTo>
                  <a:pt x="228722" y="0"/>
                </a:lnTo>
                <a:lnTo>
                  <a:pt x="228722" y="269085"/>
                </a:lnTo>
                <a:lnTo>
                  <a:pt x="0" y="26908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p:cNvSpPr/>
          <p:nvPr/>
        </p:nvSpPr>
        <p:spPr>
          <a:xfrm>
            <a:off x="684572" y="3976414"/>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8391243" y="3148521"/>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15"/>
          <p:cNvSpPr/>
          <p:nvPr/>
        </p:nvSpPr>
        <p:spPr>
          <a:xfrm>
            <a:off x="5022252" y="1565551"/>
            <a:ext cx="295604" cy="347769"/>
          </a:xfrm>
          <a:custGeom>
            <a:avLst/>
            <a:gdLst/>
            <a:ahLst/>
            <a:cxnLst/>
            <a:rect l="l" t="t" r="r" b="b"/>
            <a:pathLst>
              <a:path w="591207" h="695538">
                <a:moveTo>
                  <a:pt x="0" y="0"/>
                </a:moveTo>
                <a:lnTo>
                  <a:pt x="591208" y="0"/>
                </a:lnTo>
                <a:lnTo>
                  <a:pt x="591208" y="695538"/>
                </a:lnTo>
                <a:lnTo>
                  <a:pt x="0" y="69553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Freeform 16"/>
          <p:cNvSpPr/>
          <p:nvPr/>
        </p:nvSpPr>
        <p:spPr>
          <a:xfrm>
            <a:off x="425131" y="3695935"/>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7" name="Freeform 17"/>
          <p:cNvSpPr/>
          <p:nvPr/>
        </p:nvSpPr>
        <p:spPr>
          <a:xfrm flipH="1">
            <a:off x="5990667" y="4884496"/>
            <a:ext cx="3863685" cy="1738658"/>
          </a:xfrm>
          <a:custGeom>
            <a:avLst/>
            <a:gdLst/>
            <a:ahLst/>
            <a:cxnLst/>
            <a:rect l="l" t="t" r="r" b="b"/>
            <a:pathLst>
              <a:path w="7727369" h="3477316">
                <a:moveTo>
                  <a:pt x="7727369" y="0"/>
                </a:moveTo>
                <a:lnTo>
                  <a:pt x="0" y="0"/>
                </a:lnTo>
                <a:lnTo>
                  <a:pt x="0" y="3477316"/>
                </a:lnTo>
                <a:lnTo>
                  <a:pt x="7727369" y="3477316"/>
                </a:lnTo>
                <a:lnTo>
                  <a:pt x="7727369"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2" name="Freeform 22"/>
          <p:cNvSpPr/>
          <p:nvPr/>
        </p:nvSpPr>
        <p:spPr>
          <a:xfrm flipH="1">
            <a:off x="1982064" y="2579123"/>
            <a:ext cx="1714305" cy="2233623"/>
          </a:xfrm>
          <a:custGeom>
            <a:avLst/>
            <a:gdLst/>
            <a:ahLst/>
            <a:cxnLst/>
            <a:rect l="l" t="t" r="r" b="b"/>
            <a:pathLst>
              <a:path w="3428610" h="4467245">
                <a:moveTo>
                  <a:pt x="3428610" y="0"/>
                </a:moveTo>
                <a:lnTo>
                  <a:pt x="0" y="0"/>
                </a:lnTo>
                <a:lnTo>
                  <a:pt x="0" y="4467245"/>
                </a:lnTo>
                <a:lnTo>
                  <a:pt x="3428610" y="4467245"/>
                </a:lnTo>
                <a:lnTo>
                  <a:pt x="342861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23" name="مربع نص 22">
            <a:extLst>
              <a:ext uri="{FF2B5EF4-FFF2-40B4-BE49-F238E27FC236}">
                <a16:creationId xmlns:a16="http://schemas.microsoft.com/office/drawing/2014/main" id="{83F3BC37-158B-1DA4-1A01-32AF59503BEC}"/>
              </a:ext>
            </a:extLst>
          </p:cNvPr>
          <p:cNvSpPr txBox="1"/>
          <p:nvPr/>
        </p:nvSpPr>
        <p:spPr>
          <a:xfrm>
            <a:off x="3518777" y="2452622"/>
            <a:ext cx="5328592" cy="144655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rPr>
              <a:t>التقويم</a:t>
            </a:r>
            <a:endParaRPr kumimoji="0" lang="en-US" sz="88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7">
            <a:extLst>
              <a:ext uri="{FF2B5EF4-FFF2-40B4-BE49-F238E27FC236}">
                <a16:creationId xmlns:a16="http://schemas.microsoft.com/office/drawing/2014/main" id="{814CE0BA-C159-76F5-2AAB-D34C6E53997D}"/>
              </a:ext>
            </a:extLst>
          </p:cNvPr>
          <p:cNvSpPr/>
          <p:nvPr/>
        </p:nvSpPr>
        <p:spPr>
          <a:xfrm flipH="1">
            <a:off x="395536" y="1124744"/>
            <a:ext cx="7727369" cy="3477316"/>
          </a:xfrm>
          <a:custGeom>
            <a:avLst/>
            <a:gdLst/>
            <a:ahLst/>
            <a:cxnLst/>
            <a:rect l="l" t="t" r="r" b="b"/>
            <a:pathLst>
              <a:path w="7727369" h="3477316">
                <a:moveTo>
                  <a:pt x="7727369" y="0"/>
                </a:moveTo>
                <a:lnTo>
                  <a:pt x="0" y="0"/>
                </a:lnTo>
                <a:lnTo>
                  <a:pt x="0" y="3477316"/>
                </a:lnTo>
                <a:lnTo>
                  <a:pt x="7727369" y="3477316"/>
                </a:lnTo>
                <a:lnTo>
                  <a:pt x="7727369"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ربع نص 2">
            <a:extLst>
              <a:ext uri="{FF2B5EF4-FFF2-40B4-BE49-F238E27FC236}">
                <a16:creationId xmlns:a16="http://schemas.microsoft.com/office/drawing/2014/main" id="{B87045D3-6750-1A5F-AA57-248258638485}"/>
              </a:ext>
            </a:extLst>
          </p:cNvPr>
          <p:cNvSpPr txBox="1"/>
          <p:nvPr/>
        </p:nvSpPr>
        <p:spPr>
          <a:xfrm>
            <a:off x="2447764" y="2892870"/>
            <a:ext cx="4248472" cy="156966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800" b="1" i="0" u="none" strike="noStrike" kern="1200" cap="none" spc="0" normalizeH="0" baseline="0" noProof="0" dirty="0">
                <a:ln>
                  <a:noFill/>
                </a:ln>
                <a:solidFill>
                  <a:prstClr val="black"/>
                </a:solidFill>
                <a:effectLst/>
                <a:uLnTx/>
                <a:uFillTx/>
                <a:latin typeface="Traditional Arabic"/>
                <a:ea typeface="+mn-ea"/>
                <a:cs typeface="Traditional Arabic"/>
              </a:rPr>
              <a:t>أجب عن الأسئلة الآتية:</a:t>
            </a:r>
            <a:endParaRPr kumimoji="0" lang="en-US" sz="4800" b="1" i="0" u="none" strike="noStrike" kern="1200" cap="none" spc="0" normalizeH="0" baseline="0" noProof="0" dirty="0">
              <a:ln>
                <a:noFill/>
              </a:ln>
              <a:solidFill>
                <a:prstClr val="black"/>
              </a:solidFill>
              <a:effectLst/>
              <a:uLnTx/>
              <a:uFillTx/>
              <a:latin typeface="Traditional Arabic"/>
              <a:ea typeface="+mn-ea"/>
              <a:cs typeface="Traditional Arabic"/>
            </a:endParaRPr>
          </a:p>
        </p:txBody>
      </p:sp>
    </p:spTree>
    <p:extLst>
      <p:ext uri="{BB962C8B-B14F-4D97-AF65-F5344CB8AC3E}">
        <p14:creationId xmlns:p14="http://schemas.microsoft.com/office/powerpoint/2010/main" val="1115802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971600" y="980728"/>
            <a:ext cx="7560840" cy="1200329"/>
          </a:xfrm>
          <a:prstGeom prst="rect">
            <a:avLst/>
          </a:prstGeom>
          <a:solidFill>
            <a:schemeClr val="accent5">
              <a:lumMod val="20000"/>
              <a:lumOff val="80000"/>
            </a:schemeClr>
          </a:solidFill>
        </p:spPr>
        <p:txBody>
          <a:bodyPr wrap="square">
            <a:spAutoFit/>
          </a:bodyPr>
          <a:lstStyle/>
          <a:p>
            <a:r>
              <a:rPr lang="ar-EG" sz="3600" b="1" dirty="0"/>
              <a:t>اذكر الخطوة الثالثة من خطوات تأسيس المشروع، مع توضيح المقصود بهذه الخطوة.</a:t>
            </a:r>
            <a:endParaRPr lang="ar-EG" sz="9600" b="1" dirty="0"/>
          </a:p>
        </p:txBody>
      </p:sp>
      <p:sp>
        <p:nvSpPr>
          <p:cNvPr id="4" name="مربع نص 3">
            <a:extLst>
              <a:ext uri="{FF2B5EF4-FFF2-40B4-BE49-F238E27FC236}">
                <a16:creationId xmlns:a16="http://schemas.microsoft.com/office/drawing/2014/main" id="{9DD62672-FCD7-E813-2586-1B930F3B3923}"/>
              </a:ext>
            </a:extLst>
          </p:cNvPr>
          <p:cNvSpPr txBox="1"/>
          <p:nvPr/>
        </p:nvSpPr>
        <p:spPr>
          <a:xfrm>
            <a:off x="1601924" y="2564904"/>
            <a:ext cx="5940152" cy="3539430"/>
          </a:xfrm>
          <a:prstGeom prst="rect">
            <a:avLst/>
          </a:prstGeom>
          <a:noFill/>
        </p:spPr>
        <p:txBody>
          <a:bodyPr wrap="square">
            <a:spAutoFit/>
          </a:bodyPr>
          <a:lstStyle/>
          <a:p>
            <a:pPr algn="r" rtl="1">
              <a:spcBef>
                <a:spcPts val="0"/>
              </a:spcBef>
              <a:spcAft>
                <a:spcPts val="500"/>
              </a:spcAft>
            </a:pPr>
            <a:r>
              <a:rPr lang="ar-EG" sz="3200" b="1" i="0" u="none" strike="noStrike" dirty="0">
                <a:solidFill>
                  <a:srgbClr val="FF0000"/>
                </a:solidFill>
                <a:effectLst/>
                <a:latin typeface="Times New Roman" panose="02020603050405020304" pitchFamily="18" charset="0"/>
              </a:rPr>
              <a:t>إعداد خطة عمل لتنفيذ المشروع: خطة العمل هي مستند مكتوب يحوي جداول ورسوم بيانية توضح بالتفصيل المشروع المقترح ، وتبين الرغبات المتوقعة والنتائج المحتملة من هذا المشروع، وعادة ما يحتاج صاحب المشروع إلى إعداد مثل هذه الخطط لتقديمها لمصدر التمويل.</a:t>
            </a:r>
            <a:endParaRPr lang="ar-EG" sz="3200" b="0" dirty="0">
              <a:solidFill>
                <a:srgbClr val="FF0000"/>
              </a:solidFill>
              <a:effectLst/>
            </a:endParaRPr>
          </a:p>
        </p:txBody>
      </p:sp>
    </p:spTree>
    <p:extLst>
      <p:ext uri="{BB962C8B-B14F-4D97-AF65-F5344CB8AC3E}">
        <p14:creationId xmlns:p14="http://schemas.microsoft.com/office/powerpoint/2010/main" val="67592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randombar(horizontal)">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683568" y="1052736"/>
            <a:ext cx="7776864" cy="2062103"/>
          </a:xfrm>
          <a:prstGeom prst="rect">
            <a:avLst/>
          </a:prstGeom>
          <a:solidFill>
            <a:schemeClr val="accent5">
              <a:lumMod val="20000"/>
              <a:lumOff val="80000"/>
            </a:schemeClr>
          </a:solidFill>
        </p:spPr>
        <p:txBody>
          <a:bodyPr wrap="square">
            <a:spAutoFit/>
          </a:bodyPr>
          <a:lstStyle/>
          <a:p>
            <a:r>
              <a:rPr lang="ar-EG" sz="3200" b="1" dirty="0"/>
              <a:t>المتابعة والتقييم هي الخطوة الأخيرة من خطوات تأسيس المشروع الصغير الشرح أهمية هذه الخطوة لنجاح المشروع الصغير، مبينا أهم المؤشرات المستخدمة في هذه الخطوة.</a:t>
            </a:r>
            <a:endParaRPr lang="ar-EG" sz="4400" b="1" dirty="0"/>
          </a:p>
        </p:txBody>
      </p:sp>
      <p:sp>
        <p:nvSpPr>
          <p:cNvPr id="2" name="مربع نص 1">
            <a:extLst>
              <a:ext uri="{FF2B5EF4-FFF2-40B4-BE49-F238E27FC236}">
                <a16:creationId xmlns:a16="http://schemas.microsoft.com/office/drawing/2014/main" id="{4FDC508B-B886-74E1-489C-A9D1C8A203D8}"/>
              </a:ext>
            </a:extLst>
          </p:cNvPr>
          <p:cNvSpPr txBox="1"/>
          <p:nvPr/>
        </p:nvSpPr>
        <p:spPr>
          <a:xfrm>
            <a:off x="692494" y="3429000"/>
            <a:ext cx="6930516" cy="1569660"/>
          </a:xfrm>
          <a:prstGeom prst="rect">
            <a:avLst/>
          </a:prstGeom>
          <a:noFill/>
        </p:spPr>
        <p:txBody>
          <a:bodyPr wrap="square">
            <a:spAutoFit/>
          </a:bodyPr>
          <a:lstStyle/>
          <a:p>
            <a:r>
              <a:rPr lang="ar-EG" sz="3200" b="1" dirty="0">
                <a:solidFill>
                  <a:srgbClr val="FF0000"/>
                </a:solidFill>
              </a:rPr>
              <a:t>تساعد على معرفة مدى تحقيق الأهداف وقياس مستوى التنفيذ، وتنقسم المؤشرات لنوعين أساسين، هما : مؤشر الأداء - مؤشر النتائج.</a:t>
            </a:r>
          </a:p>
        </p:txBody>
      </p:sp>
    </p:spTree>
    <p:extLst>
      <p:ext uri="{BB962C8B-B14F-4D97-AF65-F5344CB8AC3E}">
        <p14:creationId xmlns:p14="http://schemas.microsoft.com/office/powerpoint/2010/main" val="2360654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C845E-1C62-EF66-4424-FB0DAB24DAFD}"/>
            </a:ext>
          </a:extLst>
        </p:cNvPr>
        <p:cNvGrpSpPr/>
        <p:nvPr/>
      </p:nvGrpSpPr>
      <p:grpSpPr>
        <a:xfrm>
          <a:off x="0" y="0"/>
          <a:ext cx="0" cy="0"/>
          <a:chOff x="0" y="0"/>
          <a:chExt cx="0" cy="0"/>
        </a:xfrm>
      </p:grpSpPr>
      <p:sp>
        <p:nvSpPr>
          <p:cNvPr id="2" name="Freeform 17">
            <a:extLst>
              <a:ext uri="{FF2B5EF4-FFF2-40B4-BE49-F238E27FC236}">
                <a16:creationId xmlns:a16="http://schemas.microsoft.com/office/drawing/2014/main" id="{FF7123D4-C8DE-4342-E33D-5003D94E045B}"/>
              </a:ext>
            </a:extLst>
          </p:cNvPr>
          <p:cNvSpPr/>
          <p:nvPr/>
        </p:nvSpPr>
        <p:spPr>
          <a:xfrm flipH="1">
            <a:off x="395536" y="1124744"/>
            <a:ext cx="7727369" cy="3477316"/>
          </a:xfrm>
          <a:custGeom>
            <a:avLst/>
            <a:gdLst/>
            <a:ahLst/>
            <a:cxnLst/>
            <a:rect l="l" t="t" r="r" b="b"/>
            <a:pathLst>
              <a:path w="7727369" h="3477316">
                <a:moveTo>
                  <a:pt x="7727369" y="0"/>
                </a:moveTo>
                <a:lnTo>
                  <a:pt x="0" y="0"/>
                </a:lnTo>
                <a:lnTo>
                  <a:pt x="0" y="3477316"/>
                </a:lnTo>
                <a:lnTo>
                  <a:pt x="7727369" y="3477316"/>
                </a:lnTo>
                <a:lnTo>
                  <a:pt x="7727369"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ربع نص 2">
            <a:extLst>
              <a:ext uri="{FF2B5EF4-FFF2-40B4-BE49-F238E27FC236}">
                <a16:creationId xmlns:a16="http://schemas.microsoft.com/office/drawing/2014/main" id="{ABE84767-9EC3-0FE8-B6F7-432F68D82985}"/>
              </a:ext>
            </a:extLst>
          </p:cNvPr>
          <p:cNvSpPr txBox="1"/>
          <p:nvPr/>
        </p:nvSpPr>
        <p:spPr>
          <a:xfrm>
            <a:off x="2555776" y="2644170"/>
            <a:ext cx="4248472" cy="1569660"/>
          </a:xfrm>
          <a:prstGeom prst="rect">
            <a:avLst/>
          </a:prstGeom>
          <a:noFill/>
        </p:spPr>
        <p:txBody>
          <a:bodyPr wrap="square" rtlCol="0">
            <a:spAutoFit/>
          </a:bodyPr>
          <a:lstStyle/>
          <a:p>
            <a:pPr algn="ctr">
              <a:spcAft>
                <a:spcPts val="500"/>
              </a:spcAft>
            </a:pPr>
            <a:r>
              <a:rPr lang="ar-EG" sz="4800" b="1" dirty="0">
                <a:latin typeface="Arial" panose="020B0604020202020204" pitchFamily="34" charset="0"/>
              </a:rPr>
              <a:t>اختر الإجابة الصحيحة فيما يأتي:</a:t>
            </a:r>
            <a:endParaRPr lang="ar-EG" sz="7200" b="1" dirty="0"/>
          </a:p>
        </p:txBody>
      </p:sp>
    </p:spTree>
    <p:extLst>
      <p:ext uri="{BB962C8B-B14F-4D97-AF65-F5344CB8AC3E}">
        <p14:creationId xmlns:p14="http://schemas.microsoft.com/office/powerpoint/2010/main" val="2440428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C051F70-4606-4D12-424A-5E95C34DE52C}"/>
              </a:ext>
            </a:extLst>
          </p:cNvPr>
          <p:cNvSpPr txBox="1"/>
          <p:nvPr/>
        </p:nvSpPr>
        <p:spPr>
          <a:xfrm>
            <a:off x="683568" y="2060848"/>
            <a:ext cx="8122483" cy="646331"/>
          </a:xfrm>
          <a:prstGeom prst="rect">
            <a:avLst/>
          </a:prstGeom>
          <a:noFill/>
        </p:spPr>
        <p:txBody>
          <a:bodyPr wrap="square">
            <a:spAutoFit/>
          </a:bodyPr>
          <a:lstStyle/>
          <a:p>
            <a:pPr marL="571500" indent="-571500">
              <a:buFont typeface="Arial" panose="020B0604020202020204" pitchFamily="34" charset="0"/>
              <a:buChar char="•"/>
            </a:pPr>
            <a:r>
              <a:rPr lang="ar-EG" sz="3600" b="1" dirty="0"/>
              <a:t>الخطوة الأولى من خطوات تأسيس المشروع هي:</a:t>
            </a:r>
            <a:endParaRPr lang="ar-EG" sz="5400" b="1" dirty="0"/>
          </a:p>
        </p:txBody>
      </p:sp>
      <p:sp>
        <p:nvSpPr>
          <p:cNvPr id="5" name="مستطيل: زوايا مستديرة 4">
            <a:extLst>
              <a:ext uri="{FF2B5EF4-FFF2-40B4-BE49-F238E27FC236}">
                <a16:creationId xmlns:a16="http://schemas.microsoft.com/office/drawing/2014/main" id="{51D1990C-2D0D-3498-C545-8161F970F81E}"/>
              </a:ext>
            </a:extLst>
          </p:cNvPr>
          <p:cNvSpPr/>
          <p:nvPr/>
        </p:nvSpPr>
        <p:spPr>
          <a:xfrm>
            <a:off x="5508104" y="2924622"/>
            <a:ext cx="2952328"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أ- إعداد خطة العمل</a:t>
            </a:r>
            <a:endParaRPr lang="en-US" sz="3600" b="1" dirty="0">
              <a:solidFill>
                <a:srgbClr val="7030A0"/>
              </a:solidFill>
            </a:endParaRPr>
          </a:p>
        </p:txBody>
      </p:sp>
      <p:sp>
        <p:nvSpPr>
          <p:cNvPr id="6" name="مستطيل: زوايا مستديرة 5">
            <a:extLst>
              <a:ext uri="{FF2B5EF4-FFF2-40B4-BE49-F238E27FC236}">
                <a16:creationId xmlns:a16="http://schemas.microsoft.com/office/drawing/2014/main" id="{DABB3941-A95D-0A9E-D160-FE7FE772E026}"/>
              </a:ext>
            </a:extLst>
          </p:cNvPr>
          <p:cNvSpPr/>
          <p:nvPr/>
        </p:nvSpPr>
        <p:spPr>
          <a:xfrm>
            <a:off x="683568" y="2924622"/>
            <a:ext cx="3272172"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ب- البحث عن الفرص الاستثمارية</a:t>
            </a:r>
            <a:endParaRPr lang="en-US" sz="3600" b="1" dirty="0">
              <a:solidFill>
                <a:srgbClr val="7030A0"/>
              </a:solidFill>
            </a:endParaRPr>
          </a:p>
        </p:txBody>
      </p:sp>
      <p:sp>
        <p:nvSpPr>
          <p:cNvPr id="7" name="مستطيل: زوايا مستديرة 6">
            <a:extLst>
              <a:ext uri="{FF2B5EF4-FFF2-40B4-BE49-F238E27FC236}">
                <a16:creationId xmlns:a16="http://schemas.microsoft.com/office/drawing/2014/main" id="{75BF4691-CC67-A0C5-3179-FB3BADAF18C3}"/>
              </a:ext>
            </a:extLst>
          </p:cNvPr>
          <p:cNvSpPr/>
          <p:nvPr/>
        </p:nvSpPr>
        <p:spPr>
          <a:xfrm>
            <a:off x="2935914" y="4869160"/>
            <a:ext cx="3272172"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ج- التقييم</a:t>
            </a:r>
            <a:endParaRPr lang="en-US" sz="3600" b="1" dirty="0">
              <a:solidFill>
                <a:srgbClr val="7030A0"/>
              </a:solidFill>
            </a:endParaRPr>
          </a:p>
        </p:txBody>
      </p:sp>
      <p:sp>
        <p:nvSpPr>
          <p:cNvPr id="4" name="مستطيل: زوايا مستديرة 3">
            <a:extLst>
              <a:ext uri="{FF2B5EF4-FFF2-40B4-BE49-F238E27FC236}">
                <a16:creationId xmlns:a16="http://schemas.microsoft.com/office/drawing/2014/main" id="{C5B45618-7233-5262-0B5C-83122EFC1E51}"/>
              </a:ext>
            </a:extLst>
          </p:cNvPr>
          <p:cNvSpPr/>
          <p:nvPr/>
        </p:nvSpPr>
        <p:spPr>
          <a:xfrm>
            <a:off x="591462" y="2815900"/>
            <a:ext cx="3456383" cy="1441901"/>
          </a:xfrm>
          <a:prstGeom prst="roundRect">
            <a:avLst/>
          </a:prstGeom>
          <a:noFill/>
          <a:ln w="76200">
            <a:solidFill>
              <a:srgbClr val="99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EG"/>
          </a:p>
        </p:txBody>
      </p:sp>
    </p:spTree>
    <p:extLst>
      <p:ext uri="{BB962C8B-B14F-4D97-AF65-F5344CB8AC3E}">
        <p14:creationId xmlns:p14="http://schemas.microsoft.com/office/powerpoint/2010/main" val="2464363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20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heel(1)">
                                      <p:cBhvr>
                                        <p:cTn id="3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animBg="1"/>
      <p:bldP spid="7" grpId="0" animBg="1"/>
      <p:bldP spid="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C051F70-4606-4D12-424A-5E95C34DE52C}"/>
              </a:ext>
            </a:extLst>
          </p:cNvPr>
          <p:cNvSpPr txBox="1"/>
          <p:nvPr/>
        </p:nvSpPr>
        <p:spPr>
          <a:xfrm>
            <a:off x="337949" y="1753039"/>
            <a:ext cx="8122483" cy="954107"/>
          </a:xfrm>
          <a:prstGeom prst="rect">
            <a:avLst/>
          </a:prstGeom>
          <a:noFill/>
        </p:spPr>
        <p:txBody>
          <a:bodyPr wrap="square">
            <a:spAutoFit/>
          </a:bodyPr>
          <a:lstStyle/>
          <a:p>
            <a:r>
              <a:rPr lang="ar-EG" sz="2800" b="1" dirty="0"/>
              <a:t>متابعة المدخلات والعمليات التي تمت خلال تنفيذ أنشطة المشروع تعد من مؤشرات:</a:t>
            </a:r>
            <a:endParaRPr lang="ar-EG" sz="4800" b="1" dirty="0"/>
          </a:p>
        </p:txBody>
      </p:sp>
      <p:sp>
        <p:nvSpPr>
          <p:cNvPr id="5" name="مستطيل: زوايا مستديرة 4">
            <a:extLst>
              <a:ext uri="{FF2B5EF4-FFF2-40B4-BE49-F238E27FC236}">
                <a16:creationId xmlns:a16="http://schemas.microsoft.com/office/drawing/2014/main" id="{51D1990C-2D0D-3498-C545-8161F970F81E}"/>
              </a:ext>
            </a:extLst>
          </p:cNvPr>
          <p:cNvSpPr/>
          <p:nvPr/>
        </p:nvSpPr>
        <p:spPr>
          <a:xfrm>
            <a:off x="5508104" y="2924622"/>
            <a:ext cx="2952328"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أ- الأداء</a:t>
            </a:r>
            <a:endParaRPr lang="en-US" sz="3600" b="1" dirty="0">
              <a:solidFill>
                <a:srgbClr val="7030A0"/>
              </a:solidFill>
            </a:endParaRPr>
          </a:p>
        </p:txBody>
      </p:sp>
      <p:sp>
        <p:nvSpPr>
          <p:cNvPr id="6" name="مستطيل: زوايا مستديرة 5">
            <a:extLst>
              <a:ext uri="{FF2B5EF4-FFF2-40B4-BE49-F238E27FC236}">
                <a16:creationId xmlns:a16="http://schemas.microsoft.com/office/drawing/2014/main" id="{DABB3941-A95D-0A9E-D160-FE7FE772E026}"/>
              </a:ext>
            </a:extLst>
          </p:cNvPr>
          <p:cNvSpPr/>
          <p:nvPr/>
        </p:nvSpPr>
        <p:spPr>
          <a:xfrm>
            <a:off x="683568" y="2924622"/>
            <a:ext cx="3272172"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ب- النتائج</a:t>
            </a:r>
            <a:endParaRPr lang="en-US" sz="3600" b="1" dirty="0">
              <a:solidFill>
                <a:srgbClr val="7030A0"/>
              </a:solidFill>
            </a:endParaRPr>
          </a:p>
        </p:txBody>
      </p:sp>
      <p:sp>
        <p:nvSpPr>
          <p:cNvPr id="7" name="مستطيل: زوايا مستديرة 6">
            <a:extLst>
              <a:ext uri="{FF2B5EF4-FFF2-40B4-BE49-F238E27FC236}">
                <a16:creationId xmlns:a16="http://schemas.microsoft.com/office/drawing/2014/main" id="{75BF4691-CC67-A0C5-3179-FB3BADAF18C3}"/>
              </a:ext>
            </a:extLst>
          </p:cNvPr>
          <p:cNvSpPr/>
          <p:nvPr/>
        </p:nvSpPr>
        <p:spPr>
          <a:xfrm>
            <a:off x="2935914" y="4869160"/>
            <a:ext cx="3272172"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ج- المدخلات</a:t>
            </a:r>
            <a:endParaRPr lang="en-US" sz="3600" b="1" dirty="0">
              <a:solidFill>
                <a:srgbClr val="7030A0"/>
              </a:solidFill>
            </a:endParaRPr>
          </a:p>
        </p:txBody>
      </p:sp>
      <p:sp>
        <p:nvSpPr>
          <p:cNvPr id="4" name="مستطيل: زوايا مستديرة 3">
            <a:extLst>
              <a:ext uri="{FF2B5EF4-FFF2-40B4-BE49-F238E27FC236}">
                <a16:creationId xmlns:a16="http://schemas.microsoft.com/office/drawing/2014/main" id="{6C39D6A5-A8AC-CAC6-45B5-7028DA5EFF00}"/>
              </a:ext>
            </a:extLst>
          </p:cNvPr>
          <p:cNvSpPr/>
          <p:nvPr/>
        </p:nvSpPr>
        <p:spPr>
          <a:xfrm>
            <a:off x="5004556" y="2815900"/>
            <a:ext cx="3456383" cy="1441901"/>
          </a:xfrm>
          <a:prstGeom prst="roundRect">
            <a:avLst/>
          </a:prstGeom>
          <a:noFill/>
          <a:ln w="76200">
            <a:solidFill>
              <a:srgbClr val="99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EG"/>
          </a:p>
        </p:txBody>
      </p:sp>
    </p:spTree>
    <p:extLst>
      <p:ext uri="{BB962C8B-B14F-4D97-AF65-F5344CB8AC3E}">
        <p14:creationId xmlns:p14="http://schemas.microsoft.com/office/powerpoint/2010/main" val="3629208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20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heel(1)">
                                      <p:cBhvr>
                                        <p:cTn id="3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animBg="1"/>
      <p:bldP spid="7" grpId="0" animBg="1"/>
      <p:bldP spid="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C051F70-4606-4D12-424A-5E95C34DE52C}"/>
              </a:ext>
            </a:extLst>
          </p:cNvPr>
          <p:cNvSpPr txBox="1"/>
          <p:nvPr/>
        </p:nvSpPr>
        <p:spPr>
          <a:xfrm>
            <a:off x="337949" y="1753039"/>
            <a:ext cx="8122483" cy="1384995"/>
          </a:xfrm>
          <a:prstGeom prst="rect">
            <a:avLst/>
          </a:prstGeom>
          <a:noFill/>
        </p:spPr>
        <p:txBody>
          <a:bodyPr wrap="square">
            <a:spAutoFit/>
          </a:bodyPr>
          <a:lstStyle/>
          <a:p>
            <a:r>
              <a:rPr lang="ar-EG" sz="2800" b="1" dirty="0"/>
              <a:t> يتأكد من دقة تنفيذ ميزانية المشروع، وإنها تُصرف على المستلزمات المخصصة، مع معالجة المصروفات</a:t>
            </a:r>
            <a:endParaRPr lang="ar-EG" sz="4000" b="1" dirty="0"/>
          </a:p>
          <a:p>
            <a:r>
              <a:rPr lang="ar-EG" sz="2800" b="1" dirty="0"/>
              <a:t>غير المخطط لها، تكون في مرحلة متابعة:</a:t>
            </a:r>
            <a:endParaRPr lang="ar-EG" sz="4000" b="1" dirty="0"/>
          </a:p>
        </p:txBody>
      </p:sp>
      <p:sp>
        <p:nvSpPr>
          <p:cNvPr id="5" name="مستطيل: زوايا مستديرة 4">
            <a:extLst>
              <a:ext uri="{FF2B5EF4-FFF2-40B4-BE49-F238E27FC236}">
                <a16:creationId xmlns:a16="http://schemas.microsoft.com/office/drawing/2014/main" id="{51D1990C-2D0D-3498-C545-8161F970F81E}"/>
              </a:ext>
            </a:extLst>
          </p:cNvPr>
          <p:cNvSpPr/>
          <p:nvPr/>
        </p:nvSpPr>
        <p:spPr>
          <a:xfrm>
            <a:off x="5508104" y="3138034"/>
            <a:ext cx="2952328"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أ- المخاطر</a:t>
            </a:r>
            <a:endParaRPr lang="en-US" sz="3600" b="1" dirty="0">
              <a:solidFill>
                <a:srgbClr val="7030A0"/>
              </a:solidFill>
            </a:endParaRPr>
          </a:p>
        </p:txBody>
      </p:sp>
      <p:sp>
        <p:nvSpPr>
          <p:cNvPr id="6" name="مستطيل: زوايا مستديرة 5">
            <a:extLst>
              <a:ext uri="{FF2B5EF4-FFF2-40B4-BE49-F238E27FC236}">
                <a16:creationId xmlns:a16="http://schemas.microsoft.com/office/drawing/2014/main" id="{DABB3941-A95D-0A9E-D160-FE7FE772E026}"/>
              </a:ext>
            </a:extLst>
          </p:cNvPr>
          <p:cNvSpPr/>
          <p:nvPr/>
        </p:nvSpPr>
        <p:spPr>
          <a:xfrm>
            <a:off x="482699" y="3148832"/>
            <a:ext cx="3272172"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rPr>
              <a:t>ب- الموارد المالية</a:t>
            </a:r>
            <a:endParaRPr lang="en-US" sz="3600" b="1" dirty="0">
              <a:solidFill>
                <a:srgbClr val="7030A0"/>
              </a:solidFill>
            </a:endParaRPr>
          </a:p>
        </p:txBody>
      </p:sp>
      <p:sp>
        <p:nvSpPr>
          <p:cNvPr id="7" name="مستطيل: زوايا مستديرة 6">
            <a:extLst>
              <a:ext uri="{FF2B5EF4-FFF2-40B4-BE49-F238E27FC236}">
                <a16:creationId xmlns:a16="http://schemas.microsoft.com/office/drawing/2014/main" id="{75BF4691-CC67-A0C5-3179-FB3BADAF18C3}"/>
              </a:ext>
            </a:extLst>
          </p:cNvPr>
          <p:cNvSpPr/>
          <p:nvPr/>
        </p:nvSpPr>
        <p:spPr>
          <a:xfrm>
            <a:off x="2935914" y="4869160"/>
            <a:ext cx="3272172" cy="122445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a:solidFill>
                  <a:srgbClr val="7030A0"/>
                </a:solidFill>
              </a:rPr>
              <a:t>ج- التنفيذ</a:t>
            </a:r>
            <a:endParaRPr lang="en-US" sz="3600" b="1" dirty="0">
              <a:solidFill>
                <a:srgbClr val="7030A0"/>
              </a:solidFill>
            </a:endParaRPr>
          </a:p>
        </p:txBody>
      </p:sp>
      <p:sp>
        <p:nvSpPr>
          <p:cNvPr id="4" name="مستطيل: زوايا مستديرة 3">
            <a:extLst>
              <a:ext uri="{FF2B5EF4-FFF2-40B4-BE49-F238E27FC236}">
                <a16:creationId xmlns:a16="http://schemas.microsoft.com/office/drawing/2014/main" id="{00796CF7-C419-82BE-2CD3-BAD6FA36111C}"/>
              </a:ext>
            </a:extLst>
          </p:cNvPr>
          <p:cNvSpPr/>
          <p:nvPr/>
        </p:nvSpPr>
        <p:spPr>
          <a:xfrm>
            <a:off x="452172" y="3040110"/>
            <a:ext cx="3456383" cy="1441901"/>
          </a:xfrm>
          <a:prstGeom prst="roundRect">
            <a:avLst/>
          </a:prstGeom>
          <a:noFill/>
          <a:ln w="76200">
            <a:solidFill>
              <a:srgbClr val="99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EG"/>
          </a:p>
        </p:txBody>
      </p:sp>
    </p:spTree>
    <p:extLst>
      <p:ext uri="{BB962C8B-B14F-4D97-AF65-F5344CB8AC3E}">
        <p14:creationId xmlns:p14="http://schemas.microsoft.com/office/powerpoint/2010/main" val="238674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20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heel(1)">
                                      <p:cBhvr>
                                        <p:cTn id="3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animBg="1"/>
      <p:bldP spid="7" grpId="0" animBg="1"/>
      <p:bldP spid="4" grpId="0" animBg="1"/>
    </p:bldLst>
  </p:timing>
</p:sld>
</file>

<file path=ppt/theme/theme1.xml><?xml version="1.0" encoding="utf-8"?>
<a:theme xmlns:a="http://schemas.openxmlformats.org/drawingml/2006/main" name="2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8022</TotalTime>
  <Words>1141</Words>
  <Application>Microsoft Office PowerPoint</Application>
  <PresentationFormat>On-screen Show (4:3)</PresentationFormat>
  <Paragraphs>117</Paragraphs>
  <Slides>47</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47</vt:i4>
      </vt:variant>
    </vt:vector>
  </HeadingPairs>
  <TitlesOfParts>
    <vt:vector size="55" baseType="lpstr">
      <vt:lpstr>Arial</vt:lpstr>
      <vt:lpstr>Calibri</vt:lpstr>
      <vt:lpstr>Calibri Light</vt:lpstr>
      <vt:lpstr>Times New Roman</vt:lpstr>
      <vt:lpstr>Traditional Arabic</vt:lpstr>
      <vt:lpstr>2_نسق Office</vt:lpstr>
      <vt:lpstr>3_نسق Office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Adel</dc:creator>
  <cp:lastModifiedBy>محمد يوسف</cp:lastModifiedBy>
  <cp:revision>303</cp:revision>
  <dcterms:created xsi:type="dcterms:W3CDTF">2020-12-01T14:21:27Z</dcterms:created>
  <dcterms:modified xsi:type="dcterms:W3CDTF">2025-12-04T04:55:38Z</dcterms:modified>
</cp:coreProperties>
</file>