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63" r:id="rId5"/>
    <p:sldId id="423" r:id="rId6"/>
    <p:sldId id="757" r:id="rId7"/>
    <p:sldId id="835" r:id="rId8"/>
    <p:sldId id="818" r:id="rId9"/>
    <p:sldId id="760" r:id="rId10"/>
    <p:sldId id="836" r:id="rId11"/>
    <p:sldId id="817" r:id="rId12"/>
    <p:sldId id="762" r:id="rId13"/>
    <p:sldId id="777" r:id="rId14"/>
    <p:sldId id="756" r:id="rId15"/>
    <p:sldId id="837" r:id="rId16"/>
    <p:sldId id="838" r:id="rId17"/>
    <p:sldId id="766" r:id="rId18"/>
    <p:sldId id="839" r:id="rId19"/>
    <p:sldId id="822" r:id="rId20"/>
    <p:sldId id="840" r:id="rId21"/>
    <p:sldId id="841" r:id="rId22"/>
    <p:sldId id="833" r:id="rId23"/>
    <p:sldId id="778" r:id="rId24"/>
    <p:sldId id="824" r:id="rId25"/>
    <p:sldId id="825" r:id="rId26"/>
    <p:sldId id="834" r:id="rId27"/>
    <p:sldId id="842" r:id="rId28"/>
    <p:sldId id="828" r:id="rId29"/>
    <p:sldId id="843" r:id="rId30"/>
    <p:sldId id="844" r:id="rId31"/>
    <p:sldId id="830" r:id="rId32"/>
    <p:sldId id="258" r:id="rId33"/>
    <p:sldId id="845" r:id="rId34"/>
    <p:sldId id="494" r:id="rId35"/>
    <p:sldId id="555" r:id="rId36"/>
    <p:sldId id="846" r:id="rId37"/>
    <p:sldId id="710" r:id="rId38"/>
    <p:sldId id="793" r:id="rId39"/>
    <p:sldId id="794" r:id="rId4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14C"/>
    <a:srgbClr val="2AA1B7"/>
    <a:srgbClr val="FFFFFF"/>
    <a:srgbClr val="2B3481"/>
    <a:srgbClr val="BEC101"/>
    <a:srgbClr val="C921A5"/>
    <a:srgbClr val="F6E9B4"/>
    <a:srgbClr val="E57A58"/>
    <a:srgbClr val="990000"/>
    <a:srgbClr val="4819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14/06/1447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14/06/1447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14/06/1447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23351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9284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3084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67010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7692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22167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50856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8389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71252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26755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753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14/06/1447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2765125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2.svg"/><Relationship Id="rId12"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1.png"/><Relationship Id="rId11" Type="http://schemas.openxmlformats.org/officeDocument/2006/relationships/image" Target="../media/image24.svg"/><Relationship Id="rId5" Type="http://schemas.openxmlformats.org/officeDocument/2006/relationships/image" Target="../media/image20.sv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8.svg"/><Relationship Id="rId3" Type="http://schemas.openxmlformats.org/officeDocument/2006/relationships/image" Target="../media/image44.svg"/><Relationship Id="rId7" Type="http://schemas.openxmlformats.org/officeDocument/2006/relationships/image" Target="../media/image28.svg"/><Relationship Id="rId12"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46.svg"/><Relationship Id="rId5" Type="http://schemas.openxmlformats.org/officeDocument/2006/relationships/image" Target="../media/image7.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8.svg"/><Relationship Id="rId3" Type="http://schemas.openxmlformats.org/officeDocument/2006/relationships/image" Target="../media/image44.svg"/><Relationship Id="rId7" Type="http://schemas.openxmlformats.org/officeDocument/2006/relationships/image" Target="../media/image28.svg"/><Relationship Id="rId12"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46.svg"/><Relationship Id="rId5" Type="http://schemas.openxmlformats.org/officeDocument/2006/relationships/image" Target="../media/image7.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8.svg"/><Relationship Id="rId3" Type="http://schemas.openxmlformats.org/officeDocument/2006/relationships/image" Target="../media/image44.svg"/><Relationship Id="rId7" Type="http://schemas.openxmlformats.org/officeDocument/2006/relationships/image" Target="../media/image28.svg"/><Relationship Id="rId12"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46.svg"/><Relationship Id="rId5" Type="http://schemas.openxmlformats.org/officeDocument/2006/relationships/image" Target="../media/image7.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svg"/><Relationship Id="rId3" Type="http://schemas.openxmlformats.org/officeDocument/2006/relationships/image" Target="../media/image3.svg"/><Relationship Id="rId7" Type="http://schemas.openxmlformats.org/officeDocument/2006/relationships/image" Target="../media/image55.svg"/><Relationship Id="rId12"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54.png"/><Relationship Id="rId11" Type="http://schemas.openxmlformats.org/officeDocument/2006/relationships/image" Target="../media/image57.svg"/><Relationship Id="rId5" Type="http://schemas.openxmlformats.org/officeDocument/2006/relationships/image" Target="../media/image7.svg"/><Relationship Id="rId10" Type="http://schemas.openxmlformats.org/officeDocument/2006/relationships/image" Target="../media/image56.png"/><Relationship Id="rId4" Type="http://schemas.openxmlformats.org/officeDocument/2006/relationships/image" Target="../media/image6.png"/><Relationship Id="rId9" Type="http://schemas.openxmlformats.org/officeDocument/2006/relationships/image" Target="../media/image15.svg"/></Relationships>
</file>

<file path=ppt/slides/_rels/slide31.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3" name="Freeform 3"/>
          <p:cNvSpPr/>
          <p:nvPr/>
        </p:nvSpPr>
        <p:spPr>
          <a:xfrm flipH="1">
            <a:off x="-1415908" y="2702111"/>
            <a:ext cx="4987030" cy="5143500"/>
          </a:xfrm>
          <a:custGeom>
            <a:avLst/>
            <a:gdLst/>
            <a:ahLst/>
            <a:cxnLst/>
            <a:rect l="l" t="t" r="r" b="b"/>
            <a:pathLst>
              <a:path w="9974059" h="10287000">
                <a:moveTo>
                  <a:pt x="9974059" y="0"/>
                </a:moveTo>
                <a:lnTo>
                  <a:pt x="0" y="0"/>
                </a:lnTo>
                <a:lnTo>
                  <a:pt x="0" y="10287000"/>
                </a:lnTo>
                <a:lnTo>
                  <a:pt x="9974059" y="10287000"/>
                </a:lnTo>
                <a:lnTo>
                  <a:pt x="9974059" y="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4" name="Freeform 4"/>
          <p:cNvSpPr/>
          <p:nvPr/>
        </p:nvSpPr>
        <p:spPr>
          <a:xfrm>
            <a:off x="438207" y="1550586"/>
            <a:ext cx="5743983" cy="3065851"/>
          </a:xfrm>
          <a:custGeom>
            <a:avLst/>
            <a:gdLst/>
            <a:ahLst/>
            <a:cxnLst/>
            <a:rect l="l" t="t" r="r" b="b"/>
            <a:pathLst>
              <a:path w="11487965" h="6131701">
                <a:moveTo>
                  <a:pt x="0" y="0"/>
                </a:moveTo>
                <a:lnTo>
                  <a:pt x="11487964" y="0"/>
                </a:lnTo>
                <a:lnTo>
                  <a:pt x="11487964" y="6131701"/>
                </a:lnTo>
                <a:lnTo>
                  <a:pt x="0" y="613170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5" name="Group 5"/>
          <p:cNvGrpSpPr/>
          <p:nvPr/>
        </p:nvGrpSpPr>
        <p:grpSpPr>
          <a:xfrm>
            <a:off x="850784" y="1495833"/>
            <a:ext cx="7442433" cy="3866335"/>
            <a:chOff x="0" y="0"/>
            <a:chExt cx="19846488" cy="10310225"/>
          </a:xfrm>
        </p:grpSpPr>
        <p:sp>
          <p:nvSpPr>
            <p:cNvPr id="6" name="Freeform 6"/>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7" name="Freeform 7"/>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9" name="Freeform 9"/>
          <p:cNvSpPr/>
          <p:nvPr/>
        </p:nvSpPr>
        <p:spPr>
          <a:xfrm flipH="1">
            <a:off x="5644223" y="1703806"/>
            <a:ext cx="2648994" cy="1835030"/>
          </a:xfrm>
          <a:custGeom>
            <a:avLst/>
            <a:gdLst/>
            <a:ahLst/>
            <a:cxnLst/>
            <a:rect l="l" t="t" r="r" b="b"/>
            <a:pathLst>
              <a:path w="5297987" h="3670060">
                <a:moveTo>
                  <a:pt x="5297987" y="0"/>
                </a:moveTo>
                <a:lnTo>
                  <a:pt x="0" y="0"/>
                </a:lnTo>
                <a:lnTo>
                  <a:pt x="0" y="3670060"/>
                </a:lnTo>
                <a:lnTo>
                  <a:pt x="5297987" y="3670060"/>
                </a:lnTo>
                <a:lnTo>
                  <a:pt x="52979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flipH="1">
            <a:off x="6099731" y="2676973"/>
            <a:ext cx="1682081" cy="2191637"/>
          </a:xfrm>
          <a:custGeom>
            <a:avLst/>
            <a:gdLst/>
            <a:ahLst/>
            <a:cxnLst/>
            <a:rect l="l" t="t" r="r" b="b"/>
            <a:pathLst>
              <a:path w="3364162" h="4383274">
                <a:moveTo>
                  <a:pt x="3364163" y="0"/>
                </a:moveTo>
                <a:lnTo>
                  <a:pt x="0" y="0"/>
                </a:lnTo>
                <a:lnTo>
                  <a:pt x="0" y="4383273"/>
                </a:lnTo>
                <a:lnTo>
                  <a:pt x="3364163" y="4383273"/>
                </a:lnTo>
                <a:lnTo>
                  <a:pt x="3364163"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4565091" y="3764808"/>
            <a:ext cx="2158264" cy="1540461"/>
          </a:xfrm>
          <a:custGeom>
            <a:avLst/>
            <a:gdLst/>
            <a:ahLst/>
            <a:cxnLst/>
            <a:rect l="l" t="t" r="r" b="b"/>
            <a:pathLst>
              <a:path w="4316528" h="3080922">
                <a:moveTo>
                  <a:pt x="0" y="0"/>
                </a:moveTo>
                <a:lnTo>
                  <a:pt x="4316528" y="0"/>
                </a:lnTo>
                <a:lnTo>
                  <a:pt x="4316528" y="3080922"/>
                </a:lnTo>
                <a:lnTo>
                  <a:pt x="0" y="30809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5687207" y="3525505"/>
            <a:ext cx="251772" cy="296202"/>
          </a:xfrm>
          <a:custGeom>
            <a:avLst/>
            <a:gdLst/>
            <a:ahLst/>
            <a:cxnLst/>
            <a:rect l="l" t="t" r="r" b="b"/>
            <a:pathLst>
              <a:path w="503543" h="592404">
                <a:moveTo>
                  <a:pt x="0" y="0"/>
                </a:moveTo>
                <a:lnTo>
                  <a:pt x="503543" y="0"/>
                </a:lnTo>
                <a:lnTo>
                  <a:pt x="503543" y="592403"/>
                </a:lnTo>
                <a:lnTo>
                  <a:pt x="0" y="5924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7343827" y="4616436"/>
            <a:ext cx="214348" cy="252174"/>
          </a:xfrm>
          <a:custGeom>
            <a:avLst/>
            <a:gdLst/>
            <a:ahLst/>
            <a:cxnLst/>
            <a:rect l="l" t="t" r="r" b="b"/>
            <a:pathLst>
              <a:path w="428695" h="504348">
                <a:moveTo>
                  <a:pt x="0" y="0"/>
                </a:moveTo>
                <a:lnTo>
                  <a:pt x="428695" y="0"/>
                </a:lnTo>
                <a:lnTo>
                  <a:pt x="428695" y="504347"/>
                </a:lnTo>
                <a:lnTo>
                  <a:pt x="0" y="5043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Freeform 14"/>
          <p:cNvSpPr/>
          <p:nvPr/>
        </p:nvSpPr>
        <p:spPr>
          <a:xfrm>
            <a:off x="6723355" y="5119806"/>
            <a:ext cx="154860" cy="182189"/>
          </a:xfrm>
          <a:custGeom>
            <a:avLst/>
            <a:gdLst/>
            <a:ahLst/>
            <a:cxnLst/>
            <a:rect l="l" t="t" r="r" b="b"/>
            <a:pathLst>
              <a:path w="309720" h="364377">
                <a:moveTo>
                  <a:pt x="0" y="0"/>
                </a:moveTo>
                <a:lnTo>
                  <a:pt x="309720" y="0"/>
                </a:lnTo>
                <a:lnTo>
                  <a:pt x="309720" y="364376"/>
                </a:lnTo>
                <a:lnTo>
                  <a:pt x="0" y="3643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8028412" y="3950124"/>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a:off x="7781812" y="194181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7656471" y="4084667"/>
            <a:ext cx="178439" cy="209929"/>
          </a:xfrm>
          <a:custGeom>
            <a:avLst/>
            <a:gdLst/>
            <a:ahLst/>
            <a:cxnLst/>
            <a:rect l="l" t="t" r="r" b="b"/>
            <a:pathLst>
              <a:path w="356878" h="419857">
                <a:moveTo>
                  <a:pt x="0" y="0"/>
                </a:moveTo>
                <a:lnTo>
                  <a:pt x="356879" y="0"/>
                </a:lnTo>
                <a:lnTo>
                  <a:pt x="356879"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8" name="Freeform 18"/>
          <p:cNvSpPr/>
          <p:nvPr/>
        </p:nvSpPr>
        <p:spPr>
          <a:xfrm>
            <a:off x="7972526" y="211171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9" name="Freeform 19"/>
          <p:cNvSpPr/>
          <p:nvPr/>
        </p:nvSpPr>
        <p:spPr>
          <a:xfrm>
            <a:off x="7847185" y="4254559"/>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0" name="Freeform 20"/>
          <p:cNvSpPr/>
          <p:nvPr/>
        </p:nvSpPr>
        <p:spPr>
          <a:xfrm>
            <a:off x="2263084" y="4997956"/>
            <a:ext cx="3319157" cy="551810"/>
          </a:xfrm>
          <a:custGeom>
            <a:avLst/>
            <a:gdLst/>
            <a:ahLst/>
            <a:cxnLst/>
            <a:rect l="l" t="t" r="r" b="b"/>
            <a:pathLst>
              <a:path w="6638313" h="1103620">
                <a:moveTo>
                  <a:pt x="0" y="0"/>
                </a:moveTo>
                <a:lnTo>
                  <a:pt x="6638313" y="0"/>
                </a:lnTo>
                <a:lnTo>
                  <a:pt x="6638313" y="1103620"/>
                </a:lnTo>
                <a:lnTo>
                  <a:pt x="0" y="110362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3" name="مربع نص 22">
            <a:extLst>
              <a:ext uri="{FF2B5EF4-FFF2-40B4-BE49-F238E27FC236}">
                <a16:creationId xmlns:a16="http://schemas.microsoft.com/office/drawing/2014/main" id="{6C58E354-8B7E-8716-3B4F-439E259C2747}"/>
              </a:ext>
            </a:extLst>
          </p:cNvPr>
          <p:cNvSpPr txBox="1"/>
          <p:nvPr/>
        </p:nvSpPr>
        <p:spPr>
          <a:xfrm>
            <a:off x="1099078" y="1757373"/>
            <a:ext cx="410445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rPr>
              <a:t>الفصل  التاسع</a:t>
            </a:r>
            <a:endParaRPr kumimoji="0" lang="en-US"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endParaRPr>
          </a:p>
        </p:txBody>
      </p:sp>
      <p:sp>
        <p:nvSpPr>
          <p:cNvPr id="24" name="مربع نص 23">
            <a:extLst>
              <a:ext uri="{FF2B5EF4-FFF2-40B4-BE49-F238E27FC236}">
                <a16:creationId xmlns:a16="http://schemas.microsoft.com/office/drawing/2014/main" id="{41C82A92-0CD1-7D3B-B707-80864DC12A0D}"/>
              </a:ext>
            </a:extLst>
          </p:cNvPr>
          <p:cNvSpPr txBox="1"/>
          <p:nvPr/>
        </p:nvSpPr>
        <p:spPr>
          <a:xfrm>
            <a:off x="64119" y="3024057"/>
            <a:ext cx="6174374"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مهارة إدارة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المشروعات الصغيرة</a:t>
            </a:r>
            <a:endParaRPr kumimoji="0" lang="en-US" sz="36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pic>
        <p:nvPicPr>
          <p:cNvPr id="25" name="Picture 2" descr="مشاريع صغيرة">
            <a:extLst>
              <a:ext uri="{FF2B5EF4-FFF2-40B4-BE49-F238E27FC236}">
                <a16:creationId xmlns:a16="http://schemas.microsoft.com/office/drawing/2014/main" id="{B6643294-A4CD-D405-7466-1A1B77296730}"/>
              </a:ext>
            </a:extLst>
          </p:cNvPr>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0055" y="98885"/>
            <a:ext cx="1725536" cy="1725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1000" fill="hold"/>
                                        <p:tgtEl>
                                          <p:spTgt spid="24"/>
                                        </p:tgtEl>
                                        <p:attrNameLst>
                                          <p:attrName>ppt_w</p:attrName>
                                        </p:attrNameLst>
                                      </p:cBhvr>
                                      <p:tavLst>
                                        <p:tav tm="0">
                                          <p:val>
                                            <p:fltVal val="0"/>
                                          </p:val>
                                        </p:tav>
                                        <p:tav tm="100000">
                                          <p:val>
                                            <p:strVal val="#ppt_w"/>
                                          </p:val>
                                        </p:tav>
                                      </p:tavLst>
                                    </p:anim>
                                    <p:anim calcmode="lin" valueType="num">
                                      <p:cBhvr>
                                        <p:cTn id="16" dur="1000" fill="hold"/>
                                        <p:tgtEl>
                                          <p:spTgt spid="24"/>
                                        </p:tgtEl>
                                        <p:attrNameLst>
                                          <p:attrName>ppt_h</p:attrName>
                                        </p:attrNameLst>
                                      </p:cBhvr>
                                      <p:tavLst>
                                        <p:tav tm="0">
                                          <p:val>
                                            <p:fltVal val="0"/>
                                          </p:val>
                                        </p:tav>
                                        <p:tav tm="100000">
                                          <p:val>
                                            <p:strVal val="#ppt_h"/>
                                          </p:val>
                                        </p:tav>
                                      </p:tavLst>
                                    </p:anim>
                                    <p:anim calcmode="lin" valueType="num">
                                      <p:cBhvr>
                                        <p:cTn id="17" dur="1000" fill="hold"/>
                                        <p:tgtEl>
                                          <p:spTgt spid="24"/>
                                        </p:tgtEl>
                                        <p:attrNameLst>
                                          <p:attrName>style.rotation</p:attrName>
                                        </p:attrNameLst>
                                      </p:cBhvr>
                                      <p:tavLst>
                                        <p:tav tm="0">
                                          <p:val>
                                            <p:fltVal val="90"/>
                                          </p:val>
                                        </p:tav>
                                        <p:tav tm="100000">
                                          <p:val>
                                            <p:fltVal val="0"/>
                                          </p:val>
                                        </p:tav>
                                      </p:tavLst>
                                    </p:anim>
                                    <p:animEffect transition="in" filter="fade">
                                      <p:cBhvr>
                                        <p:cTn id="1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sp>
        <p:nvSpPr>
          <p:cNvPr id="2" name="Freeform 2"/>
          <p:cNvSpPr/>
          <p:nvPr/>
        </p:nvSpPr>
        <p:spPr>
          <a:xfrm>
            <a:off x="5760817" y="2453576"/>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612576" y="1"/>
            <a:ext cx="9756576" cy="666936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4855886" y="2254209"/>
            <a:ext cx="3773764" cy="3037880"/>
          </a:xfrm>
          <a:custGeom>
            <a:avLst/>
            <a:gdLst/>
            <a:ahLst/>
            <a:cxnLst/>
            <a:rect l="l" t="t" r="r" b="b"/>
            <a:pathLst>
              <a:path w="7547528" h="6075760">
                <a:moveTo>
                  <a:pt x="7547528" y="0"/>
                </a:moveTo>
                <a:lnTo>
                  <a:pt x="0" y="0"/>
                </a:lnTo>
                <a:lnTo>
                  <a:pt x="0" y="6075761"/>
                </a:lnTo>
                <a:lnTo>
                  <a:pt x="7547528" y="6075761"/>
                </a:lnTo>
                <a:lnTo>
                  <a:pt x="754752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952395" y="-1365283"/>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7520352" y="1495833"/>
            <a:ext cx="772865" cy="77286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6258761" y="1708381"/>
            <a:ext cx="562620" cy="347769"/>
            <a:chOff x="0" y="0"/>
            <a:chExt cx="1500320" cy="927384"/>
          </a:xfrm>
        </p:grpSpPr>
        <p:sp>
          <p:nvSpPr>
            <p:cNvPr id="15" name="Freeform 15"/>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17" name="Group 17"/>
          <p:cNvGrpSpPr/>
          <p:nvPr/>
        </p:nvGrpSpPr>
        <p:grpSpPr>
          <a:xfrm>
            <a:off x="4634079" y="4809726"/>
            <a:ext cx="443614" cy="415023"/>
            <a:chOff x="0" y="0"/>
            <a:chExt cx="1182969" cy="1106726"/>
          </a:xfrm>
        </p:grpSpPr>
        <p:sp>
          <p:nvSpPr>
            <p:cNvPr id="18" name="Freeform 18"/>
            <p:cNvSpPr/>
            <p:nvPr/>
          </p:nvSpPr>
          <p:spPr>
            <a:xfrm>
              <a:off x="878005" y="747946"/>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0" y="0"/>
              <a:ext cx="635754" cy="747946"/>
            </a:xfrm>
            <a:custGeom>
              <a:avLst/>
              <a:gdLst/>
              <a:ahLst/>
              <a:cxnLst/>
              <a:rect l="l" t="t" r="r" b="b"/>
              <a:pathLst>
                <a:path w="635754" h="747946">
                  <a:moveTo>
                    <a:pt x="0" y="0"/>
                  </a:moveTo>
                  <a:lnTo>
                    <a:pt x="635754" y="0"/>
                  </a:lnTo>
                  <a:lnTo>
                    <a:pt x="635754" y="747946"/>
                  </a:lnTo>
                  <a:lnTo>
                    <a:pt x="0" y="7479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20" name="Freeform 20"/>
          <p:cNvSpPr/>
          <p:nvPr/>
        </p:nvSpPr>
        <p:spPr>
          <a:xfrm>
            <a:off x="1654876" y="442574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4433078" y="716559"/>
            <a:ext cx="2309691" cy="383986"/>
          </a:xfrm>
          <a:custGeom>
            <a:avLst/>
            <a:gdLst/>
            <a:ahLst/>
            <a:cxnLst/>
            <a:rect l="l" t="t" r="r" b="b"/>
            <a:pathLst>
              <a:path w="4619381" h="767972">
                <a:moveTo>
                  <a:pt x="0" y="0"/>
                </a:moveTo>
                <a:lnTo>
                  <a:pt x="4619381" y="0"/>
                </a:lnTo>
                <a:lnTo>
                  <a:pt x="4619381" y="767973"/>
                </a:lnTo>
                <a:lnTo>
                  <a:pt x="0" y="7679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مربع نص 21">
            <a:extLst>
              <a:ext uri="{FF2B5EF4-FFF2-40B4-BE49-F238E27FC236}">
                <a16:creationId xmlns:a16="http://schemas.microsoft.com/office/drawing/2014/main" id="{BABAEC97-A1B3-F217-C626-2488BF7AEE4A}"/>
              </a:ext>
            </a:extLst>
          </p:cNvPr>
          <p:cNvSpPr txBox="1"/>
          <p:nvPr/>
        </p:nvSpPr>
        <p:spPr>
          <a:xfrm>
            <a:off x="1101851" y="2367171"/>
            <a:ext cx="3456384" cy="2123658"/>
          </a:xfrm>
          <a:prstGeom prst="rect">
            <a:avLst/>
          </a:prstGeom>
          <a:noFill/>
        </p:spPr>
        <p:txBody>
          <a:bodyPr wrap="square" rtlCol="0">
            <a:spAutoFit/>
          </a:bodyPr>
          <a:lstStyle/>
          <a:p>
            <a:pPr algn="ctr"/>
            <a:r>
              <a:rPr lang="ar-EG" sz="4400" b="1" dirty="0">
                <a:latin typeface="Traditional Arabic" panose="02020603050405020304" pitchFamily="18" charset="-78"/>
                <a:cs typeface="Traditional Arabic" panose="02020603050405020304" pitchFamily="18" charset="-78"/>
              </a:rPr>
              <a:t>5-9</a:t>
            </a:r>
          </a:p>
          <a:p>
            <a:pPr algn="ctr"/>
            <a:r>
              <a:rPr lang="ar-EG" sz="4400" b="1" dirty="0">
                <a:latin typeface="Traditional Arabic" panose="02020603050405020304" pitchFamily="18" charset="-78"/>
                <a:cs typeface="Traditional Arabic" panose="02020603050405020304" pitchFamily="18" charset="-78"/>
              </a:rPr>
              <a:t>إدارة الموارد المالية للمشروع</a:t>
            </a:r>
          </a:p>
        </p:txBody>
      </p:sp>
      <p:pic>
        <p:nvPicPr>
          <p:cNvPr id="23" name="Picture 4" descr="أفضل المشاريع الصغيرة الناجحة في مصر 2023 – تجارتنا">
            <a:extLst>
              <a:ext uri="{FF2B5EF4-FFF2-40B4-BE49-F238E27FC236}">
                <a16:creationId xmlns:a16="http://schemas.microsoft.com/office/drawing/2014/main" id="{D8290EB9-1681-9BCA-CB45-2814A6207F9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60884" y="1516268"/>
            <a:ext cx="2028898" cy="12765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rPr>
              <a:t>الفكرة المحورية</a:t>
            </a:r>
            <a:endParaRPr lang="en-US" sz="3600" b="1" dirty="0">
              <a:solidFill>
                <a:srgbClr val="FFFFFF"/>
              </a:solidFill>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rPr>
              <a:t>المفاهيم الرئيسية</a:t>
            </a:r>
            <a:endParaRPr lang="en-US" sz="3600" b="1" dirty="0">
              <a:solidFill>
                <a:srgbClr val="FFFFFF"/>
              </a:solidFill>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rPr>
              <a:t>الأهداف</a:t>
            </a:r>
            <a:endParaRPr lang="en-US" sz="3600" b="1" dirty="0">
              <a:solidFill>
                <a:srgbClr val="FFFFFF"/>
              </a:solidFill>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3" y="833464"/>
            <a:ext cx="4807737"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t>التعرف على الإدارة المالية للمشروع.</a:t>
            </a:r>
            <a:endParaRPr lang="ar-EG" sz="4800" dirty="0"/>
          </a:p>
        </p:txBody>
      </p:sp>
      <p:sp>
        <p:nvSpPr>
          <p:cNvPr id="9" name="مربع نص 8">
            <a:extLst>
              <a:ext uri="{FF2B5EF4-FFF2-40B4-BE49-F238E27FC236}">
                <a16:creationId xmlns:a16="http://schemas.microsoft.com/office/drawing/2014/main" id="{F4B417DB-3C1B-4202-DFB8-92185EBDF643}"/>
              </a:ext>
            </a:extLst>
          </p:cNvPr>
          <p:cNvSpPr txBox="1"/>
          <p:nvPr/>
        </p:nvSpPr>
        <p:spPr>
          <a:xfrm>
            <a:off x="323528" y="2555612"/>
            <a:ext cx="5040560" cy="954107"/>
          </a:xfrm>
          <a:prstGeom prst="rect">
            <a:avLst/>
          </a:prstGeom>
          <a:noFill/>
        </p:spPr>
        <p:txBody>
          <a:bodyPr wrap="square">
            <a:spAutoFit/>
          </a:bodyPr>
          <a:lstStyle/>
          <a:p>
            <a:pPr marL="285750" indent="-285750">
              <a:buFont typeface="Arial" panose="020B0604020202020204" pitchFamily="34" charset="0"/>
              <a:buChar char="•"/>
            </a:pPr>
            <a:r>
              <a:rPr lang="ar-EG" sz="2800" b="1" dirty="0"/>
              <a:t>مفهوم الإدارة المالية للمشروع - تقدير الاحتياجات المالية للمشروع.</a:t>
            </a:r>
            <a:endParaRPr lang="ar-EG" sz="4800" b="1" dirty="0"/>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474226" y="3879210"/>
            <a:ext cx="5197085" cy="2308324"/>
          </a:xfrm>
          <a:prstGeom prst="rect">
            <a:avLst/>
          </a:prstGeom>
          <a:noFill/>
        </p:spPr>
        <p:txBody>
          <a:bodyPr wrap="square">
            <a:spAutoFit/>
          </a:bodyPr>
          <a:lstStyle/>
          <a:p>
            <a:r>
              <a:rPr lang="ar-EG" sz="2400" b="1" dirty="0"/>
              <a:t>يتوقع بعد نهاية الموضوع أن يكون الطلبة قادرين على:</a:t>
            </a:r>
            <a:endParaRPr lang="ar-EG" sz="3200" b="1" dirty="0"/>
          </a:p>
          <a:p>
            <a:r>
              <a:rPr lang="ar-EG" sz="2400" b="1" dirty="0"/>
              <a:t>1 التعرف على مفهوم الإدارة المالية للمشروع.</a:t>
            </a:r>
            <a:endParaRPr lang="ar-EG" sz="3200" b="1" dirty="0"/>
          </a:p>
          <a:p>
            <a:r>
              <a:rPr lang="ar-EG" sz="2400" b="1" dirty="0"/>
              <a:t>2 شرح أهمية الإدارة المالية للمشروع.</a:t>
            </a:r>
            <a:endParaRPr lang="ar-EG" sz="3200" b="1" dirty="0"/>
          </a:p>
          <a:p>
            <a:r>
              <a:rPr lang="ar-EG" sz="2400" b="1" dirty="0"/>
              <a:t>3 توضيح مراحل تقدير الاحتياجات المالية في المشروع.</a:t>
            </a:r>
            <a:endParaRPr lang="ar-EG" sz="3200" b="1" dirty="0"/>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9972F5F-D8E0-2554-76C5-3B2206213486}"/>
              </a:ext>
            </a:extLst>
          </p:cNvPr>
          <p:cNvSpPr txBox="1"/>
          <p:nvPr/>
        </p:nvSpPr>
        <p:spPr>
          <a:xfrm>
            <a:off x="1259135" y="404664"/>
            <a:ext cx="7128792" cy="6362045"/>
          </a:xfrm>
          <a:prstGeom prst="flowChartTerminator">
            <a:avLst/>
          </a:prstGeom>
          <a:noFill/>
          <a:ln>
            <a:noFill/>
          </a:ln>
          <a:effectLst/>
        </p:spPr>
        <p:txBody>
          <a:bodyPr wrap="square">
            <a:spAutoFit/>
          </a:bodyPr>
          <a:lstStyle/>
          <a:p>
            <a:pPr algn="ctr"/>
            <a:r>
              <a:rPr lang="ar-EG" sz="3200" b="1" dirty="0"/>
              <a:t>نجاح أي مشروع يتوقف على وجود أهداف رئيسة يسعى إلى تحقيقها، ويقاس هذا النجاح بمدى تحقيق تلك الأهداف، وتعد الأهداف المالية هي التطبيق الفعلي للأهداف الخاصة بإدارة عمليات المشروع، فإذا أراد صاحب المشروع الصغير أن يكون ناجحا فعليه أن يعرف كيف يكون مديرا ماليا</a:t>
            </a:r>
            <a:endParaRPr lang="ar-EG" sz="4800" b="1" dirty="0"/>
          </a:p>
          <a:p>
            <a:pPr algn="ctr"/>
            <a:r>
              <a:rPr lang="ar-EG" sz="3200" b="1" dirty="0"/>
              <a:t>جيدا؟</a:t>
            </a:r>
            <a:endParaRPr lang="ar-EG" sz="4800" b="1" dirty="0"/>
          </a:p>
          <a:p>
            <a:pPr algn="ctr"/>
            <a:r>
              <a:rPr lang="ar-EG" sz="3200" b="1" dirty="0"/>
              <a:t>وسنتعرف من خلال هذا الموضوع على الإدارة المالية وأهدافها، ودورها في المشروعات.</a:t>
            </a:r>
            <a:endParaRPr lang="ar-EG" sz="4800" b="1" dirty="0"/>
          </a:p>
        </p:txBody>
      </p:sp>
      <p:pic>
        <p:nvPicPr>
          <p:cNvPr id="5" name="صورة 4">
            <a:extLst>
              <a:ext uri="{FF2B5EF4-FFF2-40B4-BE49-F238E27FC236}">
                <a16:creationId xmlns:a16="http://schemas.microsoft.com/office/drawing/2014/main" id="{E98A9663-F034-5FF0-4B91-17618681338D}"/>
              </a:ext>
            </a:extLst>
          </p:cNvPr>
          <p:cNvPicPr>
            <a:picLocks noChangeAspect="1"/>
          </p:cNvPicPr>
          <p:nvPr/>
        </p:nvPicPr>
        <p:blipFill>
          <a:blip r:embed="rId2"/>
          <a:stretch>
            <a:fillRect/>
          </a:stretch>
        </p:blipFill>
        <p:spPr>
          <a:xfrm>
            <a:off x="179512" y="548680"/>
            <a:ext cx="1442070" cy="1252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7051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69BFBA2B-CC65-6FCF-EAF4-4DD82889A8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CC416DB-5E46-4C6D-628E-D4C1EC8987B5}"/>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991051F0-E9F7-A9CB-4ED2-91CEEE374062}"/>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DEBC9F67-CB15-AC91-8118-50419F01E51C}"/>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D4182E2C-0B2B-59A2-A216-84D4F34272D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9385CD6A-1D5D-D210-8707-E3190EEC395B}"/>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075560BB-DD89-C1D5-29BC-2A9E040EDA40}"/>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4279A486-8EA8-4D73-8E83-970947DAA38D}"/>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5C9B4A99-0C7A-3EB1-6730-21E8A01A8245}"/>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CD58267-657F-E710-8FC3-1D78048A6C19}"/>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266BFB5D-705F-B232-D913-BA395277318F}"/>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8EE93918-5018-A2B4-FE11-07CC7F8BDE56}"/>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045A9EDF-77AA-B075-60CC-51EBC4E5624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AC3DF3D3-9C34-5AC6-60FA-F0CDC76D7B8A}"/>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F30EC1F9-8675-3308-4053-8CEB83259E03}"/>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E9354E26-0638-7ACC-7EA1-C4318D9E4C93}"/>
              </a:ext>
            </a:extLst>
          </p:cNvPr>
          <p:cNvSpPr txBox="1"/>
          <p:nvPr/>
        </p:nvSpPr>
        <p:spPr>
          <a:xfrm>
            <a:off x="876365" y="2120767"/>
            <a:ext cx="2622559" cy="2554545"/>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الهدف الأول  أن يكون الطلبة قادرين على التعرف على مفهوم الإدارة المالية للمشروع.</a:t>
            </a:r>
            <a:endParaRPr lang="ar-EG"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3598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565C28AC-6D07-907C-E229-A584C1FA07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921ACA-CA99-4A9E-8BCB-AD881FFE2310}"/>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5DBBC4C-7A8A-288C-1198-5ADF66B26D58}"/>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1D65D885-C6A5-558E-2D3A-0A274547B2D1}"/>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C85C330E-6E20-2BFF-BC4F-51C350BF3AB6}"/>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21C63839-6961-09AE-BD9A-DDD45F4A61CC}"/>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F1B5633C-1EC4-93D5-BDFB-7A1D2CBC81A4}"/>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FEDEF6A0-5151-8F0E-3FEE-B1B4B83A1ACD}"/>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01EA70B4-14DB-6E25-A30D-B28497F60293}"/>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42A86091-6BFB-B1D0-91F7-EB526EB2F1C8}"/>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EEAB1031-AB2D-33B2-6AA0-C652957B85C0}"/>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286DF5F3-918B-5952-0095-5C0F1D43698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C443E74B-B21E-D46F-2F3E-A9504E777B86}"/>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9F59460D-F64E-F86D-2186-01158A6AB1E0}"/>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BA1EFB8B-76DC-2E86-022F-38DB9C90E6E0}"/>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2B93479D-F9D0-8746-7E41-317CE032F7F8}"/>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4E1B7A53-3C68-EDFE-20EF-48B2C152E6C7}"/>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74283900-E91B-E9C3-EA20-A982E6BEF7F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D544F1A7-E533-9E13-E967-BAEE38EE2658}"/>
              </a:ext>
            </a:extLst>
          </p:cNvPr>
          <p:cNvSpPr txBox="1"/>
          <p:nvPr/>
        </p:nvSpPr>
        <p:spPr>
          <a:xfrm>
            <a:off x="109676" y="2277954"/>
            <a:ext cx="4969447" cy="1754326"/>
          </a:xfrm>
          <a:prstGeom prst="rect">
            <a:avLst/>
          </a:prstGeom>
          <a:noFill/>
        </p:spPr>
        <p:txBody>
          <a:bodyPr wrap="square">
            <a:spAutoFit/>
          </a:bodyPr>
          <a:lstStyle/>
          <a:p>
            <a:pPr algn="ctr"/>
            <a:r>
              <a:rPr lang="ar-EG" sz="5400" b="1" dirty="0">
                <a:solidFill>
                  <a:srgbClr val="0070C0"/>
                </a:solidFill>
                <a:latin typeface="Traditional Arabic" panose="02020603050405020304" pitchFamily="18" charset="-78"/>
                <a:cs typeface="Traditional Arabic" panose="02020603050405020304" pitchFamily="18" charset="-78"/>
              </a:rPr>
              <a:t>مفهوم الإدارة المالية للمشروع</a:t>
            </a:r>
            <a:endParaRPr lang="ar-EG" sz="14400" dirty="0">
              <a:solidFill>
                <a:srgbClr val="0070C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696076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1556792"/>
            <a:ext cx="7740352" cy="2862322"/>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t>هي الإدارة التي تُعد البيانات المالية وتستخدمها؛ لتحديد وضع المشروع المالي، وتتضمن حفظ القيود المالية، وإعداد البيانات والخطط المالية لإنجاح المشروع الصغير</a:t>
            </a:r>
          </a:p>
          <a:p>
            <a:r>
              <a:rPr lang="ar-EG" sz="3600" b="1" dirty="0"/>
              <a:t>وتسعى الإدارة المالية في المشروع الصغير لتحقيق العديد من الأهداف؛ من أهمها:</a:t>
            </a:r>
          </a:p>
        </p:txBody>
      </p:sp>
    </p:spTree>
    <p:extLst>
      <p:ext uri="{BB962C8B-B14F-4D97-AF65-F5344CB8AC3E}">
        <p14:creationId xmlns:p14="http://schemas.microsoft.com/office/powerpoint/2010/main" val="27057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7423438C-E8A3-B9FC-31C6-5306EB339E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26D320-4898-AFBC-06BE-FFD4694285E8}"/>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8FABF094-0814-512E-297A-8BDDA1A44268}"/>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DAB9A288-C964-236F-1613-F38D14453CEA}"/>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DB6D71D3-1A8B-5E13-5946-DC70E85F7F1A}"/>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21C1C63E-EEDE-CF9A-F6F1-545BA611663E}"/>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AF682CAF-8AB5-3784-CD4A-A8A283E6915C}"/>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51939952-DECC-CA30-3031-C775617537D0}"/>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A5124575-619A-2240-5BA8-85DD18A13F3F}"/>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D302BEC5-604F-C02C-0E14-44541CD8D009}"/>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711D6DA3-65A8-B26F-ECEC-691E3AFEEF51}"/>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C8F193AC-D006-963A-5B73-19252F12E1AE}"/>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C100BF4D-E776-3EE5-A109-0C815D6B4FC2}"/>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B48D4DE7-9EA4-AC58-38C4-5DB8ADD7BFBF}"/>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1C612D3F-D67B-2755-67F4-B3492B69527F}"/>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D0A91DE0-3698-6A17-3C9A-C27EBC411997}"/>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588193EA-1095-6798-B672-9C981AAB0BA9}"/>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7DE0C1CB-0418-8557-3E11-B022EC2B8BB4}"/>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D614FD6A-A96B-50A3-DC88-5635EF51F69A}"/>
              </a:ext>
            </a:extLst>
          </p:cNvPr>
          <p:cNvSpPr txBox="1"/>
          <p:nvPr/>
        </p:nvSpPr>
        <p:spPr>
          <a:xfrm>
            <a:off x="90919" y="2520442"/>
            <a:ext cx="4969447" cy="923330"/>
          </a:xfrm>
          <a:prstGeom prst="rect">
            <a:avLst/>
          </a:prstGeom>
          <a:noFill/>
        </p:spPr>
        <p:txBody>
          <a:bodyPr wrap="square">
            <a:spAutoFit/>
          </a:bodyPr>
          <a:lstStyle/>
          <a:p>
            <a:pPr algn="ctr"/>
            <a:r>
              <a:rPr lang="ar-EG" sz="5400" b="1" dirty="0">
                <a:solidFill>
                  <a:srgbClr val="2AA1B7"/>
                </a:solidFill>
                <a:latin typeface="Traditional Arabic" panose="02020603050405020304" pitchFamily="18" charset="-78"/>
                <a:cs typeface="Traditional Arabic" panose="02020603050405020304" pitchFamily="18" charset="-78"/>
              </a:rPr>
              <a:t>إدارة الموارد البشرية</a:t>
            </a:r>
            <a:endParaRPr lang="en-US" sz="5400" b="1" dirty="0">
              <a:solidFill>
                <a:srgbClr val="2AA1B7"/>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41668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467544" y="2204864"/>
            <a:ext cx="7740352" cy="3170099"/>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4000" b="1" dirty="0"/>
              <a:t>هي وظيفة تعنى باختيار الموظفين الأكفاء للعمل في المشروع، كما تهتم بالحفاظ على الموظفين الموجودين من خلال وضع البرامج والأنظمة التي تنظم العلاقة بين المدير أو صاحب المشروع والموظفين، وتستهدف الحصول على أفضل أداء.</a:t>
            </a:r>
          </a:p>
        </p:txBody>
      </p:sp>
    </p:spTree>
    <p:extLst>
      <p:ext uri="{BB962C8B-B14F-4D97-AF65-F5344CB8AC3E}">
        <p14:creationId xmlns:p14="http://schemas.microsoft.com/office/powerpoint/2010/main" val="84146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3">
            <a:extLst>
              <a:ext uri="{FF2B5EF4-FFF2-40B4-BE49-F238E27FC236}">
                <a16:creationId xmlns:a16="http://schemas.microsoft.com/office/drawing/2014/main" id="{CDA7DE4E-1F01-E030-D2D1-1904CBDC188D}"/>
              </a:ext>
            </a:extLst>
          </p:cNvPr>
          <p:cNvGraphicFramePr>
            <a:graphicFrameLocks noGrp="1"/>
          </p:cNvGraphicFramePr>
          <p:nvPr>
            <p:extLst>
              <p:ext uri="{D42A27DB-BD31-4B8C-83A1-F6EECF244321}">
                <p14:modId xmlns:p14="http://schemas.microsoft.com/office/powerpoint/2010/main" val="611173352"/>
              </p:ext>
            </p:extLst>
          </p:nvPr>
        </p:nvGraphicFramePr>
        <p:xfrm>
          <a:off x="5580112" y="561236"/>
          <a:ext cx="3048000" cy="171472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8656">
                <a:tc>
                  <a:txBody>
                    <a:bodyPr/>
                    <a:lstStyle/>
                    <a:p>
                      <a:pPr algn="ctr"/>
                      <a:r>
                        <a:rPr lang="ar-EG" sz="2400" b="1" dirty="0">
                          <a:solidFill>
                            <a:schemeClr val="accent4">
                              <a:lumMod val="50000"/>
                            </a:schemeClr>
                          </a:solidFill>
                        </a:rPr>
                        <a:t>1</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257528">
                <a:tc>
                  <a:txBody>
                    <a:bodyPr/>
                    <a:lstStyle/>
                    <a:p>
                      <a:pPr algn="ctr"/>
                      <a:r>
                        <a:rPr lang="ar-EG" sz="2800" b="1" dirty="0"/>
                        <a:t>تحقيق الربحية لصاحب المشروع</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4" name="جدول 3">
            <a:extLst>
              <a:ext uri="{FF2B5EF4-FFF2-40B4-BE49-F238E27FC236}">
                <a16:creationId xmlns:a16="http://schemas.microsoft.com/office/drawing/2014/main" id="{990006BB-60A3-6265-18B0-91DA7134E36E}"/>
              </a:ext>
            </a:extLst>
          </p:cNvPr>
          <p:cNvGraphicFramePr>
            <a:graphicFrameLocks noGrp="1"/>
          </p:cNvGraphicFramePr>
          <p:nvPr>
            <p:extLst>
              <p:ext uri="{D42A27DB-BD31-4B8C-83A1-F6EECF244321}">
                <p14:modId xmlns:p14="http://schemas.microsoft.com/office/powerpoint/2010/main" val="2114211980"/>
              </p:ext>
            </p:extLst>
          </p:nvPr>
        </p:nvGraphicFramePr>
        <p:xfrm>
          <a:off x="3347864" y="3884364"/>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3</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070542595"/>
                  </a:ext>
                </a:extLst>
              </a:tr>
              <a:tr h="1319602">
                <a:tc>
                  <a:txBody>
                    <a:bodyPr/>
                    <a:lstStyle/>
                    <a:p>
                      <a:pPr algn="ctr"/>
                      <a:r>
                        <a:rPr lang="ar-EG" sz="3200" b="1" dirty="0"/>
                        <a:t>تخطيط الأموال ، واستثمارها بفاعلية</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5" name="جدول 4">
            <a:extLst>
              <a:ext uri="{FF2B5EF4-FFF2-40B4-BE49-F238E27FC236}">
                <a16:creationId xmlns:a16="http://schemas.microsoft.com/office/drawing/2014/main" id="{460640CD-45DB-58EE-098F-7E40B773B78A}"/>
              </a:ext>
            </a:extLst>
          </p:cNvPr>
          <p:cNvGraphicFramePr>
            <a:graphicFrameLocks noGrp="1"/>
          </p:cNvGraphicFramePr>
          <p:nvPr>
            <p:extLst>
              <p:ext uri="{D42A27DB-BD31-4B8C-83A1-F6EECF244321}">
                <p14:modId xmlns:p14="http://schemas.microsoft.com/office/powerpoint/2010/main" val="1999364038"/>
              </p:ext>
            </p:extLst>
          </p:nvPr>
        </p:nvGraphicFramePr>
        <p:xfrm>
          <a:off x="695163" y="561236"/>
          <a:ext cx="3600400" cy="1524000"/>
        </p:xfrm>
        <a:graphic>
          <a:graphicData uri="http://schemas.openxmlformats.org/drawingml/2006/table">
            <a:tbl>
              <a:tblPr firstRow="1" bandRow="1">
                <a:tableStyleId>{5C22544A-7EE6-4342-B048-85BDC9FD1C3A}</a:tableStyleId>
              </a:tblPr>
              <a:tblGrid>
                <a:gridCol w="3600400">
                  <a:extLst>
                    <a:ext uri="{9D8B030D-6E8A-4147-A177-3AD203B41FA5}">
                      <a16:colId xmlns:a16="http://schemas.microsoft.com/office/drawing/2014/main" val="2891866001"/>
                    </a:ext>
                  </a:extLst>
                </a:gridCol>
              </a:tblGrid>
              <a:tr h="250062">
                <a:tc>
                  <a:txBody>
                    <a:bodyPr/>
                    <a:lstStyle/>
                    <a:p>
                      <a:pPr algn="ctr"/>
                      <a:r>
                        <a:rPr lang="ar-EG" sz="2400" b="1" dirty="0">
                          <a:solidFill>
                            <a:schemeClr val="accent4">
                              <a:lumMod val="50000"/>
                            </a:schemeClr>
                          </a:solidFill>
                        </a:rPr>
                        <a:t>2</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70542595"/>
                  </a:ext>
                </a:extLst>
              </a:tr>
              <a:tr h="835129">
                <a:tc>
                  <a:txBody>
                    <a:bodyPr/>
                    <a:lstStyle/>
                    <a:p>
                      <a:pPr algn="ctr"/>
                      <a:r>
                        <a:rPr lang="ar-EG" sz="3200" b="1" dirty="0"/>
                        <a:t>إدارة الأموال بكفاءة والرقابة عليها</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spTree>
    <p:extLst>
      <p:ext uri="{BB962C8B-B14F-4D97-AF65-F5344CB8AC3E}">
        <p14:creationId xmlns:p14="http://schemas.microsoft.com/office/powerpoint/2010/main" val="379791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92318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11560" y="2852936"/>
            <a:ext cx="7443700" cy="1736646"/>
          </a:xfrm>
          <a:prstGeom prst="roundRect">
            <a:avLst/>
          </a:prstGeom>
          <a:noFill/>
          <a:ln>
            <a:noFill/>
          </a:ln>
        </p:spPr>
        <p:txBody>
          <a:bodyPr wrap="square">
            <a:spAutoFit/>
          </a:bodyPr>
          <a:lstStyle/>
          <a:p>
            <a:pPr algn="ctr"/>
            <a:r>
              <a:rPr lang="ar-EG" sz="3200" b="1" dirty="0"/>
              <a:t>ابحث في مصادر المعلومات عن نماذج ورقية أو إلكترونية لإدارة البيانات المالية؛ مثل حفظ القيود</a:t>
            </a:r>
          </a:p>
          <a:p>
            <a:pPr algn="ctr"/>
            <a:r>
              <a:rPr lang="ar-EG" sz="3200" b="1" dirty="0"/>
              <a:t>المالية، وإعداد البيانات والخطط المالية.</a:t>
            </a:r>
          </a:p>
        </p:txBody>
      </p:sp>
    </p:spTree>
    <p:extLst>
      <p:ext uri="{BB962C8B-B14F-4D97-AF65-F5344CB8AC3E}">
        <p14:creationId xmlns:p14="http://schemas.microsoft.com/office/powerpoint/2010/main" val="30137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DE0FEB37-2AF9-8248-90A7-26F125F402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D48271-4E09-A5A8-5308-4A9F519A5A96}"/>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F16200A1-9B1C-E84F-106A-9D8462848F0C}"/>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310A61AE-6EBB-0DE5-A306-B28A458BCF0C}"/>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838C3933-CD6A-E871-1EFF-670A04D7F3A7}"/>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29C0FC7C-7491-8E69-78DA-EC228943F50C}"/>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95487B13-6AB8-1FBA-42B7-73472CA7B5CF}"/>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E93DAA64-5E83-AF5B-EB1E-86B48BEF3936}"/>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667BEF6F-D00C-3263-D85F-74C530C30E91}"/>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8AD251BC-A06E-A69B-FB8D-B6AAC4828C07}"/>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F7C8671B-8685-C5FA-987C-BE5ED2D2109F}"/>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F043B38C-9373-8EBC-8430-E32EA9809AFE}"/>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DDB58F7D-8832-11AC-8D36-538044ADE5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ECF625B2-FA67-8BDF-9A22-B0DBF9874251}"/>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B7E4C0A5-B04A-8FF5-42E4-10A30A3943C1}"/>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F2617C6D-EB8F-BDAD-88B6-61A783DE608C}"/>
              </a:ext>
            </a:extLst>
          </p:cNvPr>
          <p:cNvSpPr txBox="1"/>
          <p:nvPr/>
        </p:nvSpPr>
        <p:spPr>
          <a:xfrm>
            <a:off x="876365" y="2120767"/>
            <a:ext cx="2622559" cy="2062103"/>
          </a:xfrm>
          <a:prstGeom prst="rect">
            <a:avLst/>
          </a:prstGeom>
          <a:noFill/>
        </p:spPr>
        <p:txBody>
          <a:bodyPr wrap="square">
            <a:spAutoFit/>
          </a:bodyPr>
          <a:lstStyle/>
          <a:p>
            <a:pPr algn="ctr"/>
            <a:r>
              <a:rPr lang="ar-EG" sz="3200" b="1" dirty="0">
                <a:solidFill>
                  <a:schemeClr val="accent2">
                    <a:lumMod val="50000"/>
                  </a:schemeClr>
                </a:solidFill>
                <a:latin typeface="Traditional Arabic" panose="02020603050405020304" pitchFamily="18" charset="-78"/>
                <a:cs typeface="Traditional Arabic" panose="02020603050405020304" pitchFamily="18" charset="-78"/>
              </a:rPr>
              <a:t>الهدف الثاني  أن يكون الطلبة قادرين على شرح أهمية الإدارة المالية للمشروع.</a:t>
            </a:r>
          </a:p>
        </p:txBody>
      </p:sp>
    </p:spTree>
    <p:extLst>
      <p:ext uri="{BB962C8B-B14F-4D97-AF65-F5344CB8AC3E}">
        <p14:creationId xmlns:p14="http://schemas.microsoft.com/office/powerpoint/2010/main" val="160830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92F1F492-A77A-042F-D32E-B395EDDDF03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7CF269-7C43-4B32-75F0-47BE343ECB92}"/>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516FE3B8-7B1F-3330-66B6-66127E81FB3B}"/>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C6D0AD4C-E798-05DC-59EC-19DA06CCB45B}"/>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9B7C59EC-3BFA-9555-80BC-B4B37BC4A4C2}"/>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0E35B45A-07CE-9285-1A81-BCC5379A089B}"/>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B298AF3F-A2E4-9CAD-1D1A-F8ECFCA87895}"/>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0BBA16F9-7940-7A0E-C3AC-0B47930ACFBF}"/>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36BD1CB9-9467-488D-45EE-B43129423085}"/>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A160CA79-C296-AD41-84F1-73E8BF2409B0}"/>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BE135E34-2ED7-7861-286A-680522E7EFDC}"/>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D733D558-D1BC-7969-AE47-4033A2863C6B}"/>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A65C78B0-2A86-2712-6BF3-E8ED27BC151E}"/>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B13F3817-95A5-5C58-5E32-97B963DC2824}"/>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C7C3197D-CC06-674F-DE71-4C70ECC5B684}"/>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892B32F3-BA46-C78C-E755-1075DDB67951}"/>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2CACA597-23F3-C258-D6AB-7FE94F36D542}"/>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3DB57BB2-3B66-D73C-287B-A5BB49EB5B59}"/>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A939402C-9252-5921-B1F2-9D58BB0AB0F3}"/>
              </a:ext>
            </a:extLst>
          </p:cNvPr>
          <p:cNvSpPr txBox="1"/>
          <p:nvPr/>
        </p:nvSpPr>
        <p:spPr>
          <a:xfrm>
            <a:off x="109676" y="2277954"/>
            <a:ext cx="4969447" cy="175432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أهمية الإدارة المالية للمشروع</a:t>
            </a:r>
            <a:endParaRPr kumimoji="0" lang="ar-EG" sz="14400" b="0"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279021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124744"/>
            <a:ext cx="7151104" cy="5509200"/>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t>الإدارة المالية من أهم الأدوات التنظيمية في المشروع الصغير؛ لأنها غالبًا ما تبدأ بقدرات مالية وتمويلية منخفضة، لذلك تكون إدارتها دقيقة وحساسة؛ لأنها سبب رئيس في نجاح المشروع وتوسعه، أو فشله وإغلاقه.</a:t>
            </a:r>
          </a:p>
          <a:p>
            <a:pPr algn="ctr"/>
            <a:r>
              <a:rPr lang="ar-EG" sz="3200" b="1" dirty="0"/>
              <a:t>وتكمن أهميتها في التخطيط المالي للمشروع؛ وهو قدرة المشروع على الوفاء بالتزاماته المالية تجاه المواد الخام، وأجور العمال، وتكاليف الخدمات المساندة كالكهرباء والهاتف، وجميع أنواع المصروفات اللازمة لعمليات التشغيل، مع مراعاة تحقيق الأهداف الربحية</a:t>
            </a:r>
          </a:p>
        </p:txBody>
      </p:sp>
    </p:spTree>
    <p:extLst>
      <p:ext uri="{BB962C8B-B14F-4D97-AF65-F5344CB8AC3E}">
        <p14:creationId xmlns:p14="http://schemas.microsoft.com/office/powerpoint/2010/main" val="34827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55E2060D-00AD-2A3C-CCA0-D32D3C75E9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A28E10-70EF-2AAA-F1A5-B039C2B9DD02}"/>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010869D9-DDBC-774F-FDEA-97982948B4EB}"/>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8E40ECFB-8DE4-6FB8-4377-9BC098449143}"/>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7E1885DA-A5C5-FE39-F70C-C76EBD123E1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0545A04C-BEDA-BD3D-DBE0-2610A966F1B5}"/>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3E2BA466-EB3C-0946-61A0-513EEA6AE29C}"/>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3106E5FC-21DE-5541-7F20-4B890EEE944C}"/>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AB99AACA-5D2B-3C25-A2A3-AD6B7534F8FA}"/>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A4FF021F-53BA-DB03-7727-FFAF7093F27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A1D2A7B1-84B0-5EB5-2F51-1BFEFA6D30D9}"/>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E30AA31C-CC8F-D382-7E09-CDB7EF78F4A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7F295E84-66CE-0244-B5AD-98447FC6BEF9}"/>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601A3220-83EA-4640-3451-C769944100CD}"/>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A17B8919-4F9F-D1DF-0392-0A70815A136D}"/>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3C2FAC94-C266-169F-A904-6A0B61E26306}"/>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448579C1-B810-97CB-E4BC-9660313AA06A}"/>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89402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11560" y="2560677"/>
            <a:ext cx="7443700" cy="1736646"/>
          </a:xfrm>
          <a:prstGeom prst="roundRect">
            <a:avLst/>
          </a:prstGeom>
          <a:noFill/>
          <a:ln>
            <a:noFill/>
          </a:ln>
        </p:spPr>
        <p:txBody>
          <a:bodyPr wrap="square">
            <a:spAutoFit/>
          </a:bodyPr>
          <a:lstStyle/>
          <a:p>
            <a:pPr algn="ctr"/>
            <a:r>
              <a:rPr lang="ar-EG" sz="3200" b="1" dirty="0"/>
              <a:t> من خلال البحث في مصادر المعلومات ابحث عن الإدارة المالية في أحد المنظمات، ثم استخرج أبرز</a:t>
            </a:r>
            <a:endParaRPr lang="ar-EG" sz="4800" b="1" dirty="0"/>
          </a:p>
          <a:p>
            <a:pPr algn="ctr"/>
            <a:r>
              <a:rPr lang="ar-EG" sz="3200" b="1" dirty="0"/>
              <a:t>أعمالها، وأثر ذلك على المنظمة.</a:t>
            </a:r>
            <a:endParaRPr lang="ar-EG" sz="4800" b="1" dirty="0"/>
          </a:p>
        </p:txBody>
      </p:sp>
    </p:spTree>
    <p:extLst>
      <p:ext uri="{BB962C8B-B14F-4D97-AF65-F5344CB8AC3E}">
        <p14:creationId xmlns:p14="http://schemas.microsoft.com/office/powerpoint/2010/main" val="346807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60C96247-A7A4-6B3F-0C00-29BE3773244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8F38655-99AF-D84E-42BE-C67E74399ED7}"/>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6FE7B09D-A6C0-0038-B0BC-B77FBC72F1D2}"/>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FC4CB66B-1E16-9EFF-4ACA-75DA264501E0}"/>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8DB92A57-B51B-F132-9965-667DA3F46524}"/>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3B23DE11-0203-9A6D-50CE-9F4B8C57971E}"/>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5F6640C3-8858-3BB9-41CF-0CB002E6BA33}"/>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95001167-E0B6-4B78-8CCD-BFBE35E30F53}"/>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4A603200-D3FE-92F3-212B-064C2142782E}"/>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FEC10382-6B32-08A8-C832-7D6E9BE0F38A}"/>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7F520E2F-EC03-7DA2-9B5F-2DC4000F2592}"/>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FB783AEE-1F58-C71F-FF46-9978F27D615F}"/>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8E00E0AA-59AA-E9E0-3E49-5D1C9924EE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14AC1795-02A6-9C18-5FA2-97BC403825CA}"/>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384BF5A3-3577-4D20-EC37-53B3A2755E05}"/>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1558C131-506E-97D7-5D59-87500EAEB33A}"/>
              </a:ext>
            </a:extLst>
          </p:cNvPr>
          <p:cNvSpPr txBox="1"/>
          <p:nvPr/>
        </p:nvSpPr>
        <p:spPr>
          <a:xfrm>
            <a:off x="876365" y="2120767"/>
            <a:ext cx="2622559" cy="2554545"/>
          </a:xfrm>
          <a:prstGeom prst="rect">
            <a:avLst/>
          </a:prstGeom>
          <a:noFill/>
        </p:spPr>
        <p:txBody>
          <a:bodyPr wrap="square">
            <a:spAutoFit/>
          </a:bodyPr>
          <a:lstStyle/>
          <a:p>
            <a:pPr algn="ctr"/>
            <a:r>
              <a:rPr lang="ar-EG" sz="3200" b="1" dirty="0">
                <a:solidFill>
                  <a:schemeClr val="accent2">
                    <a:lumMod val="50000"/>
                  </a:schemeClr>
                </a:solidFill>
                <a:latin typeface="Traditional Arabic" panose="02020603050405020304" pitchFamily="18" charset="-78"/>
                <a:cs typeface="Traditional Arabic" panose="02020603050405020304" pitchFamily="18" charset="-78"/>
              </a:rPr>
              <a:t>الهدف الثالث أن يكون الطلبة قادرين على توضيح مراحل تقدير الاحتياجات المالية في المشروع.</a:t>
            </a:r>
            <a:endParaRPr lang="ar-EG" sz="4800" b="1" dirty="0">
              <a:solidFill>
                <a:schemeClr val="accent2">
                  <a:lumMod val="50000"/>
                </a:schemeClr>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9819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B5666247-D431-7914-478B-0AA7C7DC50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AB145FF-7E3F-3699-C660-06D74251368F}"/>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ED57ABFF-E50A-B2B2-94CC-0C2EB5C0F69D}"/>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5B23C854-49E2-01DA-358F-DDC6817ECDF6}"/>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D6094A38-49BF-8031-0E6C-B27DB53C50A3}"/>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CEA4B990-6D29-9FE6-0B5A-5AC920B7870E}"/>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9038B179-FF57-C59E-4CFC-2C969602AF9C}"/>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73C6AE56-2C25-B799-0D42-A9A4EB6AC3C5}"/>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17182FAC-A633-C400-7371-43679117CE97}"/>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FB2B75E8-1BFF-8ED9-1339-BC74392153DA}"/>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876B0062-CEC6-5FE9-D167-17E5EF6340B7}"/>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F49A96F1-9C00-1C5C-B8B6-692DDFFEA0AF}"/>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0AC948D4-48C8-6F4B-CC6A-2E728D16EBBA}"/>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6F1CCA17-F7E7-F6B8-393A-E17EFCD375B0}"/>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C74A1B67-CFCC-9DD3-B6F9-E8B009D3B9A9}"/>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0BA05AFE-12B3-3834-0D2F-3E734E56B6AC}"/>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B72180E9-166C-C14C-212F-9D9249B109AE}"/>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BA1DF7D1-32C0-B57E-8C5B-7452A666BCD4}"/>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E8377F17-894E-36FD-0814-5409348026DC}"/>
              </a:ext>
            </a:extLst>
          </p:cNvPr>
          <p:cNvSpPr txBox="1"/>
          <p:nvPr/>
        </p:nvSpPr>
        <p:spPr>
          <a:xfrm>
            <a:off x="109676" y="2277954"/>
            <a:ext cx="4969447" cy="1754326"/>
          </a:xfrm>
          <a:prstGeom prst="rect">
            <a:avLst/>
          </a:prstGeom>
          <a:noFill/>
        </p:spPr>
        <p:txBody>
          <a:bodyPr wrap="square">
            <a:spAutoFit/>
          </a:bodyPr>
          <a:lstStyle/>
          <a:p>
            <a:pPr lvl="0" algn="ctr">
              <a:defRPr/>
            </a:pPr>
            <a:r>
              <a:rPr lang="ar-EG" sz="5400" b="1" dirty="0">
                <a:solidFill>
                  <a:srgbClr val="0070C0"/>
                </a:solidFill>
                <a:latin typeface="Traditional Arabic" panose="02020603050405020304" pitchFamily="18" charset="-78"/>
                <a:cs typeface="Traditional Arabic" panose="02020603050405020304" pitchFamily="18" charset="-78"/>
              </a:rPr>
              <a:t>تقدير الاحتياجات المالية </a:t>
            </a:r>
          </a:p>
          <a:p>
            <a:pPr lvl="0" algn="ctr">
              <a:defRPr/>
            </a:pPr>
            <a:r>
              <a:rPr lang="ar-EG" sz="5400" b="1" dirty="0">
                <a:solidFill>
                  <a:srgbClr val="0070C0"/>
                </a:solidFill>
                <a:latin typeface="Traditional Arabic" panose="02020603050405020304" pitchFamily="18" charset="-78"/>
                <a:cs typeface="Traditional Arabic" panose="02020603050405020304" pitchFamily="18" charset="-78"/>
              </a:rPr>
              <a:t>للمشروع:</a:t>
            </a:r>
          </a:p>
        </p:txBody>
      </p:sp>
    </p:spTree>
    <p:extLst>
      <p:ext uri="{BB962C8B-B14F-4D97-AF65-F5344CB8AC3E}">
        <p14:creationId xmlns:p14="http://schemas.microsoft.com/office/powerpoint/2010/main" val="1130318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484784"/>
            <a:ext cx="7151104" cy="3416320"/>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t>تختلف الاحتياجات المالية في المشروعات وفقا لمراحل هذه المشروعات ودورة حياتها؛ حيث إن لكل مرحلة احتياجاتها الخاصة التي تختلف عن سابقاتها، وتتكون مراحل تقدير الاحتياجات المالية في المشروع الصغير من المراحل الآتية:</a:t>
            </a:r>
            <a:endParaRPr lang="ar-EG" sz="5400" b="1" dirty="0"/>
          </a:p>
        </p:txBody>
      </p:sp>
    </p:spTree>
    <p:extLst>
      <p:ext uri="{BB962C8B-B14F-4D97-AF65-F5344CB8AC3E}">
        <p14:creationId xmlns:p14="http://schemas.microsoft.com/office/powerpoint/2010/main" val="288104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1077218"/>
          </a:xfrm>
          <a:prstGeom prst="rect">
            <a:avLst/>
          </a:prstGeom>
          <a:noFill/>
        </p:spPr>
        <p:txBody>
          <a:bodyPr wrap="square" rtlCol="0">
            <a:spAutoFit/>
          </a:bodyPr>
          <a:lstStyle/>
          <a:p>
            <a:pPr algn="ctr"/>
            <a:r>
              <a:rPr lang="ar-EG" sz="3200" b="1" dirty="0">
                <a:solidFill>
                  <a:schemeClr val="bg1"/>
                </a:solidFill>
              </a:rPr>
              <a:t>المرحلة الأولى (التأسيس)</a:t>
            </a: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569660"/>
          </a:xfrm>
          <a:prstGeom prst="rect">
            <a:avLst/>
          </a:prstGeom>
          <a:noFill/>
        </p:spPr>
        <p:txBody>
          <a:bodyPr wrap="square">
            <a:spAutoFit/>
          </a:bodyPr>
          <a:lstStyle/>
          <a:p>
            <a:r>
              <a:rPr lang="ar-EG" sz="3200" b="1" dirty="0"/>
              <a:t>في هذه المرحلة تكون الحاجة للأموال كبيرة لأغراض الدراسات والتصاميم، والإنشاء والتنفيذ، وتأمين الموقع والآلات، ونفقات التراخيص والتأثيث والنقل، و غيرها.</a:t>
            </a:r>
            <a:endParaRPr lang="ar-EG" sz="6000" b="1" dirty="0"/>
          </a:p>
        </p:txBody>
      </p:sp>
    </p:spTree>
    <p:extLst>
      <p:ext uri="{BB962C8B-B14F-4D97-AF65-F5344CB8AC3E}">
        <p14:creationId xmlns:p14="http://schemas.microsoft.com/office/powerpoint/2010/main" val="163405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1200329"/>
          </a:xfrm>
          <a:prstGeom prst="rect">
            <a:avLst/>
          </a:prstGeom>
          <a:noFill/>
        </p:spPr>
        <p:txBody>
          <a:bodyPr wrap="square" rtlCol="0">
            <a:spAutoFit/>
          </a:bodyPr>
          <a:lstStyle/>
          <a:p>
            <a:pPr algn="ctr"/>
            <a:r>
              <a:rPr lang="ar-EG" sz="3600" b="1" dirty="0">
                <a:solidFill>
                  <a:schemeClr val="bg1"/>
                </a:solidFill>
              </a:rPr>
              <a:t>المرحلة الثانية (التنفيذ)</a:t>
            </a:r>
            <a:endParaRPr lang="ar-EG" sz="5400"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754326"/>
          </a:xfrm>
          <a:prstGeom prst="rect">
            <a:avLst/>
          </a:prstGeom>
          <a:noFill/>
        </p:spPr>
        <p:txBody>
          <a:bodyPr wrap="square">
            <a:spAutoFit/>
          </a:bodyPr>
          <a:lstStyle/>
          <a:p>
            <a:r>
              <a:rPr lang="ar-EG" sz="3600" b="1" dirty="0"/>
              <a:t>في هذه المرحلة تظهر التدفقات المالية على شكل إيرادات وأرباح من خلال بيع منتجات المشروع، بالإضافة إلى بعض المصروفات التشغيلية.</a:t>
            </a:r>
          </a:p>
        </p:txBody>
      </p:sp>
      <p:pic>
        <p:nvPicPr>
          <p:cNvPr id="3" name="صورة 2">
            <a:extLst>
              <a:ext uri="{FF2B5EF4-FFF2-40B4-BE49-F238E27FC236}">
                <a16:creationId xmlns:a16="http://schemas.microsoft.com/office/drawing/2014/main" id="{68546641-824A-B43B-57B8-35F1407E4271}"/>
              </a:ext>
            </a:extLst>
          </p:cNvPr>
          <p:cNvPicPr>
            <a:picLocks noChangeAspect="1"/>
          </p:cNvPicPr>
          <p:nvPr/>
        </p:nvPicPr>
        <p:blipFill>
          <a:blip r:embed="rId3"/>
          <a:stretch>
            <a:fillRect/>
          </a:stretch>
        </p:blipFill>
        <p:spPr>
          <a:xfrm rot="21050212">
            <a:off x="838326" y="695079"/>
            <a:ext cx="1456928" cy="11154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8594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1200329"/>
          </a:xfrm>
          <a:prstGeom prst="rect">
            <a:avLst/>
          </a:prstGeom>
          <a:noFill/>
        </p:spPr>
        <p:txBody>
          <a:bodyPr wrap="square" rtlCol="0">
            <a:spAutoFit/>
          </a:bodyPr>
          <a:lstStyle/>
          <a:p>
            <a:pPr algn="ctr"/>
            <a:r>
              <a:rPr lang="ar-EG" sz="3600" b="1" dirty="0">
                <a:solidFill>
                  <a:schemeClr val="bg1"/>
                </a:solidFill>
              </a:rPr>
              <a:t>المرحلة الثالثة (التطوير):</a:t>
            </a:r>
            <a:endParaRPr lang="ar-EG" sz="54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2554545"/>
          </a:xfrm>
          <a:prstGeom prst="rect">
            <a:avLst/>
          </a:prstGeom>
          <a:noFill/>
        </p:spPr>
        <p:txBody>
          <a:bodyPr wrap="square">
            <a:spAutoFit/>
          </a:bodyPr>
          <a:lstStyle/>
          <a:p>
            <a:r>
              <a:rPr lang="ar-EG" sz="3200" b="1" dirty="0"/>
              <a:t>من خلال هذه المرحلة تسعى المشروعات الصغيرة الطموحة للتوسع بحجم أعمالها؛ مما يستدعي طاقات إنتاجية إضافية، وشراء المزيد من الآلات، وذلك بطريقة التمويل الخارجي، والاستفادة من الأرباح، والدعم الذي تقدمه الحكومة.</a:t>
            </a:r>
            <a:endParaRPr lang="ar-EG" sz="4800" b="1" dirty="0"/>
          </a:p>
        </p:txBody>
      </p:sp>
      <p:pic>
        <p:nvPicPr>
          <p:cNvPr id="3" name="صورة 2">
            <a:extLst>
              <a:ext uri="{FF2B5EF4-FFF2-40B4-BE49-F238E27FC236}">
                <a16:creationId xmlns:a16="http://schemas.microsoft.com/office/drawing/2014/main" id="{0A683B68-9907-8E68-8767-D7BEA4EC55F6}"/>
              </a:ext>
            </a:extLst>
          </p:cNvPr>
          <p:cNvPicPr>
            <a:picLocks noChangeAspect="1"/>
          </p:cNvPicPr>
          <p:nvPr/>
        </p:nvPicPr>
        <p:blipFill>
          <a:blip r:embed="rId3"/>
          <a:stretch>
            <a:fillRect/>
          </a:stretch>
        </p:blipFill>
        <p:spPr>
          <a:xfrm rot="21206321">
            <a:off x="764482" y="937940"/>
            <a:ext cx="1164133" cy="923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3712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484784"/>
            <a:ext cx="7151104" cy="4031873"/>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t>حيث تلجأ الإدارة المالية إلى توفير التمويل للمشروعات الصغيرة من خلال </a:t>
            </a:r>
            <a:r>
              <a:rPr lang="ar-EG" sz="3200" b="1" dirty="0">
                <a:solidFill>
                  <a:srgbClr val="0070C0"/>
                </a:solidFill>
              </a:rPr>
              <a:t>مصادر التمويل الداخلية </a:t>
            </a:r>
            <a:r>
              <a:rPr lang="ar-EG" sz="3200" b="1" dirty="0"/>
              <a:t>التي تتمثل في المدخرات الشخصية، والقروض الذاتية من الأهل والأصدقاء، أو من خلال </a:t>
            </a:r>
            <a:r>
              <a:rPr lang="ar-EG" sz="3200" b="1" dirty="0">
                <a:solidFill>
                  <a:srgbClr val="0070C0"/>
                </a:solidFill>
              </a:rPr>
              <a:t>مصادر التمويل الخارجية </a:t>
            </a:r>
            <a:r>
              <a:rPr lang="ar-EG" sz="3200" b="1" dirty="0"/>
              <a:t>التي تتمثل في الائتمان والضمان التجاري، والمؤسسات المتخصصة والحكومية والجمعيات والهيئات المحلية الداعمة للمشروعات الصغيرة.</a:t>
            </a:r>
            <a:endParaRPr lang="ar-EG" sz="5400" b="1" dirty="0"/>
          </a:p>
        </p:txBody>
      </p:sp>
    </p:spTree>
    <p:extLst>
      <p:ext uri="{BB962C8B-B14F-4D97-AF65-F5344CB8AC3E}">
        <p14:creationId xmlns:p14="http://schemas.microsoft.com/office/powerpoint/2010/main" val="406379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51896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846979" y="1772816"/>
            <a:ext cx="5450042" cy="2826306"/>
          </a:xfrm>
          <a:prstGeom prst="roundRect">
            <a:avLst/>
          </a:prstGeom>
          <a:solidFill>
            <a:schemeClr val="accent5">
              <a:lumMod val="20000"/>
              <a:lumOff val="80000"/>
            </a:schemeClr>
          </a:solidFill>
        </p:spPr>
        <p:txBody>
          <a:bodyPr wrap="square">
            <a:spAutoFit/>
          </a:bodyPr>
          <a:lstStyle/>
          <a:p>
            <a:r>
              <a:rPr lang="ar-EG" sz="3200" b="1" dirty="0"/>
              <a:t>يمكن للمنشآت الصغيرة في المملكة العربية السعودية الحصول على الدعم المالي من أكثر من جهة، اكتب تقريرا عن هذه الجهات موضحًا من خلاله متطلبات الحصول على التمويل</a:t>
            </a:r>
            <a:endParaRPr lang="ar-EG" sz="6600" b="1" dirty="0"/>
          </a:p>
        </p:txBody>
      </p:sp>
    </p:spTree>
    <p:extLst>
      <p:ext uri="{BB962C8B-B14F-4D97-AF65-F5344CB8AC3E}">
        <p14:creationId xmlns:p14="http://schemas.microsoft.com/office/powerpoint/2010/main" val="420319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86FAC-4B67-3810-8F90-4AC3C12DE5DF}"/>
            </a:ext>
          </a:extLst>
        </p:cNvPr>
        <p:cNvGrpSpPr/>
        <p:nvPr/>
      </p:nvGrpSpPr>
      <p:grpSpPr>
        <a:xfrm>
          <a:off x="0" y="0"/>
          <a:ext cx="0" cy="0"/>
          <a:chOff x="0" y="0"/>
          <a:chExt cx="0" cy="0"/>
        </a:xfrm>
      </p:grpSpPr>
      <p:sp>
        <p:nvSpPr>
          <p:cNvPr id="2" name="مربع نص 1">
            <a:extLst>
              <a:ext uri="{FF2B5EF4-FFF2-40B4-BE49-F238E27FC236}">
                <a16:creationId xmlns:a16="http://schemas.microsoft.com/office/drawing/2014/main" id="{1280EFBE-2F17-2869-38DF-BD6080F4AD5A}"/>
              </a:ext>
            </a:extLst>
          </p:cNvPr>
          <p:cNvSpPr txBox="1"/>
          <p:nvPr/>
        </p:nvSpPr>
        <p:spPr>
          <a:xfrm>
            <a:off x="-1692696" y="1628800"/>
            <a:ext cx="9361040" cy="3929281"/>
          </a:xfrm>
          <a:prstGeom prst="rect">
            <a:avLst/>
          </a:prstGeom>
          <a:noFill/>
        </p:spPr>
        <p:txBody>
          <a:bodyPr wrap="square">
            <a:spAutoFit/>
          </a:bodyPr>
          <a:lstStyle/>
          <a:p>
            <a:pPr>
              <a:spcAft>
                <a:spcPts val="500"/>
              </a:spcAft>
            </a:pPr>
            <a:r>
              <a:rPr lang="ar-EG" sz="2400" b="1" dirty="0">
                <a:solidFill>
                  <a:srgbClr val="C00000"/>
                </a:solidFill>
                <a:latin typeface="Times New Roman" panose="02020603050405020304" pitchFamily="18" charset="0"/>
              </a:rPr>
              <a:t>هناك عدة مصادر للتمويل المتاحة في المملكة العربية السعودية مثل :</a:t>
            </a:r>
          </a:p>
          <a:p>
            <a:pPr>
              <a:spcAft>
                <a:spcPts val="500"/>
              </a:spcAft>
            </a:pPr>
            <a:r>
              <a:rPr lang="ar-EG" sz="2400" b="1" dirty="0">
                <a:solidFill>
                  <a:srgbClr val="C00000"/>
                </a:solidFill>
                <a:latin typeface="Times New Roman" panose="02020603050405020304" pitchFamily="18" charset="0"/>
              </a:rPr>
              <a:t>-1- البنوك التجارية</a:t>
            </a:r>
          </a:p>
          <a:p>
            <a:pPr>
              <a:spcAft>
                <a:spcPts val="500"/>
              </a:spcAft>
            </a:pPr>
            <a:r>
              <a:rPr lang="ar-EG" sz="2400" b="1" dirty="0">
                <a:solidFill>
                  <a:srgbClr val="C00000"/>
                </a:solidFill>
                <a:latin typeface="Times New Roman" panose="02020603050405020304" pitchFamily="18" charset="0"/>
              </a:rPr>
              <a:t> -2 المؤسسة العامة للتمويل الصناعي</a:t>
            </a:r>
          </a:p>
          <a:p>
            <a:pPr>
              <a:spcAft>
                <a:spcPts val="500"/>
              </a:spcAft>
            </a:pPr>
            <a:r>
              <a:rPr lang="ar-EG" sz="2400" b="1" dirty="0">
                <a:solidFill>
                  <a:srgbClr val="C00000"/>
                </a:solidFill>
                <a:latin typeface="Times New Roman" panose="02020603050405020304" pitchFamily="18" charset="0"/>
              </a:rPr>
              <a:t> -3 رأس المال المست</a:t>
            </a:r>
          </a:p>
          <a:p>
            <a:pPr>
              <a:spcAft>
                <a:spcPts val="500"/>
              </a:spcAft>
            </a:pPr>
            <a:r>
              <a:rPr lang="ar-EG" sz="2400" b="1" dirty="0">
                <a:solidFill>
                  <a:srgbClr val="C00000"/>
                </a:solidFill>
                <a:latin typeface="Times New Roman" panose="02020603050405020304" pitchFamily="18" charset="0"/>
              </a:rPr>
              <a:t>4- الشراكات والتمويل المشترك.</a:t>
            </a:r>
          </a:p>
          <a:p>
            <a:pPr>
              <a:spcAft>
                <a:spcPts val="500"/>
              </a:spcAft>
            </a:pPr>
            <a:r>
              <a:rPr lang="ar-EG" sz="2400" b="1" dirty="0">
                <a:solidFill>
                  <a:srgbClr val="C00000"/>
                </a:solidFill>
                <a:latin typeface="Times New Roman" panose="02020603050405020304" pitchFamily="18" charset="0"/>
              </a:rPr>
              <a:t>ومن متطلبات الحصول على تمويل:</a:t>
            </a:r>
          </a:p>
          <a:p>
            <a:pPr>
              <a:spcAft>
                <a:spcPts val="500"/>
              </a:spcAft>
            </a:pPr>
            <a:r>
              <a:rPr lang="ar-EG" sz="2400" b="1" dirty="0">
                <a:solidFill>
                  <a:srgbClr val="C00000"/>
                </a:solidFill>
                <a:latin typeface="Times New Roman" panose="02020603050405020304" pitchFamily="18" charset="0"/>
              </a:rPr>
              <a:t> -1- تقديم خطة مفصلة.</a:t>
            </a:r>
          </a:p>
          <a:p>
            <a:pPr>
              <a:spcAft>
                <a:spcPts val="500"/>
              </a:spcAft>
            </a:pPr>
            <a:r>
              <a:rPr lang="ar-EG" sz="2400" b="1" dirty="0">
                <a:solidFill>
                  <a:srgbClr val="C00000"/>
                </a:solidFill>
                <a:latin typeface="Times New Roman" panose="02020603050405020304" pitchFamily="18" charset="0"/>
              </a:rPr>
              <a:t> 2 - وثائق مالية للشركة.</a:t>
            </a:r>
          </a:p>
          <a:p>
            <a:pPr>
              <a:spcAft>
                <a:spcPts val="500"/>
              </a:spcAft>
            </a:pPr>
            <a:r>
              <a:rPr lang="ar-EG" sz="2400" b="1" dirty="0">
                <a:solidFill>
                  <a:srgbClr val="C00000"/>
                </a:solidFill>
                <a:latin typeface="Times New Roman" panose="02020603050405020304" pitchFamily="18" charset="0"/>
              </a:rPr>
              <a:t>3- ضمانات عينية أو بنكية</a:t>
            </a:r>
          </a:p>
        </p:txBody>
      </p:sp>
    </p:spTree>
    <p:extLst>
      <p:ext uri="{BB962C8B-B14F-4D97-AF65-F5344CB8AC3E}">
        <p14:creationId xmlns:p14="http://schemas.microsoft.com/office/powerpoint/2010/main" val="23275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p:cTn id="23"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p:cTn id="39"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2">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p:cTn id="47"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2">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
                                            <p:txEl>
                                              <p:pRg st="6" end="6"/>
                                            </p:txEl>
                                          </p:spTgt>
                                        </p:tgtEl>
                                        <p:attrNameLst>
                                          <p:attrName>style.visibility</p:attrName>
                                        </p:attrNameLst>
                                      </p:cBhvr>
                                      <p:to>
                                        <p:strVal val="visible"/>
                                      </p:to>
                                    </p:set>
                                    <p:anim calcmode="lin" valueType="num">
                                      <p:cBhvr>
                                        <p:cTn id="55"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2">
                                            <p:txEl>
                                              <p:pRg st="7" end="7"/>
                                            </p:txEl>
                                          </p:spTgt>
                                        </p:tgtEl>
                                        <p:attrNameLst>
                                          <p:attrName>style.visibility</p:attrName>
                                        </p:attrNameLst>
                                      </p:cBhvr>
                                      <p:to>
                                        <p:strVal val="visible"/>
                                      </p:to>
                                    </p:set>
                                    <p:anim calcmode="lin" valueType="num">
                                      <p:cBhvr>
                                        <p:cTn id="63"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2">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2">
                                            <p:txEl>
                                              <p:pRg st="8" end="8"/>
                                            </p:txEl>
                                          </p:spTgt>
                                        </p:tgtEl>
                                        <p:attrNameLst>
                                          <p:attrName>style.visibility</p:attrName>
                                        </p:attrNameLst>
                                      </p:cBhvr>
                                      <p:to>
                                        <p:strVal val="visible"/>
                                      </p:to>
                                    </p:set>
                                    <p:anim calcmode="lin" valueType="num">
                                      <p:cBhvr>
                                        <p:cTn id="71"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324544" y="-603450"/>
            <a:ext cx="9638922" cy="7920881"/>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453979" y="4653136"/>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343765" y="-339341"/>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841054" y="2230884"/>
            <a:ext cx="3531227" cy="287097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14D"/>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8A19E8B4-45EB-9A9C-05C1-2F6CCB94B317}"/>
              </a:ext>
            </a:extLst>
          </p:cNvPr>
          <p:cNvSpPr txBox="1"/>
          <p:nvPr/>
        </p:nvSpPr>
        <p:spPr>
          <a:xfrm>
            <a:off x="309199" y="2398098"/>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83568" y="1743432"/>
            <a:ext cx="7443700" cy="3371136"/>
          </a:xfrm>
          <a:prstGeom prst="roundRect">
            <a:avLst/>
          </a:prstGeom>
          <a:noFill/>
          <a:ln>
            <a:noFill/>
          </a:ln>
        </p:spPr>
        <p:txBody>
          <a:bodyPr wrap="square">
            <a:spAutoFit/>
          </a:bodyPr>
          <a:lstStyle/>
          <a:p>
            <a:r>
              <a:rPr lang="ar-EG" sz="3200" b="1" dirty="0"/>
              <a:t>زر إحدى منظمات الأعمال موضحًا دور الإدارة المالية بصفتها أحد دعائم نجاح المشروعات الصغيرة، وتعنى بتخطيط واستثمار رأس المال، وناقش مدير الإدارة المالية عن أهمية هذه الإدارة. من خلال ما تعلمته في الموضوع طبق مراحل تقدير الاحتياجات المالية لأحد المشاريع التجارية.</a:t>
            </a:r>
          </a:p>
        </p:txBody>
      </p:sp>
    </p:spTree>
    <p:extLst>
      <p:ext uri="{BB962C8B-B14F-4D97-AF65-F5344CB8AC3E}">
        <p14:creationId xmlns:p14="http://schemas.microsoft.com/office/powerpoint/2010/main" val="259343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870215" y="2470584"/>
            <a:ext cx="5058248" cy="5216953"/>
          </a:xfrm>
          <a:custGeom>
            <a:avLst/>
            <a:gdLst/>
            <a:ahLst/>
            <a:cxnLst/>
            <a:rect l="l" t="t" r="r" b="b"/>
            <a:pathLst>
              <a:path w="10116495" h="10433905">
                <a:moveTo>
                  <a:pt x="0" y="10433905"/>
                </a:moveTo>
                <a:lnTo>
                  <a:pt x="10116495" y="10433905"/>
                </a:lnTo>
                <a:lnTo>
                  <a:pt x="10116495" y="0"/>
                </a:lnTo>
                <a:lnTo>
                  <a:pt x="0" y="0"/>
                </a:lnTo>
                <a:lnTo>
                  <a:pt x="0" y="10433905"/>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sp>
        <p:nvSpPr>
          <p:cNvPr id="3" name="Freeform 3"/>
          <p:cNvSpPr/>
          <p:nvPr/>
        </p:nvSpPr>
        <p:spPr>
          <a:xfrm flipV="1">
            <a:off x="7922509" y="-172825"/>
            <a:ext cx="4734499" cy="4883046"/>
          </a:xfrm>
          <a:custGeom>
            <a:avLst/>
            <a:gdLst/>
            <a:ahLst/>
            <a:cxnLst/>
            <a:rect l="l" t="t" r="r" b="b"/>
            <a:pathLst>
              <a:path w="9468998" h="9766092">
                <a:moveTo>
                  <a:pt x="0" y="9766092"/>
                </a:moveTo>
                <a:lnTo>
                  <a:pt x="9468998" y="9766092"/>
                </a:lnTo>
                <a:lnTo>
                  <a:pt x="9468998"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4" name="Group 4"/>
          <p:cNvGrpSpPr/>
          <p:nvPr/>
        </p:nvGrpSpPr>
        <p:grpSpPr>
          <a:xfrm>
            <a:off x="-324544" y="0"/>
            <a:ext cx="9649072" cy="6623153"/>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7" name="Freeform 7"/>
          <p:cNvSpPr/>
          <p:nvPr/>
        </p:nvSpPr>
        <p:spPr>
          <a:xfrm>
            <a:off x="2040896" y="149828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4710285" y="1882266"/>
            <a:ext cx="2793814" cy="269051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5488917" y="1498280"/>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684572" y="397641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8391243" y="314852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5022252" y="1565551"/>
            <a:ext cx="295604" cy="347769"/>
          </a:xfrm>
          <a:custGeom>
            <a:avLst/>
            <a:gdLst/>
            <a:ahLst/>
            <a:cxnLst/>
            <a:rect l="l" t="t" r="r" b="b"/>
            <a:pathLst>
              <a:path w="591207" h="695538">
                <a:moveTo>
                  <a:pt x="0" y="0"/>
                </a:moveTo>
                <a:lnTo>
                  <a:pt x="591208" y="0"/>
                </a:lnTo>
                <a:lnTo>
                  <a:pt x="591208" y="695538"/>
                </a:lnTo>
                <a:lnTo>
                  <a:pt x="0" y="6955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425131" y="3695935"/>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flipH="1">
            <a:off x="5990667" y="4884496"/>
            <a:ext cx="3863685" cy="1738658"/>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Freeform 22"/>
          <p:cNvSpPr/>
          <p:nvPr/>
        </p:nvSpPr>
        <p:spPr>
          <a:xfrm flipH="1">
            <a:off x="1982064" y="2579123"/>
            <a:ext cx="1714305" cy="2233623"/>
          </a:xfrm>
          <a:custGeom>
            <a:avLst/>
            <a:gdLst/>
            <a:ahLst/>
            <a:cxnLst/>
            <a:rect l="l" t="t" r="r" b="b"/>
            <a:pathLst>
              <a:path w="3428610" h="4467245">
                <a:moveTo>
                  <a:pt x="3428610" y="0"/>
                </a:moveTo>
                <a:lnTo>
                  <a:pt x="0" y="0"/>
                </a:lnTo>
                <a:lnTo>
                  <a:pt x="0" y="4467245"/>
                </a:lnTo>
                <a:lnTo>
                  <a:pt x="3428610" y="4467245"/>
                </a:lnTo>
                <a:lnTo>
                  <a:pt x="342861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مربع نص 22">
            <a:extLst>
              <a:ext uri="{FF2B5EF4-FFF2-40B4-BE49-F238E27FC236}">
                <a16:creationId xmlns:a16="http://schemas.microsoft.com/office/drawing/2014/main" id="{83F3BC37-158B-1DA4-1A01-32AF59503BEC}"/>
              </a:ext>
            </a:extLst>
          </p:cNvPr>
          <p:cNvSpPr txBox="1"/>
          <p:nvPr/>
        </p:nvSpPr>
        <p:spPr>
          <a:xfrm>
            <a:off x="3518777" y="2452622"/>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7">
            <a:extLst>
              <a:ext uri="{FF2B5EF4-FFF2-40B4-BE49-F238E27FC236}">
                <a16:creationId xmlns:a16="http://schemas.microsoft.com/office/drawing/2014/main" id="{814CE0BA-C159-76F5-2AAB-D34C6E53997D}"/>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892870"/>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289896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1340768"/>
            <a:ext cx="7560840" cy="646331"/>
          </a:xfrm>
          <a:prstGeom prst="rect">
            <a:avLst/>
          </a:prstGeom>
          <a:solidFill>
            <a:srgbClr val="FF914C"/>
          </a:solidFill>
        </p:spPr>
        <p:txBody>
          <a:bodyPr wrap="square">
            <a:spAutoFit/>
          </a:bodyPr>
          <a:lstStyle/>
          <a:p>
            <a:r>
              <a:rPr lang="ar-EG" sz="3600" b="1" dirty="0"/>
              <a:t>ما أهمية الإدارة المالية للمشروع؟</a:t>
            </a:r>
            <a:endParaRPr lang="ar-EG" sz="6000" b="1" dirty="0"/>
          </a:p>
        </p:txBody>
      </p:sp>
      <p:sp>
        <p:nvSpPr>
          <p:cNvPr id="4" name="مربع نص 3">
            <a:extLst>
              <a:ext uri="{FF2B5EF4-FFF2-40B4-BE49-F238E27FC236}">
                <a16:creationId xmlns:a16="http://schemas.microsoft.com/office/drawing/2014/main" id="{993286D0-5B93-0861-B76F-43DFCD3296EF}"/>
              </a:ext>
            </a:extLst>
          </p:cNvPr>
          <p:cNvSpPr txBox="1"/>
          <p:nvPr/>
        </p:nvSpPr>
        <p:spPr>
          <a:xfrm>
            <a:off x="1448780" y="2397948"/>
            <a:ext cx="6606480" cy="2062103"/>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تكمن أهمية الإدارة المالية في التخطيط المالي للمشروع وقياس مقدرته على الوفاء بالتزاماته المالية تجاه المواد الخام، وأجور العمال، وتكاليف الخدمات المساندة: كالكهرباء، </a:t>
            </a:r>
            <a:r>
              <a:rPr lang="ar-EG" sz="3200" b="1" i="0" u="none" strike="noStrike">
                <a:solidFill>
                  <a:srgbClr val="C00000"/>
                </a:solidFill>
                <a:effectLst/>
                <a:latin typeface="Times New Roman" panose="02020603050405020304" pitchFamily="18" charset="0"/>
              </a:rPr>
              <a:t>والهاتف ....إلخ.</a:t>
            </a:r>
            <a:endParaRPr lang="ar-EG" sz="3200" b="1" dirty="0">
              <a:solidFill>
                <a:srgbClr val="C0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heel(1)">
                                      <p:cBhvr>
                                        <p:cTn id="14"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683568" y="1030907"/>
            <a:ext cx="7776864" cy="584775"/>
          </a:xfrm>
          <a:prstGeom prst="rect">
            <a:avLst/>
          </a:prstGeom>
          <a:solidFill>
            <a:srgbClr val="FF914C"/>
          </a:solidFill>
        </p:spPr>
        <p:txBody>
          <a:bodyPr wrap="square">
            <a:spAutoFit/>
          </a:bodyPr>
          <a:lstStyle/>
          <a:p>
            <a:r>
              <a:rPr lang="ar-EG" sz="3200" b="1" dirty="0"/>
              <a:t>اذكر مصادر البحث عن التمويل مع ذكر مثال على كل مصدر.</a:t>
            </a:r>
            <a:endParaRPr lang="ar-EG" sz="4800" b="1" dirty="0"/>
          </a:p>
        </p:txBody>
      </p:sp>
      <p:sp>
        <p:nvSpPr>
          <p:cNvPr id="2" name="مربع نص 1">
            <a:extLst>
              <a:ext uri="{FF2B5EF4-FFF2-40B4-BE49-F238E27FC236}">
                <a16:creationId xmlns:a16="http://schemas.microsoft.com/office/drawing/2014/main" id="{CBDEF7FA-DD39-27CF-B240-027B60444631}"/>
              </a:ext>
            </a:extLst>
          </p:cNvPr>
          <p:cNvSpPr txBox="1"/>
          <p:nvPr/>
        </p:nvSpPr>
        <p:spPr>
          <a:xfrm>
            <a:off x="2286000" y="2487717"/>
            <a:ext cx="4572000" cy="3046988"/>
          </a:xfrm>
          <a:prstGeom prst="rect">
            <a:avLst/>
          </a:prstGeom>
          <a:noFill/>
        </p:spPr>
        <p:txBody>
          <a:bodyPr wrap="square">
            <a:spAutoFit/>
          </a:bodyPr>
          <a:lstStyle/>
          <a:p>
            <a:r>
              <a:rPr lang="ar-EG" sz="3200" b="1" dirty="0">
                <a:solidFill>
                  <a:schemeClr val="accent6">
                    <a:lumMod val="50000"/>
                  </a:schemeClr>
                </a:solidFill>
              </a:rPr>
              <a:t>- مصادر داخلية:</a:t>
            </a:r>
            <a:endParaRPr lang="ar-EG" sz="3200" dirty="0">
              <a:solidFill>
                <a:schemeClr val="accent6">
                  <a:lumMod val="50000"/>
                </a:schemeClr>
              </a:solidFill>
            </a:endParaRPr>
          </a:p>
          <a:p>
            <a:r>
              <a:rPr lang="ar-EG" sz="3200" b="1" dirty="0">
                <a:solidFill>
                  <a:srgbClr val="C00000"/>
                </a:solidFill>
              </a:rPr>
              <a:t>المدخرات الشخصية القروض الذاتية الأهل والأصدقاء.</a:t>
            </a:r>
            <a:endParaRPr lang="ar-EG" sz="3200" dirty="0">
              <a:solidFill>
                <a:srgbClr val="C00000"/>
              </a:solidFill>
            </a:endParaRPr>
          </a:p>
          <a:p>
            <a:r>
              <a:rPr lang="ar-EG" sz="3200" b="1" dirty="0">
                <a:solidFill>
                  <a:schemeClr val="accent6">
                    <a:lumMod val="50000"/>
                  </a:schemeClr>
                </a:solidFill>
              </a:rPr>
              <a:t>- مصادر خارجية</a:t>
            </a:r>
            <a:endParaRPr lang="ar-EG" sz="3200" dirty="0">
              <a:solidFill>
                <a:schemeClr val="accent6">
                  <a:lumMod val="50000"/>
                </a:schemeClr>
              </a:solidFill>
            </a:endParaRPr>
          </a:p>
          <a:p>
            <a:r>
              <a:rPr lang="ar-EG" sz="3200" b="1" dirty="0">
                <a:solidFill>
                  <a:srgbClr val="C00000"/>
                </a:solidFill>
              </a:rPr>
              <a:t>الائتمان الضمان التجاري، المؤسسات المتخصصة.</a:t>
            </a:r>
            <a:endParaRPr lang="ar-EG" sz="3200" dirty="0">
              <a:solidFill>
                <a:srgbClr val="C00000"/>
              </a:solidFill>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heel(1)">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heel(1)">
                                      <p:cBhvr>
                                        <p:cTn id="17" dur="2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heel(1)">
                                      <p:cBhvr>
                                        <p:cTn id="22" dur="20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heel(1)">
                                      <p:cBhvr>
                                        <p:cTn id="27"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BECB5-8325-885E-E701-E2AD86FA54D2}"/>
            </a:ext>
          </a:extLst>
        </p:cNvPr>
        <p:cNvGrpSpPr/>
        <p:nvPr/>
      </p:nvGrpSpPr>
      <p:grpSpPr>
        <a:xfrm>
          <a:off x="0" y="0"/>
          <a:ext cx="0" cy="0"/>
          <a:chOff x="0" y="0"/>
          <a:chExt cx="0" cy="0"/>
        </a:xfrm>
      </p:grpSpPr>
      <p:sp>
        <p:nvSpPr>
          <p:cNvPr id="2" name="Freeform 17">
            <a:extLst>
              <a:ext uri="{FF2B5EF4-FFF2-40B4-BE49-F238E27FC236}">
                <a16:creationId xmlns:a16="http://schemas.microsoft.com/office/drawing/2014/main" id="{9B663B9B-A546-AA86-F705-6505A49014D9}"/>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514DB918-7684-CC10-4EB5-E5695C6FCFA8}"/>
              </a:ext>
            </a:extLst>
          </p:cNvPr>
          <p:cNvSpPr txBox="1"/>
          <p:nvPr/>
        </p:nvSpPr>
        <p:spPr>
          <a:xfrm>
            <a:off x="2447764" y="2644170"/>
            <a:ext cx="4248472" cy="1569660"/>
          </a:xfrm>
          <a:prstGeom prst="rect">
            <a:avLst/>
          </a:prstGeom>
          <a:noFill/>
        </p:spPr>
        <p:txBody>
          <a:bodyPr wrap="square" rtlCol="0">
            <a:spAutoFit/>
          </a:bodyPr>
          <a:lstStyle/>
          <a:p>
            <a:pPr algn="ctr">
              <a:spcAft>
                <a:spcPts val="500"/>
              </a:spcAft>
            </a:pPr>
            <a:r>
              <a:rPr lang="ar-EG" sz="4800" b="1" dirty="0">
                <a:latin typeface="Arial" panose="020B0604020202020204" pitchFamily="34" charset="0"/>
              </a:rPr>
              <a:t>اختر الإجابة الصحيحة فيما يأتي:</a:t>
            </a:r>
            <a:endParaRPr lang="ar-EG" sz="7200" b="1" dirty="0"/>
          </a:p>
        </p:txBody>
      </p:sp>
    </p:spTree>
    <p:extLst>
      <p:ext uri="{BB962C8B-B14F-4D97-AF65-F5344CB8AC3E}">
        <p14:creationId xmlns:p14="http://schemas.microsoft.com/office/powerpoint/2010/main" val="374383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510758" y="1484784"/>
            <a:ext cx="8122483" cy="584775"/>
          </a:xfrm>
          <a:prstGeom prst="rect">
            <a:avLst/>
          </a:prstGeom>
          <a:noFill/>
        </p:spPr>
        <p:txBody>
          <a:bodyPr wrap="square">
            <a:spAutoFit/>
          </a:bodyPr>
          <a:lstStyle/>
          <a:p>
            <a:r>
              <a:rPr lang="ar-EG" sz="3200" b="1" dirty="0"/>
              <a:t>تبدأ المشروعات الصغيرة بقدرات مالية وتمويلية:</a:t>
            </a:r>
            <a:endParaRPr lang="ar-EG" sz="80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3090191"/>
            <a:ext cx="2952328" cy="10772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منخفضة</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83568" y="3053732"/>
            <a:ext cx="2448272" cy="10772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مرتفعة</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3148608" y="4662511"/>
            <a:ext cx="2952329"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متوسطة</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5B557021-40D6-586F-5688-0E550E368AF2}"/>
              </a:ext>
            </a:extLst>
          </p:cNvPr>
          <p:cNvSpPr/>
          <p:nvPr/>
        </p:nvSpPr>
        <p:spPr>
          <a:xfrm>
            <a:off x="5030317" y="2600848"/>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23528" y="1268760"/>
            <a:ext cx="8122483" cy="1569660"/>
          </a:xfrm>
          <a:prstGeom prst="rect">
            <a:avLst/>
          </a:prstGeom>
          <a:noFill/>
        </p:spPr>
        <p:txBody>
          <a:bodyPr wrap="square">
            <a:spAutoFit/>
          </a:bodyPr>
          <a:lstStyle/>
          <a:p>
            <a:r>
              <a:rPr lang="ar-EG" sz="3200" b="1" dirty="0"/>
              <a:t>تظهر التدفقات المالية على شكل إيرادات وأرباح من خلال بيع منتجات المشروع، بالإضافة إلى بعض المصروفات التشغيلية، وهذا في مرحلة:</a:t>
            </a:r>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709707" y="3026688"/>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التطوير</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35756" y="2972155"/>
            <a:ext cx="2409655"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التأسيس</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3065509" y="4439414"/>
            <a:ext cx="264419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التنفيذ</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2E43D476-6DEA-E648-EBF1-86B5EDBE96B5}"/>
              </a:ext>
            </a:extLst>
          </p:cNvPr>
          <p:cNvSpPr/>
          <p:nvPr/>
        </p:nvSpPr>
        <p:spPr>
          <a:xfrm>
            <a:off x="2656577" y="4350906"/>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62920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23528" y="1268760"/>
            <a:ext cx="8122483" cy="584775"/>
          </a:xfrm>
          <a:prstGeom prst="rect">
            <a:avLst/>
          </a:prstGeom>
          <a:noFill/>
        </p:spPr>
        <p:txBody>
          <a:bodyPr wrap="square">
            <a:spAutoFit/>
          </a:bodyPr>
          <a:lstStyle/>
          <a:p>
            <a:r>
              <a:rPr lang="ar-EG" sz="3200" b="1" dirty="0"/>
              <a:t>من مصادر التمويل الداخلية:</a:t>
            </a:r>
            <a:endParaRPr lang="ar-EG" sz="66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493683" y="2653755"/>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الائتمان</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468278" y="2664553"/>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الضمان التجاري</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21493" y="4384881"/>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a:solidFill>
                  <a:srgbClr val="7030A0"/>
                </a:solidFill>
              </a:rPr>
              <a:t>ج- المدخرات</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A100CB50-31B5-D8ED-390D-2A40FF07D4D4}"/>
              </a:ext>
            </a:extLst>
          </p:cNvPr>
          <p:cNvSpPr/>
          <p:nvPr/>
        </p:nvSpPr>
        <p:spPr>
          <a:xfrm>
            <a:off x="2829387" y="4276159"/>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3867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8237</TotalTime>
  <Words>863</Words>
  <Application>Microsoft Office PowerPoint</Application>
  <PresentationFormat>On-screen Show (4:3)</PresentationFormat>
  <Paragraphs>86</Paragraphs>
  <Slides>37</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37</vt:i4>
      </vt:variant>
    </vt:vector>
  </HeadingPairs>
  <TitlesOfParts>
    <vt:vector size="45" baseType="lpstr">
      <vt:lpstr>Arial</vt:lpstr>
      <vt:lpstr>Calibri</vt:lpstr>
      <vt:lpstr>Calibri Light</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308</cp:revision>
  <dcterms:created xsi:type="dcterms:W3CDTF">2020-12-01T14:21:27Z</dcterms:created>
  <dcterms:modified xsi:type="dcterms:W3CDTF">2025-12-04T05:01:57Z</dcterms:modified>
</cp:coreProperties>
</file>