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63" r:id="rId5"/>
    <p:sldId id="423" r:id="rId6"/>
    <p:sldId id="757" r:id="rId7"/>
    <p:sldId id="264" r:id="rId8"/>
    <p:sldId id="831" r:id="rId9"/>
    <p:sldId id="265" r:id="rId10"/>
    <p:sldId id="760" r:id="rId11"/>
    <p:sldId id="832" r:id="rId12"/>
    <p:sldId id="817" r:id="rId13"/>
    <p:sldId id="777" r:id="rId14"/>
    <p:sldId id="756" r:id="rId15"/>
    <p:sldId id="774" r:id="rId16"/>
    <p:sldId id="820" r:id="rId17"/>
    <p:sldId id="762" r:id="rId18"/>
    <p:sldId id="833" r:id="rId19"/>
    <p:sldId id="822" r:id="rId20"/>
    <p:sldId id="834" r:id="rId21"/>
    <p:sldId id="765" r:id="rId22"/>
    <p:sldId id="766" r:id="rId23"/>
    <p:sldId id="823" r:id="rId24"/>
    <p:sldId id="778" r:id="rId25"/>
    <p:sldId id="824" r:id="rId26"/>
    <p:sldId id="825" r:id="rId27"/>
    <p:sldId id="826" r:id="rId28"/>
    <p:sldId id="262" r:id="rId29"/>
    <p:sldId id="828" r:id="rId30"/>
    <p:sldId id="835" r:id="rId31"/>
    <p:sldId id="830" r:id="rId32"/>
    <p:sldId id="258" r:id="rId33"/>
    <p:sldId id="836" r:id="rId34"/>
    <p:sldId id="494" r:id="rId35"/>
    <p:sldId id="555" r:id="rId36"/>
    <p:sldId id="837" r:id="rId37"/>
    <p:sldId id="710" r:id="rId38"/>
    <p:sldId id="793" r:id="rId39"/>
    <p:sldId id="794" r:id="rId40"/>
    <p:sldId id="815" r:id="rId41"/>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14C"/>
    <a:srgbClr val="FFFFFF"/>
    <a:srgbClr val="E9EBF5"/>
    <a:srgbClr val="2B3481"/>
    <a:srgbClr val="BEC101"/>
    <a:srgbClr val="C921A5"/>
    <a:srgbClr val="F6E9B4"/>
    <a:srgbClr val="E57A58"/>
    <a:srgbClr val="990000"/>
    <a:srgbClr val="4819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40DBC2-9955-49DE-9845-3A60A7C06C28}" type="doc">
      <dgm:prSet loTypeId="urn:microsoft.com/office/officeart/2009/layout/CircleArrowProcess" loCatId="cycle" qsTypeId="urn:microsoft.com/office/officeart/2005/8/quickstyle/simple1" qsCatId="simple" csTypeId="urn:microsoft.com/office/officeart/2005/8/colors/colorful4" csCatId="colorful" phldr="1"/>
      <dgm:spPr/>
      <dgm:t>
        <a:bodyPr/>
        <a:lstStyle/>
        <a:p>
          <a:endParaRPr lang="en-US"/>
        </a:p>
      </dgm:t>
    </dgm:pt>
    <dgm:pt modelId="{D149CC31-3639-4CD4-8B67-FAC7CD7597C2}">
      <dgm:prSet phldrT="[نص]"/>
      <dgm:spPr/>
      <dgm:t>
        <a:bodyPr/>
        <a:lstStyle/>
        <a:p>
          <a:r>
            <a:rPr lang="ar-EG" b="1" dirty="0"/>
            <a:t>التخطيط</a:t>
          </a:r>
          <a:endParaRPr lang="en-US" b="1" dirty="0"/>
        </a:p>
      </dgm:t>
    </dgm:pt>
    <dgm:pt modelId="{2697095B-05B9-426A-B572-9199D5FBC086}" type="parTrans" cxnId="{7FCC6603-CE25-46C9-AABD-8C2C7812592B}">
      <dgm:prSet/>
      <dgm:spPr/>
      <dgm:t>
        <a:bodyPr/>
        <a:lstStyle/>
        <a:p>
          <a:endParaRPr lang="en-US" b="1"/>
        </a:p>
      </dgm:t>
    </dgm:pt>
    <dgm:pt modelId="{537EBFB2-746D-441D-9A6A-0BB34FA35026}" type="sibTrans" cxnId="{7FCC6603-CE25-46C9-AABD-8C2C7812592B}">
      <dgm:prSet/>
      <dgm:spPr/>
      <dgm:t>
        <a:bodyPr/>
        <a:lstStyle/>
        <a:p>
          <a:endParaRPr lang="en-US" b="1"/>
        </a:p>
      </dgm:t>
    </dgm:pt>
    <dgm:pt modelId="{16C92D40-F6DD-4625-8952-365A5E717B5D}">
      <dgm:prSet phldrT="[نص]"/>
      <dgm:spPr/>
      <dgm:t>
        <a:bodyPr/>
        <a:lstStyle/>
        <a:p>
          <a:r>
            <a:rPr lang="ar-EG" b="1" dirty="0"/>
            <a:t>تكوين فريق العمل</a:t>
          </a:r>
          <a:endParaRPr lang="en-US" b="1" dirty="0"/>
        </a:p>
      </dgm:t>
    </dgm:pt>
    <dgm:pt modelId="{29DBEDAE-7F47-47E9-8CE7-747959D4DD70}" type="parTrans" cxnId="{E4B5F622-09CC-4DB0-84A6-DFDE9B7EABEC}">
      <dgm:prSet/>
      <dgm:spPr/>
      <dgm:t>
        <a:bodyPr/>
        <a:lstStyle/>
        <a:p>
          <a:endParaRPr lang="en-US" b="1"/>
        </a:p>
      </dgm:t>
    </dgm:pt>
    <dgm:pt modelId="{3A1BD561-F53B-48B5-B7BF-1D547545A705}" type="sibTrans" cxnId="{E4B5F622-09CC-4DB0-84A6-DFDE9B7EABEC}">
      <dgm:prSet/>
      <dgm:spPr/>
      <dgm:t>
        <a:bodyPr/>
        <a:lstStyle/>
        <a:p>
          <a:endParaRPr lang="en-US" b="1"/>
        </a:p>
      </dgm:t>
    </dgm:pt>
    <dgm:pt modelId="{33C22C82-F1EF-4E1B-A725-3F33033E8C71}">
      <dgm:prSet phldrT="[نص]"/>
      <dgm:spPr/>
      <dgm:t>
        <a:bodyPr/>
        <a:lstStyle/>
        <a:p>
          <a:r>
            <a:rPr lang="ar-EG" b="1" dirty="0"/>
            <a:t>التوجيه والمتابعة</a:t>
          </a:r>
          <a:endParaRPr lang="en-US" b="1" dirty="0"/>
        </a:p>
      </dgm:t>
    </dgm:pt>
    <dgm:pt modelId="{56B89857-2451-4ABA-956E-228F4A65B78D}" type="parTrans" cxnId="{99BB912E-0C7D-46D6-900B-BA57ACD6341D}">
      <dgm:prSet/>
      <dgm:spPr/>
      <dgm:t>
        <a:bodyPr/>
        <a:lstStyle/>
        <a:p>
          <a:endParaRPr lang="en-US" b="1"/>
        </a:p>
      </dgm:t>
    </dgm:pt>
    <dgm:pt modelId="{0477AFBB-6868-4170-83F9-F987E0CD2C68}" type="sibTrans" cxnId="{99BB912E-0C7D-46D6-900B-BA57ACD6341D}">
      <dgm:prSet/>
      <dgm:spPr/>
      <dgm:t>
        <a:bodyPr/>
        <a:lstStyle/>
        <a:p>
          <a:endParaRPr lang="en-US" b="1"/>
        </a:p>
      </dgm:t>
    </dgm:pt>
    <dgm:pt modelId="{BF0762AC-5163-45C5-8EB0-5387782F12DB}">
      <dgm:prSet/>
      <dgm:spPr/>
      <dgm:t>
        <a:bodyPr/>
        <a:lstStyle/>
        <a:p>
          <a:r>
            <a:rPr lang="ar-EG" b="1" dirty="0"/>
            <a:t>التطوير</a:t>
          </a:r>
          <a:endParaRPr lang="en-US" b="1" dirty="0"/>
        </a:p>
      </dgm:t>
    </dgm:pt>
    <dgm:pt modelId="{F81902E2-6DF3-400E-B685-3F9AB26DAA2F}" type="parTrans" cxnId="{478EAE04-AF58-4FE6-B62C-BE116A1BA093}">
      <dgm:prSet/>
      <dgm:spPr/>
      <dgm:t>
        <a:bodyPr/>
        <a:lstStyle/>
        <a:p>
          <a:endParaRPr lang="en-US" b="1"/>
        </a:p>
      </dgm:t>
    </dgm:pt>
    <dgm:pt modelId="{406CEA13-7C4A-444A-A2FC-FCFF0708E9BC}" type="sibTrans" cxnId="{478EAE04-AF58-4FE6-B62C-BE116A1BA093}">
      <dgm:prSet/>
      <dgm:spPr/>
      <dgm:t>
        <a:bodyPr/>
        <a:lstStyle/>
        <a:p>
          <a:endParaRPr lang="en-US" b="1"/>
        </a:p>
      </dgm:t>
    </dgm:pt>
    <dgm:pt modelId="{50ADC6B0-7544-4146-8950-48E7CCF6F44F}" type="pres">
      <dgm:prSet presAssocID="{D940DBC2-9955-49DE-9845-3A60A7C06C28}" presName="Name0" presStyleCnt="0">
        <dgm:presLayoutVars>
          <dgm:chMax val="7"/>
          <dgm:chPref val="7"/>
          <dgm:dir/>
          <dgm:animLvl val="lvl"/>
        </dgm:presLayoutVars>
      </dgm:prSet>
      <dgm:spPr/>
    </dgm:pt>
    <dgm:pt modelId="{6AA66DBE-435B-48AC-B7EE-2C2FC5ABCB67}" type="pres">
      <dgm:prSet presAssocID="{D149CC31-3639-4CD4-8B67-FAC7CD7597C2}" presName="Accent1" presStyleCnt="0"/>
      <dgm:spPr/>
    </dgm:pt>
    <dgm:pt modelId="{E03B0332-739D-4CD4-9C1E-1A4E430FF3DB}" type="pres">
      <dgm:prSet presAssocID="{D149CC31-3639-4CD4-8B67-FAC7CD7597C2}" presName="Accent" presStyleLbl="node1" presStyleIdx="0" presStyleCnt="4"/>
      <dgm:spPr/>
    </dgm:pt>
    <dgm:pt modelId="{E765A8EA-B4E1-446E-8E1E-E6271C37DE87}" type="pres">
      <dgm:prSet presAssocID="{D149CC31-3639-4CD4-8B67-FAC7CD7597C2}" presName="Parent1" presStyleLbl="revTx" presStyleIdx="0" presStyleCnt="4">
        <dgm:presLayoutVars>
          <dgm:chMax val="1"/>
          <dgm:chPref val="1"/>
          <dgm:bulletEnabled val="1"/>
        </dgm:presLayoutVars>
      </dgm:prSet>
      <dgm:spPr/>
    </dgm:pt>
    <dgm:pt modelId="{DCFEF071-F4E2-401B-AB51-2FC0103FC0B8}" type="pres">
      <dgm:prSet presAssocID="{16C92D40-F6DD-4625-8952-365A5E717B5D}" presName="Accent2" presStyleCnt="0"/>
      <dgm:spPr/>
    </dgm:pt>
    <dgm:pt modelId="{588D718F-7473-4F54-8752-5BE4A6618F0E}" type="pres">
      <dgm:prSet presAssocID="{16C92D40-F6DD-4625-8952-365A5E717B5D}" presName="Accent" presStyleLbl="node1" presStyleIdx="1" presStyleCnt="4"/>
      <dgm:spPr/>
    </dgm:pt>
    <dgm:pt modelId="{CB7F1041-F4D5-4948-A4A2-A0A987AFAA8C}" type="pres">
      <dgm:prSet presAssocID="{16C92D40-F6DD-4625-8952-365A5E717B5D}" presName="Parent2" presStyleLbl="revTx" presStyleIdx="1" presStyleCnt="4">
        <dgm:presLayoutVars>
          <dgm:chMax val="1"/>
          <dgm:chPref val="1"/>
          <dgm:bulletEnabled val="1"/>
        </dgm:presLayoutVars>
      </dgm:prSet>
      <dgm:spPr/>
    </dgm:pt>
    <dgm:pt modelId="{95598CBA-68B8-437E-A8F7-78975011D5ED}" type="pres">
      <dgm:prSet presAssocID="{33C22C82-F1EF-4E1B-A725-3F33033E8C71}" presName="Accent3" presStyleCnt="0"/>
      <dgm:spPr/>
    </dgm:pt>
    <dgm:pt modelId="{EAA77EAA-3374-4E37-B964-56B5E482F87A}" type="pres">
      <dgm:prSet presAssocID="{33C22C82-F1EF-4E1B-A725-3F33033E8C71}" presName="Accent" presStyleLbl="node1" presStyleIdx="2" presStyleCnt="4"/>
      <dgm:spPr/>
    </dgm:pt>
    <dgm:pt modelId="{58A6206D-610A-4345-87D8-3005B9FE2302}" type="pres">
      <dgm:prSet presAssocID="{33C22C82-F1EF-4E1B-A725-3F33033E8C71}" presName="Parent3" presStyleLbl="revTx" presStyleIdx="2" presStyleCnt="4">
        <dgm:presLayoutVars>
          <dgm:chMax val="1"/>
          <dgm:chPref val="1"/>
          <dgm:bulletEnabled val="1"/>
        </dgm:presLayoutVars>
      </dgm:prSet>
      <dgm:spPr/>
    </dgm:pt>
    <dgm:pt modelId="{2B9C7AAF-12CD-44D1-A4D9-52D9F07AD2D1}" type="pres">
      <dgm:prSet presAssocID="{BF0762AC-5163-45C5-8EB0-5387782F12DB}" presName="Accent4" presStyleCnt="0"/>
      <dgm:spPr/>
    </dgm:pt>
    <dgm:pt modelId="{2E5151FB-DFF6-46E2-92EE-790289714539}" type="pres">
      <dgm:prSet presAssocID="{BF0762AC-5163-45C5-8EB0-5387782F12DB}" presName="Accent" presStyleLbl="node1" presStyleIdx="3" presStyleCnt="4"/>
      <dgm:spPr/>
    </dgm:pt>
    <dgm:pt modelId="{3DCA2727-814B-4677-9A88-D54BD9CF58B9}" type="pres">
      <dgm:prSet presAssocID="{BF0762AC-5163-45C5-8EB0-5387782F12DB}" presName="Parent4" presStyleLbl="revTx" presStyleIdx="3" presStyleCnt="4">
        <dgm:presLayoutVars>
          <dgm:chMax val="1"/>
          <dgm:chPref val="1"/>
          <dgm:bulletEnabled val="1"/>
        </dgm:presLayoutVars>
      </dgm:prSet>
      <dgm:spPr/>
    </dgm:pt>
  </dgm:ptLst>
  <dgm:cxnLst>
    <dgm:cxn modelId="{7FCC6603-CE25-46C9-AABD-8C2C7812592B}" srcId="{D940DBC2-9955-49DE-9845-3A60A7C06C28}" destId="{D149CC31-3639-4CD4-8B67-FAC7CD7597C2}" srcOrd="0" destOrd="0" parTransId="{2697095B-05B9-426A-B572-9199D5FBC086}" sibTransId="{537EBFB2-746D-441D-9A6A-0BB34FA35026}"/>
    <dgm:cxn modelId="{478EAE04-AF58-4FE6-B62C-BE116A1BA093}" srcId="{D940DBC2-9955-49DE-9845-3A60A7C06C28}" destId="{BF0762AC-5163-45C5-8EB0-5387782F12DB}" srcOrd="3" destOrd="0" parTransId="{F81902E2-6DF3-400E-B685-3F9AB26DAA2F}" sibTransId="{406CEA13-7C4A-444A-A2FC-FCFF0708E9BC}"/>
    <dgm:cxn modelId="{E4B5F622-09CC-4DB0-84A6-DFDE9B7EABEC}" srcId="{D940DBC2-9955-49DE-9845-3A60A7C06C28}" destId="{16C92D40-F6DD-4625-8952-365A5E717B5D}" srcOrd="1" destOrd="0" parTransId="{29DBEDAE-7F47-47E9-8CE7-747959D4DD70}" sibTransId="{3A1BD561-F53B-48B5-B7BF-1D547545A705}"/>
    <dgm:cxn modelId="{99BB912E-0C7D-46D6-900B-BA57ACD6341D}" srcId="{D940DBC2-9955-49DE-9845-3A60A7C06C28}" destId="{33C22C82-F1EF-4E1B-A725-3F33033E8C71}" srcOrd="2" destOrd="0" parTransId="{56B89857-2451-4ABA-956E-228F4A65B78D}" sibTransId="{0477AFBB-6868-4170-83F9-F987E0CD2C68}"/>
    <dgm:cxn modelId="{EAECC167-BDD5-4887-A1B3-CF1104E75714}" type="presOf" srcId="{16C92D40-F6DD-4625-8952-365A5E717B5D}" destId="{CB7F1041-F4D5-4948-A4A2-A0A987AFAA8C}" srcOrd="0" destOrd="0" presId="urn:microsoft.com/office/officeart/2009/layout/CircleArrowProcess"/>
    <dgm:cxn modelId="{D3BAA454-5CFB-42B4-95DE-42299B923E97}" type="presOf" srcId="{D940DBC2-9955-49DE-9845-3A60A7C06C28}" destId="{50ADC6B0-7544-4146-8950-48E7CCF6F44F}" srcOrd="0" destOrd="0" presId="urn:microsoft.com/office/officeart/2009/layout/CircleArrowProcess"/>
    <dgm:cxn modelId="{6765D98C-AF15-4647-9443-46DD86F85D53}" type="presOf" srcId="{BF0762AC-5163-45C5-8EB0-5387782F12DB}" destId="{3DCA2727-814B-4677-9A88-D54BD9CF58B9}" srcOrd="0" destOrd="0" presId="urn:microsoft.com/office/officeart/2009/layout/CircleArrowProcess"/>
    <dgm:cxn modelId="{F481AABC-7472-4D9A-98FF-6D435184C797}" type="presOf" srcId="{D149CC31-3639-4CD4-8B67-FAC7CD7597C2}" destId="{E765A8EA-B4E1-446E-8E1E-E6271C37DE87}" srcOrd="0" destOrd="0" presId="urn:microsoft.com/office/officeart/2009/layout/CircleArrowProcess"/>
    <dgm:cxn modelId="{1CE30EDF-65D5-4ECA-BE0B-79A1FDEB562C}" type="presOf" srcId="{33C22C82-F1EF-4E1B-A725-3F33033E8C71}" destId="{58A6206D-610A-4345-87D8-3005B9FE2302}" srcOrd="0" destOrd="0" presId="urn:microsoft.com/office/officeart/2009/layout/CircleArrowProcess"/>
    <dgm:cxn modelId="{3638E0B7-D602-4ECD-A956-833349B1B1EE}" type="presParOf" srcId="{50ADC6B0-7544-4146-8950-48E7CCF6F44F}" destId="{6AA66DBE-435B-48AC-B7EE-2C2FC5ABCB67}" srcOrd="0" destOrd="0" presId="urn:microsoft.com/office/officeart/2009/layout/CircleArrowProcess"/>
    <dgm:cxn modelId="{25D10138-32E9-42AC-B76C-3CFB5D8F342F}" type="presParOf" srcId="{6AA66DBE-435B-48AC-B7EE-2C2FC5ABCB67}" destId="{E03B0332-739D-4CD4-9C1E-1A4E430FF3DB}" srcOrd="0" destOrd="0" presId="urn:microsoft.com/office/officeart/2009/layout/CircleArrowProcess"/>
    <dgm:cxn modelId="{6261F42B-4F81-4B08-81AA-F3F3C27BD2DE}" type="presParOf" srcId="{50ADC6B0-7544-4146-8950-48E7CCF6F44F}" destId="{E765A8EA-B4E1-446E-8E1E-E6271C37DE87}" srcOrd="1" destOrd="0" presId="urn:microsoft.com/office/officeart/2009/layout/CircleArrowProcess"/>
    <dgm:cxn modelId="{CDE7E5F8-5A73-4FC6-9E59-7567139A360B}" type="presParOf" srcId="{50ADC6B0-7544-4146-8950-48E7CCF6F44F}" destId="{DCFEF071-F4E2-401B-AB51-2FC0103FC0B8}" srcOrd="2" destOrd="0" presId="urn:microsoft.com/office/officeart/2009/layout/CircleArrowProcess"/>
    <dgm:cxn modelId="{838DD1A4-B3A6-4E94-8CFA-30E461AED4BE}" type="presParOf" srcId="{DCFEF071-F4E2-401B-AB51-2FC0103FC0B8}" destId="{588D718F-7473-4F54-8752-5BE4A6618F0E}" srcOrd="0" destOrd="0" presId="urn:microsoft.com/office/officeart/2009/layout/CircleArrowProcess"/>
    <dgm:cxn modelId="{7B9B4D5C-7F43-42C3-8B7B-0F54BA8BDE0A}" type="presParOf" srcId="{50ADC6B0-7544-4146-8950-48E7CCF6F44F}" destId="{CB7F1041-F4D5-4948-A4A2-A0A987AFAA8C}" srcOrd="3" destOrd="0" presId="urn:microsoft.com/office/officeart/2009/layout/CircleArrowProcess"/>
    <dgm:cxn modelId="{538355AC-08C6-4497-BFC5-32854CBF605C}" type="presParOf" srcId="{50ADC6B0-7544-4146-8950-48E7CCF6F44F}" destId="{95598CBA-68B8-437E-A8F7-78975011D5ED}" srcOrd="4" destOrd="0" presId="urn:microsoft.com/office/officeart/2009/layout/CircleArrowProcess"/>
    <dgm:cxn modelId="{80771265-6651-4682-87E6-99BEE7742CBE}" type="presParOf" srcId="{95598CBA-68B8-437E-A8F7-78975011D5ED}" destId="{EAA77EAA-3374-4E37-B964-56B5E482F87A}" srcOrd="0" destOrd="0" presId="urn:microsoft.com/office/officeart/2009/layout/CircleArrowProcess"/>
    <dgm:cxn modelId="{0CB85C4C-821F-4EFE-8FD2-1F585CBBEB7B}" type="presParOf" srcId="{50ADC6B0-7544-4146-8950-48E7CCF6F44F}" destId="{58A6206D-610A-4345-87D8-3005B9FE2302}" srcOrd="5" destOrd="0" presId="urn:microsoft.com/office/officeart/2009/layout/CircleArrowProcess"/>
    <dgm:cxn modelId="{7CDA1C08-1EF8-4CC2-8AB8-AD8F0E00258F}" type="presParOf" srcId="{50ADC6B0-7544-4146-8950-48E7CCF6F44F}" destId="{2B9C7AAF-12CD-44D1-A4D9-52D9F07AD2D1}" srcOrd="6" destOrd="0" presId="urn:microsoft.com/office/officeart/2009/layout/CircleArrowProcess"/>
    <dgm:cxn modelId="{D6DEB77C-9ACD-4E28-9229-1079FFC9ACEA}" type="presParOf" srcId="{2B9C7AAF-12CD-44D1-A4D9-52D9F07AD2D1}" destId="{2E5151FB-DFF6-46E2-92EE-790289714539}" srcOrd="0" destOrd="0" presId="urn:microsoft.com/office/officeart/2009/layout/CircleArrowProcess"/>
    <dgm:cxn modelId="{A8662EDA-C230-4B24-A943-5C9E915B4A7C}" type="presParOf" srcId="{50ADC6B0-7544-4146-8950-48E7CCF6F44F}" destId="{3DCA2727-814B-4677-9A88-D54BD9CF58B9}" srcOrd="7"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B0332-739D-4CD4-9C1E-1A4E430FF3DB}">
      <dsp:nvSpPr>
        <dsp:cNvPr id="0" name=""/>
        <dsp:cNvSpPr/>
      </dsp:nvSpPr>
      <dsp:spPr>
        <a:xfrm>
          <a:off x="3126912" y="0"/>
          <a:ext cx="2009207" cy="2009412"/>
        </a:xfrm>
        <a:prstGeom prst="circularArrow">
          <a:avLst>
            <a:gd name="adj1" fmla="val 10980"/>
            <a:gd name="adj2" fmla="val 1142322"/>
            <a:gd name="adj3" fmla="val 4500000"/>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65A8EA-B4E1-446E-8E1E-E6271C37DE87}">
      <dsp:nvSpPr>
        <dsp:cNvPr id="0" name=""/>
        <dsp:cNvSpPr/>
      </dsp:nvSpPr>
      <dsp:spPr>
        <a:xfrm>
          <a:off x="3570513" y="727352"/>
          <a:ext cx="1121251" cy="56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ar-EG" sz="1700" b="1" kern="1200" dirty="0"/>
            <a:t>التخطيط</a:t>
          </a:r>
          <a:endParaRPr lang="en-US" sz="1700" b="1" kern="1200" dirty="0"/>
        </a:p>
      </dsp:txBody>
      <dsp:txXfrm>
        <a:off x="3570513" y="727352"/>
        <a:ext cx="1121251" cy="560567"/>
      </dsp:txXfrm>
    </dsp:sp>
    <dsp:sp modelId="{588D718F-7473-4F54-8752-5BE4A6618F0E}">
      <dsp:nvSpPr>
        <dsp:cNvPr id="0" name=""/>
        <dsp:cNvSpPr/>
      </dsp:nvSpPr>
      <dsp:spPr>
        <a:xfrm>
          <a:off x="2568736" y="1154705"/>
          <a:ext cx="2009207" cy="2009412"/>
        </a:xfrm>
        <a:prstGeom prst="leftCircularArrow">
          <a:avLst>
            <a:gd name="adj1" fmla="val 10980"/>
            <a:gd name="adj2" fmla="val 1142322"/>
            <a:gd name="adj3" fmla="val 6300000"/>
            <a:gd name="adj4" fmla="val 18900000"/>
            <a:gd name="adj5" fmla="val 12500"/>
          </a:avLst>
        </a:prstGeom>
        <a:solidFill>
          <a:schemeClr val="accent4">
            <a:hueOff val="3266964"/>
            <a:satOff val="-13592"/>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F1041-F4D5-4948-A4A2-A0A987AFAA8C}">
      <dsp:nvSpPr>
        <dsp:cNvPr id="0" name=""/>
        <dsp:cNvSpPr/>
      </dsp:nvSpPr>
      <dsp:spPr>
        <a:xfrm>
          <a:off x="3010075" y="1884190"/>
          <a:ext cx="1121251" cy="56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ar-EG" sz="1700" b="1" kern="1200" dirty="0"/>
            <a:t>تكوين فريق العمل</a:t>
          </a:r>
          <a:endParaRPr lang="en-US" sz="1700" b="1" kern="1200" dirty="0"/>
        </a:p>
      </dsp:txBody>
      <dsp:txXfrm>
        <a:off x="3010075" y="1884190"/>
        <a:ext cx="1121251" cy="560567"/>
      </dsp:txXfrm>
    </dsp:sp>
    <dsp:sp modelId="{EAA77EAA-3374-4E37-B964-56B5E482F87A}">
      <dsp:nvSpPr>
        <dsp:cNvPr id="0" name=""/>
        <dsp:cNvSpPr/>
      </dsp:nvSpPr>
      <dsp:spPr>
        <a:xfrm>
          <a:off x="3126912" y="2313674"/>
          <a:ext cx="2009207" cy="2009412"/>
        </a:xfrm>
        <a:prstGeom prst="circularArrow">
          <a:avLst>
            <a:gd name="adj1" fmla="val 10980"/>
            <a:gd name="adj2" fmla="val 1142322"/>
            <a:gd name="adj3" fmla="val 4500000"/>
            <a:gd name="adj4" fmla="val 13500000"/>
            <a:gd name="adj5" fmla="val 12500"/>
          </a:avLst>
        </a:prstGeom>
        <a:solidFill>
          <a:schemeClr val="accent4">
            <a:hueOff val="6533927"/>
            <a:satOff val="-27185"/>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A6206D-610A-4345-87D8-3005B9FE2302}">
      <dsp:nvSpPr>
        <dsp:cNvPr id="0" name=""/>
        <dsp:cNvSpPr/>
      </dsp:nvSpPr>
      <dsp:spPr>
        <a:xfrm>
          <a:off x="3570513" y="3041027"/>
          <a:ext cx="1121251" cy="56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ar-EG" sz="1700" b="1" kern="1200" dirty="0"/>
            <a:t>التوجيه والمتابعة</a:t>
          </a:r>
          <a:endParaRPr lang="en-US" sz="1700" b="1" kern="1200" dirty="0"/>
        </a:p>
      </dsp:txBody>
      <dsp:txXfrm>
        <a:off x="3570513" y="3041027"/>
        <a:ext cx="1121251" cy="560567"/>
      </dsp:txXfrm>
    </dsp:sp>
    <dsp:sp modelId="{2E5151FB-DFF6-46E2-92EE-790289714539}">
      <dsp:nvSpPr>
        <dsp:cNvPr id="0" name=""/>
        <dsp:cNvSpPr/>
      </dsp:nvSpPr>
      <dsp:spPr>
        <a:xfrm>
          <a:off x="2711954" y="3601595"/>
          <a:ext cx="1726162" cy="1726996"/>
        </a:xfrm>
        <a:prstGeom prst="blockArc">
          <a:avLst>
            <a:gd name="adj1" fmla="val 0"/>
            <a:gd name="adj2" fmla="val 18900000"/>
            <a:gd name="adj3" fmla="val 1274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CA2727-814B-4677-9A88-D54BD9CF58B9}">
      <dsp:nvSpPr>
        <dsp:cNvPr id="0" name=""/>
        <dsp:cNvSpPr/>
      </dsp:nvSpPr>
      <dsp:spPr>
        <a:xfrm>
          <a:off x="3010075" y="4197864"/>
          <a:ext cx="1121251" cy="56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ar-EG" sz="1700" b="1" kern="1200" dirty="0"/>
            <a:t>التطوير</a:t>
          </a:r>
          <a:endParaRPr lang="en-US" sz="1700" b="1" kern="1200" dirty="0"/>
        </a:p>
      </dsp:txBody>
      <dsp:txXfrm>
        <a:off x="3010075" y="4197864"/>
        <a:ext cx="1121251" cy="560567"/>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14/06/1447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14/06/1447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14/06/1447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7342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332438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01721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88351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58229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26223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7433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90904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112708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287009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4611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14/06/1447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12/4/2025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0650932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2.svg"/><Relationship Id="rId12"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1.png"/><Relationship Id="rId11" Type="http://schemas.openxmlformats.org/officeDocument/2006/relationships/image" Target="../media/image24.svg"/><Relationship Id="rId5" Type="http://schemas.openxmlformats.org/officeDocument/2006/relationships/image" Target="../media/image20.sv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29.svg"/><Relationship Id="rId5" Type="http://schemas.openxmlformats.org/officeDocument/2006/relationships/image" Target="../media/image7.sv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29.svg"/><Relationship Id="rId5" Type="http://schemas.openxmlformats.org/officeDocument/2006/relationships/image" Target="../media/image7.sv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5.sv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3" Type="http://schemas.openxmlformats.org/officeDocument/2006/relationships/image" Target="../media/image31.svg"/><Relationship Id="rId7" Type="http://schemas.openxmlformats.org/officeDocument/2006/relationships/image" Target="../media/image7.svg"/><Relationship Id="rId12" Type="http://schemas.openxmlformats.org/officeDocument/2006/relationships/image" Target="../media/image38.png"/><Relationship Id="rId17" Type="http://schemas.openxmlformats.org/officeDocument/2006/relationships/image" Target="../media/image15.svg"/><Relationship Id="rId2" Type="http://schemas.openxmlformats.org/officeDocument/2006/relationships/image" Target="../media/image30.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7.svg"/><Relationship Id="rId5" Type="http://schemas.openxmlformats.org/officeDocument/2006/relationships/image" Target="../media/image33.svg"/><Relationship Id="rId15" Type="http://schemas.openxmlformats.org/officeDocument/2006/relationships/image" Target="../media/image41.svg"/><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5.svg"/><Relationship Id="rId14" Type="http://schemas.openxmlformats.org/officeDocument/2006/relationships/image" Target="../media/image4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3" Type="http://schemas.openxmlformats.org/officeDocument/2006/relationships/image" Target="../media/image31.svg"/><Relationship Id="rId7" Type="http://schemas.openxmlformats.org/officeDocument/2006/relationships/image" Target="../media/image7.svg"/><Relationship Id="rId12" Type="http://schemas.openxmlformats.org/officeDocument/2006/relationships/image" Target="../media/image38.png"/><Relationship Id="rId17" Type="http://schemas.openxmlformats.org/officeDocument/2006/relationships/image" Target="../media/image15.svg"/><Relationship Id="rId2" Type="http://schemas.openxmlformats.org/officeDocument/2006/relationships/image" Target="../media/image30.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7.svg"/><Relationship Id="rId5" Type="http://schemas.openxmlformats.org/officeDocument/2006/relationships/image" Target="../media/image33.svg"/><Relationship Id="rId15" Type="http://schemas.openxmlformats.org/officeDocument/2006/relationships/image" Target="../media/image41.svg"/><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5.svg"/><Relationship Id="rId14"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7.svg"/><Relationship Id="rId3" Type="http://schemas.openxmlformats.org/officeDocument/2006/relationships/image" Target="../media/image43.svg"/><Relationship Id="rId7" Type="http://schemas.openxmlformats.org/officeDocument/2006/relationships/image" Target="../media/image27.svg"/><Relationship Id="rId12"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45.svg"/><Relationship Id="rId5" Type="http://schemas.openxmlformats.org/officeDocument/2006/relationships/image" Target="../media/image7.svg"/><Relationship Id="rId15" Type="http://schemas.openxmlformats.org/officeDocument/2006/relationships/image" Target="../media/image49.svg"/><Relationship Id="rId10" Type="http://schemas.openxmlformats.org/officeDocument/2006/relationships/image" Target="../media/image44.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29.svg"/><Relationship Id="rId5" Type="http://schemas.openxmlformats.org/officeDocument/2006/relationships/image" Target="../media/image7.sv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5.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7.svg"/><Relationship Id="rId3" Type="http://schemas.openxmlformats.org/officeDocument/2006/relationships/image" Target="../media/image43.svg"/><Relationship Id="rId7" Type="http://schemas.openxmlformats.org/officeDocument/2006/relationships/image" Target="../media/image27.svg"/><Relationship Id="rId12"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45.svg"/><Relationship Id="rId5" Type="http://schemas.openxmlformats.org/officeDocument/2006/relationships/image" Target="../media/image7.svg"/><Relationship Id="rId15" Type="http://schemas.openxmlformats.org/officeDocument/2006/relationships/image" Target="../media/image49.svg"/><Relationship Id="rId10" Type="http://schemas.openxmlformats.org/officeDocument/2006/relationships/image" Target="../media/image44.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29.svg"/><Relationship Id="rId5" Type="http://schemas.openxmlformats.org/officeDocument/2006/relationships/image" Target="../media/image7.sv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5.svg"/></Relationships>
</file>

<file path=ppt/slides/_rels/slide1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7.svg"/><Relationship Id="rId3" Type="http://schemas.openxmlformats.org/officeDocument/2006/relationships/image" Target="../media/image43.svg"/><Relationship Id="rId7" Type="http://schemas.openxmlformats.org/officeDocument/2006/relationships/image" Target="../media/image27.svg"/><Relationship Id="rId12"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45.svg"/><Relationship Id="rId5" Type="http://schemas.openxmlformats.org/officeDocument/2006/relationships/image" Target="../media/image7.svg"/><Relationship Id="rId15" Type="http://schemas.openxmlformats.org/officeDocument/2006/relationships/image" Target="../media/image49.svg"/><Relationship Id="rId10" Type="http://schemas.openxmlformats.org/officeDocument/2006/relationships/image" Target="../media/image44.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29.svg"/><Relationship Id="rId5" Type="http://schemas.openxmlformats.org/officeDocument/2006/relationships/image" Target="../media/image7.sv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5.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1.svg"/><Relationship Id="rId3" Type="http://schemas.openxmlformats.org/officeDocument/2006/relationships/image" Target="../media/image3.svg"/><Relationship Id="rId7" Type="http://schemas.openxmlformats.org/officeDocument/2006/relationships/image" Target="../media/image54.svg"/><Relationship Id="rId12"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53.png"/><Relationship Id="rId11" Type="http://schemas.openxmlformats.org/officeDocument/2006/relationships/image" Target="../media/image56.svg"/><Relationship Id="rId5" Type="http://schemas.openxmlformats.org/officeDocument/2006/relationships/image" Target="../media/image7.svg"/><Relationship Id="rId10" Type="http://schemas.openxmlformats.org/officeDocument/2006/relationships/image" Target="../media/image55.png"/><Relationship Id="rId4" Type="http://schemas.openxmlformats.org/officeDocument/2006/relationships/image" Target="../media/image6.png"/><Relationship Id="rId9" Type="http://schemas.openxmlformats.org/officeDocument/2006/relationships/image" Target="../media/image15.svg"/></Relationships>
</file>

<file path=ppt/slides/_rels/slide31.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3" name="Freeform 3"/>
          <p:cNvSpPr/>
          <p:nvPr/>
        </p:nvSpPr>
        <p:spPr>
          <a:xfrm flipH="1">
            <a:off x="-1415908" y="2702111"/>
            <a:ext cx="4987030" cy="5143500"/>
          </a:xfrm>
          <a:custGeom>
            <a:avLst/>
            <a:gdLst/>
            <a:ahLst/>
            <a:cxnLst/>
            <a:rect l="l" t="t" r="r" b="b"/>
            <a:pathLst>
              <a:path w="9974059" h="10287000">
                <a:moveTo>
                  <a:pt x="9974059" y="0"/>
                </a:moveTo>
                <a:lnTo>
                  <a:pt x="0" y="0"/>
                </a:lnTo>
                <a:lnTo>
                  <a:pt x="0" y="10287000"/>
                </a:lnTo>
                <a:lnTo>
                  <a:pt x="9974059" y="10287000"/>
                </a:lnTo>
                <a:lnTo>
                  <a:pt x="9974059" y="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4" name="Freeform 4"/>
          <p:cNvSpPr/>
          <p:nvPr/>
        </p:nvSpPr>
        <p:spPr>
          <a:xfrm>
            <a:off x="438207" y="1550586"/>
            <a:ext cx="5743983" cy="3065851"/>
          </a:xfrm>
          <a:custGeom>
            <a:avLst/>
            <a:gdLst/>
            <a:ahLst/>
            <a:cxnLst/>
            <a:rect l="l" t="t" r="r" b="b"/>
            <a:pathLst>
              <a:path w="11487965" h="6131701">
                <a:moveTo>
                  <a:pt x="0" y="0"/>
                </a:moveTo>
                <a:lnTo>
                  <a:pt x="11487964" y="0"/>
                </a:lnTo>
                <a:lnTo>
                  <a:pt x="11487964" y="6131701"/>
                </a:lnTo>
                <a:lnTo>
                  <a:pt x="0" y="613170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grpSp>
        <p:nvGrpSpPr>
          <p:cNvPr id="5" name="Group 5"/>
          <p:cNvGrpSpPr/>
          <p:nvPr/>
        </p:nvGrpSpPr>
        <p:grpSpPr>
          <a:xfrm>
            <a:off x="850784" y="1495833"/>
            <a:ext cx="7442433" cy="3866335"/>
            <a:chOff x="0" y="0"/>
            <a:chExt cx="19846488" cy="10310225"/>
          </a:xfrm>
        </p:grpSpPr>
        <p:sp>
          <p:nvSpPr>
            <p:cNvPr id="6" name="Freeform 6"/>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7" name="Freeform 7"/>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9" name="Freeform 9"/>
          <p:cNvSpPr/>
          <p:nvPr/>
        </p:nvSpPr>
        <p:spPr>
          <a:xfrm flipH="1">
            <a:off x="5644223" y="1703806"/>
            <a:ext cx="2648994" cy="1835030"/>
          </a:xfrm>
          <a:custGeom>
            <a:avLst/>
            <a:gdLst/>
            <a:ahLst/>
            <a:cxnLst/>
            <a:rect l="l" t="t" r="r" b="b"/>
            <a:pathLst>
              <a:path w="5297987" h="3670060">
                <a:moveTo>
                  <a:pt x="5297987" y="0"/>
                </a:moveTo>
                <a:lnTo>
                  <a:pt x="0" y="0"/>
                </a:lnTo>
                <a:lnTo>
                  <a:pt x="0" y="3670060"/>
                </a:lnTo>
                <a:lnTo>
                  <a:pt x="5297987" y="3670060"/>
                </a:lnTo>
                <a:lnTo>
                  <a:pt x="52979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flipH="1">
            <a:off x="6099731" y="2676973"/>
            <a:ext cx="1682081" cy="2191637"/>
          </a:xfrm>
          <a:custGeom>
            <a:avLst/>
            <a:gdLst/>
            <a:ahLst/>
            <a:cxnLst/>
            <a:rect l="l" t="t" r="r" b="b"/>
            <a:pathLst>
              <a:path w="3364162" h="4383274">
                <a:moveTo>
                  <a:pt x="3364163" y="0"/>
                </a:moveTo>
                <a:lnTo>
                  <a:pt x="0" y="0"/>
                </a:lnTo>
                <a:lnTo>
                  <a:pt x="0" y="4383273"/>
                </a:lnTo>
                <a:lnTo>
                  <a:pt x="3364163" y="4383273"/>
                </a:lnTo>
                <a:lnTo>
                  <a:pt x="3364163"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4565091" y="3764808"/>
            <a:ext cx="2158264" cy="1540461"/>
          </a:xfrm>
          <a:custGeom>
            <a:avLst/>
            <a:gdLst/>
            <a:ahLst/>
            <a:cxnLst/>
            <a:rect l="l" t="t" r="r" b="b"/>
            <a:pathLst>
              <a:path w="4316528" h="3080922">
                <a:moveTo>
                  <a:pt x="0" y="0"/>
                </a:moveTo>
                <a:lnTo>
                  <a:pt x="4316528" y="0"/>
                </a:lnTo>
                <a:lnTo>
                  <a:pt x="4316528" y="3080922"/>
                </a:lnTo>
                <a:lnTo>
                  <a:pt x="0" y="308092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5687207" y="3525505"/>
            <a:ext cx="251772" cy="296202"/>
          </a:xfrm>
          <a:custGeom>
            <a:avLst/>
            <a:gdLst/>
            <a:ahLst/>
            <a:cxnLst/>
            <a:rect l="l" t="t" r="r" b="b"/>
            <a:pathLst>
              <a:path w="503543" h="592404">
                <a:moveTo>
                  <a:pt x="0" y="0"/>
                </a:moveTo>
                <a:lnTo>
                  <a:pt x="503543" y="0"/>
                </a:lnTo>
                <a:lnTo>
                  <a:pt x="503543" y="592403"/>
                </a:lnTo>
                <a:lnTo>
                  <a:pt x="0" y="59240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7343827" y="4616436"/>
            <a:ext cx="214348" cy="252174"/>
          </a:xfrm>
          <a:custGeom>
            <a:avLst/>
            <a:gdLst/>
            <a:ahLst/>
            <a:cxnLst/>
            <a:rect l="l" t="t" r="r" b="b"/>
            <a:pathLst>
              <a:path w="428695" h="504348">
                <a:moveTo>
                  <a:pt x="0" y="0"/>
                </a:moveTo>
                <a:lnTo>
                  <a:pt x="428695" y="0"/>
                </a:lnTo>
                <a:lnTo>
                  <a:pt x="428695" y="504347"/>
                </a:lnTo>
                <a:lnTo>
                  <a:pt x="0" y="5043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4" name="Freeform 14"/>
          <p:cNvSpPr/>
          <p:nvPr/>
        </p:nvSpPr>
        <p:spPr>
          <a:xfrm>
            <a:off x="6723355" y="5119806"/>
            <a:ext cx="154860" cy="182189"/>
          </a:xfrm>
          <a:custGeom>
            <a:avLst/>
            <a:gdLst/>
            <a:ahLst/>
            <a:cxnLst/>
            <a:rect l="l" t="t" r="r" b="b"/>
            <a:pathLst>
              <a:path w="309720" h="364377">
                <a:moveTo>
                  <a:pt x="0" y="0"/>
                </a:moveTo>
                <a:lnTo>
                  <a:pt x="309720" y="0"/>
                </a:lnTo>
                <a:lnTo>
                  <a:pt x="309720" y="364376"/>
                </a:lnTo>
                <a:lnTo>
                  <a:pt x="0" y="36437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8028412" y="3950124"/>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Freeform 16"/>
          <p:cNvSpPr/>
          <p:nvPr/>
        </p:nvSpPr>
        <p:spPr>
          <a:xfrm>
            <a:off x="7781812" y="194181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7656471" y="4084667"/>
            <a:ext cx="178439" cy="209929"/>
          </a:xfrm>
          <a:custGeom>
            <a:avLst/>
            <a:gdLst/>
            <a:ahLst/>
            <a:cxnLst/>
            <a:rect l="l" t="t" r="r" b="b"/>
            <a:pathLst>
              <a:path w="356878" h="419857">
                <a:moveTo>
                  <a:pt x="0" y="0"/>
                </a:moveTo>
                <a:lnTo>
                  <a:pt x="356879" y="0"/>
                </a:lnTo>
                <a:lnTo>
                  <a:pt x="356879"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8" name="Freeform 18"/>
          <p:cNvSpPr/>
          <p:nvPr/>
        </p:nvSpPr>
        <p:spPr>
          <a:xfrm>
            <a:off x="7972526" y="211171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9" name="Freeform 19"/>
          <p:cNvSpPr/>
          <p:nvPr/>
        </p:nvSpPr>
        <p:spPr>
          <a:xfrm>
            <a:off x="7847185" y="4254559"/>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0" name="Freeform 20"/>
          <p:cNvSpPr/>
          <p:nvPr/>
        </p:nvSpPr>
        <p:spPr>
          <a:xfrm>
            <a:off x="2263084" y="4997956"/>
            <a:ext cx="3319157" cy="551810"/>
          </a:xfrm>
          <a:custGeom>
            <a:avLst/>
            <a:gdLst/>
            <a:ahLst/>
            <a:cxnLst/>
            <a:rect l="l" t="t" r="r" b="b"/>
            <a:pathLst>
              <a:path w="6638313" h="1103620">
                <a:moveTo>
                  <a:pt x="0" y="0"/>
                </a:moveTo>
                <a:lnTo>
                  <a:pt x="6638313" y="0"/>
                </a:lnTo>
                <a:lnTo>
                  <a:pt x="6638313" y="1103620"/>
                </a:lnTo>
                <a:lnTo>
                  <a:pt x="0" y="110362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3" name="مربع نص 22">
            <a:extLst>
              <a:ext uri="{FF2B5EF4-FFF2-40B4-BE49-F238E27FC236}">
                <a16:creationId xmlns:a16="http://schemas.microsoft.com/office/drawing/2014/main" id="{6C58E354-8B7E-8716-3B4F-439E259C2747}"/>
              </a:ext>
            </a:extLst>
          </p:cNvPr>
          <p:cNvSpPr txBox="1"/>
          <p:nvPr/>
        </p:nvSpPr>
        <p:spPr>
          <a:xfrm>
            <a:off x="1099078" y="1757373"/>
            <a:ext cx="4104456"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w="12700">
                  <a:solidFill>
                    <a:srgbClr val="4F81BD"/>
                  </a:solidFill>
                  <a:prstDash val="solid"/>
                </a:ln>
                <a:solidFill>
                  <a:srgbClr val="002060"/>
                </a:solidFill>
                <a:effectLst>
                  <a:outerShdw dist="38100" dir="2640000" algn="bl" rotWithShape="0">
                    <a:srgbClr val="4F81BD"/>
                  </a:outerShdw>
                </a:effectLst>
                <a:uLnTx/>
                <a:uFillTx/>
                <a:latin typeface="Traditional Arabic" panose="02020603050405020304" pitchFamily="18" charset="-78"/>
                <a:ea typeface="+mn-ea"/>
                <a:cs typeface="Traditional Arabic" panose="02020603050405020304" pitchFamily="18" charset="-78"/>
              </a:rPr>
              <a:t>الفصل  التاسع</a:t>
            </a:r>
            <a:endParaRPr kumimoji="0" lang="en-US" sz="6600" b="1" i="0" u="none" strike="noStrike" kern="1200" cap="none" spc="0" normalizeH="0" baseline="0" noProof="0" dirty="0">
              <a:ln w="12700">
                <a:solidFill>
                  <a:srgbClr val="4F81BD"/>
                </a:solidFill>
                <a:prstDash val="solid"/>
              </a:ln>
              <a:solidFill>
                <a:srgbClr val="002060"/>
              </a:solidFill>
              <a:effectLst>
                <a:outerShdw dist="38100" dir="2640000" algn="bl" rotWithShape="0">
                  <a:srgbClr val="4F81BD"/>
                </a:outerShdw>
              </a:effectLst>
              <a:uLnTx/>
              <a:uFillTx/>
              <a:latin typeface="Traditional Arabic" panose="02020603050405020304" pitchFamily="18" charset="-78"/>
              <a:ea typeface="+mn-ea"/>
              <a:cs typeface="Traditional Arabic" panose="02020603050405020304" pitchFamily="18" charset="-78"/>
            </a:endParaRPr>
          </a:p>
        </p:txBody>
      </p:sp>
      <p:sp>
        <p:nvSpPr>
          <p:cNvPr id="24" name="مربع نص 23">
            <a:extLst>
              <a:ext uri="{FF2B5EF4-FFF2-40B4-BE49-F238E27FC236}">
                <a16:creationId xmlns:a16="http://schemas.microsoft.com/office/drawing/2014/main" id="{41C82A92-0CD1-7D3B-B707-80864DC12A0D}"/>
              </a:ext>
            </a:extLst>
          </p:cNvPr>
          <p:cNvSpPr txBox="1"/>
          <p:nvPr/>
        </p:nvSpPr>
        <p:spPr>
          <a:xfrm>
            <a:off x="64119" y="3024057"/>
            <a:ext cx="6174374"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مهارة إدارة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المشروعات الصغيرة</a:t>
            </a:r>
            <a:endParaRPr kumimoji="0" lang="en-US" sz="36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pic>
        <p:nvPicPr>
          <p:cNvPr id="25" name="Picture 2" descr="مشاريع صغيرة">
            <a:extLst>
              <a:ext uri="{FF2B5EF4-FFF2-40B4-BE49-F238E27FC236}">
                <a16:creationId xmlns:a16="http://schemas.microsoft.com/office/drawing/2014/main" id="{B6643294-A4CD-D405-7466-1A1B77296730}"/>
              </a:ext>
            </a:extLst>
          </p:cNvPr>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0055" y="98885"/>
            <a:ext cx="1725536" cy="17255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1000" fill="hold"/>
                                        <p:tgtEl>
                                          <p:spTgt spid="24"/>
                                        </p:tgtEl>
                                        <p:attrNameLst>
                                          <p:attrName>ppt_w</p:attrName>
                                        </p:attrNameLst>
                                      </p:cBhvr>
                                      <p:tavLst>
                                        <p:tav tm="0">
                                          <p:val>
                                            <p:fltVal val="0"/>
                                          </p:val>
                                        </p:tav>
                                        <p:tav tm="100000">
                                          <p:val>
                                            <p:strVal val="#ppt_w"/>
                                          </p:val>
                                        </p:tav>
                                      </p:tavLst>
                                    </p:anim>
                                    <p:anim calcmode="lin" valueType="num">
                                      <p:cBhvr>
                                        <p:cTn id="16" dur="1000" fill="hold"/>
                                        <p:tgtEl>
                                          <p:spTgt spid="24"/>
                                        </p:tgtEl>
                                        <p:attrNameLst>
                                          <p:attrName>ppt_h</p:attrName>
                                        </p:attrNameLst>
                                      </p:cBhvr>
                                      <p:tavLst>
                                        <p:tav tm="0">
                                          <p:val>
                                            <p:fltVal val="0"/>
                                          </p:val>
                                        </p:tav>
                                        <p:tav tm="100000">
                                          <p:val>
                                            <p:strVal val="#ppt_h"/>
                                          </p:val>
                                        </p:tav>
                                      </p:tavLst>
                                    </p:anim>
                                    <p:anim calcmode="lin" valueType="num">
                                      <p:cBhvr>
                                        <p:cTn id="17" dur="1000" fill="hold"/>
                                        <p:tgtEl>
                                          <p:spTgt spid="24"/>
                                        </p:tgtEl>
                                        <p:attrNameLst>
                                          <p:attrName>style.rotation</p:attrName>
                                        </p:attrNameLst>
                                      </p:cBhvr>
                                      <p:tavLst>
                                        <p:tav tm="0">
                                          <p:val>
                                            <p:fltVal val="90"/>
                                          </p:val>
                                        </p:tav>
                                        <p:tav tm="100000">
                                          <p:val>
                                            <p:fltVal val="0"/>
                                          </p:val>
                                        </p:tav>
                                      </p:tavLst>
                                    </p:anim>
                                    <p:animEffect transition="in" filter="fade">
                                      <p:cBhvr>
                                        <p:cTn id="1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CE1E6"/>
        </a:solidFill>
        <a:effectLst/>
      </p:bgPr>
    </p:bg>
    <p:spTree>
      <p:nvGrpSpPr>
        <p:cNvPr id="1" name=""/>
        <p:cNvGrpSpPr/>
        <p:nvPr/>
      </p:nvGrpSpPr>
      <p:grpSpPr>
        <a:xfrm>
          <a:off x="0" y="0"/>
          <a:ext cx="0" cy="0"/>
          <a:chOff x="0" y="0"/>
          <a:chExt cx="0" cy="0"/>
        </a:xfrm>
      </p:grpSpPr>
      <p:sp>
        <p:nvSpPr>
          <p:cNvPr id="2" name="Freeform 2"/>
          <p:cNvSpPr/>
          <p:nvPr/>
        </p:nvSpPr>
        <p:spPr>
          <a:xfrm>
            <a:off x="5760817" y="2453576"/>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612576" y="1"/>
            <a:ext cx="9756576" cy="666936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4855886" y="2254209"/>
            <a:ext cx="3773764" cy="3037880"/>
          </a:xfrm>
          <a:custGeom>
            <a:avLst/>
            <a:gdLst/>
            <a:ahLst/>
            <a:cxnLst/>
            <a:rect l="l" t="t" r="r" b="b"/>
            <a:pathLst>
              <a:path w="7547528" h="6075760">
                <a:moveTo>
                  <a:pt x="7547528" y="0"/>
                </a:moveTo>
                <a:lnTo>
                  <a:pt x="0" y="0"/>
                </a:lnTo>
                <a:lnTo>
                  <a:pt x="0" y="6075761"/>
                </a:lnTo>
                <a:lnTo>
                  <a:pt x="7547528" y="6075761"/>
                </a:lnTo>
                <a:lnTo>
                  <a:pt x="7547528"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952395" y="-1365283"/>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0" name="Group 10"/>
          <p:cNvGrpSpPr/>
          <p:nvPr/>
        </p:nvGrpSpPr>
        <p:grpSpPr>
          <a:xfrm>
            <a:off x="7520352" y="1495833"/>
            <a:ext cx="772865" cy="77286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a:off x="6258761" y="1708381"/>
            <a:ext cx="562620" cy="347769"/>
            <a:chOff x="0" y="0"/>
            <a:chExt cx="1500320" cy="927384"/>
          </a:xfrm>
        </p:grpSpPr>
        <p:sp>
          <p:nvSpPr>
            <p:cNvPr id="15" name="Freeform 15"/>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17" name="Group 17"/>
          <p:cNvGrpSpPr/>
          <p:nvPr/>
        </p:nvGrpSpPr>
        <p:grpSpPr>
          <a:xfrm>
            <a:off x="4634079" y="4809726"/>
            <a:ext cx="443614" cy="415023"/>
            <a:chOff x="0" y="0"/>
            <a:chExt cx="1182969" cy="1106726"/>
          </a:xfrm>
        </p:grpSpPr>
        <p:sp>
          <p:nvSpPr>
            <p:cNvPr id="18" name="Freeform 18"/>
            <p:cNvSpPr/>
            <p:nvPr/>
          </p:nvSpPr>
          <p:spPr>
            <a:xfrm>
              <a:off x="878005" y="747946"/>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9" name="Freeform 19"/>
            <p:cNvSpPr/>
            <p:nvPr/>
          </p:nvSpPr>
          <p:spPr>
            <a:xfrm>
              <a:off x="0" y="0"/>
              <a:ext cx="635754" cy="747946"/>
            </a:xfrm>
            <a:custGeom>
              <a:avLst/>
              <a:gdLst/>
              <a:ahLst/>
              <a:cxnLst/>
              <a:rect l="l" t="t" r="r" b="b"/>
              <a:pathLst>
                <a:path w="635754" h="747946">
                  <a:moveTo>
                    <a:pt x="0" y="0"/>
                  </a:moveTo>
                  <a:lnTo>
                    <a:pt x="635754" y="0"/>
                  </a:lnTo>
                  <a:lnTo>
                    <a:pt x="635754" y="747946"/>
                  </a:lnTo>
                  <a:lnTo>
                    <a:pt x="0" y="7479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sp>
        <p:nvSpPr>
          <p:cNvPr id="20" name="Freeform 20"/>
          <p:cNvSpPr/>
          <p:nvPr/>
        </p:nvSpPr>
        <p:spPr>
          <a:xfrm>
            <a:off x="1654876" y="442574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Freeform 21"/>
          <p:cNvSpPr/>
          <p:nvPr/>
        </p:nvSpPr>
        <p:spPr>
          <a:xfrm>
            <a:off x="4433078" y="716559"/>
            <a:ext cx="2309691" cy="383986"/>
          </a:xfrm>
          <a:custGeom>
            <a:avLst/>
            <a:gdLst/>
            <a:ahLst/>
            <a:cxnLst/>
            <a:rect l="l" t="t" r="r" b="b"/>
            <a:pathLst>
              <a:path w="4619381" h="767972">
                <a:moveTo>
                  <a:pt x="0" y="0"/>
                </a:moveTo>
                <a:lnTo>
                  <a:pt x="4619381" y="0"/>
                </a:lnTo>
                <a:lnTo>
                  <a:pt x="4619381" y="767973"/>
                </a:lnTo>
                <a:lnTo>
                  <a:pt x="0" y="76797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مربع نص 21">
            <a:extLst>
              <a:ext uri="{FF2B5EF4-FFF2-40B4-BE49-F238E27FC236}">
                <a16:creationId xmlns:a16="http://schemas.microsoft.com/office/drawing/2014/main" id="{BABAEC97-A1B3-F217-C626-2488BF7AEE4A}"/>
              </a:ext>
            </a:extLst>
          </p:cNvPr>
          <p:cNvSpPr txBox="1"/>
          <p:nvPr/>
        </p:nvSpPr>
        <p:spPr>
          <a:xfrm>
            <a:off x="1101851" y="2367171"/>
            <a:ext cx="3456384" cy="2123658"/>
          </a:xfrm>
          <a:prstGeom prst="rect">
            <a:avLst/>
          </a:prstGeom>
          <a:noFill/>
        </p:spPr>
        <p:txBody>
          <a:bodyPr wrap="square" rtlCol="0">
            <a:spAutoFit/>
          </a:bodyPr>
          <a:lstStyle/>
          <a:p>
            <a:pPr algn="ctr"/>
            <a:r>
              <a:rPr lang="ar-EG" sz="4400" b="1" dirty="0">
                <a:latin typeface="Traditional Arabic" panose="02020603050405020304" pitchFamily="18" charset="-78"/>
                <a:cs typeface="Traditional Arabic" panose="02020603050405020304" pitchFamily="18" charset="-78"/>
              </a:rPr>
              <a:t>4-9</a:t>
            </a:r>
          </a:p>
          <a:p>
            <a:pPr algn="ctr"/>
            <a:r>
              <a:rPr lang="ar-EG" sz="4400" b="1" dirty="0">
                <a:latin typeface="Traditional Arabic" panose="02020603050405020304" pitchFamily="18" charset="-78"/>
                <a:cs typeface="Traditional Arabic" panose="02020603050405020304" pitchFamily="18" charset="-78"/>
              </a:rPr>
              <a:t>إدارة الموارد البشرية للمشروع</a:t>
            </a:r>
          </a:p>
        </p:txBody>
      </p:sp>
      <p:pic>
        <p:nvPicPr>
          <p:cNvPr id="23" name="Picture 4" descr="أفضل المشاريع الصغيرة الناجحة في مصر 2023 – تجارتنا">
            <a:extLst>
              <a:ext uri="{FF2B5EF4-FFF2-40B4-BE49-F238E27FC236}">
                <a16:creationId xmlns:a16="http://schemas.microsoft.com/office/drawing/2014/main" id="{D8290EB9-1681-9BCA-CB45-2814A6207F9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60884" y="1516268"/>
            <a:ext cx="2028898" cy="127651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rPr>
              <a:t>الفكرة المحورية</a:t>
            </a:r>
            <a:endParaRPr lang="en-US" sz="3600" b="1" dirty="0">
              <a:solidFill>
                <a:srgbClr val="FFFFFF"/>
              </a:solidFill>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rPr>
              <a:t>المفاهيم الرئيسية</a:t>
            </a:r>
            <a:endParaRPr lang="en-US" sz="3600" b="1" dirty="0">
              <a:solidFill>
                <a:srgbClr val="FFFFFF"/>
              </a:solidFill>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rPr>
              <a:t>الأهداف</a:t>
            </a:r>
            <a:endParaRPr lang="en-US" sz="3600" b="1" dirty="0">
              <a:solidFill>
                <a:srgbClr val="FFFFFF"/>
              </a:solidFill>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09963" y="833464"/>
            <a:ext cx="4807737" cy="1077218"/>
          </a:xfrm>
          <a:prstGeom prst="rect">
            <a:avLst/>
          </a:prstGeom>
          <a:noFill/>
        </p:spPr>
        <p:txBody>
          <a:bodyPr wrap="square">
            <a:spAutoFit/>
          </a:bodyPr>
          <a:lstStyle/>
          <a:p>
            <a:pPr marL="285750" indent="-285750">
              <a:buFont typeface="Arial" panose="020B0604020202020204" pitchFamily="34" charset="0"/>
              <a:buChar char="•"/>
            </a:pPr>
            <a:r>
              <a:rPr lang="ar-EG" sz="3200" b="1" dirty="0"/>
              <a:t> التعرف على إدارة الموارد البشرية.</a:t>
            </a:r>
            <a:endParaRPr lang="ar-EG" sz="4800" dirty="0"/>
          </a:p>
        </p:txBody>
      </p:sp>
      <p:sp>
        <p:nvSpPr>
          <p:cNvPr id="9" name="مربع نص 8">
            <a:extLst>
              <a:ext uri="{FF2B5EF4-FFF2-40B4-BE49-F238E27FC236}">
                <a16:creationId xmlns:a16="http://schemas.microsoft.com/office/drawing/2014/main" id="{F4B417DB-3C1B-4202-DFB8-92185EBDF643}"/>
              </a:ext>
            </a:extLst>
          </p:cNvPr>
          <p:cNvSpPr txBox="1"/>
          <p:nvPr/>
        </p:nvSpPr>
        <p:spPr>
          <a:xfrm>
            <a:off x="323528" y="2555612"/>
            <a:ext cx="5040560" cy="646331"/>
          </a:xfrm>
          <a:prstGeom prst="rect">
            <a:avLst/>
          </a:prstGeom>
          <a:noFill/>
        </p:spPr>
        <p:txBody>
          <a:bodyPr wrap="square">
            <a:spAutoFit/>
          </a:bodyPr>
          <a:lstStyle/>
          <a:p>
            <a:r>
              <a:rPr lang="ar-EG" sz="3600" b="1" dirty="0"/>
              <a:t>إدارة الموارد البشرية.</a:t>
            </a:r>
            <a:endParaRPr lang="ar-EG" sz="5400" b="1" dirty="0"/>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320615" y="4086561"/>
            <a:ext cx="5043473" cy="1938992"/>
          </a:xfrm>
          <a:prstGeom prst="rect">
            <a:avLst/>
          </a:prstGeom>
          <a:noFill/>
        </p:spPr>
        <p:txBody>
          <a:bodyPr wrap="square">
            <a:spAutoFit/>
          </a:bodyPr>
          <a:lstStyle/>
          <a:p>
            <a:r>
              <a:rPr lang="ar-EG" sz="2400" b="1" dirty="0"/>
              <a:t>يتوقع بعد نهاية الموضوع أن يكون الطلبة قادرين على:</a:t>
            </a:r>
            <a:endParaRPr lang="ar-EG" sz="3600" b="1" dirty="0"/>
          </a:p>
          <a:p>
            <a:r>
              <a:rPr lang="ar-EG" sz="2400" b="1" dirty="0"/>
              <a:t>1. التعرف على مفهوم إدارة الموارد البشرية.</a:t>
            </a:r>
            <a:endParaRPr lang="ar-EG" sz="3600" b="1" dirty="0"/>
          </a:p>
          <a:p>
            <a:r>
              <a:rPr lang="ar-EG" sz="2400" b="1" dirty="0"/>
              <a:t>.2 توضيح أهمية إدارة الموارد البشرية.</a:t>
            </a:r>
            <a:endParaRPr lang="ar-EG" sz="3600" b="1" dirty="0"/>
          </a:p>
          <a:p>
            <a:r>
              <a:rPr lang="ar-EG" sz="2400" b="1" dirty="0"/>
              <a:t>3 شرح دور إدارة الموارد البشرية في المشروع.</a:t>
            </a:r>
            <a:endParaRPr lang="ar-EG" sz="3600" b="1" dirty="0"/>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xEl>
                                              <p:pRg st="3" end="3"/>
                                            </p:txEl>
                                          </p:spTgt>
                                        </p:tgtEl>
                                        <p:attrNameLst>
                                          <p:attrName>style.visibility</p:attrName>
                                        </p:attrNameLst>
                                      </p:cBhvr>
                                      <p:to>
                                        <p:strVal val="visible"/>
                                      </p:to>
                                    </p:set>
                                    <p:anim calcmode="lin" valueType="num">
                                      <p:cBhvr>
                                        <p:cTn id="55"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56"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57"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58"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9972F5F-D8E0-2554-76C5-3B2206213486}"/>
              </a:ext>
            </a:extLst>
          </p:cNvPr>
          <p:cNvSpPr txBox="1"/>
          <p:nvPr/>
        </p:nvSpPr>
        <p:spPr>
          <a:xfrm>
            <a:off x="1007604" y="594211"/>
            <a:ext cx="7128792" cy="5669578"/>
          </a:xfrm>
          <a:prstGeom prst="flowChartTerminator">
            <a:avLst/>
          </a:prstGeom>
          <a:noFill/>
          <a:ln>
            <a:noFill/>
          </a:ln>
          <a:effectLst/>
        </p:spPr>
        <p:txBody>
          <a:bodyPr wrap="square">
            <a:spAutoFit/>
          </a:bodyPr>
          <a:lstStyle/>
          <a:p>
            <a:r>
              <a:rPr lang="ar-EG" sz="3600" b="1" dirty="0"/>
              <a:t>إدارة الموارد البشرية من أهم أسس النجاح في المشروعات الصغيرة؛ حيث تؤدي دورًا مهما في بقاء المشروعات الصغيرة وتطورها، ونموها؛ إذ لا يكفي توفر فكرة إبداعية ورأس مال للاستثمار، بل يبقى دور الموارد البشرية وكفاءتها العامل الحاسم في نجاح المشروع، وسنتعرف من خلال هذا الموضوع على إدارة الموارد البشرية، والدور الفاعل لها.</a:t>
            </a:r>
            <a:endParaRPr lang="ar-EG" sz="5400" b="1" dirty="0">
              <a:solidFill>
                <a:srgbClr val="C00000"/>
              </a:solidFill>
            </a:endParaRPr>
          </a:p>
        </p:txBody>
      </p:sp>
    </p:spTree>
    <p:extLst>
      <p:ext uri="{BB962C8B-B14F-4D97-AF65-F5344CB8AC3E}">
        <p14:creationId xmlns:p14="http://schemas.microsoft.com/office/powerpoint/2010/main" val="177051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129074" y="-315416"/>
            <a:ext cx="9265832" cy="7056784"/>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514828" y="1633476"/>
            <a:ext cx="3543323" cy="3660366"/>
            <a:chOff x="0" y="0"/>
            <a:chExt cx="812800" cy="812800"/>
          </a:xfrm>
          <a:solidFill>
            <a:srgbClr val="F6E9B4"/>
          </a:solidFill>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7A96836D-E51E-82DC-F0CF-633741E07156}"/>
              </a:ext>
            </a:extLst>
          </p:cNvPr>
          <p:cNvSpPr txBox="1"/>
          <p:nvPr/>
        </p:nvSpPr>
        <p:spPr>
          <a:xfrm>
            <a:off x="857070" y="1983004"/>
            <a:ext cx="2622559" cy="2862322"/>
          </a:xfrm>
          <a:prstGeom prst="rect">
            <a:avLst/>
          </a:prstGeom>
          <a:noFill/>
        </p:spPr>
        <p:txBody>
          <a:bodyPr wrap="square">
            <a:spAutoFit/>
          </a:bodyPr>
          <a:lstStyle/>
          <a:p>
            <a:pPr algn="ctr"/>
            <a:r>
              <a:rPr lang="ar-EG" sz="3600" b="1" dirty="0">
                <a:latin typeface="Traditional Arabic" panose="02020603050405020304" pitchFamily="18" charset="-78"/>
                <a:cs typeface="Traditional Arabic" panose="02020603050405020304" pitchFamily="18" charset="-78"/>
              </a:rPr>
              <a:t>الهدف الأول أن يكون الطلبة قادرين على التعرف على مفهوم إدارة الموارد البشرية.</a:t>
            </a:r>
            <a:endParaRPr lang="ar-EG" sz="54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8C5A6620-F8A2-9B6F-0F5C-F5F6ACD404B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871305-108A-D9BE-0A20-37490DBF559B}"/>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9D749851-CFEB-A533-A557-43E1FB877F5B}"/>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20A08E54-CF15-55E5-D703-0DBF50CC80C1}"/>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DF09195C-7D6D-68E2-7A3A-4D9D060BFE8D}"/>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54688281-E577-705F-A6CC-D8A1D137725A}"/>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98F584A2-C09F-CF9E-62E0-AFEE5F839546}"/>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9BEE97A3-1D98-593A-0A42-280BF8A8053B}"/>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0FCA5AD5-5110-C85F-C5E3-0B27435E18BE}"/>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6B6AD13E-17DC-B79F-44F8-1ECD8356721D}"/>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179BFD3D-2A51-9737-4AC8-B06E03B258BD}"/>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EC92296B-10C1-42B9-6F4C-67886723DCBE}"/>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4A59ECFF-6181-1214-B47D-CED9C123605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62DDEE5E-6616-2C7C-6BF2-C517401865DC}"/>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66E215F5-BD88-F566-3638-661E53B54EA7}"/>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3E0F3BBF-19D9-86D4-37B4-DE9103AD0961}"/>
              </a:ext>
            </a:extLst>
          </p:cNvPr>
          <p:cNvSpPr txBox="1"/>
          <p:nvPr/>
        </p:nvSpPr>
        <p:spPr>
          <a:xfrm>
            <a:off x="857070" y="1983004"/>
            <a:ext cx="2622559" cy="2862322"/>
          </a:xfrm>
          <a:prstGeom prst="rect">
            <a:avLst/>
          </a:prstGeom>
          <a:noFill/>
        </p:spPr>
        <p:txBody>
          <a:bodyPr wrap="square">
            <a:spAutoFit/>
          </a:bodyPr>
          <a:lstStyle/>
          <a:p>
            <a:pPr algn="ctr"/>
            <a:r>
              <a:rPr lang="ar-EG" sz="3600" b="1" dirty="0">
                <a:latin typeface="Traditional Arabic" panose="02020603050405020304" pitchFamily="18" charset="-78"/>
                <a:cs typeface="Traditional Arabic" panose="02020603050405020304" pitchFamily="18" charset="-78"/>
              </a:rPr>
              <a:t>الهدف الأول أن يكون الطلبة قادرين على التعرف على مفهوم إدارة الموارد البشرية.</a:t>
            </a:r>
            <a:endParaRPr lang="ar-EG" sz="54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70041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p:cNvGrpSpPr/>
        <p:nvPr/>
      </p:nvGrpSpPr>
      <p:grpSpPr>
        <a:xfrm>
          <a:off x="0" y="0"/>
          <a:ext cx="0" cy="0"/>
          <a:chOff x="0" y="0"/>
          <a:chExt cx="0" cy="0"/>
        </a:xfrm>
      </p:grpSpPr>
      <p:sp>
        <p:nvSpPr>
          <p:cNvPr id="2" name="Freeform 2"/>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252536" y="-42906"/>
            <a:ext cx="9570189" cy="7504879"/>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p:cNvGrpSpPr/>
          <p:nvPr/>
        </p:nvGrpSpPr>
        <p:grpSpPr>
          <a:xfrm>
            <a:off x="4750472" y="1570667"/>
            <a:ext cx="562620" cy="347769"/>
            <a:chOff x="0" y="0"/>
            <a:chExt cx="1500320" cy="927384"/>
          </a:xfrm>
        </p:grpSpPr>
        <p:sp>
          <p:nvSpPr>
            <p:cNvPr id="14" name="Freeform 14"/>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2CA118D9-7B04-B309-D759-CF63CAA75E53}"/>
              </a:ext>
            </a:extLst>
          </p:cNvPr>
          <p:cNvSpPr txBox="1"/>
          <p:nvPr/>
        </p:nvSpPr>
        <p:spPr>
          <a:xfrm>
            <a:off x="669065" y="2186494"/>
            <a:ext cx="4105910" cy="1938992"/>
          </a:xfrm>
          <a:prstGeom prst="rect">
            <a:avLst/>
          </a:prstGeom>
          <a:noFill/>
        </p:spPr>
        <p:txBody>
          <a:bodyPr wrap="square">
            <a:spAutoFit/>
          </a:bodyPr>
          <a:lstStyle/>
          <a:p>
            <a:pPr algn="ctr"/>
            <a:r>
              <a:rPr lang="ar-EG" sz="6000" b="1" dirty="0">
                <a:solidFill>
                  <a:srgbClr val="0070C0"/>
                </a:solidFill>
                <a:latin typeface="Traditional Arabic" panose="02020603050405020304" pitchFamily="18" charset="-78"/>
                <a:cs typeface="Traditional Arabic" panose="02020603050405020304" pitchFamily="18" charset="-78"/>
              </a:rPr>
              <a:t>مفهوم إدارة الموارد البشرية</a:t>
            </a:r>
            <a:endParaRPr lang="ar-EG" sz="17300" dirty="0">
              <a:solidFill>
                <a:srgbClr val="0070C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701824" y="1556792"/>
            <a:ext cx="7740352" cy="3785652"/>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4000" b="1" dirty="0"/>
              <a:t>تعد إدارة الموارد البشرية من الوظائف المساندة في المنظمة، وتلعب دورًا كبيرًا في تحقيق أهداف المنظمة من خلال مجموعة من الوظائف الداخلية.</a:t>
            </a:r>
            <a:endParaRPr lang="ar-EG" sz="6000" b="1" dirty="0"/>
          </a:p>
          <a:p>
            <a:r>
              <a:rPr lang="ar-EG" sz="4000" b="1" dirty="0"/>
              <a:t>ويتركز دور هذه الوظيفة على إدارة العنصر البشري الذي يعد أثمن مورد لدى الإدارة، والأكثر تأثيرا في الإنتاجية.</a:t>
            </a:r>
            <a:endParaRPr lang="ar-EG" sz="6000" b="1" dirty="0"/>
          </a:p>
        </p:txBody>
      </p:sp>
    </p:spTree>
    <p:extLst>
      <p:ext uri="{BB962C8B-B14F-4D97-AF65-F5344CB8AC3E}">
        <p14:creationId xmlns:p14="http://schemas.microsoft.com/office/powerpoint/2010/main" val="270577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B0A92C6A-4378-5257-4784-7E67EF3C0E1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DC108-A38D-14AD-70E6-DBDC5F08AA90}"/>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A7F89B95-2F40-ED61-C63C-7FC68BC66EFC}"/>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5AEAAA1B-D04F-3FB4-6CCA-30229DD5EF50}"/>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B1CC7CBE-9BBC-7736-C347-2ADCB271B2AF}"/>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0ABE38DC-5A74-64D9-2419-BA622C06E7BA}"/>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ECFE2464-0F70-B25B-47F1-F875B334EF66}"/>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E98A016E-33C4-5740-1D70-DFB6DE044A0E}"/>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CC2CBAF9-EF22-AC9B-BD6B-04B8602BBA47}"/>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2B7308AE-2CF8-FEE2-8344-404AA3C0B596}"/>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F268B858-5AB4-BF18-E410-4523E3EFA2DF}"/>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4BE74805-4905-9224-9F1E-273FA3603314}"/>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E290EE51-6346-70DD-B28F-27EB229B0B71}"/>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DBDC4647-68F3-AD61-1440-8854A3D1EAF1}"/>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D2A1A20B-2B6C-126E-5006-85CC8C63CC28}"/>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053A31D2-8800-AB01-068C-16170701A1FE}"/>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9AA316D9-E797-CFDC-A079-8A3ECEFCE90E}"/>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55C48C18-1E85-F861-E491-AFF7F1D52098}"/>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F7496AE0-AAA4-0865-F3B8-1D4F0D7AB633}"/>
              </a:ext>
            </a:extLst>
          </p:cNvPr>
          <p:cNvSpPr txBox="1"/>
          <p:nvPr/>
        </p:nvSpPr>
        <p:spPr>
          <a:xfrm>
            <a:off x="669065" y="2186494"/>
            <a:ext cx="4105910" cy="193899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إدارة الموارد البشرية</a:t>
            </a:r>
            <a:endParaRPr kumimoji="0" lang="ar-EG" sz="17300" b="0"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268908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701824" y="1916832"/>
            <a:ext cx="7740352" cy="2862322"/>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600" b="1" dirty="0"/>
              <a:t>هي وظيفة تعنى باختيار الموظفين الأكفاء للعمل في المشروع، كما تهتم بالحفاظ على الموظفين الموجودين من خلال وضع البرامج والأنظمة التي تنظم العلاقة بين المدير أو صاحب المشروع والموظفين، وتستهدف الحصول على أفضل أداء.</a:t>
            </a:r>
          </a:p>
        </p:txBody>
      </p:sp>
    </p:spTree>
    <p:extLst>
      <p:ext uri="{BB962C8B-B14F-4D97-AF65-F5344CB8AC3E}">
        <p14:creationId xmlns:p14="http://schemas.microsoft.com/office/powerpoint/2010/main" val="84146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131EB8D3-501D-E451-4605-8EFC32C22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B46D0D-17BD-AB0E-F4FE-7F37FD8CD6C7}"/>
              </a:ext>
            </a:extLst>
          </p:cNvPr>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a:extLst>
              <a:ext uri="{FF2B5EF4-FFF2-40B4-BE49-F238E27FC236}">
                <a16:creationId xmlns:a16="http://schemas.microsoft.com/office/drawing/2014/main" id="{5D8DCD9D-EA71-C237-7B28-2439F7E114D2}"/>
              </a:ext>
            </a:extLst>
          </p:cNvPr>
          <p:cNvGrpSpPr/>
          <p:nvPr/>
        </p:nvGrpSpPr>
        <p:grpSpPr>
          <a:xfrm>
            <a:off x="-396552" y="-171399"/>
            <a:ext cx="10513168" cy="7029400"/>
            <a:chOff x="0" y="0"/>
            <a:chExt cx="19846488" cy="10310225"/>
          </a:xfrm>
        </p:grpSpPr>
        <p:sp>
          <p:nvSpPr>
            <p:cNvPr id="4" name="Freeform 4">
              <a:extLst>
                <a:ext uri="{FF2B5EF4-FFF2-40B4-BE49-F238E27FC236}">
                  <a16:creationId xmlns:a16="http://schemas.microsoft.com/office/drawing/2014/main" id="{3C3E9B7C-26EB-9837-7DF5-5EDECA50774D}"/>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AAA6D2A0-7283-B75D-5BE0-C95022EA585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8C0A4A36-4545-9C3D-02C5-D54231888D21}"/>
              </a:ext>
            </a:extLst>
          </p:cNvPr>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678A13D0-CDD3-841E-3AAD-A42C2F575F9A}"/>
              </a:ext>
            </a:extLst>
          </p:cNvPr>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EC5B2211-70DF-0282-0695-406C9F5EE18F}"/>
              </a:ext>
            </a:extLst>
          </p:cNvPr>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3EF65BDE-6CF2-E163-6EB1-616D8259AA59}"/>
              </a:ext>
            </a:extLst>
          </p:cNvPr>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F2F1ED06-546E-1FC0-21D2-D040AB9A0D5C}"/>
              </a:ext>
            </a:extLst>
          </p:cNvPr>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42DD033-552B-5ADB-F8ED-66BDFCF2EA98}"/>
              </a:ext>
            </a:extLst>
          </p:cNvPr>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06D6D77B-F299-B98C-AC26-E7B1E4EE99F8}"/>
              </a:ext>
            </a:extLst>
          </p:cNvPr>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a:extLst>
              <a:ext uri="{FF2B5EF4-FFF2-40B4-BE49-F238E27FC236}">
                <a16:creationId xmlns:a16="http://schemas.microsoft.com/office/drawing/2014/main" id="{8463384A-453F-2A78-BEAD-918C2D743943}"/>
              </a:ext>
            </a:extLst>
          </p:cNvPr>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852677CF-2C09-4D0B-CB69-9B4DCE4400E4}"/>
              </a:ext>
            </a:extLst>
          </p:cNvPr>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a:extLst>
              <a:ext uri="{FF2B5EF4-FFF2-40B4-BE49-F238E27FC236}">
                <a16:creationId xmlns:a16="http://schemas.microsoft.com/office/drawing/2014/main" id="{F5F6B07A-8228-B668-0E1A-0026E5924846}"/>
              </a:ext>
            </a:extLst>
          </p:cNvPr>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483BB877-AA99-8212-69D5-E8B917E6E4D8}"/>
              </a:ext>
            </a:extLst>
          </p:cNvPr>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50E31ADA-B8C2-E812-5042-63C5AEA8165C}"/>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92318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683568" y="2636912"/>
            <a:ext cx="7443700" cy="2621994"/>
          </a:xfrm>
          <a:prstGeom prst="roundRect">
            <a:avLst/>
          </a:prstGeom>
          <a:noFill/>
          <a:ln>
            <a:noFill/>
          </a:ln>
        </p:spPr>
        <p:txBody>
          <a:bodyPr wrap="square">
            <a:spAutoFit/>
          </a:bodyPr>
          <a:lstStyle/>
          <a:p>
            <a:pPr algn="ctr"/>
            <a:r>
              <a:rPr lang="ar-EG" sz="4400" b="1" dirty="0"/>
              <a:t>ابحث في مدرستك عمن يقوم بدور إدارة الموارد البشرية، وناقشه عن أبرز المهام التي يقوم بها، وقدم</a:t>
            </a:r>
            <a:r>
              <a:rPr lang="ar-EG" sz="6000" b="1" dirty="0"/>
              <a:t> </a:t>
            </a:r>
            <a:r>
              <a:rPr lang="ar-EG" sz="4400" b="1" dirty="0"/>
              <a:t>تقريرا بذلك.</a:t>
            </a:r>
            <a:endParaRPr lang="ar-EG" sz="6000" b="1" dirty="0"/>
          </a:p>
        </p:txBody>
      </p:sp>
    </p:spTree>
    <p:extLst>
      <p:ext uri="{BB962C8B-B14F-4D97-AF65-F5344CB8AC3E}">
        <p14:creationId xmlns:p14="http://schemas.microsoft.com/office/powerpoint/2010/main" val="301370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BD0850D6-D90C-613E-4C74-71512499E5A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51CA5A3-723D-DDAC-E9C2-1E12401C16A2}"/>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C024373A-616E-468C-4562-5B6AD0032683}"/>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A3325104-B975-C296-F054-20DBA9A14EF5}"/>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35D82E2F-BC72-EA2F-8410-424CDD660AE9}"/>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48456B92-10D9-D195-EDC6-A2487CACCA95}"/>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DB7FD389-FEEB-C5DC-4F7A-FE65C2EBC441}"/>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6E26AF2C-A7CB-2A2F-7349-9872A3E4DE65}"/>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5E0B8445-2CC5-E05A-CB82-D82A82E87F42}"/>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4F54113-2B0E-A320-D448-4272A1BF62A8}"/>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BDD9C8DC-2CFD-51E1-9642-E9906E6C21B5}"/>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A66B7DB2-0597-BEB9-4399-6140CC7ED9EF}"/>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BA9D644A-DFB7-12BE-0D66-C5BFF942A03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3A430746-889D-C143-C71D-4DDCBB298DC3}"/>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6065EEC2-1EA0-F8E1-C7AE-6796FBF9FC03}"/>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37F0C7E5-5547-AFB6-EB66-85B190BE2B3C}"/>
              </a:ext>
            </a:extLst>
          </p:cNvPr>
          <p:cNvSpPr txBox="1"/>
          <p:nvPr/>
        </p:nvSpPr>
        <p:spPr>
          <a:xfrm>
            <a:off x="819533" y="2517710"/>
            <a:ext cx="2622559" cy="2062103"/>
          </a:xfrm>
          <a:prstGeom prst="rect">
            <a:avLst/>
          </a:prstGeom>
          <a:noFill/>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الهدف الثاني أن يكون الطلبة قادرين على توضيح أهمية إدارة الموارد البشرية.</a:t>
            </a:r>
            <a:endParaRPr lang="ar-EG" sz="48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77565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CB224011-B565-B460-0618-68C4AECBE275}"/>
              </a:ext>
            </a:extLst>
          </p:cNvPr>
          <p:cNvSpPr txBox="1"/>
          <p:nvPr/>
        </p:nvSpPr>
        <p:spPr>
          <a:xfrm>
            <a:off x="2411760" y="2132856"/>
            <a:ext cx="4572000" cy="3046988"/>
          </a:xfrm>
          <a:prstGeom prst="rect">
            <a:avLst/>
          </a:prstGeom>
          <a:noFill/>
        </p:spPr>
        <p:txBody>
          <a:bodyPr wrap="square">
            <a:spAutoFit/>
          </a:bodyPr>
          <a:lstStyle/>
          <a:p>
            <a:pPr algn="ctr"/>
            <a:r>
              <a:rPr lang="ar-EG" sz="3200" b="1" dirty="0"/>
              <a:t>إدارة الموارد البشرية تنال أهمية كبرى؛ نظرا لتأثيراتها الإيجابية على المشروعات المختلفة والمتعلقة بالأفراد العاملين فتبرز أهميتها للمدير أو صاحب المشروع - في النقاط الآتية:</a:t>
            </a:r>
          </a:p>
        </p:txBody>
      </p:sp>
    </p:spTree>
    <p:extLst>
      <p:ext uri="{BB962C8B-B14F-4D97-AF65-F5344CB8AC3E}">
        <p14:creationId xmlns:p14="http://schemas.microsoft.com/office/powerpoint/2010/main" val="388464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3">
            <a:extLst>
              <a:ext uri="{FF2B5EF4-FFF2-40B4-BE49-F238E27FC236}">
                <a16:creationId xmlns:a16="http://schemas.microsoft.com/office/drawing/2014/main" id="{CDA7DE4E-1F01-E030-D2D1-1904CBDC188D}"/>
              </a:ext>
            </a:extLst>
          </p:cNvPr>
          <p:cNvGraphicFramePr>
            <a:graphicFrameLocks noGrp="1"/>
          </p:cNvGraphicFramePr>
          <p:nvPr>
            <p:extLst>
              <p:ext uri="{D42A27DB-BD31-4B8C-83A1-F6EECF244321}">
                <p14:modId xmlns:p14="http://schemas.microsoft.com/office/powerpoint/2010/main" val="2359242081"/>
              </p:ext>
            </p:extLst>
          </p:nvPr>
        </p:nvGraphicFramePr>
        <p:xfrm>
          <a:off x="5580112" y="561236"/>
          <a:ext cx="3048000" cy="1714728"/>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8656">
                <a:tc>
                  <a:txBody>
                    <a:bodyPr/>
                    <a:lstStyle/>
                    <a:p>
                      <a:pPr algn="ctr"/>
                      <a:r>
                        <a:rPr lang="ar-EG" sz="2400" b="1" dirty="0">
                          <a:solidFill>
                            <a:schemeClr val="accent4">
                              <a:lumMod val="50000"/>
                            </a:schemeClr>
                          </a:solidFill>
                        </a:rPr>
                        <a:t>1</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70542595"/>
                  </a:ext>
                </a:extLst>
              </a:tr>
              <a:tr h="1257528">
                <a:tc>
                  <a:txBody>
                    <a:bodyPr/>
                    <a:lstStyle/>
                    <a:p>
                      <a:pPr algn="ctr"/>
                      <a:r>
                        <a:rPr lang="ar-EG" sz="2400" dirty="0"/>
                        <a:t>تقديم الإرشاد المهني لإدارة وتنفيذ العمل والتغلب على جميع المشكلات.</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4" name="جدول 3">
            <a:extLst>
              <a:ext uri="{FF2B5EF4-FFF2-40B4-BE49-F238E27FC236}">
                <a16:creationId xmlns:a16="http://schemas.microsoft.com/office/drawing/2014/main" id="{990006BB-60A3-6265-18B0-91DA7134E36E}"/>
              </a:ext>
            </a:extLst>
          </p:cNvPr>
          <p:cNvGraphicFramePr>
            <a:graphicFrameLocks noGrp="1"/>
          </p:cNvGraphicFramePr>
          <p:nvPr>
            <p:extLst>
              <p:ext uri="{D42A27DB-BD31-4B8C-83A1-F6EECF244321}">
                <p14:modId xmlns:p14="http://schemas.microsoft.com/office/powerpoint/2010/main" val="1306733639"/>
              </p:ext>
            </p:extLst>
          </p:nvPr>
        </p:nvGraphicFramePr>
        <p:xfrm>
          <a:off x="5596807" y="2636912"/>
          <a:ext cx="3048000" cy="17768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2400" b="1" dirty="0">
                          <a:solidFill>
                            <a:schemeClr val="accent4">
                              <a:lumMod val="50000"/>
                            </a:schemeClr>
                          </a:solidFill>
                        </a:rPr>
                        <a:t>3</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070542595"/>
                  </a:ext>
                </a:extLst>
              </a:tr>
              <a:tr h="1319602">
                <a:tc>
                  <a:txBody>
                    <a:bodyPr/>
                    <a:lstStyle/>
                    <a:p>
                      <a:pPr algn="ctr"/>
                      <a:r>
                        <a:rPr lang="ar-EG" sz="2400" dirty="0"/>
                        <a:t>الكشف عن الصعوبات وتوفير الإجراءات المناسبة الإنتاجية أفضل</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5" name="جدول 4">
            <a:extLst>
              <a:ext uri="{FF2B5EF4-FFF2-40B4-BE49-F238E27FC236}">
                <a16:creationId xmlns:a16="http://schemas.microsoft.com/office/drawing/2014/main" id="{460640CD-45DB-58EE-098F-7E40B773B78A}"/>
              </a:ext>
            </a:extLst>
          </p:cNvPr>
          <p:cNvGraphicFramePr>
            <a:graphicFrameLocks noGrp="1"/>
          </p:cNvGraphicFramePr>
          <p:nvPr>
            <p:extLst>
              <p:ext uri="{D42A27DB-BD31-4B8C-83A1-F6EECF244321}">
                <p14:modId xmlns:p14="http://schemas.microsoft.com/office/powerpoint/2010/main" val="3524320079"/>
              </p:ext>
            </p:extLst>
          </p:nvPr>
        </p:nvGraphicFramePr>
        <p:xfrm>
          <a:off x="695163" y="561236"/>
          <a:ext cx="3600400" cy="2011680"/>
        </p:xfrm>
        <a:graphic>
          <a:graphicData uri="http://schemas.openxmlformats.org/drawingml/2006/table">
            <a:tbl>
              <a:tblPr firstRow="1" bandRow="1">
                <a:tableStyleId>{5C22544A-7EE6-4342-B048-85BDC9FD1C3A}</a:tableStyleId>
              </a:tblPr>
              <a:tblGrid>
                <a:gridCol w="3600400">
                  <a:extLst>
                    <a:ext uri="{9D8B030D-6E8A-4147-A177-3AD203B41FA5}">
                      <a16:colId xmlns:a16="http://schemas.microsoft.com/office/drawing/2014/main" val="2891866001"/>
                    </a:ext>
                  </a:extLst>
                </a:gridCol>
              </a:tblGrid>
              <a:tr h="250062">
                <a:tc>
                  <a:txBody>
                    <a:bodyPr/>
                    <a:lstStyle/>
                    <a:p>
                      <a:pPr algn="ctr"/>
                      <a:r>
                        <a:rPr lang="ar-EG" sz="2400" b="1" dirty="0">
                          <a:solidFill>
                            <a:schemeClr val="accent4">
                              <a:lumMod val="50000"/>
                            </a:schemeClr>
                          </a:solidFill>
                        </a:rPr>
                        <a:t>2</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70542595"/>
                  </a:ext>
                </a:extLst>
              </a:tr>
              <a:tr h="835129">
                <a:tc>
                  <a:txBody>
                    <a:bodyPr/>
                    <a:lstStyle/>
                    <a:p>
                      <a:pPr algn="ctr"/>
                      <a:r>
                        <a:rPr lang="ar-EG" sz="2400" b="1" dirty="0"/>
                        <a:t>المساعدة في تشخيص الفاعلية والكفاءة التنظيمية كمؤشرات قياس: الأداء، والتأخير، وحوادث العمل، ومعدلات الشكاوي وغيرها</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3" name="جدول 2">
            <a:extLst>
              <a:ext uri="{FF2B5EF4-FFF2-40B4-BE49-F238E27FC236}">
                <a16:creationId xmlns:a16="http://schemas.microsoft.com/office/drawing/2014/main" id="{F4275F39-171B-6139-567F-C4FE50D0F6A9}"/>
              </a:ext>
            </a:extLst>
          </p:cNvPr>
          <p:cNvGraphicFramePr>
            <a:graphicFrameLocks noGrp="1"/>
          </p:cNvGraphicFramePr>
          <p:nvPr>
            <p:extLst>
              <p:ext uri="{D42A27DB-BD31-4B8C-83A1-F6EECF244321}">
                <p14:modId xmlns:p14="http://schemas.microsoft.com/office/powerpoint/2010/main" val="3584970562"/>
              </p:ext>
            </p:extLst>
          </p:nvPr>
        </p:nvGraphicFramePr>
        <p:xfrm>
          <a:off x="613282" y="2730607"/>
          <a:ext cx="3744653" cy="1776802"/>
        </p:xfrm>
        <a:graphic>
          <a:graphicData uri="http://schemas.openxmlformats.org/drawingml/2006/table">
            <a:tbl>
              <a:tblPr firstRow="1" bandRow="1">
                <a:tableStyleId>{5C22544A-7EE6-4342-B048-85BDC9FD1C3A}</a:tableStyleId>
              </a:tblPr>
              <a:tblGrid>
                <a:gridCol w="3744653">
                  <a:extLst>
                    <a:ext uri="{9D8B030D-6E8A-4147-A177-3AD203B41FA5}">
                      <a16:colId xmlns:a16="http://schemas.microsoft.com/office/drawing/2014/main" val="2891866001"/>
                    </a:ext>
                  </a:extLst>
                </a:gridCol>
              </a:tblGrid>
              <a:tr h="395126">
                <a:tc>
                  <a:txBody>
                    <a:bodyPr/>
                    <a:lstStyle/>
                    <a:p>
                      <a:pPr algn="ctr"/>
                      <a:r>
                        <a:rPr lang="ar-EG" sz="2400" b="1" dirty="0">
                          <a:solidFill>
                            <a:schemeClr val="accent4">
                              <a:lumMod val="50000"/>
                            </a:schemeClr>
                          </a:solidFill>
                        </a:rPr>
                        <a:t>4</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070542595"/>
                  </a:ext>
                </a:extLst>
              </a:tr>
              <a:tr h="1319602">
                <a:tc>
                  <a:txBody>
                    <a:bodyPr/>
                    <a:lstStyle/>
                    <a:p>
                      <a:pPr algn="ctr"/>
                      <a:r>
                        <a:rPr lang="ar-EG" sz="2400" b="1" dirty="0"/>
                        <a:t>التنسيق بين جميع أنشطة الأفراد وبين الوحدات ّ المختلفة المنظمة لها في المشروع</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6" name="جدول 5">
            <a:extLst>
              <a:ext uri="{FF2B5EF4-FFF2-40B4-BE49-F238E27FC236}">
                <a16:creationId xmlns:a16="http://schemas.microsoft.com/office/drawing/2014/main" id="{412EFCD9-7027-B3B1-9058-4BF89B6A420C}"/>
              </a:ext>
            </a:extLst>
          </p:cNvPr>
          <p:cNvGraphicFramePr>
            <a:graphicFrameLocks noGrp="1"/>
          </p:cNvGraphicFramePr>
          <p:nvPr>
            <p:extLst>
              <p:ext uri="{D42A27DB-BD31-4B8C-83A1-F6EECF244321}">
                <p14:modId xmlns:p14="http://schemas.microsoft.com/office/powerpoint/2010/main" val="2431564989"/>
              </p:ext>
            </p:extLst>
          </p:nvPr>
        </p:nvGraphicFramePr>
        <p:xfrm>
          <a:off x="3547194" y="4149080"/>
          <a:ext cx="3048000" cy="20116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2400" b="1" dirty="0">
                          <a:solidFill>
                            <a:schemeClr val="accent4">
                              <a:lumMod val="50000"/>
                            </a:schemeClr>
                          </a:solidFill>
                        </a:rPr>
                        <a:t>5</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070542595"/>
                  </a:ext>
                </a:extLst>
              </a:tr>
              <a:tr h="1319602">
                <a:tc>
                  <a:txBody>
                    <a:bodyPr/>
                    <a:lstStyle/>
                    <a:p>
                      <a:pPr algn="ctr"/>
                      <a:endParaRPr lang="ar-EG" sz="2400" b="1" dirty="0"/>
                    </a:p>
                    <a:p>
                      <a:pPr algn="ctr"/>
                      <a:r>
                        <a:rPr lang="ar-EG" sz="2400" b="1" dirty="0"/>
                        <a:t>إعداد برامج التأهيل والتدريب وجميع الأنظمة الأخرى مثل: الأجور والرواتب والحوافز وغيرها</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spTree>
    <p:extLst>
      <p:ext uri="{BB962C8B-B14F-4D97-AF65-F5344CB8AC3E}">
        <p14:creationId xmlns:p14="http://schemas.microsoft.com/office/powerpoint/2010/main" val="379791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102969B3-C940-46C9-997B-5947CE3C5C6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F2CBB74-5FB2-9741-8D30-C66A3739C5D6}"/>
              </a:ext>
            </a:extLst>
          </p:cNvPr>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a:extLst>
              <a:ext uri="{FF2B5EF4-FFF2-40B4-BE49-F238E27FC236}">
                <a16:creationId xmlns:a16="http://schemas.microsoft.com/office/drawing/2014/main" id="{A8FC0D95-14AD-6C6B-1B2D-6A5766BE2C65}"/>
              </a:ext>
            </a:extLst>
          </p:cNvPr>
          <p:cNvGrpSpPr/>
          <p:nvPr/>
        </p:nvGrpSpPr>
        <p:grpSpPr>
          <a:xfrm>
            <a:off x="-396552" y="-171399"/>
            <a:ext cx="10513168" cy="7029400"/>
            <a:chOff x="0" y="0"/>
            <a:chExt cx="19846488" cy="10310225"/>
          </a:xfrm>
        </p:grpSpPr>
        <p:sp>
          <p:nvSpPr>
            <p:cNvPr id="4" name="Freeform 4">
              <a:extLst>
                <a:ext uri="{FF2B5EF4-FFF2-40B4-BE49-F238E27FC236}">
                  <a16:creationId xmlns:a16="http://schemas.microsoft.com/office/drawing/2014/main" id="{3DCE1AC4-BC94-199A-BE2F-D5CE926035B4}"/>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E3A81798-287D-9265-3C15-DF84C22454D0}"/>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D8E92910-87D7-DEE1-421A-89B88CFEC4C1}"/>
              </a:ext>
            </a:extLst>
          </p:cNvPr>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E8BE62A4-20EB-F6BA-DD85-84BA09D2AB78}"/>
              </a:ext>
            </a:extLst>
          </p:cNvPr>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C9731D90-8AEF-B304-0CAE-70757596C69B}"/>
              </a:ext>
            </a:extLst>
          </p:cNvPr>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28E25244-06BF-B1C7-DE5E-5C36C325A565}"/>
              </a:ext>
            </a:extLst>
          </p:cNvPr>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E0F49B8B-3DE6-F536-BD30-647D310417FB}"/>
              </a:ext>
            </a:extLst>
          </p:cNvPr>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56B1F649-8DDF-D9F7-DEC8-0DF21EDFA353}"/>
              </a:ext>
            </a:extLst>
          </p:cNvPr>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DA470464-51CA-2D77-D929-41826E1D7490}"/>
              </a:ext>
            </a:extLst>
          </p:cNvPr>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a:extLst>
              <a:ext uri="{FF2B5EF4-FFF2-40B4-BE49-F238E27FC236}">
                <a16:creationId xmlns:a16="http://schemas.microsoft.com/office/drawing/2014/main" id="{B947732D-4E42-5111-52E1-2EFC0FCB9350}"/>
              </a:ext>
            </a:extLst>
          </p:cNvPr>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05F8051C-F4F5-84F7-ABCC-DEEEDDD5E8A6}"/>
              </a:ext>
            </a:extLst>
          </p:cNvPr>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a:extLst>
              <a:ext uri="{FF2B5EF4-FFF2-40B4-BE49-F238E27FC236}">
                <a16:creationId xmlns:a16="http://schemas.microsoft.com/office/drawing/2014/main" id="{69B7A3FD-04BA-741C-B7F9-2D5D871EEA3E}"/>
              </a:ext>
            </a:extLst>
          </p:cNvPr>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6BCCE988-434D-7129-9F5E-3474374CE26C}"/>
              </a:ext>
            </a:extLst>
          </p:cNvPr>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A8237751-04CA-7EB0-3DBF-7E74C7364726}"/>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14799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850150" y="1539121"/>
            <a:ext cx="7443700" cy="3779758"/>
          </a:xfrm>
          <a:prstGeom prst="roundRect">
            <a:avLst/>
          </a:prstGeom>
          <a:noFill/>
          <a:ln>
            <a:noFill/>
          </a:ln>
        </p:spPr>
        <p:txBody>
          <a:bodyPr wrap="square">
            <a:spAutoFit/>
          </a:bodyPr>
          <a:lstStyle/>
          <a:p>
            <a:pPr algn="ctr"/>
            <a:r>
              <a:rPr lang="ar-EG" sz="3600" b="1" dirty="0"/>
              <a:t>عينت مسؤولا في إدارة الموارد البشرية في أحدى المنظمات، تقدم إليك خالد وهو أحد الموظفين الذين يعملون في قسم الإنتاج وأخبرك أن لديه مشكلة تواجهه مع مديره وتتعلق بإسناد مهام إليه</a:t>
            </a:r>
          </a:p>
          <a:p>
            <a:pPr algn="ctr"/>
            <a:r>
              <a:rPr lang="ar-EG" sz="3600" b="1" dirty="0"/>
              <a:t>أكبر من قدراته وإمكانياته، قم بمساعدة خالد للوصول إلى حلول مناسبة لمشكلته.</a:t>
            </a:r>
          </a:p>
        </p:txBody>
      </p:sp>
    </p:spTree>
    <p:extLst>
      <p:ext uri="{BB962C8B-B14F-4D97-AF65-F5344CB8AC3E}">
        <p14:creationId xmlns:p14="http://schemas.microsoft.com/office/powerpoint/2010/main" val="346807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877E5226-F99A-8B3C-6AD5-A5342627E5B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034583E-5862-2409-C7F3-62BD6CF1475B}"/>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D5D87686-72AA-9B77-71E4-17168786A37A}"/>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3B6CD2D9-4236-6A96-D492-734A8F7ED80B}"/>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4F76B48F-9816-9C9E-B8F5-762904A5B768}"/>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362D667B-CAE9-457B-2E5A-52964AB39F4C}"/>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36457BB2-3B4D-D565-DC5D-9086E3E9866B}"/>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CD1D8EF6-1B2B-750C-8671-0D79BD46E0E6}"/>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2D2000F6-E311-C340-A0D0-A27EF2186068}"/>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4A24819E-0FCF-2F10-9ED2-780149D3D758}"/>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B54CB1F9-DC92-3C68-3E05-CDF18F8F3E3E}"/>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FCAF6873-0180-452A-AF2F-FAC8EFEF6F0C}"/>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436621AF-F9EB-B72F-C092-4E9B1A8D9E3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C7F5AA27-E158-0D4D-3E71-42DA0BA296DF}"/>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8D2D4BC8-83A3-62EF-1A55-8DDAA5900BDA}"/>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D9433C40-083E-DD3E-625E-B1A3E2353FA2}"/>
              </a:ext>
            </a:extLst>
          </p:cNvPr>
          <p:cNvSpPr txBox="1"/>
          <p:nvPr/>
        </p:nvSpPr>
        <p:spPr>
          <a:xfrm>
            <a:off x="857481" y="2268698"/>
            <a:ext cx="2622559" cy="2554545"/>
          </a:xfrm>
          <a:prstGeom prst="rect">
            <a:avLst/>
          </a:prstGeom>
          <a:noFill/>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الهدف الثالث أن يكون الطلبة قادرين على شرح دور إدارة الموارد البشرية في المشروع.</a:t>
            </a:r>
            <a:endParaRPr lang="ar-EG" sz="48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60784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5E9EA270-E327-2768-A137-BD09FFB17A62}"/>
              </a:ext>
            </a:extLst>
          </p:cNvPr>
          <p:cNvSpPr/>
          <p:nvPr/>
        </p:nvSpPr>
        <p:spPr>
          <a:xfrm rot="-3524638">
            <a:off x="1568283" y="89517"/>
            <a:ext cx="5935425" cy="6168579"/>
          </a:xfrm>
          <a:custGeom>
            <a:avLst/>
            <a:gdLst/>
            <a:ahLst/>
            <a:cxnLst/>
            <a:rect l="l" t="t" r="r" b="b"/>
            <a:pathLst>
              <a:path w="8593131" h="9186420">
                <a:moveTo>
                  <a:pt x="0" y="0"/>
                </a:moveTo>
                <a:lnTo>
                  <a:pt x="8593130" y="0"/>
                </a:lnTo>
                <a:lnTo>
                  <a:pt x="8593130" y="9186420"/>
                </a:lnTo>
                <a:lnTo>
                  <a:pt x="0" y="91864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B64A7BFA-C4D4-BE44-B59C-F1EB9770146B}"/>
              </a:ext>
            </a:extLst>
          </p:cNvPr>
          <p:cNvSpPr txBox="1"/>
          <p:nvPr/>
        </p:nvSpPr>
        <p:spPr>
          <a:xfrm rot="21158605">
            <a:off x="2263276" y="2512086"/>
            <a:ext cx="4176464" cy="1323439"/>
          </a:xfrm>
          <a:prstGeom prst="rect">
            <a:avLst/>
          </a:prstGeom>
          <a:noFill/>
        </p:spPr>
        <p:txBody>
          <a:bodyPr wrap="square" rtlCol="0">
            <a:spAutoFit/>
          </a:bodyPr>
          <a:lstStyle/>
          <a:p>
            <a:pPr algn="ctr"/>
            <a:r>
              <a:rPr lang="ar-EG" sz="8000" b="1" dirty="0"/>
              <a:t>أولًا: المنتج</a:t>
            </a:r>
          </a:p>
        </p:txBody>
      </p:sp>
    </p:spTree>
    <p:extLst>
      <p:ext uri="{BB962C8B-B14F-4D97-AF65-F5344CB8AC3E}">
        <p14:creationId xmlns:p14="http://schemas.microsoft.com/office/powerpoint/2010/main" val="106809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166842"/>
            <a:ext cx="7151104" cy="4031873"/>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EG" sz="3200" b="1" dirty="0"/>
              <a:t>تلعب إدارة الموارد البشرية دورًا محوريا في نجاح أي مشروع صغير ومدى استدامته في ظل المنافسة الشديدة، حيث أنها تركز بشكل خاص على العلاقة بين (المدير / صاحب المشروع والموظف وتطورها إلى ما يشبه الشراكة وليس التبعية؛ وذلك لأثرها على الكفاءة الإنتاجية للمشروع.</a:t>
            </a:r>
            <a:endParaRPr lang="ar-EG" sz="7200" b="1" dirty="0"/>
          </a:p>
          <a:p>
            <a:pPr algn="ctr"/>
            <a:r>
              <a:rPr lang="ar-EG" sz="3200" b="1" dirty="0">
                <a:solidFill>
                  <a:srgbClr val="C00000"/>
                </a:solidFill>
              </a:rPr>
              <a:t>وتتضمن دور إدارة الموارد البشرية في المشروع الصغير عدة مهام أساسية التي من أهمها:</a:t>
            </a:r>
            <a:endParaRPr lang="ar-EG" sz="7200" b="1" dirty="0">
              <a:solidFill>
                <a:srgbClr val="C00000"/>
              </a:solidFill>
            </a:endParaRPr>
          </a:p>
        </p:txBody>
      </p:sp>
    </p:spTree>
    <p:extLst>
      <p:ext uri="{BB962C8B-B14F-4D97-AF65-F5344CB8AC3E}">
        <p14:creationId xmlns:p14="http://schemas.microsoft.com/office/powerpoint/2010/main" val="348276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1FB26148-7208-CC75-E2C6-F8C6B502EE78}"/>
              </a:ext>
            </a:extLst>
          </p:cNvPr>
          <p:cNvGraphicFramePr/>
          <p:nvPr>
            <p:extLst>
              <p:ext uri="{D42A27DB-BD31-4B8C-83A1-F6EECF244321}">
                <p14:modId xmlns:p14="http://schemas.microsoft.com/office/powerpoint/2010/main" val="3165757171"/>
              </p:ext>
            </p:extLst>
          </p:nvPr>
        </p:nvGraphicFramePr>
        <p:xfrm>
          <a:off x="755576" y="836712"/>
          <a:ext cx="7704856"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369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graphicEl>
                                              <a:dgm id="{E03B0332-739D-4CD4-9C1E-1A4E430FF3DB}"/>
                                            </p:graphicEl>
                                          </p:spTgt>
                                        </p:tgtEl>
                                        <p:attrNameLst>
                                          <p:attrName>style.visibility</p:attrName>
                                        </p:attrNameLst>
                                      </p:cBhvr>
                                      <p:to>
                                        <p:strVal val="visible"/>
                                      </p:to>
                                    </p:set>
                                    <p:anim calcmode="lin" valueType="num">
                                      <p:cBhvr additive="base">
                                        <p:cTn id="7" dur="500" fill="hold"/>
                                        <p:tgtEl>
                                          <p:spTgt spid="2">
                                            <p:graphicEl>
                                              <a:dgm id="{E03B0332-739D-4CD4-9C1E-1A4E430FF3D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graphicEl>
                                              <a:dgm id="{E03B0332-739D-4CD4-9C1E-1A4E430FF3DB}"/>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graphicEl>
                                              <a:dgm id="{E765A8EA-B4E1-446E-8E1E-E6271C37DE87}"/>
                                            </p:graphicEl>
                                          </p:spTgt>
                                        </p:tgtEl>
                                        <p:attrNameLst>
                                          <p:attrName>style.visibility</p:attrName>
                                        </p:attrNameLst>
                                      </p:cBhvr>
                                      <p:to>
                                        <p:strVal val="visible"/>
                                      </p:to>
                                    </p:set>
                                    <p:anim calcmode="lin" valueType="num">
                                      <p:cBhvr additive="base">
                                        <p:cTn id="11" dur="500" fill="hold"/>
                                        <p:tgtEl>
                                          <p:spTgt spid="2">
                                            <p:graphicEl>
                                              <a:dgm id="{E765A8EA-B4E1-446E-8E1E-E6271C37DE87}"/>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graphicEl>
                                              <a:dgm id="{E765A8EA-B4E1-446E-8E1E-E6271C37DE87}"/>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graphicEl>
                                              <a:dgm id="{588D718F-7473-4F54-8752-5BE4A6618F0E}"/>
                                            </p:graphicEl>
                                          </p:spTgt>
                                        </p:tgtEl>
                                        <p:attrNameLst>
                                          <p:attrName>style.visibility</p:attrName>
                                        </p:attrNameLst>
                                      </p:cBhvr>
                                      <p:to>
                                        <p:strVal val="visible"/>
                                      </p:to>
                                    </p:set>
                                    <p:anim calcmode="lin" valueType="num">
                                      <p:cBhvr additive="base">
                                        <p:cTn id="17" dur="500" fill="hold"/>
                                        <p:tgtEl>
                                          <p:spTgt spid="2">
                                            <p:graphicEl>
                                              <a:dgm id="{588D718F-7473-4F54-8752-5BE4A6618F0E}"/>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graphicEl>
                                              <a:dgm id="{588D718F-7473-4F54-8752-5BE4A6618F0E}"/>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graphicEl>
                                              <a:dgm id="{CB7F1041-F4D5-4948-A4A2-A0A987AFAA8C}"/>
                                            </p:graphicEl>
                                          </p:spTgt>
                                        </p:tgtEl>
                                        <p:attrNameLst>
                                          <p:attrName>style.visibility</p:attrName>
                                        </p:attrNameLst>
                                      </p:cBhvr>
                                      <p:to>
                                        <p:strVal val="visible"/>
                                      </p:to>
                                    </p:set>
                                    <p:anim calcmode="lin" valueType="num">
                                      <p:cBhvr additive="base">
                                        <p:cTn id="21" dur="500" fill="hold"/>
                                        <p:tgtEl>
                                          <p:spTgt spid="2">
                                            <p:graphicEl>
                                              <a:dgm id="{CB7F1041-F4D5-4948-A4A2-A0A987AFAA8C}"/>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graphicEl>
                                              <a:dgm id="{CB7F1041-F4D5-4948-A4A2-A0A987AFAA8C}"/>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graphicEl>
                                              <a:dgm id="{EAA77EAA-3374-4E37-B964-56B5E482F87A}"/>
                                            </p:graphicEl>
                                          </p:spTgt>
                                        </p:tgtEl>
                                        <p:attrNameLst>
                                          <p:attrName>style.visibility</p:attrName>
                                        </p:attrNameLst>
                                      </p:cBhvr>
                                      <p:to>
                                        <p:strVal val="visible"/>
                                      </p:to>
                                    </p:set>
                                    <p:anim calcmode="lin" valueType="num">
                                      <p:cBhvr additive="base">
                                        <p:cTn id="27" dur="500" fill="hold"/>
                                        <p:tgtEl>
                                          <p:spTgt spid="2">
                                            <p:graphicEl>
                                              <a:dgm id="{EAA77EAA-3374-4E37-B964-56B5E482F87A}"/>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graphicEl>
                                              <a:dgm id="{EAA77EAA-3374-4E37-B964-56B5E482F87A}"/>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
                                            <p:graphicEl>
                                              <a:dgm id="{58A6206D-610A-4345-87D8-3005B9FE2302}"/>
                                            </p:graphicEl>
                                          </p:spTgt>
                                        </p:tgtEl>
                                        <p:attrNameLst>
                                          <p:attrName>style.visibility</p:attrName>
                                        </p:attrNameLst>
                                      </p:cBhvr>
                                      <p:to>
                                        <p:strVal val="visible"/>
                                      </p:to>
                                    </p:set>
                                    <p:anim calcmode="lin" valueType="num">
                                      <p:cBhvr additive="base">
                                        <p:cTn id="31" dur="500" fill="hold"/>
                                        <p:tgtEl>
                                          <p:spTgt spid="2">
                                            <p:graphicEl>
                                              <a:dgm id="{58A6206D-610A-4345-87D8-3005B9FE2302}"/>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graphicEl>
                                              <a:dgm id="{58A6206D-610A-4345-87D8-3005B9FE2302}"/>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graphicEl>
                                              <a:dgm id="{2E5151FB-DFF6-46E2-92EE-790289714539}"/>
                                            </p:graphicEl>
                                          </p:spTgt>
                                        </p:tgtEl>
                                        <p:attrNameLst>
                                          <p:attrName>style.visibility</p:attrName>
                                        </p:attrNameLst>
                                      </p:cBhvr>
                                      <p:to>
                                        <p:strVal val="visible"/>
                                      </p:to>
                                    </p:set>
                                    <p:anim calcmode="lin" valueType="num">
                                      <p:cBhvr additive="base">
                                        <p:cTn id="37" dur="500" fill="hold"/>
                                        <p:tgtEl>
                                          <p:spTgt spid="2">
                                            <p:graphicEl>
                                              <a:dgm id="{2E5151FB-DFF6-46E2-92EE-790289714539}"/>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graphicEl>
                                              <a:dgm id="{2E5151FB-DFF6-46E2-92EE-790289714539}"/>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graphicEl>
                                              <a:dgm id="{3DCA2727-814B-4677-9A88-D54BD9CF58B9}"/>
                                            </p:graphicEl>
                                          </p:spTgt>
                                        </p:tgtEl>
                                        <p:attrNameLst>
                                          <p:attrName>style.visibility</p:attrName>
                                        </p:attrNameLst>
                                      </p:cBhvr>
                                      <p:to>
                                        <p:strVal val="visible"/>
                                      </p:to>
                                    </p:set>
                                    <p:anim calcmode="lin" valueType="num">
                                      <p:cBhvr additive="base">
                                        <p:cTn id="41" dur="500" fill="hold"/>
                                        <p:tgtEl>
                                          <p:spTgt spid="2">
                                            <p:graphicEl>
                                              <a:dgm id="{3DCA2727-814B-4677-9A88-D54BD9CF58B9}"/>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graphicEl>
                                              <a:dgm id="{3DCA2727-814B-4677-9A88-D54BD9CF58B9}"/>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179609" y="1582412"/>
            <a:ext cx="2988332" cy="1077218"/>
          </a:xfrm>
          <a:prstGeom prst="rect">
            <a:avLst/>
          </a:prstGeom>
          <a:noFill/>
        </p:spPr>
        <p:txBody>
          <a:bodyPr wrap="square" rtlCol="0">
            <a:spAutoFit/>
          </a:bodyPr>
          <a:lstStyle/>
          <a:p>
            <a:pPr algn="ctr"/>
            <a:r>
              <a:rPr lang="ar-EG" sz="3200" b="1" dirty="0">
                <a:solidFill>
                  <a:schemeClr val="bg1"/>
                </a:solidFill>
              </a:rPr>
              <a:t>إعداد خطة الموارد البشرية</a:t>
            </a:r>
            <a:endParaRPr lang="en-US" sz="3200" b="1"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773832" y="3429000"/>
            <a:ext cx="7596336" cy="1938992"/>
          </a:xfrm>
          <a:prstGeom prst="rect">
            <a:avLst/>
          </a:prstGeom>
          <a:noFill/>
        </p:spPr>
        <p:txBody>
          <a:bodyPr wrap="square">
            <a:spAutoFit/>
          </a:bodyPr>
          <a:lstStyle/>
          <a:p>
            <a:r>
              <a:rPr lang="ar-EG" sz="4000" b="1" dirty="0"/>
              <a:t>تهتم عملية تخطيط الموارد البشرية بتحديد جميع الوظائف بالمشروع مع توصيف المهام والمسؤوليات المخطط لها. </a:t>
            </a:r>
            <a:endParaRPr lang="en-US" sz="6000" b="1" dirty="0"/>
          </a:p>
        </p:txBody>
      </p:sp>
    </p:spTree>
    <p:extLst>
      <p:ext uri="{BB962C8B-B14F-4D97-AF65-F5344CB8AC3E}">
        <p14:creationId xmlns:p14="http://schemas.microsoft.com/office/powerpoint/2010/main" val="163405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179609" y="1582412"/>
            <a:ext cx="2988332" cy="1077218"/>
          </a:xfrm>
          <a:prstGeom prst="rect">
            <a:avLst/>
          </a:prstGeom>
          <a:noFill/>
        </p:spPr>
        <p:txBody>
          <a:bodyPr wrap="square" rtlCol="0">
            <a:spAutoFit/>
          </a:bodyPr>
          <a:lstStyle/>
          <a:p>
            <a:pPr algn="ctr"/>
            <a:r>
              <a:rPr lang="ar-EG" sz="3200" b="1" dirty="0">
                <a:solidFill>
                  <a:schemeClr val="bg1"/>
                </a:solidFill>
              </a:rPr>
              <a:t>2- تكوين فريق عمل المشروع:</a:t>
            </a:r>
            <a:endParaRPr lang="en-US" sz="3200" b="1"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773832" y="3429000"/>
            <a:ext cx="7596336" cy="2062103"/>
          </a:xfrm>
          <a:prstGeom prst="rect">
            <a:avLst/>
          </a:prstGeom>
          <a:noFill/>
        </p:spPr>
        <p:txBody>
          <a:bodyPr wrap="square">
            <a:spAutoFit/>
          </a:bodyPr>
          <a:lstStyle/>
          <a:p>
            <a:pPr algn="ctr"/>
            <a:r>
              <a:rPr lang="ar-EG" sz="3200" b="1" dirty="0"/>
              <a:t>الاختيار الفعلي للعناصر البشرية وفق متطلبات العمل والمهارات اللازمة لشاغلي تلك الوظائف، سواء كان بالتعيين الكامل</a:t>
            </a:r>
            <a:endParaRPr lang="ar-EG" sz="6000" b="1" dirty="0"/>
          </a:p>
          <a:p>
            <a:pPr algn="ctr"/>
            <a:r>
              <a:rPr lang="ar-EG" sz="3200" b="1" dirty="0"/>
              <a:t>أم الجزئي بحسب حاجة العمل. </a:t>
            </a:r>
            <a:endParaRPr lang="ar-EG" sz="6000" b="1" dirty="0"/>
          </a:p>
        </p:txBody>
      </p:sp>
    </p:spTree>
    <p:extLst>
      <p:ext uri="{BB962C8B-B14F-4D97-AF65-F5344CB8AC3E}">
        <p14:creationId xmlns:p14="http://schemas.microsoft.com/office/powerpoint/2010/main" val="108594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179609" y="1582412"/>
            <a:ext cx="2988332" cy="1077218"/>
          </a:xfrm>
          <a:prstGeom prst="rect">
            <a:avLst/>
          </a:prstGeom>
          <a:noFill/>
        </p:spPr>
        <p:txBody>
          <a:bodyPr wrap="square" rtlCol="0">
            <a:spAutoFit/>
          </a:bodyPr>
          <a:lstStyle/>
          <a:p>
            <a:pPr algn="ctr"/>
            <a:r>
              <a:rPr lang="ar-EG" sz="3200" b="1" dirty="0">
                <a:solidFill>
                  <a:schemeClr val="bg1"/>
                </a:solidFill>
              </a:rPr>
              <a:t>3- تطوير أداء الفريق:</a:t>
            </a:r>
            <a:endParaRPr lang="en-US" sz="3200" b="1"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773832" y="3429000"/>
            <a:ext cx="7596336" cy="1569660"/>
          </a:xfrm>
          <a:prstGeom prst="rect">
            <a:avLst/>
          </a:prstGeom>
          <a:noFill/>
        </p:spPr>
        <p:txBody>
          <a:bodyPr wrap="square">
            <a:spAutoFit/>
          </a:bodyPr>
          <a:lstStyle/>
          <a:p>
            <a:r>
              <a:rPr lang="ar-EG" sz="3200" b="1" dirty="0"/>
              <a:t>تخطيط وتنفيذ عمليات التدريب وتنمية أداء فريق العمل وتطويره، وتوفير فرص النمو الوظيفي لهم مع حلهم على بذل المزيد من التقدم.</a:t>
            </a:r>
          </a:p>
        </p:txBody>
      </p:sp>
    </p:spTree>
    <p:extLst>
      <p:ext uri="{BB962C8B-B14F-4D97-AF65-F5344CB8AC3E}">
        <p14:creationId xmlns:p14="http://schemas.microsoft.com/office/powerpoint/2010/main" val="403712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179609" y="1582412"/>
            <a:ext cx="2988332" cy="1077218"/>
          </a:xfrm>
          <a:prstGeom prst="rect">
            <a:avLst/>
          </a:prstGeom>
          <a:noFill/>
        </p:spPr>
        <p:txBody>
          <a:bodyPr wrap="square" rtlCol="0">
            <a:spAutoFit/>
          </a:bodyPr>
          <a:lstStyle/>
          <a:p>
            <a:pPr algn="ctr"/>
            <a:r>
              <a:rPr lang="ar-EG" sz="3200" b="1" dirty="0">
                <a:solidFill>
                  <a:schemeClr val="bg1"/>
                </a:solidFill>
              </a:rPr>
              <a:t>4- متابعة فريق المشروع</a:t>
            </a:r>
            <a:endParaRPr lang="en-US" sz="3200" b="1"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773832" y="3429000"/>
            <a:ext cx="7596336" cy="1754326"/>
          </a:xfrm>
          <a:prstGeom prst="rect">
            <a:avLst/>
          </a:prstGeom>
          <a:noFill/>
        </p:spPr>
        <p:txBody>
          <a:bodyPr wrap="square">
            <a:spAutoFit/>
          </a:bodyPr>
          <a:lstStyle/>
          <a:p>
            <a:r>
              <a:rPr lang="ar-EG" sz="3600" b="1" dirty="0"/>
              <a:t>من الأدوار المهمة لإدارة الموارد البشرية في المشروع الصغير توجيه أعمال الموظفين ومتابعتها، ومطابقتها بما هو مخطط له</a:t>
            </a:r>
            <a:endParaRPr lang="ar-EG" sz="5400" b="1" dirty="0"/>
          </a:p>
        </p:txBody>
      </p:sp>
    </p:spTree>
    <p:extLst>
      <p:ext uri="{BB962C8B-B14F-4D97-AF65-F5344CB8AC3E}">
        <p14:creationId xmlns:p14="http://schemas.microsoft.com/office/powerpoint/2010/main" val="99155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p:cNvGrpSpPr/>
          <p:nvPr/>
        </p:nvGrpSpPr>
        <p:grpSpPr>
          <a:xfrm>
            <a:off x="-396552" y="-171399"/>
            <a:ext cx="10513168" cy="702940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39A7B509-D403-1772-0BB7-5C3403FAF851}"/>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850150" y="620688"/>
            <a:ext cx="7443700" cy="1055608"/>
          </a:xfrm>
          <a:prstGeom prst="roundRect">
            <a:avLst/>
          </a:prstGeom>
          <a:solidFill>
            <a:schemeClr val="accent4">
              <a:lumMod val="20000"/>
              <a:lumOff val="80000"/>
            </a:schemeClr>
          </a:solidFill>
        </p:spPr>
        <p:txBody>
          <a:bodyPr wrap="square">
            <a:spAutoFit/>
          </a:bodyPr>
          <a:lstStyle/>
          <a:p>
            <a:r>
              <a:rPr lang="ar-EG" sz="2800" b="1" dirty="0"/>
              <a:t>من خلال تعلمته في هذا الموضوع؛ طبق المهام الأساسية للموارد البشرية على فريقك التطوعي.</a:t>
            </a:r>
            <a:endParaRPr lang="ar-EG" sz="4400" b="1" dirty="0"/>
          </a:p>
        </p:txBody>
      </p:sp>
      <p:graphicFrame>
        <p:nvGraphicFramePr>
          <p:cNvPr id="2" name="جدول 3">
            <a:extLst>
              <a:ext uri="{FF2B5EF4-FFF2-40B4-BE49-F238E27FC236}">
                <a16:creationId xmlns:a16="http://schemas.microsoft.com/office/drawing/2014/main" id="{BE3FC97A-DACA-AAC8-1DEA-A50C599DFEA7}"/>
              </a:ext>
            </a:extLst>
          </p:cNvPr>
          <p:cNvGraphicFramePr>
            <a:graphicFrameLocks noGrp="1"/>
          </p:cNvGraphicFramePr>
          <p:nvPr>
            <p:extLst>
              <p:ext uri="{D42A27DB-BD31-4B8C-83A1-F6EECF244321}">
                <p14:modId xmlns:p14="http://schemas.microsoft.com/office/powerpoint/2010/main" val="3714930094"/>
              </p:ext>
            </p:extLst>
          </p:nvPr>
        </p:nvGraphicFramePr>
        <p:xfrm>
          <a:off x="539552" y="1676296"/>
          <a:ext cx="8112224" cy="4561015"/>
        </p:xfrm>
        <a:graphic>
          <a:graphicData uri="http://schemas.openxmlformats.org/drawingml/2006/table">
            <a:tbl>
              <a:tblPr firstRow="1" bandRow="1">
                <a:tableStyleId>{21E4AEA4-8DFA-4A89-87EB-49C32662AFE0}</a:tableStyleId>
              </a:tblPr>
              <a:tblGrid>
                <a:gridCol w="4056112">
                  <a:extLst>
                    <a:ext uri="{9D8B030D-6E8A-4147-A177-3AD203B41FA5}">
                      <a16:colId xmlns:a16="http://schemas.microsoft.com/office/drawing/2014/main" val="878887767"/>
                    </a:ext>
                  </a:extLst>
                </a:gridCol>
                <a:gridCol w="4056112">
                  <a:extLst>
                    <a:ext uri="{9D8B030D-6E8A-4147-A177-3AD203B41FA5}">
                      <a16:colId xmlns:a16="http://schemas.microsoft.com/office/drawing/2014/main" val="2546394931"/>
                    </a:ext>
                  </a:extLst>
                </a:gridCol>
              </a:tblGrid>
              <a:tr h="912203">
                <a:tc>
                  <a:txBody>
                    <a:bodyPr/>
                    <a:lstStyle/>
                    <a:p>
                      <a:pPr algn="ctr"/>
                      <a:r>
                        <a:rPr lang="ar-EG" sz="3200" b="1" dirty="0"/>
                        <a:t>ما ستقوم به</a:t>
                      </a:r>
                      <a:endParaRPr lang="en-US" sz="3200" b="1" dirty="0"/>
                    </a:p>
                  </a:txBody>
                  <a:tcPr/>
                </a:tc>
                <a:tc>
                  <a:txBody>
                    <a:bodyPr/>
                    <a:lstStyle/>
                    <a:p>
                      <a:pPr algn="ctr"/>
                      <a:r>
                        <a:rPr lang="ar-EG" sz="3200" b="1" dirty="0"/>
                        <a:t>المهام الأساسية</a:t>
                      </a:r>
                      <a:endParaRPr lang="en-US" sz="3200" b="1" dirty="0"/>
                    </a:p>
                  </a:txBody>
                  <a:tcPr/>
                </a:tc>
                <a:extLst>
                  <a:ext uri="{0D108BD9-81ED-4DB2-BD59-A6C34878D82A}">
                    <a16:rowId xmlns:a16="http://schemas.microsoft.com/office/drawing/2014/main" val="449937570"/>
                  </a:ext>
                </a:extLst>
              </a:tr>
              <a:tr h="912203">
                <a:tc>
                  <a:txBody>
                    <a:bodyPr/>
                    <a:lstStyle/>
                    <a:p>
                      <a:pPr algn="ctr"/>
                      <a:endParaRPr lang="en-US" sz="3200" b="1"/>
                    </a:p>
                  </a:txBody>
                  <a:tcPr/>
                </a:tc>
                <a:tc>
                  <a:txBody>
                    <a:bodyPr/>
                    <a:lstStyle/>
                    <a:p>
                      <a:pPr algn="ctr"/>
                      <a:r>
                        <a:rPr lang="ar-EG" sz="3200" b="1" dirty="0"/>
                        <a:t>إعداد خطة الموارد البشرية</a:t>
                      </a:r>
                      <a:endParaRPr lang="en-US" sz="3200" b="1" dirty="0"/>
                    </a:p>
                  </a:txBody>
                  <a:tcPr/>
                </a:tc>
                <a:extLst>
                  <a:ext uri="{0D108BD9-81ED-4DB2-BD59-A6C34878D82A}">
                    <a16:rowId xmlns:a16="http://schemas.microsoft.com/office/drawing/2014/main" val="1906437292"/>
                  </a:ext>
                </a:extLst>
              </a:tr>
              <a:tr h="912203">
                <a:tc>
                  <a:txBody>
                    <a:bodyPr/>
                    <a:lstStyle/>
                    <a:p>
                      <a:pPr algn="ctr"/>
                      <a:endParaRPr lang="en-US" sz="3200" b="1"/>
                    </a:p>
                  </a:txBody>
                  <a:tcPr/>
                </a:tc>
                <a:tc>
                  <a:txBody>
                    <a:bodyPr/>
                    <a:lstStyle/>
                    <a:p>
                      <a:pPr algn="ctr"/>
                      <a:r>
                        <a:rPr lang="ar-EG" sz="3200" b="1" dirty="0"/>
                        <a:t>تكوين فريق عمل المشروع</a:t>
                      </a:r>
                      <a:endParaRPr lang="en-US" sz="3200" b="1" dirty="0"/>
                    </a:p>
                  </a:txBody>
                  <a:tcPr/>
                </a:tc>
                <a:extLst>
                  <a:ext uri="{0D108BD9-81ED-4DB2-BD59-A6C34878D82A}">
                    <a16:rowId xmlns:a16="http://schemas.microsoft.com/office/drawing/2014/main" val="987885133"/>
                  </a:ext>
                </a:extLst>
              </a:tr>
              <a:tr h="912203">
                <a:tc>
                  <a:txBody>
                    <a:bodyPr/>
                    <a:lstStyle/>
                    <a:p>
                      <a:pPr algn="ctr"/>
                      <a:endParaRPr lang="en-US" sz="3200" b="1"/>
                    </a:p>
                  </a:txBody>
                  <a:tcPr/>
                </a:tc>
                <a:tc>
                  <a:txBody>
                    <a:bodyPr/>
                    <a:lstStyle/>
                    <a:p>
                      <a:pPr algn="ctr"/>
                      <a:r>
                        <a:rPr lang="ar-EG" sz="3200" b="1" dirty="0"/>
                        <a:t>تطوير أداء فريق العمل</a:t>
                      </a:r>
                      <a:endParaRPr lang="en-US" sz="3200" b="1" dirty="0"/>
                    </a:p>
                  </a:txBody>
                  <a:tcPr/>
                </a:tc>
                <a:extLst>
                  <a:ext uri="{0D108BD9-81ED-4DB2-BD59-A6C34878D82A}">
                    <a16:rowId xmlns:a16="http://schemas.microsoft.com/office/drawing/2014/main" val="1834555954"/>
                  </a:ext>
                </a:extLst>
              </a:tr>
              <a:tr h="912203">
                <a:tc>
                  <a:txBody>
                    <a:bodyPr/>
                    <a:lstStyle/>
                    <a:p>
                      <a:pPr algn="ctr"/>
                      <a:endParaRPr lang="en-US" sz="3200" b="1"/>
                    </a:p>
                  </a:txBody>
                  <a:tcPr/>
                </a:tc>
                <a:tc>
                  <a:txBody>
                    <a:bodyPr/>
                    <a:lstStyle/>
                    <a:p>
                      <a:pPr algn="ctr"/>
                      <a:r>
                        <a:rPr lang="ar-EG" sz="3200" b="1" dirty="0"/>
                        <a:t>متابعة فريق المشروع</a:t>
                      </a:r>
                      <a:endParaRPr lang="en-US" sz="3200" b="1" dirty="0"/>
                    </a:p>
                  </a:txBody>
                  <a:tcPr/>
                </a:tc>
                <a:extLst>
                  <a:ext uri="{0D108BD9-81ED-4DB2-BD59-A6C34878D82A}">
                    <a16:rowId xmlns:a16="http://schemas.microsoft.com/office/drawing/2014/main" val="714946102"/>
                  </a:ext>
                </a:extLst>
              </a:tr>
            </a:tbl>
          </a:graphicData>
        </a:graphic>
      </p:graphicFrame>
    </p:spTree>
    <p:extLst>
      <p:ext uri="{BB962C8B-B14F-4D97-AF65-F5344CB8AC3E}">
        <p14:creationId xmlns:p14="http://schemas.microsoft.com/office/powerpoint/2010/main" val="420319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324544" y="-603450"/>
            <a:ext cx="9638922" cy="7920881"/>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453979" y="4653136"/>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343765" y="-339341"/>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841054" y="2230884"/>
            <a:ext cx="3531227" cy="287097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14D"/>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8A19E8B4-45EB-9A9C-05C1-2F6CCB94B317}"/>
              </a:ext>
            </a:extLst>
          </p:cNvPr>
          <p:cNvSpPr txBox="1"/>
          <p:nvPr/>
        </p:nvSpPr>
        <p:spPr>
          <a:xfrm>
            <a:off x="309199" y="2398098"/>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نشاطات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مقترحة</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467544" y="2288262"/>
            <a:ext cx="7443700" cy="2281476"/>
          </a:xfrm>
          <a:prstGeom prst="roundRect">
            <a:avLst/>
          </a:prstGeom>
          <a:noFill/>
        </p:spPr>
        <p:txBody>
          <a:bodyPr wrap="square">
            <a:spAutoFit/>
          </a:bodyPr>
          <a:lstStyle/>
          <a:p>
            <a:r>
              <a:rPr lang="ar-EG" sz="3200" b="1" dirty="0"/>
              <a:t>زر إحدى المنظمات، وتعرف على أبرز الأدوار والمهام التي تقوم بها إدارة الموارد البشرية، مقارنا ذلك مع ما تعلمته في هذا الموضوع، وقدم تقريرا عن ذلك في الإذاعة المدرسية.</a:t>
            </a:r>
            <a:endParaRPr lang="ar-EG" sz="4400" b="1" dirty="0"/>
          </a:p>
        </p:txBody>
      </p:sp>
    </p:spTree>
    <p:extLst>
      <p:ext uri="{BB962C8B-B14F-4D97-AF65-F5344CB8AC3E}">
        <p14:creationId xmlns:p14="http://schemas.microsoft.com/office/powerpoint/2010/main" val="259343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870215" y="2470584"/>
            <a:ext cx="5058248" cy="5216953"/>
          </a:xfrm>
          <a:custGeom>
            <a:avLst/>
            <a:gdLst/>
            <a:ahLst/>
            <a:cxnLst/>
            <a:rect l="l" t="t" r="r" b="b"/>
            <a:pathLst>
              <a:path w="10116495" h="10433905">
                <a:moveTo>
                  <a:pt x="0" y="10433905"/>
                </a:moveTo>
                <a:lnTo>
                  <a:pt x="10116495" y="10433905"/>
                </a:lnTo>
                <a:lnTo>
                  <a:pt x="10116495" y="0"/>
                </a:lnTo>
                <a:lnTo>
                  <a:pt x="0" y="0"/>
                </a:lnTo>
                <a:lnTo>
                  <a:pt x="0" y="10433905"/>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sp>
        <p:nvSpPr>
          <p:cNvPr id="3" name="Freeform 3"/>
          <p:cNvSpPr/>
          <p:nvPr/>
        </p:nvSpPr>
        <p:spPr>
          <a:xfrm flipV="1">
            <a:off x="7922509" y="-172825"/>
            <a:ext cx="4734499" cy="4883046"/>
          </a:xfrm>
          <a:custGeom>
            <a:avLst/>
            <a:gdLst/>
            <a:ahLst/>
            <a:cxnLst/>
            <a:rect l="l" t="t" r="r" b="b"/>
            <a:pathLst>
              <a:path w="9468998" h="9766092">
                <a:moveTo>
                  <a:pt x="0" y="9766092"/>
                </a:moveTo>
                <a:lnTo>
                  <a:pt x="9468998" y="9766092"/>
                </a:lnTo>
                <a:lnTo>
                  <a:pt x="9468998"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4" name="Group 4"/>
          <p:cNvGrpSpPr/>
          <p:nvPr/>
        </p:nvGrpSpPr>
        <p:grpSpPr>
          <a:xfrm>
            <a:off x="-324544" y="0"/>
            <a:ext cx="9649072" cy="6623153"/>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7" name="Freeform 7"/>
          <p:cNvSpPr/>
          <p:nvPr/>
        </p:nvSpPr>
        <p:spPr>
          <a:xfrm>
            <a:off x="2040896" y="149828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4710285" y="1882266"/>
            <a:ext cx="2793814" cy="269051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10" name="TextBox 10"/>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5488917" y="1498280"/>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684572" y="397641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8391243" y="314852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5022252" y="1565551"/>
            <a:ext cx="295604" cy="347769"/>
          </a:xfrm>
          <a:custGeom>
            <a:avLst/>
            <a:gdLst/>
            <a:ahLst/>
            <a:cxnLst/>
            <a:rect l="l" t="t" r="r" b="b"/>
            <a:pathLst>
              <a:path w="591207" h="695538">
                <a:moveTo>
                  <a:pt x="0" y="0"/>
                </a:moveTo>
                <a:lnTo>
                  <a:pt x="591208" y="0"/>
                </a:lnTo>
                <a:lnTo>
                  <a:pt x="591208" y="695538"/>
                </a:lnTo>
                <a:lnTo>
                  <a:pt x="0" y="6955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425131" y="3695935"/>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Freeform 17"/>
          <p:cNvSpPr/>
          <p:nvPr/>
        </p:nvSpPr>
        <p:spPr>
          <a:xfrm flipH="1">
            <a:off x="5990667" y="4884496"/>
            <a:ext cx="3863685" cy="1738658"/>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Freeform 22"/>
          <p:cNvSpPr/>
          <p:nvPr/>
        </p:nvSpPr>
        <p:spPr>
          <a:xfrm flipH="1">
            <a:off x="1982064" y="2579123"/>
            <a:ext cx="1714305" cy="2233623"/>
          </a:xfrm>
          <a:custGeom>
            <a:avLst/>
            <a:gdLst/>
            <a:ahLst/>
            <a:cxnLst/>
            <a:rect l="l" t="t" r="r" b="b"/>
            <a:pathLst>
              <a:path w="3428610" h="4467245">
                <a:moveTo>
                  <a:pt x="3428610" y="0"/>
                </a:moveTo>
                <a:lnTo>
                  <a:pt x="0" y="0"/>
                </a:lnTo>
                <a:lnTo>
                  <a:pt x="0" y="4467245"/>
                </a:lnTo>
                <a:lnTo>
                  <a:pt x="3428610" y="4467245"/>
                </a:lnTo>
                <a:lnTo>
                  <a:pt x="342861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3" name="مربع نص 22">
            <a:extLst>
              <a:ext uri="{FF2B5EF4-FFF2-40B4-BE49-F238E27FC236}">
                <a16:creationId xmlns:a16="http://schemas.microsoft.com/office/drawing/2014/main" id="{83F3BC37-158B-1DA4-1A01-32AF59503BEC}"/>
              </a:ext>
            </a:extLst>
          </p:cNvPr>
          <p:cNvSpPr txBox="1"/>
          <p:nvPr/>
        </p:nvSpPr>
        <p:spPr>
          <a:xfrm>
            <a:off x="3518777" y="2452622"/>
            <a:ext cx="5328592"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7">
            <a:extLst>
              <a:ext uri="{FF2B5EF4-FFF2-40B4-BE49-F238E27FC236}">
                <a16:creationId xmlns:a16="http://schemas.microsoft.com/office/drawing/2014/main" id="{814CE0BA-C159-76F5-2AAB-D34C6E53997D}"/>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87045D3-6750-1A5F-AA57-248258638485}"/>
              </a:ext>
            </a:extLst>
          </p:cNvPr>
          <p:cNvSpPr txBox="1"/>
          <p:nvPr/>
        </p:nvSpPr>
        <p:spPr>
          <a:xfrm>
            <a:off x="2447764" y="2892870"/>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335835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971600" y="836712"/>
            <a:ext cx="7560840" cy="646331"/>
          </a:xfrm>
          <a:prstGeom prst="rect">
            <a:avLst/>
          </a:prstGeom>
          <a:solidFill>
            <a:srgbClr val="FF914C"/>
          </a:solidFill>
        </p:spPr>
        <p:txBody>
          <a:bodyPr wrap="square">
            <a:spAutoFit/>
          </a:bodyPr>
          <a:lstStyle/>
          <a:p>
            <a:r>
              <a:rPr lang="ar-EG" sz="3600" b="1" dirty="0">
                <a:solidFill>
                  <a:srgbClr val="C00000"/>
                </a:solidFill>
              </a:rPr>
              <a:t>ما أهمية إدارة الموارد البشرية.</a:t>
            </a:r>
            <a:endParaRPr lang="ar-EG" sz="7200" b="1" dirty="0">
              <a:solidFill>
                <a:srgbClr val="C00000"/>
              </a:solidFill>
            </a:endParaRPr>
          </a:p>
        </p:txBody>
      </p:sp>
      <p:sp>
        <p:nvSpPr>
          <p:cNvPr id="4" name="مربع نص 3">
            <a:extLst>
              <a:ext uri="{FF2B5EF4-FFF2-40B4-BE49-F238E27FC236}">
                <a16:creationId xmlns:a16="http://schemas.microsoft.com/office/drawing/2014/main" id="{A9C8A8EE-491E-E406-7C1B-EE1F9DFE49F6}"/>
              </a:ext>
            </a:extLst>
          </p:cNvPr>
          <p:cNvSpPr txBox="1"/>
          <p:nvPr/>
        </p:nvSpPr>
        <p:spPr>
          <a:xfrm>
            <a:off x="1210190" y="1700808"/>
            <a:ext cx="7083660" cy="4780796"/>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1 - تقديم الإرشاد المهني لإدارة وتنفيذ العمل والتغلب على جميع المشكلات.</a:t>
            </a: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 ٢ - الكشف عن الصعوبات وتوفير الإجراءات المناسبة لإنتاجية أفضل.</a:t>
            </a:r>
            <a:endParaRPr lang="ar-EG" sz="3200" b="0" dirty="0">
              <a:solidFill>
                <a:srgbClr val="C00000"/>
              </a:solidFill>
              <a:effectLst/>
            </a:endParaRP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3- إعداد برامج التأهيل والتدريب وجميع الأنظمة الأخرى.</a:t>
            </a:r>
          </a:p>
          <a:p>
            <a:pPr algn="r" rtl="1">
              <a:spcBef>
                <a:spcPts val="0"/>
              </a:spcBef>
              <a:spcAft>
                <a:spcPts val="500"/>
              </a:spcAft>
            </a:pPr>
            <a:r>
              <a:rPr lang="ar-EG" sz="3200" b="1" dirty="0">
                <a:solidFill>
                  <a:srgbClr val="C00000"/>
                </a:solidFill>
                <a:latin typeface="Times New Roman" panose="02020603050405020304" pitchFamily="18" charset="0"/>
              </a:rPr>
              <a:t>4- المساعدة في تشخيص الفاعلية والكفاءة التنظيمية.</a:t>
            </a:r>
          </a:p>
          <a:p>
            <a:pPr algn="r" rtl="1">
              <a:spcBef>
                <a:spcPts val="0"/>
              </a:spcBef>
              <a:spcAft>
                <a:spcPts val="500"/>
              </a:spcAft>
            </a:pPr>
            <a:r>
              <a:rPr lang="ar-EG" sz="3200" b="1" dirty="0">
                <a:solidFill>
                  <a:srgbClr val="C00000"/>
                </a:solidFill>
                <a:effectLst/>
                <a:latin typeface="Times New Roman" panose="02020603050405020304" pitchFamily="18" charset="0"/>
              </a:rPr>
              <a:t>5- التنسيق بين الافراد والوحدات المختلفة.</a:t>
            </a:r>
            <a:endParaRPr lang="ar-EG" sz="3200" b="0" dirty="0">
              <a:solidFill>
                <a:srgbClr val="C00000"/>
              </a:solidFill>
              <a:effectLst/>
            </a:endParaRP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 calcmode="lin" valueType="num">
                                      <p:cBhvr>
                                        <p:cTn id="22"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3"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24"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25" dur="10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 calcmode="lin" valueType="num">
                                      <p:cBhvr>
                                        <p:cTn id="30"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31"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32"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33" dur="1000"/>
                                        <p:tgtEl>
                                          <p:spTgt spid="4">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4">
                                            <p:txEl>
                                              <p:pRg st="3" end="3"/>
                                            </p:txEl>
                                          </p:spTgt>
                                        </p:tgtEl>
                                        <p:attrNameLst>
                                          <p:attrName>style.visibility</p:attrName>
                                        </p:attrNameLst>
                                      </p:cBhvr>
                                      <p:to>
                                        <p:strVal val="visible"/>
                                      </p:to>
                                    </p:set>
                                    <p:anim calcmode="lin" valueType="num">
                                      <p:cBhvr>
                                        <p:cTn id="38"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9"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40"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41" dur="1000"/>
                                        <p:tgtEl>
                                          <p:spTgt spid="4">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4">
                                            <p:txEl>
                                              <p:pRg st="4" end="4"/>
                                            </p:txEl>
                                          </p:spTgt>
                                        </p:tgtEl>
                                        <p:attrNameLst>
                                          <p:attrName>style.visibility</p:attrName>
                                        </p:attrNameLst>
                                      </p:cBhvr>
                                      <p:to>
                                        <p:strVal val="visible"/>
                                      </p:to>
                                    </p:set>
                                    <p:anim calcmode="lin" valueType="num">
                                      <p:cBhvr>
                                        <p:cTn id="46"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7"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48"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49"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683568" y="1340768"/>
            <a:ext cx="7776864" cy="707886"/>
          </a:xfrm>
          <a:prstGeom prst="rect">
            <a:avLst/>
          </a:prstGeom>
          <a:solidFill>
            <a:srgbClr val="FF914C"/>
          </a:solidFill>
        </p:spPr>
        <p:txBody>
          <a:bodyPr wrap="square">
            <a:spAutoFit/>
          </a:bodyPr>
          <a:lstStyle/>
          <a:p>
            <a:r>
              <a:rPr lang="ar-EG" sz="4000" b="1" dirty="0"/>
              <a:t>تحدث عن أحد أدوار إدارة الموارد البشرية في المنظمة.</a:t>
            </a:r>
            <a:endParaRPr lang="ar-EG" sz="6600" b="1" dirty="0"/>
          </a:p>
        </p:txBody>
      </p:sp>
      <p:sp>
        <p:nvSpPr>
          <p:cNvPr id="4" name="مربع نص 3">
            <a:extLst>
              <a:ext uri="{FF2B5EF4-FFF2-40B4-BE49-F238E27FC236}">
                <a16:creationId xmlns:a16="http://schemas.microsoft.com/office/drawing/2014/main" id="{E95DD482-0BF0-BC60-B887-F78C79C3AD4E}"/>
              </a:ext>
            </a:extLst>
          </p:cNvPr>
          <p:cNvSpPr txBox="1"/>
          <p:nvPr/>
        </p:nvSpPr>
        <p:spPr>
          <a:xfrm>
            <a:off x="2286000" y="2487717"/>
            <a:ext cx="4572000" cy="2554545"/>
          </a:xfrm>
          <a:prstGeom prst="rect">
            <a:avLst/>
          </a:prstGeom>
          <a:noFill/>
        </p:spPr>
        <p:txBody>
          <a:bodyPr wrap="square">
            <a:spAutoFit/>
          </a:bodyPr>
          <a:lstStyle/>
          <a:p>
            <a:pPr algn="r" rtl="1">
              <a:spcBef>
                <a:spcPts val="0"/>
              </a:spcBef>
              <a:spcAft>
                <a:spcPts val="500"/>
              </a:spcAft>
            </a:pPr>
            <a:r>
              <a:rPr lang="ar-EG" sz="4000" b="1" i="0" u="none" strike="noStrike" dirty="0">
                <a:solidFill>
                  <a:srgbClr val="C00000"/>
                </a:solidFill>
                <a:effectLst/>
                <a:latin typeface="Times New Roman" panose="02020603050405020304" pitchFamily="18" charset="0"/>
              </a:rPr>
              <a:t>تهتم عملية تخطيط الموارد البشرية بتحديد جميع الوظائف بالمشروع مع</a:t>
            </a:r>
            <a:r>
              <a:rPr lang="ar-EG" sz="4000" b="1" dirty="0">
                <a:solidFill>
                  <a:srgbClr val="C00000"/>
                </a:solidFill>
              </a:rPr>
              <a:t> </a:t>
            </a:r>
            <a:r>
              <a:rPr lang="ar-EG" sz="4000" b="1" i="0" u="none" strike="noStrike" dirty="0">
                <a:solidFill>
                  <a:srgbClr val="C00000"/>
                </a:solidFill>
                <a:effectLst/>
                <a:latin typeface="Times New Roman" panose="02020603050405020304" pitchFamily="18" charset="0"/>
              </a:rPr>
              <a:t>توصيف المهام والمسؤوليات المخطط لها.</a:t>
            </a:r>
            <a:endParaRPr lang="ar-EG" sz="4000" b="1" dirty="0">
              <a:solidFill>
                <a:srgbClr val="C00000"/>
              </a:solidFill>
              <a:effectLst/>
            </a:endParaRP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2FFA0-00A3-6D30-5C59-C988F2963C82}"/>
            </a:ext>
          </a:extLst>
        </p:cNvPr>
        <p:cNvGrpSpPr/>
        <p:nvPr/>
      </p:nvGrpSpPr>
      <p:grpSpPr>
        <a:xfrm>
          <a:off x="0" y="0"/>
          <a:ext cx="0" cy="0"/>
          <a:chOff x="0" y="0"/>
          <a:chExt cx="0" cy="0"/>
        </a:xfrm>
      </p:grpSpPr>
      <p:sp>
        <p:nvSpPr>
          <p:cNvPr id="2" name="Freeform 17">
            <a:extLst>
              <a:ext uri="{FF2B5EF4-FFF2-40B4-BE49-F238E27FC236}">
                <a16:creationId xmlns:a16="http://schemas.microsoft.com/office/drawing/2014/main" id="{000F0583-D744-3ACB-370C-BFAD19BBE437}"/>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54F93C41-320F-1F1B-5DE2-280E5C6A3B92}"/>
              </a:ext>
            </a:extLst>
          </p:cNvPr>
          <p:cNvSpPr txBox="1"/>
          <p:nvPr/>
        </p:nvSpPr>
        <p:spPr>
          <a:xfrm>
            <a:off x="2447764" y="2564904"/>
            <a:ext cx="4248472" cy="1569660"/>
          </a:xfrm>
          <a:prstGeom prst="rect">
            <a:avLst/>
          </a:prstGeom>
          <a:noFill/>
        </p:spPr>
        <p:txBody>
          <a:bodyPr wrap="square" rtlCol="0">
            <a:spAutoFit/>
          </a:bodyPr>
          <a:lstStyle/>
          <a:p>
            <a:pPr algn="ctr">
              <a:spcAft>
                <a:spcPts val="500"/>
              </a:spcAft>
            </a:pPr>
            <a:r>
              <a:rPr lang="ar-EG" sz="4800" b="1" dirty="0">
                <a:latin typeface="Arial" panose="020B0604020202020204" pitchFamily="34" charset="0"/>
              </a:rPr>
              <a:t>اختر الإجابة الصحيحة فيما يأتي:</a:t>
            </a:r>
            <a:endParaRPr lang="ar-EG" sz="7200" b="1" dirty="0"/>
          </a:p>
        </p:txBody>
      </p:sp>
    </p:spTree>
    <p:extLst>
      <p:ext uri="{BB962C8B-B14F-4D97-AF65-F5344CB8AC3E}">
        <p14:creationId xmlns:p14="http://schemas.microsoft.com/office/powerpoint/2010/main" val="255068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510758" y="1476645"/>
            <a:ext cx="8122483" cy="1077218"/>
          </a:xfrm>
          <a:prstGeom prst="rect">
            <a:avLst/>
          </a:prstGeom>
          <a:noFill/>
        </p:spPr>
        <p:txBody>
          <a:bodyPr wrap="square">
            <a:spAutoFit/>
          </a:bodyPr>
          <a:lstStyle/>
          <a:p>
            <a:r>
              <a:rPr lang="ar-EG" sz="3200" b="1" dirty="0"/>
              <a:t>تلعب الموارد البشرية دورًا كبيرًا في تحقيق أهداف المنظمة من خلال مجموعة من الوظائف:</a:t>
            </a:r>
            <a:endParaRPr lang="ar-EG" sz="54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508104" y="3503910"/>
            <a:ext cx="2952328" cy="107721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الداخلية</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683568" y="3467451"/>
            <a:ext cx="3272172" cy="107721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الخارجية</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2565825" y="5057042"/>
            <a:ext cx="4012350"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الداخلية والخارجية</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328DA2CB-013F-3539-2642-FDD6F53D8536}"/>
              </a:ext>
            </a:extLst>
          </p:cNvPr>
          <p:cNvSpPr/>
          <p:nvPr/>
        </p:nvSpPr>
        <p:spPr>
          <a:xfrm>
            <a:off x="5006288" y="3206066"/>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46436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337949" y="1753039"/>
            <a:ext cx="8122483" cy="646331"/>
          </a:xfrm>
          <a:prstGeom prst="rect">
            <a:avLst/>
          </a:prstGeom>
          <a:noFill/>
        </p:spPr>
        <p:txBody>
          <a:bodyPr wrap="square">
            <a:spAutoFit/>
          </a:bodyPr>
          <a:lstStyle/>
          <a:p>
            <a:r>
              <a:rPr lang="ar-EG" sz="3600" b="1" dirty="0"/>
              <a:t>. من أهداف إدارة الموارد البشرية:</a:t>
            </a:r>
            <a:endParaRPr lang="ar-EG" sz="54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724128" y="3510967"/>
            <a:ext cx="295232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صنع المنتجات </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650177" y="3456434"/>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توفير الموارد المالية</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2935914" y="4869160"/>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الاستقطاب والتعيين</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71091E31-8E2E-C416-86BB-972DF6EA73C0}"/>
              </a:ext>
            </a:extLst>
          </p:cNvPr>
          <p:cNvSpPr/>
          <p:nvPr/>
        </p:nvSpPr>
        <p:spPr>
          <a:xfrm>
            <a:off x="2935914" y="4760438"/>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362920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337949" y="1753039"/>
            <a:ext cx="8122483" cy="954107"/>
          </a:xfrm>
          <a:prstGeom prst="rect">
            <a:avLst/>
          </a:prstGeom>
          <a:noFill/>
        </p:spPr>
        <p:txBody>
          <a:bodyPr wrap="square">
            <a:spAutoFit/>
          </a:bodyPr>
          <a:lstStyle/>
          <a:p>
            <a:r>
              <a:rPr lang="ar-EG" sz="2800" b="1" dirty="0"/>
              <a:t>. تخطيط عمليات التدريب وتنفيذها، وتنمية أداء فريق العمل وتطويره من ركائز إدارة الموارد البشرية</a:t>
            </a:r>
            <a:endParaRPr lang="ar-EG" sz="44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508104" y="3138034"/>
            <a:ext cx="295232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تطوير أداء فريق العمل</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482699" y="3148832"/>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تكوين فريق عمل المشروع</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2935914" y="4869160"/>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متابعة فريق المشروع</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38FFEF06-946B-B0BA-869D-180B0B1701A3}"/>
              </a:ext>
            </a:extLst>
          </p:cNvPr>
          <p:cNvSpPr/>
          <p:nvPr/>
        </p:nvSpPr>
        <p:spPr>
          <a:xfrm>
            <a:off x="5030317" y="3014567"/>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3867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زوايا علوية مقصوصة 1">
            <a:extLst>
              <a:ext uri="{FF2B5EF4-FFF2-40B4-BE49-F238E27FC236}">
                <a16:creationId xmlns:a16="http://schemas.microsoft.com/office/drawing/2014/main" id="{181279CA-6476-10DB-21A8-322D4B830A24}"/>
              </a:ext>
            </a:extLst>
          </p:cNvPr>
          <p:cNvSpPr/>
          <p:nvPr/>
        </p:nvSpPr>
        <p:spPr>
          <a:xfrm>
            <a:off x="683568" y="548679"/>
            <a:ext cx="7776864" cy="1204359"/>
          </a:xfrm>
          <a:prstGeom prst="snip2SameRect">
            <a:avLst/>
          </a:prstGeom>
          <a:solidFill>
            <a:srgbClr val="FF914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spcBef>
                <a:spcPts val="0"/>
              </a:spcBef>
              <a:spcAft>
                <a:spcPts val="500"/>
              </a:spcAft>
            </a:pPr>
            <a:r>
              <a:rPr lang="ar-EG" sz="4000" b="1" i="0" u="none" strike="noStrike" dirty="0">
                <a:solidFill>
                  <a:srgbClr val="FFFFFF"/>
                </a:solidFill>
                <a:effectLst/>
                <a:latin typeface="Arial" panose="020B0604020202020204" pitchFamily="34" charset="0"/>
              </a:rPr>
              <a:t>يتضمن الجدول التالي قائمة منتجات صنفها من حيث كونها سلعة أو خدمة.</a:t>
            </a:r>
            <a:endParaRPr lang="ar-EG" sz="6600" b="1" dirty="0">
              <a:solidFill>
                <a:srgbClr val="FFFFFF"/>
              </a:solidFill>
              <a:effectLst/>
            </a:endParaRPr>
          </a:p>
        </p:txBody>
      </p:sp>
      <p:graphicFrame>
        <p:nvGraphicFramePr>
          <p:cNvPr id="4" name="جدول 7">
            <a:extLst>
              <a:ext uri="{FF2B5EF4-FFF2-40B4-BE49-F238E27FC236}">
                <a16:creationId xmlns:a16="http://schemas.microsoft.com/office/drawing/2014/main" id="{3763C099-6BD3-6C3C-07F2-E98061413940}"/>
              </a:ext>
            </a:extLst>
          </p:cNvPr>
          <p:cNvGraphicFramePr>
            <a:graphicFrameLocks noGrp="1"/>
          </p:cNvGraphicFramePr>
          <p:nvPr>
            <p:extLst>
              <p:ext uri="{D42A27DB-BD31-4B8C-83A1-F6EECF244321}">
                <p14:modId xmlns:p14="http://schemas.microsoft.com/office/powerpoint/2010/main" val="4137753144"/>
              </p:ext>
            </p:extLst>
          </p:nvPr>
        </p:nvGraphicFramePr>
        <p:xfrm>
          <a:off x="683568" y="2060848"/>
          <a:ext cx="7944544" cy="4248475"/>
        </p:xfrm>
        <a:graphic>
          <a:graphicData uri="http://schemas.openxmlformats.org/drawingml/2006/table">
            <a:tbl>
              <a:tblPr firstRow="1" bandRow="1">
                <a:tableStyleId>{00A15C55-8517-42AA-B614-E9B94910E393}</a:tableStyleId>
              </a:tblPr>
              <a:tblGrid>
                <a:gridCol w="1986136">
                  <a:extLst>
                    <a:ext uri="{9D8B030D-6E8A-4147-A177-3AD203B41FA5}">
                      <a16:colId xmlns:a16="http://schemas.microsoft.com/office/drawing/2014/main" val="3366692845"/>
                    </a:ext>
                  </a:extLst>
                </a:gridCol>
                <a:gridCol w="1986136">
                  <a:extLst>
                    <a:ext uri="{9D8B030D-6E8A-4147-A177-3AD203B41FA5}">
                      <a16:colId xmlns:a16="http://schemas.microsoft.com/office/drawing/2014/main" val="2028053782"/>
                    </a:ext>
                  </a:extLst>
                </a:gridCol>
                <a:gridCol w="3012504">
                  <a:extLst>
                    <a:ext uri="{9D8B030D-6E8A-4147-A177-3AD203B41FA5}">
                      <a16:colId xmlns:a16="http://schemas.microsoft.com/office/drawing/2014/main" val="2293138290"/>
                    </a:ext>
                  </a:extLst>
                </a:gridCol>
                <a:gridCol w="959768">
                  <a:extLst>
                    <a:ext uri="{9D8B030D-6E8A-4147-A177-3AD203B41FA5}">
                      <a16:colId xmlns:a16="http://schemas.microsoft.com/office/drawing/2014/main" val="188036381"/>
                    </a:ext>
                  </a:extLst>
                </a:gridCol>
              </a:tblGrid>
              <a:tr h="606925">
                <a:tc>
                  <a:txBody>
                    <a:bodyPr/>
                    <a:lstStyle/>
                    <a:p>
                      <a:pPr algn="ctr"/>
                      <a:r>
                        <a:rPr lang="ar-EG" sz="2800" b="1" dirty="0"/>
                        <a:t>خدمة</a:t>
                      </a:r>
                      <a:endParaRPr lang="en-US" sz="2800" b="1" dirty="0"/>
                    </a:p>
                  </a:txBody>
                  <a:tcPr/>
                </a:tc>
                <a:tc>
                  <a:txBody>
                    <a:bodyPr/>
                    <a:lstStyle/>
                    <a:p>
                      <a:pPr algn="ctr"/>
                      <a:r>
                        <a:rPr lang="ar-EG" sz="2800" b="1" dirty="0"/>
                        <a:t>سلعة</a:t>
                      </a:r>
                      <a:endParaRPr lang="en-US" sz="2800" b="1" dirty="0"/>
                    </a:p>
                  </a:txBody>
                  <a:tcPr/>
                </a:tc>
                <a:tc>
                  <a:txBody>
                    <a:bodyPr/>
                    <a:lstStyle/>
                    <a:p>
                      <a:pPr algn="ctr"/>
                      <a:r>
                        <a:rPr lang="ar-EG" sz="2800" b="1" dirty="0"/>
                        <a:t>المنتج</a:t>
                      </a:r>
                      <a:endParaRPr lang="en-US" sz="2800" b="1" dirty="0"/>
                    </a:p>
                  </a:txBody>
                  <a:tcPr/>
                </a:tc>
                <a:tc>
                  <a:txBody>
                    <a:bodyPr/>
                    <a:lstStyle/>
                    <a:p>
                      <a:pPr algn="ctr"/>
                      <a:r>
                        <a:rPr lang="ar-EG" sz="2800" b="1" dirty="0"/>
                        <a:t>م</a:t>
                      </a:r>
                      <a:endParaRPr lang="en-US" sz="2800" b="1" dirty="0"/>
                    </a:p>
                  </a:txBody>
                  <a:tcPr/>
                </a:tc>
                <a:extLst>
                  <a:ext uri="{0D108BD9-81ED-4DB2-BD59-A6C34878D82A}">
                    <a16:rowId xmlns:a16="http://schemas.microsoft.com/office/drawing/2014/main" val="4059826238"/>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التشخيص الطبي</a:t>
                      </a:r>
                      <a:endParaRPr lang="en-US" sz="2800" b="1" dirty="0"/>
                    </a:p>
                  </a:txBody>
                  <a:tcPr/>
                </a:tc>
                <a:tc>
                  <a:txBody>
                    <a:bodyPr/>
                    <a:lstStyle/>
                    <a:p>
                      <a:pPr algn="ctr"/>
                      <a:r>
                        <a:rPr lang="ar-EG" sz="2800" b="1" dirty="0"/>
                        <a:t>1</a:t>
                      </a:r>
                      <a:endParaRPr lang="en-US" sz="2800" b="1" dirty="0"/>
                    </a:p>
                  </a:txBody>
                  <a:tcPr/>
                </a:tc>
                <a:extLst>
                  <a:ext uri="{0D108BD9-81ED-4DB2-BD59-A6C34878D82A}">
                    <a16:rowId xmlns:a16="http://schemas.microsoft.com/office/drawing/2014/main" val="3484051977"/>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الكتب والمجلات</a:t>
                      </a:r>
                      <a:endParaRPr lang="en-US" sz="2800" b="1" dirty="0"/>
                    </a:p>
                  </a:txBody>
                  <a:tcPr/>
                </a:tc>
                <a:tc>
                  <a:txBody>
                    <a:bodyPr/>
                    <a:lstStyle/>
                    <a:p>
                      <a:pPr algn="ctr"/>
                      <a:r>
                        <a:rPr lang="ar-EG" sz="2800" b="1" dirty="0"/>
                        <a:t>2</a:t>
                      </a:r>
                      <a:endParaRPr lang="en-US" sz="2800" b="1" dirty="0"/>
                    </a:p>
                  </a:txBody>
                  <a:tcPr/>
                </a:tc>
                <a:extLst>
                  <a:ext uri="{0D108BD9-81ED-4DB2-BD59-A6C34878D82A}">
                    <a16:rowId xmlns:a16="http://schemas.microsoft.com/office/drawing/2014/main" val="1155866856"/>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التعاملات البنكية</a:t>
                      </a:r>
                      <a:endParaRPr lang="en-US" sz="2800" b="1" dirty="0"/>
                    </a:p>
                  </a:txBody>
                  <a:tcPr/>
                </a:tc>
                <a:tc>
                  <a:txBody>
                    <a:bodyPr/>
                    <a:lstStyle/>
                    <a:p>
                      <a:pPr algn="ctr"/>
                      <a:r>
                        <a:rPr lang="ar-EG" sz="2800" b="1" dirty="0"/>
                        <a:t>3</a:t>
                      </a:r>
                      <a:endParaRPr lang="en-US" sz="2800" b="1" dirty="0"/>
                    </a:p>
                  </a:txBody>
                  <a:tcPr/>
                </a:tc>
                <a:extLst>
                  <a:ext uri="{0D108BD9-81ED-4DB2-BD59-A6C34878D82A}">
                    <a16:rowId xmlns:a16="http://schemas.microsoft.com/office/drawing/2014/main" val="880280335"/>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الأجهزة الذكية</a:t>
                      </a:r>
                      <a:endParaRPr lang="en-US" sz="2800" b="1" dirty="0"/>
                    </a:p>
                  </a:txBody>
                  <a:tcPr/>
                </a:tc>
                <a:tc>
                  <a:txBody>
                    <a:bodyPr/>
                    <a:lstStyle/>
                    <a:p>
                      <a:pPr algn="ctr"/>
                      <a:r>
                        <a:rPr lang="ar-EG" sz="2800" b="1" dirty="0"/>
                        <a:t>4</a:t>
                      </a:r>
                      <a:endParaRPr lang="en-US" sz="2800" b="1" dirty="0"/>
                    </a:p>
                  </a:txBody>
                  <a:tcPr/>
                </a:tc>
                <a:extLst>
                  <a:ext uri="{0D108BD9-81ED-4DB2-BD59-A6C34878D82A}">
                    <a16:rowId xmlns:a16="http://schemas.microsoft.com/office/drawing/2014/main" val="1184865235"/>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المواد الاستهلاكية</a:t>
                      </a:r>
                      <a:endParaRPr lang="en-US" sz="2800" b="1" dirty="0"/>
                    </a:p>
                  </a:txBody>
                  <a:tcPr/>
                </a:tc>
                <a:tc>
                  <a:txBody>
                    <a:bodyPr/>
                    <a:lstStyle/>
                    <a:p>
                      <a:pPr algn="ctr"/>
                      <a:r>
                        <a:rPr lang="ar-EG" sz="2800" b="1" dirty="0"/>
                        <a:t>5</a:t>
                      </a:r>
                      <a:endParaRPr lang="en-US" sz="2800" b="1" dirty="0"/>
                    </a:p>
                  </a:txBody>
                  <a:tcPr/>
                </a:tc>
                <a:extLst>
                  <a:ext uri="{0D108BD9-81ED-4DB2-BD59-A6C34878D82A}">
                    <a16:rowId xmlns:a16="http://schemas.microsoft.com/office/drawing/2014/main" val="987963630"/>
                  </a:ext>
                </a:extLst>
              </a:tr>
              <a:tr h="60692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التعليم الخاص</a:t>
                      </a:r>
                      <a:endParaRPr lang="en-US" sz="2800" b="1" dirty="0"/>
                    </a:p>
                  </a:txBody>
                  <a:tcPr/>
                </a:tc>
                <a:tc>
                  <a:txBody>
                    <a:bodyPr/>
                    <a:lstStyle/>
                    <a:p>
                      <a:pPr algn="ctr"/>
                      <a:r>
                        <a:rPr lang="ar-EG" sz="2800" b="1" dirty="0"/>
                        <a:t>6</a:t>
                      </a:r>
                      <a:endParaRPr lang="en-US" sz="2800" b="1" dirty="0"/>
                    </a:p>
                  </a:txBody>
                  <a:tcPr/>
                </a:tc>
                <a:extLst>
                  <a:ext uri="{0D108BD9-81ED-4DB2-BD59-A6C34878D82A}">
                    <a16:rowId xmlns:a16="http://schemas.microsoft.com/office/drawing/2014/main" val="2958864661"/>
                  </a:ext>
                </a:extLst>
              </a:tr>
            </a:tbl>
          </a:graphicData>
        </a:graphic>
      </p:graphicFrame>
    </p:spTree>
    <p:extLst>
      <p:ext uri="{BB962C8B-B14F-4D97-AF65-F5344CB8AC3E}">
        <p14:creationId xmlns:p14="http://schemas.microsoft.com/office/powerpoint/2010/main" val="258374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8193</TotalTime>
  <Words>876</Words>
  <Application>Microsoft Office PowerPoint</Application>
  <PresentationFormat>On-screen Show (4:3)</PresentationFormat>
  <Paragraphs>108</Paragraphs>
  <Slides>38</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38</vt:i4>
      </vt:variant>
    </vt:vector>
  </HeadingPairs>
  <TitlesOfParts>
    <vt:vector size="46" baseType="lpstr">
      <vt:lpstr>Arial</vt:lpstr>
      <vt:lpstr>Calibri</vt:lpstr>
      <vt:lpstr>Calibri Light</vt:lpstr>
      <vt:lpstr>Times New Roman</vt:lpstr>
      <vt:lpstr>Traditional Arabic</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306</cp:revision>
  <dcterms:created xsi:type="dcterms:W3CDTF">2020-12-01T14:21:27Z</dcterms:created>
  <dcterms:modified xsi:type="dcterms:W3CDTF">2025-12-04T05:00:14Z</dcterms:modified>
</cp:coreProperties>
</file>