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 id="2147483732" r:id="rId4"/>
  </p:sldMasterIdLst>
  <p:sldIdLst>
    <p:sldId id="256" r:id="rId5"/>
    <p:sldId id="263" r:id="rId6"/>
    <p:sldId id="423" r:id="rId7"/>
    <p:sldId id="757" r:id="rId8"/>
    <p:sldId id="846" r:id="rId9"/>
    <p:sldId id="818" r:id="rId10"/>
    <p:sldId id="760" r:id="rId11"/>
    <p:sldId id="835" r:id="rId12"/>
    <p:sldId id="847" r:id="rId13"/>
    <p:sldId id="817" r:id="rId14"/>
    <p:sldId id="848" r:id="rId15"/>
    <p:sldId id="837" r:id="rId16"/>
    <p:sldId id="262" r:id="rId17"/>
    <p:sldId id="756" r:id="rId18"/>
    <p:sldId id="849" r:id="rId19"/>
    <p:sldId id="850" r:id="rId20"/>
    <p:sldId id="766" r:id="rId21"/>
    <p:sldId id="778" r:id="rId22"/>
    <p:sldId id="851" r:id="rId23"/>
    <p:sldId id="822" r:id="rId24"/>
    <p:sldId id="852" r:id="rId25"/>
    <p:sldId id="853" r:id="rId26"/>
    <p:sldId id="833" r:id="rId27"/>
    <p:sldId id="824" r:id="rId28"/>
    <p:sldId id="838" r:id="rId29"/>
    <p:sldId id="839" r:id="rId30"/>
    <p:sldId id="834" r:id="rId31"/>
    <p:sldId id="854" r:id="rId32"/>
    <p:sldId id="855" r:id="rId33"/>
    <p:sldId id="842" r:id="rId34"/>
    <p:sldId id="843" r:id="rId35"/>
    <p:sldId id="844" r:id="rId36"/>
    <p:sldId id="845" r:id="rId37"/>
    <p:sldId id="856" r:id="rId38"/>
    <p:sldId id="828" r:id="rId39"/>
    <p:sldId id="857" r:id="rId40"/>
    <p:sldId id="830" r:id="rId41"/>
    <p:sldId id="258" r:id="rId42"/>
    <p:sldId id="858" r:id="rId43"/>
    <p:sldId id="494" r:id="rId44"/>
    <p:sldId id="555" r:id="rId45"/>
    <p:sldId id="859" r:id="rId46"/>
    <p:sldId id="710" r:id="rId47"/>
    <p:sldId id="793" r:id="rId48"/>
    <p:sldId id="794" r:id="rId49"/>
    <p:sldId id="860" r:id="rId50"/>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14C"/>
    <a:srgbClr val="2B3481"/>
    <a:srgbClr val="BEC101"/>
    <a:srgbClr val="C921A5"/>
    <a:srgbClr val="F6E9B4"/>
    <a:srgbClr val="E57A58"/>
    <a:srgbClr val="990000"/>
    <a:srgbClr val="481918"/>
    <a:srgbClr val="A8FAFE"/>
    <a:srgbClr val="AF9C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D23A7C-1E64-4715-8FFF-53CC7D795124}" type="doc">
      <dgm:prSet loTypeId="urn:microsoft.com/office/officeart/2005/8/layout/hProcess9" loCatId="process" qsTypeId="urn:microsoft.com/office/officeart/2005/8/quickstyle/simple1" qsCatId="simple" csTypeId="urn:microsoft.com/office/officeart/2005/8/colors/colorful2" csCatId="colorful" phldr="1"/>
      <dgm:spPr/>
    </dgm:pt>
    <dgm:pt modelId="{A5E6B2AD-7ED6-4624-A0BB-A965DC38ED71}">
      <dgm:prSet phldrT="[نص]"/>
      <dgm:spPr/>
      <dgm:t>
        <a:bodyPr/>
        <a:lstStyle/>
        <a:p>
          <a:r>
            <a:rPr lang="ar-EG" b="1" dirty="0"/>
            <a:t>مدخلات</a:t>
          </a:r>
          <a:endParaRPr lang="en-US" b="1" dirty="0"/>
        </a:p>
      </dgm:t>
    </dgm:pt>
    <dgm:pt modelId="{87165324-EEAE-4503-89D0-627DF59CAAC7}" type="parTrans" cxnId="{BD1E85A9-CBB3-400F-BC4F-B8AB5216510F}">
      <dgm:prSet/>
      <dgm:spPr/>
      <dgm:t>
        <a:bodyPr/>
        <a:lstStyle/>
        <a:p>
          <a:endParaRPr lang="en-US" b="1"/>
        </a:p>
      </dgm:t>
    </dgm:pt>
    <dgm:pt modelId="{7D06DE68-C9EC-46A6-BAC4-2B27EB38BCE1}" type="sibTrans" cxnId="{BD1E85A9-CBB3-400F-BC4F-B8AB5216510F}">
      <dgm:prSet/>
      <dgm:spPr/>
      <dgm:t>
        <a:bodyPr/>
        <a:lstStyle/>
        <a:p>
          <a:endParaRPr lang="en-US" b="1"/>
        </a:p>
      </dgm:t>
    </dgm:pt>
    <dgm:pt modelId="{C5463AB3-60B0-490F-BECE-BEE965D370F9}">
      <dgm:prSet phldrT="[نص]"/>
      <dgm:spPr/>
      <dgm:t>
        <a:bodyPr/>
        <a:lstStyle/>
        <a:p>
          <a:r>
            <a:rPr lang="ar-EG" b="1" dirty="0"/>
            <a:t>عمليات</a:t>
          </a:r>
          <a:endParaRPr lang="en-US" b="1" dirty="0"/>
        </a:p>
      </dgm:t>
    </dgm:pt>
    <dgm:pt modelId="{8EAE0DCB-83CB-49BC-87B0-1663919485A8}" type="parTrans" cxnId="{3745E74D-197B-42A2-8B35-6297EB00FA23}">
      <dgm:prSet/>
      <dgm:spPr/>
      <dgm:t>
        <a:bodyPr/>
        <a:lstStyle/>
        <a:p>
          <a:endParaRPr lang="en-US" b="1"/>
        </a:p>
      </dgm:t>
    </dgm:pt>
    <dgm:pt modelId="{CAD31BFF-221D-4638-B804-D042D447B531}" type="sibTrans" cxnId="{3745E74D-197B-42A2-8B35-6297EB00FA23}">
      <dgm:prSet/>
      <dgm:spPr/>
      <dgm:t>
        <a:bodyPr/>
        <a:lstStyle/>
        <a:p>
          <a:endParaRPr lang="en-US" b="1"/>
        </a:p>
      </dgm:t>
    </dgm:pt>
    <dgm:pt modelId="{354429DF-ADAA-4D80-B246-885C11D8D788}">
      <dgm:prSet phldrT="[نص]"/>
      <dgm:spPr/>
      <dgm:t>
        <a:bodyPr/>
        <a:lstStyle/>
        <a:p>
          <a:r>
            <a:rPr lang="ar-EG" b="1" dirty="0"/>
            <a:t>مخرجات</a:t>
          </a:r>
          <a:endParaRPr lang="en-US" b="1" dirty="0"/>
        </a:p>
      </dgm:t>
    </dgm:pt>
    <dgm:pt modelId="{F5D3F2B6-6132-4750-8999-E567962F3DEC}" type="parTrans" cxnId="{EF60ADBC-C4A2-4433-8A9C-5D3E6A0F4367}">
      <dgm:prSet/>
      <dgm:spPr/>
      <dgm:t>
        <a:bodyPr/>
        <a:lstStyle/>
        <a:p>
          <a:endParaRPr lang="en-US" b="1"/>
        </a:p>
      </dgm:t>
    </dgm:pt>
    <dgm:pt modelId="{2E8E00DF-6C4D-4E31-9802-ECA018326F26}" type="sibTrans" cxnId="{EF60ADBC-C4A2-4433-8A9C-5D3E6A0F4367}">
      <dgm:prSet/>
      <dgm:spPr/>
      <dgm:t>
        <a:bodyPr/>
        <a:lstStyle/>
        <a:p>
          <a:endParaRPr lang="en-US" b="1"/>
        </a:p>
      </dgm:t>
    </dgm:pt>
    <dgm:pt modelId="{45CB3EB8-986D-4053-96B7-3B3F1ABD7BAC}" type="pres">
      <dgm:prSet presAssocID="{B5D23A7C-1E64-4715-8FFF-53CC7D795124}" presName="CompostProcess" presStyleCnt="0">
        <dgm:presLayoutVars>
          <dgm:dir val="rev"/>
          <dgm:resizeHandles val="exact"/>
        </dgm:presLayoutVars>
      </dgm:prSet>
      <dgm:spPr/>
    </dgm:pt>
    <dgm:pt modelId="{583FEE16-FA94-4BE9-B5A9-CE0EBCF91D7F}" type="pres">
      <dgm:prSet presAssocID="{B5D23A7C-1E64-4715-8FFF-53CC7D795124}" presName="arrow" presStyleLbl="bgShp" presStyleIdx="0" presStyleCnt="1"/>
      <dgm:spPr/>
    </dgm:pt>
    <dgm:pt modelId="{509BB609-051B-4AE6-ACC4-6755DCECACD9}" type="pres">
      <dgm:prSet presAssocID="{B5D23A7C-1E64-4715-8FFF-53CC7D795124}" presName="linearProcess" presStyleCnt="0"/>
      <dgm:spPr/>
    </dgm:pt>
    <dgm:pt modelId="{8612AF37-1212-4204-BB1F-FF0C98D4BE98}" type="pres">
      <dgm:prSet presAssocID="{A5E6B2AD-7ED6-4624-A0BB-A965DC38ED71}" presName="textNode" presStyleLbl="node1" presStyleIdx="0" presStyleCnt="3">
        <dgm:presLayoutVars>
          <dgm:bulletEnabled val="1"/>
        </dgm:presLayoutVars>
      </dgm:prSet>
      <dgm:spPr/>
    </dgm:pt>
    <dgm:pt modelId="{FB55D61C-82E9-4C77-8F59-F979F6DBBF11}" type="pres">
      <dgm:prSet presAssocID="{7D06DE68-C9EC-46A6-BAC4-2B27EB38BCE1}" presName="sibTrans" presStyleCnt="0"/>
      <dgm:spPr/>
    </dgm:pt>
    <dgm:pt modelId="{274BE7FF-A847-4003-9A58-48BCDF9719E2}" type="pres">
      <dgm:prSet presAssocID="{C5463AB3-60B0-490F-BECE-BEE965D370F9}" presName="textNode" presStyleLbl="node1" presStyleIdx="1" presStyleCnt="3">
        <dgm:presLayoutVars>
          <dgm:bulletEnabled val="1"/>
        </dgm:presLayoutVars>
      </dgm:prSet>
      <dgm:spPr/>
    </dgm:pt>
    <dgm:pt modelId="{A38BF018-E73A-4E7F-BE5F-ED831C69BBA2}" type="pres">
      <dgm:prSet presAssocID="{CAD31BFF-221D-4638-B804-D042D447B531}" presName="sibTrans" presStyleCnt="0"/>
      <dgm:spPr/>
    </dgm:pt>
    <dgm:pt modelId="{A549CDEC-828E-4986-9785-35037663C6AD}" type="pres">
      <dgm:prSet presAssocID="{354429DF-ADAA-4D80-B246-885C11D8D788}" presName="textNode" presStyleLbl="node1" presStyleIdx="2" presStyleCnt="3">
        <dgm:presLayoutVars>
          <dgm:bulletEnabled val="1"/>
        </dgm:presLayoutVars>
      </dgm:prSet>
      <dgm:spPr/>
    </dgm:pt>
  </dgm:ptLst>
  <dgm:cxnLst>
    <dgm:cxn modelId="{1D3D8B37-F14E-463E-BA3B-FC1E72062E77}" type="presOf" srcId="{354429DF-ADAA-4D80-B246-885C11D8D788}" destId="{A549CDEC-828E-4986-9785-35037663C6AD}" srcOrd="0" destOrd="0" presId="urn:microsoft.com/office/officeart/2005/8/layout/hProcess9"/>
    <dgm:cxn modelId="{9D782138-9EC7-4545-8579-C837A9FE060A}" type="presOf" srcId="{B5D23A7C-1E64-4715-8FFF-53CC7D795124}" destId="{45CB3EB8-986D-4053-96B7-3B3F1ABD7BAC}" srcOrd="0" destOrd="0" presId="urn:microsoft.com/office/officeart/2005/8/layout/hProcess9"/>
    <dgm:cxn modelId="{3745E74D-197B-42A2-8B35-6297EB00FA23}" srcId="{B5D23A7C-1E64-4715-8FFF-53CC7D795124}" destId="{C5463AB3-60B0-490F-BECE-BEE965D370F9}" srcOrd="1" destOrd="0" parTransId="{8EAE0DCB-83CB-49BC-87B0-1663919485A8}" sibTransId="{CAD31BFF-221D-4638-B804-D042D447B531}"/>
    <dgm:cxn modelId="{A4549DA7-8547-477C-A77E-8256FBB2A49C}" type="presOf" srcId="{A5E6B2AD-7ED6-4624-A0BB-A965DC38ED71}" destId="{8612AF37-1212-4204-BB1F-FF0C98D4BE98}" srcOrd="0" destOrd="0" presId="urn:microsoft.com/office/officeart/2005/8/layout/hProcess9"/>
    <dgm:cxn modelId="{BD1E85A9-CBB3-400F-BC4F-B8AB5216510F}" srcId="{B5D23A7C-1E64-4715-8FFF-53CC7D795124}" destId="{A5E6B2AD-7ED6-4624-A0BB-A965DC38ED71}" srcOrd="0" destOrd="0" parTransId="{87165324-EEAE-4503-89D0-627DF59CAAC7}" sibTransId="{7D06DE68-C9EC-46A6-BAC4-2B27EB38BCE1}"/>
    <dgm:cxn modelId="{EF60ADBC-C4A2-4433-8A9C-5D3E6A0F4367}" srcId="{B5D23A7C-1E64-4715-8FFF-53CC7D795124}" destId="{354429DF-ADAA-4D80-B246-885C11D8D788}" srcOrd="2" destOrd="0" parTransId="{F5D3F2B6-6132-4750-8999-E567962F3DEC}" sibTransId="{2E8E00DF-6C4D-4E31-9802-ECA018326F26}"/>
    <dgm:cxn modelId="{7D0167CE-01AC-4238-8BCE-FABDB22800C3}" type="presOf" srcId="{C5463AB3-60B0-490F-BECE-BEE965D370F9}" destId="{274BE7FF-A847-4003-9A58-48BCDF9719E2}" srcOrd="0" destOrd="0" presId="urn:microsoft.com/office/officeart/2005/8/layout/hProcess9"/>
    <dgm:cxn modelId="{B1D363BD-45B0-4867-B1EF-560B7482B631}" type="presParOf" srcId="{45CB3EB8-986D-4053-96B7-3B3F1ABD7BAC}" destId="{583FEE16-FA94-4BE9-B5A9-CE0EBCF91D7F}" srcOrd="0" destOrd="0" presId="urn:microsoft.com/office/officeart/2005/8/layout/hProcess9"/>
    <dgm:cxn modelId="{E5AF4D07-97EB-452E-B6B4-970398B66491}" type="presParOf" srcId="{45CB3EB8-986D-4053-96B7-3B3F1ABD7BAC}" destId="{509BB609-051B-4AE6-ACC4-6755DCECACD9}" srcOrd="1" destOrd="0" presId="urn:microsoft.com/office/officeart/2005/8/layout/hProcess9"/>
    <dgm:cxn modelId="{FC7DDECB-06BA-4FED-BDB5-2E136664C066}" type="presParOf" srcId="{509BB609-051B-4AE6-ACC4-6755DCECACD9}" destId="{8612AF37-1212-4204-BB1F-FF0C98D4BE98}" srcOrd="0" destOrd="0" presId="urn:microsoft.com/office/officeart/2005/8/layout/hProcess9"/>
    <dgm:cxn modelId="{42A1FFD4-1AB9-404A-B841-E4B7C5F27A89}" type="presParOf" srcId="{509BB609-051B-4AE6-ACC4-6755DCECACD9}" destId="{FB55D61C-82E9-4C77-8F59-F979F6DBBF11}" srcOrd="1" destOrd="0" presId="urn:microsoft.com/office/officeart/2005/8/layout/hProcess9"/>
    <dgm:cxn modelId="{14C09DD5-B87A-4244-AB72-73FB4818A5B3}" type="presParOf" srcId="{509BB609-051B-4AE6-ACC4-6755DCECACD9}" destId="{274BE7FF-A847-4003-9A58-48BCDF9719E2}" srcOrd="2" destOrd="0" presId="urn:microsoft.com/office/officeart/2005/8/layout/hProcess9"/>
    <dgm:cxn modelId="{413D3607-58D4-4C62-A417-5C6D7263E5EC}" type="presParOf" srcId="{509BB609-051B-4AE6-ACC4-6755DCECACD9}" destId="{A38BF018-E73A-4E7F-BE5F-ED831C69BBA2}" srcOrd="3" destOrd="0" presId="urn:microsoft.com/office/officeart/2005/8/layout/hProcess9"/>
    <dgm:cxn modelId="{776F9EC2-CDF3-4052-A37C-591909F8CB58}" type="presParOf" srcId="{509BB609-051B-4AE6-ACC4-6755DCECACD9}" destId="{A549CDEC-828E-4986-9785-35037663C6AD}"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3FEE16-FA94-4BE9-B5A9-CE0EBCF91D7F}">
      <dsp:nvSpPr>
        <dsp:cNvPr id="0" name=""/>
        <dsp:cNvSpPr/>
      </dsp:nvSpPr>
      <dsp:spPr>
        <a:xfrm>
          <a:off x="457199" y="0"/>
          <a:ext cx="5181600" cy="4064000"/>
        </a:xfrm>
        <a:prstGeom prst="lef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12AF37-1212-4204-BB1F-FF0C98D4BE98}">
      <dsp:nvSpPr>
        <dsp:cNvPr id="0" name=""/>
        <dsp:cNvSpPr/>
      </dsp:nvSpPr>
      <dsp:spPr>
        <a:xfrm>
          <a:off x="4202134" y="1219199"/>
          <a:ext cx="1890954" cy="1625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ar-EG" sz="4500" b="1" kern="1200" dirty="0"/>
            <a:t>مدخلات</a:t>
          </a:r>
          <a:endParaRPr lang="en-US" sz="4500" b="1" kern="1200" dirty="0"/>
        </a:p>
      </dsp:txBody>
      <dsp:txXfrm>
        <a:off x="4281489" y="1298554"/>
        <a:ext cx="1732244" cy="1466890"/>
      </dsp:txXfrm>
    </dsp:sp>
    <dsp:sp modelId="{274BE7FF-A847-4003-9A58-48BCDF9719E2}">
      <dsp:nvSpPr>
        <dsp:cNvPr id="0" name=""/>
        <dsp:cNvSpPr/>
      </dsp:nvSpPr>
      <dsp:spPr>
        <a:xfrm>
          <a:off x="2102522" y="1219199"/>
          <a:ext cx="1890954" cy="162560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ar-EG" sz="4500" b="1" kern="1200" dirty="0"/>
            <a:t>عمليات</a:t>
          </a:r>
          <a:endParaRPr lang="en-US" sz="4500" b="1" kern="1200" dirty="0"/>
        </a:p>
      </dsp:txBody>
      <dsp:txXfrm>
        <a:off x="2181877" y="1298554"/>
        <a:ext cx="1732244" cy="1466890"/>
      </dsp:txXfrm>
    </dsp:sp>
    <dsp:sp modelId="{A549CDEC-828E-4986-9785-35037663C6AD}">
      <dsp:nvSpPr>
        <dsp:cNvPr id="0" name=""/>
        <dsp:cNvSpPr/>
      </dsp:nvSpPr>
      <dsp:spPr>
        <a:xfrm>
          <a:off x="2911" y="1219199"/>
          <a:ext cx="1890954" cy="16256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ar-EG" sz="4500" b="1" kern="1200" dirty="0"/>
            <a:t>مخرجات</a:t>
          </a:r>
          <a:endParaRPr lang="en-US" sz="4500" b="1" kern="1200" dirty="0"/>
        </a:p>
      </dsp:txBody>
      <dsp:txXfrm>
        <a:off x="82266" y="1298554"/>
        <a:ext cx="1732244" cy="146689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14/06/1447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14/06/1447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14/06/1447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88871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73033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09458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2332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37497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50691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9292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6070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6099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209105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03159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42644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29732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849988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44147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8880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59719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23015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98647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42205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66031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0479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14/06/1447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12/4/2025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9380857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12/4/2025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65844219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2.svg"/><Relationship Id="rId12"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1.png"/><Relationship Id="rId11" Type="http://schemas.openxmlformats.org/officeDocument/2006/relationships/image" Target="../media/image24.svg"/><Relationship Id="rId5" Type="http://schemas.openxmlformats.org/officeDocument/2006/relationships/image" Target="../media/image20.sv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40.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40.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1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40.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1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50.svg"/><Relationship Id="rId3" Type="http://schemas.openxmlformats.org/officeDocument/2006/relationships/image" Target="../media/image46.svg"/><Relationship Id="rId7" Type="http://schemas.openxmlformats.org/officeDocument/2006/relationships/image" Target="../media/image28.svg"/><Relationship Id="rId12"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40.xml"/><Relationship Id="rId6" Type="http://schemas.openxmlformats.org/officeDocument/2006/relationships/image" Target="../media/image27.png"/><Relationship Id="rId11" Type="http://schemas.openxmlformats.org/officeDocument/2006/relationships/image" Target="../media/image48.svg"/><Relationship Id="rId5" Type="http://schemas.openxmlformats.org/officeDocument/2006/relationships/image" Target="../media/image7.svg"/><Relationship Id="rId15" Type="http://schemas.openxmlformats.org/officeDocument/2006/relationships/image" Target="../media/image52.svg"/><Relationship Id="rId10" Type="http://schemas.openxmlformats.org/officeDocument/2006/relationships/image" Target="../media/image47.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40.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50.svg"/><Relationship Id="rId3" Type="http://schemas.openxmlformats.org/officeDocument/2006/relationships/image" Target="../media/image46.svg"/><Relationship Id="rId7" Type="http://schemas.openxmlformats.org/officeDocument/2006/relationships/image" Target="../media/image28.svg"/><Relationship Id="rId12"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40.xml"/><Relationship Id="rId6" Type="http://schemas.openxmlformats.org/officeDocument/2006/relationships/image" Target="../media/image27.png"/><Relationship Id="rId11" Type="http://schemas.openxmlformats.org/officeDocument/2006/relationships/image" Target="../media/image48.svg"/><Relationship Id="rId5" Type="http://schemas.openxmlformats.org/officeDocument/2006/relationships/image" Target="../media/image7.svg"/><Relationship Id="rId15" Type="http://schemas.openxmlformats.org/officeDocument/2006/relationships/image" Target="../media/image52.svg"/><Relationship Id="rId10" Type="http://schemas.openxmlformats.org/officeDocument/2006/relationships/image" Target="../media/image47.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5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40.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2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2.svg"/><Relationship Id="rId7" Type="http://schemas.openxmlformats.org/officeDocument/2006/relationships/image" Target="../media/image7.svg"/><Relationship Id="rId12" Type="http://schemas.openxmlformats.org/officeDocument/2006/relationships/image" Target="../media/image39.png"/><Relationship Id="rId17" Type="http://schemas.openxmlformats.org/officeDocument/2006/relationships/image" Target="../media/image15.svg"/><Relationship Id="rId2" Type="http://schemas.openxmlformats.org/officeDocument/2006/relationships/image" Target="../media/image31.png"/><Relationship Id="rId16" Type="http://schemas.openxmlformats.org/officeDocument/2006/relationships/image" Target="../media/image14.png"/><Relationship Id="rId1" Type="http://schemas.openxmlformats.org/officeDocument/2006/relationships/slideLayout" Target="../slideLayouts/slideLayout40.xml"/><Relationship Id="rId6" Type="http://schemas.openxmlformats.org/officeDocument/2006/relationships/image" Target="../media/image6.png"/><Relationship Id="rId11" Type="http://schemas.openxmlformats.org/officeDocument/2006/relationships/image" Target="../media/image38.svg"/><Relationship Id="rId5" Type="http://schemas.openxmlformats.org/officeDocument/2006/relationships/image" Target="../media/image34.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50.svg"/><Relationship Id="rId3" Type="http://schemas.openxmlformats.org/officeDocument/2006/relationships/image" Target="../media/image46.svg"/><Relationship Id="rId7" Type="http://schemas.openxmlformats.org/officeDocument/2006/relationships/image" Target="../media/image28.svg"/><Relationship Id="rId12"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40.xml"/><Relationship Id="rId6" Type="http://schemas.openxmlformats.org/officeDocument/2006/relationships/image" Target="../media/image27.png"/><Relationship Id="rId11" Type="http://schemas.openxmlformats.org/officeDocument/2006/relationships/image" Target="../media/image48.svg"/><Relationship Id="rId5" Type="http://schemas.openxmlformats.org/officeDocument/2006/relationships/image" Target="../media/image7.svg"/><Relationship Id="rId15" Type="http://schemas.openxmlformats.org/officeDocument/2006/relationships/image" Target="../media/image52.svg"/><Relationship Id="rId10" Type="http://schemas.openxmlformats.org/officeDocument/2006/relationships/image" Target="../media/image47.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5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27.png"/><Relationship Id="rId11" Type="http://schemas.openxmlformats.org/officeDocument/2006/relationships/image" Target="../media/image30.svg"/><Relationship Id="rId5" Type="http://schemas.openxmlformats.org/officeDocument/2006/relationships/image" Target="../media/image7.sv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15.sv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1.svg"/><Relationship Id="rId3" Type="http://schemas.openxmlformats.org/officeDocument/2006/relationships/image" Target="../media/image3.svg"/><Relationship Id="rId7" Type="http://schemas.openxmlformats.org/officeDocument/2006/relationships/image" Target="../media/image55.svg"/><Relationship Id="rId12"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54.png"/><Relationship Id="rId11" Type="http://schemas.openxmlformats.org/officeDocument/2006/relationships/image" Target="../media/image57.svg"/><Relationship Id="rId5" Type="http://schemas.openxmlformats.org/officeDocument/2006/relationships/image" Target="../media/image7.svg"/><Relationship Id="rId10" Type="http://schemas.openxmlformats.org/officeDocument/2006/relationships/image" Target="../media/image56.png"/><Relationship Id="rId4" Type="http://schemas.openxmlformats.org/officeDocument/2006/relationships/image" Target="../media/image6.png"/><Relationship Id="rId9" Type="http://schemas.openxmlformats.org/officeDocument/2006/relationships/image" Target="../media/image15.svg"/></Relationships>
</file>

<file path=ppt/slides/_rels/slide39.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3" name="Freeform 3"/>
          <p:cNvSpPr/>
          <p:nvPr/>
        </p:nvSpPr>
        <p:spPr>
          <a:xfrm flipH="1">
            <a:off x="-1415908" y="2702111"/>
            <a:ext cx="4987030" cy="5143500"/>
          </a:xfrm>
          <a:custGeom>
            <a:avLst/>
            <a:gdLst/>
            <a:ahLst/>
            <a:cxnLst/>
            <a:rect l="l" t="t" r="r" b="b"/>
            <a:pathLst>
              <a:path w="9974059" h="10287000">
                <a:moveTo>
                  <a:pt x="9974059" y="0"/>
                </a:moveTo>
                <a:lnTo>
                  <a:pt x="0" y="0"/>
                </a:lnTo>
                <a:lnTo>
                  <a:pt x="0" y="10287000"/>
                </a:lnTo>
                <a:lnTo>
                  <a:pt x="9974059" y="10287000"/>
                </a:lnTo>
                <a:lnTo>
                  <a:pt x="9974059" y="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4" name="Freeform 4"/>
          <p:cNvSpPr/>
          <p:nvPr/>
        </p:nvSpPr>
        <p:spPr>
          <a:xfrm>
            <a:off x="438207" y="1550586"/>
            <a:ext cx="5743983" cy="3065851"/>
          </a:xfrm>
          <a:custGeom>
            <a:avLst/>
            <a:gdLst/>
            <a:ahLst/>
            <a:cxnLst/>
            <a:rect l="l" t="t" r="r" b="b"/>
            <a:pathLst>
              <a:path w="11487965" h="6131701">
                <a:moveTo>
                  <a:pt x="0" y="0"/>
                </a:moveTo>
                <a:lnTo>
                  <a:pt x="11487964" y="0"/>
                </a:lnTo>
                <a:lnTo>
                  <a:pt x="11487964" y="6131701"/>
                </a:lnTo>
                <a:lnTo>
                  <a:pt x="0" y="613170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grpSp>
        <p:nvGrpSpPr>
          <p:cNvPr id="5" name="Group 5"/>
          <p:cNvGrpSpPr/>
          <p:nvPr/>
        </p:nvGrpSpPr>
        <p:grpSpPr>
          <a:xfrm>
            <a:off x="850784" y="1495833"/>
            <a:ext cx="7442433" cy="3866335"/>
            <a:chOff x="0" y="0"/>
            <a:chExt cx="19846488" cy="10310225"/>
          </a:xfrm>
        </p:grpSpPr>
        <p:sp>
          <p:nvSpPr>
            <p:cNvPr id="6" name="Freeform 6"/>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7" name="Freeform 7"/>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9" name="Freeform 9"/>
          <p:cNvSpPr/>
          <p:nvPr/>
        </p:nvSpPr>
        <p:spPr>
          <a:xfrm flipH="1">
            <a:off x="5644223" y="1703806"/>
            <a:ext cx="2648994" cy="1835030"/>
          </a:xfrm>
          <a:custGeom>
            <a:avLst/>
            <a:gdLst/>
            <a:ahLst/>
            <a:cxnLst/>
            <a:rect l="l" t="t" r="r" b="b"/>
            <a:pathLst>
              <a:path w="5297987" h="3670060">
                <a:moveTo>
                  <a:pt x="5297987" y="0"/>
                </a:moveTo>
                <a:lnTo>
                  <a:pt x="0" y="0"/>
                </a:lnTo>
                <a:lnTo>
                  <a:pt x="0" y="3670060"/>
                </a:lnTo>
                <a:lnTo>
                  <a:pt x="5297987" y="3670060"/>
                </a:lnTo>
                <a:lnTo>
                  <a:pt x="52979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flipH="1">
            <a:off x="6099731" y="2676973"/>
            <a:ext cx="1682081" cy="2191637"/>
          </a:xfrm>
          <a:custGeom>
            <a:avLst/>
            <a:gdLst/>
            <a:ahLst/>
            <a:cxnLst/>
            <a:rect l="l" t="t" r="r" b="b"/>
            <a:pathLst>
              <a:path w="3364162" h="4383274">
                <a:moveTo>
                  <a:pt x="3364163" y="0"/>
                </a:moveTo>
                <a:lnTo>
                  <a:pt x="0" y="0"/>
                </a:lnTo>
                <a:lnTo>
                  <a:pt x="0" y="4383273"/>
                </a:lnTo>
                <a:lnTo>
                  <a:pt x="3364163" y="4383273"/>
                </a:lnTo>
                <a:lnTo>
                  <a:pt x="3364163"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4565091" y="3764808"/>
            <a:ext cx="2158264" cy="1540461"/>
          </a:xfrm>
          <a:custGeom>
            <a:avLst/>
            <a:gdLst/>
            <a:ahLst/>
            <a:cxnLst/>
            <a:rect l="l" t="t" r="r" b="b"/>
            <a:pathLst>
              <a:path w="4316528" h="3080922">
                <a:moveTo>
                  <a:pt x="0" y="0"/>
                </a:moveTo>
                <a:lnTo>
                  <a:pt x="4316528" y="0"/>
                </a:lnTo>
                <a:lnTo>
                  <a:pt x="4316528" y="3080922"/>
                </a:lnTo>
                <a:lnTo>
                  <a:pt x="0" y="308092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5687207" y="3525505"/>
            <a:ext cx="251772" cy="296202"/>
          </a:xfrm>
          <a:custGeom>
            <a:avLst/>
            <a:gdLst/>
            <a:ahLst/>
            <a:cxnLst/>
            <a:rect l="l" t="t" r="r" b="b"/>
            <a:pathLst>
              <a:path w="503543" h="592404">
                <a:moveTo>
                  <a:pt x="0" y="0"/>
                </a:moveTo>
                <a:lnTo>
                  <a:pt x="503543" y="0"/>
                </a:lnTo>
                <a:lnTo>
                  <a:pt x="503543" y="592403"/>
                </a:lnTo>
                <a:lnTo>
                  <a:pt x="0" y="59240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7343827" y="4616436"/>
            <a:ext cx="214348" cy="252174"/>
          </a:xfrm>
          <a:custGeom>
            <a:avLst/>
            <a:gdLst/>
            <a:ahLst/>
            <a:cxnLst/>
            <a:rect l="l" t="t" r="r" b="b"/>
            <a:pathLst>
              <a:path w="428695" h="504348">
                <a:moveTo>
                  <a:pt x="0" y="0"/>
                </a:moveTo>
                <a:lnTo>
                  <a:pt x="428695" y="0"/>
                </a:lnTo>
                <a:lnTo>
                  <a:pt x="428695" y="504347"/>
                </a:lnTo>
                <a:lnTo>
                  <a:pt x="0" y="5043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4" name="Freeform 14"/>
          <p:cNvSpPr/>
          <p:nvPr/>
        </p:nvSpPr>
        <p:spPr>
          <a:xfrm>
            <a:off x="6723355" y="5119806"/>
            <a:ext cx="154860" cy="182189"/>
          </a:xfrm>
          <a:custGeom>
            <a:avLst/>
            <a:gdLst/>
            <a:ahLst/>
            <a:cxnLst/>
            <a:rect l="l" t="t" r="r" b="b"/>
            <a:pathLst>
              <a:path w="309720" h="364377">
                <a:moveTo>
                  <a:pt x="0" y="0"/>
                </a:moveTo>
                <a:lnTo>
                  <a:pt x="309720" y="0"/>
                </a:lnTo>
                <a:lnTo>
                  <a:pt x="309720" y="364376"/>
                </a:lnTo>
                <a:lnTo>
                  <a:pt x="0" y="36437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8028412" y="3950124"/>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Freeform 16"/>
          <p:cNvSpPr/>
          <p:nvPr/>
        </p:nvSpPr>
        <p:spPr>
          <a:xfrm>
            <a:off x="7781812" y="194181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7656471" y="4084667"/>
            <a:ext cx="178439" cy="209929"/>
          </a:xfrm>
          <a:custGeom>
            <a:avLst/>
            <a:gdLst/>
            <a:ahLst/>
            <a:cxnLst/>
            <a:rect l="l" t="t" r="r" b="b"/>
            <a:pathLst>
              <a:path w="356878" h="419857">
                <a:moveTo>
                  <a:pt x="0" y="0"/>
                </a:moveTo>
                <a:lnTo>
                  <a:pt x="356879" y="0"/>
                </a:lnTo>
                <a:lnTo>
                  <a:pt x="356879"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8" name="Freeform 18"/>
          <p:cNvSpPr/>
          <p:nvPr/>
        </p:nvSpPr>
        <p:spPr>
          <a:xfrm>
            <a:off x="7972526" y="211171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9" name="Freeform 19"/>
          <p:cNvSpPr/>
          <p:nvPr/>
        </p:nvSpPr>
        <p:spPr>
          <a:xfrm>
            <a:off x="7847185" y="4254559"/>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0" name="Freeform 20"/>
          <p:cNvSpPr/>
          <p:nvPr/>
        </p:nvSpPr>
        <p:spPr>
          <a:xfrm>
            <a:off x="2263084" y="4997956"/>
            <a:ext cx="3319157" cy="551810"/>
          </a:xfrm>
          <a:custGeom>
            <a:avLst/>
            <a:gdLst/>
            <a:ahLst/>
            <a:cxnLst/>
            <a:rect l="l" t="t" r="r" b="b"/>
            <a:pathLst>
              <a:path w="6638313" h="1103620">
                <a:moveTo>
                  <a:pt x="0" y="0"/>
                </a:moveTo>
                <a:lnTo>
                  <a:pt x="6638313" y="0"/>
                </a:lnTo>
                <a:lnTo>
                  <a:pt x="6638313" y="1103620"/>
                </a:lnTo>
                <a:lnTo>
                  <a:pt x="0" y="110362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3" name="مربع نص 22">
            <a:extLst>
              <a:ext uri="{FF2B5EF4-FFF2-40B4-BE49-F238E27FC236}">
                <a16:creationId xmlns:a16="http://schemas.microsoft.com/office/drawing/2014/main" id="{6C58E354-8B7E-8716-3B4F-439E259C2747}"/>
              </a:ext>
            </a:extLst>
          </p:cNvPr>
          <p:cNvSpPr txBox="1"/>
          <p:nvPr/>
        </p:nvSpPr>
        <p:spPr>
          <a:xfrm>
            <a:off x="1099078" y="1757373"/>
            <a:ext cx="4104456"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w="12700">
                  <a:solidFill>
                    <a:srgbClr val="4F81BD"/>
                  </a:solidFill>
                  <a:prstDash val="solid"/>
                </a:ln>
                <a:solidFill>
                  <a:srgbClr val="002060"/>
                </a:solidFill>
                <a:effectLst>
                  <a:outerShdw dist="38100" dir="2640000" algn="bl" rotWithShape="0">
                    <a:srgbClr val="4F81BD"/>
                  </a:outerShdw>
                </a:effectLst>
                <a:uLnTx/>
                <a:uFillTx/>
                <a:latin typeface="Traditional Arabic" panose="02020603050405020304" pitchFamily="18" charset="-78"/>
                <a:ea typeface="+mn-ea"/>
                <a:cs typeface="Traditional Arabic" panose="02020603050405020304" pitchFamily="18" charset="-78"/>
              </a:rPr>
              <a:t>الفصل  التاسع</a:t>
            </a:r>
            <a:endParaRPr kumimoji="0" lang="en-US" sz="6600" b="1" i="0" u="none" strike="noStrike" kern="1200" cap="none" spc="0" normalizeH="0" baseline="0" noProof="0" dirty="0">
              <a:ln w="12700">
                <a:solidFill>
                  <a:srgbClr val="4F81BD"/>
                </a:solidFill>
                <a:prstDash val="solid"/>
              </a:ln>
              <a:solidFill>
                <a:srgbClr val="002060"/>
              </a:solidFill>
              <a:effectLst>
                <a:outerShdw dist="38100" dir="2640000" algn="bl" rotWithShape="0">
                  <a:srgbClr val="4F81BD"/>
                </a:outerShdw>
              </a:effectLst>
              <a:uLnTx/>
              <a:uFillTx/>
              <a:latin typeface="Traditional Arabic" panose="02020603050405020304" pitchFamily="18" charset="-78"/>
              <a:ea typeface="+mn-ea"/>
              <a:cs typeface="Traditional Arabic" panose="02020603050405020304" pitchFamily="18" charset="-78"/>
            </a:endParaRPr>
          </a:p>
        </p:txBody>
      </p:sp>
      <p:sp>
        <p:nvSpPr>
          <p:cNvPr id="24" name="مربع نص 23">
            <a:extLst>
              <a:ext uri="{FF2B5EF4-FFF2-40B4-BE49-F238E27FC236}">
                <a16:creationId xmlns:a16="http://schemas.microsoft.com/office/drawing/2014/main" id="{41C82A92-0CD1-7D3B-B707-80864DC12A0D}"/>
              </a:ext>
            </a:extLst>
          </p:cNvPr>
          <p:cNvSpPr txBox="1"/>
          <p:nvPr/>
        </p:nvSpPr>
        <p:spPr>
          <a:xfrm>
            <a:off x="64119" y="3024057"/>
            <a:ext cx="6174374"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مهارة إدارة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المشروعات الصغيرة</a:t>
            </a:r>
            <a:endParaRPr kumimoji="0" lang="en-US" sz="36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pic>
        <p:nvPicPr>
          <p:cNvPr id="25" name="Picture 2" descr="مشاريع صغيرة">
            <a:extLst>
              <a:ext uri="{FF2B5EF4-FFF2-40B4-BE49-F238E27FC236}">
                <a16:creationId xmlns:a16="http://schemas.microsoft.com/office/drawing/2014/main" id="{B6643294-A4CD-D405-7466-1A1B77296730}"/>
              </a:ext>
            </a:extLst>
          </p:cNvPr>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0055" y="98885"/>
            <a:ext cx="1725536" cy="17255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1000" fill="hold"/>
                                        <p:tgtEl>
                                          <p:spTgt spid="24"/>
                                        </p:tgtEl>
                                        <p:attrNameLst>
                                          <p:attrName>ppt_w</p:attrName>
                                        </p:attrNameLst>
                                      </p:cBhvr>
                                      <p:tavLst>
                                        <p:tav tm="0">
                                          <p:val>
                                            <p:fltVal val="0"/>
                                          </p:val>
                                        </p:tav>
                                        <p:tav tm="100000">
                                          <p:val>
                                            <p:strVal val="#ppt_w"/>
                                          </p:val>
                                        </p:tav>
                                      </p:tavLst>
                                    </p:anim>
                                    <p:anim calcmode="lin" valueType="num">
                                      <p:cBhvr>
                                        <p:cTn id="16" dur="1000" fill="hold"/>
                                        <p:tgtEl>
                                          <p:spTgt spid="24"/>
                                        </p:tgtEl>
                                        <p:attrNameLst>
                                          <p:attrName>ppt_h</p:attrName>
                                        </p:attrNameLst>
                                      </p:cBhvr>
                                      <p:tavLst>
                                        <p:tav tm="0">
                                          <p:val>
                                            <p:fltVal val="0"/>
                                          </p:val>
                                        </p:tav>
                                        <p:tav tm="100000">
                                          <p:val>
                                            <p:strVal val="#ppt_h"/>
                                          </p:val>
                                        </p:tav>
                                      </p:tavLst>
                                    </p:anim>
                                    <p:anim calcmode="lin" valueType="num">
                                      <p:cBhvr>
                                        <p:cTn id="17" dur="1000" fill="hold"/>
                                        <p:tgtEl>
                                          <p:spTgt spid="24"/>
                                        </p:tgtEl>
                                        <p:attrNameLst>
                                          <p:attrName>style.rotation</p:attrName>
                                        </p:attrNameLst>
                                      </p:cBhvr>
                                      <p:tavLst>
                                        <p:tav tm="0">
                                          <p:val>
                                            <p:fltVal val="90"/>
                                          </p:val>
                                        </p:tav>
                                        <p:tav tm="100000">
                                          <p:val>
                                            <p:fltVal val="0"/>
                                          </p:val>
                                        </p:tav>
                                      </p:tavLst>
                                    </p:anim>
                                    <p:animEffect transition="in" filter="fade">
                                      <p:cBhvr>
                                        <p:cTn id="1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CE1E6"/>
        </a:solidFill>
        <a:effectLst/>
      </p:bgPr>
    </p:bg>
    <p:spTree>
      <p:nvGrpSpPr>
        <p:cNvPr id="1" name=""/>
        <p:cNvGrpSpPr/>
        <p:nvPr/>
      </p:nvGrpSpPr>
      <p:grpSpPr>
        <a:xfrm>
          <a:off x="0" y="0"/>
          <a:ext cx="0" cy="0"/>
          <a:chOff x="0" y="0"/>
          <a:chExt cx="0" cy="0"/>
        </a:xfrm>
      </p:grpSpPr>
      <p:sp>
        <p:nvSpPr>
          <p:cNvPr id="2" name="Freeform 2"/>
          <p:cNvSpPr/>
          <p:nvPr/>
        </p:nvSpPr>
        <p:spPr>
          <a:xfrm>
            <a:off x="5760817" y="2453576"/>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612576" y="1"/>
            <a:ext cx="9756576" cy="666936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4855886" y="2254209"/>
            <a:ext cx="3773764" cy="3037880"/>
          </a:xfrm>
          <a:custGeom>
            <a:avLst/>
            <a:gdLst/>
            <a:ahLst/>
            <a:cxnLst/>
            <a:rect l="l" t="t" r="r" b="b"/>
            <a:pathLst>
              <a:path w="7547528" h="6075760">
                <a:moveTo>
                  <a:pt x="7547528" y="0"/>
                </a:moveTo>
                <a:lnTo>
                  <a:pt x="0" y="0"/>
                </a:lnTo>
                <a:lnTo>
                  <a:pt x="0" y="6075761"/>
                </a:lnTo>
                <a:lnTo>
                  <a:pt x="7547528" y="6075761"/>
                </a:lnTo>
                <a:lnTo>
                  <a:pt x="7547528"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952395" y="-1365283"/>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0" name="Group 10"/>
          <p:cNvGrpSpPr/>
          <p:nvPr/>
        </p:nvGrpSpPr>
        <p:grpSpPr>
          <a:xfrm>
            <a:off x="7520352" y="1495833"/>
            <a:ext cx="772865" cy="77286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a:off x="6258761" y="1708381"/>
            <a:ext cx="562620" cy="347769"/>
            <a:chOff x="0" y="0"/>
            <a:chExt cx="1500320" cy="927384"/>
          </a:xfrm>
        </p:grpSpPr>
        <p:sp>
          <p:nvSpPr>
            <p:cNvPr id="15" name="Freeform 15"/>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17" name="Group 17"/>
          <p:cNvGrpSpPr/>
          <p:nvPr/>
        </p:nvGrpSpPr>
        <p:grpSpPr>
          <a:xfrm>
            <a:off x="4634079" y="4809726"/>
            <a:ext cx="443614" cy="415023"/>
            <a:chOff x="0" y="0"/>
            <a:chExt cx="1182969" cy="1106726"/>
          </a:xfrm>
        </p:grpSpPr>
        <p:sp>
          <p:nvSpPr>
            <p:cNvPr id="18" name="Freeform 18"/>
            <p:cNvSpPr/>
            <p:nvPr/>
          </p:nvSpPr>
          <p:spPr>
            <a:xfrm>
              <a:off x="878005" y="747946"/>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9" name="Freeform 19"/>
            <p:cNvSpPr/>
            <p:nvPr/>
          </p:nvSpPr>
          <p:spPr>
            <a:xfrm>
              <a:off x="0" y="0"/>
              <a:ext cx="635754" cy="747946"/>
            </a:xfrm>
            <a:custGeom>
              <a:avLst/>
              <a:gdLst/>
              <a:ahLst/>
              <a:cxnLst/>
              <a:rect l="l" t="t" r="r" b="b"/>
              <a:pathLst>
                <a:path w="635754" h="747946">
                  <a:moveTo>
                    <a:pt x="0" y="0"/>
                  </a:moveTo>
                  <a:lnTo>
                    <a:pt x="635754" y="0"/>
                  </a:lnTo>
                  <a:lnTo>
                    <a:pt x="635754" y="747946"/>
                  </a:lnTo>
                  <a:lnTo>
                    <a:pt x="0" y="7479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sp>
        <p:nvSpPr>
          <p:cNvPr id="20" name="Freeform 20"/>
          <p:cNvSpPr/>
          <p:nvPr/>
        </p:nvSpPr>
        <p:spPr>
          <a:xfrm>
            <a:off x="1654876" y="442574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Freeform 21"/>
          <p:cNvSpPr/>
          <p:nvPr/>
        </p:nvSpPr>
        <p:spPr>
          <a:xfrm>
            <a:off x="4433078" y="716559"/>
            <a:ext cx="2309691" cy="383986"/>
          </a:xfrm>
          <a:custGeom>
            <a:avLst/>
            <a:gdLst/>
            <a:ahLst/>
            <a:cxnLst/>
            <a:rect l="l" t="t" r="r" b="b"/>
            <a:pathLst>
              <a:path w="4619381" h="767972">
                <a:moveTo>
                  <a:pt x="0" y="0"/>
                </a:moveTo>
                <a:lnTo>
                  <a:pt x="4619381" y="0"/>
                </a:lnTo>
                <a:lnTo>
                  <a:pt x="4619381" y="767973"/>
                </a:lnTo>
                <a:lnTo>
                  <a:pt x="0" y="76797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مربع نص 21">
            <a:extLst>
              <a:ext uri="{FF2B5EF4-FFF2-40B4-BE49-F238E27FC236}">
                <a16:creationId xmlns:a16="http://schemas.microsoft.com/office/drawing/2014/main" id="{BABAEC97-A1B3-F217-C626-2488BF7AEE4A}"/>
              </a:ext>
            </a:extLst>
          </p:cNvPr>
          <p:cNvSpPr txBox="1"/>
          <p:nvPr/>
        </p:nvSpPr>
        <p:spPr>
          <a:xfrm>
            <a:off x="1101851" y="2367171"/>
            <a:ext cx="3456384" cy="2123658"/>
          </a:xfrm>
          <a:prstGeom prst="rect">
            <a:avLst/>
          </a:prstGeom>
          <a:noFill/>
        </p:spPr>
        <p:txBody>
          <a:bodyPr wrap="square" rtlCol="0">
            <a:spAutoFit/>
          </a:bodyPr>
          <a:lstStyle/>
          <a:p>
            <a:pPr algn="ctr"/>
            <a:r>
              <a:rPr lang="ar-EG" sz="4400" b="1" dirty="0"/>
              <a:t>6-9</a:t>
            </a:r>
          </a:p>
          <a:p>
            <a:pPr algn="ctr"/>
            <a:r>
              <a:rPr lang="ar-EG" sz="4400" b="1" dirty="0"/>
              <a:t>إدارة الإنتاج للمشروع</a:t>
            </a:r>
          </a:p>
        </p:txBody>
      </p:sp>
      <p:pic>
        <p:nvPicPr>
          <p:cNvPr id="23" name="Picture 4" descr="أفضل المشاريع الصغيرة الناجحة في مصر 2023 – تجارتنا">
            <a:extLst>
              <a:ext uri="{FF2B5EF4-FFF2-40B4-BE49-F238E27FC236}">
                <a16:creationId xmlns:a16="http://schemas.microsoft.com/office/drawing/2014/main" id="{D8290EB9-1681-9BCA-CB45-2814A6207F9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60884" y="1516268"/>
            <a:ext cx="2028898" cy="127651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68144" y="620688"/>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latin typeface="Traditional Arabic" panose="02020603050405020304" pitchFamily="18" charset="-78"/>
                <a:cs typeface="Traditional Arabic" panose="02020603050405020304" pitchFamily="18" charset="-78"/>
              </a:rPr>
              <a:t>الفكرة المحورية</a:t>
            </a:r>
            <a:endParaRPr lang="en-US" sz="3600" b="1" dirty="0">
              <a:solidFill>
                <a:schemeClr val="tx1"/>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68144" y="2401724"/>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latin typeface="Traditional Arabic" panose="02020603050405020304" pitchFamily="18" charset="-78"/>
                <a:cs typeface="Traditional Arabic" panose="02020603050405020304" pitchFamily="18" charset="-78"/>
              </a:rPr>
              <a:t>المفاهيم الرئيسية</a:t>
            </a:r>
            <a:endParaRPr lang="en-US" sz="3600" b="1" dirty="0">
              <a:solidFill>
                <a:schemeClr val="tx1"/>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85732" y="4417948"/>
            <a:ext cx="2808312" cy="576064"/>
          </a:xfrm>
          <a:prstGeom prst="rect">
            <a:avLst/>
          </a:prstGeom>
          <a:solidFill>
            <a:srgbClr val="FF914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latin typeface="Traditional Arabic" panose="02020603050405020304" pitchFamily="18" charset="-78"/>
                <a:cs typeface="Traditional Arabic" panose="02020603050405020304" pitchFamily="18" charset="-78"/>
              </a:rPr>
              <a:t>الأهداف</a:t>
            </a:r>
            <a:endParaRPr lang="en-US" sz="3600" b="1" dirty="0">
              <a:solidFill>
                <a:schemeClr val="tx1"/>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34233" y="598276"/>
            <a:ext cx="4807737" cy="584775"/>
          </a:xfrm>
          <a:prstGeom prst="rect">
            <a:avLst/>
          </a:prstGeom>
          <a:noFill/>
        </p:spPr>
        <p:txBody>
          <a:bodyPr wrap="square">
            <a:spAutoFit/>
          </a:bodyPr>
          <a:lstStyle/>
          <a:p>
            <a:pPr marL="285750" indent="-285750">
              <a:buFont typeface="Arial" panose="020B0604020202020204" pitchFamily="34" charset="0"/>
              <a:buChar char="•"/>
            </a:pPr>
            <a:r>
              <a:rPr lang="ar-EG" sz="3200" b="1" dirty="0">
                <a:latin typeface="Traditional Arabic" panose="02020603050405020304" pitchFamily="18" charset="-78"/>
                <a:cs typeface="Traditional Arabic" panose="02020603050405020304" pitchFamily="18" charset="-78"/>
              </a:rPr>
              <a:t> التعرف على إدارة الإنتاج للمشروع.</a:t>
            </a:r>
            <a:endParaRPr lang="ar-EG" sz="48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347798" y="2320424"/>
            <a:ext cx="5040560" cy="1077218"/>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مفهوم الإنتاج - عناصر الإنتاج - أنظمة الإنتاج.</a:t>
            </a:r>
            <a:endParaRPr lang="ar-EG" sz="4400"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498496" y="3644022"/>
            <a:ext cx="5197085" cy="2246769"/>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p>
          <a:p>
            <a:r>
              <a:rPr lang="ar-EG" sz="2800" b="1" dirty="0">
                <a:latin typeface="Traditional Arabic" panose="02020603050405020304" pitchFamily="18" charset="-78"/>
                <a:cs typeface="Traditional Arabic" panose="02020603050405020304" pitchFamily="18" charset="-78"/>
              </a:rPr>
              <a:t>1. التعرف على مفهوم إدارة الإنتاج.</a:t>
            </a:r>
          </a:p>
          <a:p>
            <a:r>
              <a:rPr lang="ar-EG" sz="2800" b="1" dirty="0">
                <a:latin typeface="Traditional Arabic" panose="02020603050405020304" pitchFamily="18" charset="-78"/>
                <a:cs typeface="Traditional Arabic" panose="02020603050405020304" pitchFamily="18" charset="-78"/>
              </a:rPr>
              <a:t>2 التمييز بين عناصر إدارة الإنتاج.</a:t>
            </a:r>
          </a:p>
          <a:p>
            <a:r>
              <a:rPr lang="ar-EG" sz="2800" b="1" dirty="0">
                <a:latin typeface="Traditional Arabic" panose="02020603050405020304" pitchFamily="18" charset="-78"/>
                <a:cs typeface="Traditional Arabic" panose="02020603050405020304" pitchFamily="18" charset="-78"/>
              </a:rPr>
              <a:t>3 المقارنة بين أنظمة الإنتاج في المشروع الصغير</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xEl>
                                              <p:pRg st="3" end="3"/>
                                            </p:txEl>
                                          </p:spTgt>
                                        </p:tgtEl>
                                        <p:attrNameLst>
                                          <p:attrName>style.visibility</p:attrName>
                                        </p:attrNameLst>
                                      </p:cBhvr>
                                      <p:to>
                                        <p:strVal val="visible"/>
                                      </p:to>
                                    </p:set>
                                    <p:anim calcmode="lin" valueType="num">
                                      <p:cBhvr>
                                        <p:cTn id="55"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56"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57"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58"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9972F5F-D8E0-2554-76C5-3B2206213486}"/>
              </a:ext>
            </a:extLst>
          </p:cNvPr>
          <p:cNvSpPr txBox="1"/>
          <p:nvPr/>
        </p:nvSpPr>
        <p:spPr>
          <a:xfrm>
            <a:off x="561686" y="1196752"/>
            <a:ext cx="8020628" cy="4977110"/>
          </a:xfrm>
          <a:prstGeom prst="flowChartTerminator">
            <a:avLst/>
          </a:prstGeom>
          <a:noFill/>
          <a:ln>
            <a:noFill/>
          </a:ln>
          <a:effectLst/>
        </p:spPr>
        <p:txBody>
          <a:bodyPr wrap="square">
            <a:spAutoFit/>
          </a:bodyPr>
          <a:lstStyle/>
          <a:p>
            <a:r>
              <a:rPr lang="ar-EG" sz="3200" b="1" dirty="0"/>
              <a:t>إن وظيفة الإنتاج قديمة قدم الإنسان بدأها بمفرده، ووسعها مع أسرته، وطورها بالاشتراك مع أفراد المجتمع في محيطه، وبعد ذلك تبنتها المؤسسات الاقتصادية ودعمتها الحكومات بالبرامج الاقتصادية والتنموية، حتى أصبحت وظيفة اقتصادية واجتماعية تعمل على إنتاج السلع المادية وتقديم الخدمات؛ بهدف الرقي والرفاهية للمجتمع.</a:t>
            </a:r>
            <a:endParaRPr lang="ar-EG" sz="4400" b="1" dirty="0"/>
          </a:p>
        </p:txBody>
      </p:sp>
      <p:pic>
        <p:nvPicPr>
          <p:cNvPr id="7" name="صورة 6">
            <a:extLst>
              <a:ext uri="{FF2B5EF4-FFF2-40B4-BE49-F238E27FC236}">
                <a16:creationId xmlns:a16="http://schemas.microsoft.com/office/drawing/2014/main" id="{3C0C7D91-89B3-E4B4-21D0-3CFE5C3D2840}"/>
              </a:ext>
            </a:extLst>
          </p:cNvPr>
          <p:cNvPicPr>
            <a:picLocks noChangeAspect="1"/>
          </p:cNvPicPr>
          <p:nvPr/>
        </p:nvPicPr>
        <p:blipFill>
          <a:blip r:embed="rId2"/>
          <a:stretch>
            <a:fillRect/>
          </a:stretch>
        </p:blipFill>
        <p:spPr>
          <a:xfrm>
            <a:off x="3187365" y="722297"/>
            <a:ext cx="2769269" cy="9489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7051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69BFBA2B-CC65-6FCF-EAF4-4DD82889A86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CC416DB-5E46-4C6D-628E-D4C1EC8987B5}"/>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991051F0-E9F7-A9CB-4ED2-91CEEE374062}"/>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DEBC9F67-CB15-AC91-8118-50419F01E51C}"/>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D4182E2C-0B2B-59A2-A216-84D4F34272D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9385CD6A-1D5D-D210-8707-E3190EEC395B}"/>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075560BB-DD89-C1D5-29BC-2A9E040EDA40}"/>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4279A486-8EA8-4D73-8E83-970947DAA38D}"/>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5C9B4A99-0C7A-3EB1-6730-21E8A01A8245}"/>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CD58267-657F-E710-8FC3-1D78048A6C19}"/>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266BFB5D-705F-B232-D913-BA395277318F}"/>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8EE93918-5018-A2B4-FE11-07CC7F8BDE56}"/>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045A9EDF-77AA-B075-60CC-51EBC4E5624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AC3DF3D3-9C34-5AC6-60FA-F0CDC76D7B8A}"/>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F30EC1F9-8675-3308-4053-8CEB83259E03}"/>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E9354E26-0638-7ACC-7EA1-C4318D9E4C93}"/>
              </a:ext>
            </a:extLst>
          </p:cNvPr>
          <p:cNvSpPr txBox="1"/>
          <p:nvPr/>
        </p:nvSpPr>
        <p:spPr>
          <a:xfrm>
            <a:off x="819533" y="2517710"/>
            <a:ext cx="2622559" cy="2062103"/>
          </a:xfrm>
          <a:prstGeom prst="rect">
            <a:avLst/>
          </a:prstGeom>
          <a:noFill/>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الهدف الأول  أن يكون الطلبة قادرين على التعرف على مفهوم إدارة الإنتاج..</a:t>
            </a:r>
            <a:endParaRPr lang="ar-EG" sz="3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93598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565C28AC-6D07-907C-E229-A584C1FA070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D921ACA-CA99-4A9E-8BCB-AD881FFE2310}"/>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A5DBBC4C-7A8A-288C-1198-5ADF66B26D58}"/>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1D65D885-C6A5-558E-2D3A-0A274547B2D1}"/>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C85C330E-6E20-2BFF-BC4F-51C350BF3AB6}"/>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21C63839-6961-09AE-BD9A-DDD45F4A61CC}"/>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F1B5633C-1EC4-93D5-BDFB-7A1D2CBC81A4}"/>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FEDEF6A0-5151-8F0E-3FEE-B1B4B83A1ACD}"/>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01EA70B4-14DB-6E25-A30D-B28497F60293}"/>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42A86091-6BFB-B1D0-91F7-EB526EB2F1C8}"/>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EEAB1031-AB2D-33B2-6AA0-C652957B85C0}"/>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286DF5F3-918B-5952-0095-5C0F1D436980}"/>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C443E74B-B21E-D46F-2F3E-A9504E777B86}"/>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9F59460D-F64E-F86D-2186-01158A6AB1E0}"/>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BA1EFB8B-76DC-2E86-022F-38DB9C90E6E0}"/>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2B93479D-F9D0-8746-7E41-317CE032F7F8}"/>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4E1B7A53-3C68-EDFE-20EF-48B2C152E6C7}"/>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74283900-E91B-E9C3-EA20-A982E6BEF7F8}"/>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D544F1A7-E533-9E13-E967-BAEE38EE2658}"/>
              </a:ext>
            </a:extLst>
          </p:cNvPr>
          <p:cNvSpPr txBox="1"/>
          <p:nvPr/>
        </p:nvSpPr>
        <p:spPr>
          <a:xfrm>
            <a:off x="-250282" y="2357502"/>
            <a:ext cx="6007216" cy="1200329"/>
          </a:xfrm>
          <a:prstGeom prst="rect">
            <a:avLst/>
          </a:prstGeom>
          <a:noFill/>
        </p:spPr>
        <p:txBody>
          <a:bodyPr wrap="square">
            <a:spAutoFit/>
          </a:bodyPr>
          <a:lstStyle/>
          <a:p>
            <a:pPr algn="ctr"/>
            <a:r>
              <a:rPr lang="ar-EG" sz="7200" b="1" dirty="0">
                <a:solidFill>
                  <a:srgbClr val="0070C0"/>
                </a:solidFill>
                <a:latin typeface="Traditional Arabic" panose="02020603050405020304" pitchFamily="18" charset="-78"/>
                <a:cs typeface="Traditional Arabic" panose="02020603050405020304" pitchFamily="18" charset="-78"/>
              </a:rPr>
              <a:t>مفهوم إدارة الإنتاج:</a:t>
            </a:r>
            <a:endParaRPr lang="ar-EG" sz="31300" dirty="0">
              <a:solidFill>
                <a:srgbClr val="0070C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696076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467544" y="1536174"/>
            <a:ext cx="7740352" cy="3785652"/>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4000" b="1" dirty="0">
                <a:solidFill>
                  <a:srgbClr val="C00000"/>
                </a:solidFill>
              </a:rPr>
              <a:t>الإنتاج هي وظيفة فنية إدارية، يمكن تعريفها بأنها:</a:t>
            </a:r>
          </a:p>
          <a:p>
            <a:pPr marL="457200" indent="-457200">
              <a:buFont typeface="Arial" panose="020B0604020202020204" pitchFamily="34" charset="0"/>
              <a:buChar char="•"/>
            </a:pPr>
            <a:r>
              <a:rPr lang="ar-EG" sz="4000" b="1" dirty="0"/>
              <a:t>مجموعة الأنشطة المتعلقة بإنتاج السلع أو الخدمات بدءًا من تجميع المدخلات اللازمة وتهيئتها، ثم إجراء العمليات التحويلية، أو التجميعية، أو الفنية عليها، ثم الحصول على المخرجات ممثلة بالسلع أو الخدمات التي تشبع حاجات المجتمع.</a:t>
            </a:r>
          </a:p>
        </p:txBody>
      </p:sp>
    </p:spTree>
    <p:extLst>
      <p:ext uri="{BB962C8B-B14F-4D97-AF65-F5344CB8AC3E}">
        <p14:creationId xmlns:p14="http://schemas.microsoft.com/office/powerpoint/2010/main" val="270577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539552" y="1166842"/>
            <a:ext cx="7740352" cy="4524315"/>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600" b="1" dirty="0">
                <a:solidFill>
                  <a:srgbClr val="C00000"/>
                </a:solidFill>
              </a:rPr>
              <a:t>الإنتاج هي وظيفة فنية إدارية، يمكن تعريفها بأنها:</a:t>
            </a:r>
          </a:p>
          <a:p>
            <a:pPr marL="457200" indent="-457200">
              <a:buFont typeface="Arial" panose="020B0604020202020204" pitchFamily="34" charset="0"/>
              <a:buChar char="•"/>
            </a:pPr>
            <a:r>
              <a:rPr lang="ar-EG" sz="3600" b="1" dirty="0"/>
              <a:t>تحويل المدخلات من الموارد الأساسية والمادية إلى مخرجات يرغبها المستهلكون ويطلبونها في شكل سلع أو خدمات. ووظيفة الإنتاج تتحدد في تنمية أفضل الطرق والخطط لتصنيع منتجات معينة، وتنسيق القوى العاملة اللازمة، والحصول على المواد والمعدات والتسهيلات والتنسيق بينها، وإنتاج المنتجات، وتسليمها لنشاط التسويق أو المستهلك</a:t>
            </a:r>
          </a:p>
        </p:txBody>
      </p:sp>
    </p:spTree>
    <p:extLst>
      <p:ext uri="{BB962C8B-B14F-4D97-AF65-F5344CB8AC3E}">
        <p14:creationId xmlns:p14="http://schemas.microsoft.com/office/powerpoint/2010/main" val="42351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565C28AC-6D07-907C-E229-A584C1FA070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D921ACA-CA99-4A9E-8BCB-AD881FFE2310}"/>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A5DBBC4C-7A8A-288C-1198-5ADF66B26D58}"/>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1D65D885-C6A5-558E-2D3A-0A274547B2D1}"/>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C85C330E-6E20-2BFF-BC4F-51C350BF3AB6}"/>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21C63839-6961-09AE-BD9A-DDD45F4A61CC}"/>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F1B5633C-1EC4-93D5-BDFB-7A1D2CBC81A4}"/>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FEDEF6A0-5151-8F0E-3FEE-B1B4B83A1ACD}"/>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01EA70B4-14DB-6E25-A30D-B28497F60293}"/>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42A86091-6BFB-B1D0-91F7-EB526EB2F1C8}"/>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EEAB1031-AB2D-33B2-6AA0-C652957B85C0}"/>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286DF5F3-918B-5952-0095-5C0F1D436980}"/>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C443E74B-B21E-D46F-2F3E-A9504E777B86}"/>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9F59460D-F64E-F86D-2186-01158A6AB1E0}"/>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BA1EFB8B-76DC-2E86-022F-38DB9C90E6E0}"/>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2B93479D-F9D0-8746-7E41-317CE032F7F8}"/>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4E1B7A53-3C68-EDFE-20EF-48B2C152E6C7}"/>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74283900-E91B-E9C3-EA20-A982E6BEF7F8}"/>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D544F1A7-E533-9E13-E967-BAEE38EE2658}"/>
              </a:ext>
            </a:extLst>
          </p:cNvPr>
          <p:cNvSpPr txBox="1"/>
          <p:nvPr/>
        </p:nvSpPr>
        <p:spPr>
          <a:xfrm>
            <a:off x="359556" y="2174047"/>
            <a:ext cx="4477624" cy="1754326"/>
          </a:xfrm>
          <a:prstGeom prst="rect">
            <a:avLst/>
          </a:prstGeom>
          <a:noFill/>
        </p:spPr>
        <p:txBody>
          <a:bodyPr wrap="square">
            <a:spAutoFit/>
          </a:bodyPr>
          <a:lstStyle/>
          <a:p>
            <a:pPr algn="ctr"/>
            <a:r>
              <a:rPr lang="ar-EG" sz="5400" b="1" dirty="0">
                <a:solidFill>
                  <a:srgbClr val="92D050"/>
                </a:solidFill>
                <a:latin typeface="Traditional Arabic" panose="02020603050405020304" pitchFamily="18" charset="-78"/>
                <a:cs typeface="Traditional Arabic" panose="02020603050405020304" pitchFamily="18" charset="-78"/>
              </a:rPr>
              <a:t>ومن أهداف إدارة الإنتاج ما يأتي:</a:t>
            </a:r>
            <a:endParaRPr lang="en-US" sz="5400" b="1" dirty="0">
              <a:solidFill>
                <a:srgbClr val="92D05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836161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701824" y="2492896"/>
            <a:ext cx="7740352" cy="3539430"/>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2800" b="1" dirty="0"/>
              <a:t> 1 .تحديد خصائص المنتج (سلعة أو خدمة).</a:t>
            </a:r>
          </a:p>
          <a:p>
            <a:r>
              <a:rPr lang="ar-EG" sz="2800" b="1" dirty="0"/>
              <a:t>2. تحديد خصائص العمليات.</a:t>
            </a:r>
          </a:p>
          <a:p>
            <a:r>
              <a:rPr lang="ar-EG" sz="2800" b="1" dirty="0"/>
              <a:t>3. تقديم المنتجات المطلوبة بالكميات المطلوبة، وفي الوقت المناسب.</a:t>
            </a:r>
          </a:p>
          <a:p>
            <a:r>
              <a:rPr lang="ar-EG" sz="2800" b="1" dirty="0"/>
              <a:t>4 إنتاج السلع والخدمات بمستوى الجودة المرغوب من قبل العميل.</a:t>
            </a:r>
          </a:p>
          <a:p>
            <a:r>
              <a:rPr lang="ar-EG" sz="2800" b="1" dirty="0"/>
              <a:t>5. تحقيق مستوى الإنتاجية بكفاءة من خلال السيطرة على كلفة العمل والمواد المستخدمة، والطاقة الإنتاجية للآلات</a:t>
            </a:r>
          </a:p>
        </p:txBody>
      </p:sp>
      <p:pic>
        <p:nvPicPr>
          <p:cNvPr id="4" name="صورة 3">
            <a:extLst>
              <a:ext uri="{FF2B5EF4-FFF2-40B4-BE49-F238E27FC236}">
                <a16:creationId xmlns:a16="http://schemas.microsoft.com/office/drawing/2014/main" id="{9408BA24-B370-9EF7-A6D2-DFD12CFD4FCD}"/>
              </a:ext>
            </a:extLst>
          </p:cNvPr>
          <p:cNvPicPr>
            <a:picLocks noChangeAspect="1"/>
          </p:cNvPicPr>
          <p:nvPr/>
        </p:nvPicPr>
        <p:blipFill>
          <a:blip r:embed="rId2"/>
          <a:stretch>
            <a:fillRect/>
          </a:stretch>
        </p:blipFill>
        <p:spPr>
          <a:xfrm>
            <a:off x="2949625" y="548680"/>
            <a:ext cx="3244750" cy="1444743"/>
          </a:xfrm>
          <a:prstGeom prst="rect">
            <a:avLst/>
          </a:prstGeom>
          <a:noFill/>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4146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ircle(in)">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0107F9D7-06C2-7AB1-9B93-FB084DC1107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0E9205C-BBAB-7F4F-F56F-A06FC2850847}"/>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5A6014A6-A835-EB3C-B9DA-86D8045A568C}"/>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6DF82919-DCF3-B93E-A272-6710A29DFFD1}"/>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1043412B-B93A-3088-2301-792A6908E32E}"/>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5A164B24-FCAC-0166-6914-58CD4848D02F}"/>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0DF9CC3E-9144-427C-A0B4-E29A02C04DDD}"/>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FF2B7E63-C9CA-A409-594E-22F3BEF25C4D}"/>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ACCE5DA1-C309-D1A4-F15D-22144D4F7B52}"/>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FA282005-0037-D263-8B32-C025F5E2C660}"/>
              </a:ext>
            </a:extLst>
          </p:cNvPr>
          <p:cNvSpPr/>
          <p:nvPr/>
        </p:nvSpPr>
        <p:spPr>
          <a:xfrm>
            <a:off x="74144" y="1967031"/>
            <a:ext cx="5135345" cy="2972534"/>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FB4D8D59-F03D-9AAE-9230-6DDF7F65AE93}"/>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D889F3C3-E05C-C890-4B94-F4DA9D627C50}"/>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C208EC43-267A-D872-00E3-A111FF45F9AD}"/>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63595A42-0563-8AAD-30B3-80E18731F8B8}"/>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C6067E5D-2F63-E418-F70B-0759C10CCE17}"/>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7059BE6E-C5BA-8069-9831-C2A8D5735873}"/>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DEB47BFD-0779-09EC-F242-1F5A61265E6A}"/>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CA09FDB8-956F-B0C6-DE66-991A77CFEEFF}"/>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71E33066-1529-EDA3-A487-42ED7ECF5B38}"/>
              </a:ext>
            </a:extLst>
          </p:cNvPr>
          <p:cNvSpPr txBox="1"/>
          <p:nvPr/>
        </p:nvSpPr>
        <p:spPr>
          <a:xfrm>
            <a:off x="328368" y="2431285"/>
            <a:ext cx="4477624" cy="2123658"/>
          </a:xfrm>
          <a:prstGeom prst="rect">
            <a:avLst/>
          </a:prstGeom>
          <a:noFill/>
        </p:spPr>
        <p:txBody>
          <a:bodyPr wrap="square">
            <a:spAutoFit/>
          </a:bodyPr>
          <a:lstStyle/>
          <a:p>
            <a:pPr algn="ctr"/>
            <a:r>
              <a:rPr lang="ar-EG" sz="4400" b="1" dirty="0">
                <a:solidFill>
                  <a:srgbClr val="92D050"/>
                </a:solidFill>
                <a:latin typeface="Traditional Arabic" panose="02020603050405020304" pitchFamily="18" charset="-78"/>
                <a:cs typeface="Traditional Arabic" panose="02020603050405020304" pitchFamily="18" charset="-78"/>
              </a:rPr>
              <a:t>وتقوم المنظمة من خلال إدارة الإنتاج بعدد من المهام؛ من أهمها:</a:t>
            </a:r>
            <a:endParaRPr lang="ar-EG" sz="7200" b="1" dirty="0">
              <a:solidFill>
                <a:srgbClr val="92D05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015757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701824" y="2492896"/>
            <a:ext cx="7740352" cy="3046988"/>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200" b="1" dirty="0"/>
              <a:t>1. تحديد مواقع العمل.</a:t>
            </a:r>
          </a:p>
          <a:p>
            <a:r>
              <a:rPr lang="ar-EG" sz="3200" b="1" dirty="0"/>
              <a:t>2 مزج عناصر الإنتاج العمل المواد الآلات تصميم العمليات)</a:t>
            </a:r>
          </a:p>
          <a:p>
            <a:r>
              <a:rPr lang="ar-EG" sz="3200" b="1" dirty="0"/>
              <a:t>3 تخطيط الإنتاج وتصميم العمليات.</a:t>
            </a:r>
          </a:p>
          <a:p>
            <a:r>
              <a:rPr lang="ar-EG" sz="3200" b="1" dirty="0"/>
              <a:t>4 الرقابة على الإنتاج.</a:t>
            </a:r>
          </a:p>
          <a:p>
            <a:r>
              <a:rPr lang="ar-EG" sz="3200" b="1" dirty="0"/>
              <a:t>5 تحديد أنظمة المناولة، والتخزين في الوحدة الإنتاجية.</a:t>
            </a:r>
          </a:p>
        </p:txBody>
      </p:sp>
      <p:pic>
        <p:nvPicPr>
          <p:cNvPr id="5" name="صورة 4">
            <a:extLst>
              <a:ext uri="{FF2B5EF4-FFF2-40B4-BE49-F238E27FC236}">
                <a16:creationId xmlns:a16="http://schemas.microsoft.com/office/drawing/2014/main" id="{6323B3DF-9457-967D-4B45-FC4E7A561271}"/>
              </a:ext>
            </a:extLst>
          </p:cNvPr>
          <p:cNvPicPr>
            <a:picLocks noChangeAspect="1"/>
          </p:cNvPicPr>
          <p:nvPr/>
        </p:nvPicPr>
        <p:blipFill>
          <a:blip r:embed="rId2"/>
          <a:stretch>
            <a:fillRect/>
          </a:stretch>
        </p:blipFill>
        <p:spPr>
          <a:xfrm>
            <a:off x="2930289" y="825674"/>
            <a:ext cx="3283421" cy="13891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0782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ircle(in)">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p:cNvGrpSpPr/>
          <p:nvPr/>
        </p:nvGrpSpPr>
        <p:grpSpPr>
          <a:xfrm>
            <a:off x="-396552" y="-171399"/>
            <a:ext cx="10513168" cy="702940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39A7B509-D403-1772-0BB7-5C3403FAF851}"/>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850150" y="764704"/>
            <a:ext cx="7443700" cy="2281476"/>
          </a:xfrm>
          <a:prstGeom prst="roundRect">
            <a:avLst/>
          </a:prstGeom>
          <a:solidFill>
            <a:schemeClr val="accent5">
              <a:lumMod val="20000"/>
              <a:lumOff val="80000"/>
            </a:schemeClr>
          </a:solidFill>
        </p:spPr>
        <p:txBody>
          <a:bodyPr wrap="square">
            <a:spAutoFit/>
          </a:bodyPr>
          <a:lstStyle/>
          <a:p>
            <a:r>
              <a:rPr lang="ar-EG" sz="3200" b="1" dirty="0"/>
              <a:t>. تعددت مهام إدارة الإنتاج والعمليات وتنوعت أنشطتها مع انتشار وتطور المشروعات الصغيرة؛ كيف يمكن لتلك المهام والأنشطة أن تسهم في نجاح المشروع الصغير ؟ أو تتسبب في فشله:</a:t>
            </a:r>
          </a:p>
        </p:txBody>
      </p:sp>
      <p:sp>
        <p:nvSpPr>
          <p:cNvPr id="2" name="مربع نص 1">
            <a:extLst>
              <a:ext uri="{FF2B5EF4-FFF2-40B4-BE49-F238E27FC236}">
                <a16:creationId xmlns:a16="http://schemas.microsoft.com/office/drawing/2014/main" id="{3367E782-C054-C2F0-E4A3-09957B8EDAC5}"/>
              </a:ext>
            </a:extLst>
          </p:cNvPr>
          <p:cNvSpPr txBox="1"/>
          <p:nvPr/>
        </p:nvSpPr>
        <p:spPr>
          <a:xfrm>
            <a:off x="0" y="3351520"/>
            <a:ext cx="8618394" cy="2741776"/>
          </a:xfrm>
          <a:prstGeom prst="rect">
            <a:avLst/>
          </a:prstGeom>
          <a:noFill/>
        </p:spPr>
        <p:txBody>
          <a:bodyPr wrap="square">
            <a:spAutoFit/>
          </a:bodyPr>
          <a:lstStyle/>
          <a:p>
            <a:pPr>
              <a:spcAft>
                <a:spcPts val="500"/>
              </a:spcAft>
            </a:pPr>
            <a:r>
              <a:rPr lang="ar-EG" sz="2400" b="1" dirty="0">
                <a:solidFill>
                  <a:srgbClr val="C00000"/>
                </a:solidFill>
                <a:latin typeface="Times New Roman" panose="02020603050405020304" pitchFamily="18" charset="0"/>
              </a:rPr>
              <a:t>زيادة الكفاءة: عندما يتعدد الأنشطة في إدارة الإنتاج والعمليات، يسكن تحقيق مستوى أعلى من الكفاءة. فعلى سبيل المثال، يمكن للمشروع الصغير أن ينتج منتجات متنوعة أو يقدم خدمات متعددة، مما يزيد من فرص تلبية احتياجات العملاء وزيادة إشباعهم مما يعني نجاح المشروع.</a:t>
            </a:r>
          </a:p>
          <a:p>
            <a:pPr>
              <a:spcAft>
                <a:spcPts val="500"/>
              </a:spcAft>
            </a:pPr>
            <a:r>
              <a:rPr lang="ar-EG" sz="2400" b="1" dirty="0">
                <a:solidFill>
                  <a:srgbClr val="C00000"/>
                </a:solidFill>
                <a:latin typeface="Times New Roman" panose="02020603050405020304" pitchFamily="18" charset="0"/>
              </a:rPr>
              <a:t>عدم التأقلم مع التغيير: تعدد أنشطة الإنتاج والعمليات يمكن أن يساهم في عدم قدرة المشروع على التأقلم مع التغييرات في السوق أو الظروف الخارجية مما قد يؤدي لفشل المشروع.</a:t>
            </a:r>
          </a:p>
        </p:txBody>
      </p:sp>
    </p:spTree>
    <p:extLst>
      <p:ext uri="{BB962C8B-B14F-4D97-AF65-F5344CB8AC3E}">
        <p14:creationId xmlns:p14="http://schemas.microsoft.com/office/powerpoint/2010/main" val="301370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 calcmode="lin" valueType="num">
                                      <p:cBhvr>
                                        <p:cTn id="20"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69BFBA2B-CC65-6FCF-EAF4-4DD82889A86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CC416DB-5E46-4C6D-628E-D4C1EC8987B5}"/>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991051F0-E9F7-A9CB-4ED2-91CEEE374062}"/>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DEBC9F67-CB15-AC91-8118-50419F01E51C}"/>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D4182E2C-0B2B-59A2-A216-84D4F34272D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9385CD6A-1D5D-D210-8707-E3190EEC395B}"/>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075560BB-DD89-C1D5-29BC-2A9E040EDA40}"/>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4279A486-8EA8-4D73-8E83-970947DAA38D}"/>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5C9B4A99-0C7A-3EB1-6730-21E8A01A8245}"/>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CD58267-657F-E710-8FC3-1D78048A6C19}"/>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266BFB5D-705F-B232-D913-BA395277318F}"/>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8EE93918-5018-A2B4-FE11-07CC7F8BDE56}"/>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045A9EDF-77AA-B075-60CC-51EBC4E5624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AC3DF3D3-9C34-5AC6-60FA-F0CDC76D7B8A}"/>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F30EC1F9-8675-3308-4053-8CEB83259E03}"/>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E9354E26-0638-7ACC-7EA1-C4318D9E4C93}"/>
              </a:ext>
            </a:extLst>
          </p:cNvPr>
          <p:cNvSpPr txBox="1"/>
          <p:nvPr/>
        </p:nvSpPr>
        <p:spPr>
          <a:xfrm>
            <a:off x="819533" y="2517710"/>
            <a:ext cx="2622559" cy="2062103"/>
          </a:xfrm>
          <a:prstGeom prst="rect">
            <a:avLst/>
          </a:prstGeom>
          <a:noFill/>
        </p:spPr>
        <p:txBody>
          <a:bodyPr wrap="square">
            <a:spAutoFit/>
          </a:bodyPr>
          <a:lstStyle/>
          <a:p>
            <a:pPr algn="ctr"/>
            <a:r>
              <a:rPr lang="ar-EG" sz="3200" b="1" dirty="0">
                <a:solidFill>
                  <a:schemeClr val="accent4">
                    <a:lumMod val="50000"/>
                  </a:schemeClr>
                </a:solidFill>
                <a:latin typeface="Traditional Arabic" panose="02020603050405020304" pitchFamily="18" charset="-78"/>
                <a:cs typeface="Traditional Arabic" panose="02020603050405020304" pitchFamily="18" charset="-78"/>
              </a:rPr>
              <a:t>الهدف الثاني  أن يكون الطلبة قادرين على التمييز بين عناصر إدارة الإنتاج.</a:t>
            </a:r>
          </a:p>
        </p:txBody>
      </p:sp>
    </p:spTree>
    <p:extLst>
      <p:ext uri="{BB962C8B-B14F-4D97-AF65-F5344CB8AC3E}">
        <p14:creationId xmlns:p14="http://schemas.microsoft.com/office/powerpoint/2010/main" val="323921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565C28AC-6D07-907C-E229-A584C1FA070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D921ACA-CA99-4A9E-8BCB-AD881FFE2310}"/>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A5DBBC4C-7A8A-288C-1198-5ADF66B26D58}"/>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1D65D885-C6A5-558E-2D3A-0A274547B2D1}"/>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C85C330E-6E20-2BFF-BC4F-51C350BF3AB6}"/>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21C63839-6961-09AE-BD9A-DDD45F4A61CC}"/>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F1B5633C-1EC4-93D5-BDFB-7A1D2CBC81A4}"/>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FEDEF6A0-5151-8F0E-3FEE-B1B4B83A1ACD}"/>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01EA70B4-14DB-6E25-A30D-B28497F60293}"/>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42A86091-6BFB-B1D0-91F7-EB526EB2F1C8}"/>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EEAB1031-AB2D-33B2-6AA0-C652957B85C0}"/>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286DF5F3-918B-5952-0095-5C0F1D436980}"/>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C443E74B-B21E-D46F-2F3E-A9504E777B86}"/>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9F59460D-F64E-F86D-2186-01158A6AB1E0}"/>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BA1EFB8B-76DC-2E86-022F-38DB9C90E6E0}"/>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2B93479D-F9D0-8746-7E41-317CE032F7F8}"/>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4E1B7A53-3C68-EDFE-20EF-48B2C152E6C7}"/>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74283900-E91B-E9C3-EA20-A982E6BEF7F8}"/>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D544F1A7-E533-9E13-E967-BAEE38EE2658}"/>
              </a:ext>
            </a:extLst>
          </p:cNvPr>
          <p:cNvSpPr txBox="1"/>
          <p:nvPr/>
        </p:nvSpPr>
        <p:spPr>
          <a:xfrm>
            <a:off x="-250282" y="2357502"/>
            <a:ext cx="6007216" cy="120032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عناصر الإنتاج</a:t>
            </a:r>
            <a:endParaRPr kumimoji="0" lang="ar-EG" sz="41300" b="0"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252145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050216"/>
            <a:ext cx="7151104" cy="584775"/>
          </a:xfrm>
          <a:prstGeom prst="rect">
            <a:avLst/>
          </a:prstGeom>
          <a:solidFill>
            <a:srgbClr val="FF914C"/>
          </a:solidFill>
          <a:ln>
            <a:noFill/>
          </a:ln>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EG" sz="3200" b="1" dirty="0"/>
              <a:t>يتكون الإنتاج من ثلاثة عناصر هي:</a:t>
            </a:r>
          </a:p>
        </p:txBody>
      </p:sp>
      <p:graphicFrame>
        <p:nvGraphicFramePr>
          <p:cNvPr id="2" name="رسم تخطيطي 1">
            <a:extLst>
              <a:ext uri="{FF2B5EF4-FFF2-40B4-BE49-F238E27FC236}">
                <a16:creationId xmlns:a16="http://schemas.microsoft.com/office/drawing/2014/main" id="{D390288F-A7B2-7AEF-4A1B-E339B6F66E91}"/>
              </a:ext>
            </a:extLst>
          </p:cNvPr>
          <p:cNvGraphicFramePr/>
          <p:nvPr>
            <p:extLst>
              <p:ext uri="{D42A27DB-BD31-4B8C-83A1-F6EECF244321}">
                <p14:modId xmlns:p14="http://schemas.microsoft.com/office/powerpoint/2010/main" val="58715565"/>
              </p:ext>
            </p:extLst>
          </p:nvPr>
        </p:nvGraphicFramePr>
        <p:xfrm>
          <a:off x="1524000" y="177281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276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graphicEl>
                                              <a:dgm id="{583FEE16-FA94-4BE9-B5A9-CE0EBCF91D7F}"/>
                                            </p:graphicEl>
                                          </p:spTgt>
                                        </p:tgtEl>
                                        <p:attrNameLst>
                                          <p:attrName>style.visibility</p:attrName>
                                        </p:attrNameLst>
                                      </p:cBhvr>
                                      <p:to>
                                        <p:strVal val="visible"/>
                                      </p:to>
                                    </p:set>
                                    <p:anim calcmode="lin" valueType="num">
                                      <p:cBhvr additive="base">
                                        <p:cTn id="21" dur="500" fill="hold"/>
                                        <p:tgtEl>
                                          <p:spTgt spid="2">
                                            <p:graphicEl>
                                              <a:dgm id="{583FEE16-FA94-4BE9-B5A9-CE0EBCF91D7F}"/>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graphicEl>
                                              <a:dgm id="{583FEE16-FA94-4BE9-B5A9-CE0EBCF91D7F}"/>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graphicEl>
                                              <a:dgm id="{8612AF37-1212-4204-BB1F-FF0C98D4BE98}"/>
                                            </p:graphicEl>
                                          </p:spTgt>
                                        </p:tgtEl>
                                        <p:attrNameLst>
                                          <p:attrName>style.visibility</p:attrName>
                                        </p:attrNameLst>
                                      </p:cBhvr>
                                      <p:to>
                                        <p:strVal val="visible"/>
                                      </p:to>
                                    </p:set>
                                    <p:anim calcmode="lin" valueType="num">
                                      <p:cBhvr additive="base">
                                        <p:cTn id="27" dur="500" fill="hold"/>
                                        <p:tgtEl>
                                          <p:spTgt spid="2">
                                            <p:graphicEl>
                                              <a:dgm id="{8612AF37-1212-4204-BB1F-FF0C98D4BE98}"/>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graphicEl>
                                              <a:dgm id="{8612AF37-1212-4204-BB1F-FF0C98D4BE98}"/>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graphicEl>
                                              <a:dgm id="{274BE7FF-A847-4003-9A58-48BCDF9719E2}"/>
                                            </p:graphicEl>
                                          </p:spTgt>
                                        </p:tgtEl>
                                        <p:attrNameLst>
                                          <p:attrName>style.visibility</p:attrName>
                                        </p:attrNameLst>
                                      </p:cBhvr>
                                      <p:to>
                                        <p:strVal val="visible"/>
                                      </p:to>
                                    </p:set>
                                    <p:anim calcmode="lin" valueType="num">
                                      <p:cBhvr additive="base">
                                        <p:cTn id="33" dur="500" fill="hold"/>
                                        <p:tgtEl>
                                          <p:spTgt spid="2">
                                            <p:graphicEl>
                                              <a:dgm id="{274BE7FF-A847-4003-9A58-48BCDF9719E2}"/>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graphicEl>
                                              <a:dgm id="{274BE7FF-A847-4003-9A58-48BCDF9719E2}"/>
                                            </p:graphic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graphicEl>
                                              <a:dgm id="{A549CDEC-828E-4986-9785-35037663C6AD}"/>
                                            </p:graphicEl>
                                          </p:spTgt>
                                        </p:tgtEl>
                                        <p:attrNameLst>
                                          <p:attrName>style.visibility</p:attrName>
                                        </p:attrNameLst>
                                      </p:cBhvr>
                                      <p:to>
                                        <p:strVal val="visible"/>
                                      </p:to>
                                    </p:set>
                                    <p:anim calcmode="lin" valueType="num">
                                      <p:cBhvr additive="base">
                                        <p:cTn id="39" dur="500" fill="hold"/>
                                        <p:tgtEl>
                                          <p:spTgt spid="2">
                                            <p:graphicEl>
                                              <a:dgm id="{A549CDEC-828E-4986-9785-35037663C6AD}"/>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graphicEl>
                                              <a:dgm id="{A549CDEC-828E-4986-9785-35037663C6AD}"/>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Graphic spid="2"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077834" y="1749006"/>
            <a:ext cx="2988332" cy="584775"/>
          </a:xfrm>
          <a:prstGeom prst="rect">
            <a:avLst/>
          </a:prstGeom>
          <a:noFill/>
        </p:spPr>
        <p:txBody>
          <a:bodyPr wrap="square" rtlCol="0">
            <a:spAutoFit/>
          </a:bodyPr>
          <a:lstStyle/>
          <a:p>
            <a:pPr algn="ctr"/>
            <a:r>
              <a:rPr lang="ar-EG" sz="3200" b="1" dirty="0">
                <a:solidFill>
                  <a:schemeClr val="bg1"/>
                </a:solidFill>
              </a:rPr>
              <a:t>أولًا: المدخلات</a:t>
            </a:r>
          </a:p>
        </p:txBody>
      </p:sp>
      <p:sp>
        <p:nvSpPr>
          <p:cNvPr id="8" name="مربع نص 7">
            <a:extLst>
              <a:ext uri="{FF2B5EF4-FFF2-40B4-BE49-F238E27FC236}">
                <a16:creationId xmlns:a16="http://schemas.microsoft.com/office/drawing/2014/main" id="{1AA6EAC8-1D86-71EC-AABD-87E6FB5D67C4}"/>
              </a:ext>
            </a:extLst>
          </p:cNvPr>
          <p:cNvSpPr txBox="1"/>
          <p:nvPr/>
        </p:nvSpPr>
        <p:spPr>
          <a:xfrm>
            <a:off x="773832" y="3429000"/>
            <a:ext cx="7596336" cy="1200329"/>
          </a:xfrm>
          <a:prstGeom prst="rect">
            <a:avLst/>
          </a:prstGeom>
          <a:noFill/>
        </p:spPr>
        <p:txBody>
          <a:bodyPr wrap="square">
            <a:spAutoFit/>
          </a:bodyPr>
          <a:lstStyle/>
          <a:p>
            <a:r>
              <a:rPr lang="ar-EG" sz="3600" b="1" dirty="0"/>
              <a:t>وتتكون المدخلات من طلبات العملاء، ومعلومات المنتج، وعناصر الإنتاج.</a:t>
            </a:r>
            <a:endParaRPr lang="ar-EG" sz="5400" b="1" dirty="0"/>
          </a:p>
        </p:txBody>
      </p:sp>
    </p:spTree>
    <p:extLst>
      <p:ext uri="{BB962C8B-B14F-4D97-AF65-F5344CB8AC3E}">
        <p14:creationId xmlns:p14="http://schemas.microsoft.com/office/powerpoint/2010/main" val="163405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p:cNvGrpSpPr/>
          <p:nvPr/>
        </p:nvGrpSpPr>
        <p:grpSpPr>
          <a:xfrm>
            <a:off x="-396552" y="-171399"/>
            <a:ext cx="10513168" cy="702940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39A7B509-D403-1772-0BB7-5C3403FAF851}"/>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755576" y="2560677"/>
            <a:ext cx="7443700" cy="2145268"/>
          </a:xfrm>
          <a:prstGeom prst="roundRect">
            <a:avLst/>
          </a:prstGeom>
          <a:noFill/>
        </p:spPr>
        <p:txBody>
          <a:bodyPr wrap="square">
            <a:spAutoFit/>
          </a:bodyPr>
          <a:lstStyle/>
          <a:p>
            <a:pPr algn="ctr"/>
            <a:r>
              <a:rPr lang="ar-EG" sz="4000" b="1" dirty="0"/>
              <a:t> من خلال البحث في مصادر المعلومات ابحث عن الإدارة المالية في أحد المنظمات، ثم استخرج أبرز</a:t>
            </a:r>
            <a:endParaRPr lang="ar-EG" sz="6000" b="1" dirty="0"/>
          </a:p>
          <a:p>
            <a:pPr algn="ctr"/>
            <a:r>
              <a:rPr lang="ar-EG" sz="4000" b="1" dirty="0"/>
              <a:t>أعمالها، وأثر ذلك على المنظمة.</a:t>
            </a:r>
            <a:endParaRPr lang="ar-EG" sz="6000" b="1" dirty="0"/>
          </a:p>
        </p:txBody>
      </p:sp>
    </p:spTree>
    <p:extLst>
      <p:ext uri="{BB962C8B-B14F-4D97-AF65-F5344CB8AC3E}">
        <p14:creationId xmlns:p14="http://schemas.microsoft.com/office/powerpoint/2010/main" val="346807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F3AB8594-FC56-6CBC-103A-580EF23C6C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902F2A-83D2-8AA9-09CD-A8A8A82E4F25}"/>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6D541755-6FE6-E488-9915-B803631202B4}"/>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258653E5-1852-8769-1ED1-E70B7947D2F0}"/>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C0F6E7AB-516C-55A5-EAD2-7D6FF2C6739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E60B0EF8-70C1-DCA9-979E-24BE236AC163}"/>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DCDE7295-A861-7D20-C6D6-01D553EBD7C4}"/>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7A3736C7-3887-B47D-C09F-D427B435F910}"/>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EBF6E37E-E754-C2F0-4B39-550B41869FFC}"/>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4003F3D0-E6DF-01F3-FF55-DF2A8CD13162}"/>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E89C1911-3591-AD81-939F-926C7F0FB943}"/>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CB79A53E-3213-C436-1D70-CCB0A28CDB1A}"/>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EBC0468F-22CC-45B0-EFD7-31F11A75EE1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4BB1A8CF-3229-1EEA-8B76-AE4FAE575BAA}"/>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C4ABBEDD-DEC7-92E8-DB00-FFECB62EFDCB}"/>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0C193035-BE4C-9E08-6B85-BA906976A729}"/>
              </a:ext>
            </a:extLst>
          </p:cNvPr>
          <p:cNvSpPr txBox="1"/>
          <p:nvPr/>
        </p:nvSpPr>
        <p:spPr>
          <a:xfrm>
            <a:off x="819533" y="2517710"/>
            <a:ext cx="2622559" cy="2246769"/>
          </a:xfrm>
          <a:prstGeom prst="rect">
            <a:avLst/>
          </a:prstGeom>
          <a:noFill/>
        </p:spPr>
        <p:txBody>
          <a:bodyPr wrap="square">
            <a:spAutoFit/>
          </a:bodyPr>
          <a:lstStyle/>
          <a:p>
            <a:pPr algn="ctr"/>
            <a:r>
              <a:rPr lang="ar-EG" sz="2800" b="1" dirty="0">
                <a:solidFill>
                  <a:schemeClr val="accent4">
                    <a:lumMod val="50000"/>
                  </a:schemeClr>
                </a:solidFill>
                <a:latin typeface="Traditional Arabic" panose="02020603050405020304" pitchFamily="18" charset="-78"/>
                <a:cs typeface="Traditional Arabic" panose="02020603050405020304" pitchFamily="18" charset="-78"/>
              </a:rPr>
              <a:t>الهدف الثالث أن يكون الطلبة قادرين على توضيح مراحل تقدير الاحتياجات المالية في المشروع.</a:t>
            </a:r>
            <a:endParaRPr lang="ar-EG" sz="4400" b="1" dirty="0">
              <a:solidFill>
                <a:schemeClr val="accent4">
                  <a:lumMod val="50000"/>
                </a:schemeClr>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50257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DCCD8D3E-58EF-812F-C5BC-05EEF01C7C9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8C587A5-93FF-98D1-5E3B-274733AD34FF}"/>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62F0AF36-1B5E-0982-2136-4CAD0F38CC83}"/>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6091C3C2-30C0-10DE-B296-67CD97BAC238}"/>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068273F7-2CBD-4851-9C51-6603B3C795EC}"/>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07662EC5-1794-FA5D-B620-06712B745205}"/>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4DD95F7C-7C09-EF4B-8D8F-6BB360AECCEA}"/>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900CD598-95DA-C0F5-7812-3707F904517E}"/>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9CFA8664-D25E-FE6E-4ADE-C9741BD09A1A}"/>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68970F82-916C-BABE-F4E2-45E971EDC8D3}"/>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92762249-04CC-116D-7DAB-48B0AFDA37B5}"/>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56DE7F57-2CA1-8ED5-B9DA-03EEC314D920}"/>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6A844A73-F072-4353-D251-7E6ECF58CBA1}"/>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C01978AA-E98D-E160-B88A-0D5BA73944DE}"/>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1B9ECD71-9AD3-28DF-C6D1-3A5701E60B0D}"/>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F6CA3AF8-B863-F12D-E0C5-863AA515AFA8}"/>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EE044DE8-AC7F-5268-36F0-4E53831BAFB9}"/>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4843F857-4C67-659B-A82B-D0E0C907B0C8}"/>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4CCDD477-ED8B-1EEF-7498-236425BBB259}"/>
              </a:ext>
            </a:extLst>
          </p:cNvPr>
          <p:cNvSpPr txBox="1"/>
          <p:nvPr/>
        </p:nvSpPr>
        <p:spPr>
          <a:xfrm>
            <a:off x="-250282" y="2357502"/>
            <a:ext cx="6007216" cy="1754326"/>
          </a:xfrm>
          <a:prstGeom prst="rect">
            <a:avLst/>
          </a:prstGeom>
          <a:noFill/>
        </p:spPr>
        <p:txBody>
          <a:bodyPr wrap="square">
            <a:spAutoFit/>
          </a:bodyPr>
          <a:lstStyle/>
          <a:p>
            <a:pPr lvl="0" algn="ctr">
              <a:defRPr/>
            </a:pPr>
            <a:r>
              <a:rPr lang="ar-EG" sz="5400" b="1" dirty="0">
                <a:solidFill>
                  <a:srgbClr val="0070C0"/>
                </a:solidFill>
                <a:latin typeface="Traditional Arabic" panose="02020603050405020304" pitchFamily="18" charset="-78"/>
                <a:cs typeface="Traditional Arabic" panose="02020603050405020304" pitchFamily="18" charset="-78"/>
              </a:rPr>
              <a:t>تقدير الاحتياجات المالية </a:t>
            </a:r>
          </a:p>
          <a:p>
            <a:pPr lvl="0" algn="ctr">
              <a:defRPr/>
            </a:pPr>
            <a:r>
              <a:rPr lang="ar-EG" sz="5400" b="1" dirty="0">
                <a:solidFill>
                  <a:srgbClr val="0070C0"/>
                </a:solidFill>
                <a:latin typeface="Traditional Arabic" panose="02020603050405020304" pitchFamily="18" charset="-78"/>
                <a:cs typeface="Traditional Arabic" panose="02020603050405020304" pitchFamily="18" charset="-78"/>
              </a:rPr>
              <a:t>للمشروع:</a:t>
            </a:r>
          </a:p>
        </p:txBody>
      </p:sp>
    </p:spTree>
    <p:extLst>
      <p:ext uri="{BB962C8B-B14F-4D97-AF65-F5344CB8AC3E}">
        <p14:creationId xmlns:p14="http://schemas.microsoft.com/office/powerpoint/2010/main" val="1860067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484784"/>
            <a:ext cx="7151104" cy="3170099"/>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4000" b="1" dirty="0"/>
              <a:t>تختلف الاحتياجات المالية في المشروعات وفقا لمراحل هذه المشروعات ودورة حياتها؛ حيث إن لكل مرحلة احتياجاتها الخاصة التي تختلف عن سابقاتها، وتتكون مراحل تقدير الاحتياجات المالية في المشروع الصغير من المراحل الآتية:</a:t>
            </a:r>
            <a:endParaRPr lang="ar-EG" sz="6000" b="1" dirty="0"/>
          </a:p>
        </p:txBody>
      </p:sp>
    </p:spTree>
    <p:extLst>
      <p:ext uri="{BB962C8B-B14F-4D97-AF65-F5344CB8AC3E}">
        <p14:creationId xmlns:p14="http://schemas.microsoft.com/office/powerpoint/2010/main" val="288104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179609" y="1582412"/>
            <a:ext cx="2988332" cy="707886"/>
          </a:xfrm>
          <a:prstGeom prst="rect">
            <a:avLst/>
          </a:prstGeom>
          <a:noFill/>
        </p:spPr>
        <p:txBody>
          <a:bodyPr wrap="square" rtlCol="0">
            <a:spAutoFit/>
          </a:bodyPr>
          <a:lstStyle/>
          <a:p>
            <a:r>
              <a:rPr lang="ar-EG" sz="4000" b="1" dirty="0">
                <a:solidFill>
                  <a:schemeClr val="bg1"/>
                </a:solidFill>
              </a:rPr>
              <a:t>أولا: المدخلات:</a:t>
            </a:r>
            <a:endParaRPr lang="ar-EG" sz="6600" b="1"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773832" y="3429000"/>
            <a:ext cx="7596336" cy="1446550"/>
          </a:xfrm>
          <a:prstGeom prst="rect">
            <a:avLst/>
          </a:prstGeom>
          <a:noFill/>
        </p:spPr>
        <p:txBody>
          <a:bodyPr wrap="square">
            <a:spAutoFit/>
          </a:bodyPr>
          <a:lstStyle/>
          <a:p>
            <a:r>
              <a:rPr lang="ar-EG" sz="4400" b="1" dirty="0"/>
              <a:t>وتتكون المدخلات من طلبات العملاء، ومعلومات المنتج، وعناصر الإنتاج.</a:t>
            </a:r>
            <a:endParaRPr lang="ar-EG" sz="7200" b="1" dirty="0"/>
          </a:p>
        </p:txBody>
      </p:sp>
    </p:spTree>
    <p:extLst>
      <p:ext uri="{BB962C8B-B14F-4D97-AF65-F5344CB8AC3E}">
        <p14:creationId xmlns:p14="http://schemas.microsoft.com/office/powerpoint/2010/main" val="108594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077834" y="1687451"/>
            <a:ext cx="2988332" cy="707886"/>
          </a:xfrm>
          <a:prstGeom prst="rect">
            <a:avLst/>
          </a:prstGeom>
          <a:noFill/>
        </p:spPr>
        <p:txBody>
          <a:bodyPr wrap="square" rtlCol="0">
            <a:spAutoFit/>
          </a:bodyPr>
          <a:lstStyle/>
          <a:p>
            <a:r>
              <a:rPr lang="ar-EG" sz="4000" b="1" dirty="0">
                <a:solidFill>
                  <a:schemeClr val="bg1"/>
                </a:solidFill>
              </a:rPr>
              <a:t>ثانيا: العمليات:</a:t>
            </a:r>
            <a:endParaRPr lang="ar-EG" sz="6600" b="1"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773832" y="3429000"/>
            <a:ext cx="7596336" cy="1200329"/>
          </a:xfrm>
          <a:prstGeom prst="rect">
            <a:avLst/>
          </a:prstGeom>
          <a:noFill/>
        </p:spPr>
        <p:txBody>
          <a:bodyPr wrap="square">
            <a:spAutoFit/>
          </a:bodyPr>
          <a:lstStyle/>
          <a:p>
            <a:r>
              <a:rPr lang="ar-EG" sz="3600" b="1" dirty="0"/>
              <a:t>وتجري خلاله عمليات التصنيع والمناولة والنقل والتخزين.</a:t>
            </a:r>
            <a:endParaRPr lang="ar-EG" sz="5400" b="1" dirty="0"/>
          </a:p>
        </p:txBody>
      </p:sp>
    </p:spTree>
    <p:extLst>
      <p:ext uri="{BB962C8B-B14F-4D97-AF65-F5344CB8AC3E}">
        <p14:creationId xmlns:p14="http://schemas.microsoft.com/office/powerpoint/2010/main" val="249802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077834" y="1687451"/>
            <a:ext cx="2988332" cy="646331"/>
          </a:xfrm>
          <a:prstGeom prst="rect">
            <a:avLst/>
          </a:prstGeom>
          <a:noFill/>
        </p:spPr>
        <p:txBody>
          <a:bodyPr wrap="square" rtlCol="0">
            <a:spAutoFit/>
          </a:bodyPr>
          <a:lstStyle/>
          <a:p>
            <a:r>
              <a:rPr lang="ar-EG" sz="3600" b="1" dirty="0">
                <a:solidFill>
                  <a:schemeClr val="bg1"/>
                </a:solidFill>
              </a:rPr>
              <a:t>ثالثا: المخرجات:</a:t>
            </a:r>
            <a:endParaRPr lang="ar-EG" sz="6600"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404664" y="3762616"/>
            <a:ext cx="7596336" cy="1754326"/>
          </a:xfrm>
          <a:prstGeom prst="rect">
            <a:avLst/>
          </a:prstGeom>
          <a:noFill/>
        </p:spPr>
        <p:txBody>
          <a:bodyPr wrap="square">
            <a:spAutoFit/>
          </a:bodyPr>
          <a:lstStyle/>
          <a:p>
            <a:r>
              <a:rPr lang="ar-EG" sz="5400" b="1" dirty="0"/>
              <a:t>ويظهر في صورة منتجات وخدمات.</a:t>
            </a:r>
            <a:endParaRPr lang="ar-EG" sz="8800" dirty="0"/>
          </a:p>
        </p:txBody>
      </p:sp>
    </p:spTree>
    <p:extLst>
      <p:ext uri="{BB962C8B-B14F-4D97-AF65-F5344CB8AC3E}">
        <p14:creationId xmlns:p14="http://schemas.microsoft.com/office/powerpoint/2010/main" val="189780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484784"/>
            <a:ext cx="7151104" cy="4031873"/>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600" b="1" dirty="0"/>
              <a:t>تعد وظيفة الإنتاج من أهم وظائف المنظمة، وهذه الوظيفة تنطوي على عدد من المهام والوظائف الفرعية؛ مثل اختيار موقع المصنع، وتخطيط مواقع عمل الآلات والتصميم الهندسي للسلعة، والتنظيم الداخلي للتسهيلات الإنتاجية، والعمليات الإنتاجية داخل المصنع والحصول على المواد، وتخطيط الإنتاج، ورقابة الإنتاج، وفحص جودة المنتج، و غير ذلك.</a:t>
            </a:r>
            <a:endParaRPr lang="ar-EG" sz="5400" b="1" dirty="0"/>
          </a:p>
        </p:txBody>
      </p:sp>
    </p:spTree>
    <p:extLst>
      <p:ext uri="{BB962C8B-B14F-4D97-AF65-F5344CB8AC3E}">
        <p14:creationId xmlns:p14="http://schemas.microsoft.com/office/powerpoint/2010/main" val="406379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F5122EDE-38F1-D54D-78F9-9A27E7C58D4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F78316-71C3-C664-1A52-13C8E93F1656}"/>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E0546D97-AE46-5C97-5A69-139BD648E980}"/>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6AD8E4A1-9E2F-09F4-878E-25EC3029CB83}"/>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11774E30-FA7E-5F1C-DD26-C08444D42E30}"/>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BFE38D42-B61B-F91F-3C47-189EC9CCE9C4}"/>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A96521BD-05BE-60B2-0432-DB4515AC8AD5}"/>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85859A44-3A50-F78C-71D0-B4866153200B}"/>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D636F9F2-544A-1DA6-2CA7-60C6C09B2469}"/>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85D7E96D-4285-AA4F-5B59-3686A4C791D4}"/>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5AE29AE9-A4D7-3B57-07F5-573AB9EAE4B5}"/>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24C2F67C-1420-401C-D41E-3C425A4BDCA5}"/>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C1D41ACE-CE9F-B561-E7FB-BA92EEC4840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EF351F65-F4E5-99A0-A917-3CD65370A007}"/>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4C392AAE-5688-9FBB-99C0-39DB83124B7D}"/>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DE704582-DC2E-861C-67C3-CDBDCE08CBFB}"/>
              </a:ext>
            </a:extLst>
          </p:cNvPr>
          <p:cNvSpPr txBox="1"/>
          <p:nvPr/>
        </p:nvSpPr>
        <p:spPr>
          <a:xfrm>
            <a:off x="819533" y="2517710"/>
            <a:ext cx="2622559" cy="1815882"/>
          </a:xfrm>
          <a:prstGeom prst="rect">
            <a:avLst/>
          </a:prstGeom>
          <a:noFill/>
        </p:spPr>
        <p:txBody>
          <a:bodyPr wrap="square">
            <a:spAutoFit/>
          </a:bodyPr>
          <a:lstStyle/>
          <a:p>
            <a:pPr algn="ctr"/>
            <a:r>
              <a:rPr lang="ar-EG" sz="2800" b="1" dirty="0">
                <a:solidFill>
                  <a:schemeClr val="accent4">
                    <a:lumMod val="50000"/>
                  </a:schemeClr>
                </a:solidFill>
                <a:latin typeface="Traditional Arabic" panose="02020603050405020304" pitchFamily="18" charset="-78"/>
                <a:cs typeface="Traditional Arabic" panose="02020603050405020304" pitchFamily="18" charset="-78"/>
              </a:rPr>
              <a:t>الهدف الثالث أن يكون الطلبة قادرين على المقارنة بين أنظمة الإنتاج في المشروع الصغير.</a:t>
            </a:r>
            <a:endParaRPr lang="ar-EG" sz="4400" dirty="0">
              <a:solidFill>
                <a:schemeClr val="accent4">
                  <a:lumMod val="50000"/>
                </a:schemeClr>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09917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BC0BAD67-6C7C-381F-179F-696788A6613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A3542C-60A7-0532-F558-332BEE12E056}"/>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B07C2335-EDD4-27BA-185C-24B3493C0E78}"/>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F17EE338-3E40-E961-15A5-35FC5DD3D4DA}"/>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9B7BE55C-40C3-61CA-4DC2-208EBD01056C}"/>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4666B0ED-D549-F2CB-94FC-4C95FF8FDFCA}"/>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C7005904-0EDC-23AB-D736-F5B533D176F0}"/>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14BA0FFF-00DB-70E0-9EDE-3B67FFA33D39}"/>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21EB752F-B955-1873-06E1-5FC5C4F8D5AA}"/>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9CF4C031-1C41-41B8-884E-B1D8DB44F95D}"/>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7261129F-8D1A-364F-276D-367A2F3B0349}"/>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4839E900-6F62-5696-EACE-C229B41648F0}"/>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1B1E19D2-E84D-9BCA-A089-81AAD90F133C}"/>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3C46558E-7CA6-C620-603B-945AB5A64880}"/>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6369BC19-D535-C58B-46C3-720774B7A985}"/>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B296E941-AA47-B90B-B4E4-96CC1C800FAD}"/>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8C7A3AFA-B91C-3FFA-A7A4-B7B48982BAC3}"/>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CD3B3F6A-04CC-2907-3FC1-7E5E8C0DAA69}"/>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AC4B1A37-648A-0B44-C9B2-4550E4CC8E92}"/>
              </a:ext>
            </a:extLst>
          </p:cNvPr>
          <p:cNvSpPr txBox="1"/>
          <p:nvPr/>
        </p:nvSpPr>
        <p:spPr>
          <a:xfrm>
            <a:off x="-361792" y="2575236"/>
            <a:ext cx="6007216" cy="923330"/>
          </a:xfrm>
          <a:prstGeom prst="rect">
            <a:avLst/>
          </a:prstGeom>
          <a:noFill/>
        </p:spPr>
        <p:txBody>
          <a:bodyPr wrap="square">
            <a:spAutoFit/>
          </a:bodyPr>
          <a:lstStyle/>
          <a:p>
            <a:pPr lvl="0" algn="ctr">
              <a:defRPr/>
            </a:pPr>
            <a:r>
              <a:rPr lang="ar-EG" sz="5400" b="1" dirty="0">
                <a:solidFill>
                  <a:srgbClr val="0070C0"/>
                </a:solidFill>
                <a:latin typeface="Traditional Arabic" panose="02020603050405020304" pitchFamily="18" charset="-78"/>
                <a:cs typeface="Traditional Arabic" panose="02020603050405020304" pitchFamily="18" charset="-78"/>
              </a:rPr>
              <a:t>أنظمة الإنتاج</a:t>
            </a:r>
          </a:p>
        </p:txBody>
      </p:sp>
    </p:spTree>
    <p:extLst>
      <p:ext uri="{BB962C8B-B14F-4D97-AF65-F5344CB8AC3E}">
        <p14:creationId xmlns:p14="http://schemas.microsoft.com/office/powerpoint/2010/main" val="3406298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F899FF51-6DAC-45EC-DFCF-AFB473ECC94C}"/>
              </a:ext>
            </a:extLst>
          </p:cNvPr>
          <p:cNvGrpSpPr/>
          <p:nvPr/>
        </p:nvGrpSpPr>
        <p:grpSpPr>
          <a:xfrm>
            <a:off x="2267744" y="1412776"/>
            <a:ext cx="4781099" cy="3674354"/>
            <a:chOff x="0" y="0"/>
            <a:chExt cx="812800" cy="812800"/>
          </a:xfrm>
        </p:grpSpPr>
        <p:sp>
          <p:nvSpPr>
            <p:cNvPr id="4" name="Freeform 9">
              <a:extLst>
                <a:ext uri="{FF2B5EF4-FFF2-40B4-BE49-F238E27FC236}">
                  <a16:creationId xmlns:a16="http://schemas.microsoft.com/office/drawing/2014/main" id="{E85B5324-17C4-E557-3EB9-BC38909F673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5" name="TextBox 10">
              <a:extLst>
                <a:ext uri="{FF2B5EF4-FFF2-40B4-BE49-F238E27FC236}">
                  <a16:creationId xmlns:a16="http://schemas.microsoft.com/office/drawing/2014/main" id="{AD80F2AF-5C8F-80C5-CC5D-B9480F896AFB}"/>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3" name="مربع نص 2">
            <a:extLst>
              <a:ext uri="{FF2B5EF4-FFF2-40B4-BE49-F238E27FC236}">
                <a16:creationId xmlns:a16="http://schemas.microsoft.com/office/drawing/2014/main" id="{558C051F-64C0-49F2-BDCC-2F0C56F44EF1}"/>
              </a:ext>
            </a:extLst>
          </p:cNvPr>
          <p:cNvSpPr txBox="1"/>
          <p:nvPr/>
        </p:nvSpPr>
        <p:spPr>
          <a:xfrm>
            <a:off x="2483768" y="2372790"/>
            <a:ext cx="3884643" cy="1754326"/>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prstClr val="black"/>
                </a:solidFill>
                <a:effectLst/>
                <a:uLnTx/>
                <a:uFillTx/>
                <a:latin typeface="+mj-lt"/>
                <a:ea typeface="+mn-ea"/>
                <a:cs typeface="Arial" panose="020B0604020202020204" pitchFamily="34" charset="0"/>
              </a:rPr>
              <a:t>هناك ثلاثة أنظمة رئيسة للإنتاج في المشروعات</a:t>
            </a:r>
            <a:r>
              <a:rPr kumimoji="0" lang="ar-EG" sz="3600" b="1" i="0" u="none" strike="noStrike" kern="1200" cap="none" spc="0" normalizeH="0" noProof="0" dirty="0">
                <a:ln>
                  <a:noFill/>
                </a:ln>
                <a:solidFill>
                  <a:prstClr val="black"/>
                </a:solidFill>
                <a:effectLst/>
                <a:uLnTx/>
                <a:uFillTx/>
                <a:latin typeface="+mj-lt"/>
                <a:ea typeface="+mn-ea"/>
                <a:cs typeface="Arial" panose="020B0604020202020204" pitchFamily="34" charset="0"/>
              </a:rPr>
              <a:t> الصغيرة هي:</a:t>
            </a:r>
            <a:endParaRPr kumimoji="0" lang="ar-EG" sz="5400" b="1" i="0" u="none" strike="noStrike" kern="1200" cap="none" spc="0" normalizeH="0" baseline="0" noProof="0" dirty="0">
              <a:ln>
                <a:noFill/>
              </a:ln>
              <a:solidFill>
                <a:prstClr val="black"/>
              </a:solidFill>
              <a:effectLst/>
              <a:uLnTx/>
              <a:uFillTx/>
              <a:latin typeface="+mj-lt"/>
              <a:ea typeface="+mn-ea"/>
              <a:cs typeface="Arial" panose="020B0604020202020204" pitchFamily="34" charset="0"/>
            </a:endParaRPr>
          </a:p>
        </p:txBody>
      </p:sp>
    </p:spTree>
    <p:extLst>
      <p:ext uri="{BB962C8B-B14F-4D97-AF65-F5344CB8AC3E}">
        <p14:creationId xmlns:p14="http://schemas.microsoft.com/office/powerpoint/2010/main" val="2262107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077834" y="1502785"/>
            <a:ext cx="2988332" cy="1077218"/>
          </a:xfrm>
          <a:prstGeom prst="rect">
            <a:avLst/>
          </a:prstGeom>
          <a:noFill/>
        </p:spPr>
        <p:txBody>
          <a:bodyPr wrap="square" rtlCol="0">
            <a:spAutoFit/>
          </a:bodyPr>
          <a:lstStyle/>
          <a:p>
            <a:pPr algn="ctr"/>
            <a:r>
              <a:rPr lang="ar-EG" sz="3200" b="1" dirty="0">
                <a:solidFill>
                  <a:schemeClr val="bg1"/>
                </a:solidFill>
              </a:rPr>
              <a:t>1- نظام الإنتاج المستمرة</a:t>
            </a:r>
            <a:endParaRPr lang="ar-EG" sz="5400" b="1"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404664" y="3762616"/>
            <a:ext cx="7596336" cy="2062103"/>
          </a:xfrm>
          <a:prstGeom prst="rect">
            <a:avLst/>
          </a:prstGeom>
          <a:noFill/>
        </p:spPr>
        <p:txBody>
          <a:bodyPr wrap="square">
            <a:spAutoFit/>
          </a:bodyPr>
          <a:lstStyle/>
          <a:p>
            <a:r>
              <a:rPr lang="ar-EG" sz="3200" b="1" dirty="0"/>
              <a:t>حيث يخضع الإنتاج بحسب هذا النظام للنمطية في طريقة التشغيل واستخدام المواد الخام، والمنتجات المطلوبة بالسوق، وينعكس على طريقة ترتيب الآلات طبقًا لتتابع عمليات التشغيل والإنتاج.</a:t>
            </a:r>
            <a:endParaRPr lang="ar-EG" sz="8000" b="1" dirty="0"/>
          </a:p>
        </p:txBody>
      </p:sp>
    </p:spTree>
    <p:extLst>
      <p:ext uri="{BB962C8B-B14F-4D97-AF65-F5344CB8AC3E}">
        <p14:creationId xmlns:p14="http://schemas.microsoft.com/office/powerpoint/2010/main" val="299607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077834" y="1502785"/>
            <a:ext cx="2988332" cy="1200329"/>
          </a:xfrm>
          <a:prstGeom prst="rect">
            <a:avLst/>
          </a:prstGeom>
          <a:noFill/>
        </p:spPr>
        <p:txBody>
          <a:bodyPr wrap="square" rtlCol="0">
            <a:spAutoFit/>
          </a:bodyPr>
          <a:lstStyle/>
          <a:p>
            <a:pPr algn="ctr"/>
            <a:r>
              <a:rPr lang="ar-EG" sz="3600" b="1" dirty="0">
                <a:solidFill>
                  <a:schemeClr val="bg1"/>
                </a:solidFill>
              </a:rPr>
              <a:t>2- نظام الإنتاج بالطلب</a:t>
            </a:r>
            <a:endParaRPr lang="ar-EG" sz="5400" b="1"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611560" y="3606316"/>
            <a:ext cx="7596336" cy="2062103"/>
          </a:xfrm>
          <a:prstGeom prst="rect">
            <a:avLst/>
          </a:prstGeom>
          <a:noFill/>
        </p:spPr>
        <p:txBody>
          <a:bodyPr wrap="square">
            <a:spAutoFit/>
          </a:bodyPr>
          <a:lstStyle/>
          <a:p>
            <a:r>
              <a:rPr lang="ar-EG" sz="3200" b="1" dirty="0"/>
              <a:t>يختص هذا النوع في نظم الإنتاج بتصنيع المنتجات حسب رغبات العملاء التي اتضحت قبل البدء في الإنتاج، وكل منتج بعد عملية إنتاجية منفصلة، وتكون مواصفاته خاضعة للعميل.</a:t>
            </a:r>
            <a:endParaRPr lang="ar-EG" sz="4800" b="1" dirty="0"/>
          </a:p>
        </p:txBody>
      </p:sp>
    </p:spTree>
    <p:extLst>
      <p:ext uri="{BB962C8B-B14F-4D97-AF65-F5344CB8AC3E}">
        <p14:creationId xmlns:p14="http://schemas.microsoft.com/office/powerpoint/2010/main" val="229177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5712A44-6EDE-326E-42D3-EC896151D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565230"/>
            <a:ext cx="6858000" cy="2952328"/>
          </a:xfrm>
          <a:prstGeom prst="rect">
            <a:avLst/>
          </a:prstGeom>
        </p:spPr>
      </p:pic>
      <p:sp>
        <p:nvSpPr>
          <p:cNvPr id="6" name="مربع نص 5">
            <a:extLst>
              <a:ext uri="{FF2B5EF4-FFF2-40B4-BE49-F238E27FC236}">
                <a16:creationId xmlns:a16="http://schemas.microsoft.com/office/drawing/2014/main" id="{544D4C1B-9DB2-9D7E-0A9A-A2771C356EBE}"/>
              </a:ext>
            </a:extLst>
          </p:cNvPr>
          <p:cNvSpPr txBox="1"/>
          <p:nvPr/>
        </p:nvSpPr>
        <p:spPr>
          <a:xfrm>
            <a:off x="3077834" y="1502785"/>
            <a:ext cx="2988332" cy="1200329"/>
          </a:xfrm>
          <a:prstGeom prst="rect">
            <a:avLst/>
          </a:prstGeom>
          <a:noFill/>
        </p:spPr>
        <p:txBody>
          <a:bodyPr wrap="square" rtlCol="0">
            <a:spAutoFit/>
          </a:bodyPr>
          <a:lstStyle/>
          <a:p>
            <a:pPr algn="ctr"/>
            <a:r>
              <a:rPr lang="ar-EG" sz="3600" b="1" dirty="0">
                <a:solidFill>
                  <a:schemeClr val="bg1"/>
                </a:solidFill>
              </a:rPr>
              <a:t>3- نظام الإنتاج المتغير:</a:t>
            </a:r>
            <a:endParaRPr lang="ar-EG" sz="6000" b="1" dirty="0">
              <a:solidFill>
                <a:schemeClr val="bg1"/>
              </a:solidFill>
            </a:endParaRPr>
          </a:p>
        </p:txBody>
      </p:sp>
      <p:sp>
        <p:nvSpPr>
          <p:cNvPr id="8" name="مربع نص 7">
            <a:extLst>
              <a:ext uri="{FF2B5EF4-FFF2-40B4-BE49-F238E27FC236}">
                <a16:creationId xmlns:a16="http://schemas.microsoft.com/office/drawing/2014/main" id="{1AA6EAC8-1D86-71EC-AABD-87E6FB5D67C4}"/>
              </a:ext>
            </a:extLst>
          </p:cNvPr>
          <p:cNvSpPr txBox="1"/>
          <p:nvPr/>
        </p:nvSpPr>
        <p:spPr>
          <a:xfrm>
            <a:off x="611560" y="3606316"/>
            <a:ext cx="7596336" cy="2554545"/>
          </a:xfrm>
          <a:prstGeom prst="rect">
            <a:avLst/>
          </a:prstGeom>
          <a:noFill/>
        </p:spPr>
        <p:txBody>
          <a:bodyPr wrap="square">
            <a:spAutoFit/>
          </a:bodyPr>
          <a:lstStyle/>
          <a:p>
            <a:r>
              <a:rPr lang="ar-EG" sz="3200" b="1" dirty="0"/>
              <a:t>هذا النظام يقوم على إدخال تعديلات على المنتجات بالاستفادة من تغيرات السوق، واحتياجات العملاء، واعتماد نظام الإنتاج النمطي في بعض مراحل الإنتاج، مع إدخال طرق تشغيل جديدة لأجزاء معينة؛ ليعتمد في مراحل أخرى على نظام الإنتاج المتغير.</a:t>
            </a:r>
          </a:p>
        </p:txBody>
      </p:sp>
    </p:spTree>
    <p:extLst>
      <p:ext uri="{BB962C8B-B14F-4D97-AF65-F5344CB8AC3E}">
        <p14:creationId xmlns:p14="http://schemas.microsoft.com/office/powerpoint/2010/main" val="69264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p:cNvGrpSpPr/>
          <p:nvPr/>
        </p:nvGrpSpPr>
        <p:grpSpPr>
          <a:xfrm>
            <a:off x="-396552" y="-171399"/>
            <a:ext cx="10513168" cy="702940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39A7B509-D403-1772-0BB7-5C3403FAF851}"/>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850150" y="620688"/>
            <a:ext cx="7443700" cy="1736646"/>
          </a:xfrm>
          <a:prstGeom prst="roundRect">
            <a:avLst/>
          </a:prstGeom>
          <a:noFill/>
          <a:ln>
            <a:noFill/>
          </a:ln>
        </p:spPr>
        <p:txBody>
          <a:bodyPr wrap="square">
            <a:spAutoFit/>
          </a:bodyPr>
          <a:lstStyle/>
          <a:p>
            <a:pPr marL="457200" indent="-457200">
              <a:buFont typeface="Arial" panose="020B0604020202020204" pitchFamily="34" charset="0"/>
              <a:buChar char="•"/>
            </a:pPr>
            <a:r>
              <a:rPr lang="ar-EG" sz="3200" b="1" dirty="0"/>
              <a:t>مثل لكل نوع من أنواع نظم الإنتاج الرئيسة في المشروعات الصغيرة، مع توضيح مزايا كل نظام على الجدول الآتي: </a:t>
            </a:r>
          </a:p>
        </p:txBody>
      </p:sp>
      <p:graphicFrame>
        <p:nvGraphicFramePr>
          <p:cNvPr id="4" name="جدول 4">
            <a:extLst>
              <a:ext uri="{FF2B5EF4-FFF2-40B4-BE49-F238E27FC236}">
                <a16:creationId xmlns:a16="http://schemas.microsoft.com/office/drawing/2014/main" id="{0E54027D-32F5-7DE1-DF8C-6CD8F59E5418}"/>
              </a:ext>
            </a:extLst>
          </p:cNvPr>
          <p:cNvGraphicFramePr>
            <a:graphicFrameLocks noGrp="1"/>
          </p:cNvGraphicFramePr>
          <p:nvPr>
            <p:extLst>
              <p:ext uri="{D42A27DB-BD31-4B8C-83A1-F6EECF244321}">
                <p14:modId xmlns:p14="http://schemas.microsoft.com/office/powerpoint/2010/main" val="2416517417"/>
              </p:ext>
            </p:extLst>
          </p:nvPr>
        </p:nvGraphicFramePr>
        <p:xfrm>
          <a:off x="539552" y="2357334"/>
          <a:ext cx="8088561" cy="3735964"/>
        </p:xfrm>
        <a:graphic>
          <a:graphicData uri="http://schemas.openxmlformats.org/drawingml/2006/table">
            <a:tbl>
              <a:tblPr firstRow="1" bandRow="1">
                <a:tableStyleId>{21E4AEA4-8DFA-4A89-87EB-49C32662AFE0}</a:tableStyleId>
              </a:tblPr>
              <a:tblGrid>
                <a:gridCol w="2696187">
                  <a:extLst>
                    <a:ext uri="{9D8B030D-6E8A-4147-A177-3AD203B41FA5}">
                      <a16:colId xmlns:a16="http://schemas.microsoft.com/office/drawing/2014/main" val="2378906870"/>
                    </a:ext>
                  </a:extLst>
                </a:gridCol>
                <a:gridCol w="2696187">
                  <a:extLst>
                    <a:ext uri="{9D8B030D-6E8A-4147-A177-3AD203B41FA5}">
                      <a16:colId xmlns:a16="http://schemas.microsoft.com/office/drawing/2014/main" val="1073132555"/>
                    </a:ext>
                  </a:extLst>
                </a:gridCol>
                <a:gridCol w="2696187">
                  <a:extLst>
                    <a:ext uri="{9D8B030D-6E8A-4147-A177-3AD203B41FA5}">
                      <a16:colId xmlns:a16="http://schemas.microsoft.com/office/drawing/2014/main" val="1644586255"/>
                    </a:ext>
                  </a:extLst>
                </a:gridCol>
              </a:tblGrid>
              <a:tr h="933991">
                <a:tc>
                  <a:txBody>
                    <a:bodyPr/>
                    <a:lstStyle/>
                    <a:p>
                      <a:pPr algn="ctr"/>
                      <a:r>
                        <a:rPr lang="ar-EG" sz="3200" b="1" dirty="0"/>
                        <a:t>المزايا</a:t>
                      </a:r>
                      <a:endParaRPr lang="en-US" sz="3200" b="1" dirty="0"/>
                    </a:p>
                  </a:txBody>
                  <a:tcPr/>
                </a:tc>
                <a:tc>
                  <a:txBody>
                    <a:bodyPr/>
                    <a:lstStyle/>
                    <a:p>
                      <a:pPr algn="ctr"/>
                      <a:r>
                        <a:rPr lang="ar-EG" sz="3200" b="1" dirty="0"/>
                        <a:t>المثال</a:t>
                      </a:r>
                      <a:endParaRPr lang="en-US" sz="3200" b="1" dirty="0"/>
                    </a:p>
                  </a:txBody>
                  <a:tcPr/>
                </a:tc>
                <a:tc>
                  <a:txBody>
                    <a:bodyPr/>
                    <a:lstStyle/>
                    <a:p>
                      <a:pPr algn="ctr"/>
                      <a:r>
                        <a:rPr lang="ar-EG" sz="3200" b="1" dirty="0"/>
                        <a:t>الإنتاج</a:t>
                      </a:r>
                      <a:endParaRPr lang="en-US" sz="3200" b="1" dirty="0"/>
                    </a:p>
                  </a:txBody>
                  <a:tcPr/>
                </a:tc>
                <a:extLst>
                  <a:ext uri="{0D108BD9-81ED-4DB2-BD59-A6C34878D82A}">
                    <a16:rowId xmlns:a16="http://schemas.microsoft.com/office/drawing/2014/main" val="1168691814"/>
                  </a:ext>
                </a:extLst>
              </a:tr>
              <a:tr h="933991">
                <a:tc>
                  <a:txBody>
                    <a:bodyPr/>
                    <a:lstStyle/>
                    <a:p>
                      <a:pPr algn="ctr"/>
                      <a:endParaRPr lang="en-US" sz="3200" b="1"/>
                    </a:p>
                  </a:txBody>
                  <a:tcPr/>
                </a:tc>
                <a:tc>
                  <a:txBody>
                    <a:bodyPr/>
                    <a:lstStyle/>
                    <a:p>
                      <a:pPr algn="ctr"/>
                      <a:endParaRPr lang="en-US" sz="3200" b="1"/>
                    </a:p>
                  </a:txBody>
                  <a:tcPr/>
                </a:tc>
                <a:tc>
                  <a:txBody>
                    <a:bodyPr/>
                    <a:lstStyle/>
                    <a:p>
                      <a:pPr algn="ctr"/>
                      <a:r>
                        <a:rPr lang="ar-EG" sz="3200" b="1" dirty="0"/>
                        <a:t>نظام الإنتاج المستمر</a:t>
                      </a:r>
                      <a:endParaRPr lang="en-US" sz="3200" b="1" dirty="0"/>
                    </a:p>
                  </a:txBody>
                  <a:tcPr/>
                </a:tc>
                <a:extLst>
                  <a:ext uri="{0D108BD9-81ED-4DB2-BD59-A6C34878D82A}">
                    <a16:rowId xmlns:a16="http://schemas.microsoft.com/office/drawing/2014/main" val="1070277425"/>
                  </a:ext>
                </a:extLst>
              </a:tr>
              <a:tr h="933991">
                <a:tc>
                  <a:txBody>
                    <a:bodyPr/>
                    <a:lstStyle/>
                    <a:p>
                      <a:pPr algn="ctr"/>
                      <a:endParaRPr lang="en-US" sz="3200" b="1"/>
                    </a:p>
                  </a:txBody>
                  <a:tcPr/>
                </a:tc>
                <a:tc>
                  <a:txBody>
                    <a:bodyPr/>
                    <a:lstStyle/>
                    <a:p>
                      <a:pPr algn="ctr"/>
                      <a:endParaRPr lang="en-US" sz="3200" b="1"/>
                    </a:p>
                  </a:txBody>
                  <a:tcPr/>
                </a:tc>
                <a:tc>
                  <a:txBody>
                    <a:bodyPr/>
                    <a:lstStyle/>
                    <a:p>
                      <a:pPr algn="ctr"/>
                      <a:r>
                        <a:rPr lang="ar-EG" sz="3200" b="1" dirty="0"/>
                        <a:t>نظام الإنتاج بالطلب</a:t>
                      </a:r>
                      <a:endParaRPr lang="en-US" sz="3200" b="1" dirty="0"/>
                    </a:p>
                  </a:txBody>
                  <a:tcPr/>
                </a:tc>
                <a:extLst>
                  <a:ext uri="{0D108BD9-81ED-4DB2-BD59-A6C34878D82A}">
                    <a16:rowId xmlns:a16="http://schemas.microsoft.com/office/drawing/2014/main" val="559899869"/>
                  </a:ext>
                </a:extLst>
              </a:tr>
              <a:tr h="933991">
                <a:tc>
                  <a:txBody>
                    <a:bodyPr/>
                    <a:lstStyle/>
                    <a:p>
                      <a:pPr algn="ctr"/>
                      <a:endParaRPr lang="en-US" sz="3200" b="1"/>
                    </a:p>
                  </a:txBody>
                  <a:tcPr/>
                </a:tc>
                <a:tc>
                  <a:txBody>
                    <a:bodyPr/>
                    <a:lstStyle/>
                    <a:p>
                      <a:pPr algn="ctr"/>
                      <a:endParaRPr lang="en-US" sz="3200" b="1"/>
                    </a:p>
                  </a:txBody>
                  <a:tcPr/>
                </a:tc>
                <a:tc>
                  <a:txBody>
                    <a:bodyPr/>
                    <a:lstStyle/>
                    <a:p>
                      <a:pPr algn="ctr"/>
                      <a:r>
                        <a:rPr lang="ar-EG" sz="3200" b="1" dirty="0"/>
                        <a:t>نظام الإنتاج المتغير</a:t>
                      </a:r>
                      <a:endParaRPr lang="en-US" sz="3200" b="1" dirty="0"/>
                    </a:p>
                  </a:txBody>
                  <a:tcPr/>
                </a:tc>
                <a:extLst>
                  <a:ext uri="{0D108BD9-81ED-4DB2-BD59-A6C34878D82A}">
                    <a16:rowId xmlns:a16="http://schemas.microsoft.com/office/drawing/2014/main" val="1662572239"/>
                  </a:ext>
                </a:extLst>
              </a:tr>
            </a:tbl>
          </a:graphicData>
        </a:graphic>
      </p:graphicFrame>
      <p:sp>
        <p:nvSpPr>
          <p:cNvPr id="6" name="مربع نص 5">
            <a:extLst>
              <a:ext uri="{FF2B5EF4-FFF2-40B4-BE49-F238E27FC236}">
                <a16:creationId xmlns:a16="http://schemas.microsoft.com/office/drawing/2014/main" id="{5717A936-029C-DCDC-594D-DD61D7D65888}"/>
              </a:ext>
            </a:extLst>
          </p:cNvPr>
          <p:cNvSpPr txBox="1"/>
          <p:nvPr/>
        </p:nvSpPr>
        <p:spPr>
          <a:xfrm>
            <a:off x="2915816" y="3527826"/>
            <a:ext cx="2979204" cy="584775"/>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خط إنتاج السيارات</a:t>
            </a:r>
            <a:endParaRPr lang="ar-EG" sz="3200" b="1" dirty="0">
              <a:solidFill>
                <a:srgbClr val="C00000"/>
              </a:solidFill>
              <a:effectLst/>
            </a:endParaRPr>
          </a:p>
        </p:txBody>
      </p:sp>
      <p:sp>
        <p:nvSpPr>
          <p:cNvPr id="7" name="مربع نص 6">
            <a:extLst>
              <a:ext uri="{FF2B5EF4-FFF2-40B4-BE49-F238E27FC236}">
                <a16:creationId xmlns:a16="http://schemas.microsoft.com/office/drawing/2014/main" id="{82186F05-E78C-8E40-B16A-F6A2469364B8}"/>
              </a:ext>
            </a:extLst>
          </p:cNvPr>
          <p:cNvSpPr txBox="1"/>
          <p:nvPr/>
        </p:nvSpPr>
        <p:spPr>
          <a:xfrm>
            <a:off x="323528" y="3567533"/>
            <a:ext cx="2592288" cy="584775"/>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تقليل التكاليف</a:t>
            </a:r>
            <a:endParaRPr lang="ar-EG" sz="3200" b="1" dirty="0">
              <a:solidFill>
                <a:srgbClr val="C00000"/>
              </a:solidFill>
              <a:effectLst/>
            </a:endParaRPr>
          </a:p>
        </p:txBody>
      </p:sp>
      <p:sp>
        <p:nvSpPr>
          <p:cNvPr id="8" name="مربع نص 7">
            <a:extLst>
              <a:ext uri="{FF2B5EF4-FFF2-40B4-BE49-F238E27FC236}">
                <a16:creationId xmlns:a16="http://schemas.microsoft.com/office/drawing/2014/main" id="{265F9AFD-9FFA-54DF-003A-46BF998AB68C}"/>
              </a:ext>
            </a:extLst>
          </p:cNvPr>
          <p:cNvSpPr txBox="1"/>
          <p:nvPr/>
        </p:nvSpPr>
        <p:spPr>
          <a:xfrm>
            <a:off x="2510644" y="4581128"/>
            <a:ext cx="3384376" cy="523220"/>
          </a:xfrm>
          <a:prstGeom prst="rect">
            <a:avLst/>
          </a:prstGeom>
          <a:noFill/>
        </p:spPr>
        <p:txBody>
          <a:bodyPr wrap="square">
            <a:spAutoFit/>
          </a:bodyPr>
          <a:lstStyle/>
          <a:p>
            <a:pPr algn="r" rtl="1">
              <a:spcBef>
                <a:spcPts val="0"/>
              </a:spcBef>
              <a:spcAft>
                <a:spcPts val="500"/>
              </a:spcAft>
            </a:pPr>
            <a:r>
              <a:rPr lang="ar-EG" sz="2800" b="1" i="0" u="none" strike="noStrike" dirty="0">
                <a:solidFill>
                  <a:srgbClr val="C00000"/>
                </a:solidFill>
                <a:effectLst/>
                <a:latin typeface="Times New Roman" panose="02020603050405020304" pitchFamily="18" charset="0"/>
              </a:rPr>
              <a:t>شركة تصنيع الملابس</a:t>
            </a:r>
            <a:endParaRPr lang="ar-EG" sz="2800" b="1" dirty="0">
              <a:solidFill>
                <a:srgbClr val="C00000"/>
              </a:solidFill>
              <a:effectLst/>
            </a:endParaRPr>
          </a:p>
        </p:txBody>
      </p:sp>
      <p:sp>
        <p:nvSpPr>
          <p:cNvPr id="9" name="مربع نص 8">
            <a:extLst>
              <a:ext uri="{FF2B5EF4-FFF2-40B4-BE49-F238E27FC236}">
                <a16:creationId xmlns:a16="http://schemas.microsoft.com/office/drawing/2014/main" id="{958C9D1D-CADF-8221-751E-01691BFCD99B}"/>
              </a:ext>
            </a:extLst>
          </p:cNvPr>
          <p:cNvSpPr txBox="1"/>
          <p:nvPr/>
        </p:nvSpPr>
        <p:spPr>
          <a:xfrm>
            <a:off x="-160072" y="4612952"/>
            <a:ext cx="3384376" cy="523220"/>
          </a:xfrm>
          <a:prstGeom prst="rect">
            <a:avLst/>
          </a:prstGeom>
          <a:noFill/>
        </p:spPr>
        <p:txBody>
          <a:bodyPr wrap="square">
            <a:spAutoFit/>
          </a:bodyPr>
          <a:lstStyle/>
          <a:p>
            <a:pPr algn="r" rtl="1">
              <a:spcBef>
                <a:spcPts val="0"/>
              </a:spcBef>
              <a:spcAft>
                <a:spcPts val="500"/>
              </a:spcAft>
            </a:pPr>
            <a:r>
              <a:rPr lang="ar-EG" sz="2800" b="1" i="0" u="none" strike="noStrike" dirty="0">
                <a:solidFill>
                  <a:srgbClr val="C00000"/>
                </a:solidFill>
                <a:effectLst/>
                <a:latin typeface="Times New Roman" panose="02020603050405020304" pitchFamily="18" charset="0"/>
              </a:rPr>
              <a:t>زمن استجابة أسرع</a:t>
            </a:r>
            <a:endParaRPr lang="ar-EG" sz="2800" b="1" dirty="0">
              <a:solidFill>
                <a:srgbClr val="C00000"/>
              </a:solidFill>
              <a:effectLst/>
            </a:endParaRPr>
          </a:p>
        </p:txBody>
      </p:sp>
      <p:sp>
        <p:nvSpPr>
          <p:cNvPr id="10" name="مربع نص 9">
            <a:extLst>
              <a:ext uri="{FF2B5EF4-FFF2-40B4-BE49-F238E27FC236}">
                <a16:creationId xmlns:a16="http://schemas.microsoft.com/office/drawing/2014/main" id="{FAEC0D09-2D54-301C-AA69-C7A56327626F}"/>
              </a:ext>
            </a:extLst>
          </p:cNvPr>
          <p:cNvSpPr txBox="1"/>
          <p:nvPr/>
        </p:nvSpPr>
        <p:spPr>
          <a:xfrm>
            <a:off x="2497906" y="5345408"/>
            <a:ext cx="3384376" cy="954107"/>
          </a:xfrm>
          <a:prstGeom prst="rect">
            <a:avLst/>
          </a:prstGeom>
          <a:noFill/>
        </p:spPr>
        <p:txBody>
          <a:bodyPr wrap="square">
            <a:spAutoFit/>
          </a:bodyPr>
          <a:lstStyle/>
          <a:p>
            <a:pPr algn="r" rtl="1">
              <a:spcBef>
                <a:spcPts val="0"/>
              </a:spcBef>
              <a:spcAft>
                <a:spcPts val="500"/>
              </a:spcAft>
            </a:pPr>
            <a:r>
              <a:rPr lang="ar-EG" sz="2800" b="1" i="0" u="none" strike="noStrike" dirty="0">
                <a:solidFill>
                  <a:srgbClr val="C00000"/>
                </a:solidFill>
                <a:effectLst/>
                <a:latin typeface="Times New Roman" panose="02020603050405020304" pitchFamily="18" charset="0"/>
              </a:rPr>
              <a:t>مصنع لإنتاج الأجهزة الالكترونية</a:t>
            </a:r>
            <a:endParaRPr lang="ar-EG" sz="2800" b="1" dirty="0">
              <a:solidFill>
                <a:srgbClr val="C00000"/>
              </a:solidFill>
              <a:effectLst/>
            </a:endParaRPr>
          </a:p>
        </p:txBody>
      </p:sp>
      <p:sp>
        <p:nvSpPr>
          <p:cNvPr id="11" name="مربع نص 10">
            <a:extLst>
              <a:ext uri="{FF2B5EF4-FFF2-40B4-BE49-F238E27FC236}">
                <a16:creationId xmlns:a16="http://schemas.microsoft.com/office/drawing/2014/main" id="{65CFF311-4B8C-17DB-17A8-26A11BFF544C}"/>
              </a:ext>
            </a:extLst>
          </p:cNvPr>
          <p:cNvSpPr txBox="1"/>
          <p:nvPr/>
        </p:nvSpPr>
        <p:spPr>
          <a:xfrm>
            <a:off x="231713" y="5549296"/>
            <a:ext cx="2684103" cy="523220"/>
          </a:xfrm>
          <a:prstGeom prst="rect">
            <a:avLst/>
          </a:prstGeom>
          <a:noFill/>
        </p:spPr>
        <p:txBody>
          <a:bodyPr wrap="square">
            <a:spAutoFit/>
          </a:bodyPr>
          <a:lstStyle/>
          <a:p>
            <a:pPr algn="r" rtl="1">
              <a:spcBef>
                <a:spcPts val="0"/>
              </a:spcBef>
              <a:spcAft>
                <a:spcPts val="500"/>
              </a:spcAft>
            </a:pPr>
            <a:r>
              <a:rPr lang="ar-EG" sz="2800" b="1" i="0" u="none" strike="noStrike" dirty="0">
                <a:solidFill>
                  <a:srgbClr val="C00000"/>
                </a:solidFill>
                <a:effectLst/>
                <a:latin typeface="Times New Roman" panose="02020603050405020304" pitchFamily="18" charset="0"/>
              </a:rPr>
              <a:t>تقليل الفاقد</a:t>
            </a:r>
            <a:endParaRPr lang="ar-EG" sz="2800" b="1" dirty="0">
              <a:solidFill>
                <a:srgbClr val="C00000"/>
              </a:solidFill>
              <a:effectLst/>
            </a:endParaRPr>
          </a:p>
        </p:txBody>
      </p:sp>
    </p:spTree>
    <p:extLst>
      <p:ext uri="{BB962C8B-B14F-4D97-AF65-F5344CB8AC3E}">
        <p14:creationId xmlns:p14="http://schemas.microsoft.com/office/powerpoint/2010/main" val="420319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heel(1)">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heel(1)">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wheel(1)">
                                      <p:cBhvr>
                                        <p:cTn id="22" dur="20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wheel(1)">
                                      <p:cBhvr>
                                        <p:cTn id="27" dur="20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wheel(1)">
                                      <p:cBhvr>
                                        <p:cTn id="32" dur="2000"/>
                                        <p:tgtEl>
                                          <p:spTgt spid="1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Effect transition="in" filter="wheel(1)">
                                      <p:cBhvr>
                                        <p:cTn id="37"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324544" y="-603450"/>
            <a:ext cx="9638922" cy="7920881"/>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453979" y="4653136"/>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343765" y="-339341"/>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841054" y="2230884"/>
            <a:ext cx="3531227" cy="287097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14D"/>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8A19E8B4-45EB-9A9C-05C1-2F6CCB94B317}"/>
              </a:ext>
            </a:extLst>
          </p:cNvPr>
          <p:cNvSpPr txBox="1"/>
          <p:nvPr/>
        </p:nvSpPr>
        <p:spPr>
          <a:xfrm>
            <a:off x="309199" y="2398098"/>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نشاطات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مقترحة</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755576" y="3068960"/>
            <a:ext cx="7443700" cy="1191816"/>
          </a:xfrm>
          <a:prstGeom prst="roundRect">
            <a:avLst/>
          </a:prstGeom>
          <a:noFill/>
          <a:ln>
            <a:noFill/>
          </a:ln>
        </p:spPr>
        <p:txBody>
          <a:bodyPr wrap="square">
            <a:spAutoFit/>
          </a:bodyPr>
          <a:lstStyle/>
          <a:p>
            <a:r>
              <a:rPr lang="ar-EG" sz="3200" b="1" dirty="0"/>
              <a:t>من خلال زيارتك لمنظمة أعمال خدمية وأخرى إنتاجية؛ قارن بين طبيعة العمليات الإنتاجية فيهما</a:t>
            </a:r>
            <a:endParaRPr lang="ar-EG" sz="4800" b="1" dirty="0"/>
          </a:p>
        </p:txBody>
      </p:sp>
    </p:spTree>
    <p:extLst>
      <p:ext uri="{BB962C8B-B14F-4D97-AF65-F5344CB8AC3E}">
        <p14:creationId xmlns:p14="http://schemas.microsoft.com/office/powerpoint/2010/main" val="259343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870215" y="2470584"/>
            <a:ext cx="5058248" cy="5216953"/>
          </a:xfrm>
          <a:custGeom>
            <a:avLst/>
            <a:gdLst/>
            <a:ahLst/>
            <a:cxnLst/>
            <a:rect l="l" t="t" r="r" b="b"/>
            <a:pathLst>
              <a:path w="10116495" h="10433905">
                <a:moveTo>
                  <a:pt x="0" y="10433905"/>
                </a:moveTo>
                <a:lnTo>
                  <a:pt x="10116495" y="10433905"/>
                </a:lnTo>
                <a:lnTo>
                  <a:pt x="10116495" y="0"/>
                </a:lnTo>
                <a:lnTo>
                  <a:pt x="0" y="0"/>
                </a:lnTo>
                <a:lnTo>
                  <a:pt x="0" y="10433905"/>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sp>
        <p:nvSpPr>
          <p:cNvPr id="3" name="Freeform 3"/>
          <p:cNvSpPr/>
          <p:nvPr/>
        </p:nvSpPr>
        <p:spPr>
          <a:xfrm flipV="1">
            <a:off x="7922509" y="-172825"/>
            <a:ext cx="4734499" cy="4883046"/>
          </a:xfrm>
          <a:custGeom>
            <a:avLst/>
            <a:gdLst/>
            <a:ahLst/>
            <a:cxnLst/>
            <a:rect l="l" t="t" r="r" b="b"/>
            <a:pathLst>
              <a:path w="9468998" h="9766092">
                <a:moveTo>
                  <a:pt x="0" y="9766092"/>
                </a:moveTo>
                <a:lnTo>
                  <a:pt x="9468998" y="9766092"/>
                </a:lnTo>
                <a:lnTo>
                  <a:pt x="9468998"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4" name="Group 4"/>
          <p:cNvGrpSpPr/>
          <p:nvPr/>
        </p:nvGrpSpPr>
        <p:grpSpPr>
          <a:xfrm>
            <a:off x="-324544" y="0"/>
            <a:ext cx="9649072" cy="6623153"/>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7" name="Freeform 7"/>
          <p:cNvSpPr/>
          <p:nvPr/>
        </p:nvSpPr>
        <p:spPr>
          <a:xfrm>
            <a:off x="2040896" y="149828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4710285" y="1882266"/>
            <a:ext cx="2793814" cy="269051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10" name="TextBox 10"/>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5488917" y="1498280"/>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684572" y="397641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8391243" y="314852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5022252" y="1565551"/>
            <a:ext cx="295604" cy="347769"/>
          </a:xfrm>
          <a:custGeom>
            <a:avLst/>
            <a:gdLst/>
            <a:ahLst/>
            <a:cxnLst/>
            <a:rect l="l" t="t" r="r" b="b"/>
            <a:pathLst>
              <a:path w="591207" h="695538">
                <a:moveTo>
                  <a:pt x="0" y="0"/>
                </a:moveTo>
                <a:lnTo>
                  <a:pt x="591208" y="0"/>
                </a:lnTo>
                <a:lnTo>
                  <a:pt x="591208" y="695538"/>
                </a:lnTo>
                <a:lnTo>
                  <a:pt x="0" y="6955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425131" y="3695935"/>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Freeform 17"/>
          <p:cNvSpPr/>
          <p:nvPr/>
        </p:nvSpPr>
        <p:spPr>
          <a:xfrm flipH="1">
            <a:off x="5990667" y="4884496"/>
            <a:ext cx="3863685" cy="1738658"/>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Freeform 22"/>
          <p:cNvSpPr/>
          <p:nvPr/>
        </p:nvSpPr>
        <p:spPr>
          <a:xfrm flipH="1">
            <a:off x="1982064" y="2579123"/>
            <a:ext cx="1714305" cy="2233623"/>
          </a:xfrm>
          <a:custGeom>
            <a:avLst/>
            <a:gdLst/>
            <a:ahLst/>
            <a:cxnLst/>
            <a:rect l="l" t="t" r="r" b="b"/>
            <a:pathLst>
              <a:path w="3428610" h="4467245">
                <a:moveTo>
                  <a:pt x="3428610" y="0"/>
                </a:moveTo>
                <a:lnTo>
                  <a:pt x="0" y="0"/>
                </a:lnTo>
                <a:lnTo>
                  <a:pt x="0" y="4467245"/>
                </a:lnTo>
                <a:lnTo>
                  <a:pt x="3428610" y="4467245"/>
                </a:lnTo>
                <a:lnTo>
                  <a:pt x="342861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3" name="مربع نص 22">
            <a:extLst>
              <a:ext uri="{FF2B5EF4-FFF2-40B4-BE49-F238E27FC236}">
                <a16:creationId xmlns:a16="http://schemas.microsoft.com/office/drawing/2014/main" id="{83F3BC37-158B-1DA4-1A01-32AF59503BEC}"/>
              </a:ext>
            </a:extLst>
          </p:cNvPr>
          <p:cNvSpPr txBox="1"/>
          <p:nvPr/>
        </p:nvSpPr>
        <p:spPr>
          <a:xfrm>
            <a:off x="3518777" y="2452622"/>
            <a:ext cx="5328592"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7">
            <a:extLst>
              <a:ext uri="{FF2B5EF4-FFF2-40B4-BE49-F238E27FC236}">
                <a16:creationId xmlns:a16="http://schemas.microsoft.com/office/drawing/2014/main" id="{814CE0BA-C159-76F5-2AAB-D34C6E53997D}"/>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87045D3-6750-1A5F-AA57-248258638485}"/>
              </a:ext>
            </a:extLst>
          </p:cNvPr>
          <p:cNvSpPr txBox="1"/>
          <p:nvPr/>
        </p:nvSpPr>
        <p:spPr>
          <a:xfrm>
            <a:off x="2447764" y="2892870"/>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241440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971600" y="1052736"/>
            <a:ext cx="7560840" cy="646331"/>
          </a:xfrm>
          <a:prstGeom prst="rect">
            <a:avLst/>
          </a:prstGeom>
          <a:solidFill>
            <a:srgbClr val="FF914C"/>
          </a:solidFill>
        </p:spPr>
        <p:txBody>
          <a:bodyPr wrap="square">
            <a:spAutoFit/>
          </a:bodyPr>
          <a:lstStyle/>
          <a:p>
            <a:pPr marL="571500" indent="-571500">
              <a:buFont typeface="Arial" panose="020B0604020202020204" pitchFamily="34" charset="0"/>
              <a:buChar char="•"/>
            </a:pPr>
            <a:r>
              <a:rPr lang="ar-EG" sz="3600" b="1" dirty="0"/>
              <a:t>اذكر مهام إدارة الإنتاج.</a:t>
            </a:r>
            <a:endParaRPr lang="ar-EG" sz="6000" b="1" dirty="0"/>
          </a:p>
        </p:txBody>
      </p:sp>
      <p:sp>
        <p:nvSpPr>
          <p:cNvPr id="4" name="مربع نص 3">
            <a:extLst>
              <a:ext uri="{FF2B5EF4-FFF2-40B4-BE49-F238E27FC236}">
                <a16:creationId xmlns:a16="http://schemas.microsoft.com/office/drawing/2014/main" id="{255746F7-6754-5449-59E9-0AB70C90CD53}"/>
              </a:ext>
            </a:extLst>
          </p:cNvPr>
          <p:cNvSpPr txBox="1"/>
          <p:nvPr/>
        </p:nvSpPr>
        <p:spPr>
          <a:xfrm>
            <a:off x="1640523" y="2060848"/>
            <a:ext cx="6222994" cy="3860031"/>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1- تحديد مواقع العمل.</a:t>
            </a:r>
            <a:endParaRPr lang="ar-EG" sz="3200" b="1" dirty="0">
              <a:solidFill>
                <a:srgbClr val="C00000"/>
              </a:solidFill>
              <a:latin typeface="Times New Roman" panose="02020603050405020304" pitchFamily="18" charset="0"/>
            </a:endParaRP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۲- مزج عناصر الإنتاج.</a:t>
            </a:r>
            <a:endParaRPr lang="ar-EG" sz="3200" b="1" dirty="0">
              <a:solidFill>
                <a:srgbClr val="C00000"/>
              </a:solidFill>
              <a:effectLst/>
            </a:endParaRPr>
          </a:p>
          <a:p>
            <a:pPr algn="r" rtl="1">
              <a:spcBef>
                <a:spcPts val="0"/>
              </a:spcBef>
              <a:spcAft>
                <a:spcPts val="500"/>
              </a:spcAft>
            </a:pPr>
            <a:r>
              <a:rPr lang="ar-EG" sz="3200" b="1" dirty="0">
                <a:solidFill>
                  <a:srgbClr val="C00000"/>
                </a:solidFill>
                <a:latin typeface="Times New Roman" panose="02020603050405020304" pitchFamily="18" charset="0"/>
              </a:rPr>
              <a:t>3- </a:t>
            </a:r>
            <a:r>
              <a:rPr lang="ar-EG" sz="3200" b="1" i="0" u="none" strike="noStrike" dirty="0">
                <a:solidFill>
                  <a:srgbClr val="C00000"/>
                </a:solidFill>
                <a:effectLst/>
                <a:latin typeface="Times New Roman" panose="02020603050405020304" pitchFamily="18" charset="0"/>
              </a:rPr>
              <a:t>تخطيط الإنتاج وتصميم العمليات.</a:t>
            </a:r>
          </a:p>
          <a:p>
            <a:pPr algn="r" rtl="1">
              <a:spcBef>
                <a:spcPts val="0"/>
              </a:spcBef>
              <a:spcAft>
                <a:spcPts val="500"/>
              </a:spcAft>
            </a:pPr>
            <a:r>
              <a:rPr lang="ar-EG" sz="3200" b="1" dirty="0">
                <a:solidFill>
                  <a:srgbClr val="C00000"/>
                </a:solidFill>
                <a:latin typeface="Times New Roman" panose="02020603050405020304" pitchFamily="18" charset="0"/>
              </a:rPr>
              <a:t>4-</a:t>
            </a:r>
            <a:r>
              <a:rPr lang="ar-EG" sz="3200" b="1" i="0" u="none" strike="noStrike" dirty="0">
                <a:solidFill>
                  <a:srgbClr val="C00000"/>
                </a:solidFill>
                <a:effectLst/>
                <a:latin typeface="Times New Roman" panose="02020603050405020304" pitchFamily="18" charset="0"/>
              </a:rPr>
              <a:t> الرقابة على الإنتاج.</a:t>
            </a:r>
            <a:endParaRPr lang="ar-EG" sz="3200" b="1" dirty="0">
              <a:solidFill>
                <a:srgbClr val="C00000"/>
              </a:solidFill>
              <a:effectLst/>
            </a:endParaRP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5- تحديد أنظمة المناولة والتخزين في الوحدة الإنتاجية.</a:t>
            </a:r>
          </a:p>
          <a:p>
            <a:pPr algn="r" rtl="1">
              <a:spcBef>
                <a:spcPts val="0"/>
              </a:spcBef>
              <a:spcAft>
                <a:spcPts val="500"/>
              </a:spcAft>
            </a:pPr>
            <a:endParaRPr lang="ar-EG" sz="3200" b="1" dirty="0">
              <a:solidFill>
                <a:srgbClr val="C00000"/>
              </a:solidFill>
              <a:effectLst/>
            </a:endParaRP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9" dur="5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4" dur="500"/>
                                        <p:tgtEl>
                                          <p:spTgt spid="4">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randombar(horizontal)">
                                      <p:cBhvr>
                                        <p:cTn id="29" dur="500"/>
                                        <p:tgtEl>
                                          <p:spTgt spid="4">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randombar(horizontal)">
                                      <p:cBhvr>
                                        <p:cTn id="34"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683568" y="1196752"/>
            <a:ext cx="7776864" cy="646331"/>
          </a:xfrm>
          <a:prstGeom prst="rect">
            <a:avLst/>
          </a:prstGeom>
          <a:solidFill>
            <a:srgbClr val="FF914C"/>
          </a:solidFill>
        </p:spPr>
        <p:txBody>
          <a:bodyPr wrap="square">
            <a:spAutoFit/>
          </a:bodyPr>
          <a:lstStyle/>
          <a:p>
            <a:pPr marL="571500" indent="-571500">
              <a:buFont typeface="Arial" panose="020B0604020202020204" pitchFamily="34" charset="0"/>
              <a:buChar char="•"/>
            </a:pPr>
            <a:r>
              <a:rPr lang="ar-EG" sz="3600" b="1" dirty="0"/>
              <a:t>اذكر أنظمة الإنتاج.</a:t>
            </a:r>
            <a:endParaRPr lang="ar-EG" sz="5400" b="1" dirty="0"/>
          </a:p>
        </p:txBody>
      </p:sp>
      <p:sp>
        <p:nvSpPr>
          <p:cNvPr id="4" name="مربع نص 3">
            <a:extLst>
              <a:ext uri="{FF2B5EF4-FFF2-40B4-BE49-F238E27FC236}">
                <a16:creationId xmlns:a16="http://schemas.microsoft.com/office/drawing/2014/main" id="{6FDCDCE6-635F-07E5-0659-02CC9918970E}"/>
              </a:ext>
            </a:extLst>
          </p:cNvPr>
          <p:cNvSpPr txBox="1"/>
          <p:nvPr/>
        </p:nvSpPr>
        <p:spPr>
          <a:xfrm>
            <a:off x="2286000" y="2796776"/>
            <a:ext cx="4572000" cy="1697901"/>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1- نظام الإنتاج المستمر.</a:t>
            </a: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 ۲- نظام الإنتاج بالطلب.</a:t>
            </a: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3 - نظام الإنتاج المتغير.</a:t>
            </a:r>
            <a:endParaRPr lang="ar-EG" sz="3200" b="0" dirty="0">
              <a:solidFill>
                <a:srgbClr val="C00000"/>
              </a:solidFill>
              <a:effectLst/>
            </a:endParaRP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randombar(vertic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5"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randombar(vertic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5"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randombar(vertical)">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E1949-F8C6-CE8C-F879-8F37604B3194}"/>
            </a:ext>
          </a:extLst>
        </p:cNvPr>
        <p:cNvGrpSpPr/>
        <p:nvPr/>
      </p:nvGrpSpPr>
      <p:grpSpPr>
        <a:xfrm>
          <a:off x="0" y="0"/>
          <a:ext cx="0" cy="0"/>
          <a:chOff x="0" y="0"/>
          <a:chExt cx="0" cy="0"/>
        </a:xfrm>
      </p:grpSpPr>
      <p:sp>
        <p:nvSpPr>
          <p:cNvPr id="2" name="Freeform 17">
            <a:extLst>
              <a:ext uri="{FF2B5EF4-FFF2-40B4-BE49-F238E27FC236}">
                <a16:creationId xmlns:a16="http://schemas.microsoft.com/office/drawing/2014/main" id="{CD3B3545-EC67-9A64-038F-ACDE0EEB3680}"/>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29050960-1822-EEAA-4BDC-69B0F4A46421}"/>
              </a:ext>
            </a:extLst>
          </p:cNvPr>
          <p:cNvSpPr txBox="1"/>
          <p:nvPr/>
        </p:nvSpPr>
        <p:spPr>
          <a:xfrm>
            <a:off x="2447764" y="2892870"/>
            <a:ext cx="4248472" cy="1569660"/>
          </a:xfrm>
          <a:prstGeom prst="rect">
            <a:avLst/>
          </a:prstGeom>
          <a:noFill/>
        </p:spPr>
        <p:txBody>
          <a:bodyPr wrap="square" rtlCol="0">
            <a:spAutoFit/>
          </a:bodyPr>
          <a:lstStyle/>
          <a:p>
            <a:pPr algn="ctr">
              <a:spcAft>
                <a:spcPts val="500"/>
              </a:spcAft>
            </a:pPr>
            <a:r>
              <a:rPr lang="ar-EG" sz="4800" b="1" dirty="0">
                <a:solidFill>
                  <a:schemeClr val="accent4">
                    <a:lumMod val="50000"/>
                  </a:schemeClr>
                </a:solidFill>
                <a:latin typeface="Arial" panose="020B0604020202020204" pitchFamily="34" charset="0"/>
              </a:rPr>
              <a:t>اختر الإجابة الصحيحة فيما يأتي:</a:t>
            </a:r>
            <a:endParaRPr lang="ar-EG" sz="7200" b="1" dirty="0">
              <a:solidFill>
                <a:schemeClr val="accent4">
                  <a:lumMod val="50000"/>
                </a:schemeClr>
              </a:solidFill>
            </a:endParaRPr>
          </a:p>
        </p:txBody>
      </p:sp>
    </p:spTree>
    <p:extLst>
      <p:ext uri="{BB962C8B-B14F-4D97-AF65-F5344CB8AC3E}">
        <p14:creationId xmlns:p14="http://schemas.microsoft.com/office/powerpoint/2010/main" val="373447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510758" y="1628800"/>
            <a:ext cx="8122483" cy="646331"/>
          </a:xfrm>
          <a:prstGeom prst="rect">
            <a:avLst/>
          </a:prstGeom>
          <a:noFill/>
        </p:spPr>
        <p:txBody>
          <a:bodyPr wrap="square">
            <a:spAutoFit/>
          </a:bodyPr>
          <a:lstStyle/>
          <a:p>
            <a:r>
              <a:rPr lang="ar-EG" sz="3600" b="1" dirty="0"/>
              <a:t>إدارة الإنتاج هي مجموعة الأنشطة المتعلقة بإنتاج:</a:t>
            </a:r>
            <a:endParaRPr lang="ar-EG" sz="54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508104" y="3234207"/>
            <a:ext cx="2952328" cy="107721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السلع</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683568" y="3197748"/>
            <a:ext cx="2448272" cy="107721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الخدمات</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3148608" y="4806527"/>
            <a:ext cx="2952329"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السلع والخدمات</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D89323EC-60B8-C30D-CC5A-BCFF836C5E0B}"/>
              </a:ext>
            </a:extLst>
          </p:cNvPr>
          <p:cNvSpPr/>
          <p:nvPr/>
        </p:nvSpPr>
        <p:spPr>
          <a:xfrm>
            <a:off x="2843808" y="4490735"/>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46436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323528" y="1412776"/>
            <a:ext cx="8122483" cy="584775"/>
          </a:xfrm>
          <a:prstGeom prst="rect">
            <a:avLst/>
          </a:prstGeom>
          <a:noFill/>
        </p:spPr>
        <p:txBody>
          <a:bodyPr wrap="square">
            <a:spAutoFit/>
          </a:bodyPr>
          <a:lstStyle/>
          <a:p>
            <a:r>
              <a:rPr lang="ar-EG" sz="3200" b="1" dirty="0"/>
              <a:t>عنصر الإنتاج الذي يظهر في صورة منتجات أو خدمات هو:</a:t>
            </a:r>
            <a:endParaRPr lang="ar-EG" sz="48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709707" y="3170704"/>
            <a:ext cx="295232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المدخلات</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635756" y="3116171"/>
            <a:ext cx="2409655"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العمليات</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3065509" y="4583430"/>
            <a:ext cx="264419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المخرجات</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EAE40CDD-6A9B-4676-8560-5260CE444979}"/>
              </a:ext>
            </a:extLst>
          </p:cNvPr>
          <p:cNvSpPr/>
          <p:nvPr/>
        </p:nvSpPr>
        <p:spPr>
          <a:xfrm>
            <a:off x="2829387" y="4420175"/>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362920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323528" y="1196752"/>
            <a:ext cx="8122483" cy="1200329"/>
          </a:xfrm>
          <a:prstGeom prst="rect">
            <a:avLst/>
          </a:prstGeom>
          <a:noFill/>
        </p:spPr>
        <p:txBody>
          <a:bodyPr wrap="square">
            <a:spAutoFit/>
          </a:bodyPr>
          <a:lstStyle/>
          <a:p>
            <a:r>
              <a:rPr lang="ar-EG" sz="3600" b="1" dirty="0"/>
              <a:t>. يختص بتصنيع المنتجات حسب رغبات العملاء التي اتضحت قبل البدء في الإنتاج، ويسمى هذا النظام:</a:t>
            </a:r>
            <a:endParaRPr lang="ar-EG" sz="54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493683" y="2581747"/>
            <a:ext cx="295232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المتغير</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468278" y="2592545"/>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المستمر</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2921493" y="4312873"/>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a:solidFill>
                  <a:srgbClr val="7030A0"/>
                </a:solidFill>
              </a:rPr>
              <a:t>ج- بالطلب</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B611A048-07B0-F80F-83A7-739479D702A0}"/>
              </a:ext>
            </a:extLst>
          </p:cNvPr>
          <p:cNvSpPr/>
          <p:nvPr/>
        </p:nvSpPr>
        <p:spPr>
          <a:xfrm>
            <a:off x="2829387" y="4204151"/>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3867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a:extLst>
            <a:ext uri="{FF2B5EF4-FFF2-40B4-BE49-F238E27FC236}">
              <a16:creationId xmlns:a16="http://schemas.microsoft.com/office/drawing/2014/main" id="{40C54B70-03DD-9CDA-A04F-16B97E0B4BA5}"/>
            </a:ext>
          </a:extLst>
        </p:cNvPr>
        <p:cNvGrpSpPr/>
        <p:nvPr/>
      </p:nvGrpSpPr>
      <p:grpSpPr>
        <a:xfrm>
          <a:off x="0" y="0"/>
          <a:ext cx="0" cy="0"/>
          <a:chOff x="0" y="0"/>
          <a:chExt cx="0" cy="0"/>
        </a:xfrm>
      </p:grpSpPr>
    </p:spTree>
    <p:extLst>
      <p:ext uri="{BB962C8B-B14F-4D97-AF65-F5344CB8AC3E}">
        <p14:creationId xmlns:p14="http://schemas.microsoft.com/office/powerpoint/2010/main" val="3458857548"/>
      </p:ext>
    </p:extLst>
  </p:cSld>
  <p:clrMapOvr>
    <a:masterClrMapping/>
  </p:clrMapOvr>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8271</TotalTime>
  <Words>1019</Words>
  <Application>Microsoft Office PowerPoint</Application>
  <PresentationFormat>On-screen Show (4:3)</PresentationFormat>
  <Paragraphs>110</Paragraphs>
  <Slides>46</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46</vt:i4>
      </vt:variant>
    </vt:vector>
  </HeadingPairs>
  <TitlesOfParts>
    <vt:vector size="55" baseType="lpstr">
      <vt:lpstr>Arial</vt:lpstr>
      <vt:lpstr>Calibri</vt:lpstr>
      <vt:lpstr>Calibri Light</vt:lpstr>
      <vt:lpstr>Times New Roman</vt:lpstr>
      <vt:lpstr>Traditional Arabic</vt:lpstr>
      <vt:lpstr>2_نسق Office</vt:lpstr>
      <vt:lpstr>3_نسق Office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310</cp:revision>
  <dcterms:created xsi:type="dcterms:W3CDTF">2020-12-01T14:21:27Z</dcterms:created>
  <dcterms:modified xsi:type="dcterms:W3CDTF">2025-12-04T05:03:20Z</dcterms:modified>
</cp:coreProperties>
</file>